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themeOverride+xml" PartName="/ppt/theme/themeOverride8.xml"/>
  <Override ContentType="application/vnd.openxmlformats-officedocument.themeOverride+xml" PartName="/ppt/theme/themeOverride9.xml"/>
  <Override ContentType="application/vnd.openxmlformats-officedocument.themeOverride+xml" PartName="/ppt/theme/themeOverride10.xml"/>
  <Override ContentType="application/vnd.openxmlformats-officedocument.themeOverride+xml" PartName="/ppt/theme/themeOverride11.xml"/>
  <Override ContentType="application/vnd.openxmlformats-officedocument.themeOverride+xml" PartName="/ppt/theme/themeOverride12.xml"/>
  <Override ContentType="application/vnd.openxmlformats-officedocument.themeOverride+xml" PartName="/ppt/theme/themeOverride13.xml"/>
  <Override ContentType="application/vnd.openxmlformats-officedocument.themeOverride+xml" PartName="/ppt/theme/themeOverride14.xml"/>
  <Override ContentType="application/vnd.openxmlformats-officedocument.themeOverride+xml" PartName="/ppt/theme/themeOverride15.xml"/>
  <Override ContentType="application/vnd.openxmlformats-officedocument.themeOverride+xml" PartName="/ppt/theme/themeOverride16.xml"/>
  <Override ContentType="application/vnd.openxmlformats-officedocument.themeOverride+xml" PartName="/ppt/theme/themeOverride1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 Id="rId5" Target="docProps/custom.xml" Type="http://schemas.openxmlformats.org/officeDocument/2006/relationships/custom-properties"/></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1" r:id="rId2"/>
  </p:sldMasterIdLst>
  <p:notesMasterIdLst>
    <p:notesMasterId r:id="rId3"/>
  </p:notesMasterIdLst>
  <p:sldIdLst>
    <p:sldId id="258" r:id="rId4"/>
    <p:sldId id="260" r:id="rId5"/>
    <p:sldId id="262" r:id="rId6"/>
    <p:sldId id="266" r:id="rId7"/>
    <p:sldId id="267" r:id="rId8"/>
    <p:sldId id="268" r:id="rId9"/>
    <p:sldId id="269" r:id="rId10"/>
    <p:sldId id="270" r:id="rId11"/>
    <p:sldId id="261" r:id="rId12"/>
    <p:sldId id="271" r:id="rId13"/>
    <p:sldId id="272" r:id="rId14"/>
    <p:sldId id="264" r:id="rId15"/>
    <p:sldId id="273" r:id="rId16"/>
    <p:sldId id="274" r:id="rId17"/>
    <p:sldId id="276" r:id="rId18"/>
    <p:sldId id="275" r:id="rId19"/>
    <p:sldId id="277" r:id="rId20"/>
    <p:sldId id="263" r:id="rId21"/>
    <p:sldId id="278" r:id="rId22"/>
    <p:sldId id="279" r:id="rId23"/>
    <p:sldId id="280" r:id="rId24"/>
    <p:sldId id="281" r:id="rId25"/>
    <p:sldId id="282" r:id="rId26"/>
    <p:sldId id="283" r:id="rId27"/>
    <p:sldId id="265" r:id="rId28"/>
  </p:sldIdLst>
  <p:sldSz cx="12192000" cy="6858000"/>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58" autoAdjust="0"/>
    <p:restoredTop sz="96314" autoAdjust="0"/>
  </p:normalViewPr>
  <p:slideViewPr>
    <p:cSldViewPr snapToGrid="0">
      <p:cViewPr varScale="1">
        <p:scale>
          <a:sx n="108" d="100"/>
          <a:sy n="108" d="100"/>
        </p:scale>
        <p:origin x="888" y="114"/>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tags/tag1.xml" Type="http://schemas.openxmlformats.org/officeDocument/2006/relationships/tags"/><Relationship Id="rId3" Target="notesMasters/notesMaster1.xml" Type="http://schemas.openxmlformats.org/officeDocument/2006/relationships/notesMaster"/><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7E0720-2CBC-488E-80A8-43D183B0C389}" type="datetimeFigureOut">
              <a:rPr lang="zh-CN" altLang="en-US" smtClean="0"/>
              <a:t>2020/12/4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AE32E9-8CF8-4BCC-A3F7-69B18BD9EC22}" type="slidenum">
              <a:rPr lang="zh-CN" altLang="en-US" smtClean="0"/>
              <a:t>‹#›</a:t>
            </a:fld>
            <a:endParaRPr lang="zh-CN" altLang="en-US"/>
          </a:p>
        </p:txBody>
      </p:sp>
    </p:spTree>
    <p:extLst>
      <p:ext uri="{BB962C8B-B14F-4D97-AF65-F5344CB8AC3E}">
        <p14:creationId val="445517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392758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6030800"/>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0713616"/>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49392485"/>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32728050"/>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2472876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6266623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25033021"/>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8520052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9225457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1021252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691892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62304175"/>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51791612"/>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6333160"/>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11248839"/>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39985952"/>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7298650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576292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519739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639395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626356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88475150"/>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748917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4763825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Tree>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0769364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1802166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5597908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4073810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Tree>
    <p:extLst>
      <p:ext uri="{BB962C8B-B14F-4D97-AF65-F5344CB8AC3E}">
        <p14:creationId val="1225342927"/>
      </p:ext>
    </p:extLst>
  </p:cSld>
  <p:clrMapOvr>
    <a:masterClrMapping/>
  </p:clrMapOvr>
  <mc:AlternateContent>
    <mc:Choice Requires="p14">
      <p:transition spd="slow" advClick="0" advTm="3000" p14:dur="3500">
        <p:random/>
      </p:transition>
    </mc:Choice>
    <mc:Fallback>
      <p:transition spd="slow" advClick="0" advTm="3000">
        <p:random/>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5709399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6908470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7328534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4675620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7034485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91714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2163836"/>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3.xml" Type="http://schemas.openxmlformats.org/officeDocument/2006/relationships/slideLayout"/><Relationship Id="rId10" Target="../slideLayouts/slideLayout12.xml" Type="http://schemas.openxmlformats.org/officeDocument/2006/relationships/slideLayout"/><Relationship Id="rId11" Target="../slideLayouts/slideLayout13.xml" Type="http://schemas.openxmlformats.org/officeDocument/2006/relationships/slideLayout"/><Relationship Id="rId12" Target="../theme/theme2.xml" Type="http://schemas.openxmlformats.org/officeDocument/2006/relationships/theme"/><Relationship Id="rId2" Target="../slideLayouts/slideLayout4.xml" Type="http://schemas.openxmlformats.org/officeDocument/2006/relationships/slideLayout"/><Relationship Id="rId3" Target="../slideLayouts/slideLayout5.xml" Type="http://schemas.openxmlformats.org/officeDocument/2006/relationships/slideLayout"/><Relationship Id="rId4" Target="../slideLayouts/slideLayout6.xml" Type="http://schemas.openxmlformats.org/officeDocument/2006/relationships/slideLayout"/><Relationship Id="rId5" Target="../slideLayouts/slideLayout7.xml" Type="http://schemas.openxmlformats.org/officeDocument/2006/relationships/slideLayout"/><Relationship Id="rId6" Target="../slideLayouts/slideLayout8.xml" Type="http://schemas.openxmlformats.org/officeDocument/2006/relationships/slideLayout"/><Relationship Id="rId7" Target="../slideLayouts/slideLayout9.xml" Type="http://schemas.openxmlformats.org/officeDocument/2006/relationships/slideLayout"/><Relationship Id="rId8" Target="../slideLayouts/slideLayout10.xml" Type="http://schemas.openxmlformats.org/officeDocument/2006/relationships/slideLayout"/><Relationship Id="rId9" Target="../slideLayouts/slideLayout1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pSp>
        <p:nvGrpSpPr>
          <p:cNvPr id="2" name="组合 1">
            <a:extLst>
              <a:ext uri="{FF2B5EF4-FFF2-40B4-BE49-F238E27FC236}">
                <a16:creationId xmlns:a16="http://schemas.microsoft.com/office/drawing/2014/main" id="{83513EEB-3F24-455D-8F6A-A5BD1F6D9394}"/>
              </a:ext>
            </a:extLst>
          </p:cNvPr>
          <p:cNvGrpSpPr/>
          <p:nvPr userDrawn="1"/>
        </p:nvGrpSpPr>
        <p:grpSpPr>
          <a:xfrm>
            <a:off x="267799" y="216161"/>
            <a:ext cx="11629562" cy="6328705"/>
            <a:chOff x="267799" y="216161"/>
            <a:chExt cx="11629562" cy="6328705"/>
          </a:xfrm>
        </p:grpSpPr>
        <p:grpSp>
          <p:nvGrpSpPr>
            <p:cNvPr id="3" name="组合 2">
              <a:extLst>
                <a:ext uri="{FF2B5EF4-FFF2-40B4-BE49-F238E27FC236}">
                  <a16:creationId xmlns:a16="http://schemas.microsoft.com/office/drawing/2014/main" id="{8E932D16-FD45-493F-A6C3-34190BA1C16A}"/>
                </a:ext>
              </a:extLst>
            </p:cNvPr>
            <p:cNvGrpSpPr/>
            <p:nvPr/>
          </p:nvGrpSpPr>
          <p:grpSpPr>
            <a:xfrm>
              <a:off x="267799" y="216161"/>
              <a:ext cx="864951" cy="720440"/>
              <a:chOff x="308439" y="206001"/>
              <a:chExt cx="864951" cy="720440"/>
            </a:xfrm>
          </p:grpSpPr>
          <p:grpSp>
            <p:nvGrpSpPr>
              <p:cNvPr id="9" name="组合 8">
                <a:extLst>
                  <a:ext uri="{FF2B5EF4-FFF2-40B4-BE49-F238E27FC236}">
                    <a16:creationId xmlns:a16="http://schemas.microsoft.com/office/drawing/2014/main" id="{590EB9F4-CD75-43E9-B8C2-9D3625CFAEA7}"/>
                  </a:ext>
                </a:extLst>
              </p:cNvPr>
              <p:cNvGrpSpPr/>
              <p:nvPr/>
            </p:nvGrpSpPr>
            <p:grpSpPr>
              <a:xfrm>
                <a:off x="308439" y="277986"/>
                <a:ext cx="656761" cy="648455"/>
                <a:chOff x="1709400" y="1085358"/>
                <a:chExt cx="3388596" cy="3345742"/>
              </a:xfrm>
            </p:grpSpPr>
            <p:sp>
              <p:nvSpPr>
                <p:cNvPr id="11" name="矩形 10">
                  <a:extLst>
                    <a:ext uri="{FF2B5EF4-FFF2-40B4-BE49-F238E27FC236}">
                      <a16:creationId xmlns:a16="http://schemas.microsoft.com/office/drawing/2014/main" id="{4A67AAE5-FD10-4044-98A8-61DA4D861BDE}"/>
                    </a:ext>
                  </a:extLst>
                </p:cNvPr>
                <p:cNvSpPr/>
                <p:nvPr/>
              </p:nvSpPr>
              <p:spPr>
                <a:xfrm flipH="1">
                  <a:off x="2343623" y="1730833"/>
                  <a:ext cx="1516463" cy="151646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046604CE-A49A-49A0-91C2-95FA199973CC}"/>
                    </a:ext>
                  </a:extLst>
                </p:cNvPr>
                <p:cNvSpPr/>
                <p:nvPr/>
              </p:nvSpPr>
              <p:spPr>
                <a:xfrm flipH="1">
                  <a:off x="2152326" y="1955664"/>
                  <a:ext cx="1516463" cy="151646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89BC9CC0-5231-4D8B-8226-64C854F4D7C6}"/>
                    </a:ext>
                  </a:extLst>
                </p:cNvPr>
                <p:cNvSpPr/>
                <p:nvPr/>
              </p:nvSpPr>
              <p:spPr>
                <a:xfrm flipH="1">
                  <a:off x="1709400" y="1085358"/>
                  <a:ext cx="1516462" cy="1516464"/>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DC2D636B-BFA6-4E9F-9501-FE2CF6DA9486}"/>
                    </a:ext>
                  </a:extLst>
                </p:cNvPr>
                <p:cNvSpPr/>
                <p:nvPr/>
              </p:nvSpPr>
              <p:spPr>
                <a:xfrm flipH="1">
                  <a:off x="1741606" y="2825967"/>
                  <a:ext cx="1516461" cy="1516466"/>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a:extLst>
                    <a:ext uri="{FF2B5EF4-FFF2-40B4-BE49-F238E27FC236}">
                      <a16:creationId xmlns:a16="http://schemas.microsoft.com/office/drawing/2014/main" id="{864306DE-479F-489E-A2D0-EB53E3AB7273}"/>
                    </a:ext>
                  </a:extLst>
                </p:cNvPr>
                <p:cNvSpPr/>
                <p:nvPr/>
              </p:nvSpPr>
              <p:spPr>
                <a:xfrm flipH="1">
                  <a:off x="3581534" y="2365368"/>
                  <a:ext cx="1516462" cy="1516464"/>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a:extLst>
                    <a:ext uri="{FF2B5EF4-FFF2-40B4-BE49-F238E27FC236}">
                      <a16:creationId xmlns:a16="http://schemas.microsoft.com/office/drawing/2014/main" id="{DEACD547-334D-4C6E-A791-629FC2F0FA86}"/>
                    </a:ext>
                  </a:extLst>
                </p:cNvPr>
                <p:cNvSpPr/>
                <p:nvPr/>
              </p:nvSpPr>
              <p:spPr>
                <a:xfrm flipH="1">
                  <a:off x="2563044" y="2914636"/>
                  <a:ext cx="1516465" cy="1516464"/>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矩形 9">
                <a:extLst>
                  <a:ext uri="{FF2B5EF4-FFF2-40B4-BE49-F238E27FC236}">
                    <a16:creationId xmlns:a16="http://schemas.microsoft.com/office/drawing/2014/main" id="{EABAA605-7C81-4988-BB80-FD42B32AC885}"/>
                  </a:ext>
                </a:extLst>
              </p:cNvPr>
              <p:cNvSpPr/>
              <p:nvPr/>
            </p:nvSpPr>
            <p:spPr>
              <a:xfrm flipH="1">
                <a:off x="959776" y="206001"/>
                <a:ext cx="213614" cy="21361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 name="矩形 3">
              <a:extLst>
                <a:ext uri="{FF2B5EF4-FFF2-40B4-BE49-F238E27FC236}">
                  <a16:creationId xmlns:a16="http://schemas.microsoft.com/office/drawing/2014/main" id="{E1462B3B-364D-4DE0-982C-0BC9D1AA385D}"/>
                </a:ext>
              </a:extLst>
            </p:cNvPr>
            <p:cNvSpPr/>
            <p:nvPr/>
          </p:nvSpPr>
          <p:spPr>
            <a:xfrm>
              <a:off x="1025943" y="483132"/>
              <a:ext cx="3518912" cy="400110"/>
            </a:xfrm>
            <a:prstGeom prst="rect">
              <a:avLst/>
            </a:prstGeom>
          </p:spPr>
          <p:txBody>
            <a:bodyPr wrap="none">
              <a:spAutoFit/>
            </a:bodyPr>
            <a:lstStyle/>
            <a:p>
              <a:pPr algn="ctr"/>
              <a:r>
                <a:rPr lang="zh-CN" altLang="en-US" sz="2000" spc="600">
                  <a:solidFill>
                    <a:srgbClr val="DF5634"/>
                  </a:solidFill>
                  <a:latin typeface="思源黑体 CN Bold" panose="020b0800000000000000" pitchFamily="34" charset="-122"/>
                  <a:ea typeface="思源黑体 CN Bold" panose="020b0800000000000000" pitchFamily="34" charset="-122"/>
                </a:rPr>
                <a:t>企业管理知识培训模板</a:t>
              </a:r>
              <a:endParaRPr lang="zh-CN" altLang="en-US" sz="2000" b="1" spc="600">
                <a:solidFill>
                  <a:srgbClr val="DF5634"/>
                </a:solidFill>
                <a:effectLst>
                  <a:reflection blurRad="6350" stA="28000" endPos="25000" dist="60007" dir="5400000" sy="-100000" algn="bl" rotWithShape="0"/>
                </a:effectLst>
                <a:latin typeface="思源黑体 CN Bold" panose="020b0800000000000000" pitchFamily="34" charset="-122"/>
                <a:ea typeface="思源黑体" panose="020b0400000000000000" pitchFamily="34" charset="-122"/>
              </a:endParaRPr>
            </a:p>
          </p:txBody>
        </p:sp>
        <p:grpSp>
          <p:nvGrpSpPr>
            <p:cNvPr id="5" name="组合 4">
              <a:extLst>
                <a:ext uri="{FF2B5EF4-FFF2-40B4-BE49-F238E27FC236}">
                  <a16:creationId xmlns:a16="http://schemas.microsoft.com/office/drawing/2014/main" id="{C8582BDB-3B74-4D35-8F33-427648EDD872}"/>
                </a:ext>
              </a:extLst>
            </p:cNvPr>
            <p:cNvGrpSpPr/>
            <p:nvPr/>
          </p:nvGrpSpPr>
          <p:grpSpPr>
            <a:xfrm>
              <a:off x="11394013" y="5952618"/>
              <a:ext cx="503348" cy="592248"/>
              <a:chOff x="10560892" y="347669"/>
              <a:chExt cx="1217181" cy="1432157"/>
            </a:xfrm>
          </p:grpSpPr>
          <p:sp>
            <p:nvSpPr>
              <p:cNvPr id="6" name="矩形 5">
                <a:extLst>
                  <a:ext uri="{FF2B5EF4-FFF2-40B4-BE49-F238E27FC236}">
                    <a16:creationId xmlns:a16="http://schemas.microsoft.com/office/drawing/2014/main" id="{BF815D10-6DDC-4791-B431-0CE23277A56D}"/>
                  </a:ext>
                </a:extLst>
              </p:cNvPr>
              <p:cNvSpPr/>
              <p:nvPr/>
            </p:nvSpPr>
            <p:spPr>
              <a:xfrm>
                <a:off x="10878637" y="34766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1BB7A3AF-7BD3-4DA0-B6B7-0B2EA11797E6}"/>
                  </a:ext>
                </a:extLst>
              </p:cNvPr>
              <p:cNvSpPr/>
              <p:nvPr/>
            </p:nvSpPr>
            <p:spPr>
              <a:xfrm>
                <a:off x="11031036" y="50006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7B73DF65-7467-4084-AF57-F014291F6C1C}"/>
                  </a:ext>
                </a:extLst>
              </p:cNvPr>
              <p:cNvSpPr/>
              <p:nvPr/>
            </p:nvSpPr>
            <p:spPr>
              <a:xfrm>
                <a:off x="10560892" y="798363"/>
                <a:ext cx="828468" cy="98146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mc:Choice Requires="p14">
      <p:transition spd="slow" advClick="0" advTm="3000" p14:dur="3500">
        <p:random/>
      </p:transition>
    </mc:Choice>
    <mc:Fallback>
      <p:transition spd="slow" advClick="0" advTm="3000">
        <p:random/>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2020/12/4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3025657894"/>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5.xml" Type="http://schemas.openxmlformats.org/officeDocument/2006/relationships/themeOverride"/><Relationship Id="rId3"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6.xml" Type="http://schemas.openxmlformats.org/officeDocument/2006/relationships/themeOverride"/><Relationship Id="rId3" Target="../notesSlides/notesSlide11.xml" Type="http://schemas.openxmlformats.org/officeDocument/2006/relationships/notesSlide"/><Relationship Id="rId4" Target="../media/image3.png" Type="http://schemas.openxmlformats.org/officeDocument/2006/relationships/image"/><Relationship Id="rId5" Target="../media/image5.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7.xml" Type="http://schemas.openxmlformats.org/officeDocument/2006/relationships/themeOverride"/><Relationship Id="rId3" Target="../notesSlides/notesSlide13.xml" Type="http://schemas.openxmlformats.org/officeDocument/2006/relationships/notesSlide"/><Relationship Id="rId4" Target="../media/image6.jpeg" Type="http://schemas.openxmlformats.org/officeDocument/2006/relationships/image"/><Relationship Id="rId5" Target="../media/image7.jpeg" Type="http://schemas.openxmlformats.org/officeDocument/2006/relationships/image"/><Relationship Id="rId6" Target="../media/image8.jpeg" Type="http://schemas.openxmlformats.org/officeDocument/2006/relationships/image"/><Relationship Id="rId7" Target="../media/image9.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8.xml" Type="http://schemas.openxmlformats.org/officeDocument/2006/relationships/themeOverride"/><Relationship Id="rId3"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9.xml" Type="http://schemas.openxmlformats.org/officeDocument/2006/relationships/themeOverride"/><Relationship Id="rId3"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0.xml" Type="http://schemas.openxmlformats.org/officeDocument/2006/relationships/themeOverride"/><Relationship Id="rId3"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1.xml" Type="http://schemas.openxmlformats.org/officeDocument/2006/relationships/themeOverride"/><Relationship Id="rId3"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2.xml" Type="http://schemas.openxmlformats.org/officeDocument/2006/relationships/themeOverride"/><Relationship Id="rId3"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3.xml" Type="http://schemas.openxmlformats.org/officeDocument/2006/relationships/themeOverride"/><Relationship Id="rId3" Target="../notesSlides/notesSlide20.xml" Type="http://schemas.openxmlformats.org/officeDocument/2006/relationships/notesSlid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4.xml" Type="http://schemas.openxmlformats.org/officeDocument/2006/relationships/themeOverride"/><Relationship Id="rId3"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5.xml" Type="http://schemas.openxmlformats.org/officeDocument/2006/relationships/themeOverride"/><Relationship Id="rId3" Target="../notesSlides/notesSlide22.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6.xml" Type="http://schemas.openxmlformats.org/officeDocument/2006/relationships/themeOverride"/><Relationship Id="rId3" Target="../notesSlides/notesSlide23.xml" Type="http://schemas.openxmlformats.org/officeDocument/2006/relationships/notesSlide"/><Relationship Id="rId4" Target="../media/image10.jpeg" Type="http://schemas.openxmlformats.org/officeDocument/2006/relationships/image"/><Relationship Id="rId5" Target="../media/image11.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7.xml" Type="http://schemas.openxmlformats.org/officeDocument/2006/relationships/themeOverride"/><Relationship Id="rId3" Target="../notesSlides/notesSlide24.xml" Type="http://schemas.openxmlformats.org/officeDocument/2006/relationships/notesSlide"/><Relationship Id="rId4" Target="../media/image12.jpe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5.xml" Type="http://schemas.openxmlformats.org/officeDocument/2006/relationships/notesSlide"/><Relationship Id="rId3" Target="../media/image1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1.xml" Type="http://schemas.openxmlformats.org/officeDocument/2006/relationships/themeOverride"/><Relationship Id="rId3" Target="../notesSlides/notesSlide5.xml" Type="http://schemas.openxmlformats.org/officeDocument/2006/relationships/notesSlide"/><Relationship Id="rId4" Target="../media/image3.png" Type="http://schemas.openxmlformats.org/officeDocument/2006/relationships/image"/><Relationship Id="rId5" Target="../media/image4.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2.xml" Type="http://schemas.openxmlformats.org/officeDocument/2006/relationships/themeOverride"/><Relationship Id="rId3"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3.xml" Type="http://schemas.openxmlformats.org/officeDocument/2006/relationships/themeOverride"/><Relationship Id="rId3"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4.xml" Type="http://schemas.openxmlformats.org/officeDocument/2006/relationships/themeOverride"/><Relationship Id="rId3"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a:off x="2343623" y="1730833"/>
            <a:ext cx="7504754" cy="2558898"/>
            <a:chOff x="2336376" y="1685225"/>
            <a:chExt cx="7504754" cy="2558898"/>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775970"/>
              <a:ext cx="7196656" cy="2468153"/>
              <a:chOff x="2644474" y="1775970"/>
              <a:chExt cx="7196656" cy="2468153"/>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95917" y="2488418"/>
                <a:ext cx="1653907" cy="1119991"/>
                <a:chOff x="6495917" y="2488418"/>
                <a:chExt cx="1653907" cy="1119991"/>
              </a:xfrm>
            </p:grpSpPr>
            <p:sp>
              <p:nvSpPr>
                <p:cNvPr id="33" name="矩形 32">
                  <a:extLst>
                    <a:ext uri="{FF2B5EF4-FFF2-40B4-BE49-F238E27FC236}">
                      <a16:creationId xmlns:a16="http://schemas.microsoft.com/office/drawing/2014/main" id="{303C5547-1E65-494A-8AF8-D827B348F991}"/>
                    </a:ext>
                  </a:extLst>
                </p:cNvPr>
                <p:cNvSpPr/>
                <p:nvPr/>
              </p:nvSpPr>
              <p:spPr>
                <a:xfrm flipH="1">
                  <a:off x="6495917" y="2488418"/>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10723" y="2503183"/>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TextBox 8">
            <a:extLst>
              <a:ext uri="{FF2B5EF4-FFF2-40B4-BE49-F238E27FC236}">
                <a16:creationId xmlns:a16="http://schemas.microsoft.com/office/drawing/2014/main" id="{354F1A27-AB2E-43CD-A5FD-6408CF3D92D7}"/>
              </a:ext>
            </a:extLst>
          </p:cNvPr>
          <p:cNvSpPr txBox="1">
            <a:spLocks noChangeArrowheads="1"/>
          </p:cNvSpPr>
          <p:nvPr/>
        </p:nvSpPr>
        <p:spPr bwMode="auto">
          <a:xfrm>
            <a:off x="6798948" y="1713839"/>
            <a:ext cx="2225275" cy="762000"/>
          </a:xfrm>
          <a:prstGeom prst="rect">
            <a:avLst/>
          </a:prstGeom>
          <a:noFill/>
          <a:extLst/>
        </p:spPr>
        <p:txBody>
          <a:bodyPr rtlCol="0" vert="horz" wrap="square">
            <a:spAutoFit/>
          </a:bodyPr>
          <a:lstStyle>
            <a:defPPr>
              <a:defRPr lang="en-US"/>
            </a:defPPr>
            <a:lvl1pPr algn="dist">
              <a:defRPr sz="7500">
                <a:solidFill>
                  <a:srgbClr val="FFFFFF"/>
                </a:solidFill>
                <a:effectLst>
                  <a:outerShdw blurRad="101600" dir="2509773" dist="171450" rotWithShape="0">
                    <a:srgbClr val="000000">
                      <a:alpha val="44000"/>
                    </a:srgbClr>
                  </a:outerShdw>
                </a:effectLst>
                <a:latin charset="-122" panose="020b0703020204020201" pitchFamily="34" typeface="微软雅黑 Bold"/>
                <a:ea charset="-122" panose="020b0703020204020201" pitchFamily="34" typeface="微软雅黑 Bold"/>
              </a:defRPr>
            </a:lvl1pPr>
          </a:lstStyle>
          <a:p>
            <a:r>
              <a:rPr altLang="zh-CN" lang="en-US" sz="4400"/>
              <a:t>GOAL</a:t>
            </a:r>
          </a:p>
        </p:txBody>
      </p:sp>
      <p:grpSp>
        <p:nvGrpSpPr>
          <p:cNvPr id="122" name="组合 121">
            <a:extLst>
              <a:ext uri="{FF2B5EF4-FFF2-40B4-BE49-F238E27FC236}">
                <a16:creationId xmlns:a16="http://schemas.microsoft.com/office/drawing/2014/main" id="{84321384-877C-4569-AF35-1971BA5AE60F}"/>
              </a:ext>
            </a:extLst>
          </p:cNvPr>
          <p:cNvGrpSpPr/>
          <p:nvPr/>
        </p:nvGrpSpPr>
        <p:grpSpPr>
          <a:xfrm>
            <a:off x="2918728" y="3861335"/>
            <a:ext cx="2156033" cy="212356"/>
            <a:chOff x="3243509" y="3861335"/>
            <a:chExt cx="2156033" cy="212356"/>
          </a:xfrm>
        </p:grpSpPr>
        <p:grpSp>
          <p:nvGrpSpPr>
            <p:cNvPr id="94" name="组合 93">
              <a:extLst>
                <a:ext uri="{FF2B5EF4-FFF2-40B4-BE49-F238E27FC236}">
                  <a16:creationId xmlns:a16="http://schemas.microsoft.com/office/drawing/2014/main" id="{D6D03E1C-B86B-4382-9A70-74BD260DDA41}"/>
                </a:ext>
              </a:extLst>
            </p:cNvPr>
            <p:cNvGrpSpPr/>
            <p:nvPr/>
          </p:nvGrpSpPr>
          <p:grpSpPr>
            <a:xfrm>
              <a:off x="3435448" y="3870056"/>
              <a:ext cx="1964094" cy="203635"/>
              <a:chOff x="3626307" y="3708106"/>
              <a:chExt cx="1964094" cy="203635"/>
            </a:xfrm>
          </p:grpSpPr>
          <p:grpSp>
            <p:nvGrpSpPr>
              <p:cNvPr id="82" name="组合 81">
                <a:extLst>
                  <a:ext uri="{FF2B5EF4-FFF2-40B4-BE49-F238E27FC236}">
                    <a16:creationId xmlns:a16="http://schemas.microsoft.com/office/drawing/2014/main" id="{4A60660C-AE3C-44FA-9F2A-446D9E9DB203}"/>
                  </a:ext>
                </a:extLst>
              </p:cNvPr>
              <p:cNvGrpSpPr/>
              <p:nvPr/>
            </p:nvGrpSpPr>
            <p:grpSpPr>
              <a:xfrm>
                <a:off x="3626307" y="3708106"/>
                <a:ext cx="1633325" cy="203635"/>
                <a:chOff x="3515730" y="4703645"/>
                <a:chExt cx="1943593" cy="278562"/>
              </a:xfrm>
            </p:grpSpPr>
            <p:sp>
              <p:nvSpPr>
                <p:cNvPr id="72" name="箭头: V 形 71">
                  <a:extLst>
                    <a:ext uri="{FF2B5EF4-FFF2-40B4-BE49-F238E27FC236}">
                      <a16:creationId xmlns:a16="http://schemas.microsoft.com/office/drawing/2014/main" id="{25FF6D15-DEF8-4754-A58C-A1012B3E1D0E}"/>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3" name="箭头: V 形 72">
                  <a:extLst>
                    <a:ext uri="{FF2B5EF4-FFF2-40B4-BE49-F238E27FC236}">
                      <a16:creationId xmlns:a16="http://schemas.microsoft.com/office/drawing/2014/main" id="{97917FB6-286B-44B2-8235-6CA02949C5D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箭头: V 形 73">
                  <a:extLst>
                    <a:ext uri="{FF2B5EF4-FFF2-40B4-BE49-F238E27FC236}">
                      <a16:creationId xmlns:a16="http://schemas.microsoft.com/office/drawing/2014/main" id="{1C89F20A-A3F0-4110-86BD-54DFE1934FA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5" name="箭头: V 形 74">
                  <a:extLst>
                    <a:ext uri="{FF2B5EF4-FFF2-40B4-BE49-F238E27FC236}">
                      <a16:creationId xmlns:a16="http://schemas.microsoft.com/office/drawing/2014/main" id="{2C717FA9-847F-4E3F-BFBE-F3DA6F6863FD}"/>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6" name="箭头: V 形 75">
                  <a:extLst>
                    <a:ext uri="{FF2B5EF4-FFF2-40B4-BE49-F238E27FC236}">
                      <a16:creationId xmlns:a16="http://schemas.microsoft.com/office/drawing/2014/main" id="{2546673D-AAE6-42CF-8903-0E16A13F3B70}"/>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7" name="箭头: V 形 76">
                  <a:extLst>
                    <a:ext uri="{FF2B5EF4-FFF2-40B4-BE49-F238E27FC236}">
                      <a16:creationId xmlns:a16="http://schemas.microsoft.com/office/drawing/2014/main" id="{AE729EF7-1E8F-47F5-AE1A-A0FB390BFEB4}"/>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8" name="箭头: V 形 77">
                  <a:extLst>
                    <a:ext uri="{FF2B5EF4-FFF2-40B4-BE49-F238E27FC236}">
                      <a16:creationId xmlns:a16="http://schemas.microsoft.com/office/drawing/2014/main" id="{0A56C3F3-1278-438B-9EBE-2ED758522293}"/>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9" name="箭头: V 形 78">
                  <a:extLst>
                    <a:ext uri="{FF2B5EF4-FFF2-40B4-BE49-F238E27FC236}">
                      <a16:creationId xmlns:a16="http://schemas.microsoft.com/office/drawing/2014/main" id="{D5462C9E-F7DE-42D9-AD92-B4CADFCE690F}"/>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箭头: V 形 79">
                  <a:extLst>
                    <a:ext uri="{FF2B5EF4-FFF2-40B4-BE49-F238E27FC236}">
                      <a16:creationId xmlns:a16="http://schemas.microsoft.com/office/drawing/2014/main" id="{55B93601-7CB9-4B28-9ACA-BBB64B66F8ED}"/>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1" name="箭头: V 形 80">
                  <a:extLst>
                    <a:ext uri="{FF2B5EF4-FFF2-40B4-BE49-F238E27FC236}">
                      <a16:creationId xmlns:a16="http://schemas.microsoft.com/office/drawing/2014/main" id="{3564244A-A401-4824-B257-1BBE41757E68}"/>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83" name="组合 82">
                <a:extLst>
                  <a:ext uri="{FF2B5EF4-FFF2-40B4-BE49-F238E27FC236}">
                    <a16:creationId xmlns:a16="http://schemas.microsoft.com/office/drawing/2014/main" id="{422CB139-CD5F-4CB1-861F-2950CC9561AF}"/>
                  </a:ext>
                </a:extLst>
              </p:cNvPr>
              <p:cNvGrpSpPr/>
              <p:nvPr/>
            </p:nvGrpSpPr>
            <p:grpSpPr>
              <a:xfrm>
                <a:off x="5242231" y="3708106"/>
                <a:ext cx="348170" cy="203635"/>
                <a:chOff x="3515730" y="4703645"/>
                <a:chExt cx="414309" cy="278562"/>
              </a:xfrm>
            </p:grpSpPr>
            <p:sp>
              <p:nvSpPr>
                <p:cNvPr id="84" name="箭头: V 形 83">
                  <a:extLst>
                    <a:ext uri="{FF2B5EF4-FFF2-40B4-BE49-F238E27FC236}">
                      <a16:creationId xmlns:a16="http://schemas.microsoft.com/office/drawing/2014/main" id="{A13F8B2D-8921-42B8-808E-9AF3B7B136F0}"/>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5" name="箭头: V 形 84">
                  <a:extLst>
                    <a:ext uri="{FF2B5EF4-FFF2-40B4-BE49-F238E27FC236}">
                      <a16:creationId xmlns:a16="http://schemas.microsoft.com/office/drawing/2014/main" id="{4C134E6E-D9D4-4363-9223-9B03F89D1286}"/>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10" name="矩形 109">
              <a:extLst>
                <a:ext uri="{FF2B5EF4-FFF2-40B4-BE49-F238E27FC236}">
                  <a16:creationId xmlns:a16="http://schemas.microsoft.com/office/drawing/2014/main" id="{6A505430-1C90-42CE-8016-9497012A6F54}"/>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3" name="组合 122">
            <a:extLst>
              <a:ext uri="{FF2B5EF4-FFF2-40B4-BE49-F238E27FC236}">
                <a16:creationId xmlns:a16="http://schemas.microsoft.com/office/drawing/2014/main" id="{DDFF93BA-9538-4BAD-B6AB-917FEC2EAEBB}"/>
              </a:ext>
            </a:extLst>
          </p:cNvPr>
          <p:cNvGrpSpPr/>
          <p:nvPr/>
        </p:nvGrpSpPr>
        <p:grpSpPr>
          <a:xfrm>
            <a:off x="7130112" y="3870056"/>
            <a:ext cx="2053917" cy="212356"/>
            <a:chOff x="6797453" y="3870056"/>
            <a:chExt cx="2053917" cy="212356"/>
          </a:xfrm>
        </p:grpSpPr>
        <p:grpSp>
          <p:nvGrpSpPr>
            <p:cNvPr id="95" name="组合 94">
              <a:extLst>
                <a:ext uri="{FF2B5EF4-FFF2-40B4-BE49-F238E27FC236}">
                  <a16:creationId xmlns:a16="http://schemas.microsoft.com/office/drawing/2014/main" id="{5E102692-6FF7-4C03-ADFE-E769E209C596}"/>
                </a:ext>
              </a:extLst>
            </p:cNvPr>
            <p:cNvGrpSpPr/>
            <p:nvPr/>
          </p:nvGrpSpPr>
          <p:grpSpPr>
            <a:xfrm flipH="1">
              <a:off x="6797453" y="3870056"/>
              <a:ext cx="1964094" cy="203635"/>
              <a:chOff x="3626307" y="3708106"/>
              <a:chExt cx="1964094" cy="203635"/>
            </a:xfrm>
          </p:grpSpPr>
          <p:grpSp>
            <p:nvGrpSpPr>
              <p:cNvPr id="96" name="组合 95">
                <a:extLst>
                  <a:ext uri="{FF2B5EF4-FFF2-40B4-BE49-F238E27FC236}">
                    <a16:creationId xmlns:a16="http://schemas.microsoft.com/office/drawing/2014/main" id="{A3439A08-63EE-4792-B557-3DBAEA58571B}"/>
                  </a:ext>
                </a:extLst>
              </p:cNvPr>
              <p:cNvGrpSpPr/>
              <p:nvPr/>
            </p:nvGrpSpPr>
            <p:grpSpPr>
              <a:xfrm>
                <a:off x="3626307" y="3708106"/>
                <a:ext cx="1633325" cy="203635"/>
                <a:chOff x="3515730" y="4703645"/>
                <a:chExt cx="1943593" cy="278562"/>
              </a:xfrm>
            </p:grpSpPr>
            <p:sp>
              <p:nvSpPr>
                <p:cNvPr id="100" name="箭头: V 形 99">
                  <a:extLst>
                    <a:ext uri="{FF2B5EF4-FFF2-40B4-BE49-F238E27FC236}">
                      <a16:creationId xmlns:a16="http://schemas.microsoft.com/office/drawing/2014/main" id="{2FBBE3C7-BA65-4A7B-92DB-88B8F6B1C4D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1" name="箭头: V 形 100">
                  <a:extLst>
                    <a:ext uri="{FF2B5EF4-FFF2-40B4-BE49-F238E27FC236}">
                      <a16:creationId xmlns:a16="http://schemas.microsoft.com/office/drawing/2014/main" id="{175B9DAC-803A-43EA-B840-A409016A021D}"/>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2" name="箭头: V 形 101">
                  <a:extLst>
                    <a:ext uri="{FF2B5EF4-FFF2-40B4-BE49-F238E27FC236}">
                      <a16:creationId xmlns:a16="http://schemas.microsoft.com/office/drawing/2014/main" id="{6A354ED9-6401-47DB-8914-18C29AE92496}"/>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3" name="箭头: V 形 102">
                  <a:extLst>
                    <a:ext uri="{FF2B5EF4-FFF2-40B4-BE49-F238E27FC236}">
                      <a16:creationId xmlns:a16="http://schemas.microsoft.com/office/drawing/2014/main" id="{516A36A6-07DD-4AD0-8D20-8022F9C38B2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4" name="箭头: V 形 103">
                  <a:extLst>
                    <a:ext uri="{FF2B5EF4-FFF2-40B4-BE49-F238E27FC236}">
                      <a16:creationId xmlns:a16="http://schemas.microsoft.com/office/drawing/2014/main" id="{5F7B481F-9CCF-43AE-9621-B954AB92E27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5" name="箭头: V 形 104">
                  <a:extLst>
                    <a:ext uri="{FF2B5EF4-FFF2-40B4-BE49-F238E27FC236}">
                      <a16:creationId xmlns:a16="http://schemas.microsoft.com/office/drawing/2014/main" id="{27420D78-8DF0-4D1C-84B8-2C8CC6950E90}"/>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6" name="箭头: V 形 105">
                  <a:extLst>
                    <a:ext uri="{FF2B5EF4-FFF2-40B4-BE49-F238E27FC236}">
                      <a16:creationId xmlns:a16="http://schemas.microsoft.com/office/drawing/2014/main" id="{862E2746-BFD4-434B-8B1E-5184DB0FCF5D}"/>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7" name="箭头: V 形 106">
                  <a:extLst>
                    <a:ext uri="{FF2B5EF4-FFF2-40B4-BE49-F238E27FC236}">
                      <a16:creationId xmlns:a16="http://schemas.microsoft.com/office/drawing/2014/main" id="{F7ED138F-2372-4CB6-B68F-49D35F3496DB}"/>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8" name="箭头: V 形 107">
                  <a:extLst>
                    <a:ext uri="{FF2B5EF4-FFF2-40B4-BE49-F238E27FC236}">
                      <a16:creationId xmlns:a16="http://schemas.microsoft.com/office/drawing/2014/main" id="{7E684677-4264-4602-A311-24E80E253E59}"/>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9" name="箭头: V 形 108">
                  <a:extLst>
                    <a:ext uri="{FF2B5EF4-FFF2-40B4-BE49-F238E27FC236}">
                      <a16:creationId xmlns:a16="http://schemas.microsoft.com/office/drawing/2014/main" id="{2031F8BB-71E6-4FEE-A230-4AB885935642}"/>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97" name="组合 96">
                <a:extLst>
                  <a:ext uri="{FF2B5EF4-FFF2-40B4-BE49-F238E27FC236}">
                    <a16:creationId xmlns:a16="http://schemas.microsoft.com/office/drawing/2014/main" id="{6BEC4832-1F4F-4831-B3E9-656B05FE0C65}"/>
                  </a:ext>
                </a:extLst>
              </p:cNvPr>
              <p:cNvGrpSpPr/>
              <p:nvPr/>
            </p:nvGrpSpPr>
            <p:grpSpPr>
              <a:xfrm>
                <a:off x="5242231" y="3708106"/>
                <a:ext cx="348170" cy="203635"/>
                <a:chOff x="3515730" y="4703645"/>
                <a:chExt cx="414309" cy="278562"/>
              </a:xfrm>
            </p:grpSpPr>
            <p:sp>
              <p:nvSpPr>
                <p:cNvPr id="98" name="箭头: V 形 97">
                  <a:extLst>
                    <a:ext uri="{FF2B5EF4-FFF2-40B4-BE49-F238E27FC236}">
                      <a16:creationId xmlns:a16="http://schemas.microsoft.com/office/drawing/2014/main" id="{0055A04C-0F83-4B13-80D4-2FC290FEF359}"/>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9" name="箭头: V 形 98">
                  <a:extLst>
                    <a:ext uri="{FF2B5EF4-FFF2-40B4-BE49-F238E27FC236}">
                      <a16:creationId xmlns:a16="http://schemas.microsoft.com/office/drawing/2014/main" id="{52858755-A93F-4B61-8011-96773C1D7BAC}"/>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11" name="矩形 110">
              <a:extLst>
                <a:ext uri="{FF2B5EF4-FFF2-40B4-BE49-F238E27FC236}">
                  <a16:creationId xmlns:a16="http://schemas.microsoft.com/office/drawing/2014/main" id="{347BD72B-D887-49FD-B63F-7C15C5C2BD56}"/>
                </a:ext>
              </a:extLst>
            </p:cNvPr>
            <p:cNvSpPr/>
            <p:nvPr/>
          </p:nvSpPr>
          <p:spPr>
            <a:xfrm>
              <a:off x="6866857" y="3870056"/>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21" name="文本框 120">
            <a:extLst>
              <a:ext uri="{FF2B5EF4-FFF2-40B4-BE49-F238E27FC236}">
                <a16:creationId xmlns:a16="http://schemas.microsoft.com/office/drawing/2014/main" id="{1C159A4A-D0E1-4215-80B8-940484280276}"/>
              </a:ext>
            </a:extLst>
          </p:cNvPr>
          <p:cNvSpPr txBox="1"/>
          <p:nvPr/>
        </p:nvSpPr>
        <p:spPr>
          <a:xfrm>
            <a:off x="5198157" y="3807641"/>
            <a:ext cx="1776227" cy="396240"/>
          </a:xfrm>
          <a:prstGeom prst="rect">
            <a:avLst/>
          </a:prstGeom>
          <a:noFill/>
        </p:spPr>
        <p:txBody>
          <a:bodyPr rtlCol="0" vert="horz" wrap="square">
            <a:spAutoFit/>
          </a:bodyPr>
          <a:lstStyle>
            <a:defPPr>
              <a:defRPr lang="en-US"/>
            </a:defPPr>
            <a:lvl1pPr algn="dist">
              <a:defRPr sz="4400">
                <a:solidFill>
                  <a:srgbClr val="FFFFFF"/>
                </a:solidFill>
                <a:effectLst>
                  <a:outerShdw blurRad="101600" dir="2509773" dist="171450" rotWithShape="0">
                    <a:srgbClr val="000000">
                      <a:alpha val="44000"/>
                    </a:srgbClr>
                  </a:outerShdw>
                </a:effectLst>
                <a:latin charset="-122" panose="020b0703020204020201" pitchFamily="34" typeface="微软雅黑 Bold"/>
                <a:ea charset="-122" panose="020b0703020204020201" pitchFamily="34" typeface="微软雅黑 Bold"/>
              </a:defRPr>
            </a:lvl1pPr>
          </a:lstStyle>
          <a:p>
            <a:r>
              <a:rPr altLang="zh-CN" lang="en-US" sz="2000">
                <a:solidFill>
                  <a:srgbClr val="F98D1E"/>
                </a:solidFill>
              </a:rPr>
              <a:t>COMPANY</a:t>
            </a:r>
          </a:p>
        </p:txBody>
      </p:sp>
      <p:sp>
        <p:nvSpPr>
          <p:cNvPr id="124" name="矩形 123">
            <a:extLst>
              <a:ext uri="{FF2B5EF4-FFF2-40B4-BE49-F238E27FC236}">
                <a16:creationId xmlns:a16="http://schemas.microsoft.com/office/drawing/2014/main" id="{2A11921B-DA72-4E34-8FC2-412C71CFA70B}"/>
              </a:ext>
            </a:extLst>
          </p:cNvPr>
          <p:cNvSpPr/>
          <p:nvPr/>
        </p:nvSpPr>
        <p:spPr>
          <a:xfrm>
            <a:off x="3713306" y="4244136"/>
            <a:ext cx="4802505" cy="457200"/>
          </a:xfrm>
          <a:prstGeom prst="rect">
            <a:avLst/>
          </a:prstGeom>
        </p:spPr>
        <p:txBody>
          <a:bodyPr wrap="none">
            <a:spAutoFit/>
          </a:bodyPr>
          <a:lstStyle/>
          <a:p>
            <a:pPr algn="ctr"/>
            <a:r>
              <a:rPr altLang="zh-CN" lang="en-US" spc="600" sz="2400">
                <a:solidFill>
                  <a:schemeClr val="bg1"/>
                </a:solidFill>
                <a:latin charset="-122" panose="020b0800000000000000" pitchFamily="34" typeface="思源黑体 CN Bold"/>
                <a:ea charset="-122" panose="020b0800000000000000" pitchFamily="34" typeface="思源黑体 CN Bold"/>
              </a:rPr>
              <a:t>-企业使命与目标PPT模板-</a:t>
            </a:r>
          </a:p>
        </p:txBody>
      </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pic>
        <p:nvPicPr>
          <p:cNvPr id="3" name="图片 2">
            <a:extLst>
              <a:ext uri="{FF2B5EF4-FFF2-40B4-BE49-F238E27FC236}">
                <a16:creationId xmlns:a16="http://schemas.microsoft.com/office/drawing/2014/main" id="{0A00A430-62AA-40D1-93DE-8694B079858A}"/>
              </a:ext>
            </a:extLst>
          </p:cNvPr>
          <p:cNvPicPr>
            <a:picLocks noChangeAspect="1"/>
          </p:cNvPicPr>
          <p:nvPr/>
        </p:nvPicPr>
        <p:blipFill>
          <a:blip r:embed="rId3">
            <a:extLst>
              <a:ext uri="{28A0092B-C50C-407E-A947-70E740481C1C}">
                <a14:useLocalDpi val="0"/>
              </a:ext>
            </a:extLst>
          </a:blip>
          <a:stretch>
            <a:fillRect/>
          </a:stretch>
        </p:blipFill>
        <p:spPr>
          <a:xfrm>
            <a:off x="2764093" y="2098257"/>
            <a:ext cx="6846401" cy="2219136"/>
          </a:xfrm>
          <a:prstGeom prst="rect">
            <a:avLst/>
          </a:prstGeom>
        </p:spPr>
      </p:pic>
    </p:spTree>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139"/>
                                        </p:tgtEl>
                                        <p:attrNameLst>
                                          <p:attrName>style.visibility</p:attrName>
                                        </p:attrNameLst>
                                      </p:cBhvr>
                                      <p:to>
                                        <p:strVal val="visible"/>
                                      </p:to>
                                    </p:set>
                                    <p:anim calcmode="lin" valueType="num">
                                      <p:cBhvr additive="base">
                                        <p:cTn dur="500" fill="hold" id="7"/>
                                        <p:tgtEl>
                                          <p:spTgt spid="139"/>
                                        </p:tgtEl>
                                        <p:attrNameLst>
                                          <p:attrName>ppt_x</p:attrName>
                                        </p:attrNameLst>
                                      </p:cBhvr>
                                      <p:tavLst>
                                        <p:tav tm="0">
                                          <p:val>
                                            <p:strVal val="#ppt_x"/>
                                          </p:val>
                                        </p:tav>
                                        <p:tav tm="100000">
                                          <p:val>
                                            <p:strVal val="#ppt_x"/>
                                          </p:val>
                                        </p:tav>
                                      </p:tavLst>
                                    </p:anim>
                                    <p:anim calcmode="lin" valueType="num">
                                      <p:cBhvr additive="base">
                                        <p:cTn dur="500" fill="hold" id="8"/>
                                        <p:tgtEl>
                                          <p:spTgt spid="139"/>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38"/>
                                        </p:tgtEl>
                                        <p:attrNameLst>
                                          <p:attrName>style.visibility</p:attrName>
                                        </p:attrNameLst>
                                      </p:cBhvr>
                                      <p:to>
                                        <p:strVal val="visible"/>
                                      </p:to>
                                    </p:set>
                                    <p:anim calcmode="lin" valueType="num">
                                      <p:cBhvr additive="base">
                                        <p:cTn dur="500" fill="hold" id="11"/>
                                        <p:tgtEl>
                                          <p:spTgt spid="138"/>
                                        </p:tgtEl>
                                        <p:attrNameLst>
                                          <p:attrName>ppt_x</p:attrName>
                                        </p:attrNameLst>
                                      </p:cBhvr>
                                      <p:tavLst>
                                        <p:tav tm="0">
                                          <p:val>
                                            <p:strVal val="#ppt_x"/>
                                          </p:val>
                                        </p:tav>
                                        <p:tav tm="100000">
                                          <p:val>
                                            <p:strVal val="#ppt_x"/>
                                          </p:val>
                                        </p:tav>
                                      </p:tavLst>
                                    </p:anim>
                                    <p:anim calcmode="lin" valueType="num">
                                      <p:cBhvr additive="base">
                                        <p:cTn dur="500" fill="hold" id="12"/>
                                        <p:tgtEl>
                                          <p:spTgt spid="138"/>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39"/>
                                        </p:tgtEl>
                                        <p:attrNameLst>
                                          <p:attrName>style.visibility</p:attrName>
                                        </p:attrNameLst>
                                      </p:cBhvr>
                                      <p:to>
                                        <p:strVal val="visible"/>
                                      </p:to>
                                    </p:set>
                                    <p:anim calcmode="lin" valueType="num">
                                      <p:cBhvr additive="base">
                                        <p:cTn dur="500" fill="hold" id="15"/>
                                        <p:tgtEl>
                                          <p:spTgt spid="39"/>
                                        </p:tgtEl>
                                        <p:attrNameLst>
                                          <p:attrName>ppt_x</p:attrName>
                                        </p:attrNameLst>
                                      </p:cBhvr>
                                      <p:tavLst>
                                        <p:tav tm="0">
                                          <p:val>
                                            <p:strVal val="#ppt_x"/>
                                          </p:val>
                                        </p:tav>
                                        <p:tav tm="100000">
                                          <p:val>
                                            <p:strVal val="#ppt_x"/>
                                          </p:val>
                                        </p:tav>
                                      </p:tavLst>
                                    </p:anim>
                                    <p:anim calcmode="lin" valueType="num">
                                      <p:cBhvr additive="base">
                                        <p:cTn dur="500" fill="hold" id="16"/>
                                        <p:tgtEl>
                                          <p:spTgt spid="39"/>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42"/>
                                        </p:tgtEl>
                                        <p:attrNameLst>
                                          <p:attrName>style.visibility</p:attrName>
                                        </p:attrNameLst>
                                      </p:cBhvr>
                                      <p:to>
                                        <p:strVal val="visible"/>
                                      </p:to>
                                    </p:set>
                                    <p:anim calcmode="lin" valueType="num">
                                      <p:cBhvr additive="base">
                                        <p:cTn dur="500" fill="hold" id="19"/>
                                        <p:tgtEl>
                                          <p:spTgt spid="42"/>
                                        </p:tgtEl>
                                        <p:attrNameLst>
                                          <p:attrName>ppt_x</p:attrName>
                                        </p:attrNameLst>
                                      </p:cBhvr>
                                      <p:tavLst>
                                        <p:tav tm="0">
                                          <p:val>
                                            <p:strVal val="#ppt_x"/>
                                          </p:val>
                                        </p:tav>
                                        <p:tav tm="100000">
                                          <p:val>
                                            <p:strVal val="#ppt_x"/>
                                          </p:val>
                                        </p:tav>
                                      </p:tavLst>
                                    </p:anim>
                                    <p:anim calcmode="lin" valueType="num">
                                      <p:cBhvr additive="base">
                                        <p:cTn dur="500" fill="hold" id="20"/>
                                        <p:tgtEl>
                                          <p:spTgt spid="42"/>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43"/>
                                        </p:tgtEl>
                                        <p:attrNameLst>
                                          <p:attrName>style.visibility</p:attrName>
                                        </p:attrNameLst>
                                      </p:cBhvr>
                                      <p:to>
                                        <p:strVal val="visible"/>
                                      </p:to>
                                    </p:set>
                                    <p:anim calcmode="lin" valueType="num">
                                      <p:cBhvr additive="base">
                                        <p:cTn dur="500" fill="hold" id="23"/>
                                        <p:tgtEl>
                                          <p:spTgt spid="43"/>
                                        </p:tgtEl>
                                        <p:attrNameLst>
                                          <p:attrName>ppt_x</p:attrName>
                                        </p:attrNameLst>
                                      </p:cBhvr>
                                      <p:tavLst>
                                        <p:tav tm="0">
                                          <p:val>
                                            <p:strVal val="#ppt_x"/>
                                          </p:val>
                                        </p:tav>
                                        <p:tav tm="100000">
                                          <p:val>
                                            <p:strVal val="#ppt_x"/>
                                          </p:val>
                                        </p:tav>
                                      </p:tavLst>
                                    </p:anim>
                                    <p:anim calcmode="lin" valueType="num">
                                      <p:cBhvr additive="base">
                                        <p:cTn dur="500" fill="hold" id="24"/>
                                        <p:tgtEl>
                                          <p:spTgt spid="43"/>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44"/>
                                        </p:tgtEl>
                                        <p:attrNameLst>
                                          <p:attrName>style.visibility</p:attrName>
                                        </p:attrNameLst>
                                      </p:cBhvr>
                                      <p:to>
                                        <p:strVal val="visible"/>
                                      </p:to>
                                    </p:set>
                                    <p:anim calcmode="lin" valueType="num">
                                      <p:cBhvr additive="base">
                                        <p:cTn dur="500" fill="hold" id="27"/>
                                        <p:tgtEl>
                                          <p:spTgt spid="44"/>
                                        </p:tgtEl>
                                        <p:attrNameLst>
                                          <p:attrName>ppt_x</p:attrName>
                                        </p:attrNameLst>
                                      </p:cBhvr>
                                      <p:tavLst>
                                        <p:tav tm="0">
                                          <p:val>
                                            <p:strVal val="#ppt_x"/>
                                          </p:val>
                                        </p:tav>
                                        <p:tav tm="100000">
                                          <p:val>
                                            <p:strVal val="#ppt_x"/>
                                          </p:val>
                                        </p:tav>
                                      </p:tavLst>
                                    </p:anim>
                                    <p:anim calcmode="lin" valueType="num">
                                      <p:cBhvr additive="base">
                                        <p:cTn dur="500" fill="hold" id="28"/>
                                        <p:tgtEl>
                                          <p:spTgt spid="44"/>
                                        </p:tgtEl>
                                        <p:attrNameLst>
                                          <p:attrName>ppt_y</p:attrName>
                                        </p:attrNameLst>
                                      </p:cBhvr>
                                      <p:tavLst>
                                        <p:tav tm="0">
                                          <p:val>
                                            <p:strVal val="1+#ppt_h/2"/>
                                          </p:val>
                                        </p:tav>
                                        <p:tav tm="100000">
                                          <p:val>
                                            <p:strVal val="#ppt_y"/>
                                          </p:val>
                                        </p:tav>
                                      </p:tavLst>
                                    </p:anim>
                                  </p:childTnLst>
                                </p:cTn>
                              </p:par>
                              <p:par>
                                <p:cTn fill="hold" grpId="0" id="29" nodeType="withEffect" presetClass="entr" presetID="2" presetSubtype="4">
                                  <p:stCondLst>
                                    <p:cond delay="0"/>
                                  </p:stCondLst>
                                  <p:childTnLst>
                                    <p:set>
                                      <p:cBhvr>
                                        <p:cTn dur="1" fill="hold" id="30">
                                          <p:stCondLst>
                                            <p:cond delay="0"/>
                                          </p:stCondLst>
                                        </p:cTn>
                                        <p:tgtEl>
                                          <p:spTgt spid="45"/>
                                        </p:tgtEl>
                                        <p:attrNameLst>
                                          <p:attrName>style.visibility</p:attrName>
                                        </p:attrNameLst>
                                      </p:cBhvr>
                                      <p:to>
                                        <p:strVal val="visible"/>
                                      </p:to>
                                    </p:set>
                                    <p:anim calcmode="lin" valueType="num">
                                      <p:cBhvr additive="base">
                                        <p:cTn dur="500" fill="hold" id="31"/>
                                        <p:tgtEl>
                                          <p:spTgt spid="45"/>
                                        </p:tgtEl>
                                        <p:attrNameLst>
                                          <p:attrName>ppt_x</p:attrName>
                                        </p:attrNameLst>
                                      </p:cBhvr>
                                      <p:tavLst>
                                        <p:tav tm="0">
                                          <p:val>
                                            <p:strVal val="#ppt_x"/>
                                          </p:val>
                                        </p:tav>
                                        <p:tav tm="100000">
                                          <p:val>
                                            <p:strVal val="#ppt_x"/>
                                          </p:val>
                                        </p:tav>
                                      </p:tavLst>
                                    </p:anim>
                                    <p:anim calcmode="lin" valueType="num">
                                      <p:cBhvr additive="base">
                                        <p:cTn dur="500" fill="hold" id="32"/>
                                        <p:tgtEl>
                                          <p:spTgt spid="45"/>
                                        </p:tgtEl>
                                        <p:attrNameLst>
                                          <p:attrName>ppt_y</p:attrName>
                                        </p:attrNameLst>
                                      </p:cBhvr>
                                      <p:tavLst>
                                        <p:tav tm="0">
                                          <p:val>
                                            <p:strVal val="1+#ppt_h/2"/>
                                          </p:val>
                                        </p:tav>
                                        <p:tav tm="100000">
                                          <p:val>
                                            <p:strVal val="#ppt_y"/>
                                          </p:val>
                                        </p:tav>
                                      </p:tavLst>
                                    </p:anim>
                                  </p:childTnLst>
                                </p:cTn>
                              </p:par>
                              <p:par>
                                <p:cTn fill="hold" grpId="0" id="33" nodeType="withEffect" presetClass="entr" presetID="2" presetSubtype="4">
                                  <p:stCondLst>
                                    <p:cond delay="0"/>
                                  </p:stCondLst>
                                  <p:childTnLst>
                                    <p:set>
                                      <p:cBhvr>
                                        <p:cTn dur="1" fill="hold" id="34">
                                          <p:stCondLst>
                                            <p:cond delay="0"/>
                                          </p:stCondLst>
                                        </p:cTn>
                                        <p:tgtEl>
                                          <p:spTgt spid="46"/>
                                        </p:tgtEl>
                                        <p:attrNameLst>
                                          <p:attrName>style.visibility</p:attrName>
                                        </p:attrNameLst>
                                      </p:cBhvr>
                                      <p:to>
                                        <p:strVal val="visible"/>
                                      </p:to>
                                    </p:set>
                                    <p:anim calcmode="lin" valueType="num">
                                      <p:cBhvr additive="base">
                                        <p:cTn dur="500" fill="hold" id="35"/>
                                        <p:tgtEl>
                                          <p:spTgt spid="46"/>
                                        </p:tgtEl>
                                        <p:attrNameLst>
                                          <p:attrName>ppt_x</p:attrName>
                                        </p:attrNameLst>
                                      </p:cBhvr>
                                      <p:tavLst>
                                        <p:tav tm="0">
                                          <p:val>
                                            <p:strVal val="#ppt_x"/>
                                          </p:val>
                                        </p:tav>
                                        <p:tav tm="100000">
                                          <p:val>
                                            <p:strVal val="#ppt_x"/>
                                          </p:val>
                                        </p:tav>
                                      </p:tavLst>
                                    </p:anim>
                                    <p:anim calcmode="lin" valueType="num">
                                      <p:cBhvr additive="base">
                                        <p:cTn dur="500" fill="hold" id="36"/>
                                        <p:tgtEl>
                                          <p:spTgt spid="46"/>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47"/>
                                        </p:tgtEl>
                                        <p:attrNameLst>
                                          <p:attrName>style.visibility</p:attrName>
                                        </p:attrNameLst>
                                      </p:cBhvr>
                                      <p:to>
                                        <p:strVal val="visible"/>
                                      </p:to>
                                    </p:set>
                                    <p:anim calcmode="lin" valueType="num">
                                      <p:cBhvr additive="base">
                                        <p:cTn dur="500" fill="hold" id="39"/>
                                        <p:tgtEl>
                                          <p:spTgt spid="47"/>
                                        </p:tgtEl>
                                        <p:attrNameLst>
                                          <p:attrName>ppt_x</p:attrName>
                                        </p:attrNameLst>
                                      </p:cBhvr>
                                      <p:tavLst>
                                        <p:tav tm="0">
                                          <p:val>
                                            <p:strVal val="#ppt_x"/>
                                          </p:val>
                                        </p:tav>
                                        <p:tav tm="100000">
                                          <p:val>
                                            <p:strVal val="#ppt_x"/>
                                          </p:val>
                                        </p:tav>
                                      </p:tavLst>
                                    </p:anim>
                                    <p:anim calcmode="lin" valueType="num">
                                      <p:cBhvr additive="base">
                                        <p:cTn dur="500" fill="hold" id="40"/>
                                        <p:tgtEl>
                                          <p:spTgt spid="47"/>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4">
                                  <p:stCondLst>
                                    <p:cond delay="0"/>
                                  </p:stCondLst>
                                  <p:childTnLst>
                                    <p:set>
                                      <p:cBhvr>
                                        <p:cTn dur="1" fill="hold" id="42">
                                          <p:stCondLst>
                                            <p:cond delay="0"/>
                                          </p:stCondLst>
                                        </p:cTn>
                                        <p:tgtEl>
                                          <p:spTgt spid="48"/>
                                        </p:tgtEl>
                                        <p:attrNameLst>
                                          <p:attrName>style.visibility</p:attrName>
                                        </p:attrNameLst>
                                      </p:cBhvr>
                                      <p:to>
                                        <p:strVal val="visible"/>
                                      </p:to>
                                    </p:set>
                                    <p:anim calcmode="lin" valueType="num">
                                      <p:cBhvr additive="base">
                                        <p:cTn dur="500" fill="hold" id="43"/>
                                        <p:tgtEl>
                                          <p:spTgt spid="48"/>
                                        </p:tgtEl>
                                        <p:attrNameLst>
                                          <p:attrName>ppt_x</p:attrName>
                                        </p:attrNameLst>
                                      </p:cBhvr>
                                      <p:tavLst>
                                        <p:tav tm="0">
                                          <p:val>
                                            <p:strVal val="#ppt_x"/>
                                          </p:val>
                                        </p:tav>
                                        <p:tav tm="100000">
                                          <p:val>
                                            <p:strVal val="#ppt_x"/>
                                          </p:val>
                                        </p:tav>
                                      </p:tavLst>
                                    </p:anim>
                                    <p:anim calcmode="lin" valueType="num">
                                      <p:cBhvr additive="base">
                                        <p:cTn dur="500" fill="hold" id="44"/>
                                        <p:tgtEl>
                                          <p:spTgt spid="48"/>
                                        </p:tgtEl>
                                        <p:attrNameLst>
                                          <p:attrName>ppt_y</p:attrName>
                                        </p:attrNameLst>
                                      </p:cBhvr>
                                      <p:tavLst>
                                        <p:tav tm="0">
                                          <p:val>
                                            <p:strVal val="1+#ppt_h/2"/>
                                          </p:val>
                                        </p:tav>
                                        <p:tav tm="100000">
                                          <p:val>
                                            <p:strVal val="#ppt_y"/>
                                          </p:val>
                                        </p:tav>
                                      </p:tavLst>
                                    </p:anim>
                                  </p:childTnLst>
                                </p:cTn>
                              </p:par>
                              <p:par>
                                <p:cTn fill="hold" grpId="0" id="45" nodeType="withEffect" presetClass="entr" presetID="2" presetSubtype="4">
                                  <p:stCondLst>
                                    <p:cond delay="0"/>
                                  </p:stCondLst>
                                  <p:childTnLst>
                                    <p:set>
                                      <p:cBhvr>
                                        <p:cTn dur="1" fill="hold" id="46">
                                          <p:stCondLst>
                                            <p:cond delay="0"/>
                                          </p:stCondLst>
                                        </p:cTn>
                                        <p:tgtEl>
                                          <p:spTgt spid="49"/>
                                        </p:tgtEl>
                                        <p:attrNameLst>
                                          <p:attrName>style.visibility</p:attrName>
                                        </p:attrNameLst>
                                      </p:cBhvr>
                                      <p:to>
                                        <p:strVal val="visible"/>
                                      </p:to>
                                    </p:set>
                                    <p:anim calcmode="lin" valueType="num">
                                      <p:cBhvr additive="base">
                                        <p:cTn dur="500" fill="hold" id="47"/>
                                        <p:tgtEl>
                                          <p:spTgt spid="49"/>
                                        </p:tgtEl>
                                        <p:attrNameLst>
                                          <p:attrName>ppt_x</p:attrName>
                                        </p:attrNameLst>
                                      </p:cBhvr>
                                      <p:tavLst>
                                        <p:tav tm="0">
                                          <p:val>
                                            <p:strVal val="#ppt_x"/>
                                          </p:val>
                                        </p:tav>
                                        <p:tav tm="100000">
                                          <p:val>
                                            <p:strVal val="#ppt_x"/>
                                          </p:val>
                                        </p:tav>
                                      </p:tavLst>
                                    </p:anim>
                                    <p:anim calcmode="lin" valueType="num">
                                      <p:cBhvr additive="base">
                                        <p:cTn dur="500" fill="hold" id="48"/>
                                        <p:tgtEl>
                                          <p:spTgt spid="49"/>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4">
                                  <p:stCondLst>
                                    <p:cond delay="0"/>
                                  </p:stCondLst>
                                  <p:childTnLst>
                                    <p:set>
                                      <p:cBhvr>
                                        <p:cTn dur="1" fill="hold" id="50">
                                          <p:stCondLst>
                                            <p:cond delay="0"/>
                                          </p:stCondLst>
                                        </p:cTn>
                                        <p:tgtEl>
                                          <p:spTgt spid="50"/>
                                        </p:tgtEl>
                                        <p:attrNameLst>
                                          <p:attrName>style.visibility</p:attrName>
                                        </p:attrNameLst>
                                      </p:cBhvr>
                                      <p:to>
                                        <p:strVal val="visible"/>
                                      </p:to>
                                    </p:set>
                                    <p:anim calcmode="lin" valueType="num">
                                      <p:cBhvr additive="base">
                                        <p:cTn dur="500" fill="hold" id="51"/>
                                        <p:tgtEl>
                                          <p:spTgt spid="50"/>
                                        </p:tgtEl>
                                        <p:attrNameLst>
                                          <p:attrName>ppt_x</p:attrName>
                                        </p:attrNameLst>
                                      </p:cBhvr>
                                      <p:tavLst>
                                        <p:tav tm="0">
                                          <p:val>
                                            <p:strVal val="#ppt_x"/>
                                          </p:val>
                                        </p:tav>
                                        <p:tav tm="100000">
                                          <p:val>
                                            <p:strVal val="#ppt_x"/>
                                          </p:val>
                                        </p:tav>
                                      </p:tavLst>
                                    </p:anim>
                                    <p:anim calcmode="lin" valueType="num">
                                      <p:cBhvr additive="base">
                                        <p:cTn dur="500" fill="hold" id="52"/>
                                        <p:tgtEl>
                                          <p:spTgt spid="50"/>
                                        </p:tgtEl>
                                        <p:attrNameLst>
                                          <p:attrName>ppt_y</p:attrName>
                                        </p:attrNameLst>
                                      </p:cBhvr>
                                      <p:tavLst>
                                        <p:tav tm="0">
                                          <p:val>
                                            <p:strVal val="1+#ppt_h/2"/>
                                          </p:val>
                                        </p:tav>
                                        <p:tav tm="100000">
                                          <p:val>
                                            <p:strVal val="#ppt_y"/>
                                          </p:val>
                                        </p:tav>
                                      </p:tavLst>
                                    </p:anim>
                                  </p:childTnLst>
                                </p:cTn>
                              </p:par>
                              <p:par>
                                <p:cTn fill="hold" grpId="0" id="53" nodeType="withEffect" presetClass="entr" presetID="2" presetSubtype="4">
                                  <p:stCondLst>
                                    <p:cond delay="0"/>
                                  </p:stCondLst>
                                  <p:childTnLst>
                                    <p:set>
                                      <p:cBhvr>
                                        <p:cTn dur="1" fill="hold" id="54">
                                          <p:stCondLst>
                                            <p:cond delay="0"/>
                                          </p:stCondLst>
                                        </p:cTn>
                                        <p:tgtEl>
                                          <p:spTgt spid="51"/>
                                        </p:tgtEl>
                                        <p:attrNameLst>
                                          <p:attrName>style.visibility</p:attrName>
                                        </p:attrNameLst>
                                      </p:cBhvr>
                                      <p:to>
                                        <p:strVal val="visible"/>
                                      </p:to>
                                    </p:set>
                                    <p:anim calcmode="lin" valueType="num">
                                      <p:cBhvr additive="base">
                                        <p:cTn dur="500" fill="hold" id="55"/>
                                        <p:tgtEl>
                                          <p:spTgt spid="51"/>
                                        </p:tgtEl>
                                        <p:attrNameLst>
                                          <p:attrName>ppt_x</p:attrName>
                                        </p:attrNameLst>
                                      </p:cBhvr>
                                      <p:tavLst>
                                        <p:tav tm="0">
                                          <p:val>
                                            <p:strVal val="#ppt_x"/>
                                          </p:val>
                                        </p:tav>
                                        <p:tav tm="100000">
                                          <p:val>
                                            <p:strVal val="#ppt_x"/>
                                          </p:val>
                                        </p:tav>
                                      </p:tavLst>
                                    </p:anim>
                                    <p:anim calcmode="lin" valueType="num">
                                      <p:cBhvr additive="base">
                                        <p:cTn dur="500" fill="hold" id="56"/>
                                        <p:tgtEl>
                                          <p:spTgt spid="51"/>
                                        </p:tgtEl>
                                        <p:attrNameLst>
                                          <p:attrName>ppt_y</p:attrName>
                                        </p:attrNameLst>
                                      </p:cBhvr>
                                      <p:tavLst>
                                        <p:tav tm="0">
                                          <p:val>
                                            <p:strVal val="1+#ppt_h/2"/>
                                          </p:val>
                                        </p:tav>
                                        <p:tav tm="100000">
                                          <p:val>
                                            <p:strVal val="#ppt_y"/>
                                          </p:val>
                                        </p:tav>
                                      </p:tavLst>
                                    </p:anim>
                                  </p:childTnLst>
                                </p:cTn>
                              </p:par>
                              <p:par>
                                <p:cTn fill="hold" grpId="0" id="57" nodeType="withEffect" presetClass="entr" presetID="2" presetSubtype="4">
                                  <p:stCondLst>
                                    <p:cond delay="0"/>
                                  </p:stCondLst>
                                  <p:childTnLst>
                                    <p:set>
                                      <p:cBhvr>
                                        <p:cTn dur="1" fill="hold" id="58">
                                          <p:stCondLst>
                                            <p:cond delay="0"/>
                                          </p:stCondLst>
                                        </p:cTn>
                                        <p:tgtEl>
                                          <p:spTgt spid="52"/>
                                        </p:tgtEl>
                                        <p:attrNameLst>
                                          <p:attrName>style.visibility</p:attrName>
                                        </p:attrNameLst>
                                      </p:cBhvr>
                                      <p:to>
                                        <p:strVal val="visible"/>
                                      </p:to>
                                    </p:set>
                                    <p:anim calcmode="lin" valueType="num">
                                      <p:cBhvr additive="base">
                                        <p:cTn dur="500" fill="hold" id="59"/>
                                        <p:tgtEl>
                                          <p:spTgt spid="52"/>
                                        </p:tgtEl>
                                        <p:attrNameLst>
                                          <p:attrName>ppt_x</p:attrName>
                                        </p:attrNameLst>
                                      </p:cBhvr>
                                      <p:tavLst>
                                        <p:tav tm="0">
                                          <p:val>
                                            <p:strVal val="#ppt_x"/>
                                          </p:val>
                                        </p:tav>
                                        <p:tav tm="100000">
                                          <p:val>
                                            <p:strVal val="#ppt_x"/>
                                          </p:val>
                                        </p:tav>
                                      </p:tavLst>
                                    </p:anim>
                                    <p:anim calcmode="lin" valueType="num">
                                      <p:cBhvr additive="base">
                                        <p:cTn dur="500" fill="hold" id="60"/>
                                        <p:tgtEl>
                                          <p:spTgt spid="52"/>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53"/>
                                        </p:tgtEl>
                                        <p:attrNameLst>
                                          <p:attrName>style.visibility</p:attrName>
                                        </p:attrNameLst>
                                      </p:cBhvr>
                                      <p:to>
                                        <p:strVal val="visible"/>
                                      </p:to>
                                    </p:set>
                                    <p:anim calcmode="lin" valueType="num">
                                      <p:cBhvr additive="base">
                                        <p:cTn dur="500" fill="hold" id="63"/>
                                        <p:tgtEl>
                                          <p:spTgt spid="53"/>
                                        </p:tgtEl>
                                        <p:attrNameLst>
                                          <p:attrName>ppt_x</p:attrName>
                                        </p:attrNameLst>
                                      </p:cBhvr>
                                      <p:tavLst>
                                        <p:tav tm="0">
                                          <p:val>
                                            <p:strVal val="#ppt_x"/>
                                          </p:val>
                                        </p:tav>
                                        <p:tav tm="100000">
                                          <p:val>
                                            <p:strVal val="#ppt_x"/>
                                          </p:val>
                                        </p:tav>
                                      </p:tavLst>
                                    </p:anim>
                                    <p:anim calcmode="lin" valueType="num">
                                      <p:cBhvr additive="base">
                                        <p:cTn dur="500" fill="hold" id="64"/>
                                        <p:tgtEl>
                                          <p:spTgt spid="53"/>
                                        </p:tgtEl>
                                        <p:attrNameLst>
                                          <p:attrName>ppt_y</p:attrName>
                                        </p:attrNameLst>
                                      </p:cBhvr>
                                      <p:tavLst>
                                        <p:tav tm="0">
                                          <p:val>
                                            <p:strVal val="1+#ppt_h/2"/>
                                          </p:val>
                                        </p:tav>
                                        <p:tav tm="100000">
                                          <p:val>
                                            <p:strVal val="#ppt_y"/>
                                          </p:val>
                                        </p:tav>
                                      </p:tavLst>
                                    </p:anim>
                                  </p:childTnLst>
                                </p:cTn>
                              </p:par>
                              <p:par>
                                <p:cTn fill="hold" id="65" nodeType="withEffect" presetClass="entr" presetID="2" presetSubtype="4">
                                  <p:stCondLst>
                                    <p:cond delay="0"/>
                                  </p:stCondLst>
                                  <p:childTnLst>
                                    <p:set>
                                      <p:cBhvr>
                                        <p:cTn dur="1" fill="hold" id="66">
                                          <p:stCondLst>
                                            <p:cond delay="0"/>
                                          </p:stCondLst>
                                        </p:cTn>
                                        <p:tgtEl>
                                          <p:spTgt spid="58"/>
                                        </p:tgtEl>
                                        <p:attrNameLst>
                                          <p:attrName>style.visibility</p:attrName>
                                        </p:attrNameLst>
                                      </p:cBhvr>
                                      <p:to>
                                        <p:strVal val="visible"/>
                                      </p:to>
                                    </p:set>
                                    <p:anim calcmode="lin" valueType="num">
                                      <p:cBhvr additive="base">
                                        <p:cTn dur="500" fill="hold" id="67"/>
                                        <p:tgtEl>
                                          <p:spTgt spid="58"/>
                                        </p:tgtEl>
                                        <p:attrNameLst>
                                          <p:attrName>ppt_x</p:attrName>
                                        </p:attrNameLst>
                                      </p:cBhvr>
                                      <p:tavLst>
                                        <p:tav tm="0">
                                          <p:val>
                                            <p:strVal val="#ppt_x"/>
                                          </p:val>
                                        </p:tav>
                                        <p:tav tm="100000">
                                          <p:val>
                                            <p:strVal val="#ppt_x"/>
                                          </p:val>
                                        </p:tav>
                                      </p:tavLst>
                                    </p:anim>
                                    <p:anim calcmode="lin" valueType="num">
                                      <p:cBhvr additive="base">
                                        <p:cTn dur="500" fill="hold" id="68"/>
                                        <p:tgtEl>
                                          <p:spTgt spid="58"/>
                                        </p:tgtEl>
                                        <p:attrNameLst>
                                          <p:attrName>ppt_y</p:attrName>
                                        </p:attrNameLst>
                                      </p:cBhvr>
                                      <p:tavLst>
                                        <p:tav tm="0">
                                          <p:val>
                                            <p:strVal val="1+#ppt_h/2"/>
                                          </p:val>
                                        </p:tav>
                                        <p:tav tm="100000">
                                          <p:val>
                                            <p:strVal val="#ppt_y"/>
                                          </p:val>
                                        </p:tav>
                                      </p:tavLst>
                                    </p:anim>
                                  </p:childTnLst>
                                </p:cTn>
                              </p:par>
                              <p:par>
                                <p:cTn fill="hold" grpId="0" id="69" nodeType="withEffect" presetClass="entr" presetID="2" presetSubtype="4">
                                  <p:stCondLst>
                                    <p:cond delay="0"/>
                                  </p:stCondLst>
                                  <p:childTnLst>
                                    <p:set>
                                      <p:cBhvr>
                                        <p:cTn dur="1" fill="hold" id="70">
                                          <p:stCondLst>
                                            <p:cond delay="0"/>
                                          </p:stCondLst>
                                        </p:cTn>
                                        <p:tgtEl>
                                          <p:spTgt spid="62"/>
                                        </p:tgtEl>
                                        <p:attrNameLst>
                                          <p:attrName>style.visibility</p:attrName>
                                        </p:attrNameLst>
                                      </p:cBhvr>
                                      <p:to>
                                        <p:strVal val="visible"/>
                                      </p:to>
                                    </p:set>
                                    <p:anim calcmode="lin" valueType="num">
                                      <p:cBhvr additive="base">
                                        <p:cTn dur="500" fill="hold" id="71"/>
                                        <p:tgtEl>
                                          <p:spTgt spid="62"/>
                                        </p:tgtEl>
                                        <p:attrNameLst>
                                          <p:attrName>ppt_x</p:attrName>
                                        </p:attrNameLst>
                                      </p:cBhvr>
                                      <p:tavLst>
                                        <p:tav tm="0">
                                          <p:val>
                                            <p:strVal val="#ppt_x"/>
                                          </p:val>
                                        </p:tav>
                                        <p:tav tm="100000">
                                          <p:val>
                                            <p:strVal val="#ppt_x"/>
                                          </p:val>
                                        </p:tav>
                                      </p:tavLst>
                                    </p:anim>
                                    <p:anim calcmode="lin" valueType="num">
                                      <p:cBhvr additive="base">
                                        <p:cTn dur="500" fill="hold" id="72"/>
                                        <p:tgtEl>
                                          <p:spTgt spid="62"/>
                                        </p:tgtEl>
                                        <p:attrNameLst>
                                          <p:attrName>ppt_y</p:attrName>
                                        </p:attrNameLst>
                                      </p:cBhvr>
                                      <p:tavLst>
                                        <p:tav tm="0">
                                          <p:val>
                                            <p:strVal val="1+#ppt_h/2"/>
                                          </p:val>
                                        </p:tav>
                                        <p:tav tm="100000">
                                          <p:val>
                                            <p:strVal val="#ppt_y"/>
                                          </p:val>
                                        </p:tav>
                                      </p:tavLst>
                                    </p:anim>
                                  </p:childTnLst>
                                </p:cTn>
                              </p:par>
                              <p:par>
                                <p:cTn fill="hold" grpId="0" id="73" nodeType="withEffect" presetClass="entr" presetID="2" presetSubtype="4">
                                  <p:stCondLst>
                                    <p:cond delay="0"/>
                                  </p:stCondLst>
                                  <p:childTnLst>
                                    <p:set>
                                      <p:cBhvr>
                                        <p:cTn dur="1" fill="hold" id="74">
                                          <p:stCondLst>
                                            <p:cond delay="0"/>
                                          </p:stCondLst>
                                        </p:cTn>
                                        <p:tgtEl>
                                          <p:spTgt spid="63"/>
                                        </p:tgtEl>
                                        <p:attrNameLst>
                                          <p:attrName>style.visibility</p:attrName>
                                        </p:attrNameLst>
                                      </p:cBhvr>
                                      <p:to>
                                        <p:strVal val="visible"/>
                                      </p:to>
                                    </p:set>
                                    <p:anim calcmode="lin" valueType="num">
                                      <p:cBhvr additive="base">
                                        <p:cTn dur="500" fill="hold" id="75"/>
                                        <p:tgtEl>
                                          <p:spTgt spid="63"/>
                                        </p:tgtEl>
                                        <p:attrNameLst>
                                          <p:attrName>ppt_x</p:attrName>
                                        </p:attrNameLst>
                                      </p:cBhvr>
                                      <p:tavLst>
                                        <p:tav tm="0">
                                          <p:val>
                                            <p:strVal val="#ppt_x"/>
                                          </p:val>
                                        </p:tav>
                                        <p:tav tm="100000">
                                          <p:val>
                                            <p:strVal val="#ppt_x"/>
                                          </p:val>
                                        </p:tav>
                                      </p:tavLst>
                                    </p:anim>
                                    <p:anim calcmode="lin" valueType="num">
                                      <p:cBhvr additive="base">
                                        <p:cTn dur="500" fill="hold" id="76"/>
                                        <p:tgtEl>
                                          <p:spTgt spid="63"/>
                                        </p:tgtEl>
                                        <p:attrNameLst>
                                          <p:attrName>ppt_y</p:attrName>
                                        </p:attrNameLst>
                                      </p:cBhvr>
                                      <p:tavLst>
                                        <p:tav tm="0">
                                          <p:val>
                                            <p:strVal val="1+#ppt_h/2"/>
                                          </p:val>
                                        </p:tav>
                                        <p:tav tm="100000">
                                          <p:val>
                                            <p:strVal val="#ppt_y"/>
                                          </p:val>
                                        </p:tav>
                                      </p:tavLst>
                                    </p:anim>
                                  </p:childTnLst>
                                </p:cTn>
                              </p:par>
                              <p:par>
                                <p:cTn fill="hold" id="77" nodeType="withEffect" presetClass="entr" presetID="2" presetSubtype="4">
                                  <p:stCondLst>
                                    <p:cond delay="0"/>
                                  </p:stCondLst>
                                  <p:childTnLst>
                                    <p:set>
                                      <p:cBhvr>
                                        <p:cTn dur="1" fill="hold" id="78">
                                          <p:stCondLst>
                                            <p:cond delay="0"/>
                                          </p:stCondLst>
                                        </p:cTn>
                                        <p:tgtEl>
                                          <p:spTgt spid="64"/>
                                        </p:tgtEl>
                                        <p:attrNameLst>
                                          <p:attrName>style.visibility</p:attrName>
                                        </p:attrNameLst>
                                      </p:cBhvr>
                                      <p:to>
                                        <p:strVal val="visible"/>
                                      </p:to>
                                    </p:set>
                                    <p:anim calcmode="lin" valueType="num">
                                      <p:cBhvr additive="base">
                                        <p:cTn dur="500" fill="hold" id="79"/>
                                        <p:tgtEl>
                                          <p:spTgt spid="64"/>
                                        </p:tgtEl>
                                        <p:attrNameLst>
                                          <p:attrName>ppt_x</p:attrName>
                                        </p:attrNameLst>
                                      </p:cBhvr>
                                      <p:tavLst>
                                        <p:tav tm="0">
                                          <p:val>
                                            <p:strVal val="#ppt_x"/>
                                          </p:val>
                                        </p:tav>
                                        <p:tav tm="100000">
                                          <p:val>
                                            <p:strVal val="#ppt_x"/>
                                          </p:val>
                                        </p:tav>
                                      </p:tavLst>
                                    </p:anim>
                                    <p:anim calcmode="lin" valueType="num">
                                      <p:cBhvr additive="base">
                                        <p:cTn dur="500" fill="hold" id="80"/>
                                        <p:tgtEl>
                                          <p:spTgt spid="64"/>
                                        </p:tgtEl>
                                        <p:attrNameLst>
                                          <p:attrName>ppt_y</p:attrName>
                                        </p:attrNameLst>
                                      </p:cBhvr>
                                      <p:tavLst>
                                        <p:tav tm="0">
                                          <p:val>
                                            <p:strVal val="1+#ppt_h/2"/>
                                          </p:val>
                                        </p:tav>
                                        <p:tav tm="100000">
                                          <p:val>
                                            <p:strVal val="#ppt_y"/>
                                          </p:val>
                                        </p:tav>
                                      </p:tavLst>
                                    </p:anim>
                                  </p:childTnLst>
                                </p:cTn>
                              </p:par>
                              <p:par>
                                <p:cTn fill="hold" grpId="0" id="81" nodeType="withEffect" presetClass="entr" presetID="2" presetSubtype="4">
                                  <p:stCondLst>
                                    <p:cond delay="0"/>
                                  </p:stCondLst>
                                  <p:childTnLst>
                                    <p:set>
                                      <p:cBhvr>
                                        <p:cTn dur="1" fill="hold" id="82">
                                          <p:stCondLst>
                                            <p:cond delay="0"/>
                                          </p:stCondLst>
                                        </p:cTn>
                                        <p:tgtEl>
                                          <p:spTgt spid="69"/>
                                        </p:tgtEl>
                                        <p:attrNameLst>
                                          <p:attrName>style.visibility</p:attrName>
                                        </p:attrNameLst>
                                      </p:cBhvr>
                                      <p:to>
                                        <p:strVal val="visible"/>
                                      </p:to>
                                    </p:set>
                                    <p:anim calcmode="lin" valueType="num">
                                      <p:cBhvr additive="base">
                                        <p:cTn dur="500" fill="hold" id="83"/>
                                        <p:tgtEl>
                                          <p:spTgt spid="69"/>
                                        </p:tgtEl>
                                        <p:attrNameLst>
                                          <p:attrName>ppt_x</p:attrName>
                                        </p:attrNameLst>
                                      </p:cBhvr>
                                      <p:tavLst>
                                        <p:tav tm="0">
                                          <p:val>
                                            <p:strVal val="#ppt_x"/>
                                          </p:val>
                                        </p:tav>
                                        <p:tav tm="100000">
                                          <p:val>
                                            <p:strVal val="#ppt_x"/>
                                          </p:val>
                                        </p:tav>
                                      </p:tavLst>
                                    </p:anim>
                                    <p:anim calcmode="lin" valueType="num">
                                      <p:cBhvr additive="base">
                                        <p:cTn dur="500" fill="hold" id="84"/>
                                        <p:tgtEl>
                                          <p:spTgt spid="69"/>
                                        </p:tgtEl>
                                        <p:attrNameLst>
                                          <p:attrName>ppt_y</p:attrName>
                                        </p:attrNameLst>
                                      </p:cBhvr>
                                      <p:tavLst>
                                        <p:tav tm="0">
                                          <p:val>
                                            <p:strVal val="1+#ppt_h/2"/>
                                          </p:val>
                                        </p:tav>
                                        <p:tav tm="100000">
                                          <p:val>
                                            <p:strVal val="#ppt_y"/>
                                          </p:val>
                                        </p:tav>
                                      </p:tavLst>
                                    </p:anim>
                                  </p:childTnLst>
                                </p:cTn>
                              </p:par>
                              <p:par>
                                <p:cTn fill="hold" grpId="0" id="85" nodeType="withEffect" presetClass="entr" presetID="2" presetSubtype="4">
                                  <p:stCondLst>
                                    <p:cond delay="0"/>
                                  </p:stCondLst>
                                  <p:childTnLst>
                                    <p:set>
                                      <p:cBhvr>
                                        <p:cTn dur="1" fill="hold" id="86">
                                          <p:stCondLst>
                                            <p:cond delay="0"/>
                                          </p:stCondLst>
                                        </p:cTn>
                                        <p:tgtEl>
                                          <p:spTgt spid="70"/>
                                        </p:tgtEl>
                                        <p:attrNameLst>
                                          <p:attrName>style.visibility</p:attrName>
                                        </p:attrNameLst>
                                      </p:cBhvr>
                                      <p:to>
                                        <p:strVal val="visible"/>
                                      </p:to>
                                    </p:set>
                                    <p:anim calcmode="lin" valueType="num">
                                      <p:cBhvr additive="base">
                                        <p:cTn dur="500" fill="hold" id="87"/>
                                        <p:tgtEl>
                                          <p:spTgt spid="70"/>
                                        </p:tgtEl>
                                        <p:attrNameLst>
                                          <p:attrName>ppt_x</p:attrName>
                                        </p:attrNameLst>
                                      </p:cBhvr>
                                      <p:tavLst>
                                        <p:tav tm="0">
                                          <p:val>
                                            <p:strVal val="#ppt_x"/>
                                          </p:val>
                                        </p:tav>
                                        <p:tav tm="100000">
                                          <p:val>
                                            <p:strVal val="#ppt_x"/>
                                          </p:val>
                                        </p:tav>
                                      </p:tavLst>
                                    </p:anim>
                                    <p:anim calcmode="lin" valueType="num">
                                      <p:cBhvr additive="base">
                                        <p:cTn dur="500" fill="hold" id="88"/>
                                        <p:tgtEl>
                                          <p:spTgt spid="70"/>
                                        </p:tgtEl>
                                        <p:attrNameLst>
                                          <p:attrName>ppt_y</p:attrName>
                                        </p:attrNameLst>
                                      </p:cBhvr>
                                      <p:tavLst>
                                        <p:tav tm="0">
                                          <p:val>
                                            <p:strVal val="1+#ppt_h/2"/>
                                          </p:val>
                                        </p:tav>
                                        <p:tav tm="100000">
                                          <p:val>
                                            <p:strVal val="#ppt_y"/>
                                          </p:val>
                                        </p:tav>
                                      </p:tavLst>
                                    </p:anim>
                                  </p:childTnLst>
                                </p:cTn>
                              </p:par>
                              <p:par>
                                <p:cTn fill="hold" grpId="0" id="89" nodeType="withEffect" presetClass="entr" presetID="2" presetSubtype="4">
                                  <p:stCondLst>
                                    <p:cond delay="0"/>
                                  </p:stCondLst>
                                  <p:childTnLst>
                                    <p:set>
                                      <p:cBhvr>
                                        <p:cTn dur="1" fill="hold" id="90">
                                          <p:stCondLst>
                                            <p:cond delay="0"/>
                                          </p:stCondLst>
                                        </p:cTn>
                                        <p:tgtEl>
                                          <p:spTgt spid="71"/>
                                        </p:tgtEl>
                                        <p:attrNameLst>
                                          <p:attrName>style.visibility</p:attrName>
                                        </p:attrNameLst>
                                      </p:cBhvr>
                                      <p:to>
                                        <p:strVal val="visible"/>
                                      </p:to>
                                    </p:set>
                                    <p:anim calcmode="lin" valueType="num">
                                      <p:cBhvr additive="base">
                                        <p:cTn dur="500" fill="hold" id="91"/>
                                        <p:tgtEl>
                                          <p:spTgt spid="71"/>
                                        </p:tgtEl>
                                        <p:attrNameLst>
                                          <p:attrName>ppt_x</p:attrName>
                                        </p:attrNameLst>
                                      </p:cBhvr>
                                      <p:tavLst>
                                        <p:tav tm="0">
                                          <p:val>
                                            <p:strVal val="#ppt_x"/>
                                          </p:val>
                                        </p:tav>
                                        <p:tav tm="100000">
                                          <p:val>
                                            <p:strVal val="#ppt_x"/>
                                          </p:val>
                                        </p:tav>
                                      </p:tavLst>
                                    </p:anim>
                                    <p:anim calcmode="lin" valueType="num">
                                      <p:cBhvr additive="base">
                                        <p:cTn dur="500" fill="hold" id="92"/>
                                        <p:tgtEl>
                                          <p:spTgt spid="71"/>
                                        </p:tgtEl>
                                        <p:attrNameLst>
                                          <p:attrName>ppt_y</p:attrName>
                                        </p:attrNameLst>
                                      </p:cBhvr>
                                      <p:tavLst>
                                        <p:tav tm="0">
                                          <p:val>
                                            <p:strVal val="1+#ppt_h/2"/>
                                          </p:val>
                                        </p:tav>
                                        <p:tav tm="100000">
                                          <p:val>
                                            <p:strVal val="#ppt_y"/>
                                          </p:val>
                                        </p:tav>
                                      </p:tavLst>
                                    </p:anim>
                                  </p:childTnLst>
                                </p:cTn>
                              </p:par>
                              <p:par>
                                <p:cTn fill="hold" grpId="0" id="93" nodeType="withEffect" presetClass="entr" presetID="2" presetSubtype="4">
                                  <p:stCondLst>
                                    <p:cond delay="0"/>
                                  </p:stCondLst>
                                  <p:childTnLst>
                                    <p:set>
                                      <p:cBhvr>
                                        <p:cTn dur="1" fill="hold" id="94">
                                          <p:stCondLst>
                                            <p:cond delay="0"/>
                                          </p:stCondLst>
                                        </p:cTn>
                                        <p:tgtEl>
                                          <p:spTgt spid="114"/>
                                        </p:tgtEl>
                                        <p:attrNameLst>
                                          <p:attrName>style.visibility</p:attrName>
                                        </p:attrNameLst>
                                      </p:cBhvr>
                                      <p:to>
                                        <p:strVal val="visible"/>
                                      </p:to>
                                    </p:set>
                                    <p:anim calcmode="lin" valueType="num">
                                      <p:cBhvr additive="base">
                                        <p:cTn dur="500" fill="hold" id="95"/>
                                        <p:tgtEl>
                                          <p:spTgt spid="114"/>
                                        </p:tgtEl>
                                        <p:attrNameLst>
                                          <p:attrName>ppt_x</p:attrName>
                                        </p:attrNameLst>
                                      </p:cBhvr>
                                      <p:tavLst>
                                        <p:tav tm="0">
                                          <p:val>
                                            <p:strVal val="#ppt_x"/>
                                          </p:val>
                                        </p:tav>
                                        <p:tav tm="100000">
                                          <p:val>
                                            <p:strVal val="#ppt_x"/>
                                          </p:val>
                                        </p:tav>
                                      </p:tavLst>
                                    </p:anim>
                                    <p:anim calcmode="lin" valueType="num">
                                      <p:cBhvr additive="base">
                                        <p:cTn dur="500" fill="hold" id="96"/>
                                        <p:tgtEl>
                                          <p:spTgt spid="114"/>
                                        </p:tgtEl>
                                        <p:attrNameLst>
                                          <p:attrName>ppt_y</p:attrName>
                                        </p:attrNameLst>
                                      </p:cBhvr>
                                      <p:tavLst>
                                        <p:tav tm="0">
                                          <p:val>
                                            <p:strVal val="1+#ppt_h/2"/>
                                          </p:val>
                                        </p:tav>
                                        <p:tav tm="100000">
                                          <p:val>
                                            <p:strVal val="#ppt_y"/>
                                          </p:val>
                                        </p:tav>
                                      </p:tavLst>
                                    </p:anim>
                                  </p:childTnLst>
                                </p:cTn>
                              </p:par>
                              <p:par>
                                <p:cTn fill="hold" id="97" nodeType="withEffect" presetClass="entr" presetID="2" presetSubtype="4">
                                  <p:stCondLst>
                                    <p:cond delay="0"/>
                                  </p:stCondLst>
                                  <p:childTnLst>
                                    <p:set>
                                      <p:cBhvr>
                                        <p:cTn dur="1" fill="hold" id="98">
                                          <p:stCondLst>
                                            <p:cond delay="0"/>
                                          </p:stCondLst>
                                        </p:cTn>
                                        <p:tgtEl>
                                          <p:spTgt spid="117"/>
                                        </p:tgtEl>
                                        <p:attrNameLst>
                                          <p:attrName>style.visibility</p:attrName>
                                        </p:attrNameLst>
                                      </p:cBhvr>
                                      <p:to>
                                        <p:strVal val="visible"/>
                                      </p:to>
                                    </p:set>
                                    <p:anim calcmode="lin" valueType="num">
                                      <p:cBhvr additive="base">
                                        <p:cTn dur="500" fill="hold" id="99"/>
                                        <p:tgtEl>
                                          <p:spTgt spid="117"/>
                                        </p:tgtEl>
                                        <p:attrNameLst>
                                          <p:attrName>ppt_x</p:attrName>
                                        </p:attrNameLst>
                                      </p:cBhvr>
                                      <p:tavLst>
                                        <p:tav tm="0">
                                          <p:val>
                                            <p:strVal val="#ppt_x"/>
                                          </p:val>
                                        </p:tav>
                                        <p:tav tm="100000">
                                          <p:val>
                                            <p:strVal val="#ppt_x"/>
                                          </p:val>
                                        </p:tav>
                                      </p:tavLst>
                                    </p:anim>
                                    <p:anim calcmode="lin" valueType="num">
                                      <p:cBhvr additive="base">
                                        <p:cTn dur="500" fill="hold" id="100"/>
                                        <p:tgtEl>
                                          <p:spTgt spid="117"/>
                                        </p:tgtEl>
                                        <p:attrNameLst>
                                          <p:attrName>ppt_y</p:attrName>
                                        </p:attrNameLst>
                                      </p:cBhvr>
                                      <p:tavLst>
                                        <p:tav tm="0">
                                          <p:val>
                                            <p:strVal val="1+#ppt_h/2"/>
                                          </p:val>
                                        </p:tav>
                                        <p:tav tm="100000">
                                          <p:val>
                                            <p:strVal val="#ppt_y"/>
                                          </p:val>
                                        </p:tav>
                                      </p:tavLst>
                                    </p:anim>
                                  </p:childTnLst>
                                </p:cTn>
                              </p:par>
                              <p:par>
                                <p:cTn fill="hold" id="101" nodeType="withEffect" presetClass="entr" presetID="2" presetSubtype="4">
                                  <p:stCondLst>
                                    <p:cond delay="0"/>
                                  </p:stCondLst>
                                  <p:childTnLst>
                                    <p:set>
                                      <p:cBhvr>
                                        <p:cTn dur="1" fill="hold" id="102">
                                          <p:stCondLst>
                                            <p:cond delay="0"/>
                                          </p:stCondLst>
                                        </p:cTn>
                                        <p:tgtEl>
                                          <p:spTgt spid="126"/>
                                        </p:tgtEl>
                                        <p:attrNameLst>
                                          <p:attrName>style.visibility</p:attrName>
                                        </p:attrNameLst>
                                      </p:cBhvr>
                                      <p:to>
                                        <p:strVal val="visible"/>
                                      </p:to>
                                    </p:set>
                                    <p:anim calcmode="lin" valueType="num">
                                      <p:cBhvr additive="base">
                                        <p:cTn dur="500" fill="hold" id="103"/>
                                        <p:tgtEl>
                                          <p:spTgt spid="126"/>
                                        </p:tgtEl>
                                        <p:attrNameLst>
                                          <p:attrName>ppt_x</p:attrName>
                                        </p:attrNameLst>
                                      </p:cBhvr>
                                      <p:tavLst>
                                        <p:tav tm="0">
                                          <p:val>
                                            <p:strVal val="#ppt_x"/>
                                          </p:val>
                                        </p:tav>
                                        <p:tav tm="100000">
                                          <p:val>
                                            <p:strVal val="#ppt_x"/>
                                          </p:val>
                                        </p:tav>
                                      </p:tavLst>
                                    </p:anim>
                                    <p:anim calcmode="lin" valueType="num">
                                      <p:cBhvr additive="base">
                                        <p:cTn dur="500" fill="hold" id="104"/>
                                        <p:tgtEl>
                                          <p:spTgt spid="126"/>
                                        </p:tgtEl>
                                        <p:attrNameLst>
                                          <p:attrName>ppt_y</p:attrName>
                                        </p:attrNameLst>
                                      </p:cBhvr>
                                      <p:tavLst>
                                        <p:tav tm="0">
                                          <p:val>
                                            <p:strVal val="1+#ppt_h/2"/>
                                          </p:val>
                                        </p:tav>
                                        <p:tav tm="100000">
                                          <p:val>
                                            <p:strVal val="#ppt_y"/>
                                          </p:val>
                                        </p:tav>
                                      </p:tavLst>
                                    </p:anim>
                                  </p:childTnLst>
                                </p:cTn>
                              </p:par>
                              <p:par>
                                <p:cTn fill="hold" grpId="0" id="105" nodeType="withEffect" presetClass="entr" presetID="2" presetSubtype="4">
                                  <p:stCondLst>
                                    <p:cond delay="0"/>
                                  </p:stCondLst>
                                  <p:childTnLst>
                                    <p:set>
                                      <p:cBhvr>
                                        <p:cTn dur="1" fill="hold" id="106">
                                          <p:stCondLst>
                                            <p:cond delay="0"/>
                                          </p:stCondLst>
                                        </p:cTn>
                                        <p:tgtEl>
                                          <p:spTgt spid="134"/>
                                        </p:tgtEl>
                                        <p:attrNameLst>
                                          <p:attrName>style.visibility</p:attrName>
                                        </p:attrNameLst>
                                      </p:cBhvr>
                                      <p:to>
                                        <p:strVal val="visible"/>
                                      </p:to>
                                    </p:set>
                                    <p:anim calcmode="lin" valueType="num">
                                      <p:cBhvr additive="base">
                                        <p:cTn dur="500" fill="hold" id="107"/>
                                        <p:tgtEl>
                                          <p:spTgt spid="134"/>
                                        </p:tgtEl>
                                        <p:attrNameLst>
                                          <p:attrName>ppt_x</p:attrName>
                                        </p:attrNameLst>
                                      </p:cBhvr>
                                      <p:tavLst>
                                        <p:tav tm="0">
                                          <p:val>
                                            <p:strVal val="#ppt_x"/>
                                          </p:val>
                                        </p:tav>
                                        <p:tav tm="100000">
                                          <p:val>
                                            <p:strVal val="#ppt_x"/>
                                          </p:val>
                                        </p:tav>
                                      </p:tavLst>
                                    </p:anim>
                                    <p:anim calcmode="lin" valueType="num">
                                      <p:cBhvr additive="base">
                                        <p:cTn dur="500" fill="hold" id="108"/>
                                        <p:tgtEl>
                                          <p:spTgt spid="134"/>
                                        </p:tgtEl>
                                        <p:attrNameLst>
                                          <p:attrName>ppt_y</p:attrName>
                                        </p:attrNameLst>
                                      </p:cBhvr>
                                      <p:tavLst>
                                        <p:tav tm="0">
                                          <p:val>
                                            <p:strVal val="1+#ppt_h/2"/>
                                          </p:val>
                                        </p:tav>
                                        <p:tav tm="100000">
                                          <p:val>
                                            <p:strVal val="#ppt_y"/>
                                          </p:val>
                                        </p:tav>
                                      </p:tavLst>
                                    </p:anim>
                                  </p:childTnLst>
                                </p:cTn>
                              </p:par>
                              <p:par>
                                <p:cTn fill="hold" id="109" nodeType="withEffect" presetClass="entr" presetID="2" presetSubtype="4">
                                  <p:stCondLst>
                                    <p:cond delay="0"/>
                                  </p:stCondLst>
                                  <p:childTnLst>
                                    <p:set>
                                      <p:cBhvr>
                                        <p:cTn dur="1" fill="hold" id="110">
                                          <p:stCondLst>
                                            <p:cond delay="0"/>
                                          </p:stCondLst>
                                        </p:cTn>
                                        <p:tgtEl>
                                          <p:spTgt spid="145"/>
                                        </p:tgtEl>
                                        <p:attrNameLst>
                                          <p:attrName>style.visibility</p:attrName>
                                        </p:attrNameLst>
                                      </p:cBhvr>
                                      <p:to>
                                        <p:strVal val="visible"/>
                                      </p:to>
                                    </p:set>
                                    <p:anim calcmode="lin" valueType="num">
                                      <p:cBhvr additive="base">
                                        <p:cTn dur="500" fill="hold" id="111"/>
                                        <p:tgtEl>
                                          <p:spTgt spid="145"/>
                                        </p:tgtEl>
                                        <p:attrNameLst>
                                          <p:attrName>ppt_x</p:attrName>
                                        </p:attrNameLst>
                                      </p:cBhvr>
                                      <p:tavLst>
                                        <p:tav tm="0">
                                          <p:val>
                                            <p:strVal val="#ppt_x"/>
                                          </p:val>
                                        </p:tav>
                                        <p:tav tm="100000">
                                          <p:val>
                                            <p:strVal val="#ppt_x"/>
                                          </p:val>
                                        </p:tav>
                                      </p:tavLst>
                                    </p:anim>
                                    <p:anim calcmode="lin" valueType="num">
                                      <p:cBhvr additive="base">
                                        <p:cTn dur="500" fill="hold" id="112"/>
                                        <p:tgtEl>
                                          <p:spTgt spid="145"/>
                                        </p:tgtEl>
                                        <p:attrNameLst>
                                          <p:attrName>ppt_y</p:attrName>
                                        </p:attrNameLst>
                                      </p:cBhvr>
                                      <p:tavLst>
                                        <p:tav tm="0">
                                          <p:val>
                                            <p:strVal val="1+#ppt_h/2"/>
                                          </p:val>
                                        </p:tav>
                                        <p:tav tm="100000">
                                          <p:val>
                                            <p:strVal val="#ppt_y"/>
                                          </p:val>
                                        </p:tav>
                                      </p:tavLst>
                                    </p:anim>
                                  </p:childTnLst>
                                </p:cTn>
                              </p:par>
                            </p:childTnLst>
                          </p:cTn>
                        </p:par>
                      </p:childTnLst>
                    </p:cTn>
                  </p:par>
                  <p:par>
                    <p:cTn fill="hold" id="113" nodeType="clickPar">
                      <p:stCondLst>
                        <p:cond delay="indefinite"/>
                      </p:stCondLst>
                      <p:childTnLst>
                        <p:par>
                          <p:cTn fill="hold" id="114" nodeType="afterGroup">
                            <p:stCondLst>
                              <p:cond delay="0"/>
                            </p:stCondLst>
                            <p:childTnLst>
                              <p:par>
                                <p:cTn fill="hold" id="115" nodeType="clickEffect" presetClass="entr" presetID="10" presetSubtype="0">
                                  <p:stCondLst>
                                    <p:cond delay="0"/>
                                  </p:stCondLst>
                                  <p:childTnLst>
                                    <p:set>
                                      <p:cBhvr>
                                        <p:cTn dur="1" fill="hold" id="116">
                                          <p:stCondLst>
                                            <p:cond delay="0"/>
                                          </p:stCondLst>
                                        </p:cTn>
                                        <p:tgtEl>
                                          <p:spTgt spid="3"/>
                                        </p:tgtEl>
                                        <p:attrNameLst>
                                          <p:attrName>style.visibility</p:attrName>
                                        </p:attrNameLst>
                                      </p:cBhvr>
                                      <p:to>
                                        <p:strVal val="visible"/>
                                      </p:to>
                                    </p:set>
                                    <p:animEffect filter="fade" transition="in">
                                      <p:cBhvr>
                                        <p:cTn dur="500" id="117"/>
                                        <p:tgtEl>
                                          <p:spTgt spid="3"/>
                                        </p:tgtEl>
                                      </p:cBhvr>
                                    </p:animEffect>
                                  </p:childTnLst>
                                </p:cTn>
                              </p:par>
                            </p:childTnLst>
                          </p:cTn>
                        </p:par>
                      </p:childTnLst>
                    </p:cTn>
                  </p:par>
                  <p:par>
                    <p:cTn fill="hold" id="118" nodeType="clickPar">
                      <p:stCondLst>
                        <p:cond delay="indefinite"/>
                      </p:stCondLst>
                      <p:childTnLst>
                        <p:par>
                          <p:cTn fill="hold" id="119" nodeType="afterGroup">
                            <p:stCondLst>
                              <p:cond delay="0"/>
                            </p:stCondLst>
                            <p:childTnLst>
                              <p:par>
                                <p:cTn fill="hold" grpId="0" id="120" nodeType="clickEffect" presetClass="entr" presetID="2" presetSubtype="4">
                                  <p:stCondLst>
                                    <p:cond delay="0"/>
                                  </p:stCondLst>
                                  <p:childTnLst>
                                    <p:set>
                                      <p:cBhvr>
                                        <p:cTn dur="1" fill="hold" id="121">
                                          <p:stCondLst>
                                            <p:cond delay="0"/>
                                          </p:stCondLst>
                                        </p:cTn>
                                        <p:tgtEl>
                                          <p:spTgt spid="124"/>
                                        </p:tgtEl>
                                        <p:attrNameLst>
                                          <p:attrName>style.visibility</p:attrName>
                                        </p:attrNameLst>
                                      </p:cBhvr>
                                      <p:to>
                                        <p:strVal val="visible"/>
                                      </p:to>
                                    </p:set>
                                    <p:anim calcmode="lin" valueType="num">
                                      <p:cBhvr additive="base">
                                        <p:cTn dur="500" fill="hold" id="122"/>
                                        <p:tgtEl>
                                          <p:spTgt spid="124"/>
                                        </p:tgtEl>
                                        <p:attrNameLst>
                                          <p:attrName>ppt_x</p:attrName>
                                        </p:attrNameLst>
                                      </p:cBhvr>
                                      <p:tavLst>
                                        <p:tav tm="0">
                                          <p:val>
                                            <p:strVal val="#ppt_x"/>
                                          </p:val>
                                        </p:tav>
                                        <p:tav tm="100000">
                                          <p:val>
                                            <p:strVal val="#ppt_x"/>
                                          </p:val>
                                        </p:tav>
                                      </p:tavLst>
                                    </p:anim>
                                    <p:anim calcmode="lin" valueType="num">
                                      <p:cBhvr additive="base">
                                        <p:cTn dur="500" fill="hold" id="123"/>
                                        <p:tgtEl>
                                          <p:spTgt spid="124"/>
                                        </p:tgtEl>
                                        <p:attrNameLst>
                                          <p:attrName>ppt_y</p:attrName>
                                        </p:attrNameLst>
                                      </p:cBhvr>
                                      <p:tavLst>
                                        <p:tav tm="0">
                                          <p:val>
                                            <p:strVal val="1+#ppt_h/2"/>
                                          </p:val>
                                        </p:tav>
                                        <p:tav tm="100000">
                                          <p:val>
                                            <p:strVal val="#ppt_y"/>
                                          </p:val>
                                        </p:tav>
                                      </p:tavLst>
                                    </p:anim>
                                  </p:childTnLst>
                                </p:cTn>
                              </p:par>
                            </p:childTnLst>
                          </p:cTn>
                        </p:par>
                      </p:childTnLst>
                    </p:cTn>
                  </p:par>
                  <p:par>
                    <p:cTn fill="hold" id="124" nodeType="clickPar">
                      <p:stCondLst>
                        <p:cond delay="indefinite"/>
                      </p:stCondLst>
                      <p:childTnLst>
                        <p:par>
                          <p:cTn fill="hold" id="125" nodeType="afterGroup">
                            <p:stCondLst>
                              <p:cond delay="0"/>
                            </p:stCondLst>
                            <p:childTnLst>
                              <p:par>
                                <p:cTn fill="hold" grpId="0" id="126" nodeType="clickEffect" presetClass="entr" presetID="22" presetSubtype="4">
                                  <p:stCondLst>
                                    <p:cond delay="0"/>
                                  </p:stCondLst>
                                  <p:childTnLst>
                                    <p:set>
                                      <p:cBhvr>
                                        <p:cTn dur="1" fill="hold" id="127">
                                          <p:stCondLst>
                                            <p:cond delay="0"/>
                                          </p:stCondLst>
                                        </p:cTn>
                                        <p:tgtEl>
                                          <p:spTgt spid="121"/>
                                        </p:tgtEl>
                                        <p:attrNameLst>
                                          <p:attrName>style.visibility</p:attrName>
                                        </p:attrNameLst>
                                      </p:cBhvr>
                                      <p:to>
                                        <p:strVal val="visible"/>
                                      </p:to>
                                    </p:set>
                                    <p:animEffect filter="wipe(down)" transition="in">
                                      <p:cBhvr>
                                        <p:cTn dur="500" id="128"/>
                                        <p:tgtEl>
                                          <p:spTgt spid="121"/>
                                        </p:tgtEl>
                                      </p:cBhvr>
                                    </p:animEffect>
                                  </p:childTnLst>
                                </p:cTn>
                              </p:par>
                              <p:par>
                                <p:cTn fill="hold" id="129" nodeType="withEffect" presetClass="entr" presetID="22" presetSubtype="4">
                                  <p:stCondLst>
                                    <p:cond delay="0"/>
                                  </p:stCondLst>
                                  <p:childTnLst>
                                    <p:set>
                                      <p:cBhvr>
                                        <p:cTn dur="1" fill="hold" id="130">
                                          <p:stCondLst>
                                            <p:cond delay="0"/>
                                          </p:stCondLst>
                                        </p:cTn>
                                        <p:tgtEl>
                                          <p:spTgt spid="123"/>
                                        </p:tgtEl>
                                        <p:attrNameLst>
                                          <p:attrName>style.visibility</p:attrName>
                                        </p:attrNameLst>
                                      </p:cBhvr>
                                      <p:to>
                                        <p:strVal val="visible"/>
                                      </p:to>
                                    </p:set>
                                    <p:animEffect filter="wipe(down)" transition="in">
                                      <p:cBhvr>
                                        <p:cTn dur="500" id="131"/>
                                        <p:tgtEl>
                                          <p:spTgt spid="123"/>
                                        </p:tgtEl>
                                      </p:cBhvr>
                                    </p:animEffect>
                                  </p:childTnLst>
                                </p:cTn>
                              </p:par>
                              <p:par>
                                <p:cTn fill="hold" id="132" nodeType="withEffect" presetClass="entr" presetID="22" presetSubtype="4">
                                  <p:stCondLst>
                                    <p:cond delay="0"/>
                                  </p:stCondLst>
                                  <p:childTnLst>
                                    <p:set>
                                      <p:cBhvr>
                                        <p:cTn dur="1" fill="hold" id="133">
                                          <p:stCondLst>
                                            <p:cond delay="0"/>
                                          </p:stCondLst>
                                        </p:cTn>
                                        <p:tgtEl>
                                          <p:spTgt spid="122"/>
                                        </p:tgtEl>
                                        <p:attrNameLst>
                                          <p:attrName>style.visibility</p:attrName>
                                        </p:attrNameLst>
                                      </p:cBhvr>
                                      <p:to>
                                        <p:strVal val="visible"/>
                                      </p:to>
                                    </p:set>
                                    <p:animEffect filter="wipe(down)" transition="in">
                                      <p:cBhvr>
                                        <p:cTn dur="500" id="134"/>
                                        <p:tgtEl>
                                          <p:spTgt spid="1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71"/>
      <p:bldP grpId="0" spid="114"/>
      <p:bldP grpId="0" spid="121"/>
      <p:bldP grpId="0" spid="124"/>
      <p:bldP grpId="0" spid="134"/>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4" name="Oval 3">
            <a:extLst>
              <a:ext uri="{FF2B5EF4-FFF2-40B4-BE49-F238E27FC236}">
                <a16:creationId xmlns:a16="http://schemas.microsoft.com/office/drawing/2014/main" id="{FA3C37D8-AFC7-41BC-BA74-B1C149312A52}"/>
              </a:ext>
            </a:extLst>
          </p:cNvPr>
          <p:cNvSpPr/>
          <p:nvPr/>
        </p:nvSpPr>
        <p:spPr>
          <a:xfrm>
            <a:off x="4757384" y="1961508"/>
            <a:ext cx="2664532" cy="2665356"/>
          </a:xfrm>
          <a:prstGeom prst="ellipse">
            <a:avLst/>
          </a:prstGeom>
          <a:noFill/>
          <a:ln w="28575">
            <a:solidFill>
              <a:srgbClr val="4040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398"/>
          </a:p>
        </p:txBody>
      </p:sp>
      <p:grpSp>
        <p:nvGrpSpPr>
          <p:cNvPr id="6" name="组合 3">
            <a:extLst>
              <a:ext uri="{FF2B5EF4-FFF2-40B4-BE49-F238E27FC236}">
                <a16:creationId xmlns:a16="http://schemas.microsoft.com/office/drawing/2014/main" id="{50949DF4-0D3A-44C8-89BC-F33E795A2094}"/>
              </a:ext>
            </a:extLst>
          </p:cNvPr>
          <p:cNvGrpSpPr/>
          <p:nvPr/>
        </p:nvGrpSpPr>
        <p:grpSpPr>
          <a:xfrm>
            <a:off x="3739721" y="1699044"/>
            <a:ext cx="1376989" cy="1327964"/>
            <a:chOff x="4131285" y="2269648"/>
            <a:chExt cx="1378265" cy="1328785"/>
          </a:xfrm>
        </p:grpSpPr>
        <p:sp>
          <p:nvSpPr>
            <p:cNvPr id="7" name="Oval 4">
              <a:extLst>
                <a:ext uri="{FF2B5EF4-FFF2-40B4-BE49-F238E27FC236}">
                  <a16:creationId xmlns:a16="http://schemas.microsoft.com/office/drawing/2014/main" id="{7C49EC64-76E3-48FF-9BD8-223BD9A4E685}"/>
                </a:ext>
              </a:extLst>
            </p:cNvPr>
            <p:cNvSpPr/>
            <p:nvPr/>
          </p:nvSpPr>
          <p:spPr>
            <a:xfrm>
              <a:off x="4923526" y="3031361"/>
              <a:ext cx="586024" cy="567072"/>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98"/>
            </a:p>
          </p:txBody>
        </p:sp>
        <p:sp>
          <p:nvSpPr>
            <p:cNvPr id="8" name="Oval 9">
              <a:extLst>
                <a:ext uri="{FF2B5EF4-FFF2-40B4-BE49-F238E27FC236}">
                  <a16:creationId xmlns:a16="http://schemas.microsoft.com/office/drawing/2014/main" id="{DB7BAC58-C34C-413E-A5ED-CE3006861734}"/>
                </a:ext>
              </a:extLst>
            </p:cNvPr>
            <p:cNvSpPr/>
            <p:nvPr/>
          </p:nvSpPr>
          <p:spPr>
            <a:xfrm>
              <a:off x="4131285" y="2269648"/>
              <a:ext cx="594227" cy="597637"/>
            </a:xfrm>
            <a:prstGeom prst="ellipse">
              <a:avLst/>
            </a:prstGeom>
            <a:solidFill>
              <a:srgbClr val="DF5634"/>
            </a:solidFill>
            <a:ln w="28575">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1598">
                <a:solidFill>
                  <a:schemeClr val="bg1"/>
                </a:solidFill>
              </a:endParaRPr>
            </a:p>
          </p:txBody>
        </p:sp>
        <p:grpSp>
          <p:nvGrpSpPr>
            <p:cNvPr id="9" name="Group 10">
              <a:extLst>
                <a:ext uri="{FF2B5EF4-FFF2-40B4-BE49-F238E27FC236}">
                  <a16:creationId xmlns:a16="http://schemas.microsoft.com/office/drawing/2014/main" id="{93F08334-7F00-496D-98DA-8A70C4D5B037}"/>
                </a:ext>
              </a:extLst>
            </p:cNvPr>
            <p:cNvGrpSpPr/>
            <p:nvPr/>
          </p:nvGrpSpPr>
          <p:grpSpPr>
            <a:xfrm>
              <a:off x="4239552" y="2398666"/>
              <a:ext cx="381854" cy="310725"/>
              <a:chOff x="1550139" y="1314466"/>
              <a:chExt cx="509139" cy="414300"/>
            </a:xfrm>
            <a:solidFill>
              <a:schemeClr val="bg1"/>
            </a:solidFill>
          </p:grpSpPr>
          <p:sp>
            <p:nvSpPr>
              <p:cNvPr id="12" name="Freeform 5">
                <a:extLst>
                  <a:ext uri="{FF2B5EF4-FFF2-40B4-BE49-F238E27FC236}">
                    <a16:creationId xmlns:a16="http://schemas.microsoft.com/office/drawing/2014/main" id="{8444BCAA-F35C-4606-9163-C68060F686A4}"/>
                  </a:ext>
                </a:extLst>
              </p:cNvPr>
              <p:cNvSpPr>
                <a:spLocks noEditPoints="1"/>
              </p:cNvSpPr>
              <p:nvPr/>
            </p:nvSpPr>
            <p:spPr bwMode="auto">
              <a:xfrm>
                <a:off x="1550139" y="1314466"/>
                <a:ext cx="509139" cy="414300"/>
              </a:xfrm>
              <a:custGeom>
                <a:gdLst>
                  <a:gd fmla="*/ 78 w 153" name="T0"/>
                  <a:gd fmla="*/ 0 h 125" name="T1"/>
                  <a:gd fmla="*/ 0 w 153" name="T2"/>
                  <a:gd fmla="*/ 69 h 125" name="T3"/>
                  <a:gd fmla="*/ 15 w 153" name="T4"/>
                  <a:gd fmla="*/ 69 h 125" name="T5"/>
                  <a:gd fmla="*/ 21 w 153" name="T6"/>
                  <a:gd fmla="*/ 64 h 125" name="T7"/>
                  <a:gd fmla="*/ 21 w 153" name="T8"/>
                  <a:gd fmla="*/ 121 h 125" name="T9"/>
                  <a:gd fmla="*/ 24 w 153" name="T10"/>
                  <a:gd fmla="*/ 125 h 125" name="T11"/>
                  <a:gd fmla="*/ 62 w 153" name="T12"/>
                  <a:gd fmla="*/ 125 h 125" name="T13"/>
                  <a:gd fmla="*/ 63 w 153" name="T14"/>
                  <a:gd fmla="*/ 93 h 125" name="T15"/>
                  <a:gd fmla="*/ 67 w 153" name="T16"/>
                  <a:gd fmla="*/ 88 h 125" name="T17"/>
                  <a:gd fmla="*/ 83 w 153" name="T18"/>
                  <a:gd fmla="*/ 88 h 125" name="T19"/>
                  <a:gd fmla="*/ 89 w 153" name="T20"/>
                  <a:gd fmla="*/ 93 h 125" name="T21"/>
                  <a:gd fmla="*/ 89 w 153" name="T22"/>
                  <a:gd fmla="*/ 125 h 125" name="T23"/>
                  <a:gd fmla="*/ 126 w 153" name="T24"/>
                  <a:gd fmla="*/ 125 h 125" name="T25"/>
                  <a:gd fmla="*/ 130 w 153" name="T26"/>
                  <a:gd fmla="*/ 120 h 125" name="T27"/>
                  <a:gd fmla="*/ 130 w 153" name="T28"/>
                  <a:gd fmla="*/ 63 h 125" name="T29"/>
                  <a:gd fmla="*/ 136 w 153" name="T30"/>
                  <a:gd fmla="*/ 69 h 125" name="T31"/>
                  <a:gd fmla="*/ 153 w 153" name="T32"/>
                  <a:gd fmla="*/ 69 h 125" name="T33"/>
                  <a:gd fmla="*/ 78 w 153" name="T34"/>
                  <a:gd fmla="*/ 0 h 125" name="T35"/>
                  <a:gd fmla="*/ 76 w 153" name="T36"/>
                  <a:gd fmla="*/ 76 h 125" name="T37"/>
                  <a:gd fmla="*/ 60 w 153" name="T38"/>
                  <a:gd fmla="*/ 60 h 125" name="T39"/>
                  <a:gd fmla="*/ 76 w 153" name="T40"/>
                  <a:gd fmla="*/ 43 h 125" name="T41"/>
                  <a:gd fmla="*/ 92 w 153" name="T42"/>
                  <a:gd fmla="*/ 60 h 125" name="T43"/>
                  <a:gd fmla="*/ 76 w 153" name="T44"/>
                  <a:gd fmla="*/ 76 h 125"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25" w="153">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sp>
            <p:nvSpPr>
              <p:cNvPr id="13" name="Freeform 6">
                <a:extLst>
                  <a:ext uri="{FF2B5EF4-FFF2-40B4-BE49-F238E27FC236}">
                    <a16:creationId xmlns:a16="http://schemas.microsoft.com/office/drawing/2014/main" id="{0C915A16-4C68-4B9B-BFAF-15B0AB4CFF22}"/>
                  </a:ext>
                </a:extLst>
              </p:cNvPr>
              <p:cNvSpPr/>
              <p:nvPr/>
            </p:nvSpPr>
            <p:spPr bwMode="auto">
              <a:xfrm>
                <a:off x="1949464" y="1366877"/>
                <a:ext cx="49916" cy="102328"/>
              </a:xfrm>
              <a:custGeom>
                <a:gdLst>
                  <a:gd fmla="*/ 20 w 20" name="T0"/>
                  <a:gd fmla="*/ 41 h 41" name="T1"/>
                  <a:gd fmla="*/ 20 w 20" name="T2"/>
                  <a:gd fmla="*/ 0 h 41" name="T3"/>
                  <a:gd fmla="*/ 0 w 20" name="T4"/>
                  <a:gd fmla="*/ 0 h 41" name="T5"/>
                  <a:gd fmla="*/ 0 w 20" name="T6"/>
                  <a:gd fmla="*/ 24 h 41" name="T7"/>
                  <a:gd fmla="*/ 20 w 20" name="T8"/>
                  <a:gd fmla="*/ 41 h 41" name="T9"/>
                </a:gdLst>
                <a:cxnLst>
                  <a:cxn ang="0">
                    <a:pos x="T0" y="T1"/>
                  </a:cxn>
                  <a:cxn ang="0">
                    <a:pos x="T2" y="T3"/>
                  </a:cxn>
                  <a:cxn ang="0">
                    <a:pos x="T4" y="T5"/>
                  </a:cxn>
                  <a:cxn ang="0">
                    <a:pos x="T6" y="T7"/>
                  </a:cxn>
                  <a:cxn ang="0">
                    <a:pos x="T8" y="T9"/>
                  </a:cxn>
                </a:cxnLst>
                <a:rect b="b" l="0" r="r" t="0"/>
                <a:pathLst>
                  <a:path h="41" w="20">
                    <a:moveTo>
                      <a:pt x="20" y="41"/>
                    </a:moveTo>
                    <a:lnTo>
                      <a:pt x="20" y="0"/>
                    </a:lnTo>
                    <a:lnTo>
                      <a:pt x="0" y="0"/>
                    </a:lnTo>
                    <a:lnTo>
                      <a:pt x="0" y="24"/>
                    </a:lnTo>
                    <a:lnTo>
                      <a:pt x="20" y="41"/>
                    </a:lnTo>
                    <a:close/>
                  </a:path>
                </a:pathLst>
              </a:cu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sp>
            <p:nvSpPr>
              <p:cNvPr id="14" name="Oval 7">
                <a:extLst>
                  <a:ext uri="{FF2B5EF4-FFF2-40B4-BE49-F238E27FC236}">
                    <a16:creationId xmlns:a16="http://schemas.microsoft.com/office/drawing/2014/main" id="{813391C8-92CD-4EAA-B939-D62D7A6C2FA7}"/>
                  </a:ext>
                </a:extLst>
              </p:cNvPr>
              <p:cNvSpPr>
                <a:spLocks noChangeArrowheads="1"/>
              </p:cNvSpPr>
              <p:nvPr/>
            </p:nvSpPr>
            <p:spPr bwMode="auto">
              <a:xfrm>
                <a:off x="1777255" y="1484179"/>
                <a:ext cx="52412" cy="54907"/>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grpSp>
        <p:cxnSp>
          <p:nvCxnSpPr>
            <p:cNvPr id="11" name="Straight Arrow Connector 55">
              <a:extLst>
                <a:ext uri="{FF2B5EF4-FFF2-40B4-BE49-F238E27FC236}">
                  <a16:creationId xmlns:a16="http://schemas.microsoft.com/office/drawing/2014/main" id="{235F7EEA-5667-49B5-8612-04A52D8DD522}"/>
                </a:ext>
              </a:extLst>
            </p:cNvPr>
            <p:cNvCxnSpPr>
              <a:stCxn id="7" idx="1"/>
              <a:endCxn id="8" idx="5"/>
            </p:cNvCxnSpPr>
            <p:nvPr/>
          </p:nvCxnSpPr>
          <p:spPr>
            <a:xfrm flipH="1" flipV="1">
              <a:off x="4638489" y="2779763"/>
              <a:ext cx="370858" cy="334644"/>
            </a:xfrm>
            <a:prstGeom prst="straightConnector1">
              <a:avLst/>
            </a:prstGeom>
            <a:ln w="19050">
              <a:solidFill>
                <a:srgbClr val="404040"/>
              </a:solidFill>
              <a:tailEnd type="arrow"/>
            </a:ln>
          </p:spPr>
          <p:style>
            <a:lnRef idx="1">
              <a:schemeClr val="accent1"/>
            </a:lnRef>
            <a:fillRef idx="0">
              <a:schemeClr val="accent1"/>
            </a:fillRef>
            <a:effectRef idx="0">
              <a:schemeClr val="accent1"/>
            </a:effectRef>
            <a:fontRef idx="minor">
              <a:schemeClr val="tx1"/>
            </a:fontRef>
          </p:style>
        </p:cxnSp>
      </p:grpSp>
      <p:grpSp>
        <p:nvGrpSpPr>
          <p:cNvPr id="15" name="组合 6">
            <a:extLst>
              <a:ext uri="{FF2B5EF4-FFF2-40B4-BE49-F238E27FC236}">
                <a16:creationId xmlns:a16="http://schemas.microsoft.com/office/drawing/2014/main" id="{2494CE9B-16E5-460A-9C85-09FF9D6FB6A5}"/>
              </a:ext>
            </a:extLst>
          </p:cNvPr>
          <p:cNvGrpSpPr/>
          <p:nvPr/>
        </p:nvGrpSpPr>
        <p:grpSpPr>
          <a:xfrm>
            <a:off x="6815114" y="1899004"/>
            <a:ext cx="1608409" cy="794840"/>
            <a:chOff x="7209526" y="2469728"/>
            <a:chExt cx="1609897" cy="795330"/>
          </a:xfrm>
        </p:grpSpPr>
        <p:cxnSp>
          <p:nvCxnSpPr>
            <p:cNvPr id="20" name="Straight Arrow Connector 58">
              <a:extLst>
                <a:ext uri="{FF2B5EF4-FFF2-40B4-BE49-F238E27FC236}">
                  <a16:creationId xmlns:a16="http://schemas.microsoft.com/office/drawing/2014/main" id="{C31229B0-A7E8-4D9C-80EA-E3F72D688851}"/>
                </a:ext>
              </a:extLst>
            </p:cNvPr>
            <p:cNvCxnSpPr>
              <a:endCxn id="17" idx="2"/>
            </p:cNvCxnSpPr>
            <p:nvPr/>
          </p:nvCxnSpPr>
          <p:spPr>
            <a:xfrm flipV="1">
              <a:off x="7740692" y="2768547"/>
              <a:ext cx="484504" cy="183726"/>
            </a:xfrm>
            <a:prstGeom prst="straightConnector1">
              <a:avLst/>
            </a:prstGeom>
            <a:ln w="19050">
              <a:solidFill>
                <a:srgbClr val="404040"/>
              </a:solidFill>
              <a:tailEnd type="arrow"/>
            </a:ln>
          </p:spPr>
          <p:style>
            <a:lnRef idx="1">
              <a:schemeClr val="accent1"/>
            </a:lnRef>
            <a:fillRef idx="0">
              <a:schemeClr val="accent1"/>
            </a:fillRef>
            <a:effectRef idx="0">
              <a:schemeClr val="accent1"/>
            </a:effectRef>
            <a:fontRef idx="minor">
              <a:schemeClr val="tx1"/>
            </a:fontRef>
          </p:style>
        </p:cxnSp>
        <p:sp>
          <p:nvSpPr>
            <p:cNvPr id="16" name="Oval 5">
              <a:extLst>
                <a:ext uri="{FF2B5EF4-FFF2-40B4-BE49-F238E27FC236}">
                  <a16:creationId xmlns:a16="http://schemas.microsoft.com/office/drawing/2014/main" id="{AC211479-4E93-4CDB-A4FA-2DE157146965}"/>
                </a:ext>
              </a:extLst>
            </p:cNvPr>
            <p:cNvSpPr/>
            <p:nvPr/>
          </p:nvSpPr>
          <p:spPr>
            <a:xfrm>
              <a:off x="7209526" y="2697986"/>
              <a:ext cx="586024" cy="567072"/>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98"/>
            </a:p>
          </p:txBody>
        </p:sp>
        <p:sp>
          <p:nvSpPr>
            <p:cNvPr id="17" name="Oval 21">
              <a:extLst>
                <a:ext uri="{FF2B5EF4-FFF2-40B4-BE49-F238E27FC236}">
                  <a16:creationId xmlns:a16="http://schemas.microsoft.com/office/drawing/2014/main" id="{5BD27E87-7A8F-4491-B4B3-90C87FD4C0A3}"/>
                </a:ext>
              </a:extLst>
            </p:cNvPr>
            <p:cNvSpPr/>
            <p:nvPr/>
          </p:nvSpPr>
          <p:spPr>
            <a:xfrm>
              <a:off x="8225196" y="2469728"/>
              <a:ext cx="594227" cy="597637"/>
            </a:xfrm>
            <a:prstGeom prst="ellipse">
              <a:avLst/>
            </a:prstGeom>
            <a:solidFill>
              <a:srgbClr val="DF5634"/>
            </a:solidFill>
            <a:ln w="28575">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1598">
                <a:solidFill>
                  <a:schemeClr val="bg1"/>
                </a:solidFill>
              </a:endParaRPr>
            </a:p>
          </p:txBody>
        </p:sp>
        <p:grpSp>
          <p:nvGrpSpPr>
            <p:cNvPr id="18" name="Group 22">
              <a:extLst>
                <a:ext uri="{FF2B5EF4-FFF2-40B4-BE49-F238E27FC236}">
                  <a16:creationId xmlns:a16="http://schemas.microsoft.com/office/drawing/2014/main" id="{E495FFA5-B030-46E1-A12E-A5263132587B}"/>
                </a:ext>
              </a:extLst>
            </p:cNvPr>
            <p:cNvGrpSpPr/>
            <p:nvPr/>
          </p:nvGrpSpPr>
          <p:grpSpPr>
            <a:xfrm>
              <a:off x="8346345" y="2631940"/>
              <a:ext cx="353172" cy="262091"/>
              <a:chOff x="5129089" y="3156352"/>
              <a:chExt cx="474198" cy="351905"/>
            </a:xfrm>
            <a:solidFill>
              <a:schemeClr val="bg1"/>
            </a:solidFill>
          </p:grpSpPr>
          <p:sp>
            <p:nvSpPr>
              <p:cNvPr id="21" name="Freeform 66">
                <a:extLst>
                  <a:ext uri="{FF2B5EF4-FFF2-40B4-BE49-F238E27FC236}">
                    <a16:creationId xmlns:a16="http://schemas.microsoft.com/office/drawing/2014/main" id="{47249443-AE04-453D-8A94-04D10A80C0BB}"/>
                  </a:ext>
                </a:extLst>
              </p:cNvPr>
              <p:cNvSpPr>
                <a:spLocks noEditPoints="1"/>
              </p:cNvSpPr>
              <p:nvPr/>
            </p:nvSpPr>
            <p:spPr bwMode="auto">
              <a:xfrm>
                <a:off x="5139073" y="3156352"/>
                <a:ext cx="459224" cy="279527"/>
              </a:xfrm>
              <a:custGeom>
                <a:gdLst>
                  <a:gd fmla="*/ 184 w 184" name="T0"/>
                  <a:gd fmla="*/ 0 h 112" name="T1"/>
                  <a:gd fmla="*/ 0 w 184" name="T2"/>
                  <a:gd fmla="*/ 0 h 112" name="T3"/>
                  <a:gd fmla="*/ 0 w 184" name="T4"/>
                  <a:gd fmla="*/ 112 h 112" name="T5"/>
                  <a:gd fmla="*/ 184 w 184" name="T6"/>
                  <a:gd fmla="*/ 112 h 112" name="T7"/>
                  <a:gd fmla="*/ 184 w 184" name="T8"/>
                  <a:gd fmla="*/ 0 h 112" name="T9"/>
                  <a:gd fmla="*/ 176 w 184" name="T10"/>
                  <a:gd fmla="*/ 102 h 112" name="T11"/>
                  <a:gd fmla="*/ 8 w 184" name="T12"/>
                  <a:gd fmla="*/ 102 h 112" name="T13"/>
                  <a:gd fmla="*/ 8 w 184" name="T14"/>
                  <a:gd fmla="*/ 8 h 112" name="T15"/>
                  <a:gd fmla="*/ 176 w 184" name="T16"/>
                  <a:gd fmla="*/ 8 h 112" name="T17"/>
                  <a:gd fmla="*/ 176 w 184" name="T18"/>
                  <a:gd fmla="*/ 102 h 1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12" w="184">
                    <a:moveTo>
                      <a:pt x="184" y="0"/>
                    </a:moveTo>
                    <a:lnTo>
                      <a:pt x="0" y="0"/>
                    </a:lnTo>
                    <a:lnTo>
                      <a:pt x="0" y="112"/>
                    </a:lnTo>
                    <a:lnTo>
                      <a:pt x="184" y="112"/>
                    </a:lnTo>
                    <a:lnTo>
                      <a:pt x="184" y="0"/>
                    </a:lnTo>
                    <a:close/>
                    <a:moveTo>
                      <a:pt x="176" y="102"/>
                    </a:moveTo>
                    <a:lnTo>
                      <a:pt x="8" y="102"/>
                    </a:lnTo>
                    <a:lnTo>
                      <a:pt x="8" y="8"/>
                    </a:lnTo>
                    <a:lnTo>
                      <a:pt x="176" y="8"/>
                    </a:lnTo>
                    <a:lnTo>
                      <a:pt x="176" y="102"/>
                    </a:lnTo>
                    <a:close/>
                  </a:path>
                </a:pathLst>
              </a:custGeom>
              <a:grpFill/>
              <a:ln>
                <a:noFill/>
              </a:ln>
            </p:spPr>
            <p:txBody>
              <a:bodyPr anchor="t" anchorCtr="0" bIns="60904" compatLnSpc="1" lIns="121808" numCol="1" rIns="121808" tIns="60904" vert="horz" wrap="square">
                <a:prstTxWarp prst="textNoShape">
                  <a:avLst/>
                </a:prstTxWarp>
              </a:bodyPr>
              <a:lstStyle/>
              <a:p>
                <a:endParaRPr lang="en-US" sz="1598"/>
              </a:p>
            </p:txBody>
          </p:sp>
          <p:sp>
            <p:nvSpPr>
              <p:cNvPr id="22" name="Freeform 67">
                <a:extLst>
                  <a:ext uri="{FF2B5EF4-FFF2-40B4-BE49-F238E27FC236}">
                    <a16:creationId xmlns:a16="http://schemas.microsoft.com/office/drawing/2014/main" id="{ED664F9F-A03D-4128-B4ED-6AB29BEAFFBD}"/>
                  </a:ext>
                </a:extLst>
              </p:cNvPr>
              <p:cNvSpPr/>
              <p:nvPr/>
            </p:nvSpPr>
            <p:spPr bwMode="auto">
              <a:xfrm>
                <a:off x="5129089" y="3448358"/>
                <a:ext cx="474198" cy="59899"/>
              </a:xfrm>
              <a:custGeom>
                <a:gdLst>
                  <a:gd fmla="*/ 190 w 190" name="T0"/>
                  <a:gd fmla="*/ 16 h 24" name="T1"/>
                  <a:gd fmla="*/ 188 w 190" name="T2"/>
                  <a:gd fmla="*/ 0 h 24" name="T3"/>
                  <a:gd fmla="*/ 3 w 190" name="T4"/>
                  <a:gd fmla="*/ 0 h 24" name="T5"/>
                  <a:gd fmla="*/ 0 w 190" name="T6"/>
                  <a:gd fmla="*/ 16 h 24" name="T7"/>
                  <a:gd fmla="*/ 0 w 190" name="T8"/>
                  <a:gd fmla="*/ 16 h 24" name="T9"/>
                  <a:gd fmla="*/ 0 w 190" name="T10"/>
                  <a:gd fmla="*/ 24 h 24" name="T11"/>
                  <a:gd fmla="*/ 190 w 190" name="T12"/>
                  <a:gd fmla="*/ 24 h 24" name="T13"/>
                  <a:gd fmla="*/ 190 w 190" name="T14"/>
                  <a:gd fmla="*/ 16 h 24" name="T15"/>
                  <a:gd fmla="*/ 190 w 190" name="T16"/>
                  <a:gd fmla="*/ 16 h 2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 w="190">
                    <a:moveTo>
                      <a:pt x="190" y="16"/>
                    </a:moveTo>
                    <a:lnTo>
                      <a:pt x="188" y="0"/>
                    </a:lnTo>
                    <a:lnTo>
                      <a:pt x="3" y="0"/>
                    </a:lnTo>
                    <a:lnTo>
                      <a:pt x="0" y="16"/>
                    </a:lnTo>
                    <a:lnTo>
                      <a:pt x="0" y="16"/>
                    </a:lnTo>
                    <a:lnTo>
                      <a:pt x="0" y="24"/>
                    </a:lnTo>
                    <a:lnTo>
                      <a:pt x="190" y="24"/>
                    </a:lnTo>
                    <a:lnTo>
                      <a:pt x="190" y="16"/>
                    </a:lnTo>
                    <a:lnTo>
                      <a:pt x="190" y="16"/>
                    </a:lnTo>
                    <a:close/>
                  </a:path>
                </a:pathLst>
              </a:custGeom>
              <a:grpFill/>
              <a:ln>
                <a:noFill/>
              </a:ln>
            </p:spPr>
            <p:txBody>
              <a:bodyPr anchor="t" anchorCtr="0" bIns="60904" compatLnSpc="1" lIns="121808" numCol="1" rIns="121808" tIns="60904" vert="horz" wrap="square">
                <a:prstTxWarp prst="textNoShape">
                  <a:avLst/>
                </a:prstTxWarp>
              </a:bodyPr>
              <a:lstStyle/>
              <a:p>
                <a:endParaRPr lang="en-US" sz="1598"/>
              </a:p>
            </p:txBody>
          </p:sp>
        </p:grpSp>
      </p:grpSp>
      <p:grpSp>
        <p:nvGrpSpPr>
          <p:cNvPr id="23" name="组合 5">
            <a:extLst>
              <a:ext uri="{FF2B5EF4-FFF2-40B4-BE49-F238E27FC236}">
                <a16:creationId xmlns:a16="http://schemas.microsoft.com/office/drawing/2014/main" id="{33B2A33B-0378-41D4-823F-E0947A3CE3A5}"/>
              </a:ext>
            </a:extLst>
          </p:cNvPr>
          <p:cNvGrpSpPr/>
          <p:nvPr/>
        </p:nvGrpSpPr>
        <p:grpSpPr>
          <a:xfrm>
            <a:off x="6970828" y="3769930"/>
            <a:ext cx="1374280" cy="1152283"/>
            <a:chOff x="7365388" y="4341813"/>
            <a:chExt cx="1375554" cy="1152994"/>
          </a:xfrm>
        </p:grpSpPr>
        <p:sp>
          <p:nvSpPr>
            <p:cNvPr id="24" name="Oval 7">
              <a:extLst>
                <a:ext uri="{FF2B5EF4-FFF2-40B4-BE49-F238E27FC236}">
                  <a16:creationId xmlns:a16="http://schemas.microsoft.com/office/drawing/2014/main" id="{891DBD8F-35A3-4573-938F-B7E6788D1728}"/>
                </a:ext>
              </a:extLst>
            </p:cNvPr>
            <p:cNvSpPr/>
            <p:nvPr/>
          </p:nvSpPr>
          <p:spPr>
            <a:xfrm>
              <a:off x="7365388" y="4341813"/>
              <a:ext cx="586024" cy="567072"/>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98"/>
            </a:p>
          </p:txBody>
        </p:sp>
        <p:sp>
          <p:nvSpPr>
            <p:cNvPr id="25" name="Oval 26">
              <a:extLst>
                <a:ext uri="{FF2B5EF4-FFF2-40B4-BE49-F238E27FC236}">
                  <a16:creationId xmlns:a16="http://schemas.microsoft.com/office/drawing/2014/main" id="{52D05C79-4F29-4695-BBB2-614772AA155F}"/>
                </a:ext>
              </a:extLst>
            </p:cNvPr>
            <p:cNvSpPr/>
            <p:nvPr/>
          </p:nvSpPr>
          <p:spPr>
            <a:xfrm>
              <a:off x="8146715" y="4897170"/>
              <a:ext cx="594227" cy="597637"/>
            </a:xfrm>
            <a:prstGeom prst="ellipse">
              <a:avLst/>
            </a:prstGeom>
            <a:solidFill>
              <a:srgbClr val="DF5634"/>
            </a:solidFill>
            <a:ln w="28575">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1598">
                <a:solidFill>
                  <a:schemeClr val="bg1"/>
                </a:solidFill>
              </a:endParaRPr>
            </a:p>
          </p:txBody>
        </p:sp>
        <p:grpSp>
          <p:nvGrpSpPr>
            <p:cNvPr id="26" name="Group 34">
              <a:extLst>
                <a:ext uri="{FF2B5EF4-FFF2-40B4-BE49-F238E27FC236}">
                  <a16:creationId xmlns:a16="http://schemas.microsoft.com/office/drawing/2014/main" id="{45780B5F-C2AC-462B-9566-4D09D01DBA18}"/>
                </a:ext>
              </a:extLst>
            </p:cNvPr>
            <p:cNvGrpSpPr/>
            <p:nvPr/>
          </p:nvGrpSpPr>
          <p:grpSpPr>
            <a:xfrm>
              <a:off x="8268361" y="5040081"/>
              <a:ext cx="385440" cy="269394"/>
              <a:chOff x="7999238" y="1399322"/>
              <a:chExt cx="464215" cy="324452"/>
            </a:xfrm>
            <a:solidFill>
              <a:schemeClr val="bg1"/>
            </a:solidFill>
          </p:grpSpPr>
          <p:sp>
            <p:nvSpPr>
              <p:cNvPr id="29" name="Freeform 57">
                <a:extLst>
                  <a:ext uri="{FF2B5EF4-FFF2-40B4-BE49-F238E27FC236}">
                    <a16:creationId xmlns:a16="http://schemas.microsoft.com/office/drawing/2014/main" id="{13BD2C34-916C-4C1A-9DAA-6EF1491D80BE}"/>
                  </a:ext>
                </a:extLst>
              </p:cNvPr>
              <p:cNvSpPr>
                <a:spLocks noEditPoints="1"/>
              </p:cNvSpPr>
              <p:nvPr/>
            </p:nvSpPr>
            <p:spPr bwMode="auto">
              <a:xfrm>
                <a:off x="7999238" y="1399322"/>
                <a:ext cx="331940" cy="324452"/>
              </a:xfrm>
              <a:custGeom>
                <a:gdLst>
                  <a:gd fmla="*/ 86 w 100" name="T0"/>
                  <a:gd fmla="*/ 60 h 97" name="T1"/>
                  <a:gd fmla="*/ 100 w 100" name="T2"/>
                  <a:gd fmla="*/ 54 h 97" name="T3"/>
                  <a:gd fmla="*/ 100 w 100" name="T4"/>
                  <a:gd fmla="*/ 43 h 97" name="T5"/>
                  <a:gd fmla="*/ 86 w 100" name="T6"/>
                  <a:gd fmla="*/ 38 h 97" name="T7"/>
                  <a:gd fmla="*/ 83 w 100" name="T8"/>
                  <a:gd fmla="*/ 32 h 97" name="T9"/>
                  <a:gd fmla="*/ 89 w 100" name="T10"/>
                  <a:gd fmla="*/ 18 h 97" name="T11"/>
                  <a:gd fmla="*/ 81 w 100" name="T12"/>
                  <a:gd fmla="*/ 11 h 97" name="T13"/>
                  <a:gd fmla="*/ 67 w 100" name="T14"/>
                  <a:gd fmla="*/ 16 h 97" name="T15"/>
                  <a:gd fmla="*/ 61 w 100" name="T16"/>
                  <a:gd fmla="*/ 14 h 97" name="T17"/>
                  <a:gd fmla="*/ 55 w 100" name="T18"/>
                  <a:gd fmla="*/ 0 h 97" name="T19"/>
                  <a:gd fmla="*/ 44 w 100" name="T20"/>
                  <a:gd fmla="*/ 0 h 97" name="T21"/>
                  <a:gd fmla="*/ 39 w 100" name="T22"/>
                  <a:gd fmla="*/ 14 h 97" name="T23"/>
                  <a:gd fmla="*/ 33 w 100" name="T24"/>
                  <a:gd fmla="*/ 16 h 97" name="T25"/>
                  <a:gd fmla="*/ 19 w 100" name="T26"/>
                  <a:gd fmla="*/ 11 h 97" name="T27"/>
                  <a:gd fmla="*/ 11 w 100" name="T28"/>
                  <a:gd fmla="*/ 19 h 97" name="T29"/>
                  <a:gd fmla="*/ 17 w 100" name="T30"/>
                  <a:gd fmla="*/ 32 h 97" name="T31"/>
                  <a:gd fmla="*/ 14 w 100" name="T32"/>
                  <a:gd fmla="*/ 38 h 97" name="T33"/>
                  <a:gd fmla="*/ 0 w 100" name="T34"/>
                  <a:gd fmla="*/ 44 h 97" name="T35"/>
                  <a:gd fmla="*/ 0 w 100" name="T36"/>
                  <a:gd fmla="*/ 54 h 97" name="T37"/>
                  <a:gd fmla="*/ 14 w 100" name="T38"/>
                  <a:gd fmla="*/ 60 h 97" name="T39"/>
                  <a:gd fmla="*/ 17 w 100" name="T40"/>
                  <a:gd fmla="*/ 66 h 97" name="T41"/>
                  <a:gd fmla="*/ 11 w 100" name="T42"/>
                  <a:gd fmla="*/ 80 h 97" name="T43"/>
                  <a:gd fmla="*/ 19 w 100" name="T44"/>
                  <a:gd fmla="*/ 87 h 97" name="T45"/>
                  <a:gd fmla="*/ 33 w 100" name="T46"/>
                  <a:gd fmla="*/ 82 h 97" name="T47"/>
                  <a:gd fmla="*/ 39 w 100" name="T48"/>
                  <a:gd fmla="*/ 84 h 97" name="T49"/>
                  <a:gd fmla="*/ 45 w 100" name="T50"/>
                  <a:gd fmla="*/ 97 h 97" name="T51"/>
                  <a:gd fmla="*/ 56 w 100" name="T52"/>
                  <a:gd fmla="*/ 97 h 97" name="T53"/>
                  <a:gd fmla="*/ 61 w 100" name="T54"/>
                  <a:gd fmla="*/ 84 h 97" name="T55"/>
                  <a:gd fmla="*/ 67 w 100" name="T56"/>
                  <a:gd fmla="*/ 82 h 97" name="T57"/>
                  <a:gd fmla="*/ 81 w 100" name="T58"/>
                  <a:gd fmla="*/ 87 h 97" name="T59"/>
                  <a:gd fmla="*/ 89 w 100" name="T60"/>
                  <a:gd fmla="*/ 79 h 97" name="T61"/>
                  <a:gd fmla="*/ 83 w 100" name="T62"/>
                  <a:gd fmla="*/ 66 h 97" name="T63"/>
                  <a:gd fmla="*/ 86 w 100" name="T64"/>
                  <a:gd fmla="*/ 60 h 97" name="T65"/>
                  <a:gd fmla="*/ 50 w 100" name="T66"/>
                  <a:gd fmla="*/ 64 h 97" name="T67"/>
                  <a:gd fmla="*/ 34 w 100" name="T68"/>
                  <a:gd fmla="*/ 49 h 97" name="T69"/>
                  <a:gd fmla="*/ 50 w 100" name="T70"/>
                  <a:gd fmla="*/ 33 h 97" name="T71"/>
                  <a:gd fmla="*/ 66 w 100" name="T72"/>
                  <a:gd fmla="*/ 49 h 97" name="T73"/>
                  <a:gd fmla="*/ 50 w 100" name="T74"/>
                  <a:gd fmla="*/ 64 h 9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7" w="100">
                    <a:moveTo>
                      <a:pt x="86" y="60"/>
                    </a:moveTo>
                    <a:cubicBezTo>
                      <a:pt x="86" y="60"/>
                      <a:pt x="100" y="55"/>
                      <a:pt x="100" y="54"/>
                    </a:cubicBezTo>
                    <a:cubicBezTo>
                      <a:pt x="100" y="43"/>
                      <a:pt x="100" y="43"/>
                      <a:pt x="100" y="43"/>
                    </a:cubicBezTo>
                    <a:cubicBezTo>
                      <a:pt x="100" y="43"/>
                      <a:pt x="86" y="38"/>
                      <a:pt x="86" y="38"/>
                    </a:cubicBezTo>
                    <a:cubicBezTo>
                      <a:pt x="83" y="32"/>
                      <a:pt x="83" y="32"/>
                      <a:pt x="83" y="32"/>
                    </a:cubicBezTo>
                    <a:cubicBezTo>
                      <a:pt x="83" y="32"/>
                      <a:pt x="89" y="19"/>
                      <a:pt x="89" y="18"/>
                    </a:cubicBezTo>
                    <a:cubicBezTo>
                      <a:pt x="81" y="11"/>
                      <a:pt x="81" y="11"/>
                      <a:pt x="81" y="11"/>
                    </a:cubicBezTo>
                    <a:cubicBezTo>
                      <a:pt x="80" y="10"/>
                      <a:pt x="67" y="16"/>
                      <a:pt x="67" y="16"/>
                    </a:cubicBezTo>
                    <a:cubicBezTo>
                      <a:pt x="61" y="14"/>
                      <a:pt x="61" y="14"/>
                      <a:pt x="61" y="14"/>
                    </a:cubicBezTo>
                    <a:cubicBezTo>
                      <a:pt x="61" y="14"/>
                      <a:pt x="56" y="0"/>
                      <a:pt x="55" y="0"/>
                    </a:cubicBezTo>
                    <a:cubicBezTo>
                      <a:pt x="44" y="0"/>
                      <a:pt x="44" y="0"/>
                      <a:pt x="44" y="0"/>
                    </a:cubicBezTo>
                    <a:cubicBezTo>
                      <a:pt x="44" y="0"/>
                      <a:pt x="39" y="14"/>
                      <a:pt x="39" y="14"/>
                    </a:cubicBezTo>
                    <a:cubicBezTo>
                      <a:pt x="33" y="16"/>
                      <a:pt x="33" y="16"/>
                      <a:pt x="33" y="16"/>
                    </a:cubicBezTo>
                    <a:cubicBezTo>
                      <a:pt x="33" y="16"/>
                      <a:pt x="19" y="10"/>
                      <a:pt x="19" y="11"/>
                    </a:cubicBezTo>
                    <a:cubicBezTo>
                      <a:pt x="11" y="19"/>
                      <a:pt x="11" y="19"/>
                      <a:pt x="11" y="19"/>
                    </a:cubicBezTo>
                    <a:cubicBezTo>
                      <a:pt x="10" y="19"/>
                      <a:pt x="17" y="32"/>
                      <a:pt x="17" y="32"/>
                    </a:cubicBezTo>
                    <a:cubicBezTo>
                      <a:pt x="14" y="38"/>
                      <a:pt x="14" y="38"/>
                      <a:pt x="14" y="38"/>
                    </a:cubicBezTo>
                    <a:cubicBezTo>
                      <a:pt x="14" y="38"/>
                      <a:pt x="0" y="43"/>
                      <a:pt x="0" y="44"/>
                    </a:cubicBezTo>
                    <a:cubicBezTo>
                      <a:pt x="0" y="54"/>
                      <a:pt x="0" y="54"/>
                      <a:pt x="0" y="54"/>
                    </a:cubicBezTo>
                    <a:cubicBezTo>
                      <a:pt x="0" y="55"/>
                      <a:pt x="14" y="60"/>
                      <a:pt x="14" y="60"/>
                    </a:cubicBezTo>
                    <a:cubicBezTo>
                      <a:pt x="17" y="66"/>
                      <a:pt x="17" y="66"/>
                      <a:pt x="17" y="66"/>
                    </a:cubicBezTo>
                    <a:cubicBezTo>
                      <a:pt x="17" y="66"/>
                      <a:pt x="11" y="79"/>
                      <a:pt x="11" y="80"/>
                    </a:cubicBezTo>
                    <a:cubicBezTo>
                      <a:pt x="19" y="87"/>
                      <a:pt x="19" y="87"/>
                      <a:pt x="19" y="87"/>
                    </a:cubicBezTo>
                    <a:cubicBezTo>
                      <a:pt x="20" y="88"/>
                      <a:pt x="33" y="82"/>
                      <a:pt x="33" y="82"/>
                    </a:cubicBezTo>
                    <a:cubicBezTo>
                      <a:pt x="39" y="84"/>
                      <a:pt x="39" y="84"/>
                      <a:pt x="39" y="84"/>
                    </a:cubicBezTo>
                    <a:cubicBezTo>
                      <a:pt x="39" y="84"/>
                      <a:pt x="44" y="97"/>
                      <a:pt x="45" y="97"/>
                    </a:cubicBezTo>
                    <a:cubicBezTo>
                      <a:pt x="56" y="97"/>
                      <a:pt x="56" y="97"/>
                      <a:pt x="56" y="97"/>
                    </a:cubicBezTo>
                    <a:cubicBezTo>
                      <a:pt x="56" y="97"/>
                      <a:pt x="61" y="84"/>
                      <a:pt x="61" y="84"/>
                    </a:cubicBezTo>
                    <a:cubicBezTo>
                      <a:pt x="67" y="82"/>
                      <a:pt x="67" y="82"/>
                      <a:pt x="67" y="82"/>
                    </a:cubicBezTo>
                    <a:cubicBezTo>
                      <a:pt x="67" y="82"/>
                      <a:pt x="81" y="87"/>
                      <a:pt x="81" y="87"/>
                    </a:cubicBezTo>
                    <a:cubicBezTo>
                      <a:pt x="89" y="79"/>
                      <a:pt x="89" y="79"/>
                      <a:pt x="89" y="79"/>
                    </a:cubicBezTo>
                    <a:cubicBezTo>
                      <a:pt x="90" y="79"/>
                      <a:pt x="83" y="66"/>
                      <a:pt x="83" y="66"/>
                    </a:cubicBezTo>
                    <a:lnTo>
                      <a:pt x="86" y="60"/>
                    </a:lnTo>
                    <a:close/>
                    <a:moveTo>
                      <a:pt x="50" y="64"/>
                    </a:moveTo>
                    <a:cubicBezTo>
                      <a:pt x="41" y="64"/>
                      <a:pt x="34" y="57"/>
                      <a:pt x="34" y="49"/>
                    </a:cubicBezTo>
                    <a:cubicBezTo>
                      <a:pt x="34" y="40"/>
                      <a:pt x="41" y="33"/>
                      <a:pt x="50" y="33"/>
                    </a:cubicBezTo>
                    <a:cubicBezTo>
                      <a:pt x="59" y="33"/>
                      <a:pt x="66" y="40"/>
                      <a:pt x="66" y="49"/>
                    </a:cubicBezTo>
                    <a:cubicBezTo>
                      <a:pt x="66" y="57"/>
                      <a:pt x="59" y="64"/>
                      <a:pt x="50" y="6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sp>
            <p:nvSpPr>
              <p:cNvPr id="30" name="Freeform 58">
                <a:extLst>
                  <a:ext uri="{FF2B5EF4-FFF2-40B4-BE49-F238E27FC236}">
                    <a16:creationId xmlns:a16="http://schemas.microsoft.com/office/drawing/2014/main" id="{F50BA65A-D1BD-4A82-BE1F-88C2210ED7BA}"/>
                  </a:ext>
                </a:extLst>
              </p:cNvPr>
              <p:cNvSpPr>
                <a:spLocks noEditPoints="1"/>
              </p:cNvSpPr>
              <p:nvPr/>
            </p:nvSpPr>
            <p:spPr bwMode="auto">
              <a:xfrm>
                <a:off x="8308715" y="1564044"/>
                <a:ext cx="154738" cy="154738"/>
              </a:xfrm>
              <a:custGeom>
                <a:gdLst>
                  <a:gd fmla="*/ 41 w 47" name="T0"/>
                  <a:gd fmla="*/ 22 h 47" name="T1"/>
                  <a:gd fmla="*/ 41 w 47" name="T2"/>
                  <a:gd fmla="*/ 19 h 47" name="T3"/>
                  <a:gd fmla="*/ 45 w 47" name="T4"/>
                  <a:gd fmla="*/ 13 h 47" name="T5"/>
                  <a:gd fmla="*/ 42 w 47" name="T6"/>
                  <a:gd fmla="*/ 9 h 47" name="T7"/>
                  <a:gd fmla="*/ 35 w 47" name="T8"/>
                  <a:gd fmla="*/ 10 h 47" name="T9"/>
                  <a:gd fmla="*/ 33 w 47" name="T10"/>
                  <a:gd fmla="*/ 8 h 47" name="T11"/>
                  <a:gd fmla="*/ 32 w 47" name="T12"/>
                  <a:gd fmla="*/ 1 h 47" name="T13"/>
                  <a:gd fmla="*/ 27 w 47" name="T14"/>
                  <a:gd fmla="*/ 0 h 47" name="T15"/>
                  <a:gd fmla="*/ 23 w 47" name="T16"/>
                  <a:gd fmla="*/ 6 h 47" name="T17"/>
                  <a:gd fmla="*/ 20 w 47" name="T18"/>
                  <a:gd fmla="*/ 6 h 47" name="T19"/>
                  <a:gd fmla="*/ 14 w 47" name="T20"/>
                  <a:gd fmla="*/ 2 h 47" name="T21"/>
                  <a:gd fmla="*/ 9 w 47" name="T22"/>
                  <a:gd fmla="*/ 5 h 47" name="T23"/>
                  <a:gd fmla="*/ 10 w 47" name="T24"/>
                  <a:gd fmla="*/ 12 h 47" name="T25"/>
                  <a:gd fmla="*/ 9 w 47" name="T26"/>
                  <a:gd fmla="*/ 14 h 47" name="T27"/>
                  <a:gd fmla="*/ 2 w 47" name="T28"/>
                  <a:gd fmla="*/ 16 h 47" name="T29"/>
                  <a:gd fmla="*/ 1 w 47" name="T30"/>
                  <a:gd fmla="*/ 21 h 47" name="T31"/>
                  <a:gd fmla="*/ 6 w 47" name="T32"/>
                  <a:gd fmla="*/ 25 h 47" name="T33"/>
                  <a:gd fmla="*/ 7 w 47" name="T34"/>
                  <a:gd fmla="*/ 28 h 47" name="T35"/>
                  <a:gd fmla="*/ 3 w 47" name="T36"/>
                  <a:gd fmla="*/ 34 h 47" name="T37"/>
                  <a:gd fmla="*/ 5 w 47" name="T38"/>
                  <a:gd fmla="*/ 38 h 47" name="T39"/>
                  <a:gd fmla="*/ 12 w 47" name="T40"/>
                  <a:gd fmla="*/ 37 h 47" name="T41"/>
                  <a:gd fmla="*/ 14 w 47" name="T42"/>
                  <a:gd fmla="*/ 39 h 47" name="T43"/>
                  <a:gd fmla="*/ 16 w 47" name="T44"/>
                  <a:gd fmla="*/ 46 h 47" name="T45"/>
                  <a:gd fmla="*/ 21 w 47" name="T46"/>
                  <a:gd fmla="*/ 47 h 47" name="T47"/>
                  <a:gd fmla="*/ 25 w 47" name="T48"/>
                  <a:gd fmla="*/ 41 h 47" name="T49"/>
                  <a:gd fmla="*/ 28 w 47" name="T50"/>
                  <a:gd fmla="*/ 41 h 47" name="T51"/>
                  <a:gd fmla="*/ 33 w 47" name="T52"/>
                  <a:gd fmla="*/ 45 h 47" name="T53"/>
                  <a:gd fmla="*/ 38 w 47" name="T54"/>
                  <a:gd fmla="*/ 42 h 47" name="T55"/>
                  <a:gd fmla="*/ 37 w 47" name="T56"/>
                  <a:gd fmla="*/ 35 h 47" name="T57"/>
                  <a:gd fmla="*/ 39 w 47" name="T58"/>
                  <a:gd fmla="*/ 33 h 47" name="T59"/>
                  <a:gd fmla="*/ 46 w 47" name="T60"/>
                  <a:gd fmla="*/ 31 h 47" name="T61"/>
                  <a:gd fmla="*/ 47 w 47" name="T62"/>
                  <a:gd fmla="*/ 26 h 47" name="T63"/>
                  <a:gd fmla="*/ 41 w 47" name="T64"/>
                  <a:gd fmla="*/ 22 h 47" name="T65"/>
                  <a:gd fmla="*/ 31 w 47" name="T66"/>
                  <a:gd fmla="*/ 25 h 47" name="T67"/>
                  <a:gd fmla="*/ 22 w 47" name="T68"/>
                  <a:gd fmla="*/ 31 h 47" name="T69"/>
                  <a:gd fmla="*/ 16 w 47" name="T70"/>
                  <a:gd fmla="*/ 22 h 47" name="T71"/>
                  <a:gd fmla="*/ 25 w 47" name="T72"/>
                  <a:gd fmla="*/ 16 h 47" name="T73"/>
                  <a:gd fmla="*/ 31 w 47" name="T74"/>
                  <a:gd fmla="*/ 25 h 47"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47" w="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3" y="6"/>
                      <a:pt x="23" y="6"/>
                    </a:cubicBezTo>
                    <a:cubicBezTo>
                      <a:pt x="20" y="6"/>
                      <a:pt x="20" y="6"/>
                      <a:pt x="20" y="6"/>
                    </a:cubicBezTo>
                    <a:cubicBezTo>
                      <a:pt x="20"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1" y="21"/>
                      <a:pt x="1" y="21"/>
                      <a:pt x="1" y="21"/>
                    </a:cubicBezTo>
                    <a:cubicBezTo>
                      <a:pt x="0" y="21"/>
                      <a:pt x="6" y="25"/>
                      <a:pt x="6" y="25"/>
                    </a:cubicBezTo>
                    <a:cubicBezTo>
                      <a:pt x="7" y="28"/>
                      <a:pt x="7" y="28"/>
                      <a:pt x="7" y="28"/>
                    </a:cubicBezTo>
                    <a:cubicBezTo>
                      <a:pt x="7" y="28"/>
                      <a:pt x="2" y="33"/>
                      <a:pt x="3" y="34"/>
                    </a:cubicBezTo>
                    <a:cubicBezTo>
                      <a:pt x="5" y="38"/>
                      <a:pt x="5" y="38"/>
                      <a:pt x="5" y="38"/>
                    </a:cubicBezTo>
                    <a:cubicBezTo>
                      <a:pt x="5" y="38"/>
                      <a:pt x="12" y="37"/>
                      <a:pt x="12" y="37"/>
                    </a:cubicBezTo>
                    <a:cubicBezTo>
                      <a:pt x="14" y="39"/>
                      <a:pt x="14" y="39"/>
                      <a:pt x="14" y="39"/>
                    </a:cubicBezTo>
                    <a:cubicBezTo>
                      <a:pt x="14" y="39"/>
                      <a:pt x="15" y="46"/>
                      <a:pt x="16" y="46"/>
                    </a:cubicBezTo>
                    <a:cubicBezTo>
                      <a:pt x="21" y="47"/>
                      <a:pt x="21" y="47"/>
                      <a:pt x="21" y="47"/>
                    </a:cubicBezTo>
                    <a:cubicBezTo>
                      <a:pt x="21" y="47"/>
                      <a:pt x="25" y="41"/>
                      <a:pt x="25" y="41"/>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6" y="31"/>
                    </a:cubicBezTo>
                    <a:cubicBezTo>
                      <a:pt x="47" y="26"/>
                      <a:pt x="47" y="26"/>
                      <a:pt x="47" y="26"/>
                    </a:cubicBezTo>
                    <a:cubicBezTo>
                      <a:pt x="47" y="26"/>
                      <a:pt x="41" y="22"/>
                      <a:pt x="41" y="22"/>
                    </a:cubicBezTo>
                    <a:close/>
                    <a:moveTo>
                      <a:pt x="31" y="25"/>
                    </a:moveTo>
                    <a:cubicBezTo>
                      <a:pt x="30" y="29"/>
                      <a:pt x="26" y="32"/>
                      <a:pt x="22" y="31"/>
                    </a:cubicBezTo>
                    <a:cubicBezTo>
                      <a:pt x="18" y="30"/>
                      <a:pt x="15" y="26"/>
                      <a:pt x="16" y="22"/>
                    </a:cubicBezTo>
                    <a:cubicBezTo>
                      <a:pt x="17" y="18"/>
                      <a:pt x="22" y="15"/>
                      <a:pt x="25" y="16"/>
                    </a:cubicBezTo>
                    <a:cubicBezTo>
                      <a:pt x="29" y="17"/>
                      <a:pt x="32" y="21"/>
                      <a:pt x="31"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grpSp>
        <p:cxnSp>
          <p:nvCxnSpPr>
            <p:cNvPr id="28" name="Straight Arrow Connector 60">
              <a:extLst>
                <a:ext uri="{FF2B5EF4-FFF2-40B4-BE49-F238E27FC236}">
                  <a16:creationId xmlns:a16="http://schemas.microsoft.com/office/drawing/2014/main" id="{DDE598A2-B32E-4192-80BC-1836D0EC992B}"/>
                </a:ext>
              </a:extLst>
            </p:cNvPr>
            <p:cNvCxnSpPr>
              <a:stCxn id="24" idx="5"/>
              <a:endCxn id="25" idx="1"/>
            </p:cNvCxnSpPr>
            <p:nvPr/>
          </p:nvCxnSpPr>
          <p:spPr>
            <a:xfrm>
              <a:off x="7865591" y="4825839"/>
              <a:ext cx="368147" cy="158853"/>
            </a:xfrm>
            <a:prstGeom prst="straightConnector1">
              <a:avLst/>
            </a:prstGeom>
            <a:ln w="19050">
              <a:solidFill>
                <a:srgbClr val="404040"/>
              </a:solidFill>
              <a:tailEnd type="arrow"/>
            </a:ln>
          </p:spPr>
          <p:style>
            <a:lnRef idx="1">
              <a:schemeClr val="accent1"/>
            </a:lnRef>
            <a:fillRef idx="0">
              <a:schemeClr val="accent1"/>
            </a:fillRef>
            <a:effectRef idx="0">
              <a:schemeClr val="accent1"/>
            </a:effectRef>
            <a:fontRef idx="minor">
              <a:schemeClr val="tx1"/>
            </a:fontRef>
          </p:style>
        </p:cxnSp>
      </p:grpSp>
      <p:grpSp>
        <p:nvGrpSpPr>
          <p:cNvPr id="31" name="组合 4">
            <a:extLst>
              <a:ext uri="{FF2B5EF4-FFF2-40B4-BE49-F238E27FC236}">
                <a16:creationId xmlns:a16="http://schemas.microsoft.com/office/drawing/2014/main" id="{E33D4E02-7D00-4687-9144-034DEA8A9926}"/>
              </a:ext>
            </a:extLst>
          </p:cNvPr>
          <p:cNvGrpSpPr/>
          <p:nvPr/>
        </p:nvGrpSpPr>
        <p:grpSpPr>
          <a:xfrm>
            <a:off x="3789664" y="4364111"/>
            <a:ext cx="2354793" cy="733617"/>
            <a:chOff x="4181276" y="4936361"/>
            <a:chExt cx="2356974" cy="734069"/>
          </a:xfrm>
        </p:grpSpPr>
        <p:sp>
          <p:nvSpPr>
            <p:cNvPr id="32" name="Oval 6">
              <a:extLst>
                <a:ext uri="{FF2B5EF4-FFF2-40B4-BE49-F238E27FC236}">
                  <a16:creationId xmlns:a16="http://schemas.microsoft.com/office/drawing/2014/main" id="{F5DC77DE-E890-4FC4-A795-92211B9214FB}"/>
                </a:ext>
              </a:extLst>
            </p:cNvPr>
            <p:cNvSpPr/>
            <p:nvPr/>
          </p:nvSpPr>
          <p:spPr>
            <a:xfrm>
              <a:off x="5952226" y="4936361"/>
              <a:ext cx="586024" cy="567072"/>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598"/>
            </a:p>
          </p:txBody>
        </p:sp>
        <p:sp>
          <p:nvSpPr>
            <p:cNvPr id="33" name="Oval 15">
              <a:extLst>
                <a:ext uri="{FF2B5EF4-FFF2-40B4-BE49-F238E27FC236}">
                  <a16:creationId xmlns:a16="http://schemas.microsoft.com/office/drawing/2014/main" id="{DA5A6F14-B8E3-404A-9F27-C3E6C36A4338}"/>
                </a:ext>
              </a:extLst>
            </p:cNvPr>
            <p:cNvSpPr/>
            <p:nvPr/>
          </p:nvSpPr>
          <p:spPr>
            <a:xfrm>
              <a:off x="4181276" y="5072793"/>
              <a:ext cx="594227" cy="597637"/>
            </a:xfrm>
            <a:prstGeom prst="ellipse">
              <a:avLst/>
            </a:prstGeom>
            <a:solidFill>
              <a:srgbClr val="DF5634"/>
            </a:solidFill>
            <a:ln w="28575">
              <a:noFill/>
            </a:ln>
          </p:spPr>
          <p:style>
            <a:lnRef idx="2">
              <a:schemeClr val="accent5">
                <a:shade val="50000"/>
              </a:schemeClr>
            </a:lnRef>
            <a:fillRef idx="1">
              <a:schemeClr val="accent5"/>
            </a:fillRef>
            <a:effectRef idx="0">
              <a:schemeClr val="accent5"/>
            </a:effectRef>
            <a:fontRef idx="minor">
              <a:schemeClr val="lt1"/>
            </a:fontRef>
          </p:style>
          <p:txBody>
            <a:bodyPr anchor="ctr" rtlCol="0"/>
            <a:lstStyle/>
            <a:p>
              <a:pPr algn="ctr"/>
              <a:endParaRPr lang="en-US" sz="1598">
                <a:solidFill>
                  <a:schemeClr val="bg1"/>
                </a:solidFill>
              </a:endParaRPr>
            </a:p>
          </p:txBody>
        </p:sp>
        <p:grpSp>
          <p:nvGrpSpPr>
            <p:cNvPr id="34" name="Group 30">
              <a:extLst>
                <a:ext uri="{FF2B5EF4-FFF2-40B4-BE49-F238E27FC236}">
                  <a16:creationId xmlns:a16="http://schemas.microsoft.com/office/drawing/2014/main" id="{FD4FAE7D-B925-4858-9CFA-C6B82FC06B57}"/>
                </a:ext>
              </a:extLst>
            </p:cNvPr>
            <p:cNvGrpSpPr/>
            <p:nvPr/>
          </p:nvGrpSpPr>
          <p:grpSpPr>
            <a:xfrm>
              <a:off x="4315369" y="5231695"/>
              <a:ext cx="341924" cy="312911"/>
              <a:chOff x="6726389" y="1486674"/>
              <a:chExt cx="411805" cy="376863"/>
            </a:xfrm>
            <a:solidFill>
              <a:schemeClr val="bg1"/>
            </a:solidFill>
          </p:grpSpPr>
          <p:sp>
            <p:nvSpPr>
              <p:cNvPr id="37" name="Oval 52">
                <a:extLst>
                  <a:ext uri="{FF2B5EF4-FFF2-40B4-BE49-F238E27FC236}">
                    <a16:creationId xmlns:a16="http://schemas.microsoft.com/office/drawing/2014/main" id="{7B7E9197-3422-4701-BC5E-24A7A1EBAC94}"/>
                  </a:ext>
                </a:extLst>
              </p:cNvPr>
              <p:cNvSpPr>
                <a:spLocks noChangeArrowheads="1"/>
              </p:cNvSpPr>
              <p:nvPr/>
            </p:nvSpPr>
            <p:spPr bwMode="auto">
              <a:xfrm>
                <a:off x="6773808" y="1786168"/>
                <a:ext cx="44924" cy="42429"/>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sp>
            <p:nvSpPr>
              <p:cNvPr id="38" name="Oval 53">
                <a:extLst>
                  <a:ext uri="{FF2B5EF4-FFF2-40B4-BE49-F238E27FC236}">
                    <a16:creationId xmlns:a16="http://schemas.microsoft.com/office/drawing/2014/main" id="{05F1F2A3-DF80-4EE9-BFCC-532EBE8EDCF7}"/>
                  </a:ext>
                </a:extLst>
              </p:cNvPr>
              <p:cNvSpPr>
                <a:spLocks noChangeArrowheads="1"/>
              </p:cNvSpPr>
              <p:nvPr/>
            </p:nvSpPr>
            <p:spPr bwMode="auto">
              <a:xfrm>
                <a:off x="6748851" y="1836083"/>
                <a:ext cx="24958" cy="27454"/>
              </a:xfrm>
              <a:prstGeom prst="ellipse">
                <a:avLst/>
              </a:pr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sp>
            <p:nvSpPr>
              <p:cNvPr id="39" name="Freeform 54">
                <a:extLst>
                  <a:ext uri="{FF2B5EF4-FFF2-40B4-BE49-F238E27FC236}">
                    <a16:creationId xmlns:a16="http://schemas.microsoft.com/office/drawing/2014/main" id="{FC7F06A3-462B-4A89-BB31-5BC643F33DF8}"/>
                  </a:ext>
                </a:extLst>
              </p:cNvPr>
              <p:cNvSpPr/>
              <p:nvPr/>
            </p:nvSpPr>
            <p:spPr bwMode="auto">
              <a:xfrm>
                <a:off x="6726389" y="1486674"/>
                <a:ext cx="411805" cy="292007"/>
              </a:xfrm>
              <a:custGeom>
                <a:gdLst>
                  <a:gd fmla="*/ 124 w 124" name="T0"/>
                  <a:gd fmla="*/ 34 h 88" name="T1"/>
                  <a:gd fmla="*/ 99 w 124" name="T2"/>
                  <a:gd fmla="*/ 9 h 88" name="T3"/>
                  <a:gd fmla="*/ 93 w 124" name="T4"/>
                  <a:gd fmla="*/ 10 h 88" name="T5"/>
                  <a:gd fmla="*/ 74 w 124" name="T6"/>
                  <a:gd fmla="*/ 0 h 88" name="T7"/>
                  <a:gd fmla="*/ 60 w 124" name="T8"/>
                  <a:gd fmla="*/ 5 h 88" name="T9"/>
                  <a:gd fmla="*/ 46 w 124" name="T10"/>
                  <a:gd fmla="*/ 0 h 88" name="T11"/>
                  <a:gd fmla="*/ 31 w 124" name="T12"/>
                  <a:gd fmla="*/ 5 h 88" name="T13"/>
                  <a:gd fmla="*/ 25 w 124" name="T14"/>
                  <a:gd fmla="*/ 5 h 88" name="T15"/>
                  <a:gd fmla="*/ 0 w 124" name="T16"/>
                  <a:gd fmla="*/ 30 h 88" name="T17"/>
                  <a:gd fmla="*/ 3 w 124" name="T18"/>
                  <a:gd fmla="*/ 43 h 88" name="T19"/>
                  <a:gd fmla="*/ 0 w 124" name="T20"/>
                  <a:gd fmla="*/ 55 h 88" name="T21"/>
                  <a:gd fmla="*/ 25 w 124" name="T22"/>
                  <a:gd fmla="*/ 80 h 88" name="T23"/>
                  <a:gd fmla="*/ 28 w 124" name="T24"/>
                  <a:gd fmla="*/ 80 h 88" name="T25"/>
                  <a:gd fmla="*/ 46 w 124" name="T26"/>
                  <a:gd fmla="*/ 88 h 88" name="T27"/>
                  <a:gd fmla="*/ 64 w 124" name="T28"/>
                  <a:gd fmla="*/ 80 h 88" name="T29"/>
                  <a:gd fmla="*/ 79 w 124" name="T30"/>
                  <a:gd fmla="*/ 85 h 88" name="T31"/>
                  <a:gd fmla="*/ 104 w 124" name="T32"/>
                  <a:gd fmla="*/ 60 h 88" name="T33"/>
                  <a:gd fmla="*/ 104 w 124" name="T34"/>
                  <a:gd fmla="*/ 59 h 88" name="T35"/>
                  <a:gd fmla="*/ 124 w 124" name="T36"/>
                  <a:gd fmla="*/ 34 h 8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8" w="124">
                    <a:moveTo>
                      <a:pt x="124" y="34"/>
                    </a:moveTo>
                    <a:cubicBezTo>
                      <a:pt x="124" y="21"/>
                      <a:pt x="113" y="9"/>
                      <a:pt x="99" y="9"/>
                    </a:cubicBezTo>
                    <a:cubicBezTo>
                      <a:pt x="97" y="9"/>
                      <a:pt x="95" y="10"/>
                      <a:pt x="93" y="10"/>
                    </a:cubicBezTo>
                    <a:cubicBezTo>
                      <a:pt x="89" y="4"/>
                      <a:pt x="82" y="0"/>
                      <a:pt x="74" y="0"/>
                    </a:cubicBezTo>
                    <a:cubicBezTo>
                      <a:pt x="69" y="0"/>
                      <a:pt x="64" y="2"/>
                      <a:pt x="60" y="5"/>
                    </a:cubicBezTo>
                    <a:cubicBezTo>
                      <a:pt x="56" y="2"/>
                      <a:pt x="51" y="0"/>
                      <a:pt x="46" y="0"/>
                    </a:cubicBezTo>
                    <a:cubicBezTo>
                      <a:pt x="40" y="0"/>
                      <a:pt x="35" y="2"/>
                      <a:pt x="31" y="5"/>
                    </a:cubicBezTo>
                    <a:cubicBezTo>
                      <a:pt x="29" y="5"/>
                      <a:pt x="27" y="5"/>
                      <a:pt x="25" y="5"/>
                    </a:cubicBezTo>
                    <a:cubicBezTo>
                      <a:pt x="11" y="5"/>
                      <a:pt x="0" y="16"/>
                      <a:pt x="0" y="30"/>
                    </a:cubicBezTo>
                    <a:cubicBezTo>
                      <a:pt x="0" y="35"/>
                      <a:pt x="1" y="39"/>
                      <a:pt x="3" y="43"/>
                    </a:cubicBezTo>
                    <a:cubicBezTo>
                      <a:pt x="1" y="46"/>
                      <a:pt x="0" y="51"/>
                      <a:pt x="0" y="55"/>
                    </a:cubicBezTo>
                    <a:cubicBezTo>
                      <a:pt x="0" y="69"/>
                      <a:pt x="11" y="80"/>
                      <a:pt x="25" y="80"/>
                    </a:cubicBezTo>
                    <a:cubicBezTo>
                      <a:pt x="26" y="80"/>
                      <a:pt x="27" y="80"/>
                      <a:pt x="28" y="80"/>
                    </a:cubicBezTo>
                    <a:cubicBezTo>
                      <a:pt x="32" y="85"/>
                      <a:pt x="39" y="88"/>
                      <a:pt x="46" y="88"/>
                    </a:cubicBezTo>
                    <a:cubicBezTo>
                      <a:pt x="53" y="88"/>
                      <a:pt x="59" y="85"/>
                      <a:pt x="64" y="80"/>
                    </a:cubicBezTo>
                    <a:cubicBezTo>
                      <a:pt x="68" y="83"/>
                      <a:pt x="73" y="85"/>
                      <a:pt x="79" y="85"/>
                    </a:cubicBezTo>
                    <a:cubicBezTo>
                      <a:pt x="92" y="85"/>
                      <a:pt x="104" y="74"/>
                      <a:pt x="104" y="60"/>
                    </a:cubicBezTo>
                    <a:cubicBezTo>
                      <a:pt x="104" y="60"/>
                      <a:pt x="104" y="59"/>
                      <a:pt x="104" y="59"/>
                    </a:cubicBezTo>
                    <a:cubicBezTo>
                      <a:pt x="115" y="57"/>
                      <a:pt x="124" y="47"/>
                      <a:pt x="124" y="34"/>
                    </a:cubicBezTo>
                    <a:close/>
                  </a:path>
                </a:pathLst>
              </a:custGeom>
              <a:grpFill/>
              <a:ln>
                <a:noFill/>
              </a:ln>
              <a:extLst>
                <a:ext uri="{91240B29-F687-4F45-9708-019B960494DF}">
                  <a14:hiddenLine w="9525">
                    <a:solidFill>
                      <a:srgbClr val="000000"/>
                    </a:solidFill>
                    <a:round/>
                    <a:headEnd/>
                    <a:tailEnd/>
                  </a14:hiddenLine>
                </a:ext>
              </a:extLst>
            </p:spPr>
            <p:txBody>
              <a:bodyPr anchor="t" anchorCtr="0" bIns="60904" compatLnSpc="1" lIns="121808" numCol="1" rIns="121808" tIns="60904" vert="horz" wrap="square">
                <a:prstTxWarp prst="textNoShape">
                  <a:avLst/>
                </a:prstTxWarp>
              </a:bodyPr>
              <a:lstStyle/>
              <a:p>
                <a:endParaRPr lang="en-US" sz="1598"/>
              </a:p>
            </p:txBody>
          </p:sp>
        </p:grpSp>
        <p:cxnSp>
          <p:nvCxnSpPr>
            <p:cNvPr id="36" name="Straight Arrow Connector 62">
              <a:extLst>
                <a:ext uri="{FF2B5EF4-FFF2-40B4-BE49-F238E27FC236}">
                  <a16:creationId xmlns:a16="http://schemas.microsoft.com/office/drawing/2014/main" id="{D3B98024-C285-4427-899A-F518A373D23A}"/>
                </a:ext>
              </a:extLst>
            </p:cNvPr>
            <p:cNvCxnSpPr>
              <a:stCxn id="32" idx="3"/>
              <a:endCxn id="33" idx="6"/>
            </p:cNvCxnSpPr>
            <p:nvPr/>
          </p:nvCxnSpPr>
          <p:spPr>
            <a:xfrm flipH="1" flipV="1">
              <a:off x="4775503" y="5371612"/>
              <a:ext cx="1262544" cy="48775"/>
            </a:xfrm>
            <a:prstGeom prst="straightConnector1">
              <a:avLst/>
            </a:prstGeom>
            <a:ln w="19050">
              <a:solidFill>
                <a:srgbClr val="404040"/>
              </a:solidFill>
              <a:tailEnd type="arrow"/>
            </a:ln>
          </p:spPr>
          <p:style>
            <a:lnRef idx="1">
              <a:schemeClr val="accent1"/>
            </a:lnRef>
            <a:fillRef idx="0">
              <a:schemeClr val="accent1"/>
            </a:fillRef>
            <a:effectRef idx="0">
              <a:schemeClr val="accent1"/>
            </a:effectRef>
            <a:fontRef idx="minor">
              <a:schemeClr val="tx1"/>
            </a:fontRef>
          </p:style>
        </p:cxnSp>
      </p:grpSp>
      <p:sp>
        <p:nvSpPr>
          <p:cNvPr id="40" name="Freeform 629">
            <a:extLst>
              <a:ext uri="{FF2B5EF4-FFF2-40B4-BE49-F238E27FC236}">
                <a16:creationId xmlns:a16="http://schemas.microsoft.com/office/drawing/2014/main" id="{43E215EE-EDEB-4386-8139-86EAC626097A}"/>
              </a:ext>
            </a:extLst>
          </p:cNvPr>
          <p:cNvSpPr/>
          <p:nvPr/>
        </p:nvSpPr>
        <p:spPr bwMode="auto">
          <a:xfrm>
            <a:off x="5141536" y="2329037"/>
            <a:ext cx="1908928" cy="1924621"/>
          </a:xfrm>
          <a:prstGeom prst="donut">
            <a:avLst/>
          </a:pr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grpSp>
        <p:nvGrpSpPr>
          <p:cNvPr id="2" name="组合 1">
            <a:extLst>
              <a:ext uri="{FF2B5EF4-FFF2-40B4-BE49-F238E27FC236}">
                <a16:creationId xmlns:a16="http://schemas.microsoft.com/office/drawing/2014/main" id="{9F4283E6-6E57-439C-96A0-DC57DFCF828E}"/>
              </a:ext>
            </a:extLst>
          </p:cNvPr>
          <p:cNvGrpSpPr/>
          <p:nvPr/>
        </p:nvGrpSpPr>
        <p:grpSpPr>
          <a:xfrm>
            <a:off x="5310732" y="3040624"/>
            <a:ext cx="1523169" cy="501445"/>
            <a:chOff x="2742072" y="2960087"/>
            <a:chExt cx="1523169" cy="501445"/>
          </a:xfrm>
        </p:grpSpPr>
        <p:sp>
          <p:nvSpPr>
            <p:cNvPr id="41" name="矩形 40">
              <a:extLst>
                <a:ext uri="{FF2B5EF4-FFF2-40B4-BE49-F238E27FC236}">
                  <a16:creationId xmlns:a16="http://schemas.microsoft.com/office/drawing/2014/main" id="{726EE2DE-CAB3-42F6-A0E2-03896576A1F0}"/>
                </a:ext>
              </a:extLst>
            </p:cNvPr>
            <p:cNvSpPr/>
            <p:nvPr/>
          </p:nvSpPr>
          <p:spPr>
            <a:xfrm>
              <a:off x="2742072" y="2960087"/>
              <a:ext cx="1523169"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CCC5BEFA-949A-40D9-A56C-BE451B4947D4}"/>
                </a:ext>
              </a:extLst>
            </p:cNvPr>
            <p:cNvSpPr/>
            <p:nvPr/>
          </p:nvSpPr>
          <p:spPr>
            <a:xfrm>
              <a:off x="2801241" y="3028889"/>
              <a:ext cx="1434663" cy="396240"/>
            </a:xfrm>
            <a:prstGeom prst="rect">
              <a:avLst/>
            </a:prstGeom>
          </p:spPr>
          <p:txBody>
            <a:bodyPr wrap="square">
              <a:spAutoFit/>
            </a:bodyPr>
            <a:lstStyle/>
            <a:p>
              <a:r>
                <a:rPr altLang="en-US" b="1" i="1" lang="zh-CN" spc="300" sz="2000">
                  <a:solidFill>
                    <a:schemeClr val="bg1"/>
                  </a:solidFill>
                  <a:latin charset="-122" panose="020b0500000000000000" pitchFamily="34" typeface="思源黑体 CN Regular"/>
                  <a:ea charset="-122" panose="020b0500000000000000" pitchFamily="34" typeface="思源黑体 CN Regular"/>
                </a:rPr>
                <a:t>企业愿景</a:t>
              </a:r>
            </a:p>
          </p:txBody>
        </p:sp>
      </p:grpSp>
      <p:sp>
        <p:nvSpPr>
          <p:cNvPr id="42" name="矩形 41">
            <a:extLst>
              <a:ext uri="{FF2B5EF4-FFF2-40B4-BE49-F238E27FC236}">
                <a16:creationId xmlns:a16="http://schemas.microsoft.com/office/drawing/2014/main" id="{4B6E4502-B863-4AF6-AEC9-DBAA35EA4E3C}"/>
              </a:ext>
            </a:extLst>
          </p:cNvPr>
          <p:cNvSpPr/>
          <p:nvPr/>
        </p:nvSpPr>
        <p:spPr>
          <a:xfrm>
            <a:off x="8600066" y="1872662"/>
            <a:ext cx="2659957" cy="1261872"/>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企业经过长期努力所要实现的未来状况总的来说这里指的是狭义方面的定义。</a:t>
            </a:r>
          </a:p>
        </p:txBody>
      </p:sp>
      <p:grpSp>
        <p:nvGrpSpPr>
          <p:cNvPr id="43" name="组合 42">
            <a:extLst>
              <a:ext uri="{FF2B5EF4-FFF2-40B4-BE49-F238E27FC236}">
                <a16:creationId xmlns:a16="http://schemas.microsoft.com/office/drawing/2014/main" id="{9D2B98C8-6C4A-404B-9BB1-8CB42C11CE85}"/>
              </a:ext>
            </a:extLst>
          </p:cNvPr>
          <p:cNvGrpSpPr/>
          <p:nvPr/>
        </p:nvGrpSpPr>
        <p:grpSpPr>
          <a:xfrm>
            <a:off x="8582536" y="4336652"/>
            <a:ext cx="2215268" cy="369332"/>
            <a:chOff x="7692898" y="2141239"/>
            <a:chExt cx="2215268" cy="369332"/>
          </a:xfrm>
        </p:grpSpPr>
        <p:sp>
          <p:nvSpPr>
            <p:cNvPr id="44" name="内容占位符 2">
              <a:extLst>
                <a:ext uri="{FF2B5EF4-FFF2-40B4-BE49-F238E27FC236}">
                  <a16:creationId xmlns:a16="http://schemas.microsoft.com/office/drawing/2014/main" id="{048EA762-11B9-441E-9056-730D5E6F8EC4}"/>
                </a:ext>
              </a:extLst>
            </p:cNvPr>
            <p:cNvSpPr txBox="1"/>
            <p:nvPr/>
          </p:nvSpPr>
          <p:spPr>
            <a:xfrm>
              <a:off x="7904655" y="2141239"/>
              <a:ext cx="2003511" cy="384048"/>
            </a:xfrm>
            <a:prstGeom prst="rect">
              <a:avLst/>
            </a:prstGeom>
          </p:spPr>
          <p:txBody>
            <a:bodyPr wrap="square">
              <a:spAutoFit/>
            </a:bodyPr>
            <a:lstStyle>
              <a:defPPr>
                <a:defRPr lang="en-US"/>
              </a:defPPr>
              <a:lvl1pPr algn="just">
                <a:lnSpc>
                  <a:spcPct val="120000"/>
                </a:lnSpc>
                <a:defRPr spc="300" sz="1600">
                  <a:solidFill>
                    <a:srgbClr val="232A33"/>
                  </a:solidFill>
                  <a:latin charset="-122" panose="020b0500000000000000" pitchFamily="34" typeface="思源黑体 CN Regular"/>
                  <a:ea charset="-122" panose="020b0500000000000000" pitchFamily="34" typeface="思源黑体 CN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a:t>增强企业可视性</a:t>
              </a:r>
            </a:p>
          </p:txBody>
        </p:sp>
        <p:sp>
          <p:nvSpPr>
            <p:cNvPr id="45" name="Teardrop 19">
              <a:extLst>
                <a:ext uri="{FF2B5EF4-FFF2-40B4-BE49-F238E27FC236}">
                  <a16:creationId xmlns:a16="http://schemas.microsoft.com/office/drawing/2014/main" id="{8B8AF54D-5781-46D5-8433-5927B267D96C}"/>
                </a:ext>
              </a:extLst>
            </p:cNvPr>
            <p:cNvSpPr/>
            <p:nvPr/>
          </p:nvSpPr>
          <p:spPr>
            <a:xfrm rot="2700000">
              <a:off x="7692898" y="2249641"/>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46" name="组合 45">
            <a:extLst>
              <a:ext uri="{FF2B5EF4-FFF2-40B4-BE49-F238E27FC236}">
                <a16:creationId xmlns:a16="http://schemas.microsoft.com/office/drawing/2014/main" id="{08287191-533F-4E1C-9AB8-72DACFA75CA8}"/>
              </a:ext>
            </a:extLst>
          </p:cNvPr>
          <p:cNvGrpSpPr/>
          <p:nvPr/>
        </p:nvGrpSpPr>
        <p:grpSpPr>
          <a:xfrm>
            <a:off x="2290073" y="5328882"/>
            <a:ext cx="2589331" cy="368049"/>
            <a:chOff x="7692898" y="3857825"/>
            <a:chExt cx="2589331" cy="368049"/>
          </a:xfrm>
        </p:grpSpPr>
        <p:sp>
          <p:nvSpPr>
            <p:cNvPr id="47" name="矩形 46">
              <a:extLst>
                <a:ext uri="{FF2B5EF4-FFF2-40B4-BE49-F238E27FC236}">
                  <a16:creationId xmlns:a16="http://schemas.microsoft.com/office/drawing/2014/main" id="{DAA9D690-B639-477F-A09E-04872771671D}"/>
                </a:ext>
              </a:extLst>
            </p:cNvPr>
            <p:cNvSpPr/>
            <p:nvPr/>
          </p:nvSpPr>
          <p:spPr>
            <a:xfrm>
              <a:off x="7904655" y="3857825"/>
              <a:ext cx="2377574"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指导企业的战略决策</a:t>
              </a:r>
            </a:p>
          </p:txBody>
        </p:sp>
        <p:sp>
          <p:nvSpPr>
            <p:cNvPr id="48" name="Teardrop 19">
              <a:extLst>
                <a:ext uri="{FF2B5EF4-FFF2-40B4-BE49-F238E27FC236}">
                  <a16:creationId xmlns:a16="http://schemas.microsoft.com/office/drawing/2014/main" id="{5D594885-5D47-4E49-9C83-27D19D4A14F4}"/>
                </a:ext>
              </a:extLst>
            </p:cNvPr>
            <p:cNvSpPr/>
            <p:nvPr/>
          </p:nvSpPr>
          <p:spPr>
            <a:xfrm rot="2700000">
              <a:off x="7692898" y="3951885"/>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49" name="组合 48">
            <a:extLst>
              <a:ext uri="{FF2B5EF4-FFF2-40B4-BE49-F238E27FC236}">
                <a16:creationId xmlns:a16="http://schemas.microsoft.com/office/drawing/2014/main" id="{40D68755-15A7-498A-849C-3A0F4D171959}"/>
              </a:ext>
            </a:extLst>
          </p:cNvPr>
          <p:cNvGrpSpPr/>
          <p:nvPr/>
        </p:nvGrpSpPr>
        <p:grpSpPr>
          <a:xfrm>
            <a:off x="8582536" y="4766761"/>
            <a:ext cx="2589331" cy="368049"/>
            <a:chOff x="7692898" y="2571348"/>
            <a:chExt cx="2589331" cy="368049"/>
          </a:xfrm>
        </p:grpSpPr>
        <p:sp>
          <p:nvSpPr>
            <p:cNvPr id="50" name="矩形 49">
              <a:extLst>
                <a:ext uri="{FF2B5EF4-FFF2-40B4-BE49-F238E27FC236}">
                  <a16:creationId xmlns:a16="http://schemas.microsoft.com/office/drawing/2014/main" id="{81D1E927-C566-4345-8896-B6F825F0E3FA}"/>
                </a:ext>
              </a:extLst>
            </p:cNvPr>
            <p:cNvSpPr/>
            <p:nvPr/>
          </p:nvSpPr>
          <p:spPr>
            <a:xfrm>
              <a:off x="7904654" y="2571348"/>
              <a:ext cx="2377574"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宣示企业的发展方向</a:t>
              </a:r>
            </a:p>
          </p:txBody>
        </p:sp>
        <p:sp>
          <p:nvSpPr>
            <p:cNvPr id="51" name="Teardrop 19">
              <a:extLst>
                <a:ext uri="{FF2B5EF4-FFF2-40B4-BE49-F238E27FC236}">
                  <a16:creationId xmlns:a16="http://schemas.microsoft.com/office/drawing/2014/main" id="{44542D1C-A011-4230-80D7-56A0CEF6D01C}"/>
                </a:ext>
              </a:extLst>
            </p:cNvPr>
            <p:cNvSpPr/>
            <p:nvPr/>
          </p:nvSpPr>
          <p:spPr>
            <a:xfrm rot="2700000">
              <a:off x="7692898" y="2675202"/>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52" name="组合 51">
            <a:extLst>
              <a:ext uri="{FF2B5EF4-FFF2-40B4-BE49-F238E27FC236}">
                <a16:creationId xmlns:a16="http://schemas.microsoft.com/office/drawing/2014/main" id="{09592FD8-C435-4A56-BFBF-F68CD74DCBF8}"/>
              </a:ext>
            </a:extLst>
          </p:cNvPr>
          <p:cNvGrpSpPr/>
          <p:nvPr/>
        </p:nvGrpSpPr>
        <p:grpSpPr>
          <a:xfrm>
            <a:off x="2290073" y="4471231"/>
            <a:ext cx="1371049" cy="368049"/>
            <a:chOff x="7692898" y="3000174"/>
            <a:chExt cx="1371049" cy="368049"/>
          </a:xfrm>
        </p:grpSpPr>
        <p:sp>
          <p:nvSpPr>
            <p:cNvPr id="53" name="矩形 52">
              <a:extLst>
                <a:ext uri="{FF2B5EF4-FFF2-40B4-BE49-F238E27FC236}">
                  <a16:creationId xmlns:a16="http://schemas.microsoft.com/office/drawing/2014/main" id="{379120A4-1B91-4B81-805F-948642C8D50D}"/>
                </a:ext>
              </a:extLst>
            </p:cNvPr>
            <p:cNvSpPr/>
            <p:nvPr/>
          </p:nvSpPr>
          <p:spPr>
            <a:xfrm>
              <a:off x="7904655" y="3000173"/>
              <a:ext cx="1159292"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凝聚人心</a:t>
              </a:r>
            </a:p>
          </p:txBody>
        </p:sp>
        <p:sp>
          <p:nvSpPr>
            <p:cNvPr id="54" name="Teardrop 19">
              <a:extLst>
                <a:ext uri="{FF2B5EF4-FFF2-40B4-BE49-F238E27FC236}">
                  <a16:creationId xmlns:a16="http://schemas.microsoft.com/office/drawing/2014/main" id="{CC145751-D731-44AC-9F41-8C4205A22FD3}"/>
                </a:ext>
              </a:extLst>
            </p:cNvPr>
            <p:cNvSpPr/>
            <p:nvPr/>
          </p:nvSpPr>
          <p:spPr>
            <a:xfrm rot="2700000">
              <a:off x="7692898" y="3100763"/>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55" name="组合 54">
            <a:extLst>
              <a:ext uri="{FF2B5EF4-FFF2-40B4-BE49-F238E27FC236}">
                <a16:creationId xmlns:a16="http://schemas.microsoft.com/office/drawing/2014/main" id="{94C45F93-62E3-4F3F-A646-1F37DB195DC3}"/>
              </a:ext>
            </a:extLst>
          </p:cNvPr>
          <p:cNvGrpSpPr/>
          <p:nvPr/>
        </p:nvGrpSpPr>
        <p:grpSpPr>
          <a:xfrm>
            <a:off x="2290073" y="4900057"/>
            <a:ext cx="1371049" cy="368049"/>
            <a:chOff x="7692898" y="3429000"/>
            <a:chExt cx="1371049" cy="368049"/>
          </a:xfrm>
        </p:grpSpPr>
        <p:sp>
          <p:nvSpPr>
            <p:cNvPr id="56" name="矩形 55">
              <a:extLst>
                <a:ext uri="{FF2B5EF4-FFF2-40B4-BE49-F238E27FC236}">
                  <a16:creationId xmlns:a16="http://schemas.microsoft.com/office/drawing/2014/main" id="{FE80325F-6FAC-46A4-A1AE-0BA619923129}"/>
                </a:ext>
              </a:extLst>
            </p:cNvPr>
            <p:cNvSpPr/>
            <p:nvPr/>
          </p:nvSpPr>
          <p:spPr>
            <a:xfrm>
              <a:off x="7904655" y="3429000"/>
              <a:ext cx="1159292"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激励员工</a:t>
              </a:r>
            </a:p>
          </p:txBody>
        </p:sp>
        <p:sp>
          <p:nvSpPr>
            <p:cNvPr id="57" name="Teardrop 19">
              <a:extLst>
                <a:ext uri="{FF2B5EF4-FFF2-40B4-BE49-F238E27FC236}">
                  <a16:creationId xmlns:a16="http://schemas.microsoft.com/office/drawing/2014/main" id="{A73ACF0D-AF4B-4642-B994-4FE8F46C95F4}"/>
                </a:ext>
              </a:extLst>
            </p:cNvPr>
            <p:cNvSpPr/>
            <p:nvPr/>
          </p:nvSpPr>
          <p:spPr>
            <a:xfrm rot="2700000">
              <a:off x="7692898" y="3526324"/>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sp>
        <p:nvSpPr>
          <p:cNvPr id="58" name="矩形 37">
            <a:extLst>
              <a:ext uri="{FF2B5EF4-FFF2-40B4-BE49-F238E27FC236}">
                <a16:creationId xmlns:a16="http://schemas.microsoft.com/office/drawing/2014/main" id="{195D2B1F-4FDA-4E89-9A09-6F5CF098DE27}"/>
              </a:ext>
            </a:extLst>
          </p:cNvPr>
          <p:cNvSpPr/>
          <p:nvPr/>
        </p:nvSpPr>
        <p:spPr>
          <a:xfrm flipH="1" rot="5400000">
            <a:off x="1775863" y="1867266"/>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矩形 37">
            <a:extLst>
              <a:ext uri="{FF2B5EF4-FFF2-40B4-BE49-F238E27FC236}">
                <a16:creationId xmlns:a16="http://schemas.microsoft.com/office/drawing/2014/main" id="{4CDDCC71-6612-45D8-9A67-F341D33C67B3}"/>
              </a:ext>
            </a:extLst>
          </p:cNvPr>
          <p:cNvSpPr/>
          <p:nvPr/>
        </p:nvSpPr>
        <p:spPr>
          <a:xfrm flipH="1" rot="5400000">
            <a:off x="2485524" y="2630349"/>
            <a:ext cx="396659" cy="396659"/>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37">
            <a:extLst>
              <a:ext uri="{FF2B5EF4-FFF2-40B4-BE49-F238E27FC236}">
                <a16:creationId xmlns:a16="http://schemas.microsoft.com/office/drawing/2014/main" id="{CE7A1A10-C85D-4752-8E15-96037DF8C0DE}"/>
              </a:ext>
            </a:extLst>
          </p:cNvPr>
          <p:cNvSpPr/>
          <p:nvPr/>
        </p:nvSpPr>
        <p:spPr>
          <a:xfrm flipH="1" rot="5400000">
            <a:off x="976909" y="2180429"/>
            <a:ext cx="205275" cy="20527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43488568"/>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500" fill="hold" id="11"/>
                                        <p:tgtEl>
                                          <p:spTgt spid="6"/>
                                        </p:tgtEl>
                                        <p:attrNameLst>
                                          <p:attrName>ppt_x</p:attrName>
                                        </p:attrNameLst>
                                      </p:cBhvr>
                                      <p:tavLst>
                                        <p:tav tm="0">
                                          <p:val>
                                            <p:strVal val="#ppt_x"/>
                                          </p:val>
                                        </p:tav>
                                        <p:tav tm="100000">
                                          <p:val>
                                            <p:strVal val="#ppt_x"/>
                                          </p:val>
                                        </p:tav>
                                      </p:tavLst>
                                    </p:anim>
                                    <p:anim calcmode="lin" valueType="num">
                                      <p:cBhvr additive="base">
                                        <p:cTn dur="500" fill="hold" id="12"/>
                                        <p:tgtEl>
                                          <p:spTgt spid="6"/>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5"/>
                                        </p:tgtEl>
                                        <p:attrNameLst>
                                          <p:attrName>style.visibility</p:attrName>
                                        </p:attrNameLst>
                                      </p:cBhvr>
                                      <p:to>
                                        <p:strVal val="visible"/>
                                      </p:to>
                                    </p:set>
                                    <p:anim calcmode="lin" valueType="num">
                                      <p:cBhvr additive="base">
                                        <p:cTn dur="500" fill="hold" id="15"/>
                                        <p:tgtEl>
                                          <p:spTgt spid="15"/>
                                        </p:tgtEl>
                                        <p:attrNameLst>
                                          <p:attrName>ppt_x</p:attrName>
                                        </p:attrNameLst>
                                      </p:cBhvr>
                                      <p:tavLst>
                                        <p:tav tm="0">
                                          <p:val>
                                            <p:strVal val="#ppt_x"/>
                                          </p:val>
                                        </p:tav>
                                        <p:tav tm="100000">
                                          <p:val>
                                            <p:strVal val="#ppt_x"/>
                                          </p:val>
                                        </p:tav>
                                      </p:tavLst>
                                    </p:anim>
                                    <p:anim calcmode="lin" valueType="num">
                                      <p:cBhvr additive="base">
                                        <p:cTn dur="500" fill="hold" id="16"/>
                                        <p:tgtEl>
                                          <p:spTgt spid="15"/>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23"/>
                                        </p:tgtEl>
                                        <p:attrNameLst>
                                          <p:attrName>style.visibility</p:attrName>
                                        </p:attrNameLst>
                                      </p:cBhvr>
                                      <p:to>
                                        <p:strVal val="visible"/>
                                      </p:to>
                                    </p:set>
                                    <p:anim calcmode="lin" valueType="num">
                                      <p:cBhvr additive="base">
                                        <p:cTn dur="500" fill="hold" id="19"/>
                                        <p:tgtEl>
                                          <p:spTgt spid="23"/>
                                        </p:tgtEl>
                                        <p:attrNameLst>
                                          <p:attrName>ppt_x</p:attrName>
                                        </p:attrNameLst>
                                      </p:cBhvr>
                                      <p:tavLst>
                                        <p:tav tm="0">
                                          <p:val>
                                            <p:strVal val="#ppt_x"/>
                                          </p:val>
                                        </p:tav>
                                        <p:tav tm="100000">
                                          <p:val>
                                            <p:strVal val="#ppt_x"/>
                                          </p:val>
                                        </p:tav>
                                      </p:tavLst>
                                    </p:anim>
                                    <p:anim calcmode="lin" valueType="num">
                                      <p:cBhvr additive="base">
                                        <p:cTn dur="500" fill="hold" id="20"/>
                                        <p:tgtEl>
                                          <p:spTgt spid="23"/>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31"/>
                                        </p:tgtEl>
                                        <p:attrNameLst>
                                          <p:attrName>style.visibility</p:attrName>
                                        </p:attrNameLst>
                                      </p:cBhvr>
                                      <p:to>
                                        <p:strVal val="visible"/>
                                      </p:to>
                                    </p:set>
                                    <p:anim calcmode="lin" valueType="num">
                                      <p:cBhvr additive="base">
                                        <p:cTn dur="500" fill="hold" id="23"/>
                                        <p:tgtEl>
                                          <p:spTgt spid="31"/>
                                        </p:tgtEl>
                                        <p:attrNameLst>
                                          <p:attrName>ppt_x</p:attrName>
                                        </p:attrNameLst>
                                      </p:cBhvr>
                                      <p:tavLst>
                                        <p:tav tm="0">
                                          <p:val>
                                            <p:strVal val="#ppt_x"/>
                                          </p:val>
                                        </p:tav>
                                        <p:tav tm="100000">
                                          <p:val>
                                            <p:strVal val="#ppt_x"/>
                                          </p:val>
                                        </p:tav>
                                      </p:tavLst>
                                    </p:anim>
                                    <p:anim calcmode="lin" valueType="num">
                                      <p:cBhvr additive="base">
                                        <p:cTn dur="500" fill="hold" id="24"/>
                                        <p:tgtEl>
                                          <p:spTgt spid="31"/>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40"/>
                                        </p:tgtEl>
                                        <p:attrNameLst>
                                          <p:attrName>style.visibility</p:attrName>
                                        </p:attrNameLst>
                                      </p:cBhvr>
                                      <p:to>
                                        <p:strVal val="visible"/>
                                      </p:to>
                                    </p:set>
                                    <p:anim calcmode="lin" valueType="num">
                                      <p:cBhvr additive="base">
                                        <p:cTn dur="500" fill="hold" id="27"/>
                                        <p:tgtEl>
                                          <p:spTgt spid="40"/>
                                        </p:tgtEl>
                                        <p:attrNameLst>
                                          <p:attrName>ppt_x</p:attrName>
                                        </p:attrNameLst>
                                      </p:cBhvr>
                                      <p:tavLst>
                                        <p:tav tm="0">
                                          <p:val>
                                            <p:strVal val="#ppt_x"/>
                                          </p:val>
                                        </p:tav>
                                        <p:tav tm="100000">
                                          <p:val>
                                            <p:strVal val="#ppt_x"/>
                                          </p:val>
                                        </p:tav>
                                      </p:tavLst>
                                    </p:anim>
                                    <p:anim calcmode="lin" valueType="num">
                                      <p:cBhvr additive="base">
                                        <p:cTn dur="500" fill="hold" id="28"/>
                                        <p:tgtEl>
                                          <p:spTgt spid="40"/>
                                        </p:tgtEl>
                                        <p:attrNameLst>
                                          <p:attrName>ppt_y</p:attrName>
                                        </p:attrNameLst>
                                      </p:cBhvr>
                                      <p:tavLst>
                                        <p:tav tm="0">
                                          <p:val>
                                            <p:strVal val="1+#ppt_h/2"/>
                                          </p:val>
                                        </p:tav>
                                        <p:tav tm="100000">
                                          <p:val>
                                            <p:strVal val="#ppt_y"/>
                                          </p:val>
                                        </p:tav>
                                      </p:tavLst>
                                    </p:anim>
                                  </p:childTnLst>
                                </p:cTn>
                              </p:par>
                              <p:par>
                                <p:cTn fill="hold" id="29" nodeType="withEffect" presetClass="entr" presetID="2" presetSubtype="4">
                                  <p:stCondLst>
                                    <p:cond delay="0"/>
                                  </p:stCondLst>
                                  <p:childTnLst>
                                    <p:set>
                                      <p:cBhvr>
                                        <p:cTn dur="1" fill="hold" id="30">
                                          <p:stCondLst>
                                            <p:cond delay="0"/>
                                          </p:stCondLst>
                                        </p:cTn>
                                        <p:tgtEl>
                                          <p:spTgt spid="2"/>
                                        </p:tgtEl>
                                        <p:attrNameLst>
                                          <p:attrName>style.visibility</p:attrName>
                                        </p:attrNameLst>
                                      </p:cBhvr>
                                      <p:to>
                                        <p:strVal val="visible"/>
                                      </p:to>
                                    </p:set>
                                    <p:anim calcmode="lin" valueType="num">
                                      <p:cBhvr additive="base">
                                        <p:cTn dur="500" fill="hold" id="31"/>
                                        <p:tgtEl>
                                          <p:spTgt spid="2"/>
                                        </p:tgtEl>
                                        <p:attrNameLst>
                                          <p:attrName>ppt_x</p:attrName>
                                        </p:attrNameLst>
                                      </p:cBhvr>
                                      <p:tavLst>
                                        <p:tav tm="0">
                                          <p:val>
                                            <p:strVal val="#ppt_x"/>
                                          </p:val>
                                        </p:tav>
                                        <p:tav tm="100000">
                                          <p:val>
                                            <p:strVal val="#ppt_x"/>
                                          </p:val>
                                        </p:tav>
                                      </p:tavLst>
                                    </p:anim>
                                    <p:anim calcmode="lin" valueType="num">
                                      <p:cBhvr additive="base">
                                        <p:cTn dur="500" fill="hold" id="32"/>
                                        <p:tgtEl>
                                          <p:spTgt spid="2"/>
                                        </p:tgtEl>
                                        <p:attrNameLst>
                                          <p:attrName>ppt_y</p:attrName>
                                        </p:attrNameLst>
                                      </p:cBhvr>
                                      <p:tavLst>
                                        <p:tav tm="0">
                                          <p:val>
                                            <p:strVal val="1+#ppt_h/2"/>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21" presetSubtype="1">
                                  <p:stCondLst>
                                    <p:cond delay="0"/>
                                  </p:stCondLst>
                                  <p:childTnLst>
                                    <p:set>
                                      <p:cBhvr>
                                        <p:cTn dur="1" fill="hold" id="36">
                                          <p:stCondLst>
                                            <p:cond delay="0"/>
                                          </p:stCondLst>
                                        </p:cTn>
                                        <p:tgtEl>
                                          <p:spTgt spid="59"/>
                                        </p:tgtEl>
                                        <p:attrNameLst>
                                          <p:attrName>style.visibility</p:attrName>
                                        </p:attrNameLst>
                                      </p:cBhvr>
                                      <p:to>
                                        <p:strVal val="visible"/>
                                      </p:to>
                                    </p:set>
                                    <p:animEffect filter="wheel(1)" transition="in">
                                      <p:cBhvr>
                                        <p:cTn dur="2000" id="37"/>
                                        <p:tgtEl>
                                          <p:spTgt spid="59"/>
                                        </p:tgtEl>
                                      </p:cBhvr>
                                    </p:animEffect>
                                  </p:childTnLst>
                                </p:cTn>
                              </p:par>
                              <p:par>
                                <p:cTn fill="hold" grpId="0" id="38" nodeType="withEffect" presetClass="entr" presetID="21" presetSubtype="1">
                                  <p:stCondLst>
                                    <p:cond delay="0"/>
                                  </p:stCondLst>
                                  <p:childTnLst>
                                    <p:set>
                                      <p:cBhvr>
                                        <p:cTn dur="1" fill="hold" id="39">
                                          <p:stCondLst>
                                            <p:cond delay="0"/>
                                          </p:stCondLst>
                                        </p:cTn>
                                        <p:tgtEl>
                                          <p:spTgt spid="58"/>
                                        </p:tgtEl>
                                        <p:attrNameLst>
                                          <p:attrName>style.visibility</p:attrName>
                                        </p:attrNameLst>
                                      </p:cBhvr>
                                      <p:to>
                                        <p:strVal val="visible"/>
                                      </p:to>
                                    </p:set>
                                    <p:animEffect filter="wheel(1)" transition="in">
                                      <p:cBhvr>
                                        <p:cTn dur="2000" id="40"/>
                                        <p:tgtEl>
                                          <p:spTgt spid="58"/>
                                        </p:tgtEl>
                                      </p:cBhvr>
                                    </p:animEffect>
                                  </p:childTnLst>
                                </p:cTn>
                              </p:par>
                              <p:par>
                                <p:cTn fill="hold" grpId="0" id="41" nodeType="withEffect" presetClass="entr" presetID="21" presetSubtype="1">
                                  <p:stCondLst>
                                    <p:cond delay="0"/>
                                  </p:stCondLst>
                                  <p:childTnLst>
                                    <p:set>
                                      <p:cBhvr>
                                        <p:cTn dur="1" fill="hold" id="42">
                                          <p:stCondLst>
                                            <p:cond delay="0"/>
                                          </p:stCondLst>
                                        </p:cTn>
                                        <p:tgtEl>
                                          <p:spTgt spid="60"/>
                                        </p:tgtEl>
                                        <p:attrNameLst>
                                          <p:attrName>style.visibility</p:attrName>
                                        </p:attrNameLst>
                                      </p:cBhvr>
                                      <p:to>
                                        <p:strVal val="visible"/>
                                      </p:to>
                                    </p:set>
                                    <p:animEffect filter="wheel(1)" transition="in">
                                      <p:cBhvr>
                                        <p:cTn dur="2000" id="43"/>
                                        <p:tgtEl>
                                          <p:spTgt spid="60"/>
                                        </p:tgtEl>
                                      </p:cBhvr>
                                    </p:animEffect>
                                  </p:childTnLst>
                                </p:cTn>
                              </p:par>
                            </p:childTnLst>
                          </p:cTn>
                        </p:par>
                      </p:childTnLst>
                    </p:cTn>
                  </p:par>
                  <p:par>
                    <p:cTn fill="hold" id="44" nodeType="clickPar">
                      <p:stCondLst>
                        <p:cond delay="indefinite"/>
                      </p:stCondLst>
                      <p:childTnLst>
                        <p:par>
                          <p:cTn fill="hold" id="45" nodeType="afterGroup">
                            <p:stCondLst>
                              <p:cond delay="0"/>
                            </p:stCondLst>
                            <p:childTnLst>
                              <p:par>
                                <p:cTn fill="hold" id="46" nodeType="clickEffect" presetClass="entr" presetID="10" presetSubtype="0">
                                  <p:stCondLst>
                                    <p:cond delay="0"/>
                                  </p:stCondLst>
                                  <p:childTnLst>
                                    <p:set>
                                      <p:cBhvr>
                                        <p:cTn dur="1" fill="hold" id="47">
                                          <p:stCondLst>
                                            <p:cond delay="0"/>
                                          </p:stCondLst>
                                        </p:cTn>
                                        <p:tgtEl>
                                          <p:spTgt spid="52"/>
                                        </p:tgtEl>
                                        <p:attrNameLst>
                                          <p:attrName>style.visibility</p:attrName>
                                        </p:attrNameLst>
                                      </p:cBhvr>
                                      <p:to>
                                        <p:strVal val="visible"/>
                                      </p:to>
                                    </p:set>
                                    <p:animEffect filter="fade" transition="in">
                                      <p:cBhvr>
                                        <p:cTn dur="500" id="48"/>
                                        <p:tgtEl>
                                          <p:spTgt spid="52"/>
                                        </p:tgtEl>
                                      </p:cBhvr>
                                    </p:animEffect>
                                  </p:childTnLst>
                                </p:cTn>
                              </p:par>
                              <p:par>
                                <p:cTn fill="hold" id="49" nodeType="withEffect" presetClass="entr" presetID="10" presetSubtype="0">
                                  <p:stCondLst>
                                    <p:cond delay="0"/>
                                  </p:stCondLst>
                                  <p:childTnLst>
                                    <p:set>
                                      <p:cBhvr>
                                        <p:cTn dur="1" fill="hold" id="50">
                                          <p:stCondLst>
                                            <p:cond delay="0"/>
                                          </p:stCondLst>
                                        </p:cTn>
                                        <p:tgtEl>
                                          <p:spTgt spid="55"/>
                                        </p:tgtEl>
                                        <p:attrNameLst>
                                          <p:attrName>style.visibility</p:attrName>
                                        </p:attrNameLst>
                                      </p:cBhvr>
                                      <p:to>
                                        <p:strVal val="visible"/>
                                      </p:to>
                                    </p:set>
                                    <p:animEffect filter="fade" transition="in">
                                      <p:cBhvr>
                                        <p:cTn dur="500" id="51"/>
                                        <p:tgtEl>
                                          <p:spTgt spid="55"/>
                                        </p:tgtEl>
                                      </p:cBhvr>
                                    </p:animEffect>
                                  </p:childTnLst>
                                </p:cTn>
                              </p:par>
                              <p:par>
                                <p:cTn fill="hold" id="52" nodeType="withEffect" presetClass="entr" presetID="10" presetSubtype="0">
                                  <p:stCondLst>
                                    <p:cond delay="0"/>
                                  </p:stCondLst>
                                  <p:childTnLst>
                                    <p:set>
                                      <p:cBhvr>
                                        <p:cTn dur="1" fill="hold" id="53">
                                          <p:stCondLst>
                                            <p:cond delay="0"/>
                                          </p:stCondLst>
                                        </p:cTn>
                                        <p:tgtEl>
                                          <p:spTgt spid="46"/>
                                        </p:tgtEl>
                                        <p:attrNameLst>
                                          <p:attrName>style.visibility</p:attrName>
                                        </p:attrNameLst>
                                      </p:cBhvr>
                                      <p:to>
                                        <p:strVal val="visible"/>
                                      </p:to>
                                    </p:set>
                                    <p:animEffect filter="fade" transition="in">
                                      <p:cBhvr>
                                        <p:cTn dur="500" id="54"/>
                                        <p:tgtEl>
                                          <p:spTgt spid="46"/>
                                        </p:tgtEl>
                                      </p:cBhvr>
                                    </p:animEffect>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14" presetSubtype="10">
                                  <p:stCondLst>
                                    <p:cond delay="0"/>
                                  </p:stCondLst>
                                  <p:childTnLst>
                                    <p:set>
                                      <p:cBhvr>
                                        <p:cTn dur="1" fill="hold" id="58">
                                          <p:stCondLst>
                                            <p:cond delay="0"/>
                                          </p:stCondLst>
                                        </p:cTn>
                                        <p:tgtEl>
                                          <p:spTgt spid="42"/>
                                        </p:tgtEl>
                                        <p:attrNameLst>
                                          <p:attrName>style.visibility</p:attrName>
                                        </p:attrNameLst>
                                      </p:cBhvr>
                                      <p:to>
                                        <p:strVal val="visible"/>
                                      </p:to>
                                    </p:set>
                                    <p:animEffect filter="randombar(horizontal)" transition="in">
                                      <p:cBhvr>
                                        <p:cTn dur="500" id="59"/>
                                        <p:tgtEl>
                                          <p:spTgt spid="42"/>
                                        </p:tgtEl>
                                      </p:cBhvr>
                                    </p:animEffect>
                                  </p:childTnLst>
                                </p:cTn>
                              </p:par>
                            </p:childTnLst>
                          </p:cTn>
                        </p:par>
                      </p:childTnLst>
                    </p:cTn>
                  </p:par>
                  <p:par>
                    <p:cTn fill="hold" id="60" nodeType="clickPar">
                      <p:stCondLst>
                        <p:cond delay="indefinite"/>
                      </p:stCondLst>
                      <p:childTnLst>
                        <p:par>
                          <p:cTn fill="hold" id="61" nodeType="afterGroup">
                            <p:stCondLst>
                              <p:cond delay="0"/>
                            </p:stCondLst>
                            <p:childTnLst>
                              <p:par>
                                <p:cTn fill="hold" id="62" nodeType="clickEffect" presetClass="entr" presetID="14" presetSubtype="10">
                                  <p:stCondLst>
                                    <p:cond delay="0"/>
                                  </p:stCondLst>
                                  <p:childTnLst>
                                    <p:set>
                                      <p:cBhvr>
                                        <p:cTn dur="1" fill="hold" id="63">
                                          <p:stCondLst>
                                            <p:cond delay="0"/>
                                          </p:stCondLst>
                                        </p:cTn>
                                        <p:tgtEl>
                                          <p:spTgt spid="43"/>
                                        </p:tgtEl>
                                        <p:attrNameLst>
                                          <p:attrName>style.visibility</p:attrName>
                                        </p:attrNameLst>
                                      </p:cBhvr>
                                      <p:to>
                                        <p:strVal val="visible"/>
                                      </p:to>
                                    </p:set>
                                    <p:animEffect filter="randombar(horizontal)" transition="in">
                                      <p:cBhvr>
                                        <p:cTn dur="500" id="64"/>
                                        <p:tgtEl>
                                          <p:spTgt spid="43"/>
                                        </p:tgtEl>
                                      </p:cBhvr>
                                    </p:animEffect>
                                  </p:childTnLst>
                                </p:cTn>
                              </p:par>
                              <p:par>
                                <p:cTn fill="hold" id="65" nodeType="withEffect" presetClass="entr" presetID="14" presetSubtype="10">
                                  <p:stCondLst>
                                    <p:cond delay="0"/>
                                  </p:stCondLst>
                                  <p:childTnLst>
                                    <p:set>
                                      <p:cBhvr>
                                        <p:cTn dur="1" fill="hold" id="66">
                                          <p:stCondLst>
                                            <p:cond delay="0"/>
                                          </p:stCondLst>
                                        </p:cTn>
                                        <p:tgtEl>
                                          <p:spTgt spid="49"/>
                                        </p:tgtEl>
                                        <p:attrNameLst>
                                          <p:attrName>style.visibility</p:attrName>
                                        </p:attrNameLst>
                                      </p:cBhvr>
                                      <p:to>
                                        <p:strVal val="visible"/>
                                      </p:to>
                                    </p:set>
                                    <p:animEffect filter="randombar(horizontal)" transition="in">
                                      <p:cBhvr>
                                        <p:cTn dur="500" id="67"/>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40"/>
      <p:bldP grpId="0" spid="42"/>
      <p:bldP grpId="0" spid="58"/>
      <p:bldP grpId="0" spid="59"/>
      <p:bldP grpId="0" spid="60"/>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7" name="矩形 37">
            <a:extLst>
              <a:ext uri="{FF2B5EF4-FFF2-40B4-BE49-F238E27FC236}">
                <a16:creationId xmlns:a16="http://schemas.microsoft.com/office/drawing/2014/main" id="{6A93EE17-8240-4196-AC62-0F8F8069525C}"/>
              </a:ext>
            </a:extLst>
          </p:cNvPr>
          <p:cNvSpPr/>
          <p:nvPr/>
        </p:nvSpPr>
        <p:spPr>
          <a:xfrm flipH="1" rot="5400000">
            <a:off x="6484328" y="2046663"/>
            <a:ext cx="1657883" cy="16578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iPhone6_mockup_front_white.png" id="2" name="Picture 17">
            <a:extLst>
              <a:ext uri="{FF2B5EF4-FFF2-40B4-BE49-F238E27FC236}">
                <a16:creationId xmlns:a16="http://schemas.microsoft.com/office/drawing/2014/main" id="{A1EF47BB-7366-4537-ACC6-94EF7DCB4824}"/>
              </a:ext>
            </a:extLst>
          </p:cNvPr>
          <p:cNvPicPr/>
          <p:nvPr/>
        </p:nvPicPr>
        <p:blipFill>
          <a:blip r:embed="rId4">
            <a:extLst>
              <a:ext uri="{28A0092B-C50C-407E-A947-70E740481C1C}">
                <a14:useLocalDpi/>
              </a:ext>
            </a:extLst>
          </a:blip>
          <a:srcRect b="3498" t="-1"/>
          <a:stretch>
            <a:fillRect/>
          </a:stretch>
        </p:blipFill>
        <p:spPr>
          <a:xfrm>
            <a:off x="6872747" y="983225"/>
            <a:ext cx="3687097" cy="5278693"/>
          </a:xfrm>
          <a:prstGeom prst="rect">
            <a:avLst/>
          </a:prstGeom>
        </p:spPr>
      </p:pic>
      <p:pic>
        <p:nvPicPr>
          <p:cNvPr id="5" name="图片 4">
            <a:extLst>
              <a:ext uri="{FF2B5EF4-FFF2-40B4-BE49-F238E27FC236}">
                <a16:creationId xmlns:a16="http://schemas.microsoft.com/office/drawing/2014/main" id="{6F92AFCF-7256-4AF8-85D6-BC7AE95299F5}"/>
              </a:ext>
            </a:extLst>
          </p:cNvPr>
          <p:cNvPicPr>
            <a:picLocks noChangeAspect="1"/>
          </p:cNvPicPr>
          <p:nvPr/>
        </p:nvPicPr>
        <p:blipFill>
          <a:blip r:embed="rId5">
            <a:extLst>
              <a:ext uri="{28A0092B-C50C-407E-A947-70E740481C1C}">
                <a14:useLocalDpi val="0"/>
              </a:ext>
            </a:extLst>
          </a:blip>
          <a:stretch>
            <a:fillRect/>
          </a:stretch>
        </p:blipFill>
        <p:spPr>
          <a:xfrm>
            <a:off x="7564975" y="1834692"/>
            <a:ext cx="2241389" cy="3739708"/>
          </a:xfrm>
          <a:prstGeom prst="rect">
            <a:avLst/>
          </a:prstGeom>
        </p:spPr>
      </p:pic>
      <p:sp>
        <p:nvSpPr>
          <p:cNvPr id="8" name="矩形 37">
            <a:extLst>
              <a:ext uri="{FF2B5EF4-FFF2-40B4-BE49-F238E27FC236}">
                <a16:creationId xmlns:a16="http://schemas.microsoft.com/office/drawing/2014/main" id="{024B2FEE-E7ED-4A5B-8F9E-E710DB889642}"/>
              </a:ext>
            </a:extLst>
          </p:cNvPr>
          <p:cNvSpPr/>
          <p:nvPr/>
        </p:nvSpPr>
        <p:spPr>
          <a:xfrm flipH="1" rot="5400000">
            <a:off x="9392016" y="4766124"/>
            <a:ext cx="1055086" cy="105508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10">
            <a:extLst>
              <a:ext uri="{FF2B5EF4-FFF2-40B4-BE49-F238E27FC236}">
                <a16:creationId xmlns:a16="http://schemas.microsoft.com/office/drawing/2014/main" id="{96B30B56-5AF5-40CA-A54B-90B22B0FCE1A}"/>
              </a:ext>
            </a:extLst>
          </p:cNvPr>
          <p:cNvGrpSpPr/>
          <p:nvPr/>
        </p:nvGrpSpPr>
        <p:grpSpPr>
          <a:xfrm>
            <a:off x="1721958" y="1870201"/>
            <a:ext cx="2456752" cy="501445"/>
            <a:chOff x="1790784" y="1801376"/>
            <a:chExt cx="2456752" cy="501445"/>
          </a:xfrm>
        </p:grpSpPr>
        <p:sp>
          <p:nvSpPr>
            <p:cNvPr id="10" name="矩形 9">
              <a:extLst>
                <a:ext uri="{FF2B5EF4-FFF2-40B4-BE49-F238E27FC236}">
                  <a16:creationId xmlns:a16="http://schemas.microsoft.com/office/drawing/2014/main" id="{ED8B0D42-2002-4517-9AAF-8179756B44FE}"/>
                </a:ext>
              </a:extLst>
            </p:cNvPr>
            <p:cNvSpPr/>
            <p:nvPr/>
          </p:nvSpPr>
          <p:spPr>
            <a:xfrm>
              <a:off x="1790784" y="1801376"/>
              <a:ext cx="2279056"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FF70AEF5-82B1-446C-BB32-EBDC420EA83A}"/>
                </a:ext>
              </a:extLst>
            </p:cNvPr>
            <p:cNvSpPr/>
            <p:nvPr/>
          </p:nvSpPr>
          <p:spPr>
            <a:xfrm>
              <a:off x="1968480" y="1852044"/>
              <a:ext cx="2279056" cy="396240"/>
            </a:xfrm>
            <a:prstGeom prst="rect">
              <a:avLst/>
            </a:prstGeom>
          </p:spPr>
          <p:txBody>
            <a:bodyPr wrap="square">
              <a:spAutoFit/>
            </a:bodyPr>
            <a:lstStyle/>
            <a:p>
              <a:r>
                <a:rPr altLang="en-US" b="1" i="1" lang="zh-CN" spc="300" sz="2000">
                  <a:solidFill>
                    <a:schemeClr val="bg1"/>
                  </a:solidFill>
                  <a:latin charset="-122" panose="020b0500000000000000" pitchFamily="34" typeface="思源黑体 CN Regular"/>
                  <a:ea charset="-122" panose="020b0500000000000000" pitchFamily="34" typeface="思源黑体 CN Regular"/>
                </a:rPr>
                <a:t>高效愿景特点</a:t>
              </a:r>
            </a:p>
          </p:txBody>
        </p:sp>
      </p:grpSp>
      <p:grpSp>
        <p:nvGrpSpPr>
          <p:cNvPr id="12" name="组合 11">
            <a:extLst>
              <a:ext uri="{FF2B5EF4-FFF2-40B4-BE49-F238E27FC236}">
                <a16:creationId xmlns:a16="http://schemas.microsoft.com/office/drawing/2014/main" id="{E6D7A7A2-FAE9-4B90-959A-D2B6D50D58CA}"/>
              </a:ext>
            </a:extLst>
          </p:cNvPr>
          <p:cNvGrpSpPr/>
          <p:nvPr/>
        </p:nvGrpSpPr>
        <p:grpSpPr>
          <a:xfrm>
            <a:off x="4356406" y="1697997"/>
            <a:ext cx="1861812" cy="845851"/>
            <a:chOff x="4090550" y="5479499"/>
            <a:chExt cx="1412318" cy="1963435"/>
          </a:xfrm>
        </p:grpSpPr>
        <p:sp>
          <p:nvSpPr>
            <p:cNvPr id="13" name="矩形 12">
              <a:extLst>
                <a:ext uri="{FF2B5EF4-FFF2-40B4-BE49-F238E27FC236}">
                  <a16:creationId xmlns:a16="http://schemas.microsoft.com/office/drawing/2014/main" id="{9D63BB6A-DE0A-49AD-8781-481DC0CA3C56}"/>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2C6C25C9-740B-4C2C-B764-55435703DC33}"/>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C502452-5AB3-4E18-BD37-0C4D468B3A30}"/>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8" name="组合 37">
            <a:extLst>
              <a:ext uri="{FF2B5EF4-FFF2-40B4-BE49-F238E27FC236}">
                <a16:creationId xmlns:a16="http://schemas.microsoft.com/office/drawing/2014/main" id="{DC5AE48D-A17E-4264-92E3-DE91AB375061}"/>
              </a:ext>
            </a:extLst>
          </p:cNvPr>
          <p:cNvGrpSpPr/>
          <p:nvPr/>
        </p:nvGrpSpPr>
        <p:grpSpPr>
          <a:xfrm>
            <a:off x="1881086" y="3158389"/>
            <a:ext cx="915635" cy="609533"/>
            <a:chOff x="1721958" y="2790679"/>
            <a:chExt cx="915635" cy="609533"/>
          </a:xfrm>
        </p:grpSpPr>
        <p:sp>
          <p:nvSpPr>
            <p:cNvPr id="21" name="矩形 20">
              <a:extLst>
                <a:ext uri="{FF2B5EF4-FFF2-40B4-BE49-F238E27FC236}">
                  <a16:creationId xmlns:a16="http://schemas.microsoft.com/office/drawing/2014/main" id="{F0197675-A2B7-4CDC-BBAA-2E4E2D776418}"/>
                </a:ext>
              </a:extLst>
            </p:cNvPr>
            <p:cNvSpPr/>
            <p:nvPr/>
          </p:nvSpPr>
          <p:spPr>
            <a:xfrm>
              <a:off x="1721958" y="3032163"/>
              <a:ext cx="915635" cy="384048"/>
            </a:xfrm>
            <a:prstGeom prst="rect">
              <a:avLst/>
            </a:prstGeom>
          </p:spPr>
          <p:txBody>
            <a:bodyPr wrap="square">
              <a:spAutoFit/>
            </a:bodyPr>
            <a:lstStyle/>
            <a:p>
              <a:pPr algn="just">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灵活性</a:t>
              </a:r>
            </a:p>
          </p:txBody>
        </p:sp>
        <p:sp>
          <p:nvSpPr>
            <p:cNvPr id="27" name="Teardrop 19">
              <a:extLst>
                <a:ext uri="{FF2B5EF4-FFF2-40B4-BE49-F238E27FC236}">
                  <a16:creationId xmlns:a16="http://schemas.microsoft.com/office/drawing/2014/main" id="{18683323-3E4F-4B0A-86C3-4DBE9B04C338}"/>
                </a:ext>
              </a:extLst>
            </p:cNvPr>
            <p:cNvSpPr/>
            <p:nvPr/>
          </p:nvSpPr>
          <p:spPr>
            <a:xfrm rot="8130063">
              <a:off x="2100734" y="2790679"/>
              <a:ext cx="158082" cy="158082"/>
            </a:xfrm>
            <a:prstGeom prst="teardrop">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7" name="组合 36">
            <a:extLst>
              <a:ext uri="{FF2B5EF4-FFF2-40B4-BE49-F238E27FC236}">
                <a16:creationId xmlns:a16="http://schemas.microsoft.com/office/drawing/2014/main" id="{42082701-A280-47E4-AFEF-0C3182CE80F5}"/>
              </a:ext>
            </a:extLst>
          </p:cNvPr>
          <p:cNvGrpSpPr/>
          <p:nvPr/>
        </p:nvGrpSpPr>
        <p:grpSpPr>
          <a:xfrm>
            <a:off x="3372732" y="3158389"/>
            <a:ext cx="915635" cy="582593"/>
            <a:chOff x="2984179" y="2913484"/>
            <a:chExt cx="915635" cy="582593"/>
          </a:xfrm>
        </p:grpSpPr>
        <p:sp>
          <p:nvSpPr>
            <p:cNvPr id="16" name="矩形 15">
              <a:extLst>
                <a:ext uri="{FF2B5EF4-FFF2-40B4-BE49-F238E27FC236}">
                  <a16:creationId xmlns:a16="http://schemas.microsoft.com/office/drawing/2014/main" id="{B3B2D9AB-2714-4604-A132-5AD2E70030CC}"/>
                </a:ext>
              </a:extLst>
            </p:cNvPr>
            <p:cNvSpPr/>
            <p:nvPr/>
          </p:nvSpPr>
          <p:spPr>
            <a:xfrm>
              <a:off x="2984179" y="3128028"/>
              <a:ext cx="915635" cy="384048"/>
            </a:xfrm>
            <a:prstGeom prst="rect">
              <a:avLst/>
            </a:prstGeom>
          </p:spPr>
          <p:txBody>
            <a:bodyPr wrap="square">
              <a:spAutoFit/>
            </a:bodyPr>
            <a:lstStyle/>
            <a:p>
              <a:pPr algn="just">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激励性</a:t>
              </a:r>
            </a:p>
          </p:txBody>
        </p:sp>
        <p:sp>
          <p:nvSpPr>
            <p:cNvPr id="28" name="Teardrop 19">
              <a:extLst>
                <a:ext uri="{FF2B5EF4-FFF2-40B4-BE49-F238E27FC236}">
                  <a16:creationId xmlns:a16="http://schemas.microsoft.com/office/drawing/2014/main" id="{B39BC6C4-0329-40C4-905F-1AD162B8F358}"/>
                </a:ext>
              </a:extLst>
            </p:cNvPr>
            <p:cNvSpPr/>
            <p:nvPr/>
          </p:nvSpPr>
          <p:spPr>
            <a:xfrm rot="8130063">
              <a:off x="3325483" y="2913484"/>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3" name="组合 32">
            <a:extLst>
              <a:ext uri="{FF2B5EF4-FFF2-40B4-BE49-F238E27FC236}">
                <a16:creationId xmlns:a16="http://schemas.microsoft.com/office/drawing/2014/main" id="{18CBF349-9CBE-48CA-B349-6E8A42247D34}"/>
              </a:ext>
            </a:extLst>
          </p:cNvPr>
          <p:cNvGrpSpPr/>
          <p:nvPr/>
        </p:nvGrpSpPr>
        <p:grpSpPr>
          <a:xfrm>
            <a:off x="1759090" y="4282456"/>
            <a:ext cx="1159292" cy="611705"/>
            <a:chOff x="1600129" y="3871282"/>
            <a:chExt cx="1159292" cy="611705"/>
          </a:xfrm>
        </p:grpSpPr>
        <p:sp>
          <p:nvSpPr>
            <p:cNvPr id="22" name="矩形 21">
              <a:extLst>
                <a:ext uri="{FF2B5EF4-FFF2-40B4-BE49-F238E27FC236}">
                  <a16:creationId xmlns:a16="http://schemas.microsoft.com/office/drawing/2014/main" id="{239E71CA-43C3-4877-8C83-C86E44826B46}"/>
                </a:ext>
              </a:extLst>
            </p:cNvPr>
            <p:cNvSpPr/>
            <p:nvPr/>
          </p:nvSpPr>
          <p:spPr>
            <a:xfrm>
              <a:off x="1600129" y="4115065"/>
              <a:ext cx="1159292" cy="384048"/>
            </a:xfrm>
            <a:prstGeom prst="rect">
              <a:avLst/>
            </a:prstGeom>
          </p:spPr>
          <p:txBody>
            <a:bodyPr wrap="square">
              <a:spAutoFit/>
            </a:bodyPr>
            <a:lstStyle/>
            <a:p>
              <a:pPr algn="ctr">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可沟通性</a:t>
              </a:r>
            </a:p>
          </p:txBody>
        </p:sp>
        <p:sp>
          <p:nvSpPr>
            <p:cNvPr id="29" name="Teardrop 19">
              <a:extLst>
                <a:ext uri="{FF2B5EF4-FFF2-40B4-BE49-F238E27FC236}">
                  <a16:creationId xmlns:a16="http://schemas.microsoft.com/office/drawing/2014/main" id="{56447050-8B24-49D5-8FC3-C5554BEF1FE8}"/>
                </a:ext>
              </a:extLst>
            </p:cNvPr>
            <p:cNvSpPr/>
            <p:nvPr/>
          </p:nvSpPr>
          <p:spPr>
            <a:xfrm rot="8130063">
              <a:off x="2100733" y="3871282"/>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4" name="组合 33">
            <a:extLst>
              <a:ext uri="{FF2B5EF4-FFF2-40B4-BE49-F238E27FC236}">
                <a16:creationId xmlns:a16="http://schemas.microsoft.com/office/drawing/2014/main" id="{50297954-360E-40DF-B11E-83CFCD418413}"/>
              </a:ext>
            </a:extLst>
          </p:cNvPr>
          <p:cNvGrpSpPr/>
          <p:nvPr/>
        </p:nvGrpSpPr>
        <p:grpSpPr>
          <a:xfrm>
            <a:off x="3335259" y="4282456"/>
            <a:ext cx="915635" cy="571609"/>
            <a:chOff x="3440770" y="4061642"/>
            <a:chExt cx="915635" cy="571609"/>
          </a:xfrm>
        </p:grpSpPr>
        <p:sp>
          <p:nvSpPr>
            <p:cNvPr id="23" name="矩形 22">
              <a:extLst>
                <a:ext uri="{FF2B5EF4-FFF2-40B4-BE49-F238E27FC236}">
                  <a16:creationId xmlns:a16="http://schemas.microsoft.com/office/drawing/2014/main" id="{B541E38B-139A-4DB2-9BB1-66BC65AB6D94}"/>
                </a:ext>
              </a:extLst>
            </p:cNvPr>
            <p:cNvSpPr/>
            <p:nvPr/>
          </p:nvSpPr>
          <p:spPr>
            <a:xfrm>
              <a:off x="3445197" y="4265329"/>
              <a:ext cx="906780" cy="384048"/>
            </a:xfrm>
            <a:prstGeom prst="rect">
              <a:avLst/>
            </a:prstGeom>
          </p:spPr>
          <p:txBody>
            <a:bodyPr wrap="none">
              <a:spAutoFit/>
            </a:bodyPr>
            <a:lstStyle/>
            <a:p>
              <a:pPr algn="ctr">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传染性</a:t>
              </a:r>
            </a:p>
          </p:txBody>
        </p:sp>
        <p:sp>
          <p:nvSpPr>
            <p:cNvPr id="30" name="Teardrop 19">
              <a:extLst>
                <a:ext uri="{FF2B5EF4-FFF2-40B4-BE49-F238E27FC236}">
                  <a16:creationId xmlns:a16="http://schemas.microsoft.com/office/drawing/2014/main" id="{92691A0B-6B01-4B2A-AB81-7D39474A8FED}"/>
                </a:ext>
              </a:extLst>
            </p:cNvPr>
            <p:cNvSpPr/>
            <p:nvPr/>
          </p:nvSpPr>
          <p:spPr>
            <a:xfrm rot="8130063">
              <a:off x="3803838" y="4061642"/>
              <a:ext cx="158082" cy="158082"/>
            </a:xfrm>
            <a:prstGeom prst="teardrop">
              <a:avLst/>
            </a:prstGeom>
            <a:solidFill>
              <a:srgbClr val="350705">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6" name="组合 35">
            <a:extLst>
              <a:ext uri="{FF2B5EF4-FFF2-40B4-BE49-F238E27FC236}">
                <a16:creationId xmlns:a16="http://schemas.microsoft.com/office/drawing/2014/main" id="{62517E2A-CABC-4D68-9740-481409802657}"/>
              </a:ext>
            </a:extLst>
          </p:cNvPr>
          <p:cNvGrpSpPr/>
          <p:nvPr/>
        </p:nvGrpSpPr>
        <p:grpSpPr>
          <a:xfrm>
            <a:off x="4864377" y="3158389"/>
            <a:ext cx="915635" cy="547641"/>
            <a:chOff x="4705249" y="3156905"/>
            <a:chExt cx="915635" cy="547641"/>
          </a:xfrm>
        </p:grpSpPr>
        <p:sp>
          <p:nvSpPr>
            <p:cNvPr id="24" name="矩形 23">
              <a:extLst>
                <a:ext uri="{FF2B5EF4-FFF2-40B4-BE49-F238E27FC236}">
                  <a16:creationId xmlns:a16="http://schemas.microsoft.com/office/drawing/2014/main" id="{643B80E5-FE2B-433E-B3D8-24B9C9A75ECF}"/>
                </a:ext>
              </a:extLst>
            </p:cNvPr>
            <p:cNvSpPr/>
            <p:nvPr/>
          </p:nvSpPr>
          <p:spPr>
            <a:xfrm>
              <a:off x="4709676" y="3336625"/>
              <a:ext cx="906780" cy="384048"/>
            </a:xfrm>
            <a:prstGeom prst="rect">
              <a:avLst/>
            </a:prstGeom>
          </p:spPr>
          <p:txBody>
            <a:bodyPr wrap="none">
              <a:spAutoFit/>
            </a:bodyPr>
            <a:lstStyle/>
            <a:p>
              <a:pPr algn="just">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前瞻性</a:t>
              </a:r>
            </a:p>
          </p:txBody>
        </p:sp>
        <p:sp>
          <p:nvSpPr>
            <p:cNvPr id="31" name="Teardrop 19">
              <a:extLst>
                <a:ext uri="{FF2B5EF4-FFF2-40B4-BE49-F238E27FC236}">
                  <a16:creationId xmlns:a16="http://schemas.microsoft.com/office/drawing/2014/main" id="{30FE89E2-7C32-47D4-BED2-16C3C6639FC2}"/>
                </a:ext>
              </a:extLst>
            </p:cNvPr>
            <p:cNvSpPr/>
            <p:nvPr/>
          </p:nvSpPr>
          <p:spPr>
            <a:xfrm rot="8130063">
              <a:off x="5084024" y="3156905"/>
              <a:ext cx="158082" cy="158082"/>
            </a:xfrm>
            <a:prstGeom prst="teardrop">
              <a:avLst/>
            </a:prstGeom>
            <a:solidFill>
              <a:srgbClr val="350705">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5" name="组合 34">
            <a:extLst>
              <a:ext uri="{FF2B5EF4-FFF2-40B4-BE49-F238E27FC236}">
                <a16:creationId xmlns:a16="http://schemas.microsoft.com/office/drawing/2014/main" id="{020DD47C-BC37-4D54-B235-D614E5AD7BBB}"/>
              </a:ext>
            </a:extLst>
          </p:cNvPr>
          <p:cNvGrpSpPr/>
          <p:nvPr/>
        </p:nvGrpSpPr>
        <p:grpSpPr>
          <a:xfrm>
            <a:off x="4864377" y="4282456"/>
            <a:ext cx="915635" cy="551486"/>
            <a:chOff x="4732364" y="3960779"/>
            <a:chExt cx="915635" cy="551486"/>
          </a:xfrm>
        </p:grpSpPr>
        <p:sp>
          <p:nvSpPr>
            <p:cNvPr id="17" name="矩形 16">
              <a:extLst>
                <a:ext uri="{FF2B5EF4-FFF2-40B4-BE49-F238E27FC236}">
                  <a16:creationId xmlns:a16="http://schemas.microsoft.com/office/drawing/2014/main" id="{68A39DED-268F-4E66-8AFA-FE9A8AE26BBA}"/>
                </a:ext>
              </a:extLst>
            </p:cNvPr>
            <p:cNvSpPr/>
            <p:nvPr/>
          </p:nvSpPr>
          <p:spPr>
            <a:xfrm>
              <a:off x="4732363" y="4144344"/>
              <a:ext cx="915635" cy="384048"/>
            </a:xfrm>
            <a:prstGeom prst="rect">
              <a:avLst/>
            </a:prstGeom>
          </p:spPr>
          <p:txBody>
            <a:bodyPr wrap="square">
              <a:spAutoFit/>
            </a:bodyPr>
            <a:lstStyle/>
            <a:p>
              <a:pPr algn="just">
                <a:lnSpc>
                  <a:spcPct val="120000"/>
                </a:lnSpc>
              </a:pPr>
              <a:r>
                <a:rPr altLang="en-US"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可行性</a:t>
              </a:r>
            </a:p>
          </p:txBody>
        </p:sp>
        <p:sp>
          <p:nvSpPr>
            <p:cNvPr id="32" name="Teardrop 19">
              <a:extLst>
                <a:ext uri="{FF2B5EF4-FFF2-40B4-BE49-F238E27FC236}">
                  <a16:creationId xmlns:a16="http://schemas.microsoft.com/office/drawing/2014/main" id="{964CA992-EB6A-4481-929D-35B6FF34854C}"/>
                </a:ext>
              </a:extLst>
            </p:cNvPr>
            <p:cNvSpPr/>
            <p:nvPr/>
          </p:nvSpPr>
          <p:spPr>
            <a:xfrm rot="8130063">
              <a:off x="5074324" y="3960779"/>
              <a:ext cx="158082" cy="15808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spTree>
    <p:extLst>
      <p:ext uri="{BB962C8B-B14F-4D97-AF65-F5344CB8AC3E}">
        <p14:creationId val="1958312573"/>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500" id="7"/>
                                        <p:tgtEl>
                                          <p:spTgt spid="7"/>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8"/>
                                        </p:tgtEl>
                                        <p:attrNameLst>
                                          <p:attrName>style.visibility</p:attrName>
                                        </p:attrNameLst>
                                      </p:cBhvr>
                                      <p:to>
                                        <p:strVal val="visible"/>
                                      </p:to>
                                    </p:set>
                                    <p:animEffect filter="randombar(horizontal)" transition="in">
                                      <p:cBhvr>
                                        <p:cTn dur="500" id="10"/>
                                        <p:tgtEl>
                                          <p:spTgt spid="8"/>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12"/>
                                        </p:tgtEl>
                                        <p:attrNameLst>
                                          <p:attrName>style.visibility</p:attrName>
                                        </p:attrNameLst>
                                      </p:cBhvr>
                                      <p:to>
                                        <p:strVal val="visible"/>
                                      </p:to>
                                    </p:set>
                                    <p:anim calcmode="lin" valueType="num">
                                      <p:cBhvr additive="base">
                                        <p:cTn dur="500" fill="hold" id="15"/>
                                        <p:tgtEl>
                                          <p:spTgt spid="12"/>
                                        </p:tgtEl>
                                        <p:attrNameLst>
                                          <p:attrName>ppt_x</p:attrName>
                                        </p:attrNameLst>
                                      </p:cBhvr>
                                      <p:tavLst>
                                        <p:tav tm="0">
                                          <p:val>
                                            <p:strVal val="#ppt_x"/>
                                          </p:val>
                                        </p:tav>
                                        <p:tav tm="100000">
                                          <p:val>
                                            <p:strVal val="#ppt_x"/>
                                          </p:val>
                                        </p:tav>
                                      </p:tavLst>
                                    </p:anim>
                                    <p:anim calcmode="lin" valueType="num">
                                      <p:cBhvr additive="base">
                                        <p:cTn dur="500" fill="hold" id="16"/>
                                        <p:tgtEl>
                                          <p:spTgt spid="12"/>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ppt_x"/>
                                          </p:val>
                                        </p:tav>
                                        <p:tav tm="100000">
                                          <p:val>
                                            <p:strVal val="#ppt_x"/>
                                          </p:val>
                                        </p:tav>
                                      </p:tavLst>
                                    </p:anim>
                                    <p:anim calcmode="lin" valueType="num">
                                      <p:cBhvr additive="base">
                                        <p:cTn dur="500" fill="hold" id="20"/>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4">
                                  <p:stCondLst>
                                    <p:cond delay="0"/>
                                  </p:stCondLst>
                                  <p:childTnLst>
                                    <p:set>
                                      <p:cBhvr>
                                        <p:cTn dur="1" fill="hold" id="24">
                                          <p:stCondLst>
                                            <p:cond delay="0"/>
                                          </p:stCondLst>
                                        </p:cTn>
                                        <p:tgtEl>
                                          <p:spTgt spid="38"/>
                                        </p:tgtEl>
                                        <p:attrNameLst>
                                          <p:attrName>style.visibility</p:attrName>
                                        </p:attrNameLst>
                                      </p:cBhvr>
                                      <p:to>
                                        <p:strVal val="visible"/>
                                      </p:to>
                                    </p:set>
                                    <p:anim calcmode="lin" valueType="num">
                                      <p:cBhvr additive="base">
                                        <p:cTn dur="500" fill="hold" id="25"/>
                                        <p:tgtEl>
                                          <p:spTgt spid="38"/>
                                        </p:tgtEl>
                                        <p:attrNameLst>
                                          <p:attrName>ppt_x</p:attrName>
                                        </p:attrNameLst>
                                      </p:cBhvr>
                                      <p:tavLst>
                                        <p:tav tm="0">
                                          <p:val>
                                            <p:strVal val="#ppt_x"/>
                                          </p:val>
                                        </p:tav>
                                        <p:tav tm="100000">
                                          <p:val>
                                            <p:strVal val="#ppt_x"/>
                                          </p:val>
                                        </p:tav>
                                      </p:tavLst>
                                    </p:anim>
                                    <p:anim calcmode="lin" valueType="num">
                                      <p:cBhvr additive="base">
                                        <p:cTn dur="500" fill="hold" id="26"/>
                                        <p:tgtEl>
                                          <p:spTgt spid="38"/>
                                        </p:tgtEl>
                                        <p:attrNameLst>
                                          <p:attrName>ppt_y</p:attrName>
                                        </p:attrNameLst>
                                      </p:cBhvr>
                                      <p:tavLst>
                                        <p:tav tm="0">
                                          <p:val>
                                            <p:strVal val="1+#ppt_h/2"/>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16" presetSubtype="21">
                                  <p:stCondLst>
                                    <p:cond delay="0"/>
                                  </p:stCondLst>
                                  <p:childTnLst>
                                    <p:set>
                                      <p:cBhvr>
                                        <p:cTn dur="1" fill="hold" id="30">
                                          <p:stCondLst>
                                            <p:cond delay="0"/>
                                          </p:stCondLst>
                                        </p:cTn>
                                        <p:tgtEl>
                                          <p:spTgt spid="37"/>
                                        </p:tgtEl>
                                        <p:attrNameLst>
                                          <p:attrName>style.visibility</p:attrName>
                                        </p:attrNameLst>
                                      </p:cBhvr>
                                      <p:to>
                                        <p:strVal val="visible"/>
                                      </p:to>
                                    </p:set>
                                    <p:animEffect filter="barn(inVertical)" transition="in">
                                      <p:cBhvr>
                                        <p:cTn dur="500" id="31"/>
                                        <p:tgtEl>
                                          <p:spTgt spid="37"/>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id="34" nodeType="clickEffect" presetClass="entr" presetID="22" presetSubtype="4">
                                  <p:stCondLst>
                                    <p:cond delay="0"/>
                                  </p:stCondLst>
                                  <p:childTnLst>
                                    <p:set>
                                      <p:cBhvr>
                                        <p:cTn dur="1" fill="hold" id="35">
                                          <p:stCondLst>
                                            <p:cond delay="0"/>
                                          </p:stCondLst>
                                        </p:cTn>
                                        <p:tgtEl>
                                          <p:spTgt spid="36"/>
                                        </p:tgtEl>
                                        <p:attrNameLst>
                                          <p:attrName>style.visibility</p:attrName>
                                        </p:attrNameLst>
                                      </p:cBhvr>
                                      <p:to>
                                        <p:strVal val="visible"/>
                                      </p:to>
                                    </p:set>
                                    <p:animEffect filter="wipe(down)" transition="in">
                                      <p:cBhvr>
                                        <p:cTn dur="500" id="36"/>
                                        <p:tgtEl>
                                          <p:spTgt spid="36"/>
                                        </p:tgtEl>
                                      </p:cBhvr>
                                    </p:animEffect>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10" presetSubtype="0">
                                  <p:stCondLst>
                                    <p:cond delay="0"/>
                                  </p:stCondLst>
                                  <p:childTnLst>
                                    <p:set>
                                      <p:cBhvr>
                                        <p:cTn dur="1" fill="hold" id="40">
                                          <p:stCondLst>
                                            <p:cond delay="0"/>
                                          </p:stCondLst>
                                        </p:cTn>
                                        <p:tgtEl>
                                          <p:spTgt spid="33"/>
                                        </p:tgtEl>
                                        <p:attrNameLst>
                                          <p:attrName>style.visibility</p:attrName>
                                        </p:attrNameLst>
                                      </p:cBhvr>
                                      <p:to>
                                        <p:strVal val="visible"/>
                                      </p:to>
                                    </p:set>
                                    <p:animEffect filter="fade" transition="in">
                                      <p:cBhvr>
                                        <p:cTn dur="500" id="41"/>
                                        <p:tgtEl>
                                          <p:spTgt spid="33"/>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22" presetSubtype="4">
                                  <p:stCondLst>
                                    <p:cond delay="0"/>
                                  </p:stCondLst>
                                  <p:childTnLst>
                                    <p:set>
                                      <p:cBhvr>
                                        <p:cTn dur="1" fill="hold" id="45">
                                          <p:stCondLst>
                                            <p:cond delay="0"/>
                                          </p:stCondLst>
                                        </p:cTn>
                                        <p:tgtEl>
                                          <p:spTgt spid="34"/>
                                        </p:tgtEl>
                                        <p:attrNameLst>
                                          <p:attrName>style.visibility</p:attrName>
                                        </p:attrNameLst>
                                      </p:cBhvr>
                                      <p:to>
                                        <p:strVal val="visible"/>
                                      </p:to>
                                    </p:set>
                                    <p:animEffect filter="wipe(down)" transition="in">
                                      <p:cBhvr>
                                        <p:cTn dur="500" id="46"/>
                                        <p:tgtEl>
                                          <p:spTgt spid="34"/>
                                        </p:tgtEl>
                                      </p:cBhvr>
                                    </p:animEffect>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14" presetSubtype="10">
                                  <p:stCondLst>
                                    <p:cond delay="0"/>
                                  </p:stCondLst>
                                  <p:childTnLst>
                                    <p:set>
                                      <p:cBhvr>
                                        <p:cTn dur="1" fill="hold" id="50">
                                          <p:stCondLst>
                                            <p:cond delay="0"/>
                                          </p:stCondLst>
                                        </p:cTn>
                                        <p:tgtEl>
                                          <p:spTgt spid="35"/>
                                        </p:tgtEl>
                                        <p:attrNameLst>
                                          <p:attrName>style.visibility</p:attrName>
                                        </p:attrNameLst>
                                      </p:cBhvr>
                                      <p:to>
                                        <p:strVal val="visible"/>
                                      </p:to>
                                    </p:set>
                                    <p:animEffect filter="randombar(horizontal)" transition="in">
                                      <p:cBhvr>
                                        <p:cTn dur="500" id="51"/>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rot="5400000">
            <a:off x="-1681583" y="4697111"/>
            <a:ext cx="11948998" cy="4287441"/>
            <a:chOff x="2336376" y="1551329"/>
            <a:chExt cx="7504754" cy="2692794"/>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551329"/>
              <a:ext cx="7196656" cy="2692794"/>
              <a:chOff x="2644474" y="1551329"/>
              <a:chExt cx="7196656" cy="2692794"/>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51224" y="1551329"/>
                <a:ext cx="1698600" cy="2404279"/>
                <a:chOff x="6451224" y="1551329"/>
                <a:chExt cx="1698600" cy="2404279"/>
              </a:xfrm>
            </p:grpSpPr>
            <p:sp>
              <p:nvSpPr>
                <p:cNvPr id="33" name="矩形 32">
                  <a:extLst>
                    <a:ext uri="{FF2B5EF4-FFF2-40B4-BE49-F238E27FC236}">
                      <a16:creationId xmlns:a16="http://schemas.microsoft.com/office/drawing/2014/main" id="{303C5547-1E65-494A-8AF8-D827B348F991}"/>
                    </a:ext>
                  </a:extLst>
                </p:cNvPr>
                <p:cNvSpPr/>
                <p:nvPr/>
              </p:nvSpPr>
              <p:spPr>
                <a:xfrm flipH="1">
                  <a:off x="6451224" y="155132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92630" y="295012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1" name="文本框 130">
            <a:extLst>
              <a:ext uri="{FF2B5EF4-FFF2-40B4-BE49-F238E27FC236}">
                <a16:creationId xmlns:a16="http://schemas.microsoft.com/office/drawing/2014/main" id="{99BBB7CE-10A6-42D2-951D-236914FFFC37}"/>
              </a:ext>
            </a:extLst>
          </p:cNvPr>
          <p:cNvSpPr txBox="1"/>
          <p:nvPr/>
        </p:nvSpPr>
        <p:spPr>
          <a:xfrm>
            <a:off x="3556192" y="2664370"/>
            <a:ext cx="2370958" cy="1310640"/>
          </a:xfrm>
          <a:prstGeom prst="rect">
            <a:avLst/>
          </a:prstGeom>
          <a:noFill/>
        </p:spPr>
        <p:txBody>
          <a:bodyPr rtlCol="0" wrap="square">
            <a:spAutoFit/>
          </a:bodyPr>
          <a:lstStyle/>
          <a:p>
            <a:r>
              <a:rPr altLang="zh-CN" lang="en-US" sz="8000">
                <a:solidFill>
                  <a:schemeClr val="bg1"/>
                </a:solidFill>
                <a:latin charset="-122" panose="020b0800000000000000" pitchFamily="34" typeface="思源黑体 CN Bold"/>
                <a:ea charset="-122" panose="020b0800000000000000" pitchFamily="34" typeface="思源黑体 CN Bold"/>
              </a:rPr>
              <a:t>03.</a:t>
            </a:r>
          </a:p>
        </p:txBody>
      </p:sp>
      <p:grpSp>
        <p:nvGrpSpPr>
          <p:cNvPr id="133" name="组合 132">
            <a:extLst>
              <a:ext uri="{FF2B5EF4-FFF2-40B4-BE49-F238E27FC236}">
                <a16:creationId xmlns:a16="http://schemas.microsoft.com/office/drawing/2014/main" id="{7AB92D29-5A34-4EA8-821C-658A702048F7}"/>
              </a:ext>
            </a:extLst>
          </p:cNvPr>
          <p:cNvGrpSpPr/>
          <p:nvPr/>
        </p:nvGrpSpPr>
        <p:grpSpPr>
          <a:xfrm>
            <a:off x="6188545" y="2703794"/>
            <a:ext cx="4457051" cy="1200329"/>
            <a:chOff x="3876465" y="2622902"/>
            <a:chExt cx="4457051" cy="1200329"/>
          </a:xfrm>
        </p:grpSpPr>
        <p:sp>
          <p:nvSpPr>
            <p:cNvPr id="135" name="文本框 134">
              <a:extLst>
                <a:ext uri="{FF2B5EF4-FFF2-40B4-BE49-F238E27FC236}">
                  <a16:creationId xmlns:a16="http://schemas.microsoft.com/office/drawing/2014/main" id="{9CD3AD96-9553-4E16-8BAF-0B0032B0C7D3}"/>
                </a:ext>
              </a:extLst>
            </p:cNvPr>
            <p:cNvSpPr txBox="1"/>
            <p:nvPr/>
          </p:nvSpPr>
          <p:spPr>
            <a:xfrm>
              <a:off x="5851473" y="2622901"/>
              <a:ext cx="2482044" cy="1188720"/>
            </a:xfrm>
            <a:prstGeom prst="rect">
              <a:avLst/>
            </a:prstGeom>
            <a:noFill/>
          </p:spPr>
          <p:txBody>
            <a:bodyPr rtlCol="0" wrap="squar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目标</a:t>
              </a:r>
            </a:p>
          </p:txBody>
        </p:sp>
        <p:sp>
          <p:nvSpPr>
            <p:cNvPr id="136" name="矩形 135">
              <a:extLst>
                <a:ext uri="{FF2B5EF4-FFF2-40B4-BE49-F238E27FC236}">
                  <a16:creationId xmlns:a16="http://schemas.microsoft.com/office/drawing/2014/main" id="{1839E572-AD95-49A0-A33A-CB76031CF33E}"/>
                </a:ext>
              </a:extLst>
            </p:cNvPr>
            <p:cNvSpPr/>
            <p:nvPr/>
          </p:nvSpPr>
          <p:spPr>
            <a:xfrm>
              <a:off x="3876466" y="2622901"/>
              <a:ext cx="2164080" cy="1188720"/>
            </a:xfrm>
            <a:prstGeom prst="rect">
              <a:avLst/>
            </a:prstGeom>
          </p:spPr>
          <p:txBody>
            <a:bodyPr wrap="non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企业</a:t>
              </a:r>
            </a:p>
          </p:txBody>
        </p:sp>
      </p:grpSp>
      <p:grpSp>
        <p:nvGrpSpPr>
          <p:cNvPr id="149" name="组合 148">
            <a:extLst>
              <a:ext uri="{FF2B5EF4-FFF2-40B4-BE49-F238E27FC236}">
                <a16:creationId xmlns:a16="http://schemas.microsoft.com/office/drawing/2014/main" id="{0B303A76-A45B-41D9-982C-A0E8AB7E30D2}"/>
              </a:ext>
            </a:extLst>
          </p:cNvPr>
          <p:cNvGrpSpPr/>
          <p:nvPr/>
        </p:nvGrpSpPr>
        <p:grpSpPr>
          <a:xfrm flipH="1">
            <a:off x="10027588" y="2309060"/>
            <a:ext cx="2156033" cy="212356"/>
            <a:chOff x="3243509" y="3861335"/>
            <a:chExt cx="2156033" cy="212356"/>
          </a:xfrm>
        </p:grpSpPr>
        <p:grpSp>
          <p:nvGrpSpPr>
            <p:cNvPr id="150" name="组合 149">
              <a:extLst>
                <a:ext uri="{FF2B5EF4-FFF2-40B4-BE49-F238E27FC236}">
                  <a16:creationId xmlns:a16="http://schemas.microsoft.com/office/drawing/2014/main" id="{E2CDB3C6-4153-4402-820A-E209C1993CA1}"/>
                </a:ext>
              </a:extLst>
            </p:cNvPr>
            <p:cNvGrpSpPr/>
            <p:nvPr/>
          </p:nvGrpSpPr>
          <p:grpSpPr>
            <a:xfrm>
              <a:off x="3435448" y="3870056"/>
              <a:ext cx="1964094" cy="203635"/>
              <a:chOff x="3626307" y="3708106"/>
              <a:chExt cx="1964094" cy="203635"/>
            </a:xfrm>
          </p:grpSpPr>
          <p:grpSp>
            <p:nvGrpSpPr>
              <p:cNvPr id="152" name="组合 151">
                <a:extLst>
                  <a:ext uri="{FF2B5EF4-FFF2-40B4-BE49-F238E27FC236}">
                    <a16:creationId xmlns:a16="http://schemas.microsoft.com/office/drawing/2014/main" id="{60C221AD-0B90-45C2-9D4A-04B4AF033A54}"/>
                  </a:ext>
                </a:extLst>
              </p:cNvPr>
              <p:cNvGrpSpPr/>
              <p:nvPr/>
            </p:nvGrpSpPr>
            <p:grpSpPr>
              <a:xfrm>
                <a:off x="3626307" y="3708106"/>
                <a:ext cx="1633325" cy="203635"/>
                <a:chOff x="3515730" y="4703645"/>
                <a:chExt cx="1943593" cy="278562"/>
              </a:xfrm>
            </p:grpSpPr>
            <p:sp>
              <p:nvSpPr>
                <p:cNvPr id="156" name="箭头: V 形 155">
                  <a:extLst>
                    <a:ext uri="{FF2B5EF4-FFF2-40B4-BE49-F238E27FC236}">
                      <a16:creationId xmlns:a16="http://schemas.microsoft.com/office/drawing/2014/main" id="{1164DF86-E728-4492-A628-EDCE5567CEF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7" name="箭头: V 形 156">
                  <a:extLst>
                    <a:ext uri="{FF2B5EF4-FFF2-40B4-BE49-F238E27FC236}">
                      <a16:creationId xmlns:a16="http://schemas.microsoft.com/office/drawing/2014/main" id="{10E9E106-6A36-4A58-828B-33D90B6E5AF8}"/>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8" name="箭头: V 形 157">
                  <a:extLst>
                    <a:ext uri="{FF2B5EF4-FFF2-40B4-BE49-F238E27FC236}">
                      <a16:creationId xmlns:a16="http://schemas.microsoft.com/office/drawing/2014/main" id="{23DA7726-3555-4E4E-9F0F-08C5F56DDD15}"/>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9" name="箭头: V 形 158">
                  <a:extLst>
                    <a:ext uri="{FF2B5EF4-FFF2-40B4-BE49-F238E27FC236}">
                      <a16:creationId xmlns:a16="http://schemas.microsoft.com/office/drawing/2014/main" id="{A1720D1A-87B0-40A5-8604-1C44F617C1C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0" name="箭头: V 形 159">
                  <a:extLst>
                    <a:ext uri="{FF2B5EF4-FFF2-40B4-BE49-F238E27FC236}">
                      <a16:creationId xmlns:a16="http://schemas.microsoft.com/office/drawing/2014/main" id="{5BB83CC5-3DA0-4C93-9EC0-BDBEDCA2E6F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1" name="箭头: V 形 160">
                  <a:extLst>
                    <a:ext uri="{FF2B5EF4-FFF2-40B4-BE49-F238E27FC236}">
                      <a16:creationId xmlns:a16="http://schemas.microsoft.com/office/drawing/2014/main" id="{4BF82908-357D-485B-A003-0D88BBB3D15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2" name="箭头: V 形 161">
                  <a:extLst>
                    <a:ext uri="{FF2B5EF4-FFF2-40B4-BE49-F238E27FC236}">
                      <a16:creationId xmlns:a16="http://schemas.microsoft.com/office/drawing/2014/main" id="{1F63964C-6008-4DCC-B372-1CFECD94CFB7}"/>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3" name="箭头: V 形 162">
                  <a:extLst>
                    <a:ext uri="{FF2B5EF4-FFF2-40B4-BE49-F238E27FC236}">
                      <a16:creationId xmlns:a16="http://schemas.microsoft.com/office/drawing/2014/main" id="{43246EAB-49C7-4114-BF53-8254DB98C42E}"/>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4" name="箭头: V 形 163">
                  <a:extLst>
                    <a:ext uri="{FF2B5EF4-FFF2-40B4-BE49-F238E27FC236}">
                      <a16:creationId xmlns:a16="http://schemas.microsoft.com/office/drawing/2014/main" id="{5270E501-2A92-43C0-8520-3A39A2F71352}"/>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5" name="箭头: V 形 164">
                  <a:extLst>
                    <a:ext uri="{FF2B5EF4-FFF2-40B4-BE49-F238E27FC236}">
                      <a16:creationId xmlns:a16="http://schemas.microsoft.com/office/drawing/2014/main" id="{72F6236D-52C2-4942-8EAA-B51F5AAEFDD9}"/>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53" name="组合 152">
                <a:extLst>
                  <a:ext uri="{FF2B5EF4-FFF2-40B4-BE49-F238E27FC236}">
                    <a16:creationId xmlns:a16="http://schemas.microsoft.com/office/drawing/2014/main" id="{89325B33-76C6-4FBC-AD64-A99B0AC09666}"/>
                  </a:ext>
                </a:extLst>
              </p:cNvPr>
              <p:cNvGrpSpPr/>
              <p:nvPr/>
            </p:nvGrpSpPr>
            <p:grpSpPr>
              <a:xfrm>
                <a:off x="5242231" y="3708106"/>
                <a:ext cx="348170" cy="203635"/>
                <a:chOff x="3515730" y="4703645"/>
                <a:chExt cx="414309" cy="278562"/>
              </a:xfrm>
            </p:grpSpPr>
            <p:sp>
              <p:nvSpPr>
                <p:cNvPr id="154" name="箭头: V 形 153">
                  <a:extLst>
                    <a:ext uri="{FF2B5EF4-FFF2-40B4-BE49-F238E27FC236}">
                      <a16:creationId xmlns:a16="http://schemas.microsoft.com/office/drawing/2014/main" id="{43D1EA54-63F0-42CD-B8F2-1606A832C1ED}"/>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5" name="箭头: V 形 154">
                  <a:extLst>
                    <a:ext uri="{FF2B5EF4-FFF2-40B4-BE49-F238E27FC236}">
                      <a16:creationId xmlns:a16="http://schemas.microsoft.com/office/drawing/2014/main" id="{819ABB7A-90EB-404B-92FE-533E73FB9410}"/>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51" name="矩形 150">
              <a:extLst>
                <a:ext uri="{FF2B5EF4-FFF2-40B4-BE49-F238E27FC236}">
                  <a16:creationId xmlns:a16="http://schemas.microsoft.com/office/drawing/2014/main" id="{DA9236F7-92D5-49A9-80DE-AD65CDFFF73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6" name="组合 165">
            <a:extLst>
              <a:ext uri="{FF2B5EF4-FFF2-40B4-BE49-F238E27FC236}">
                <a16:creationId xmlns:a16="http://schemas.microsoft.com/office/drawing/2014/main" id="{5060876C-3812-499A-AFB5-3CC86169F2DF}"/>
              </a:ext>
            </a:extLst>
          </p:cNvPr>
          <p:cNvGrpSpPr/>
          <p:nvPr/>
        </p:nvGrpSpPr>
        <p:grpSpPr>
          <a:xfrm>
            <a:off x="0" y="4228169"/>
            <a:ext cx="2156033" cy="212356"/>
            <a:chOff x="3243509" y="3861335"/>
            <a:chExt cx="2156033" cy="212356"/>
          </a:xfrm>
        </p:grpSpPr>
        <p:grpSp>
          <p:nvGrpSpPr>
            <p:cNvPr id="167" name="组合 166">
              <a:extLst>
                <a:ext uri="{FF2B5EF4-FFF2-40B4-BE49-F238E27FC236}">
                  <a16:creationId xmlns:a16="http://schemas.microsoft.com/office/drawing/2014/main" id="{F388A6C5-F867-4E5B-A082-5A7175AF2D2D}"/>
                </a:ext>
              </a:extLst>
            </p:cNvPr>
            <p:cNvGrpSpPr/>
            <p:nvPr/>
          </p:nvGrpSpPr>
          <p:grpSpPr>
            <a:xfrm>
              <a:off x="3435448" y="3870056"/>
              <a:ext cx="1964094" cy="203635"/>
              <a:chOff x="3626307" y="3708106"/>
              <a:chExt cx="1964094" cy="203635"/>
            </a:xfrm>
          </p:grpSpPr>
          <p:grpSp>
            <p:nvGrpSpPr>
              <p:cNvPr id="169" name="组合 168">
                <a:extLst>
                  <a:ext uri="{FF2B5EF4-FFF2-40B4-BE49-F238E27FC236}">
                    <a16:creationId xmlns:a16="http://schemas.microsoft.com/office/drawing/2014/main" id="{D75F6AD1-F046-4525-B5F5-4FAED6D140A3}"/>
                  </a:ext>
                </a:extLst>
              </p:cNvPr>
              <p:cNvGrpSpPr/>
              <p:nvPr/>
            </p:nvGrpSpPr>
            <p:grpSpPr>
              <a:xfrm>
                <a:off x="3626307" y="3708106"/>
                <a:ext cx="1633325" cy="203635"/>
                <a:chOff x="3515730" y="4703645"/>
                <a:chExt cx="1943593" cy="278562"/>
              </a:xfrm>
            </p:grpSpPr>
            <p:sp>
              <p:nvSpPr>
                <p:cNvPr id="173" name="箭头: V 形 172">
                  <a:extLst>
                    <a:ext uri="{FF2B5EF4-FFF2-40B4-BE49-F238E27FC236}">
                      <a16:creationId xmlns:a16="http://schemas.microsoft.com/office/drawing/2014/main" id="{87C9A7E0-E6B6-41C7-9D4E-F418069557B8}"/>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4" name="箭头: V 形 173">
                  <a:extLst>
                    <a:ext uri="{FF2B5EF4-FFF2-40B4-BE49-F238E27FC236}">
                      <a16:creationId xmlns:a16="http://schemas.microsoft.com/office/drawing/2014/main" id="{18788181-F1E1-4C3E-AA99-FAD3A198AA4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5" name="箭头: V 形 174">
                  <a:extLst>
                    <a:ext uri="{FF2B5EF4-FFF2-40B4-BE49-F238E27FC236}">
                      <a16:creationId xmlns:a16="http://schemas.microsoft.com/office/drawing/2014/main" id="{FB4E4852-EFE9-4B8B-A456-6B69BD8DA05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6" name="箭头: V 形 175">
                  <a:extLst>
                    <a:ext uri="{FF2B5EF4-FFF2-40B4-BE49-F238E27FC236}">
                      <a16:creationId xmlns:a16="http://schemas.microsoft.com/office/drawing/2014/main" id="{3C7AF372-4E09-4EFB-94E4-A2E337DBF7F0}"/>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7" name="箭头: V 形 176">
                  <a:extLst>
                    <a:ext uri="{FF2B5EF4-FFF2-40B4-BE49-F238E27FC236}">
                      <a16:creationId xmlns:a16="http://schemas.microsoft.com/office/drawing/2014/main" id="{29F909E7-A1C7-464F-B9DA-5BECC73F81B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8" name="箭头: V 形 177">
                  <a:extLst>
                    <a:ext uri="{FF2B5EF4-FFF2-40B4-BE49-F238E27FC236}">
                      <a16:creationId xmlns:a16="http://schemas.microsoft.com/office/drawing/2014/main" id="{9706FAD8-84F7-4FAF-BB2E-3515A97EE8B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9" name="箭头: V 形 178">
                  <a:extLst>
                    <a:ext uri="{FF2B5EF4-FFF2-40B4-BE49-F238E27FC236}">
                      <a16:creationId xmlns:a16="http://schemas.microsoft.com/office/drawing/2014/main" id="{521505DD-2189-4D9A-9E65-81EBD571614B}"/>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0" name="箭头: V 形 179">
                  <a:extLst>
                    <a:ext uri="{FF2B5EF4-FFF2-40B4-BE49-F238E27FC236}">
                      <a16:creationId xmlns:a16="http://schemas.microsoft.com/office/drawing/2014/main" id="{8ABEFA49-2093-47A0-B672-CE7B615A5BA4}"/>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1" name="箭头: V 形 180">
                  <a:extLst>
                    <a:ext uri="{FF2B5EF4-FFF2-40B4-BE49-F238E27FC236}">
                      <a16:creationId xmlns:a16="http://schemas.microsoft.com/office/drawing/2014/main" id="{B1CF4703-70A0-456E-8E32-03DBF29CEF8A}"/>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2" name="箭头: V 形 181">
                  <a:extLst>
                    <a:ext uri="{FF2B5EF4-FFF2-40B4-BE49-F238E27FC236}">
                      <a16:creationId xmlns:a16="http://schemas.microsoft.com/office/drawing/2014/main" id="{63501F19-873A-410E-825D-227909C0447F}"/>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70" name="组合 169">
                <a:extLst>
                  <a:ext uri="{FF2B5EF4-FFF2-40B4-BE49-F238E27FC236}">
                    <a16:creationId xmlns:a16="http://schemas.microsoft.com/office/drawing/2014/main" id="{D2522312-EFE3-4CD6-B6BC-82BFFAAFFF73}"/>
                  </a:ext>
                </a:extLst>
              </p:cNvPr>
              <p:cNvGrpSpPr/>
              <p:nvPr/>
            </p:nvGrpSpPr>
            <p:grpSpPr>
              <a:xfrm>
                <a:off x="5242231" y="3708106"/>
                <a:ext cx="348170" cy="203635"/>
                <a:chOff x="3515730" y="4703645"/>
                <a:chExt cx="414309" cy="278562"/>
              </a:xfrm>
            </p:grpSpPr>
            <p:sp>
              <p:nvSpPr>
                <p:cNvPr id="171" name="箭头: V 形 170">
                  <a:extLst>
                    <a:ext uri="{FF2B5EF4-FFF2-40B4-BE49-F238E27FC236}">
                      <a16:creationId xmlns:a16="http://schemas.microsoft.com/office/drawing/2014/main" id="{798E86AB-CA79-4DF9-B4D8-81B3111EDB83}"/>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2" name="箭头: V 形 171">
                  <a:extLst>
                    <a:ext uri="{FF2B5EF4-FFF2-40B4-BE49-F238E27FC236}">
                      <a16:creationId xmlns:a16="http://schemas.microsoft.com/office/drawing/2014/main" id="{A5EC38FA-8CDC-41E4-AA8A-F44D1C39AB23}"/>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68" name="矩形 167">
              <a:extLst>
                <a:ext uri="{FF2B5EF4-FFF2-40B4-BE49-F238E27FC236}">
                  <a16:creationId xmlns:a16="http://schemas.microsoft.com/office/drawing/2014/main" id="{2C037CC8-E48A-4888-A0BF-B2B061A1345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3" name="文本框 182">
            <a:extLst>
              <a:ext uri="{FF2B5EF4-FFF2-40B4-BE49-F238E27FC236}">
                <a16:creationId xmlns:a16="http://schemas.microsoft.com/office/drawing/2014/main" id="{F6659093-42EA-47D1-A4A3-7FB564A70FBF}"/>
              </a:ext>
            </a:extLst>
          </p:cNvPr>
          <p:cNvSpPr txBox="1"/>
          <p:nvPr/>
        </p:nvSpPr>
        <p:spPr>
          <a:xfrm>
            <a:off x="6026365" y="3809002"/>
            <a:ext cx="4721991" cy="365760"/>
          </a:xfrm>
          <a:prstGeom prst="rect">
            <a:avLst/>
          </a:prstGeom>
          <a:noFill/>
        </p:spPr>
        <p:txBody>
          <a:bodyPr rtlCol="0" wrap="square">
            <a:spAutoFit/>
          </a:bodyPr>
          <a:lstStyle/>
          <a:p>
            <a:pPr>
              <a:lnSpc>
                <a:spcPct val="150000"/>
              </a:lnSpc>
            </a:pPr>
            <a:r>
              <a:rPr altLang="zh-CN" lang="en-US" spc="300" sz="1200">
                <a:solidFill>
                  <a:schemeClr val="bg1"/>
                </a:solidFill>
                <a:latin charset="-122" panose="020b0500000000000000" pitchFamily="34" typeface="思源黑体 CN Regular"/>
                <a:ea charset="-122" panose="020b0500000000000000" pitchFamily="34" typeface="思源黑体 CN Regular"/>
              </a:rPr>
              <a:t>You can type here whatever you want.</a:t>
            </a:r>
          </a:p>
        </p:txBody>
      </p:sp>
    </p:spTree>
    <p:extLst>
      <p:ext uri="{BB962C8B-B14F-4D97-AF65-F5344CB8AC3E}">
        <p14:creationId val="327651379"/>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39"/>
                                        </p:tgtEl>
                                        <p:attrNameLst>
                                          <p:attrName>style.visibility</p:attrName>
                                        </p:attrNameLst>
                                      </p:cBhvr>
                                      <p:to>
                                        <p:strVal val="visible"/>
                                      </p:to>
                                    </p:set>
                                    <p:animEffect filter="randombar(horizontal)" transition="in">
                                      <p:cBhvr>
                                        <p:cTn dur="500" id="7"/>
                                        <p:tgtEl>
                                          <p:spTgt spid="139"/>
                                        </p:tgtEl>
                                      </p:cBhvr>
                                    </p:animEffect>
                                  </p:childTnLst>
                                </p:cTn>
                              </p:par>
                              <p:par>
                                <p:cTn fill="hold" id="8" nodeType="withEffect" presetClass="entr" presetID="14" presetSubtype="10">
                                  <p:stCondLst>
                                    <p:cond delay="0"/>
                                  </p:stCondLst>
                                  <p:childTnLst>
                                    <p:set>
                                      <p:cBhvr>
                                        <p:cTn dur="1" fill="hold" id="9">
                                          <p:stCondLst>
                                            <p:cond delay="0"/>
                                          </p:stCondLst>
                                        </p:cTn>
                                        <p:tgtEl>
                                          <p:spTgt spid="138"/>
                                        </p:tgtEl>
                                        <p:attrNameLst>
                                          <p:attrName>style.visibility</p:attrName>
                                        </p:attrNameLst>
                                      </p:cBhvr>
                                      <p:to>
                                        <p:strVal val="visible"/>
                                      </p:to>
                                    </p:set>
                                    <p:animEffect filter="randombar(horizontal)" transition="in">
                                      <p:cBhvr>
                                        <p:cTn dur="500" id="10"/>
                                        <p:tgtEl>
                                          <p:spTgt spid="138"/>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2"/>
                                        </p:tgtEl>
                                        <p:attrNameLst>
                                          <p:attrName>style.visibility</p:attrName>
                                        </p:attrNameLst>
                                      </p:cBhvr>
                                      <p:to>
                                        <p:strVal val="visible"/>
                                      </p:to>
                                    </p:set>
                                    <p:animEffect filter="randombar(horizontal)" transition="in">
                                      <p:cBhvr>
                                        <p:cTn dur="500" id="13"/>
                                        <p:tgtEl>
                                          <p:spTgt spid="42"/>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3"/>
                                        </p:tgtEl>
                                        <p:attrNameLst>
                                          <p:attrName>style.visibility</p:attrName>
                                        </p:attrNameLst>
                                      </p:cBhvr>
                                      <p:to>
                                        <p:strVal val="visible"/>
                                      </p:to>
                                    </p:set>
                                    <p:animEffect filter="randombar(horizontal)" transition="in">
                                      <p:cBhvr>
                                        <p:cTn dur="500" id="16"/>
                                        <p:tgtEl>
                                          <p:spTgt spid="43"/>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44"/>
                                        </p:tgtEl>
                                        <p:attrNameLst>
                                          <p:attrName>style.visibility</p:attrName>
                                        </p:attrNameLst>
                                      </p:cBhvr>
                                      <p:to>
                                        <p:strVal val="visible"/>
                                      </p:to>
                                    </p:set>
                                    <p:animEffect filter="randombar(horizontal)" transition="in">
                                      <p:cBhvr>
                                        <p:cTn dur="500" id="19"/>
                                        <p:tgtEl>
                                          <p:spTgt spid="44"/>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45"/>
                                        </p:tgtEl>
                                        <p:attrNameLst>
                                          <p:attrName>style.visibility</p:attrName>
                                        </p:attrNameLst>
                                      </p:cBhvr>
                                      <p:to>
                                        <p:strVal val="visible"/>
                                      </p:to>
                                    </p:set>
                                    <p:animEffect filter="randombar(horizontal)" transition="in">
                                      <p:cBhvr>
                                        <p:cTn dur="500" id="22"/>
                                        <p:tgtEl>
                                          <p:spTgt spid="45"/>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46"/>
                                        </p:tgtEl>
                                        <p:attrNameLst>
                                          <p:attrName>style.visibility</p:attrName>
                                        </p:attrNameLst>
                                      </p:cBhvr>
                                      <p:to>
                                        <p:strVal val="visible"/>
                                      </p:to>
                                    </p:set>
                                    <p:animEffect filter="randombar(horizontal)" transition="in">
                                      <p:cBhvr>
                                        <p:cTn dur="500" id="25"/>
                                        <p:tgtEl>
                                          <p:spTgt spid="46"/>
                                        </p:tgtEl>
                                      </p:cBhvr>
                                    </p:animEffect>
                                  </p:childTnLst>
                                </p:cTn>
                              </p:par>
                              <p:par>
                                <p:cTn fill="hold" grpId="0" id="26" nodeType="withEffect" presetClass="entr" presetID="14" presetSubtype="10">
                                  <p:stCondLst>
                                    <p:cond delay="0"/>
                                  </p:stCondLst>
                                  <p:childTnLst>
                                    <p:set>
                                      <p:cBhvr>
                                        <p:cTn dur="1" fill="hold" id="27">
                                          <p:stCondLst>
                                            <p:cond delay="0"/>
                                          </p:stCondLst>
                                        </p:cTn>
                                        <p:tgtEl>
                                          <p:spTgt spid="47"/>
                                        </p:tgtEl>
                                        <p:attrNameLst>
                                          <p:attrName>style.visibility</p:attrName>
                                        </p:attrNameLst>
                                      </p:cBhvr>
                                      <p:to>
                                        <p:strVal val="visible"/>
                                      </p:to>
                                    </p:set>
                                    <p:animEffect filter="randombar(horizontal)" transition="in">
                                      <p:cBhvr>
                                        <p:cTn dur="500" id="28"/>
                                        <p:tgtEl>
                                          <p:spTgt spid="47"/>
                                        </p:tgtEl>
                                      </p:cBhvr>
                                    </p:animEffect>
                                  </p:childTnLst>
                                </p:cTn>
                              </p:par>
                              <p:par>
                                <p:cTn fill="hold" grpId="0" id="29" nodeType="withEffect" presetClass="entr" presetID="14" presetSubtype="10">
                                  <p:stCondLst>
                                    <p:cond delay="0"/>
                                  </p:stCondLst>
                                  <p:childTnLst>
                                    <p:set>
                                      <p:cBhvr>
                                        <p:cTn dur="1" fill="hold" id="30">
                                          <p:stCondLst>
                                            <p:cond delay="0"/>
                                          </p:stCondLst>
                                        </p:cTn>
                                        <p:tgtEl>
                                          <p:spTgt spid="48"/>
                                        </p:tgtEl>
                                        <p:attrNameLst>
                                          <p:attrName>style.visibility</p:attrName>
                                        </p:attrNameLst>
                                      </p:cBhvr>
                                      <p:to>
                                        <p:strVal val="visible"/>
                                      </p:to>
                                    </p:set>
                                    <p:animEffect filter="randombar(horizontal)" transition="in">
                                      <p:cBhvr>
                                        <p:cTn dur="500" id="31"/>
                                        <p:tgtEl>
                                          <p:spTgt spid="48"/>
                                        </p:tgtEl>
                                      </p:cBhvr>
                                    </p:animEffect>
                                  </p:childTnLst>
                                </p:cTn>
                              </p:par>
                              <p:par>
                                <p:cTn fill="hold" grpId="0" id="32" nodeType="withEffect" presetClass="entr" presetID="14" presetSubtype="10">
                                  <p:stCondLst>
                                    <p:cond delay="0"/>
                                  </p:stCondLst>
                                  <p:childTnLst>
                                    <p:set>
                                      <p:cBhvr>
                                        <p:cTn dur="1" fill="hold" id="33">
                                          <p:stCondLst>
                                            <p:cond delay="0"/>
                                          </p:stCondLst>
                                        </p:cTn>
                                        <p:tgtEl>
                                          <p:spTgt spid="49"/>
                                        </p:tgtEl>
                                        <p:attrNameLst>
                                          <p:attrName>style.visibility</p:attrName>
                                        </p:attrNameLst>
                                      </p:cBhvr>
                                      <p:to>
                                        <p:strVal val="visible"/>
                                      </p:to>
                                    </p:set>
                                    <p:animEffect filter="randombar(horizontal)" transition="in">
                                      <p:cBhvr>
                                        <p:cTn dur="500" id="34"/>
                                        <p:tgtEl>
                                          <p:spTgt spid="49"/>
                                        </p:tgtEl>
                                      </p:cBhvr>
                                    </p:animEffect>
                                  </p:childTnLst>
                                </p:cTn>
                              </p:par>
                              <p:par>
                                <p:cTn fill="hold" grpId="0" id="35" nodeType="withEffect" presetClass="entr" presetID="14" presetSubtype="10">
                                  <p:stCondLst>
                                    <p:cond delay="0"/>
                                  </p:stCondLst>
                                  <p:childTnLst>
                                    <p:set>
                                      <p:cBhvr>
                                        <p:cTn dur="1" fill="hold" id="36">
                                          <p:stCondLst>
                                            <p:cond delay="0"/>
                                          </p:stCondLst>
                                        </p:cTn>
                                        <p:tgtEl>
                                          <p:spTgt spid="50"/>
                                        </p:tgtEl>
                                        <p:attrNameLst>
                                          <p:attrName>style.visibility</p:attrName>
                                        </p:attrNameLst>
                                      </p:cBhvr>
                                      <p:to>
                                        <p:strVal val="visible"/>
                                      </p:to>
                                    </p:set>
                                    <p:animEffect filter="randombar(horizontal)" transition="in">
                                      <p:cBhvr>
                                        <p:cTn dur="500" id="37"/>
                                        <p:tgtEl>
                                          <p:spTgt spid="50"/>
                                        </p:tgtEl>
                                      </p:cBhvr>
                                    </p:animEffect>
                                  </p:childTnLst>
                                </p:cTn>
                              </p:par>
                              <p:par>
                                <p:cTn fill="hold" grpId="0" id="38" nodeType="withEffect" presetClass="entr" presetID="14" presetSubtype="10">
                                  <p:stCondLst>
                                    <p:cond delay="0"/>
                                  </p:stCondLst>
                                  <p:childTnLst>
                                    <p:set>
                                      <p:cBhvr>
                                        <p:cTn dur="1" fill="hold" id="39">
                                          <p:stCondLst>
                                            <p:cond delay="0"/>
                                          </p:stCondLst>
                                        </p:cTn>
                                        <p:tgtEl>
                                          <p:spTgt spid="51"/>
                                        </p:tgtEl>
                                        <p:attrNameLst>
                                          <p:attrName>style.visibility</p:attrName>
                                        </p:attrNameLst>
                                      </p:cBhvr>
                                      <p:to>
                                        <p:strVal val="visible"/>
                                      </p:to>
                                    </p:set>
                                    <p:animEffect filter="randombar(horizontal)" transition="in">
                                      <p:cBhvr>
                                        <p:cTn dur="500" id="40"/>
                                        <p:tgtEl>
                                          <p:spTgt spid="51"/>
                                        </p:tgtEl>
                                      </p:cBhvr>
                                    </p:animEffect>
                                  </p:childTnLst>
                                </p:cTn>
                              </p:par>
                              <p:par>
                                <p:cTn fill="hold" grpId="0" id="41" nodeType="withEffect" presetClass="entr" presetID="14" presetSubtype="10">
                                  <p:stCondLst>
                                    <p:cond delay="0"/>
                                  </p:stCondLst>
                                  <p:childTnLst>
                                    <p:set>
                                      <p:cBhvr>
                                        <p:cTn dur="1" fill="hold" id="42">
                                          <p:stCondLst>
                                            <p:cond delay="0"/>
                                          </p:stCondLst>
                                        </p:cTn>
                                        <p:tgtEl>
                                          <p:spTgt spid="52"/>
                                        </p:tgtEl>
                                        <p:attrNameLst>
                                          <p:attrName>style.visibility</p:attrName>
                                        </p:attrNameLst>
                                      </p:cBhvr>
                                      <p:to>
                                        <p:strVal val="visible"/>
                                      </p:to>
                                    </p:set>
                                    <p:animEffect filter="randombar(horizontal)" transition="in">
                                      <p:cBhvr>
                                        <p:cTn dur="500" id="43"/>
                                        <p:tgtEl>
                                          <p:spTgt spid="52"/>
                                        </p:tgtEl>
                                      </p:cBhvr>
                                    </p:animEffect>
                                  </p:childTnLst>
                                </p:cTn>
                              </p:par>
                              <p:par>
                                <p:cTn fill="hold" grpId="0" id="44" nodeType="withEffect" presetClass="entr" presetID="14" presetSubtype="10">
                                  <p:stCondLst>
                                    <p:cond delay="0"/>
                                  </p:stCondLst>
                                  <p:childTnLst>
                                    <p:set>
                                      <p:cBhvr>
                                        <p:cTn dur="1" fill="hold" id="45">
                                          <p:stCondLst>
                                            <p:cond delay="0"/>
                                          </p:stCondLst>
                                        </p:cTn>
                                        <p:tgtEl>
                                          <p:spTgt spid="53"/>
                                        </p:tgtEl>
                                        <p:attrNameLst>
                                          <p:attrName>style.visibility</p:attrName>
                                        </p:attrNameLst>
                                      </p:cBhvr>
                                      <p:to>
                                        <p:strVal val="visible"/>
                                      </p:to>
                                    </p:set>
                                    <p:animEffect filter="randombar(horizontal)" transition="in">
                                      <p:cBhvr>
                                        <p:cTn dur="500" id="46"/>
                                        <p:tgtEl>
                                          <p:spTgt spid="53"/>
                                        </p:tgtEl>
                                      </p:cBhvr>
                                    </p:animEffect>
                                  </p:childTnLst>
                                </p:cTn>
                              </p:par>
                              <p:par>
                                <p:cTn fill="hold" id="47" nodeType="withEffect" presetClass="entr" presetID="14" presetSubtype="10">
                                  <p:stCondLst>
                                    <p:cond delay="0"/>
                                  </p:stCondLst>
                                  <p:childTnLst>
                                    <p:set>
                                      <p:cBhvr>
                                        <p:cTn dur="1" fill="hold" id="48">
                                          <p:stCondLst>
                                            <p:cond delay="0"/>
                                          </p:stCondLst>
                                        </p:cTn>
                                        <p:tgtEl>
                                          <p:spTgt spid="58"/>
                                        </p:tgtEl>
                                        <p:attrNameLst>
                                          <p:attrName>style.visibility</p:attrName>
                                        </p:attrNameLst>
                                      </p:cBhvr>
                                      <p:to>
                                        <p:strVal val="visible"/>
                                      </p:to>
                                    </p:set>
                                    <p:animEffect filter="randombar(horizontal)" transition="in">
                                      <p:cBhvr>
                                        <p:cTn dur="500" id="49"/>
                                        <p:tgtEl>
                                          <p:spTgt spid="58"/>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62"/>
                                        </p:tgtEl>
                                        <p:attrNameLst>
                                          <p:attrName>style.visibility</p:attrName>
                                        </p:attrNameLst>
                                      </p:cBhvr>
                                      <p:to>
                                        <p:strVal val="visible"/>
                                      </p:to>
                                    </p:set>
                                    <p:animEffect filter="randombar(horizontal)" transition="in">
                                      <p:cBhvr>
                                        <p:cTn dur="500" id="52"/>
                                        <p:tgtEl>
                                          <p:spTgt spid="62"/>
                                        </p:tgtEl>
                                      </p:cBhvr>
                                    </p:animEffect>
                                  </p:childTnLst>
                                </p:cTn>
                              </p:par>
                              <p:par>
                                <p:cTn fill="hold" grpId="0" id="53" nodeType="withEffect" presetClass="entr" presetID="14" presetSubtype="10">
                                  <p:stCondLst>
                                    <p:cond delay="0"/>
                                  </p:stCondLst>
                                  <p:childTnLst>
                                    <p:set>
                                      <p:cBhvr>
                                        <p:cTn dur="1" fill="hold" id="54">
                                          <p:stCondLst>
                                            <p:cond delay="0"/>
                                          </p:stCondLst>
                                        </p:cTn>
                                        <p:tgtEl>
                                          <p:spTgt spid="63"/>
                                        </p:tgtEl>
                                        <p:attrNameLst>
                                          <p:attrName>style.visibility</p:attrName>
                                        </p:attrNameLst>
                                      </p:cBhvr>
                                      <p:to>
                                        <p:strVal val="visible"/>
                                      </p:to>
                                    </p:set>
                                    <p:animEffect filter="randombar(horizontal)" transition="in">
                                      <p:cBhvr>
                                        <p:cTn dur="500" id="55"/>
                                        <p:tgtEl>
                                          <p:spTgt spid="63"/>
                                        </p:tgtEl>
                                      </p:cBhvr>
                                    </p:animEffect>
                                  </p:childTnLst>
                                </p:cTn>
                              </p:par>
                              <p:par>
                                <p:cTn fill="hold" id="56" nodeType="withEffect" presetClass="entr" presetID="14" presetSubtype="10">
                                  <p:stCondLst>
                                    <p:cond delay="0"/>
                                  </p:stCondLst>
                                  <p:childTnLst>
                                    <p:set>
                                      <p:cBhvr>
                                        <p:cTn dur="1" fill="hold" id="57">
                                          <p:stCondLst>
                                            <p:cond delay="0"/>
                                          </p:stCondLst>
                                        </p:cTn>
                                        <p:tgtEl>
                                          <p:spTgt spid="64"/>
                                        </p:tgtEl>
                                        <p:attrNameLst>
                                          <p:attrName>style.visibility</p:attrName>
                                        </p:attrNameLst>
                                      </p:cBhvr>
                                      <p:to>
                                        <p:strVal val="visible"/>
                                      </p:to>
                                    </p:set>
                                    <p:animEffect filter="randombar(horizontal)" transition="in">
                                      <p:cBhvr>
                                        <p:cTn dur="500" id="58"/>
                                        <p:tgtEl>
                                          <p:spTgt spid="64"/>
                                        </p:tgtEl>
                                      </p:cBhvr>
                                    </p:animEffect>
                                  </p:childTnLst>
                                </p:cTn>
                              </p:par>
                              <p:par>
                                <p:cTn fill="hold" grpId="0" id="59" nodeType="withEffect" presetClass="entr" presetID="14" presetSubtype="10">
                                  <p:stCondLst>
                                    <p:cond delay="0"/>
                                  </p:stCondLst>
                                  <p:childTnLst>
                                    <p:set>
                                      <p:cBhvr>
                                        <p:cTn dur="1" fill="hold" id="60">
                                          <p:stCondLst>
                                            <p:cond delay="0"/>
                                          </p:stCondLst>
                                        </p:cTn>
                                        <p:tgtEl>
                                          <p:spTgt spid="69"/>
                                        </p:tgtEl>
                                        <p:attrNameLst>
                                          <p:attrName>style.visibility</p:attrName>
                                        </p:attrNameLst>
                                      </p:cBhvr>
                                      <p:to>
                                        <p:strVal val="visible"/>
                                      </p:to>
                                    </p:set>
                                    <p:animEffect filter="randombar(horizontal)" transition="in">
                                      <p:cBhvr>
                                        <p:cTn dur="500" id="61"/>
                                        <p:tgtEl>
                                          <p:spTgt spid="69"/>
                                        </p:tgtEl>
                                      </p:cBhvr>
                                    </p:animEffect>
                                  </p:childTnLst>
                                </p:cTn>
                              </p:par>
                              <p:par>
                                <p:cTn fill="hold" grpId="0" id="62" nodeType="withEffect" presetClass="entr" presetID="14" presetSubtype="10">
                                  <p:stCondLst>
                                    <p:cond delay="0"/>
                                  </p:stCondLst>
                                  <p:childTnLst>
                                    <p:set>
                                      <p:cBhvr>
                                        <p:cTn dur="1" fill="hold" id="63">
                                          <p:stCondLst>
                                            <p:cond delay="0"/>
                                          </p:stCondLst>
                                        </p:cTn>
                                        <p:tgtEl>
                                          <p:spTgt spid="70"/>
                                        </p:tgtEl>
                                        <p:attrNameLst>
                                          <p:attrName>style.visibility</p:attrName>
                                        </p:attrNameLst>
                                      </p:cBhvr>
                                      <p:to>
                                        <p:strVal val="visible"/>
                                      </p:to>
                                    </p:set>
                                    <p:animEffect filter="randombar(horizontal)" transition="in">
                                      <p:cBhvr>
                                        <p:cTn dur="500" id="64"/>
                                        <p:tgtEl>
                                          <p:spTgt spid="70"/>
                                        </p:tgtEl>
                                      </p:cBhvr>
                                    </p:animEffect>
                                  </p:childTnLst>
                                </p:cTn>
                              </p:par>
                              <p:par>
                                <p:cTn fill="hold" grpId="0" id="65" nodeType="withEffect" presetClass="entr" presetID="14" presetSubtype="10">
                                  <p:stCondLst>
                                    <p:cond delay="0"/>
                                  </p:stCondLst>
                                  <p:childTnLst>
                                    <p:set>
                                      <p:cBhvr>
                                        <p:cTn dur="1" fill="hold" id="66">
                                          <p:stCondLst>
                                            <p:cond delay="0"/>
                                          </p:stCondLst>
                                        </p:cTn>
                                        <p:tgtEl>
                                          <p:spTgt spid="114"/>
                                        </p:tgtEl>
                                        <p:attrNameLst>
                                          <p:attrName>style.visibility</p:attrName>
                                        </p:attrNameLst>
                                      </p:cBhvr>
                                      <p:to>
                                        <p:strVal val="visible"/>
                                      </p:to>
                                    </p:set>
                                    <p:animEffect filter="randombar(horizontal)" transition="in">
                                      <p:cBhvr>
                                        <p:cTn dur="500" id="67"/>
                                        <p:tgtEl>
                                          <p:spTgt spid="114"/>
                                        </p:tgtEl>
                                      </p:cBhvr>
                                    </p:animEffect>
                                  </p:childTnLst>
                                </p:cTn>
                              </p:par>
                              <p:par>
                                <p:cTn fill="hold" id="68" nodeType="withEffect" presetClass="entr" presetID="14" presetSubtype="10">
                                  <p:stCondLst>
                                    <p:cond delay="0"/>
                                  </p:stCondLst>
                                  <p:childTnLst>
                                    <p:set>
                                      <p:cBhvr>
                                        <p:cTn dur="1" fill="hold" id="69">
                                          <p:stCondLst>
                                            <p:cond delay="0"/>
                                          </p:stCondLst>
                                        </p:cTn>
                                        <p:tgtEl>
                                          <p:spTgt spid="117"/>
                                        </p:tgtEl>
                                        <p:attrNameLst>
                                          <p:attrName>style.visibility</p:attrName>
                                        </p:attrNameLst>
                                      </p:cBhvr>
                                      <p:to>
                                        <p:strVal val="visible"/>
                                      </p:to>
                                    </p:set>
                                    <p:animEffect filter="randombar(horizontal)" transition="in">
                                      <p:cBhvr>
                                        <p:cTn dur="500" id="70"/>
                                        <p:tgtEl>
                                          <p:spTgt spid="117"/>
                                        </p:tgtEl>
                                      </p:cBhvr>
                                    </p:animEffect>
                                  </p:childTnLst>
                                </p:cTn>
                              </p:par>
                              <p:par>
                                <p:cTn fill="hold" id="71" nodeType="withEffect" presetClass="entr" presetID="14" presetSubtype="10">
                                  <p:stCondLst>
                                    <p:cond delay="0"/>
                                  </p:stCondLst>
                                  <p:childTnLst>
                                    <p:set>
                                      <p:cBhvr>
                                        <p:cTn dur="1" fill="hold" id="72">
                                          <p:stCondLst>
                                            <p:cond delay="0"/>
                                          </p:stCondLst>
                                        </p:cTn>
                                        <p:tgtEl>
                                          <p:spTgt spid="126"/>
                                        </p:tgtEl>
                                        <p:attrNameLst>
                                          <p:attrName>style.visibility</p:attrName>
                                        </p:attrNameLst>
                                      </p:cBhvr>
                                      <p:to>
                                        <p:strVal val="visible"/>
                                      </p:to>
                                    </p:set>
                                    <p:animEffect filter="randombar(horizontal)" transition="in">
                                      <p:cBhvr>
                                        <p:cTn dur="500" id="73"/>
                                        <p:tgtEl>
                                          <p:spTgt spid="126"/>
                                        </p:tgtEl>
                                      </p:cBhvr>
                                    </p:animEffect>
                                  </p:childTnLst>
                                </p:cTn>
                              </p:par>
                              <p:par>
                                <p:cTn fill="hold" grpId="0" id="74" nodeType="withEffect" presetClass="entr" presetID="14" presetSubtype="10">
                                  <p:stCondLst>
                                    <p:cond delay="0"/>
                                  </p:stCondLst>
                                  <p:childTnLst>
                                    <p:set>
                                      <p:cBhvr>
                                        <p:cTn dur="1" fill="hold" id="75">
                                          <p:stCondLst>
                                            <p:cond delay="0"/>
                                          </p:stCondLst>
                                        </p:cTn>
                                        <p:tgtEl>
                                          <p:spTgt spid="134"/>
                                        </p:tgtEl>
                                        <p:attrNameLst>
                                          <p:attrName>style.visibility</p:attrName>
                                        </p:attrNameLst>
                                      </p:cBhvr>
                                      <p:to>
                                        <p:strVal val="visible"/>
                                      </p:to>
                                    </p:set>
                                    <p:animEffect filter="randombar(horizontal)" transition="in">
                                      <p:cBhvr>
                                        <p:cTn dur="500" id="76"/>
                                        <p:tgtEl>
                                          <p:spTgt spid="134"/>
                                        </p:tgtEl>
                                      </p:cBhvr>
                                    </p:animEffect>
                                  </p:childTnLst>
                                </p:cTn>
                              </p:par>
                              <p:par>
                                <p:cTn fill="hold" id="77" nodeType="withEffect" presetClass="entr" presetID="14" presetSubtype="10">
                                  <p:stCondLst>
                                    <p:cond delay="0"/>
                                  </p:stCondLst>
                                  <p:childTnLst>
                                    <p:set>
                                      <p:cBhvr>
                                        <p:cTn dur="1" fill="hold" id="78">
                                          <p:stCondLst>
                                            <p:cond delay="0"/>
                                          </p:stCondLst>
                                        </p:cTn>
                                        <p:tgtEl>
                                          <p:spTgt spid="145"/>
                                        </p:tgtEl>
                                        <p:attrNameLst>
                                          <p:attrName>style.visibility</p:attrName>
                                        </p:attrNameLst>
                                      </p:cBhvr>
                                      <p:to>
                                        <p:strVal val="visible"/>
                                      </p:to>
                                    </p:set>
                                    <p:animEffect filter="randombar(horizontal)" transition="in">
                                      <p:cBhvr>
                                        <p:cTn dur="500" id="79"/>
                                        <p:tgtEl>
                                          <p:spTgt spid="145"/>
                                        </p:tgtEl>
                                      </p:cBhvr>
                                    </p:animEffect>
                                  </p:childTnLst>
                                </p:cTn>
                              </p:par>
                              <p:par>
                                <p:cTn fill="hold" id="80" nodeType="withEffect" presetClass="entr" presetID="14" presetSubtype="10">
                                  <p:stCondLst>
                                    <p:cond delay="0"/>
                                  </p:stCondLst>
                                  <p:childTnLst>
                                    <p:set>
                                      <p:cBhvr>
                                        <p:cTn dur="1" fill="hold" id="81">
                                          <p:stCondLst>
                                            <p:cond delay="0"/>
                                          </p:stCondLst>
                                        </p:cTn>
                                        <p:tgtEl>
                                          <p:spTgt spid="149"/>
                                        </p:tgtEl>
                                        <p:attrNameLst>
                                          <p:attrName>style.visibility</p:attrName>
                                        </p:attrNameLst>
                                      </p:cBhvr>
                                      <p:to>
                                        <p:strVal val="visible"/>
                                      </p:to>
                                    </p:set>
                                    <p:animEffect filter="randombar(horizontal)" transition="in">
                                      <p:cBhvr>
                                        <p:cTn dur="500" id="82"/>
                                        <p:tgtEl>
                                          <p:spTgt spid="149"/>
                                        </p:tgtEl>
                                      </p:cBhvr>
                                    </p:animEffect>
                                  </p:childTnLst>
                                </p:cTn>
                              </p:par>
                              <p:par>
                                <p:cTn fill="hold" id="83" nodeType="withEffect" presetClass="entr" presetID="14" presetSubtype="10">
                                  <p:stCondLst>
                                    <p:cond delay="0"/>
                                  </p:stCondLst>
                                  <p:childTnLst>
                                    <p:set>
                                      <p:cBhvr>
                                        <p:cTn dur="1" fill="hold" id="84">
                                          <p:stCondLst>
                                            <p:cond delay="0"/>
                                          </p:stCondLst>
                                        </p:cTn>
                                        <p:tgtEl>
                                          <p:spTgt spid="166"/>
                                        </p:tgtEl>
                                        <p:attrNameLst>
                                          <p:attrName>style.visibility</p:attrName>
                                        </p:attrNameLst>
                                      </p:cBhvr>
                                      <p:to>
                                        <p:strVal val="visible"/>
                                      </p:to>
                                    </p:set>
                                    <p:animEffect filter="randombar(horizontal)" transition="in">
                                      <p:cBhvr>
                                        <p:cTn dur="500" id="85"/>
                                        <p:tgtEl>
                                          <p:spTgt spid="166"/>
                                        </p:tgtEl>
                                      </p:cBhvr>
                                    </p:animEffect>
                                  </p:childTnLst>
                                </p:cTn>
                              </p:par>
                            </p:childTnLst>
                          </p:cTn>
                        </p:par>
                      </p:childTnLst>
                    </p:cTn>
                  </p:par>
                  <p:par>
                    <p:cTn fill="hold" id="86" nodeType="clickPar">
                      <p:stCondLst>
                        <p:cond delay="indefinite"/>
                      </p:stCondLst>
                      <p:childTnLst>
                        <p:par>
                          <p:cTn fill="hold" id="87" nodeType="afterGroup">
                            <p:stCondLst>
                              <p:cond delay="0"/>
                            </p:stCondLst>
                            <p:childTnLst>
                              <p:par>
                                <p:cTn fill="hold" id="88" nodeType="clickEffect" presetClass="entr" presetID="2" presetSubtype="4">
                                  <p:stCondLst>
                                    <p:cond delay="0"/>
                                  </p:stCondLst>
                                  <p:childTnLst>
                                    <p:set>
                                      <p:cBhvr>
                                        <p:cTn dur="1" fill="hold" id="89">
                                          <p:stCondLst>
                                            <p:cond delay="0"/>
                                          </p:stCondLst>
                                        </p:cTn>
                                        <p:tgtEl>
                                          <p:spTgt spid="39"/>
                                        </p:tgtEl>
                                        <p:attrNameLst>
                                          <p:attrName>style.visibility</p:attrName>
                                        </p:attrNameLst>
                                      </p:cBhvr>
                                      <p:to>
                                        <p:strVal val="visible"/>
                                      </p:to>
                                    </p:set>
                                    <p:anim calcmode="lin" valueType="num">
                                      <p:cBhvr additive="base">
                                        <p:cTn dur="500" fill="hold" id="90"/>
                                        <p:tgtEl>
                                          <p:spTgt spid="39"/>
                                        </p:tgtEl>
                                        <p:attrNameLst>
                                          <p:attrName>ppt_x</p:attrName>
                                        </p:attrNameLst>
                                      </p:cBhvr>
                                      <p:tavLst>
                                        <p:tav tm="0">
                                          <p:val>
                                            <p:strVal val="#ppt_x"/>
                                          </p:val>
                                        </p:tav>
                                        <p:tav tm="100000">
                                          <p:val>
                                            <p:strVal val="#ppt_x"/>
                                          </p:val>
                                        </p:tav>
                                      </p:tavLst>
                                    </p:anim>
                                    <p:anim calcmode="lin" valueType="num">
                                      <p:cBhvr additive="base">
                                        <p:cTn dur="500" fill="hold" id="91"/>
                                        <p:tgtEl>
                                          <p:spTgt spid="39"/>
                                        </p:tgtEl>
                                        <p:attrNameLst>
                                          <p:attrName>ppt_y</p:attrName>
                                        </p:attrNameLst>
                                      </p:cBhvr>
                                      <p:tavLst>
                                        <p:tav tm="0">
                                          <p:val>
                                            <p:strVal val="1+#ppt_h/2"/>
                                          </p:val>
                                        </p:tav>
                                        <p:tav tm="100000">
                                          <p:val>
                                            <p:strVal val="#ppt_y"/>
                                          </p:val>
                                        </p:tav>
                                      </p:tavLst>
                                    </p:anim>
                                  </p:childTnLst>
                                </p:cTn>
                              </p:par>
                            </p:childTnLst>
                          </p:cTn>
                        </p:par>
                      </p:childTnLst>
                    </p:cTn>
                  </p:par>
                  <p:par>
                    <p:cTn fill="hold" id="92" nodeType="clickPar">
                      <p:stCondLst>
                        <p:cond delay="indefinite"/>
                      </p:stCondLst>
                      <p:childTnLst>
                        <p:par>
                          <p:cTn fill="hold" id="93" nodeType="afterGroup">
                            <p:stCondLst>
                              <p:cond delay="0"/>
                            </p:stCondLst>
                            <p:childTnLst>
                              <p:par>
                                <p:cTn fill="hold" grpId="0" id="94" nodeType="clickEffect" presetClass="entr" presetID="2" presetSubtype="4">
                                  <p:stCondLst>
                                    <p:cond delay="0"/>
                                  </p:stCondLst>
                                  <p:childTnLst>
                                    <p:set>
                                      <p:cBhvr>
                                        <p:cTn dur="1" fill="hold" id="95">
                                          <p:stCondLst>
                                            <p:cond delay="0"/>
                                          </p:stCondLst>
                                        </p:cTn>
                                        <p:tgtEl>
                                          <p:spTgt spid="131"/>
                                        </p:tgtEl>
                                        <p:attrNameLst>
                                          <p:attrName>style.visibility</p:attrName>
                                        </p:attrNameLst>
                                      </p:cBhvr>
                                      <p:to>
                                        <p:strVal val="visible"/>
                                      </p:to>
                                    </p:set>
                                    <p:anim calcmode="lin" valueType="num">
                                      <p:cBhvr additive="base">
                                        <p:cTn dur="500" fill="hold" id="96"/>
                                        <p:tgtEl>
                                          <p:spTgt spid="131"/>
                                        </p:tgtEl>
                                        <p:attrNameLst>
                                          <p:attrName>ppt_x</p:attrName>
                                        </p:attrNameLst>
                                      </p:cBhvr>
                                      <p:tavLst>
                                        <p:tav tm="0">
                                          <p:val>
                                            <p:strVal val="#ppt_x"/>
                                          </p:val>
                                        </p:tav>
                                        <p:tav tm="100000">
                                          <p:val>
                                            <p:strVal val="#ppt_x"/>
                                          </p:val>
                                        </p:tav>
                                      </p:tavLst>
                                    </p:anim>
                                    <p:anim calcmode="lin" valueType="num">
                                      <p:cBhvr additive="base">
                                        <p:cTn dur="500" fill="hold" id="97"/>
                                        <p:tgtEl>
                                          <p:spTgt spid="131"/>
                                        </p:tgtEl>
                                        <p:attrNameLst>
                                          <p:attrName>ppt_y</p:attrName>
                                        </p:attrNameLst>
                                      </p:cBhvr>
                                      <p:tavLst>
                                        <p:tav tm="0">
                                          <p:val>
                                            <p:strVal val="1+#ppt_h/2"/>
                                          </p:val>
                                        </p:tav>
                                        <p:tav tm="100000">
                                          <p:val>
                                            <p:strVal val="#ppt_y"/>
                                          </p:val>
                                        </p:tav>
                                      </p:tavLst>
                                    </p:anim>
                                  </p:childTnLst>
                                </p:cTn>
                              </p:par>
                            </p:childTnLst>
                          </p:cTn>
                        </p:par>
                      </p:childTnLst>
                    </p:cTn>
                  </p:par>
                  <p:par>
                    <p:cTn fill="hold" id="98" nodeType="clickPar">
                      <p:stCondLst>
                        <p:cond delay="indefinite"/>
                      </p:stCondLst>
                      <p:childTnLst>
                        <p:par>
                          <p:cTn fill="hold" id="99" nodeType="afterGroup">
                            <p:stCondLst>
                              <p:cond delay="0"/>
                            </p:stCondLst>
                            <p:childTnLst>
                              <p:par>
                                <p:cTn fill="hold" id="100" nodeType="clickEffect" presetClass="entr" presetID="2" presetSubtype="4">
                                  <p:stCondLst>
                                    <p:cond delay="0"/>
                                  </p:stCondLst>
                                  <p:childTnLst>
                                    <p:set>
                                      <p:cBhvr>
                                        <p:cTn dur="1" fill="hold" id="101">
                                          <p:stCondLst>
                                            <p:cond delay="0"/>
                                          </p:stCondLst>
                                        </p:cTn>
                                        <p:tgtEl>
                                          <p:spTgt spid="133"/>
                                        </p:tgtEl>
                                        <p:attrNameLst>
                                          <p:attrName>style.visibility</p:attrName>
                                        </p:attrNameLst>
                                      </p:cBhvr>
                                      <p:to>
                                        <p:strVal val="visible"/>
                                      </p:to>
                                    </p:set>
                                    <p:anim calcmode="lin" valueType="num">
                                      <p:cBhvr additive="base">
                                        <p:cTn dur="500" fill="hold" id="102"/>
                                        <p:tgtEl>
                                          <p:spTgt spid="133"/>
                                        </p:tgtEl>
                                        <p:attrNameLst>
                                          <p:attrName>ppt_x</p:attrName>
                                        </p:attrNameLst>
                                      </p:cBhvr>
                                      <p:tavLst>
                                        <p:tav tm="0">
                                          <p:val>
                                            <p:strVal val="#ppt_x"/>
                                          </p:val>
                                        </p:tav>
                                        <p:tav tm="100000">
                                          <p:val>
                                            <p:strVal val="#ppt_x"/>
                                          </p:val>
                                        </p:tav>
                                      </p:tavLst>
                                    </p:anim>
                                    <p:anim calcmode="lin" valueType="num">
                                      <p:cBhvr additive="base">
                                        <p:cTn dur="500" fill="hold" id="103"/>
                                        <p:tgtEl>
                                          <p:spTgt spid="133"/>
                                        </p:tgtEl>
                                        <p:attrNameLst>
                                          <p:attrName>ppt_y</p:attrName>
                                        </p:attrNameLst>
                                      </p:cBhvr>
                                      <p:tavLst>
                                        <p:tav tm="0">
                                          <p:val>
                                            <p:strVal val="1+#ppt_h/2"/>
                                          </p:val>
                                        </p:tav>
                                        <p:tav tm="100000">
                                          <p:val>
                                            <p:strVal val="#ppt_y"/>
                                          </p:val>
                                        </p:tav>
                                      </p:tavLst>
                                    </p:anim>
                                  </p:childTnLst>
                                </p:cTn>
                              </p:par>
                              <p:par>
                                <p:cTn fill="hold" grpId="0" id="104" nodeType="withEffect" presetClass="entr" presetID="2" presetSubtype="4">
                                  <p:stCondLst>
                                    <p:cond delay="0"/>
                                  </p:stCondLst>
                                  <p:childTnLst>
                                    <p:set>
                                      <p:cBhvr>
                                        <p:cTn dur="1" fill="hold" id="105">
                                          <p:stCondLst>
                                            <p:cond delay="0"/>
                                          </p:stCondLst>
                                        </p:cTn>
                                        <p:tgtEl>
                                          <p:spTgt spid="183"/>
                                        </p:tgtEl>
                                        <p:attrNameLst>
                                          <p:attrName>style.visibility</p:attrName>
                                        </p:attrNameLst>
                                      </p:cBhvr>
                                      <p:to>
                                        <p:strVal val="visible"/>
                                      </p:to>
                                    </p:set>
                                    <p:anim calcmode="lin" valueType="num">
                                      <p:cBhvr additive="base">
                                        <p:cTn dur="500" fill="hold" id="106"/>
                                        <p:tgtEl>
                                          <p:spTgt spid="183"/>
                                        </p:tgtEl>
                                        <p:attrNameLst>
                                          <p:attrName>ppt_x</p:attrName>
                                        </p:attrNameLst>
                                      </p:cBhvr>
                                      <p:tavLst>
                                        <p:tav tm="0">
                                          <p:val>
                                            <p:strVal val="#ppt_x"/>
                                          </p:val>
                                        </p:tav>
                                        <p:tav tm="100000">
                                          <p:val>
                                            <p:strVal val="#ppt_x"/>
                                          </p:val>
                                        </p:tav>
                                      </p:tavLst>
                                    </p:anim>
                                    <p:anim calcmode="lin" valueType="num">
                                      <p:cBhvr additive="base">
                                        <p:cTn dur="500" fill="hold" id="107"/>
                                        <p:tgtEl>
                                          <p:spTgt spid="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114"/>
      <p:bldP grpId="0" spid="134"/>
      <p:bldP grpId="0" spid="131"/>
      <p:bldP grpId="0" spid="183"/>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25" name="矩形 37">
            <a:extLst>
              <a:ext uri="{FF2B5EF4-FFF2-40B4-BE49-F238E27FC236}">
                <a16:creationId xmlns:a16="http://schemas.microsoft.com/office/drawing/2014/main" id="{30D26B2B-3332-4ADB-A3A3-916D3C1A7203}"/>
              </a:ext>
            </a:extLst>
          </p:cNvPr>
          <p:cNvSpPr/>
          <p:nvPr/>
        </p:nvSpPr>
        <p:spPr>
          <a:xfrm flipH="1" rot="5400000">
            <a:off x="1070385" y="4900515"/>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10">
            <a:extLst>
              <a:ext uri="{FF2B5EF4-FFF2-40B4-BE49-F238E27FC236}">
                <a16:creationId xmlns:a16="http://schemas.microsoft.com/office/drawing/2014/main" id="{531D7F43-1064-4833-9E1A-52F54FB7DF28}"/>
              </a:ext>
            </a:extLst>
          </p:cNvPr>
          <p:cNvGrpSpPr/>
          <p:nvPr/>
        </p:nvGrpSpPr>
        <p:grpSpPr>
          <a:xfrm>
            <a:off x="6096000" y="1846006"/>
            <a:ext cx="5112775" cy="2360738"/>
            <a:chOff x="852180" y="2226011"/>
            <a:chExt cx="5112775" cy="2360738"/>
          </a:xfrm>
        </p:grpSpPr>
        <p:grpSp>
          <p:nvGrpSpPr>
            <p:cNvPr id="7" name="组合 6">
              <a:extLst>
                <a:ext uri="{FF2B5EF4-FFF2-40B4-BE49-F238E27FC236}">
                  <a16:creationId xmlns:a16="http://schemas.microsoft.com/office/drawing/2014/main" id="{EAB971E0-5F14-425A-9DC4-03A6B01CC96B}"/>
                </a:ext>
              </a:extLst>
            </p:cNvPr>
            <p:cNvGrpSpPr/>
            <p:nvPr/>
          </p:nvGrpSpPr>
          <p:grpSpPr>
            <a:xfrm>
              <a:off x="852180" y="2226011"/>
              <a:ext cx="1861812" cy="845851"/>
              <a:chOff x="4090550" y="5479499"/>
              <a:chExt cx="1412318" cy="1963435"/>
            </a:xfrm>
          </p:grpSpPr>
          <p:sp>
            <p:nvSpPr>
              <p:cNvPr id="8" name="矩形 7">
                <a:extLst>
                  <a:ext uri="{FF2B5EF4-FFF2-40B4-BE49-F238E27FC236}">
                    <a16:creationId xmlns:a16="http://schemas.microsoft.com/office/drawing/2014/main" id="{541023CA-8BC5-4640-BA89-7F13B06F76D2}"/>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6D4AD1C2-B153-49A6-8A38-F7C946695DD2}"/>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C473797D-A8C9-4818-8037-DA35C2C57933}"/>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矩形 5">
              <a:extLst>
                <a:ext uri="{FF2B5EF4-FFF2-40B4-BE49-F238E27FC236}">
                  <a16:creationId xmlns:a16="http://schemas.microsoft.com/office/drawing/2014/main" id="{04F32124-C662-4BAB-BACC-1F9C4E22A5EC}"/>
                </a:ext>
              </a:extLst>
            </p:cNvPr>
            <p:cNvSpPr/>
            <p:nvPr/>
          </p:nvSpPr>
          <p:spPr>
            <a:xfrm>
              <a:off x="1073019" y="2762912"/>
              <a:ext cx="2279056"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a:extLst>
                <a:ext uri="{FF2B5EF4-FFF2-40B4-BE49-F238E27FC236}">
                  <a16:creationId xmlns:a16="http://schemas.microsoft.com/office/drawing/2014/main" id="{24B45B56-5575-4873-BD3C-28575EAB4718}"/>
                </a:ext>
              </a:extLst>
            </p:cNvPr>
            <p:cNvSpPr/>
            <p:nvPr/>
          </p:nvSpPr>
          <p:spPr>
            <a:xfrm>
              <a:off x="1216122" y="2813580"/>
              <a:ext cx="1992853" cy="396240"/>
            </a:xfrm>
            <a:prstGeom prst="rect">
              <a:avLst/>
            </a:prstGeom>
          </p:spPr>
          <p:txBody>
            <a:bodyPr wrap="square">
              <a:spAutoFit/>
            </a:bodyPr>
            <a:lstStyle/>
            <a:p>
              <a:r>
                <a:rPr altLang="en-US" b="1" i="1" lang="zh-CN" spc="300" sz="2000">
                  <a:solidFill>
                    <a:schemeClr val="bg1"/>
                  </a:solidFill>
                  <a:latin charset="-122" panose="020b0500000000000000" pitchFamily="34" typeface="思源黑体 CN Regular"/>
                  <a:ea charset="-122" panose="020b0500000000000000" pitchFamily="34" typeface="思源黑体 CN Regular"/>
                </a:rPr>
                <a:t>企业战略目标</a:t>
              </a:r>
            </a:p>
          </p:txBody>
        </p:sp>
        <p:sp>
          <p:nvSpPr>
            <p:cNvPr id="5" name="矩形 4">
              <a:extLst>
                <a:ext uri="{FF2B5EF4-FFF2-40B4-BE49-F238E27FC236}">
                  <a16:creationId xmlns:a16="http://schemas.microsoft.com/office/drawing/2014/main" id="{25D37452-CE77-41ED-A531-CCBE818A0AEC}"/>
                </a:ext>
              </a:extLst>
            </p:cNvPr>
            <p:cNvSpPr/>
            <p:nvPr/>
          </p:nvSpPr>
          <p:spPr>
            <a:xfrm>
              <a:off x="1073019" y="3332431"/>
              <a:ext cx="4891936" cy="1261872"/>
            </a:xfrm>
            <a:prstGeom prst="rect">
              <a:avLst/>
            </a:prstGeom>
          </p:spPr>
          <p:txBody>
            <a:bodyPr wrap="square">
              <a:spAutoFit/>
            </a:bodyPr>
            <a:lstStyle/>
            <a:p>
              <a:pPr algn="just">
                <a:lnSpc>
                  <a:spcPct val="120000"/>
                </a:lnSpc>
              </a:pPr>
              <a:r>
                <a:rPr altLang="zh-CN" lang="zh-CN" spc="300" sz="1600">
                  <a:solidFill>
                    <a:srgbClr val="232A33"/>
                  </a:solidFill>
                  <a:latin charset="-122" panose="020b0500000000000000" pitchFamily="34" typeface="思源黑体 CN Regular"/>
                  <a:ea charset="-122" panose="020b0500000000000000" pitchFamily="34" typeface="思源黑体 CN Regular"/>
                </a:rPr>
                <a:t>使命与愿景是抽象的、原则性的，必须转化成具体的、可衡量的行动标准，这就是战略目标。战略目标是指企业在一定时期内执行其使命所预期达到的成果。</a:t>
              </a:r>
            </a:p>
          </p:txBody>
        </p:sp>
      </p:grpSp>
      <p:sp>
        <p:nvSpPr>
          <p:cNvPr id="16" name="矩形 37">
            <a:extLst>
              <a:ext uri="{FF2B5EF4-FFF2-40B4-BE49-F238E27FC236}">
                <a16:creationId xmlns:a16="http://schemas.microsoft.com/office/drawing/2014/main" id="{E0AD5663-D00A-4D34-8B79-E3034CCB7464}"/>
              </a:ext>
            </a:extLst>
          </p:cNvPr>
          <p:cNvSpPr/>
          <p:nvPr/>
        </p:nvSpPr>
        <p:spPr>
          <a:xfrm flipH="1" rot="5400000">
            <a:off x="10015295" y="4669459"/>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37">
            <a:extLst>
              <a:ext uri="{FF2B5EF4-FFF2-40B4-BE49-F238E27FC236}">
                <a16:creationId xmlns:a16="http://schemas.microsoft.com/office/drawing/2014/main" id="{15AB8CB4-ED9E-4CB0-841E-FDE02B345D0B}"/>
              </a:ext>
            </a:extLst>
          </p:cNvPr>
          <p:cNvSpPr/>
          <p:nvPr/>
        </p:nvSpPr>
        <p:spPr>
          <a:xfrm flipH="1" rot="5400000">
            <a:off x="10724956" y="5432542"/>
            <a:ext cx="396659" cy="396659"/>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37">
            <a:extLst>
              <a:ext uri="{FF2B5EF4-FFF2-40B4-BE49-F238E27FC236}">
                <a16:creationId xmlns:a16="http://schemas.microsoft.com/office/drawing/2014/main" id="{7FEBD341-90A0-4D1E-B02F-D03736CE80C6}"/>
              </a:ext>
            </a:extLst>
          </p:cNvPr>
          <p:cNvSpPr/>
          <p:nvPr/>
        </p:nvSpPr>
        <p:spPr>
          <a:xfrm flipH="1" rot="5400000">
            <a:off x="8452794" y="4765147"/>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37">
            <a:extLst>
              <a:ext uri="{FF2B5EF4-FFF2-40B4-BE49-F238E27FC236}">
                <a16:creationId xmlns:a16="http://schemas.microsoft.com/office/drawing/2014/main" id="{5DC4D7A1-3536-45C5-BF5C-4F6280C25343}"/>
              </a:ext>
            </a:extLst>
          </p:cNvPr>
          <p:cNvSpPr/>
          <p:nvPr/>
        </p:nvSpPr>
        <p:spPr>
          <a:xfrm flipH="1" rot="5400000">
            <a:off x="9358061" y="4327158"/>
            <a:ext cx="317574" cy="31757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0" name="图片 19">
            <a:extLst>
              <a:ext uri="{FF2B5EF4-FFF2-40B4-BE49-F238E27FC236}">
                <a16:creationId xmlns:a16="http://schemas.microsoft.com/office/drawing/2014/main" id="{FF5F347D-85F1-4436-91D9-E6BE52646CD9}"/>
              </a:ext>
            </a:extLst>
          </p:cNvPr>
          <p:cNvPicPr>
            <a:picLocks noChangeAspect="1"/>
          </p:cNvPicPr>
          <p:nvPr/>
        </p:nvPicPr>
        <p:blipFill>
          <a:blip r:embed="rId4">
            <a:extLst>
              <a:ext uri="{28A0092B-C50C-407E-A947-70E740481C1C}">
                <a14:useLocalDpi val="0"/>
              </a:ext>
            </a:extLst>
          </a:blip>
          <a:stretch>
            <a:fillRect/>
          </a:stretch>
        </p:blipFill>
        <p:spPr>
          <a:xfrm>
            <a:off x="3193883" y="1914322"/>
            <a:ext cx="2057367" cy="1759110"/>
          </a:xfrm>
          <a:prstGeom prst="rect">
            <a:avLst/>
          </a:prstGeom>
        </p:spPr>
      </p:pic>
      <p:pic>
        <p:nvPicPr>
          <p:cNvPr id="21" name="图片 20">
            <a:extLst>
              <a:ext uri="{FF2B5EF4-FFF2-40B4-BE49-F238E27FC236}">
                <a16:creationId xmlns:a16="http://schemas.microsoft.com/office/drawing/2014/main" id="{2D3DFE35-D5B0-4177-A301-E2A4A4A2EB81}"/>
              </a:ext>
            </a:extLst>
          </p:cNvPr>
          <p:cNvPicPr>
            <a:picLocks noChangeAspect="1"/>
          </p:cNvPicPr>
          <p:nvPr/>
        </p:nvPicPr>
        <p:blipFill>
          <a:blip r:embed="rId5">
            <a:extLst>
              <a:ext uri="{28A0092B-C50C-407E-A947-70E740481C1C}">
                <a14:useLocalDpi val="0"/>
              </a:ext>
            </a:extLst>
          </a:blip>
          <a:stretch>
            <a:fillRect/>
          </a:stretch>
        </p:blipFill>
        <p:spPr>
          <a:xfrm>
            <a:off x="1558625" y="3673432"/>
            <a:ext cx="2058403" cy="1759110"/>
          </a:xfrm>
          <a:prstGeom prst="rect">
            <a:avLst/>
          </a:prstGeom>
        </p:spPr>
      </p:pic>
      <p:pic>
        <p:nvPicPr>
          <p:cNvPr id="22" name="图片 21">
            <a:extLst>
              <a:ext uri="{FF2B5EF4-FFF2-40B4-BE49-F238E27FC236}">
                <a16:creationId xmlns:a16="http://schemas.microsoft.com/office/drawing/2014/main" id="{76567808-576F-4144-8E53-D98C7DA6D992}"/>
              </a:ext>
            </a:extLst>
          </p:cNvPr>
          <p:cNvPicPr>
            <a:picLocks noChangeAspect="1"/>
          </p:cNvPicPr>
          <p:nvPr/>
        </p:nvPicPr>
        <p:blipFill>
          <a:blip r:embed="rId6">
            <a:extLst>
              <a:ext uri="{28A0092B-C50C-407E-A947-70E740481C1C}">
                <a14:useLocalDpi val="0"/>
              </a:ext>
            </a:extLst>
          </a:blip>
          <a:stretch>
            <a:fillRect/>
          </a:stretch>
        </p:blipFill>
        <p:spPr>
          <a:xfrm>
            <a:off x="1562187" y="1914322"/>
            <a:ext cx="2051280" cy="1759110"/>
          </a:xfrm>
          <a:prstGeom prst="rect">
            <a:avLst/>
          </a:prstGeom>
        </p:spPr>
      </p:pic>
      <p:pic>
        <p:nvPicPr>
          <p:cNvPr id="23" name="图片 22">
            <a:extLst>
              <a:ext uri="{FF2B5EF4-FFF2-40B4-BE49-F238E27FC236}">
                <a16:creationId xmlns:a16="http://schemas.microsoft.com/office/drawing/2014/main" id="{29AAAC56-002E-4CCB-8B71-1DC7C3AD9A21}"/>
              </a:ext>
            </a:extLst>
          </p:cNvPr>
          <p:cNvPicPr>
            <a:picLocks noChangeAspect="1"/>
          </p:cNvPicPr>
          <p:nvPr/>
        </p:nvPicPr>
        <p:blipFill>
          <a:blip r:embed="rId7">
            <a:extLst>
              <a:ext uri="{28A0092B-C50C-407E-A947-70E740481C1C}">
                <a14:useLocalDpi val="0"/>
              </a:ext>
            </a:extLst>
          </a:blip>
          <a:stretch>
            <a:fillRect/>
          </a:stretch>
        </p:blipFill>
        <p:spPr>
          <a:xfrm>
            <a:off x="3193301" y="3675979"/>
            <a:ext cx="2058532" cy="1754015"/>
          </a:xfrm>
          <a:prstGeom prst="rect">
            <a:avLst/>
          </a:prstGeom>
        </p:spPr>
      </p:pic>
      <p:sp>
        <p:nvSpPr>
          <p:cNvPr id="26" name="淘宝店chenying0907 7">
            <a:extLst>
              <a:ext uri="{FF2B5EF4-FFF2-40B4-BE49-F238E27FC236}">
                <a16:creationId xmlns:a16="http://schemas.microsoft.com/office/drawing/2014/main" id="{0C0EA166-3165-4D83-9C2B-350E7CA841A9}"/>
              </a:ext>
            </a:extLst>
          </p:cNvPr>
          <p:cNvSpPr/>
          <p:nvPr/>
        </p:nvSpPr>
        <p:spPr bwMode="auto">
          <a:xfrm flipH="1">
            <a:off x="4486334" y="1830219"/>
            <a:ext cx="842425" cy="969227"/>
          </a:xfrm>
          <a:custGeom>
            <a:gdLst>
              <a:gd fmla="*/ 146 w 550" name="T0"/>
              <a:gd fmla="*/ 633 h 633" name="T1"/>
              <a:gd fmla="*/ 125 w 550" name="T2"/>
              <a:gd fmla="*/ 625 h 633" name="T3"/>
              <a:gd fmla="*/ 0 w 550" name="T4"/>
              <a:gd fmla="*/ 355 h 633" name="T5"/>
              <a:gd fmla="*/ 355 w 550" name="T6"/>
              <a:gd fmla="*/ 0 h 633" name="T7"/>
              <a:gd fmla="*/ 529 w 550" name="T8"/>
              <a:gd fmla="*/ 46 h 633" name="T9"/>
              <a:gd fmla="*/ 541 w 550" name="T10"/>
              <a:gd fmla="*/ 90 h 633" name="T11"/>
              <a:gd fmla="*/ 498 w 550" name="T12"/>
              <a:gd fmla="*/ 102 h 633" name="T13"/>
              <a:gd fmla="*/ 355 w 550" name="T14"/>
              <a:gd fmla="*/ 64 h 633" name="T15"/>
              <a:gd fmla="*/ 64 w 550" name="T16"/>
              <a:gd fmla="*/ 355 h 633" name="T17"/>
              <a:gd fmla="*/ 166 w 550" name="T18"/>
              <a:gd fmla="*/ 576 h 633" name="T19"/>
              <a:gd fmla="*/ 170 w 550" name="T20"/>
              <a:gd fmla="*/ 621 h 633" name="T21"/>
              <a:gd fmla="*/ 146 w 550" name="T22"/>
              <a:gd fmla="*/ 633 h 6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3" w="550">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Tree>
    <p:extLst>
      <p:ext uri="{BB962C8B-B14F-4D97-AF65-F5344CB8AC3E}">
        <p14:creationId val="1092668393"/>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25"/>
                                        </p:tgtEl>
                                        <p:attrNameLst>
                                          <p:attrName>style.visibility</p:attrName>
                                        </p:attrNameLst>
                                      </p:cBhvr>
                                      <p:to>
                                        <p:strVal val="visible"/>
                                      </p:to>
                                    </p:set>
                                    <p:anim calcmode="lin" valueType="num">
                                      <p:cBhvr additive="base">
                                        <p:cTn dur="500" fill="hold" id="7"/>
                                        <p:tgtEl>
                                          <p:spTgt spid="25"/>
                                        </p:tgtEl>
                                        <p:attrNameLst>
                                          <p:attrName>ppt_x</p:attrName>
                                        </p:attrNameLst>
                                      </p:cBhvr>
                                      <p:tavLst>
                                        <p:tav tm="0">
                                          <p:val>
                                            <p:strVal val="#ppt_x"/>
                                          </p:val>
                                        </p:tav>
                                        <p:tav tm="100000">
                                          <p:val>
                                            <p:strVal val="#ppt_x"/>
                                          </p:val>
                                        </p:tav>
                                      </p:tavLst>
                                    </p:anim>
                                    <p:anim calcmode="lin" valueType="num">
                                      <p:cBhvr additive="base">
                                        <p:cTn dur="500" fill="hold" id="8"/>
                                        <p:tgtEl>
                                          <p:spTgt spid="25"/>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26"/>
                                        </p:tgtEl>
                                        <p:attrNameLst>
                                          <p:attrName>style.visibility</p:attrName>
                                        </p:attrNameLst>
                                      </p:cBhvr>
                                      <p:to>
                                        <p:strVal val="visible"/>
                                      </p:to>
                                    </p:set>
                                    <p:anim calcmode="lin" valueType="num">
                                      <p:cBhvr additive="base">
                                        <p:cTn dur="500" fill="hold" id="11"/>
                                        <p:tgtEl>
                                          <p:spTgt spid="26"/>
                                        </p:tgtEl>
                                        <p:attrNameLst>
                                          <p:attrName>ppt_x</p:attrName>
                                        </p:attrNameLst>
                                      </p:cBhvr>
                                      <p:tavLst>
                                        <p:tav tm="0">
                                          <p:val>
                                            <p:strVal val="#ppt_x"/>
                                          </p:val>
                                        </p:tav>
                                        <p:tav tm="100000">
                                          <p:val>
                                            <p:strVal val="#ppt_x"/>
                                          </p:val>
                                        </p:tav>
                                      </p:tavLst>
                                    </p:anim>
                                    <p:anim calcmode="lin" valueType="num">
                                      <p:cBhvr additive="base">
                                        <p:cTn dur="500" fill="hold" id="12"/>
                                        <p:tgtEl>
                                          <p:spTgt spid="26"/>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4">
                                  <p:stCondLst>
                                    <p:cond delay="0"/>
                                  </p:stCondLst>
                                  <p:childTnLst>
                                    <p:set>
                                      <p:cBhvr>
                                        <p:cTn dur="1" fill="hold" id="16">
                                          <p:stCondLst>
                                            <p:cond delay="0"/>
                                          </p:stCondLst>
                                        </p:cTn>
                                        <p:tgtEl>
                                          <p:spTgt spid="11"/>
                                        </p:tgtEl>
                                        <p:attrNameLst>
                                          <p:attrName>style.visibility</p:attrName>
                                        </p:attrNameLst>
                                      </p:cBhvr>
                                      <p:to>
                                        <p:strVal val="visible"/>
                                      </p:to>
                                    </p:set>
                                    <p:anim calcmode="lin" valueType="num">
                                      <p:cBhvr additive="base">
                                        <p:cTn dur="500" fill="hold" id="17"/>
                                        <p:tgtEl>
                                          <p:spTgt spid="11"/>
                                        </p:tgtEl>
                                        <p:attrNameLst>
                                          <p:attrName>ppt_x</p:attrName>
                                        </p:attrNameLst>
                                      </p:cBhvr>
                                      <p:tavLst>
                                        <p:tav tm="0">
                                          <p:val>
                                            <p:strVal val="#ppt_x"/>
                                          </p:val>
                                        </p:tav>
                                        <p:tav tm="100000">
                                          <p:val>
                                            <p:strVal val="#ppt_x"/>
                                          </p:val>
                                        </p:tav>
                                      </p:tavLst>
                                    </p:anim>
                                    <p:anim calcmode="lin" valueType="num">
                                      <p:cBhvr additive="base">
                                        <p:cTn dur="500" fill="hold" id="18"/>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14" presetSubtype="10">
                                  <p:stCondLst>
                                    <p:cond delay="0"/>
                                  </p:stCondLst>
                                  <p:childTnLst>
                                    <p:set>
                                      <p:cBhvr>
                                        <p:cTn dur="1" fill="hold" id="22">
                                          <p:stCondLst>
                                            <p:cond delay="0"/>
                                          </p:stCondLst>
                                        </p:cTn>
                                        <p:tgtEl>
                                          <p:spTgt spid="18"/>
                                        </p:tgtEl>
                                        <p:attrNameLst>
                                          <p:attrName>style.visibility</p:attrName>
                                        </p:attrNameLst>
                                      </p:cBhvr>
                                      <p:to>
                                        <p:strVal val="visible"/>
                                      </p:to>
                                    </p:set>
                                    <p:animEffect filter="randombar(horizontal)" transition="in">
                                      <p:cBhvr>
                                        <p:cTn dur="500" id="23"/>
                                        <p:tgtEl>
                                          <p:spTgt spid="18"/>
                                        </p:tgtEl>
                                      </p:cBhvr>
                                    </p:animEffect>
                                  </p:childTnLst>
                                </p:cTn>
                              </p:par>
                              <p:par>
                                <p:cTn fill="hold" grpId="0" id="24" nodeType="withEffect" presetClass="entr" presetID="14" presetSubtype="10">
                                  <p:stCondLst>
                                    <p:cond delay="0"/>
                                  </p:stCondLst>
                                  <p:childTnLst>
                                    <p:set>
                                      <p:cBhvr>
                                        <p:cTn dur="1" fill="hold" id="25">
                                          <p:stCondLst>
                                            <p:cond delay="0"/>
                                          </p:stCondLst>
                                        </p:cTn>
                                        <p:tgtEl>
                                          <p:spTgt spid="19"/>
                                        </p:tgtEl>
                                        <p:attrNameLst>
                                          <p:attrName>style.visibility</p:attrName>
                                        </p:attrNameLst>
                                      </p:cBhvr>
                                      <p:to>
                                        <p:strVal val="visible"/>
                                      </p:to>
                                    </p:set>
                                    <p:animEffect filter="randombar(horizontal)" transition="in">
                                      <p:cBhvr>
                                        <p:cTn dur="500" id="26"/>
                                        <p:tgtEl>
                                          <p:spTgt spid="19"/>
                                        </p:tgtEl>
                                      </p:cBhvr>
                                    </p:animEffect>
                                  </p:childTnLst>
                                </p:cTn>
                              </p:par>
                              <p:par>
                                <p:cTn fill="hold" grpId="0" id="27" nodeType="withEffect" presetClass="entr" presetID="14" presetSubtype="10">
                                  <p:stCondLst>
                                    <p:cond delay="0"/>
                                  </p:stCondLst>
                                  <p:childTnLst>
                                    <p:set>
                                      <p:cBhvr>
                                        <p:cTn dur="1" fill="hold" id="28">
                                          <p:stCondLst>
                                            <p:cond delay="0"/>
                                          </p:stCondLst>
                                        </p:cTn>
                                        <p:tgtEl>
                                          <p:spTgt spid="17"/>
                                        </p:tgtEl>
                                        <p:attrNameLst>
                                          <p:attrName>style.visibility</p:attrName>
                                        </p:attrNameLst>
                                      </p:cBhvr>
                                      <p:to>
                                        <p:strVal val="visible"/>
                                      </p:to>
                                    </p:set>
                                    <p:animEffect filter="randombar(horizontal)" transition="in">
                                      <p:cBhvr>
                                        <p:cTn dur="500" id="29"/>
                                        <p:tgtEl>
                                          <p:spTgt spid="17"/>
                                        </p:tgtEl>
                                      </p:cBhvr>
                                    </p:animEffect>
                                  </p:childTnLst>
                                </p:cTn>
                              </p:par>
                              <p:par>
                                <p:cTn fill="hold" grpId="0" id="30" nodeType="withEffect" presetClass="entr" presetID="14" presetSubtype="10">
                                  <p:stCondLst>
                                    <p:cond delay="0"/>
                                  </p:stCondLst>
                                  <p:childTnLst>
                                    <p:set>
                                      <p:cBhvr>
                                        <p:cTn dur="1" fill="hold" id="31">
                                          <p:stCondLst>
                                            <p:cond delay="0"/>
                                          </p:stCondLst>
                                        </p:cTn>
                                        <p:tgtEl>
                                          <p:spTgt spid="16"/>
                                        </p:tgtEl>
                                        <p:attrNameLst>
                                          <p:attrName>style.visibility</p:attrName>
                                        </p:attrNameLst>
                                      </p:cBhvr>
                                      <p:to>
                                        <p:strVal val="visible"/>
                                      </p:to>
                                    </p:set>
                                    <p:animEffect filter="randombar(horizontal)" transition="in">
                                      <p:cBhvr>
                                        <p:cTn dur="500" id="32"/>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5"/>
      <p:bldP grpId="0" spid="16"/>
      <p:bldP grpId="0" spid="17"/>
      <p:bldP grpId="0" spid="18"/>
      <p:bldP grpId="0" spid="19"/>
      <p:bldP grpId="0" spid="2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4" name="组合 3">
            <a:extLst>
              <a:ext uri="{FF2B5EF4-FFF2-40B4-BE49-F238E27FC236}">
                <a16:creationId xmlns:a16="http://schemas.microsoft.com/office/drawing/2014/main" id="{83C37383-AF83-4A6C-8A2E-401DEEA19186}"/>
              </a:ext>
            </a:extLst>
          </p:cNvPr>
          <p:cNvGrpSpPr/>
          <p:nvPr/>
        </p:nvGrpSpPr>
        <p:grpSpPr>
          <a:xfrm>
            <a:off x="4515059" y="1206477"/>
            <a:ext cx="3161882" cy="501445"/>
            <a:chOff x="4642138" y="1774452"/>
            <a:chExt cx="3161882" cy="501445"/>
          </a:xfrm>
        </p:grpSpPr>
        <p:sp>
          <p:nvSpPr>
            <p:cNvPr id="3" name="矩形 2">
              <a:extLst>
                <a:ext uri="{FF2B5EF4-FFF2-40B4-BE49-F238E27FC236}">
                  <a16:creationId xmlns:a16="http://schemas.microsoft.com/office/drawing/2014/main" id="{1BCB3ACC-F316-443B-95E2-DA00ADC6B91B}"/>
                </a:ext>
              </a:extLst>
            </p:cNvPr>
            <p:cNvSpPr/>
            <p:nvPr/>
          </p:nvSpPr>
          <p:spPr>
            <a:xfrm>
              <a:off x="4642138" y="1774452"/>
              <a:ext cx="3090264"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8BD90200-EF5B-419E-8479-00C910F05F62}"/>
                </a:ext>
              </a:extLst>
            </p:cNvPr>
            <p:cNvSpPr/>
            <p:nvPr/>
          </p:nvSpPr>
          <p:spPr>
            <a:xfrm>
              <a:off x="4713757" y="1825119"/>
              <a:ext cx="3090263" cy="396240"/>
            </a:xfrm>
            <a:prstGeom prst="rect">
              <a:avLst/>
            </a:prstGeom>
          </p:spPr>
          <p:txBody>
            <a:bodyPr vert="horz" wrap="square">
              <a:spAutoFit/>
            </a:bodyPr>
            <a:lstStyle/>
            <a:p>
              <a:r>
                <a:rPr altLang="zh-CN" b="1" i="1" lang="zh-CN" spc="300" sz="2000">
                  <a:solidFill>
                    <a:schemeClr val="bg1"/>
                  </a:solidFill>
                  <a:latin charset="-122" panose="020b0500000000000000" pitchFamily="34" typeface="思源黑体 CN Regular"/>
                  <a:ea charset="-122" panose="020b0500000000000000" pitchFamily="34" typeface="思源黑体 CN Regular"/>
                </a:rPr>
                <a:t>战略目标的一般构成</a:t>
              </a:r>
            </a:p>
          </p:txBody>
        </p:sp>
      </p:grpSp>
      <p:sp>
        <p:nvSpPr>
          <p:cNvPr id="5" name="矩形 37">
            <a:extLst>
              <a:ext uri="{FF2B5EF4-FFF2-40B4-BE49-F238E27FC236}">
                <a16:creationId xmlns:a16="http://schemas.microsoft.com/office/drawing/2014/main" id="{F07EDC04-61BF-4FB4-8E92-89854B2E7B4E}"/>
              </a:ext>
            </a:extLst>
          </p:cNvPr>
          <p:cNvSpPr/>
          <p:nvPr/>
        </p:nvSpPr>
        <p:spPr>
          <a:xfrm flipH="1" rot="5400000">
            <a:off x="4225657" y="1396731"/>
            <a:ext cx="435568" cy="435568"/>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37">
            <a:extLst>
              <a:ext uri="{FF2B5EF4-FFF2-40B4-BE49-F238E27FC236}">
                <a16:creationId xmlns:a16="http://schemas.microsoft.com/office/drawing/2014/main" id="{0EB5CF16-F8FA-4528-A5FE-387E1C6F7A7A}"/>
              </a:ext>
            </a:extLst>
          </p:cNvPr>
          <p:cNvSpPr/>
          <p:nvPr/>
        </p:nvSpPr>
        <p:spPr>
          <a:xfrm flipH="1" rot="5400000">
            <a:off x="7748560" y="1707922"/>
            <a:ext cx="248754" cy="2487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72" name="组合 71">
            <a:extLst>
              <a:ext uri="{FF2B5EF4-FFF2-40B4-BE49-F238E27FC236}">
                <a16:creationId xmlns:a16="http://schemas.microsoft.com/office/drawing/2014/main" id="{3519F902-CB8C-4C6F-BC76-7D41912D993D}"/>
              </a:ext>
            </a:extLst>
          </p:cNvPr>
          <p:cNvGrpSpPr/>
          <p:nvPr/>
        </p:nvGrpSpPr>
        <p:grpSpPr>
          <a:xfrm>
            <a:off x="2646274" y="4140493"/>
            <a:ext cx="1750598" cy="1294228"/>
            <a:chOff x="929976" y="4982136"/>
            <a:chExt cx="1750598" cy="1294228"/>
          </a:xfrm>
        </p:grpSpPr>
        <p:sp>
          <p:nvSpPr>
            <p:cNvPr id="73" name="矩形 72">
              <a:extLst>
                <a:ext uri="{FF2B5EF4-FFF2-40B4-BE49-F238E27FC236}">
                  <a16:creationId xmlns:a16="http://schemas.microsoft.com/office/drawing/2014/main" id="{8187262C-8B70-43FC-BB17-B1D0C00344F7}"/>
                </a:ext>
              </a:extLst>
            </p:cNvPr>
            <p:cNvSpPr/>
            <p:nvPr/>
          </p:nvSpPr>
          <p:spPr>
            <a:xfrm>
              <a:off x="1290450" y="4982135"/>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盈利能力</a:t>
              </a:r>
            </a:p>
          </p:txBody>
        </p:sp>
        <p:sp>
          <p:nvSpPr>
            <p:cNvPr id="74" name="矩形 73">
              <a:extLst>
                <a:ext uri="{FF2B5EF4-FFF2-40B4-BE49-F238E27FC236}">
                  <a16:creationId xmlns:a16="http://schemas.microsoft.com/office/drawing/2014/main" id="{BD51A377-6D74-46A9-B493-5C7AFA0179EE}"/>
                </a:ext>
              </a:extLst>
            </p:cNvPr>
            <p:cNvSpPr/>
            <p:nvPr/>
          </p:nvSpPr>
          <p:spPr>
            <a:xfrm>
              <a:off x="929976" y="5317512"/>
              <a:ext cx="1750598"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利润、资产报酬率、销售利润率等</a:t>
              </a:r>
            </a:p>
          </p:txBody>
        </p:sp>
      </p:grpSp>
      <p:grpSp>
        <p:nvGrpSpPr>
          <p:cNvPr id="78" name="组合 77">
            <a:extLst>
              <a:ext uri="{FF2B5EF4-FFF2-40B4-BE49-F238E27FC236}">
                <a16:creationId xmlns:a16="http://schemas.microsoft.com/office/drawing/2014/main" id="{A2CB963D-40C1-469D-AF1F-EB9CA16E8EF8}"/>
              </a:ext>
            </a:extLst>
          </p:cNvPr>
          <p:cNvGrpSpPr/>
          <p:nvPr/>
        </p:nvGrpSpPr>
        <p:grpSpPr>
          <a:xfrm>
            <a:off x="5301842" y="4140493"/>
            <a:ext cx="1750598" cy="1283752"/>
            <a:chOff x="3167341" y="4558344"/>
            <a:chExt cx="1750598" cy="1283752"/>
          </a:xfrm>
        </p:grpSpPr>
        <p:sp>
          <p:nvSpPr>
            <p:cNvPr id="79" name="矩形 78">
              <a:extLst>
                <a:ext uri="{FF2B5EF4-FFF2-40B4-BE49-F238E27FC236}">
                  <a16:creationId xmlns:a16="http://schemas.microsoft.com/office/drawing/2014/main" id="{3B711B88-6793-42B2-919D-39AE4623C764}"/>
                </a:ext>
              </a:extLst>
            </p:cNvPr>
            <p:cNvSpPr/>
            <p:nvPr/>
          </p:nvSpPr>
          <p:spPr>
            <a:xfrm>
              <a:off x="3430634" y="4558344"/>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市场地位</a:t>
              </a:r>
            </a:p>
          </p:txBody>
        </p:sp>
        <p:sp>
          <p:nvSpPr>
            <p:cNvPr id="80" name="矩形 79">
              <a:extLst>
                <a:ext uri="{FF2B5EF4-FFF2-40B4-BE49-F238E27FC236}">
                  <a16:creationId xmlns:a16="http://schemas.microsoft.com/office/drawing/2014/main" id="{40CF0E32-2FD6-4F70-B2B9-DBE1CD0E98C8}"/>
                </a:ext>
              </a:extLst>
            </p:cNvPr>
            <p:cNvSpPr/>
            <p:nvPr/>
          </p:nvSpPr>
          <p:spPr>
            <a:xfrm>
              <a:off x="3167341" y="4883244"/>
              <a:ext cx="1750598"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市场占有率、销售额、顾客满意度等</a:t>
              </a:r>
            </a:p>
          </p:txBody>
        </p:sp>
      </p:grpSp>
      <p:grpSp>
        <p:nvGrpSpPr>
          <p:cNvPr id="81" name="组合 80">
            <a:extLst>
              <a:ext uri="{FF2B5EF4-FFF2-40B4-BE49-F238E27FC236}">
                <a16:creationId xmlns:a16="http://schemas.microsoft.com/office/drawing/2014/main" id="{E8DA6A36-0DEF-4C87-B455-4E1752306259}"/>
              </a:ext>
            </a:extLst>
          </p:cNvPr>
          <p:cNvGrpSpPr/>
          <p:nvPr/>
        </p:nvGrpSpPr>
        <p:grpSpPr>
          <a:xfrm>
            <a:off x="3988285" y="2444370"/>
            <a:ext cx="1773117" cy="1209777"/>
            <a:chOff x="4231940" y="1348495"/>
            <a:chExt cx="1773117" cy="1209777"/>
          </a:xfrm>
        </p:grpSpPr>
        <p:sp>
          <p:nvSpPr>
            <p:cNvPr id="82" name="矩形 81">
              <a:extLst>
                <a:ext uri="{FF2B5EF4-FFF2-40B4-BE49-F238E27FC236}">
                  <a16:creationId xmlns:a16="http://schemas.microsoft.com/office/drawing/2014/main" id="{0ADB9763-977E-489E-909B-66419CCE5516}"/>
                </a:ext>
              </a:extLst>
            </p:cNvPr>
            <p:cNvSpPr/>
            <p:nvPr/>
          </p:nvSpPr>
          <p:spPr>
            <a:xfrm>
              <a:off x="4601239" y="1348495"/>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产品结构</a:t>
              </a:r>
            </a:p>
          </p:txBody>
        </p:sp>
        <p:sp>
          <p:nvSpPr>
            <p:cNvPr id="83" name="矩形 82">
              <a:extLst>
                <a:ext uri="{FF2B5EF4-FFF2-40B4-BE49-F238E27FC236}">
                  <a16:creationId xmlns:a16="http://schemas.microsoft.com/office/drawing/2014/main" id="{FF7937B0-0EDB-4D2C-A414-91D94CF321B4}"/>
                </a:ext>
              </a:extLst>
            </p:cNvPr>
            <p:cNvSpPr/>
            <p:nvPr/>
          </p:nvSpPr>
          <p:spPr>
            <a:xfrm>
              <a:off x="4231939" y="1599420"/>
              <a:ext cx="1773117"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产品组合宽度、新开发产品数等</a:t>
              </a:r>
            </a:p>
          </p:txBody>
        </p:sp>
      </p:grpSp>
      <p:grpSp>
        <p:nvGrpSpPr>
          <p:cNvPr id="84" name="组合 83">
            <a:extLst>
              <a:ext uri="{FF2B5EF4-FFF2-40B4-BE49-F238E27FC236}">
                <a16:creationId xmlns:a16="http://schemas.microsoft.com/office/drawing/2014/main" id="{3CF3B2AE-239A-4DF5-A493-E1C869028B47}"/>
              </a:ext>
            </a:extLst>
          </p:cNvPr>
          <p:cNvGrpSpPr/>
          <p:nvPr/>
        </p:nvGrpSpPr>
        <p:grpSpPr>
          <a:xfrm>
            <a:off x="7678724" y="4140493"/>
            <a:ext cx="1750598" cy="1295734"/>
            <a:chOff x="5600644" y="4120702"/>
            <a:chExt cx="1750598" cy="1295734"/>
          </a:xfrm>
        </p:grpSpPr>
        <p:sp>
          <p:nvSpPr>
            <p:cNvPr id="85" name="矩形 84">
              <a:extLst>
                <a:ext uri="{FF2B5EF4-FFF2-40B4-BE49-F238E27FC236}">
                  <a16:creationId xmlns:a16="http://schemas.microsoft.com/office/drawing/2014/main" id="{578CDCE8-5ADF-49C2-893F-58BA151ABA8A}"/>
                </a:ext>
              </a:extLst>
            </p:cNvPr>
            <p:cNvSpPr/>
            <p:nvPr/>
          </p:nvSpPr>
          <p:spPr>
            <a:xfrm>
              <a:off x="5898260" y="4120702"/>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财务状况</a:t>
              </a:r>
            </a:p>
          </p:txBody>
        </p:sp>
        <p:sp>
          <p:nvSpPr>
            <p:cNvPr id="86" name="矩形 85">
              <a:extLst>
                <a:ext uri="{FF2B5EF4-FFF2-40B4-BE49-F238E27FC236}">
                  <a16:creationId xmlns:a16="http://schemas.microsoft.com/office/drawing/2014/main" id="{8578B99C-8863-4EF7-9212-C206AA293F86}"/>
                </a:ext>
              </a:extLst>
            </p:cNvPr>
            <p:cNvSpPr/>
            <p:nvPr/>
          </p:nvSpPr>
          <p:spPr>
            <a:xfrm>
              <a:off x="5600644" y="4457585"/>
              <a:ext cx="1750598"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资本结构、流动资金、红利偿付、等</a:t>
              </a:r>
            </a:p>
          </p:txBody>
        </p:sp>
      </p:grpSp>
      <p:grpSp>
        <p:nvGrpSpPr>
          <p:cNvPr id="87" name="组合 86">
            <a:extLst>
              <a:ext uri="{FF2B5EF4-FFF2-40B4-BE49-F238E27FC236}">
                <a16:creationId xmlns:a16="http://schemas.microsoft.com/office/drawing/2014/main" id="{20C4DCD0-1D9C-43F1-9053-AE9914A42264}"/>
              </a:ext>
            </a:extLst>
          </p:cNvPr>
          <p:cNvGrpSpPr/>
          <p:nvPr/>
        </p:nvGrpSpPr>
        <p:grpSpPr>
          <a:xfrm>
            <a:off x="6606865" y="2444370"/>
            <a:ext cx="1646852" cy="1253663"/>
            <a:chOff x="6682875" y="707657"/>
            <a:chExt cx="1646852" cy="1253663"/>
          </a:xfrm>
        </p:grpSpPr>
        <p:sp>
          <p:nvSpPr>
            <p:cNvPr id="88" name="矩形 87">
              <a:extLst>
                <a:ext uri="{FF2B5EF4-FFF2-40B4-BE49-F238E27FC236}">
                  <a16:creationId xmlns:a16="http://schemas.microsoft.com/office/drawing/2014/main" id="{A9B6DC3A-DD35-43C7-889D-197416DA8820}"/>
                </a:ext>
              </a:extLst>
            </p:cNvPr>
            <p:cNvSpPr/>
            <p:nvPr/>
          </p:nvSpPr>
          <p:spPr>
            <a:xfrm>
              <a:off x="6939604" y="707657"/>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研发能力</a:t>
              </a:r>
            </a:p>
          </p:txBody>
        </p:sp>
        <p:sp>
          <p:nvSpPr>
            <p:cNvPr id="89" name="矩形 88">
              <a:extLst>
                <a:ext uri="{FF2B5EF4-FFF2-40B4-BE49-F238E27FC236}">
                  <a16:creationId xmlns:a16="http://schemas.microsoft.com/office/drawing/2014/main" id="{141845BA-BE9A-4F34-80AC-E711801D30CE}"/>
                </a:ext>
              </a:extLst>
            </p:cNvPr>
            <p:cNvSpPr/>
            <p:nvPr/>
          </p:nvSpPr>
          <p:spPr>
            <a:xfrm>
              <a:off x="6682873" y="1002468"/>
              <a:ext cx="1646852"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创新项目、研发费用占比、专利数等</a:t>
              </a:r>
            </a:p>
          </p:txBody>
        </p:sp>
      </p:grpSp>
      <p:grpSp>
        <p:nvGrpSpPr>
          <p:cNvPr id="96" name="组合 95">
            <a:extLst>
              <a:ext uri="{FF2B5EF4-FFF2-40B4-BE49-F238E27FC236}">
                <a16:creationId xmlns:a16="http://schemas.microsoft.com/office/drawing/2014/main" id="{3D8943D3-60FE-4AD8-AFA2-D0E438E3191D}"/>
              </a:ext>
            </a:extLst>
          </p:cNvPr>
          <p:cNvGrpSpPr/>
          <p:nvPr/>
        </p:nvGrpSpPr>
        <p:grpSpPr>
          <a:xfrm>
            <a:off x="1253730" y="2444370"/>
            <a:ext cx="1885925" cy="1542299"/>
            <a:chOff x="1253730" y="2629659"/>
            <a:chExt cx="1885925" cy="1542299"/>
          </a:xfrm>
        </p:grpSpPr>
        <p:grpSp>
          <p:nvGrpSpPr>
            <p:cNvPr id="75" name="组合 74">
              <a:extLst>
                <a:ext uri="{FF2B5EF4-FFF2-40B4-BE49-F238E27FC236}">
                  <a16:creationId xmlns:a16="http://schemas.microsoft.com/office/drawing/2014/main" id="{7AE93E7F-BEBC-4087-AE1F-A6FDBF6EFB66}"/>
                </a:ext>
              </a:extLst>
            </p:cNvPr>
            <p:cNvGrpSpPr/>
            <p:nvPr/>
          </p:nvGrpSpPr>
          <p:grpSpPr>
            <a:xfrm>
              <a:off x="1253730" y="2631294"/>
              <a:ext cx="1885925" cy="1540664"/>
              <a:chOff x="1795936" y="1511989"/>
              <a:chExt cx="1885925" cy="1540664"/>
            </a:xfrm>
          </p:grpSpPr>
          <p:sp>
            <p:nvSpPr>
              <p:cNvPr id="76" name="矩形 75">
                <a:extLst>
                  <a:ext uri="{FF2B5EF4-FFF2-40B4-BE49-F238E27FC236}">
                    <a16:creationId xmlns:a16="http://schemas.microsoft.com/office/drawing/2014/main" id="{0EF9884A-5843-4131-BB48-A693D09480AD}"/>
                  </a:ext>
                </a:extLst>
              </p:cNvPr>
              <p:cNvSpPr/>
              <p:nvPr/>
            </p:nvSpPr>
            <p:spPr>
              <a:xfrm>
                <a:off x="2218369" y="1511989"/>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生产效率</a:t>
                </a:r>
              </a:p>
            </p:txBody>
          </p:sp>
          <p:sp>
            <p:nvSpPr>
              <p:cNvPr id="77" name="矩形 76">
                <a:extLst>
                  <a:ext uri="{FF2B5EF4-FFF2-40B4-BE49-F238E27FC236}">
                    <a16:creationId xmlns:a16="http://schemas.microsoft.com/office/drawing/2014/main" id="{6E396CE4-610A-4AF6-A02E-262D1BA22A59}"/>
                  </a:ext>
                </a:extLst>
              </p:cNvPr>
              <p:cNvSpPr/>
              <p:nvPr/>
            </p:nvSpPr>
            <p:spPr>
              <a:xfrm>
                <a:off x="1795936" y="1798335"/>
                <a:ext cx="1885925" cy="1261872"/>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投入产出比、年产量、成本降低率、设备自动化水平等</a:t>
                </a:r>
              </a:p>
            </p:txBody>
          </p:sp>
        </p:grpSp>
        <p:sp>
          <p:nvSpPr>
            <p:cNvPr id="93" name="矩形 92">
              <a:extLst>
                <a:ext uri="{FF2B5EF4-FFF2-40B4-BE49-F238E27FC236}">
                  <a16:creationId xmlns:a16="http://schemas.microsoft.com/office/drawing/2014/main" id="{14E473C3-6B50-4EF4-A503-8E2AE1724AC2}"/>
                </a:ext>
              </a:extLst>
            </p:cNvPr>
            <p:cNvSpPr/>
            <p:nvPr/>
          </p:nvSpPr>
          <p:spPr>
            <a:xfrm rot="16200000">
              <a:off x="2063840" y="2129460"/>
              <a:ext cx="296446" cy="129684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4" name="矩形 93">
            <a:extLst>
              <a:ext uri="{FF2B5EF4-FFF2-40B4-BE49-F238E27FC236}">
                <a16:creationId xmlns:a16="http://schemas.microsoft.com/office/drawing/2014/main" id="{7DB6C347-82AB-4039-A1DC-27CD7F00AD3B}"/>
              </a:ext>
            </a:extLst>
          </p:cNvPr>
          <p:cNvSpPr/>
          <p:nvPr/>
        </p:nvSpPr>
        <p:spPr>
          <a:xfrm rot="16200000">
            <a:off x="5983586" y="3649711"/>
            <a:ext cx="296446" cy="129684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7" name="组合 96">
            <a:extLst>
              <a:ext uri="{FF2B5EF4-FFF2-40B4-BE49-F238E27FC236}">
                <a16:creationId xmlns:a16="http://schemas.microsoft.com/office/drawing/2014/main" id="{0BF37A2B-AE3F-4EB5-B8A3-AFCB15C795FB}"/>
              </a:ext>
            </a:extLst>
          </p:cNvPr>
          <p:cNvGrpSpPr/>
          <p:nvPr/>
        </p:nvGrpSpPr>
        <p:grpSpPr>
          <a:xfrm>
            <a:off x="9099179" y="2444370"/>
            <a:ext cx="1750598" cy="1299985"/>
            <a:chOff x="9099179" y="2621194"/>
            <a:chExt cx="1750598" cy="1299985"/>
          </a:xfrm>
        </p:grpSpPr>
        <p:grpSp>
          <p:nvGrpSpPr>
            <p:cNvPr id="90" name="组合 89">
              <a:extLst>
                <a:ext uri="{FF2B5EF4-FFF2-40B4-BE49-F238E27FC236}">
                  <a16:creationId xmlns:a16="http://schemas.microsoft.com/office/drawing/2014/main" id="{96E6BB39-2AB2-4856-B0DF-B2875CE09DB5}"/>
                </a:ext>
              </a:extLst>
            </p:cNvPr>
            <p:cNvGrpSpPr/>
            <p:nvPr/>
          </p:nvGrpSpPr>
          <p:grpSpPr>
            <a:xfrm>
              <a:off x="9099179" y="2631294"/>
              <a:ext cx="1750598" cy="1289885"/>
              <a:chOff x="7961592" y="3576158"/>
              <a:chExt cx="1750598" cy="1289885"/>
            </a:xfrm>
          </p:grpSpPr>
          <p:sp>
            <p:nvSpPr>
              <p:cNvPr id="91" name="矩形 90">
                <a:extLst>
                  <a:ext uri="{FF2B5EF4-FFF2-40B4-BE49-F238E27FC236}">
                    <a16:creationId xmlns:a16="http://schemas.microsoft.com/office/drawing/2014/main" id="{6B5B83CB-87A9-4801-85EC-747E3D076B06}"/>
                  </a:ext>
                </a:extLst>
              </p:cNvPr>
              <p:cNvSpPr/>
              <p:nvPr/>
            </p:nvSpPr>
            <p:spPr>
              <a:xfrm>
                <a:off x="8196755" y="3576158"/>
                <a:ext cx="1390124" cy="335280"/>
              </a:xfrm>
              <a:prstGeom prst="rect">
                <a:avLst/>
              </a:prstGeom>
            </p:spPr>
            <p:txBody>
              <a:bodyPr wrap="square">
                <a:spAutoFit/>
              </a:bodyPr>
              <a:lstStyle/>
              <a:p>
                <a:r>
                  <a:rPr altLang="en-US" b="1" lang="zh-CN" spc="300" sz="1600">
                    <a:solidFill>
                      <a:srgbClr val="DF5634"/>
                    </a:solidFill>
                    <a:latin charset="-122" panose="020b0500000000000000" pitchFamily="34" typeface="思源黑体 CN Regular"/>
                    <a:ea charset="-122" panose="020b0500000000000000" pitchFamily="34" typeface="思源黑体 CN Regular"/>
                  </a:rPr>
                  <a:t>人力资源</a:t>
                </a:r>
              </a:p>
            </p:txBody>
          </p:sp>
          <p:sp>
            <p:nvSpPr>
              <p:cNvPr id="92" name="矩形 91">
                <a:extLst>
                  <a:ext uri="{FF2B5EF4-FFF2-40B4-BE49-F238E27FC236}">
                    <a16:creationId xmlns:a16="http://schemas.microsoft.com/office/drawing/2014/main" id="{7305E695-1434-40B9-A54D-C01CE953EEB2}"/>
                  </a:ext>
                </a:extLst>
              </p:cNvPr>
              <p:cNvSpPr/>
              <p:nvPr/>
            </p:nvSpPr>
            <p:spPr>
              <a:xfrm>
                <a:off x="7961592" y="3907063"/>
                <a:ext cx="1750598"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员工培训计划、技术人员占比、人员流动率等</a:t>
                </a:r>
              </a:p>
            </p:txBody>
          </p:sp>
        </p:grpSp>
        <p:sp>
          <p:nvSpPr>
            <p:cNvPr id="95" name="矩形 94">
              <a:extLst>
                <a:ext uri="{FF2B5EF4-FFF2-40B4-BE49-F238E27FC236}">
                  <a16:creationId xmlns:a16="http://schemas.microsoft.com/office/drawing/2014/main" id="{70DA07F7-A8C5-4AA5-AA18-F84AB259A0C2}"/>
                </a:ext>
              </a:extLst>
            </p:cNvPr>
            <p:cNvSpPr/>
            <p:nvPr/>
          </p:nvSpPr>
          <p:spPr>
            <a:xfrm rot="16200000">
              <a:off x="9826255" y="2120995"/>
              <a:ext cx="296446" cy="129684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99" name="直接连接符 98">
            <a:extLst>
              <a:ext uri="{FF2B5EF4-FFF2-40B4-BE49-F238E27FC236}">
                <a16:creationId xmlns:a16="http://schemas.microsoft.com/office/drawing/2014/main" id="{16938686-5695-4191-B13B-FF13AF795655}"/>
              </a:ext>
            </a:extLst>
          </p:cNvPr>
          <p:cNvCxnSpPr/>
          <p:nvPr/>
        </p:nvCxnSpPr>
        <p:spPr>
          <a:xfrm flipH="1">
            <a:off x="3598606" y="2398081"/>
            <a:ext cx="0" cy="1475207"/>
          </a:xfrm>
          <a:prstGeom prst="line">
            <a:avLst/>
          </a:prstGeom>
          <a:ln cap="rnd" w="38100">
            <a:solidFill>
              <a:srgbClr val="BFBFBF"/>
            </a:solidFill>
            <a:prstDash val="sysDot"/>
            <a:round/>
          </a:ln>
        </p:spPr>
        <p:style>
          <a:lnRef idx="1">
            <a:schemeClr val="accent1"/>
          </a:lnRef>
          <a:fillRef idx="0">
            <a:schemeClr val="accent1"/>
          </a:fillRef>
          <a:effectRef idx="0">
            <a:schemeClr val="accent1"/>
          </a:effectRef>
          <a:fontRef idx="minor">
            <a:schemeClr val="tx1"/>
          </a:fontRef>
        </p:style>
      </p:cxnSp>
      <p:cxnSp>
        <p:nvCxnSpPr>
          <p:cNvPr id="100" name="直接连接符 99">
            <a:extLst>
              <a:ext uri="{FF2B5EF4-FFF2-40B4-BE49-F238E27FC236}">
                <a16:creationId xmlns:a16="http://schemas.microsoft.com/office/drawing/2014/main" id="{59C1D804-B3A1-4122-AEB6-F3C0199EDC15}"/>
              </a:ext>
            </a:extLst>
          </p:cNvPr>
          <p:cNvCxnSpPr/>
          <p:nvPr/>
        </p:nvCxnSpPr>
        <p:spPr>
          <a:xfrm flipH="1">
            <a:off x="6113206" y="2398081"/>
            <a:ext cx="0" cy="1475207"/>
          </a:xfrm>
          <a:prstGeom prst="line">
            <a:avLst/>
          </a:prstGeom>
          <a:ln cap="rnd" w="38100">
            <a:solidFill>
              <a:srgbClr val="BFBFBF"/>
            </a:solidFill>
            <a:prstDash val="sysDot"/>
            <a:round/>
          </a:ln>
        </p:spPr>
        <p:style>
          <a:lnRef idx="1">
            <a:schemeClr val="accent1"/>
          </a:lnRef>
          <a:fillRef idx="0">
            <a:schemeClr val="accent1"/>
          </a:fillRef>
          <a:effectRef idx="0">
            <a:schemeClr val="accent1"/>
          </a:effectRef>
          <a:fontRef idx="minor">
            <a:schemeClr val="tx1"/>
          </a:fontRef>
        </p:style>
      </p:cxnSp>
      <p:cxnSp>
        <p:nvCxnSpPr>
          <p:cNvPr id="101" name="直接连接符 100">
            <a:extLst>
              <a:ext uri="{FF2B5EF4-FFF2-40B4-BE49-F238E27FC236}">
                <a16:creationId xmlns:a16="http://schemas.microsoft.com/office/drawing/2014/main" id="{46134759-B4B1-4A22-908E-7CC1398D0FE3}"/>
              </a:ext>
            </a:extLst>
          </p:cNvPr>
          <p:cNvCxnSpPr/>
          <p:nvPr/>
        </p:nvCxnSpPr>
        <p:spPr>
          <a:xfrm flipH="1">
            <a:off x="8627806" y="2398081"/>
            <a:ext cx="0" cy="1475207"/>
          </a:xfrm>
          <a:prstGeom prst="line">
            <a:avLst/>
          </a:prstGeom>
          <a:ln cap="rnd" w="38100">
            <a:solidFill>
              <a:srgbClr val="BFBFBF"/>
            </a:solidFill>
            <a:prstDash val="sysDot"/>
            <a:round/>
          </a:ln>
        </p:spPr>
        <p:style>
          <a:lnRef idx="1">
            <a:schemeClr val="accent1"/>
          </a:lnRef>
          <a:fillRef idx="0">
            <a:schemeClr val="accent1"/>
          </a:fillRef>
          <a:effectRef idx="0">
            <a:schemeClr val="accent1"/>
          </a:effectRef>
          <a:fontRef idx="minor">
            <a:schemeClr val="tx1"/>
          </a:fontRef>
        </p:style>
      </p:cxnSp>
      <p:cxnSp>
        <p:nvCxnSpPr>
          <p:cNvPr id="102" name="直接连接符 101">
            <a:extLst>
              <a:ext uri="{FF2B5EF4-FFF2-40B4-BE49-F238E27FC236}">
                <a16:creationId xmlns:a16="http://schemas.microsoft.com/office/drawing/2014/main" id="{9ED29665-4E7C-4DD6-8848-A65ACA573987}"/>
              </a:ext>
            </a:extLst>
          </p:cNvPr>
          <p:cNvCxnSpPr/>
          <p:nvPr/>
        </p:nvCxnSpPr>
        <p:spPr>
          <a:xfrm flipH="1">
            <a:off x="4857135" y="4149909"/>
            <a:ext cx="0" cy="1475207"/>
          </a:xfrm>
          <a:prstGeom prst="line">
            <a:avLst/>
          </a:prstGeom>
          <a:ln cap="rnd" w="38100">
            <a:solidFill>
              <a:srgbClr val="BFBFBF"/>
            </a:solidFill>
            <a:prstDash val="sysDot"/>
            <a:round/>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3B09050A-13CE-4E01-B809-CB6A8F0B3635}"/>
              </a:ext>
            </a:extLst>
          </p:cNvPr>
          <p:cNvCxnSpPr/>
          <p:nvPr/>
        </p:nvCxnSpPr>
        <p:spPr>
          <a:xfrm flipH="1">
            <a:off x="7300451" y="4140493"/>
            <a:ext cx="0" cy="1475207"/>
          </a:xfrm>
          <a:prstGeom prst="line">
            <a:avLst/>
          </a:prstGeom>
          <a:ln cap="rnd" w="38100">
            <a:solidFill>
              <a:srgbClr val="BFBFBF"/>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267561078"/>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5"/>
                                        </p:tgtEl>
                                        <p:attrNameLst>
                                          <p:attrName>style.visibility</p:attrName>
                                        </p:attrNameLst>
                                      </p:cBhvr>
                                      <p:to>
                                        <p:strVal val="visible"/>
                                      </p:to>
                                    </p:set>
                                    <p:animEffect filter="randombar(horizontal)" transition="in">
                                      <p:cBhvr>
                                        <p:cTn dur="500" id="7"/>
                                        <p:tgtEl>
                                          <p:spTgt spid="5"/>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6"/>
                                        </p:tgtEl>
                                        <p:attrNameLst>
                                          <p:attrName>style.visibility</p:attrName>
                                        </p:attrNameLst>
                                      </p:cBhvr>
                                      <p:to>
                                        <p:strVal val="visible"/>
                                      </p:to>
                                    </p:set>
                                    <p:animEffect filter="randombar(horizontal)" transition="in">
                                      <p:cBhvr>
                                        <p:cTn dur="500" id="10"/>
                                        <p:tgtEl>
                                          <p:spTgt spid="6"/>
                                        </p:tgtEl>
                                      </p:cBhvr>
                                    </p:animEffect>
                                  </p:childTnLst>
                                </p:cTn>
                              </p:par>
                              <p:par>
                                <p:cTn fill="hold" id="11" nodeType="withEffect" presetClass="entr" presetID="14" presetSubtype="10">
                                  <p:stCondLst>
                                    <p:cond delay="0"/>
                                  </p:stCondLst>
                                  <p:childTnLst>
                                    <p:set>
                                      <p:cBhvr>
                                        <p:cTn dur="1" fill="hold" id="12">
                                          <p:stCondLst>
                                            <p:cond delay="0"/>
                                          </p:stCondLst>
                                        </p:cTn>
                                        <p:tgtEl>
                                          <p:spTgt spid="4"/>
                                        </p:tgtEl>
                                        <p:attrNameLst>
                                          <p:attrName>style.visibility</p:attrName>
                                        </p:attrNameLst>
                                      </p:cBhvr>
                                      <p:to>
                                        <p:strVal val="visible"/>
                                      </p:to>
                                    </p:set>
                                    <p:animEffect filter="randombar(horizontal)" transition="in">
                                      <p:cBhvr>
                                        <p:cTn dur="500" id="13"/>
                                        <p:tgtEl>
                                          <p:spTgt spid="4"/>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1" presetSubtype="1">
                                  <p:stCondLst>
                                    <p:cond delay="0"/>
                                  </p:stCondLst>
                                  <p:childTnLst>
                                    <p:set>
                                      <p:cBhvr>
                                        <p:cTn dur="1" fill="hold" id="17">
                                          <p:stCondLst>
                                            <p:cond delay="0"/>
                                          </p:stCondLst>
                                        </p:cTn>
                                        <p:tgtEl>
                                          <p:spTgt spid="96"/>
                                        </p:tgtEl>
                                        <p:attrNameLst>
                                          <p:attrName>style.visibility</p:attrName>
                                        </p:attrNameLst>
                                      </p:cBhvr>
                                      <p:to>
                                        <p:strVal val="visible"/>
                                      </p:to>
                                    </p:set>
                                    <p:animEffect filter="wheel(1)" transition="in">
                                      <p:cBhvr>
                                        <p:cTn dur="2000" id="18"/>
                                        <p:tgtEl>
                                          <p:spTgt spid="96"/>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 presetSubtype="4">
                                  <p:stCondLst>
                                    <p:cond delay="0"/>
                                  </p:stCondLst>
                                  <p:childTnLst>
                                    <p:set>
                                      <p:cBhvr>
                                        <p:cTn dur="1" fill="hold" id="22">
                                          <p:stCondLst>
                                            <p:cond delay="0"/>
                                          </p:stCondLst>
                                        </p:cTn>
                                        <p:tgtEl>
                                          <p:spTgt spid="81"/>
                                        </p:tgtEl>
                                        <p:attrNameLst>
                                          <p:attrName>style.visibility</p:attrName>
                                        </p:attrNameLst>
                                      </p:cBhvr>
                                      <p:to>
                                        <p:strVal val="visible"/>
                                      </p:to>
                                    </p:set>
                                    <p:anim calcmode="lin" valueType="num">
                                      <p:cBhvr additive="base">
                                        <p:cTn dur="500" fill="hold" id="23"/>
                                        <p:tgtEl>
                                          <p:spTgt spid="81"/>
                                        </p:tgtEl>
                                        <p:attrNameLst>
                                          <p:attrName>ppt_x</p:attrName>
                                        </p:attrNameLst>
                                      </p:cBhvr>
                                      <p:tavLst>
                                        <p:tav tm="0">
                                          <p:val>
                                            <p:strVal val="#ppt_x"/>
                                          </p:val>
                                        </p:tav>
                                        <p:tav tm="100000">
                                          <p:val>
                                            <p:strVal val="#ppt_x"/>
                                          </p:val>
                                        </p:tav>
                                      </p:tavLst>
                                    </p:anim>
                                    <p:anim calcmode="lin" valueType="num">
                                      <p:cBhvr additive="base">
                                        <p:cTn dur="500" fill="hold" id="24"/>
                                        <p:tgtEl>
                                          <p:spTgt spid="81"/>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4">
                                  <p:stCondLst>
                                    <p:cond delay="0"/>
                                  </p:stCondLst>
                                  <p:childTnLst>
                                    <p:set>
                                      <p:cBhvr>
                                        <p:cTn dur="1" fill="hold" id="28">
                                          <p:stCondLst>
                                            <p:cond delay="0"/>
                                          </p:stCondLst>
                                        </p:cTn>
                                        <p:tgtEl>
                                          <p:spTgt spid="87"/>
                                        </p:tgtEl>
                                        <p:attrNameLst>
                                          <p:attrName>style.visibility</p:attrName>
                                        </p:attrNameLst>
                                      </p:cBhvr>
                                      <p:to>
                                        <p:strVal val="visible"/>
                                      </p:to>
                                    </p:set>
                                    <p:anim calcmode="lin" valueType="num">
                                      <p:cBhvr additive="base">
                                        <p:cTn dur="500" fill="hold" id="29"/>
                                        <p:tgtEl>
                                          <p:spTgt spid="87"/>
                                        </p:tgtEl>
                                        <p:attrNameLst>
                                          <p:attrName>ppt_x</p:attrName>
                                        </p:attrNameLst>
                                      </p:cBhvr>
                                      <p:tavLst>
                                        <p:tav tm="0">
                                          <p:val>
                                            <p:strVal val="#ppt_x"/>
                                          </p:val>
                                        </p:tav>
                                        <p:tav tm="100000">
                                          <p:val>
                                            <p:strVal val="#ppt_x"/>
                                          </p:val>
                                        </p:tav>
                                      </p:tavLst>
                                    </p:anim>
                                    <p:anim calcmode="lin" valueType="num">
                                      <p:cBhvr additive="base">
                                        <p:cTn dur="500" fill="hold" id="30"/>
                                        <p:tgtEl>
                                          <p:spTgt spid="87"/>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2" presetSubtype="4">
                                  <p:stCondLst>
                                    <p:cond delay="0"/>
                                  </p:stCondLst>
                                  <p:childTnLst>
                                    <p:set>
                                      <p:cBhvr>
                                        <p:cTn dur="1" fill="hold" id="34">
                                          <p:stCondLst>
                                            <p:cond delay="0"/>
                                          </p:stCondLst>
                                        </p:cTn>
                                        <p:tgtEl>
                                          <p:spTgt spid="97"/>
                                        </p:tgtEl>
                                        <p:attrNameLst>
                                          <p:attrName>style.visibility</p:attrName>
                                        </p:attrNameLst>
                                      </p:cBhvr>
                                      <p:to>
                                        <p:strVal val="visible"/>
                                      </p:to>
                                    </p:set>
                                    <p:anim calcmode="lin" valueType="num">
                                      <p:cBhvr additive="base">
                                        <p:cTn dur="500" fill="hold" id="35"/>
                                        <p:tgtEl>
                                          <p:spTgt spid="97"/>
                                        </p:tgtEl>
                                        <p:attrNameLst>
                                          <p:attrName>ppt_x</p:attrName>
                                        </p:attrNameLst>
                                      </p:cBhvr>
                                      <p:tavLst>
                                        <p:tav tm="0">
                                          <p:val>
                                            <p:strVal val="#ppt_x"/>
                                          </p:val>
                                        </p:tav>
                                        <p:tav tm="100000">
                                          <p:val>
                                            <p:strVal val="#ppt_x"/>
                                          </p:val>
                                        </p:tav>
                                      </p:tavLst>
                                    </p:anim>
                                    <p:anim calcmode="lin" valueType="num">
                                      <p:cBhvr additive="base">
                                        <p:cTn dur="500" fill="hold" id="36"/>
                                        <p:tgtEl>
                                          <p:spTgt spid="97"/>
                                        </p:tgtEl>
                                        <p:attrNameLst>
                                          <p:attrName>ppt_y</p:attrName>
                                        </p:attrNameLst>
                                      </p:cBhvr>
                                      <p:tavLst>
                                        <p:tav tm="0">
                                          <p:val>
                                            <p:strVal val="1+#ppt_h/2"/>
                                          </p:val>
                                        </p:tav>
                                        <p:tav tm="100000">
                                          <p:val>
                                            <p:strVal val="#ppt_y"/>
                                          </p:val>
                                        </p:tav>
                                      </p:tavLst>
                                    </p:anim>
                                  </p:childTnLst>
                                </p:cTn>
                              </p:par>
                            </p:childTnLst>
                          </p:cTn>
                        </p:par>
                      </p:childTnLst>
                    </p:cTn>
                  </p:par>
                  <p:par>
                    <p:cTn fill="hold" id="37" nodeType="clickPar">
                      <p:stCondLst>
                        <p:cond delay="indefinite"/>
                      </p:stCondLst>
                      <p:childTnLst>
                        <p:par>
                          <p:cTn fill="hold" id="38" nodeType="afterGroup">
                            <p:stCondLst>
                              <p:cond delay="0"/>
                            </p:stCondLst>
                            <p:childTnLst>
                              <p:par>
                                <p:cTn fill="hold" id="39" nodeType="clickEffect" presetClass="entr" presetID="22" presetSubtype="4">
                                  <p:stCondLst>
                                    <p:cond delay="0"/>
                                  </p:stCondLst>
                                  <p:childTnLst>
                                    <p:set>
                                      <p:cBhvr>
                                        <p:cTn dur="1" fill="hold" id="40">
                                          <p:stCondLst>
                                            <p:cond delay="0"/>
                                          </p:stCondLst>
                                        </p:cTn>
                                        <p:tgtEl>
                                          <p:spTgt spid="72"/>
                                        </p:tgtEl>
                                        <p:attrNameLst>
                                          <p:attrName>style.visibility</p:attrName>
                                        </p:attrNameLst>
                                      </p:cBhvr>
                                      <p:to>
                                        <p:strVal val="visible"/>
                                      </p:to>
                                    </p:set>
                                    <p:animEffect filter="wipe(down)" transition="in">
                                      <p:cBhvr>
                                        <p:cTn dur="500" id="41"/>
                                        <p:tgtEl>
                                          <p:spTgt spid="72"/>
                                        </p:tgtEl>
                                      </p:cBhvr>
                                    </p:animEffect>
                                  </p:childTnLst>
                                </p:cTn>
                              </p:par>
                            </p:childTnLst>
                          </p:cTn>
                        </p:par>
                      </p:childTnLst>
                    </p:cTn>
                  </p:par>
                  <p:par>
                    <p:cTn fill="hold" id="42" nodeType="clickPar">
                      <p:stCondLst>
                        <p:cond delay="indefinite"/>
                      </p:stCondLst>
                      <p:childTnLst>
                        <p:par>
                          <p:cTn fill="hold" id="43" nodeType="afterGroup">
                            <p:stCondLst>
                              <p:cond delay="0"/>
                            </p:stCondLst>
                            <p:childTnLst>
                              <p:par>
                                <p:cTn fill="hold" id="44" nodeType="clickEffect" presetClass="entr" presetID="22" presetSubtype="4">
                                  <p:stCondLst>
                                    <p:cond delay="0"/>
                                  </p:stCondLst>
                                  <p:childTnLst>
                                    <p:set>
                                      <p:cBhvr>
                                        <p:cTn dur="1" fill="hold" id="45">
                                          <p:stCondLst>
                                            <p:cond delay="0"/>
                                          </p:stCondLst>
                                        </p:cTn>
                                        <p:tgtEl>
                                          <p:spTgt spid="78"/>
                                        </p:tgtEl>
                                        <p:attrNameLst>
                                          <p:attrName>style.visibility</p:attrName>
                                        </p:attrNameLst>
                                      </p:cBhvr>
                                      <p:to>
                                        <p:strVal val="visible"/>
                                      </p:to>
                                    </p:set>
                                    <p:animEffect filter="wipe(down)" transition="in">
                                      <p:cBhvr>
                                        <p:cTn dur="500" id="46"/>
                                        <p:tgtEl>
                                          <p:spTgt spid="78"/>
                                        </p:tgtEl>
                                      </p:cBhvr>
                                    </p:animEffect>
                                  </p:childTnLst>
                                </p:cTn>
                              </p:par>
                            </p:childTnLst>
                          </p:cTn>
                        </p:par>
                      </p:childTnLst>
                    </p:cTn>
                  </p:par>
                  <p:par>
                    <p:cTn fill="hold" id="47" nodeType="clickPar">
                      <p:stCondLst>
                        <p:cond delay="indefinite"/>
                      </p:stCondLst>
                      <p:childTnLst>
                        <p:par>
                          <p:cTn fill="hold" id="48" nodeType="afterGroup">
                            <p:stCondLst>
                              <p:cond delay="0"/>
                            </p:stCondLst>
                            <p:childTnLst>
                              <p:par>
                                <p:cTn fill="hold" id="49" nodeType="clickEffect" presetClass="entr" presetID="22" presetSubtype="4">
                                  <p:stCondLst>
                                    <p:cond delay="0"/>
                                  </p:stCondLst>
                                  <p:childTnLst>
                                    <p:set>
                                      <p:cBhvr>
                                        <p:cTn dur="1" fill="hold" id="50">
                                          <p:stCondLst>
                                            <p:cond delay="0"/>
                                          </p:stCondLst>
                                        </p:cTn>
                                        <p:tgtEl>
                                          <p:spTgt spid="84"/>
                                        </p:tgtEl>
                                        <p:attrNameLst>
                                          <p:attrName>style.visibility</p:attrName>
                                        </p:attrNameLst>
                                      </p:cBhvr>
                                      <p:to>
                                        <p:strVal val="visible"/>
                                      </p:to>
                                    </p:set>
                                    <p:animEffect filter="wipe(down)" transition="in">
                                      <p:cBhvr>
                                        <p:cTn dur="500" id="51"/>
                                        <p:tgtEl>
                                          <p:spTgt spid="84"/>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14" presetSubtype="10">
                                  <p:stCondLst>
                                    <p:cond delay="0"/>
                                  </p:stCondLst>
                                  <p:childTnLst>
                                    <p:set>
                                      <p:cBhvr>
                                        <p:cTn dur="1" fill="hold" id="55">
                                          <p:stCondLst>
                                            <p:cond delay="0"/>
                                          </p:stCondLst>
                                        </p:cTn>
                                        <p:tgtEl>
                                          <p:spTgt spid="94"/>
                                        </p:tgtEl>
                                        <p:attrNameLst>
                                          <p:attrName>style.visibility</p:attrName>
                                        </p:attrNameLst>
                                      </p:cBhvr>
                                      <p:to>
                                        <p:strVal val="visible"/>
                                      </p:to>
                                    </p:set>
                                    <p:animEffect filter="randombar(horizontal)" transition="in">
                                      <p:cBhvr>
                                        <p:cTn dur="500" id="56"/>
                                        <p:tgtEl>
                                          <p:spTgt spid="94"/>
                                        </p:tgtEl>
                                      </p:cBhvr>
                                    </p:animEffect>
                                  </p:childTnLst>
                                </p:cTn>
                              </p:par>
                            </p:childTnLst>
                          </p:cTn>
                        </p:par>
                      </p:childTnLst>
                    </p:cTn>
                  </p:par>
                  <p:par>
                    <p:cTn fill="hold" id="57" nodeType="clickPar">
                      <p:stCondLst>
                        <p:cond delay="indefinite"/>
                      </p:stCondLst>
                      <p:childTnLst>
                        <p:par>
                          <p:cTn fill="hold" id="58" nodeType="afterGroup">
                            <p:stCondLst>
                              <p:cond delay="0"/>
                            </p:stCondLst>
                            <p:childTnLst>
                              <p:par>
                                <p:cTn fill="hold" id="59" nodeType="clickEffect" presetClass="entr" presetID="22" presetSubtype="4">
                                  <p:stCondLst>
                                    <p:cond delay="0"/>
                                  </p:stCondLst>
                                  <p:childTnLst>
                                    <p:set>
                                      <p:cBhvr>
                                        <p:cTn dur="1" fill="hold" id="60">
                                          <p:stCondLst>
                                            <p:cond delay="0"/>
                                          </p:stCondLst>
                                        </p:cTn>
                                        <p:tgtEl>
                                          <p:spTgt spid="99"/>
                                        </p:tgtEl>
                                        <p:attrNameLst>
                                          <p:attrName>style.visibility</p:attrName>
                                        </p:attrNameLst>
                                      </p:cBhvr>
                                      <p:to>
                                        <p:strVal val="visible"/>
                                      </p:to>
                                    </p:set>
                                    <p:animEffect filter="wipe(down)" transition="in">
                                      <p:cBhvr>
                                        <p:cTn dur="500" id="61"/>
                                        <p:tgtEl>
                                          <p:spTgt spid="99"/>
                                        </p:tgtEl>
                                      </p:cBhvr>
                                    </p:animEffect>
                                  </p:childTnLst>
                                </p:cTn>
                              </p:par>
                              <p:par>
                                <p:cTn fill="hold" id="62" nodeType="withEffect" presetClass="entr" presetID="22" presetSubtype="4">
                                  <p:stCondLst>
                                    <p:cond delay="0"/>
                                  </p:stCondLst>
                                  <p:childTnLst>
                                    <p:set>
                                      <p:cBhvr>
                                        <p:cTn dur="1" fill="hold" id="63">
                                          <p:stCondLst>
                                            <p:cond delay="0"/>
                                          </p:stCondLst>
                                        </p:cTn>
                                        <p:tgtEl>
                                          <p:spTgt spid="100"/>
                                        </p:tgtEl>
                                        <p:attrNameLst>
                                          <p:attrName>style.visibility</p:attrName>
                                        </p:attrNameLst>
                                      </p:cBhvr>
                                      <p:to>
                                        <p:strVal val="visible"/>
                                      </p:to>
                                    </p:set>
                                    <p:animEffect filter="wipe(down)" transition="in">
                                      <p:cBhvr>
                                        <p:cTn dur="500" id="64"/>
                                        <p:tgtEl>
                                          <p:spTgt spid="100"/>
                                        </p:tgtEl>
                                      </p:cBhvr>
                                    </p:animEffect>
                                  </p:childTnLst>
                                </p:cTn>
                              </p:par>
                              <p:par>
                                <p:cTn fill="hold" id="65" nodeType="withEffect" presetClass="entr" presetID="22" presetSubtype="4">
                                  <p:stCondLst>
                                    <p:cond delay="0"/>
                                  </p:stCondLst>
                                  <p:childTnLst>
                                    <p:set>
                                      <p:cBhvr>
                                        <p:cTn dur="1" fill="hold" id="66">
                                          <p:stCondLst>
                                            <p:cond delay="0"/>
                                          </p:stCondLst>
                                        </p:cTn>
                                        <p:tgtEl>
                                          <p:spTgt spid="101"/>
                                        </p:tgtEl>
                                        <p:attrNameLst>
                                          <p:attrName>style.visibility</p:attrName>
                                        </p:attrNameLst>
                                      </p:cBhvr>
                                      <p:to>
                                        <p:strVal val="visible"/>
                                      </p:to>
                                    </p:set>
                                    <p:animEffect filter="wipe(down)" transition="in">
                                      <p:cBhvr>
                                        <p:cTn dur="500" id="67"/>
                                        <p:tgtEl>
                                          <p:spTgt spid="101"/>
                                        </p:tgtEl>
                                      </p:cBhvr>
                                    </p:animEffect>
                                  </p:childTnLst>
                                </p:cTn>
                              </p:par>
                              <p:par>
                                <p:cTn fill="hold" id="68" nodeType="withEffect" presetClass="entr" presetID="22" presetSubtype="4">
                                  <p:stCondLst>
                                    <p:cond delay="0"/>
                                  </p:stCondLst>
                                  <p:childTnLst>
                                    <p:set>
                                      <p:cBhvr>
                                        <p:cTn dur="1" fill="hold" id="69">
                                          <p:stCondLst>
                                            <p:cond delay="0"/>
                                          </p:stCondLst>
                                        </p:cTn>
                                        <p:tgtEl>
                                          <p:spTgt spid="102"/>
                                        </p:tgtEl>
                                        <p:attrNameLst>
                                          <p:attrName>style.visibility</p:attrName>
                                        </p:attrNameLst>
                                      </p:cBhvr>
                                      <p:to>
                                        <p:strVal val="visible"/>
                                      </p:to>
                                    </p:set>
                                    <p:animEffect filter="wipe(down)" transition="in">
                                      <p:cBhvr>
                                        <p:cTn dur="500" id="70"/>
                                        <p:tgtEl>
                                          <p:spTgt spid="102"/>
                                        </p:tgtEl>
                                      </p:cBhvr>
                                    </p:animEffect>
                                  </p:childTnLst>
                                </p:cTn>
                              </p:par>
                              <p:par>
                                <p:cTn fill="hold" id="71" nodeType="withEffect" presetClass="entr" presetID="22" presetSubtype="4">
                                  <p:stCondLst>
                                    <p:cond delay="0"/>
                                  </p:stCondLst>
                                  <p:childTnLst>
                                    <p:set>
                                      <p:cBhvr>
                                        <p:cTn dur="1" fill="hold" id="72">
                                          <p:stCondLst>
                                            <p:cond delay="0"/>
                                          </p:stCondLst>
                                        </p:cTn>
                                        <p:tgtEl>
                                          <p:spTgt spid="103"/>
                                        </p:tgtEl>
                                        <p:attrNameLst>
                                          <p:attrName>style.visibility</p:attrName>
                                        </p:attrNameLst>
                                      </p:cBhvr>
                                      <p:to>
                                        <p:strVal val="visible"/>
                                      </p:to>
                                    </p:set>
                                    <p:animEffect filter="wipe(down)" transition="in">
                                      <p:cBhvr>
                                        <p:cTn dur="500" id="73"/>
                                        <p:tgtEl>
                                          <p:spTgt spid="10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9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11" name="组合 10">
            <a:extLst>
              <a:ext uri="{FF2B5EF4-FFF2-40B4-BE49-F238E27FC236}">
                <a16:creationId xmlns:a16="http://schemas.microsoft.com/office/drawing/2014/main" id="{25E9DD72-3F94-44B1-94E9-E395B162E5E3}"/>
              </a:ext>
            </a:extLst>
          </p:cNvPr>
          <p:cNvGrpSpPr/>
          <p:nvPr/>
        </p:nvGrpSpPr>
        <p:grpSpPr>
          <a:xfrm>
            <a:off x="8154475" y="1501412"/>
            <a:ext cx="2854312" cy="1362710"/>
            <a:chOff x="8532571" y="1489497"/>
            <a:chExt cx="2854312" cy="1362710"/>
          </a:xfrm>
        </p:grpSpPr>
        <p:sp>
          <p:nvSpPr>
            <p:cNvPr id="9" name="矩形 37">
              <a:extLst>
                <a:ext uri="{FF2B5EF4-FFF2-40B4-BE49-F238E27FC236}">
                  <a16:creationId xmlns:a16="http://schemas.microsoft.com/office/drawing/2014/main" id="{7BF5619C-0EBB-493C-A820-BF9A3E5852CE}"/>
                </a:ext>
              </a:extLst>
            </p:cNvPr>
            <p:cNvSpPr/>
            <p:nvPr/>
          </p:nvSpPr>
          <p:spPr>
            <a:xfrm flipH="1" rot="5400000">
              <a:off x="10322829" y="1788153"/>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 name="组合 5">
              <a:extLst>
                <a:ext uri="{FF2B5EF4-FFF2-40B4-BE49-F238E27FC236}">
                  <a16:creationId xmlns:a16="http://schemas.microsoft.com/office/drawing/2014/main" id="{195870D3-D1BF-43AB-B6BB-60D5A78A8AF2}"/>
                </a:ext>
              </a:extLst>
            </p:cNvPr>
            <p:cNvGrpSpPr/>
            <p:nvPr/>
          </p:nvGrpSpPr>
          <p:grpSpPr>
            <a:xfrm>
              <a:off x="8947313" y="1818735"/>
              <a:ext cx="1946872" cy="501445"/>
              <a:chOff x="9117760" y="1620619"/>
              <a:chExt cx="1946872" cy="501445"/>
            </a:xfrm>
          </p:grpSpPr>
          <p:sp>
            <p:nvSpPr>
              <p:cNvPr id="7" name="矩形 6">
                <a:extLst>
                  <a:ext uri="{FF2B5EF4-FFF2-40B4-BE49-F238E27FC236}">
                    <a16:creationId xmlns:a16="http://schemas.microsoft.com/office/drawing/2014/main" id="{4EDDAFF4-3306-4A34-974F-3BB4C3A5594E}"/>
                  </a:ext>
                </a:extLst>
              </p:cNvPr>
              <p:cNvSpPr/>
              <p:nvPr/>
            </p:nvSpPr>
            <p:spPr>
              <a:xfrm>
                <a:off x="9117760" y="1620619"/>
                <a:ext cx="1868214"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标题 1">
                <a:extLst>
                  <a:ext uri="{FF2B5EF4-FFF2-40B4-BE49-F238E27FC236}">
                    <a16:creationId xmlns:a16="http://schemas.microsoft.com/office/drawing/2014/main" id="{6A2D4701-A12B-4797-8686-3BC3D995F969}"/>
                  </a:ext>
                </a:extLst>
              </p:cNvPr>
              <p:cNvSpPr txBox="1"/>
              <p:nvPr/>
            </p:nvSpPr>
            <p:spPr>
              <a:xfrm>
                <a:off x="9196417" y="1671287"/>
                <a:ext cx="1868214"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en-US" i="1" lang="zh-CN">
                    <a:solidFill>
                      <a:schemeClr val="bg1"/>
                    </a:solidFill>
                  </a:rPr>
                  <a:t>平衡记分卡</a:t>
                </a:r>
              </a:p>
            </p:txBody>
          </p:sp>
        </p:grpSp>
        <p:sp>
          <p:nvSpPr>
            <p:cNvPr id="10" name="矩形 37">
              <a:extLst>
                <a:ext uri="{FF2B5EF4-FFF2-40B4-BE49-F238E27FC236}">
                  <a16:creationId xmlns:a16="http://schemas.microsoft.com/office/drawing/2014/main" id="{42BF852C-4BB9-47B2-A65A-CF9A4229F0DB}"/>
                </a:ext>
              </a:extLst>
            </p:cNvPr>
            <p:cNvSpPr/>
            <p:nvPr/>
          </p:nvSpPr>
          <p:spPr>
            <a:xfrm flipH="1" rot="5400000">
              <a:off x="8532571" y="1489497"/>
              <a:ext cx="536900" cy="53690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 name="组合 12">
            <a:extLst>
              <a:ext uri="{FF2B5EF4-FFF2-40B4-BE49-F238E27FC236}">
                <a16:creationId xmlns:a16="http://schemas.microsoft.com/office/drawing/2014/main" id="{40047015-63A4-4421-A078-3F372A1AD6AE}"/>
              </a:ext>
            </a:extLst>
          </p:cNvPr>
          <p:cNvGrpSpPr/>
          <p:nvPr/>
        </p:nvGrpSpPr>
        <p:grpSpPr>
          <a:xfrm>
            <a:off x="1649099" y="2332095"/>
            <a:ext cx="2898176" cy="3263612"/>
            <a:chOff x="1233362" y="2252285"/>
            <a:chExt cx="2898176" cy="3263612"/>
          </a:xfrm>
        </p:grpSpPr>
        <p:sp>
          <p:nvSpPr>
            <p:cNvPr id="2" name="矩形 1">
              <a:extLst>
                <a:ext uri="{FF2B5EF4-FFF2-40B4-BE49-F238E27FC236}">
                  <a16:creationId xmlns:a16="http://schemas.microsoft.com/office/drawing/2014/main" id="{B4333CE2-6020-470C-BEA9-4078417C77CC}"/>
                </a:ext>
              </a:extLst>
            </p:cNvPr>
            <p:cNvSpPr/>
            <p:nvPr/>
          </p:nvSpPr>
          <p:spPr>
            <a:xfrm>
              <a:off x="1434169" y="2543962"/>
              <a:ext cx="2533381" cy="2724912"/>
            </a:xfrm>
            <a:prstGeom prst="rect">
              <a:avLst/>
            </a:prstGeom>
          </p:spPr>
          <p:txBody>
            <a:bodyPr wrap="square">
              <a:spAutoFit/>
            </a:bodyPr>
            <a:lstStyle/>
            <a:p>
              <a:pPr algn="just">
                <a:lnSpc>
                  <a:spcPct val="120000"/>
                </a:lnSpc>
              </a:pPr>
              <a:r>
                <a:rPr altLang="zh-CN" lang="en-US"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20世纪90年代前，西方公司在战略管理中对于战略目标实现程度（公司绩效）主要使用财务指标进行衡量，造成公司过度关注当前效益，忽略了对未来发展有价值的目标。</a:t>
              </a:r>
            </a:p>
          </p:txBody>
        </p:sp>
        <p:sp>
          <p:nvSpPr>
            <p:cNvPr id="12" name="矩形 11">
              <a:extLst>
                <a:ext uri="{FF2B5EF4-FFF2-40B4-BE49-F238E27FC236}">
                  <a16:creationId xmlns:a16="http://schemas.microsoft.com/office/drawing/2014/main" id="{1C86CFBF-91DC-4AD3-872E-24C7DA13D409}"/>
                </a:ext>
              </a:extLst>
            </p:cNvPr>
            <p:cNvSpPr/>
            <p:nvPr/>
          </p:nvSpPr>
          <p:spPr>
            <a:xfrm rot="16200000">
              <a:off x="1050644" y="2435003"/>
              <a:ext cx="3263612" cy="289817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a:extLst>
              <a:ext uri="{FF2B5EF4-FFF2-40B4-BE49-F238E27FC236}">
                <a16:creationId xmlns:a16="http://schemas.microsoft.com/office/drawing/2014/main" id="{D5571AA2-2696-4869-9BFD-F1FD8BCF3ED7}"/>
              </a:ext>
            </a:extLst>
          </p:cNvPr>
          <p:cNvGrpSpPr/>
          <p:nvPr/>
        </p:nvGrpSpPr>
        <p:grpSpPr>
          <a:xfrm>
            <a:off x="5015498" y="2623772"/>
            <a:ext cx="4848772" cy="1254318"/>
            <a:chOff x="4750027" y="2623772"/>
            <a:chExt cx="4848772" cy="1254318"/>
          </a:xfrm>
        </p:grpSpPr>
        <p:sp>
          <p:nvSpPr>
            <p:cNvPr id="4" name="矩形 3">
              <a:extLst>
                <a:ext uri="{FF2B5EF4-FFF2-40B4-BE49-F238E27FC236}">
                  <a16:creationId xmlns:a16="http://schemas.microsoft.com/office/drawing/2014/main" id="{4D1CA519-0121-49D8-8A4E-4DEDF2AE4098}"/>
                </a:ext>
              </a:extLst>
            </p:cNvPr>
            <p:cNvSpPr/>
            <p:nvPr/>
          </p:nvSpPr>
          <p:spPr>
            <a:xfrm>
              <a:off x="5118631" y="2623772"/>
              <a:ext cx="4480167" cy="1261872"/>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核心：突破以往只关注财务指标的战略绩效评价视角，从财务、客户、内部流程、学习与成长四个维度来综合衡量公司的战略绩效。</a:t>
              </a:r>
            </a:p>
          </p:txBody>
        </p:sp>
        <p:sp>
          <p:nvSpPr>
            <p:cNvPr id="14" name="Teardrop 19">
              <a:extLst>
                <a:ext uri="{FF2B5EF4-FFF2-40B4-BE49-F238E27FC236}">
                  <a16:creationId xmlns:a16="http://schemas.microsoft.com/office/drawing/2014/main" id="{150C97BF-BB6D-4F00-A97C-4791372EF50C}"/>
                </a:ext>
              </a:extLst>
            </p:cNvPr>
            <p:cNvSpPr/>
            <p:nvPr/>
          </p:nvSpPr>
          <p:spPr>
            <a:xfrm rot="2700000">
              <a:off x="4750027" y="2675247"/>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16" name="组合 15">
            <a:extLst>
              <a:ext uri="{FF2B5EF4-FFF2-40B4-BE49-F238E27FC236}">
                <a16:creationId xmlns:a16="http://schemas.microsoft.com/office/drawing/2014/main" id="{EB3F016C-7944-4FA5-B47A-266C407E058A}"/>
              </a:ext>
            </a:extLst>
          </p:cNvPr>
          <p:cNvGrpSpPr/>
          <p:nvPr/>
        </p:nvGrpSpPr>
        <p:grpSpPr>
          <a:xfrm>
            <a:off x="5015499" y="4396565"/>
            <a:ext cx="4848770" cy="958852"/>
            <a:chOff x="4750028" y="4396565"/>
            <a:chExt cx="4848770" cy="958852"/>
          </a:xfrm>
        </p:grpSpPr>
        <p:sp>
          <p:nvSpPr>
            <p:cNvPr id="3" name="矩形 2">
              <a:extLst>
                <a:ext uri="{FF2B5EF4-FFF2-40B4-BE49-F238E27FC236}">
                  <a16:creationId xmlns:a16="http://schemas.microsoft.com/office/drawing/2014/main" id="{15A5EBB5-A702-449B-A04E-E68FDBBEB85F}"/>
                </a:ext>
              </a:extLst>
            </p:cNvPr>
            <p:cNvSpPr/>
            <p:nvPr/>
          </p:nvSpPr>
          <p:spPr>
            <a:xfrm>
              <a:off x="5118632" y="4396565"/>
              <a:ext cx="4480167" cy="969264"/>
            </a:xfrm>
            <a:prstGeom prst="rect">
              <a:avLst/>
            </a:prstGeom>
          </p:spPr>
          <p:txBody>
            <a:bodyPr wrap="square">
              <a:spAutoFit/>
            </a:bodyPr>
            <a:lstStyle/>
            <a:p>
              <a:pPr algn="just">
                <a:lnSpc>
                  <a:spcPct val="120000"/>
                </a:lnSpc>
              </a:pPr>
              <a:r>
                <a:rPr altLang="zh-CN" lang="en-US" spc="300" sz="1600">
                  <a:solidFill>
                    <a:srgbClr val="232A33"/>
                  </a:solidFill>
                  <a:latin charset="-122" panose="020b0500000000000000" pitchFamily="34" typeface="思源黑体 CN Regular"/>
                  <a:ea charset="-122" panose="020b0500000000000000" pitchFamily="34" typeface="思源黑体 CN Regular"/>
                </a:rPr>
                <a:t>1992年，卡普兰、诺顿发表《综合计分卡—提高绩效的衡量方法》一文，提出了一种新的战略管理工具。</a:t>
              </a:r>
            </a:p>
          </p:txBody>
        </p:sp>
        <p:sp>
          <p:nvSpPr>
            <p:cNvPr id="15" name="Teardrop 19">
              <a:extLst>
                <a:ext uri="{FF2B5EF4-FFF2-40B4-BE49-F238E27FC236}">
                  <a16:creationId xmlns:a16="http://schemas.microsoft.com/office/drawing/2014/main" id="{F01021B4-C18D-4DD4-A94C-D583B4E79FDA}"/>
                </a:ext>
              </a:extLst>
            </p:cNvPr>
            <p:cNvSpPr/>
            <p:nvPr/>
          </p:nvSpPr>
          <p:spPr>
            <a:xfrm rot="2700000">
              <a:off x="4750028" y="4448039"/>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spTree>
    <p:extLst>
      <p:ext uri="{BB962C8B-B14F-4D97-AF65-F5344CB8AC3E}">
        <p14:creationId val="4140562635"/>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1"/>
                                        </p:tgtEl>
                                        <p:attrNameLst>
                                          <p:attrName>style.visibility</p:attrName>
                                        </p:attrNameLst>
                                      </p:cBhvr>
                                      <p:to>
                                        <p:strVal val="visible"/>
                                      </p:to>
                                    </p:set>
                                    <p:animEffect filter="randombar(horizontal)" transition="in">
                                      <p:cBhvr>
                                        <p:cTn dur="500" id="7"/>
                                        <p:tgtEl>
                                          <p:spTgt spid="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17"/>
                                        </p:tgtEl>
                                        <p:attrNameLst>
                                          <p:attrName>style.visibility</p:attrName>
                                        </p:attrNameLst>
                                      </p:cBhvr>
                                      <p:to>
                                        <p:strVal val="visible"/>
                                      </p:to>
                                    </p:set>
                                    <p:anim calcmode="lin" valueType="num">
                                      <p:cBhvr additive="base">
                                        <p:cTn dur="500" fill="hold" id="12"/>
                                        <p:tgtEl>
                                          <p:spTgt spid="17"/>
                                        </p:tgtEl>
                                        <p:attrNameLst>
                                          <p:attrName>ppt_x</p:attrName>
                                        </p:attrNameLst>
                                      </p:cBhvr>
                                      <p:tavLst>
                                        <p:tav tm="0">
                                          <p:val>
                                            <p:strVal val="#ppt_x"/>
                                          </p:val>
                                        </p:tav>
                                        <p:tav tm="100000">
                                          <p:val>
                                            <p:strVal val="#ppt_x"/>
                                          </p:val>
                                        </p:tav>
                                      </p:tavLst>
                                    </p:anim>
                                    <p:anim calcmode="lin" valueType="num">
                                      <p:cBhvr additive="base">
                                        <p:cTn dur="500" fill="hold" id="13"/>
                                        <p:tgtEl>
                                          <p:spTgt spid="17"/>
                                        </p:tgtEl>
                                        <p:attrNameLst>
                                          <p:attrName>ppt_y</p:attrName>
                                        </p:attrNameLst>
                                      </p:cBhvr>
                                      <p:tavLst>
                                        <p:tav tm="0">
                                          <p:val>
                                            <p:strVal val="1+#ppt_h/2"/>
                                          </p:val>
                                        </p:tav>
                                        <p:tav tm="100000">
                                          <p:val>
                                            <p:strVal val="#ppt_y"/>
                                          </p:val>
                                        </p:tav>
                                      </p:tavLst>
                                    </p:anim>
                                  </p:childTnLst>
                                </p:cTn>
                              </p:par>
                              <p:par>
                                <p:cTn fill="hold" id="14" nodeType="withEffect" presetClass="entr" presetID="2" presetSubtype="4">
                                  <p:stCondLst>
                                    <p:cond delay="0"/>
                                  </p:stCondLst>
                                  <p:childTnLst>
                                    <p:set>
                                      <p:cBhvr>
                                        <p:cTn dur="1" fill="hold" id="15">
                                          <p:stCondLst>
                                            <p:cond delay="0"/>
                                          </p:stCondLst>
                                        </p:cTn>
                                        <p:tgtEl>
                                          <p:spTgt spid="16"/>
                                        </p:tgtEl>
                                        <p:attrNameLst>
                                          <p:attrName>style.visibility</p:attrName>
                                        </p:attrNameLst>
                                      </p:cBhvr>
                                      <p:to>
                                        <p:strVal val="visible"/>
                                      </p:to>
                                    </p:set>
                                    <p:anim calcmode="lin" valueType="num">
                                      <p:cBhvr additive="base">
                                        <p:cTn dur="500" fill="hold" id="16"/>
                                        <p:tgtEl>
                                          <p:spTgt spid="16"/>
                                        </p:tgtEl>
                                        <p:attrNameLst>
                                          <p:attrName>ppt_x</p:attrName>
                                        </p:attrNameLst>
                                      </p:cBhvr>
                                      <p:tavLst>
                                        <p:tav tm="0">
                                          <p:val>
                                            <p:strVal val="#ppt_x"/>
                                          </p:val>
                                        </p:tav>
                                        <p:tav tm="100000">
                                          <p:val>
                                            <p:strVal val="#ppt_x"/>
                                          </p:val>
                                        </p:tav>
                                      </p:tavLst>
                                    </p:anim>
                                    <p:anim calcmode="lin" valueType="num">
                                      <p:cBhvr additive="base">
                                        <p:cTn dur="500" fill="hold" id="17"/>
                                        <p:tgtEl>
                                          <p:spTgt spid="16"/>
                                        </p:tgtEl>
                                        <p:attrNameLst>
                                          <p:attrName>ppt_y</p:attrName>
                                        </p:attrNameLst>
                                      </p:cBhvr>
                                      <p:tavLst>
                                        <p:tav tm="0">
                                          <p:val>
                                            <p:strVal val="1+#ppt_h/2"/>
                                          </p:val>
                                        </p:tav>
                                        <p:tav tm="100000">
                                          <p:val>
                                            <p:strVal val="#ppt_y"/>
                                          </p:val>
                                        </p:tav>
                                      </p:tavLst>
                                    </p:anim>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13"/>
                                        </p:tgtEl>
                                        <p:attrNameLst>
                                          <p:attrName>style.visibility</p:attrName>
                                        </p:attrNameLst>
                                      </p:cBhvr>
                                      <p:to>
                                        <p:strVal val="visible"/>
                                      </p:to>
                                    </p:set>
                                    <p:animEffect filter="fade" transition="in">
                                      <p:cBhvr>
                                        <p:cTn dur="500" id="22"/>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31" name="矩形 30">
            <a:extLst>
              <a:ext uri="{FF2B5EF4-FFF2-40B4-BE49-F238E27FC236}">
                <a16:creationId xmlns:a16="http://schemas.microsoft.com/office/drawing/2014/main" id="{0FB7B4B9-42E6-4612-8411-FAE3EAB643C8}"/>
              </a:ext>
            </a:extLst>
          </p:cNvPr>
          <p:cNvSpPr/>
          <p:nvPr/>
        </p:nvSpPr>
        <p:spPr>
          <a:xfrm rot="16200000">
            <a:off x="8730694" y="845451"/>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FE2C76BC-E9C4-4337-A60C-C67E0277C954}"/>
              </a:ext>
            </a:extLst>
          </p:cNvPr>
          <p:cNvSpPr/>
          <p:nvPr/>
        </p:nvSpPr>
        <p:spPr>
          <a:xfrm rot="16200000">
            <a:off x="8874608" y="1010019"/>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6" name="组合 15">
            <a:extLst>
              <a:ext uri="{FF2B5EF4-FFF2-40B4-BE49-F238E27FC236}">
                <a16:creationId xmlns:a16="http://schemas.microsoft.com/office/drawing/2014/main" id="{75B8B478-BE9B-467E-B287-B6C734892573}"/>
              </a:ext>
            </a:extLst>
          </p:cNvPr>
          <p:cNvGrpSpPr/>
          <p:nvPr/>
        </p:nvGrpSpPr>
        <p:grpSpPr>
          <a:xfrm>
            <a:off x="4223230" y="1543760"/>
            <a:ext cx="3745540" cy="3489725"/>
            <a:chOff x="3609540" y="1255201"/>
            <a:chExt cx="4927599" cy="4591051"/>
          </a:xfrm>
        </p:grpSpPr>
        <p:sp>
          <p:nvSpPr>
            <p:cNvPr id="5" name="Freeform 9">
              <a:extLst>
                <a:ext uri="{FF2B5EF4-FFF2-40B4-BE49-F238E27FC236}">
                  <a16:creationId xmlns:a16="http://schemas.microsoft.com/office/drawing/2014/main" id="{B0958964-83DA-44C1-B6CC-E58772A58F94}"/>
                </a:ext>
              </a:extLst>
            </p:cNvPr>
            <p:cNvSpPr>
              <a:spLocks noEditPoints="1"/>
            </p:cNvSpPr>
            <p:nvPr/>
          </p:nvSpPr>
          <p:spPr bwMode="auto">
            <a:xfrm>
              <a:off x="3804802" y="1255201"/>
              <a:ext cx="4503737" cy="4505325"/>
            </a:xfrm>
            <a:custGeom>
              <a:cxnLst>
                <a:cxn ang="0">
                  <a:pos x="600" y="1113"/>
                </a:cxn>
                <a:cxn ang="0">
                  <a:pos x="89" y="601"/>
                </a:cxn>
                <a:cxn ang="0">
                  <a:pos x="600" y="89"/>
                </a:cxn>
                <a:cxn ang="0">
                  <a:pos x="1112" y="601"/>
                </a:cxn>
                <a:cxn ang="0">
                  <a:pos x="600" y="1113"/>
                </a:cxn>
                <a:cxn ang="0">
                  <a:pos x="600" y="0"/>
                </a:cxn>
                <a:cxn ang="0">
                  <a:pos x="0" y="601"/>
                </a:cxn>
                <a:cxn ang="0">
                  <a:pos x="600" y="1201"/>
                </a:cxn>
                <a:cxn ang="0">
                  <a:pos x="1201" y="601"/>
                </a:cxn>
                <a:cxn ang="0">
                  <a:pos x="600" y="0"/>
                </a:cxn>
              </a:cxnLst>
              <a:rect b="b" l="0" r="r" t="0"/>
              <a:pathLst>
                <a:path h="1201" w="1201">
                  <a:moveTo>
                    <a:pt x="600" y="1113"/>
                  </a:moveTo>
                  <a:cubicBezTo>
                    <a:pt x="318" y="1113"/>
                    <a:pt x="89" y="883"/>
                    <a:pt x="89" y="601"/>
                  </a:cubicBezTo>
                  <a:cubicBezTo>
                    <a:pt x="89" y="319"/>
                    <a:pt x="318" y="89"/>
                    <a:pt x="600" y="89"/>
                  </a:cubicBezTo>
                  <a:cubicBezTo>
                    <a:pt x="882" y="89"/>
                    <a:pt x="1112" y="319"/>
                    <a:pt x="1112" y="601"/>
                  </a:cubicBezTo>
                  <a:cubicBezTo>
                    <a:pt x="1112" y="883"/>
                    <a:pt x="882" y="1113"/>
                    <a:pt x="600" y="1113"/>
                  </a:cubicBezTo>
                  <a:close/>
                  <a:moveTo>
                    <a:pt x="600" y="0"/>
                  </a:moveTo>
                  <a:cubicBezTo>
                    <a:pt x="269" y="0"/>
                    <a:pt x="0" y="270"/>
                    <a:pt x="0" y="601"/>
                  </a:cubicBezTo>
                  <a:cubicBezTo>
                    <a:pt x="0" y="932"/>
                    <a:pt x="269" y="1201"/>
                    <a:pt x="600" y="1201"/>
                  </a:cubicBezTo>
                  <a:cubicBezTo>
                    <a:pt x="932" y="1201"/>
                    <a:pt x="1201" y="932"/>
                    <a:pt x="1201" y="601"/>
                  </a:cubicBezTo>
                  <a:cubicBezTo>
                    <a:pt x="1201" y="270"/>
                    <a:pt x="931" y="0"/>
                    <a:pt x="600" y="0"/>
                  </a:cubicBezTo>
                  <a:close/>
                </a:path>
              </a:pathLst>
            </a:custGeom>
            <a:solidFill>
              <a:srgbClr val="CACACA"/>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6" name="Freeform 19">
              <a:extLst>
                <a:ext uri="{FF2B5EF4-FFF2-40B4-BE49-F238E27FC236}">
                  <a16:creationId xmlns:a16="http://schemas.microsoft.com/office/drawing/2014/main" id="{80E67D5F-BB6E-4FB0-A829-0A3BE5D73C79}"/>
                </a:ext>
              </a:extLst>
            </p:cNvPr>
            <p:cNvSpPr/>
            <p:nvPr/>
          </p:nvSpPr>
          <p:spPr bwMode="auto">
            <a:xfrm>
              <a:off x="5709802" y="2080701"/>
              <a:ext cx="1060450" cy="2397125"/>
            </a:xfrm>
            <a:custGeom>
              <a:cxnLst>
                <a:cxn ang="0">
                  <a:pos x="94" y="448"/>
                </a:cxn>
                <a:cxn ang="0">
                  <a:pos x="176" y="618"/>
                </a:cxn>
                <a:cxn ang="0">
                  <a:pos x="216" y="631"/>
                </a:cxn>
                <a:cxn ang="0">
                  <a:pos x="229" y="592"/>
                </a:cxn>
                <a:cxn ang="0">
                  <a:pos x="147" y="422"/>
                </a:cxn>
                <a:cxn ang="0">
                  <a:pos x="137" y="329"/>
                </a:cxn>
                <a:cxn ang="0">
                  <a:pos x="276" y="47"/>
                </a:cxn>
                <a:cxn ang="0">
                  <a:pos x="262" y="7"/>
                </a:cxn>
                <a:cxn ang="0">
                  <a:pos x="223" y="20"/>
                </a:cxn>
                <a:cxn ang="0">
                  <a:pos x="78" y="315"/>
                </a:cxn>
                <a:cxn ang="0">
                  <a:pos x="94" y="448"/>
                </a:cxn>
              </a:cxnLst>
              <a:rect b="b" l="0" r="r" t="0"/>
              <a:pathLst>
                <a:path h="639" w="283">
                  <a:moveTo>
                    <a:pt x="94" y="448"/>
                  </a:moveTo>
                  <a:cubicBezTo>
                    <a:pt x="176" y="618"/>
                    <a:pt x="176" y="618"/>
                    <a:pt x="176" y="618"/>
                  </a:cubicBezTo>
                  <a:cubicBezTo>
                    <a:pt x="183" y="633"/>
                    <a:pt x="201" y="639"/>
                    <a:pt x="216" y="631"/>
                  </a:cubicBezTo>
                  <a:cubicBezTo>
                    <a:pt x="230" y="624"/>
                    <a:pt x="236" y="607"/>
                    <a:pt x="229" y="592"/>
                  </a:cubicBezTo>
                  <a:cubicBezTo>
                    <a:pt x="147" y="422"/>
                    <a:pt x="147" y="422"/>
                    <a:pt x="147" y="422"/>
                  </a:cubicBezTo>
                  <a:cubicBezTo>
                    <a:pt x="168" y="394"/>
                    <a:pt x="165" y="353"/>
                    <a:pt x="137" y="329"/>
                  </a:cubicBezTo>
                  <a:cubicBezTo>
                    <a:pt x="276" y="47"/>
                    <a:pt x="276" y="47"/>
                    <a:pt x="276" y="47"/>
                  </a:cubicBezTo>
                  <a:cubicBezTo>
                    <a:pt x="283" y="32"/>
                    <a:pt x="277" y="14"/>
                    <a:pt x="262" y="7"/>
                  </a:cubicBezTo>
                  <a:cubicBezTo>
                    <a:pt x="248" y="0"/>
                    <a:pt x="230" y="6"/>
                    <a:pt x="223" y="20"/>
                  </a:cubicBezTo>
                  <a:cubicBezTo>
                    <a:pt x="78" y="315"/>
                    <a:pt x="78" y="315"/>
                    <a:pt x="78" y="315"/>
                  </a:cubicBezTo>
                  <a:cubicBezTo>
                    <a:pt x="0" y="334"/>
                    <a:pt x="14" y="449"/>
                    <a:pt x="94" y="448"/>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nvGrpSpPr>
            <p:cNvPr id="7" name="组合 6">
              <a:extLst>
                <a:ext uri="{FF2B5EF4-FFF2-40B4-BE49-F238E27FC236}">
                  <a16:creationId xmlns:a16="http://schemas.microsoft.com/office/drawing/2014/main" id="{090BBDD9-D6A4-40FB-947D-7B039B5B0F76}"/>
                </a:ext>
              </a:extLst>
            </p:cNvPr>
            <p:cNvGrpSpPr/>
            <p:nvPr/>
          </p:nvGrpSpPr>
          <p:grpSpPr>
            <a:xfrm>
              <a:off x="3898465" y="1353626"/>
              <a:ext cx="4311649" cy="4311651"/>
              <a:chOff x="4144963" y="1166813"/>
              <a:chExt cx="4311649" cy="4311651"/>
            </a:xfrm>
          </p:grpSpPr>
          <p:sp>
            <p:nvSpPr>
              <p:cNvPr id="8" name="Freeform 20">
                <a:extLst>
                  <a:ext uri="{FF2B5EF4-FFF2-40B4-BE49-F238E27FC236}">
                    <a16:creationId xmlns:a16="http://schemas.microsoft.com/office/drawing/2014/main" id="{96A2092A-4082-4937-AAC6-DEB804A52CB7}"/>
                  </a:ext>
                </a:extLst>
              </p:cNvPr>
              <p:cNvSpPr/>
              <p:nvPr/>
            </p:nvSpPr>
            <p:spPr bwMode="auto">
              <a:xfrm>
                <a:off x="4144963" y="2749551"/>
                <a:ext cx="419100" cy="1649413"/>
              </a:xfrm>
              <a:custGeom>
                <a:cxnLst>
                  <a:cxn ang="0">
                    <a:pos x="77" y="440"/>
                  </a:cxn>
                  <a:cxn ang="0">
                    <a:pos x="20" y="302"/>
                  </a:cxn>
                  <a:cxn ang="0">
                    <a:pos x="0" y="153"/>
                  </a:cxn>
                  <a:cxn ang="0">
                    <a:pos x="5" y="78"/>
                  </a:cxn>
                  <a:cxn ang="0">
                    <a:pos x="20" y="4"/>
                  </a:cxn>
                  <a:cxn ang="0">
                    <a:pos x="42" y="0"/>
                  </a:cxn>
                  <a:cxn ang="0">
                    <a:pos x="59" y="15"/>
                  </a:cxn>
                  <a:cxn ang="0">
                    <a:pos x="45" y="83"/>
                  </a:cxn>
                  <a:cxn ang="0">
                    <a:pos x="41" y="153"/>
                  </a:cxn>
                  <a:cxn ang="0">
                    <a:pos x="59" y="291"/>
                  </a:cxn>
                  <a:cxn ang="0">
                    <a:pos x="112" y="420"/>
                  </a:cxn>
                  <a:cxn ang="0">
                    <a:pos x="77" y="440"/>
                  </a:cxn>
                </a:cxnLst>
                <a:rect b="b" l="0" r="r" t="0"/>
                <a:pathLst>
                  <a:path h="440" w="112">
                    <a:moveTo>
                      <a:pt x="77" y="440"/>
                    </a:moveTo>
                    <a:cubicBezTo>
                      <a:pt x="52" y="397"/>
                      <a:pt x="33" y="350"/>
                      <a:pt x="20" y="302"/>
                    </a:cubicBezTo>
                    <a:cubicBezTo>
                      <a:pt x="7" y="253"/>
                      <a:pt x="0" y="203"/>
                      <a:pt x="0" y="153"/>
                    </a:cubicBezTo>
                    <a:cubicBezTo>
                      <a:pt x="0" y="128"/>
                      <a:pt x="2" y="103"/>
                      <a:pt x="5" y="78"/>
                    </a:cubicBezTo>
                    <a:cubicBezTo>
                      <a:pt x="9" y="53"/>
                      <a:pt x="14" y="28"/>
                      <a:pt x="20" y="4"/>
                    </a:cubicBezTo>
                    <a:cubicBezTo>
                      <a:pt x="42" y="0"/>
                      <a:pt x="42" y="0"/>
                      <a:pt x="42" y="0"/>
                    </a:cubicBezTo>
                    <a:cubicBezTo>
                      <a:pt x="59" y="15"/>
                      <a:pt x="59" y="15"/>
                      <a:pt x="59" y="15"/>
                    </a:cubicBezTo>
                    <a:cubicBezTo>
                      <a:pt x="53" y="37"/>
                      <a:pt x="48" y="60"/>
                      <a:pt x="45" y="83"/>
                    </a:cubicBezTo>
                    <a:cubicBezTo>
                      <a:pt x="42" y="106"/>
                      <a:pt x="41" y="129"/>
                      <a:pt x="41" y="153"/>
                    </a:cubicBezTo>
                    <a:cubicBezTo>
                      <a:pt x="41" y="200"/>
                      <a:pt x="47" y="246"/>
                      <a:pt x="59" y="291"/>
                    </a:cubicBezTo>
                    <a:cubicBezTo>
                      <a:pt x="71" y="336"/>
                      <a:pt x="89" y="380"/>
                      <a:pt x="112" y="420"/>
                    </a:cubicBezTo>
                    <a:cubicBezTo>
                      <a:pt x="77" y="440"/>
                      <a:pt x="77" y="440"/>
                      <a:pt x="77" y="440"/>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9" name="Freeform 21">
                <a:extLst>
                  <a:ext uri="{FF2B5EF4-FFF2-40B4-BE49-F238E27FC236}">
                    <a16:creationId xmlns:a16="http://schemas.microsoft.com/office/drawing/2014/main" id="{76EA23F3-9EF0-430E-A409-B0FF6FE2AE26}"/>
                  </a:ext>
                </a:extLst>
              </p:cNvPr>
              <p:cNvSpPr/>
              <p:nvPr/>
            </p:nvSpPr>
            <p:spPr bwMode="auto">
              <a:xfrm>
                <a:off x="4433888" y="1166813"/>
                <a:ext cx="1911350" cy="1154113"/>
              </a:xfrm>
              <a:custGeom>
                <a:cxnLst>
                  <a:cxn ang="0">
                    <a:pos x="0" y="287"/>
                  </a:cxn>
                  <a:cxn ang="0">
                    <a:pos x="211" y="77"/>
                  </a:cxn>
                  <a:cxn ang="0">
                    <a:pos x="498" y="0"/>
                  </a:cxn>
                  <a:cxn ang="0">
                    <a:pos x="510" y="21"/>
                  </a:cxn>
                  <a:cxn ang="0">
                    <a:pos x="498" y="40"/>
                  </a:cxn>
                  <a:cxn ang="0">
                    <a:pos x="231" y="112"/>
                  </a:cxn>
                  <a:cxn ang="0">
                    <a:pos x="35" y="308"/>
                  </a:cxn>
                  <a:cxn ang="0">
                    <a:pos x="0" y="287"/>
                  </a:cxn>
                </a:cxnLst>
                <a:rect b="b" l="0" r="r" t="0"/>
                <a:pathLst>
                  <a:path h="308" w="510">
                    <a:moveTo>
                      <a:pt x="0" y="287"/>
                    </a:moveTo>
                    <a:cubicBezTo>
                      <a:pt x="52" y="199"/>
                      <a:pt x="125" y="127"/>
                      <a:pt x="211" y="77"/>
                    </a:cubicBezTo>
                    <a:cubicBezTo>
                      <a:pt x="297" y="27"/>
                      <a:pt x="396" y="0"/>
                      <a:pt x="498" y="0"/>
                    </a:cubicBezTo>
                    <a:cubicBezTo>
                      <a:pt x="510" y="21"/>
                      <a:pt x="510" y="21"/>
                      <a:pt x="510" y="21"/>
                    </a:cubicBezTo>
                    <a:cubicBezTo>
                      <a:pt x="498" y="40"/>
                      <a:pt x="498" y="40"/>
                      <a:pt x="498" y="40"/>
                    </a:cubicBezTo>
                    <a:cubicBezTo>
                      <a:pt x="403" y="40"/>
                      <a:pt x="311" y="66"/>
                      <a:pt x="231" y="112"/>
                    </a:cubicBezTo>
                    <a:cubicBezTo>
                      <a:pt x="151" y="158"/>
                      <a:pt x="83" y="225"/>
                      <a:pt x="35" y="308"/>
                    </a:cubicBezTo>
                    <a:cubicBezTo>
                      <a:pt x="0" y="287"/>
                      <a:pt x="0" y="287"/>
                      <a:pt x="0" y="287"/>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22">
                <a:extLst>
                  <a:ext uri="{FF2B5EF4-FFF2-40B4-BE49-F238E27FC236}">
                    <a16:creationId xmlns:a16="http://schemas.microsoft.com/office/drawing/2014/main" id="{E3BF1AB1-07F9-4973-8095-6D1264013E6D}"/>
                  </a:ext>
                </a:extLst>
              </p:cNvPr>
              <p:cNvSpPr/>
              <p:nvPr/>
            </p:nvSpPr>
            <p:spPr bwMode="auto">
              <a:xfrm>
                <a:off x="7305675" y="1795463"/>
                <a:ext cx="1150937" cy="3395663"/>
              </a:xfrm>
              <a:custGeom>
                <a:cxnLst>
                  <a:cxn ang="0">
                    <a:pos x="139" y="0"/>
                  </a:cxn>
                  <a:cxn ang="0">
                    <a:pos x="263" y="187"/>
                  </a:cxn>
                  <a:cxn ang="0">
                    <a:pos x="307" y="407"/>
                  </a:cxn>
                  <a:cxn ang="0">
                    <a:pos x="230" y="694"/>
                  </a:cxn>
                  <a:cxn ang="0">
                    <a:pos x="20" y="905"/>
                  </a:cxn>
                  <a:cxn ang="0">
                    <a:pos x="2" y="894"/>
                  </a:cxn>
                  <a:cxn ang="0">
                    <a:pos x="0" y="870"/>
                  </a:cxn>
                  <a:cxn ang="0">
                    <a:pos x="195" y="674"/>
                  </a:cxn>
                  <a:cxn ang="0">
                    <a:pos x="267" y="407"/>
                  </a:cxn>
                  <a:cxn ang="0">
                    <a:pos x="226" y="202"/>
                  </a:cxn>
                  <a:cxn ang="0">
                    <a:pos x="110" y="29"/>
                  </a:cxn>
                  <a:cxn ang="0">
                    <a:pos x="139" y="0"/>
                  </a:cxn>
                </a:cxnLst>
                <a:rect b="b" l="0" r="r" t="0"/>
                <a:pathLst>
                  <a:path h="905" w="307">
                    <a:moveTo>
                      <a:pt x="139" y="0"/>
                    </a:moveTo>
                    <a:cubicBezTo>
                      <a:pt x="193" y="54"/>
                      <a:pt x="235" y="118"/>
                      <a:pt x="263" y="187"/>
                    </a:cubicBezTo>
                    <a:cubicBezTo>
                      <a:pt x="292" y="256"/>
                      <a:pt x="307" y="331"/>
                      <a:pt x="307" y="407"/>
                    </a:cubicBezTo>
                    <a:cubicBezTo>
                      <a:pt x="307" y="510"/>
                      <a:pt x="280" y="608"/>
                      <a:pt x="230" y="694"/>
                    </a:cubicBezTo>
                    <a:cubicBezTo>
                      <a:pt x="181" y="780"/>
                      <a:pt x="109" y="853"/>
                      <a:pt x="20" y="905"/>
                    </a:cubicBezTo>
                    <a:cubicBezTo>
                      <a:pt x="2" y="894"/>
                      <a:pt x="2" y="894"/>
                      <a:pt x="2" y="894"/>
                    </a:cubicBezTo>
                    <a:cubicBezTo>
                      <a:pt x="0" y="870"/>
                      <a:pt x="0" y="870"/>
                      <a:pt x="0" y="870"/>
                    </a:cubicBezTo>
                    <a:cubicBezTo>
                      <a:pt x="82" y="822"/>
                      <a:pt x="149" y="754"/>
                      <a:pt x="195" y="674"/>
                    </a:cubicBezTo>
                    <a:cubicBezTo>
                      <a:pt x="241" y="594"/>
                      <a:pt x="267" y="502"/>
                      <a:pt x="267" y="407"/>
                    </a:cubicBezTo>
                    <a:cubicBezTo>
                      <a:pt x="267" y="336"/>
                      <a:pt x="253" y="266"/>
                      <a:pt x="226" y="202"/>
                    </a:cubicBezTo>
                    <a:cubicBezTo>
                      <a:pt x="200" y="138"/>
                      <a:pt x="160" y="79"/>
                      <a:pt x="110" y="29"/>
                    </a:cubicBezTo>
                    <a:cubicBezTo>
                      <a:pt x="139" y="0"/>
                      <a:pt x="139" y="0"/>
                      <a:pt x="139" y="0"/>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23">
                <a:extLst>
                  <a:ext uri="{FF2B5EF4-FFF2-40B4-BE49-F238E27FC236}">
                    <a16:creationId xmlns:a16="http://schemas.microsoft.com/office/drawing/2014/main" id="{D8801AE3-EF4C-421F-9209-ECAF61DB7E01}"/>
                  </a:ext>
                </a:extLst>
              </p:cNvPr>
              <p:cNvSpPr/>
              <p:nvPr/>
            </p:nvSpPr>
            <p:spPr bwMode="auto">
              <a:xfrm>
                <a:off x="4778375" y="4740276"/>
                <a:ext cx="1566862" cy="738188"/>
              </a:xfrm>
              <a:custGeom>
                <a:cxnLst>
                  <a:cxn ang="0">
                    <a:pos x="418" y="197"/>
                  </a:cxn>
                  <a:cxn ang="0">
                    <a:pos x="406" y="197"/>
                  </a:cxn>
                  <a:cxn ang="0">
                    <a:pos x="186" y="153"/>
                  </a:cxn>
                  <a:cxn ang="0">
                    <a:pos x="0" y="28"/>
                  </a:cxn>
                  <a:cxn ang="0">
                    <a:pos x="6" y="8"/>
                  </a:cxn>
                  <a:cxn ang="0">
                    <a:pos x="28" y="0"/>
                  </a:cxn>
                  <a:cxn ang="0">
                    <a:pos x="202" y="116"/>
                  </a:cxn>
                  <a:cxn ang="0">
                    <a:pos x="406" y="156"/>
                  </a:cxn>
                  <a:cxn ang="0">
                    <a:pos x="418" y="156"/>
                  </a:cxn>
                  <a:cxn ang="0">
                    <a:pos x="418" y="197"/>
                  </a:cxn>
                </a:cxnLst>
                <a:rect b="b" l="0" r="r" t="0"/>
                <a:pathLst>
                  <a:path h="197" w="418">
                    <a:moveTo>
                      <a:pt x="418" y="197"/>
                    </a:moveTo>
                    <a:cubicBezTo>
                      <a:pt x="414" y="197"/>
                      <a:pt x="410" y="197"/>
                      <a:pt x="406" y="197"/>
                    </a:cubicBezTo>
                    <a:cubicBezTo>
                      <a:pt x="330" y="197"/>
                      <a:pt x="256" y="182"/>
                      <a:pt x="186" y="153"/>
                    </a:cubicBezTo>
                    <a:cubicBezTo>
                      <a:pt x="117" y="124"/>
                      <a:pt x="54" y="82"/>
                      <a:pt x="0" y="28"/>
                    </a:cubicBezTo>
                    <a:cubicBezTo>
                      <a:pt x="6" y="8"/>
                      <a:pt x="6" y="8"/>
                      <a:pt x="6" y="8"/>
                    </a:cubicBezTo>
                    <a:cubicBezTo>
                      <a:pt x="28" y="0"/>
                      <a:pt x="28" y="0"/>
                      <a:pt x="28" y="0"/>
                    </a:cubicBezTo>
                    <a:cubicBezTo>
                      <a:pt x="79" y="50"/>
                      <a:pt x="138" y="89"/>
                      <a:pt x="202" y="116"/>
                    </a:cubicBezTo>
                    <a:cubicBezTo>
                      <a:pt x="266" y="142"/>
                      <a:pt x="335" y="156"/>
                      <a:pt x="406" y="156"/>
                    </a:cubicBezTo>
                    <a:cubicBezTo>
                      <a:pt x="410" y="156"/>
                      <a:pt x="414" y="156"/>
                      <a:pt x="418" y="156"/>
                    </a:cubicBezTo>
                    <a:cubicBezTo>
                      <a:pt x="418" y="197"/>
                      <a:pt x="418" y="197"/>
                      <a:pt x="418" y="197"/>
                    </a:cubicBezTo>
                    <a:close/>
                  </a:path>
                </a:pathLst>
              </a:custGeom>
              <a:solidFill>
                <a:schemeClr val="bg1"/>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12" name="Oval 36">
              <a:extLst>
                <a:ext uri="{FF2B5EF4-FFF2-40B4-BE49-F238E27FC236}">
                  <a16:creationId xmlns:a16="http://schemas.microsoft.com/office/drawing/2014/main" id="{67545D00-70E6-4BE7-9AAD-B4A74DD2D83A}"/>
                </a:ext>
              </a:extLst>
            </p:cNvPr>
            <p:cNvSpPr>
              <a:spLocks noChangeArrowheads="1"/>
            </p:cNvSpPr>
            <p:nvPr/>
          </p:nvSpPr>
          <p:spPr bwMode="auto">
            <a:xfrm>
              <a:off x="4584265" y="1323464"/>
              <a:ext cx="803275" cy="798513"/>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13" name="Oval 46">
              <a:extLst>
                <a:ext uri="{FF2B5EF4-FFF2-40B4-BE49-F238E27FC236}">
                  <a16:creationId xmlns:a16="http://schemas.microsoft.com/office/drawing/2014/main" id="{F196B9DA-1D9A-46A3-B08F-1C00CA4666E9}"/>
                </a:ext>
              </a:extLst>
            </p:cNvPr>
            <p:cNvSpPr>
              <a:spLocks noChangeArrowheads="1"/>
            </p:cNvSpPr>
            <p:nvPr/>
          </p:nvSpPr>
          <p:spPr bwMode="auto">
            <a:xfrm>
              <a:off x="7738627" y="3085589"/>
              <a:ext cx="798512" cy="798513"/>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14" name="Oval 55">
              <a:extLst>
                <a:ext uri="{FF2B5EF4-FFF2-40B4-BE49-F238E27FC236}">
                  <a16:creationId xmlns:a16="http://schemas.microsoft.com/office/drawing/2014/main" id="{FF6662E1-EFB6-4066-9B90-768DC83D6A16}"/>
                </a:ext>
              </a:extLst>
            </p:cNvPr>
            <p:cNvSpPr>
              <a:spLocks noChangeArrowheads="1"/>
            </p:cNvSpPr>
            <p:nvPr/>
          </p:nvSpPr>
          <p:spPr bwMode="auto">
            <a:xfrm>
              <a:off x="4917640" y="5047739"/>
              <a:ext cx="800100" cy="798513"/>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15" name="Oval 58">
              <a:extLst>
                <a:ext uri="{FF2B5EF4-FFF2-40B4-BE49-F238E27FC236}">
                  <a16:creationId xmlns:a16="http://schemas.microsoft.com/office/drawing/2014/main" id="{3425904B-F917-4CAC-AE76-130D209C3C8F}"/>
                </a:ext>
              </a:extLst>
            </p:cNvPr>
            <p:cNvSpPr>
              <a:spLocks noChangeArrowheads="1"/>
            </p:cNvSpPr>
            <p:nvPr/>
          </p:nvSpPr>
          <p:spPr bwMode="auto">
            <a:xfrm>
              <a:off x="3609540" y="3407851"/>
              <a:ext cx="798512" cy="798513"/>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grpSp>
        <p:nvGrpSpPr>
          <p:cNvPr id="22" name="组合 21">
            <a:extLst>
              <a:ext uri="{FF2B5EF4-FFF2-40B4-BE49-F238E27FC236}">
                <a16:creationId xmlns:a16="http://schemas.microsoft.com/office/drawing/2014/main" id="{F6E5A8C0-3308-4872-83A9-DDB4A2EAFB86}"/>
              </a:ext>
            </a:extLst>
          </p:cNvPr>
          <p:cNvGrpSpPr/>
          <p:nvPr/>
        </p:nvGrpSpPr>
        <p:grpSpPr>
          <a:xfrm>
            <a:off x="8975900" y="1543760"/>
            <a:ext cx="2061911" cy="501445"/>
            <a:chOff x="5104670" y="1206477"/>
            <a:chExt cx="2061911" cy="501445"/>
          </a:xfrm>
        </p:grpSpPr>
        <p:sp>
          <p:nvSpPr>
            <p:cNvPr id="21" name="矩形 20">
              <a:extLst>
                <a:ext uri="{FF2B5EF4-FFF2-40B4-BE49-F238E27FC236}">
                  <a16:creationId xmlns:a16="http://schemas.microsoft.com/office/drawing/2014/main" id="{CC96B1DA-208E-40A8-AD61-4F7BE43BF401}"/>
                </a:ext>
              </a:extLst>
            </p:cNvPr>
            <p:cNvSpPr/>
            <p:nvPr/>
          </p:nvSpPr>
          <p:spPr>
            <a:xfrm>
              <a:off x="5104670" y="1206477"/>
              <a:ext cx="1939584"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496E5090-0C66-483F-8495-9248154095F2}"/>
                </a:ext>
              </a:extLst>
            </p:cNvPr>
            <p:cNvSpPr/>
            <p:nvPr/>
          </p:nvSpPr>
          <p:spPr>
            <a:xfrm>
              <a:off x="5226997" y="1249020"/>
              <a:ext cx="1939584" cy="396240"/>
            </a:xfrm>
            <a:prstGeom prst="rect">
              <a:avLst/>
            </a:prstGeom>
          </p:spPr>
          <p:txBody>
            <a:bodyPr vert="horz" wrap="square">
              <a:spAutoFit/>
            </a:bodyPr>
            <a:lstStyle/>
            <a:p>
              <a:r>
                <a:rPr altLang="en-US" b="1" i="1" lang="zh-CN" spc="300" sz="2000">
                  <a:solidFill>
                    <a:schemeClr val="bg1"/>
                  </a:solidFill>
                  <a:latin charset="-122" panose="020b0500000000000000" pitchFamily="34" typeface="思源黑体 CN Regular"/>
                  <a:ea charset="-122" panose="020b0500000000000000" pitchFamily="34" typeface="思源黑体 CN Regular"/>
                </a:rPr>
                <a:t>愿景与战略</a:t>
              </a:r>
            </a:p>
          </p:txBody>
        </p:sp>
      </p:grpSp>
      <p:sp>
        <p:nvSpPr>
          <p:cNvPr id="23" name="矩形 22">
            <a:extLst>
              <a:ext uri="{FF2B5EF4-FFF2-40B4-BE49-F238E27FC236}">
                <a16:creationId xmlns:a16="http://schemas.microsoft.com/office/drawing/2014/main" id="{40DA660A-2DE3-4C93-B6C7-4FD960007F81}"/>
              </a:ext>
            </a:extLst>
          </p:cNvPr>
          <p:cNvSpPr/>
          <p:nvPr/>
        </p:nvSpPr>
        <p:spPr>
          <a:xfrm>
            <a:off x="5217536" y="5060328"/>
            <a:ext cx="1192107" cy="384048"/>
          </a:xfrm>
          <a:prstGeom prst="rect">
            <a:avLst/>
          </a:prstGeom>
        </p:spPr>
        <p:txBody>
          <a:bodyPr wrap="square">
            <a:spAutoFit/>
          </a:bodyPr>
          <a:lstStyle/>
          <a:p>
            <a:pPr algn="just">
              <a:lnSpc>
                <a:spcPct val="120000"/>
              </a:lnSpc>
            </a:pPr>
            <a:r>
              <a:rPr altLang="en-US" b="1" lang="zh-CN" spc="300" sz="1600">
                <a:solidFill>
                  <a:srgbClr val="DF5634"/>
                </a:solidFill>
                <a:latin charset="-122" panose="020b0500000000000000" pitchFamily="34" typeface="思源黑体 CN Regular"/>
                <a:ea charset="-122" panose="020b0500000000000000" pitchFamily="34" typeface="思源黑体 CN Regular"/>
              </a:rPr>
              <a:t>客户维度</a:t>
            </a:r>
          </a:p>
        </p:txBody>
      </p:sp>
      <p:sp>
        <p:nvSpPr>
          <p:cNvPr id="24" name="矩形 23">
            <a:extLst>
              <a:ext uri="{FF2B5EF4-FFF2-40B4-BE49-F238E27FC236}">
                <a16:creationId xmlns:a16="http://schemas.microsoft.com/office/drawing/2014/main" id="{FC235652-E329-4D4D-9B9C-CFA1263D4A8F}"/>
              </a:ext>
            </a:extLst>
          </p:cNvPr>
          <p:cNvSpPr/>
          <p:nvPr/>
        </p:nvSpPr>
        <p:spPr>
          <a:xfrm>
            <a:off x="3566410" y="1549009"/>
            <a:ext cx="1192107" cy="384048"/>
          </a:xfrm>
          <a:prstGeom prst="rect">
            <a:avLst/>
          </a:prstGeom>
        </p:spPr>
        <p:txBody>
          <a:bodyPr wrap="square">
            <a:spAutoFit/>
          </a:bodyPr>
          <a:lstStyle/>
          <a:p>
            <a:pPr algn="just">
              <a:lnSpc>
                <a:spcPct val="120000"/>
              </a:lnSpc>
            </a:pPr>
            <a:r>
              <a:rPr altLang="en-US" b="1" lang="zh-CN" spc="300" sz="1600">
                <a:solidFill>
                  <a:srgbClr val="DF5634"/>
                </a:solidFill>
                <a:latin charset="-122" panose="020b0500000000000000" pitchFamily="34" typeface="思源黑体 CN Regular"/>
                <a:ea charset="-122" panose="020b0500000000000000" pitchFamily="34" typeface="思源黑体 CN Regular"/>
              </a:rPr>
              <a:t>内部流程</a:t>
            </a:r>
          </a:p>
        </p:txBody>
      </p:sp>
      <p:sp>
        <p:nvSpPr>
          <p:cNvPr id="25" name="矩形 24">
            <a:extLst>
              <a:ext uri="{FF2B5EF4-FFF2-40B4-BE49-F238E27FC236}">
                <a16:creationId xmlns:a16="http://schemas.microsoft.com/office/drawing/2014/main" id="{F877B03C-F403-4008-902C-C552AFA5A3C5}"/>
              </a:ext>
            </a:extLst>
          </p:cNvPr>
          <p:cNvSpPr/>
          <p:nvPr/>
        </p:nvSpPr>
        <p:spPr>
          <a:xfrm>
            <a:off x="3088484" y="3854598"/>
            <a:ext cx="1739368" cy="384048"/>
          </a:xfrm>
          <a:prstGeom prst="rect">
            <a:avLst/>
          </a:prstGeom>
        </p:spPr>
        <p:txBody>
          <a:bodyPr wrap="square">
            <a:spAutoFit/>
          </a:bodyPr>
          <a:lstStyle/>
          <a:p>
            <a:pPr algn="just">
              <a:lnSpc>
                <a:spcPct val="120000"/>
              </a:lnSpc>
            </a:pPr>
            <a:r>
              <a:rPr altLang="en-US" b="1" lang="zh-CN" spc="300" sz="1600">
                <a:solidFill>
                  <a:srgbClr val="DF5634"/>
                </a:solidFill>
                <a:latin charset="-122" panose="020b0500000000000000" pitchFamily="34" typeface="思源黑体 CN Regular"/>
                <a:ea charset="-122" panose="020b0500000000000000" pitchFamily="34" typeface="思源黑体 CN Regular"/>
              </a:rPr>
              <a:t>学习与成长</a:t>
            </a:r>
          </a:p>
        </p:txBody>
      </p:sp>
      <p:sp>
        <p:nvSpPr>
          <p:cNvPr id="26" name="矩形 25">
            <a:extLst>
              <a:ext uri="{FF2B5EF4-FFF2-40B4-BE49-F238E27FC236}">
                <a16:creationId xmlns:a16="http://schemas.microsoft.com/office/drawing/2014/main" id="{292A1C56-D892-4D5B-B709-52C167A1C6AC}"/>
              </a:ext>
            </a:extLst>
          </p:cNvPr>
          <p:cNvSpPr/>
          <p:nvPr/>
        </p:nvSpPr>
        <p:spPr>
          <a:xfrm>
            <a:off x="8052124" y="3005318"/>
            <a:ext cx="1192107" cy="384048"/>
          </a:xfrm>
          <a:prstGeom prst="rect">
            <a:avLst/>
          </a:prstGeom>
        </p:spPr>
        <p:txBody>
          <a:bodyPr wrap="square">
            <a:spAutoFit/>
          </a:bodyPr>
          <a:lstStyle/>
          <a:p>
            <a:pPr algn="just">
              <a:lnSpc>
                <a:spcPct val="120000"/>
              </a:lnSpc>
            </a:pPr>
            <a:r>
              <a:rPr altLang="en-US" b="1" lang="zh-CN" spc="300" sz="1600">
                <a:solidFill>
                  <a:srgbClr val="DF5634"/>
                </a:solidFill>
                <a:latin charset="-122" panose="020b0500000000000000" pitchFamily="34" typeface="思源黑体 CN Regular"/>
                <a:ea charset="-122" panose="020b0500000000000000" pitchFamily="34" typeface="思源黑体 CN Regular"/>
              </a:rPr>
              <a:t>财务维度</a:t>
            </a:r>
          </a:p>
        </p:txBody>
      </p:sp>
      <p:sp>
        <p:nvSpPr>
          <p:cNvPr id="27" name="矩形 26">
            <a:extLst>
              <a:ext uri="{FF2B5EF4-FFF2-40B4-BE49-F238E27FC236}">
                <a16:creationId xmlns:a16="http://schemas.microsoft.com/office/drawing/2014/main" id="{F3836E70-3127-4A32-A5A9-0EE63D5A0537}"/>
              </a:ext>
            </a:extLst>
          </p:cNvPr>
          <p:cNvSpPr/>
          <p:nvPr/>
        </p:nvSpPr>
        <p:spPr>
          <a:xfrm>
            <a:off x="1300835" y="1874867"/>
            <a:ext cx="3450652" cy="57912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突破以往只关注财务指标的战略绩效评价视角。</a:t>
            </a:r>
          </a:p>
        </p:txBody>
      </p:sp>
      <p:sp>
        <p:nvSpPr>
          <p:cNvPr id="28" name="矩形 27">
            <a:extLst>
              <a:ext uri="{FF2B5EF4-FFF2-40B4-BE49-F238E27FC236}">
                <a16:creationId xmlns:a16="http://schemas.microsoft.com/office/drawing/2014/main" id="{1CB5576D-63CD-4B9B-908B-01B6B02EA294}"/>
              </a:ext>
            </a:extLst>
          </p:cNvPr>
          <p:cNvSpPr/>
          <p:nvPr/>
        </p:nvSpPr>
        <p:spPr>
          <a:xfrm>
            <a:off x="5217536" y="5351138"/>
            <a:ext cx="3483291" cy="57912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内部流程、学习与成长四个维度来综合衡量公司的战略绩效。</a:t>
            </a:r>
          </a:p>
        </p:txBody>
      </p:sp>
      <p:sp>
        <p:nvSpPr>
          <p:cNvPr id="29" name="矩形 28">
            <a:extLst>
              <a:ext uri="{FF2B5EF4-FFF2-40B4-BE49-F238E27FC236}">
                <a16:creationId xmlns:a16="http://schemas.microsoft.com/office/drawing/2014/main" id="{D860C6EC-07EB-4BE4-94BE-A4F08F4E832D}"/>
              </a:ext>
            </a:extLst>
          </p:cNvPr>
          <p:cNvSpPr/>
          <p:nvPr/>
        </p:nvSpPr>
        <p:spPr>
          <a:xfrm>
            <a:off x="1128847" y="4174137"/>
            <a:ext cx="3384784" cy="82296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这方面主要使用财务指标进行衡量，造成公司过度关注当前效益。</a:t>
            </a:r>
          </a:p>
        </p:txBody>
      </p:sp>
      <p:sp>
        <p:nvSpPr>
          <p:cNvPr id="30" name="矩形 29">
            <a:extLst>
              <a:ext uri="{FF2B5EF4-FFF2-40B4-BE49-F238E27FC236}">
                <a16:creationId xmlns:a16="http://schemas.microsoft.com/office/drawing/2014/main" id="{FE63C79E-B13F-4032-9CFB-2B293F39534F}"/>
              </a:ext>
            </a:extLst>
          </p:cNvPr>
          <p:cNvSpPr/>
          <p:nvPr/>
        </p:nvSpPr>
        <p:spPr>
          <a:xfrm>
            <a:off x="8057619" y="3330151"/>
            <a:ext cx="2980192" cy="57912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企业经过长期努力所要实现的未来状况。</a:t>
            </a:r>
          </a:p>
        </p:txBody>
      </p:sp>
    </p:spTree>
    <p:extLst>
      <p:ext uri="{BB962C8B-B14F-4D97-AF65-F5344CB8AC3E}">
        <p14:creationId val="2719429429"/>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16"/>
                                        </p:tgtEl>
                                        <p:attrNameLst>
                                          <p:attrName>style.visibility</p:attrName>
                                        </p:attrNameLst>
                                      </p:cBhvr>
                                      <p:to>
                                        <p:strVal val="visible"/>
                                      </p:to>
                                    </p:set>
                                    <p:animEffect filter="wipe(down)" transition="in">
                                      <p:cBhvr>
                                        <p:cTn dur="500" id="7"/>
                                        <p:tgtEl>
                                          <p:spTgt spid="1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1" presetSubtype="1">
                                  <p:stCondLst>
                                    <p:cond delay="0"/>
                                  </p:stCondLst>
                                  <p:childTnLst>
                                    <p:set>
                                      <p:cBhvr>
                                        <p:cTn dur="1" fill="hold" id="11">
                                          <p:stCondLst>
                                            <p:cond delay="0"/>
                                          </p:stCondLst>
                                        </p:cTn>
                                        <p:tgtEl>
                                          <p:spTgt spid="22"/>
                                        </p:tgtEl>
                                        <p:attrNameLst>
                                          <p:attrName>style.visibility</p:attrName>
                                        </p:attrNameLst>
                                      </p:cBhvr>
                                      <p:to>
                                        <p:strVal val="visible"/>
                                      </p:to>
                                    </p:set>
                                    <p:animEffect filter="wheel(1)" transition="in">
                                      <p:cBhvr>
                                        <p:cTn dur="2000" id="12"/>
                                        <p:tgtEl>
                                          <p:spTgt spid="22"/>
                                        </p:tgtEl>
                                      </p:cBhvr>
                                    </p:animEffect>
                                  </p:childTnLst>
                                </p:cTn>
                              </p:par>
                              <p:par>
                                <p:cTn fill="hold" grpId="0" id="13" nodeType="withEffect" presetClass="entr" presetID="21" presetSubtype="1">
                                  <p:stCondLst>
                                    <p:cond delay="0"/>
                                  </p:stCondLst>
                                  <p:childTnLst>
                                    <p:set>
                                      <p:cBhvr>
                                        <p:cTn dur="1" fill="hold" id="14">
                                          <p:stCondLst>
                                            <p:cond delay="0"/>
                                          </p:stCondLst>
                                        </p:cTn>
                                        <p:tgtEl>
                                          <p:spTgt spid="31"/>
                                        </p:tgtEl>
                                        <p:attrNameLst>
                                          <p:attrName>style.visibility</p:attrName>
                                        </p:attrNameLst>
                                      </p:cBhvr>
                                      <p:to>
                                        <p:strVal val="visible"/>
                                      </p:to>
                                    </p:set>
                                    <p:animEffect filter="wheel(1)" transition="in">
                                      <p:cBhvr>
                                        <p:cTn dur="2000" id="15"/>
                                        <p:tgtEl>
                                          <p:spTgt spid="31"/>
                                        </p:tgtEl>
                                      </p:cBhvr>
                                    </p:animEffect>
                                  </p:childTnLst>
                                </p:cTn>
                              </p:par>
                              <p:par>
                                <p:cTn fill="hold" grpId="0" id="16" nodeType="withEffect" presetClass="entr" presetID="21" presetSubtype="1">
                                  <p:stCondLst>
                                    <p:cond delay="0"/>
                                  </p:stCondLst>
                                  <p:childTnLst>
                                    <p:set>
                                      <p:cBhvr>
                                        <p:cTn dur="1" fill="hold" id="17">
                                          <p:stCondLst>
                                            <p:cond delay="0"/>
                                          </p:stCondLst>
                                        </p:cTn>
                                        <p:tgtEl>
                                          <p:spTgt spid="32"/>
                                        </p:tgtEl>
                                        <p:attrNameLst>
                                          <p:attrName>style.visibility</p:attrName>
                                        </p:attrNameLst>
                                      </p:cBhvr>
                                      <p:to>
                                        <p:strVal val="visible"/>
                                      </p:to>
                                    </p:set>
                                    <p:animEffect filter="wheel(1)" transition="in">
                                      <p:cBhvr>
                                        <p:cTn dur="2000" id="18"/>
                                        <p:tgtEl>
                                          <p:spTgt spid="32"/>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2" presetSubtype="4">
                                  <p:stCondLst>
                                    <p:cond delay="0"/>
                                  </p:stCondLst>
                                  <p:childTnLst>
                                    <p:set>
                                      <p:cBhvr>
                                        <p:cTn dur="1" fill="hold" id="22">
                                          <p:stCondLst>
                                            <p:cond delay="0"/>
                                          </p:stCondLst>
                                        </p:cTn>
                                        <p:tgtEl>
                                          <p:spTgt spid="27"/>
                                        </p:tgtEl>
                                        <p:attrNameLst>
                                          <p:attrName>style.visibility</p:attrName>
                                        </p:attrNameLst>
                                      </p:cBhvr>
                                      <p:to>
                                        <p:strVal val="visible"/>
                                      </p:to>
                                    </p:set>
                                    <p:anim calcmode="lin" valueType="num">
                                      <p:cBhvr additive="base">
                                        <p:cTn dur="500" fill="hold" id="23"/>
                                        <p:tgtEl>
                                          <p:spTgt spid="27"/>
                                        </p:tgtEl>
                                        <p:attrNameLst>
                                          <p:attrName>ppt_x</p:attrName>
                                        </p:attrNameLst>
                                      </p:cBhvr>
                                      <p:tavLst>
                                        <p:tav tm="0">
                                          <p:val>
                                            <p:strVal val="#ppt_x"/>
                                          </p:val>
                                        </p:tav>
                                        <p:tav tm="100000">
                                          <p:val>
                                            <p:strVal val="#ppt_x"/>
                                          </p:val>
                                        </p:tav>
                                      </p:tavLst>
                                    </p:anim>
                                    <p:anim calcmode="lin" valueType="num">
                                      <p:cBhvr additive="base">
                                        <p:cTn dur="500" fill="hold" id="24"/>
                                        <p:tgtEl>
                                          <p:spTgt spid="27"/>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24"/>
                                        </p:tgtEl>
                                        <p:attrNameLst>
                                          <p:attrName>style.visibility</p:attrName>
                                        </p:attrNameLst>
                                      </p:cBhvr>
                                      <p:to>
                                        <p:strVal val="visible"/>
                                      </p:to>
                                    </p:set>
                                    <p:anim calcmode="lin" valueType="num">
                                      <p:cBhvr additive="base">
                                        <p:cTn dur="500" fill="hold" id="27"/>
                                        <p:tgtEl>
                                          <p:spTgt spid="24"/>
                                        </p:tgtEl>
                                        <p:attrNameLst>
                                          <p:attrName>ppt_x</p:attrName>
                                        </p:attrNameLst>
                                      </p:cBhvr>
                                      <p:tavLst>
                                        <p:tav tm="0">
                                          <p:val>
                                            <p:strVal val="#ppt_x"/>
                                          </p:val>
                                        </p:tav>
                                        <p:tav tm="100000">
                                          <p:val>
                                            <p:strVal val="#ppt_x"/>
                                          </p:val>
                                        </p:tav>
                                      </p:tavLst>
                                    </p:anim>
                                    <p:anim calcmode="lin" valueType="num">
                                      <p:cBhvr additive="base">
                                        <p:cTn dur="500" fill="hold" id="28"/>
                                        <p:tgtEl>
                                          <p:spTgt spid="24"/>
                                        </p:tgtEl>
                                        <p:attrNameLst>
                                          <p:attrName>ppt_y</p:attrName>
                                        </p:attrNameLst>
                                      </p:cBhvr>
                                      <p:tavLst>
                                        <p:tav tm="0">
                                          <p:val>
                                            <p:strVal val="1+#ppt_h/2"/>
                                          </p:val>
                                        </p:tav>
                                        <p:tav tm="100000">
                                          <p:val>
                                            <p:strVal val="#ppt_y"/>
                                          </p:val>
                                        </p:tav>
                                      </p:tavLst>
                                    </p:anim>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2" presetSubtype="4">
                                  <p:stCondLst>
                                    <p:cond delay="0"/>
                                  </p:stCondLst>
                                  <p:childTnLst>
                                    <p:set>
                                      <p:cBhvr>
                                        <p:cTn dur="1" fill="hold" id="32">
                                          <p:stCondLst>
                                            <p:cond delay="0"/>
                                          </p:stCondLst>
                                        </p:cTn>
                                        <p:tgtEl>
                                          <p:spTgt spid="29"/>
                                        </p:tgtEl>
                                        <p:attrNameLst>
                                          <p:attrName>style.visibility</p:attrName>
                                        </p:attrNameLst>
                                      </p:cBhvr>
                                      <p:to>
                                        <p:strVal val="visible"/>
                                      </p:to>
                                    </p:set>
                                    <p:anim calcmode="lin" valueType="num">
                                      <p:cBhvr additive="base">
                                        <p:cTn dur="500" fill="hold" id="33"/>
                                        <p:tgtEl>
                                          <p:spTgt spid="29"/>
                                        </p:tgtEl>
                                        <p:attrNameLst>
                                          <p:attrName>ppt_x</p:attrName>
                                        </p:attrNameLst>
                                      </p:cBhvr>
                                      <p:tavLst>
                                        <p:tav tm="0">
                                          <p:val>
                                            <p:strVal val="#ppt_x"/>
                                          </p:val>
                                        </p:tav>
                                        <p:tav tm="100000">
                                          <p:val>
                                            <p:strVal val="#ppt_x"/>
                                          </p:val>
                                        </p:tav>
                                      </p:tavLst>
                                    </p:anim>
                                    <p:anim calcmode="lin" valueType="num">
                                      <p:cBhvr additive="base">
                                        <p:cTn dur="500" fill="hold" id="34"/>
                                        <p:tgtEl>
                                          <p:spTgt spid="29"/>
                                        </p:tgtEl>
                                        <p:attrNameLst>
                                          <p:attrName>ppt_y</p:attrName>
                                        </p:attrNameLst>
                                      </p:cBhvr>
                                      <p:tavLst>
                                        <p:tav tm="0">
                                          <p:val>
                                            <p:strVal val="1+#ppt_h/2"/>
                                          </p:val>
                                        </p:tav>
                                        <p:tav tm="100000">
                                          <p:val>
                                            <p:strVal val="#ppt_y"/>
                                          </p:val>
                                        </p:tav>
                                      </p:tavLst>
                                    </p:anim>
                                  </p:childTnLst>
                                </p:cTn>
                              </p:par>
                              <p:par>
                                <p:cTn fill="hold" grpId="0" id="35" nodeType="withEffect" presetClass="entr" presetID="2" presetSubtype="4">
                                  <p:stCondLst>
                                    <p:cond delay="0"/>
                                  </p:stCondLst>
                                  <p:childTnLst>
                                    <p:set>
                                      <p:cBhvr>
                                        <p:cTn dur="1" fill="hold" id="36">
                                          <p:stCondLst>
                                            <p:cond delay="0"/>
                                          </p:stCondLst>
                                        </p:cTn>
                                        <p:tgtEl>
                                          <p:spTgt spid="25"/>
                                        </p:tgtEl>
                                        <p:attrNameLst>
                                          <p:attrName>style.visibility</p:attrName>
                                        </p:attrNameLst>
                                      </p:cBhvr>
                                      <p:to>
                                        <p:strVal val="visible"/>
                                      </p:to>
                                    </p:set>
                                    <p:anim calcmode="lin" valueType="num">
                                      <p:cBhvr additive="base">
                                        <p:cTn dur="500" fill="hold" id="37"/>
                                        <p:tgtEl>
                                          <p:spTgt spid="25"/>
                                        </p:tgtEl>
                                        <p:attrNameLst>
                                          <p:attrName>ppt_x</p:attrName>
                                        </p:attrNameLst>
                                      </p:cBhvr>
                                      <p:tavLst>
                                        <p:tav tm="0">
                                          <p:val>
                                            <p:strVal val="#ppt_x"/>
                                          </p:val>
                                        </p:tav>
                                        <p:tav tm="100000">
                                          <p:val>
                                            <p:strVal val="#ppt_x"/>
                                          </p:val>
                                        </p:tav>
                                      </p:tavLst>
                                    </p:anim>
                                    <p:anim calcmode="lin" valueType="num">
                                      <p:cBhvr additive="base">
                                        <p:cTn dur="500" fill="hold" id="38"/>
                                        <p:tgtEl>
                                          <p:spTgt spid="25"/>
                                        </p:tgtEl>
                                        <p:attrNameLst>
                                          <p:attrName>ppt_y</p:attrName>
                                        </p:attrNameLst>
                                      </p:cBhvr>
                                      <p:tavLst>
                                        <p:tav tm="0">
                                          <p:val>
                                            <p:strVal val="1+#ppt_h/2"/>
                                          </p:val>
                                        </p:tav>
                                        <p:tav tm="100000">
                                          <p:val>
                                            <p:strVal val="#ppt_y"/>
                                          </p:val>
                                        </p:tav>
                                      </p:tavLst>
                                    </p:anim>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26"/>
                                        </p:tgtEl>
                                        <p:attrNameLst>
                                          <p:attrName>style.visibility</p:attrName>
                                        </p:attrNameLst>
                                      </p:cBhvr>
                                      <p:to>
                                        <p:strVal val="visible"/>
                                      </p:to>
                                    </p:set>
                                    <p:anim calcmode="lin" valueType="num">
                                      <p:cBhvr additive="base">
                                        <p:cTn dur="500" fill="hold" id="43"/>
                                        <p:tgtEl>
                                          <p:spTgt spid="26"/>
                                        </p:tgtEl>
                                        <p:attrNameLst>
                                          <p:attrName>ppt_x</p:attrName>
                                        </p:attrNameLst>
                                      </p:cBhvr>
                                      <p:tavLst>
                                        <p:tav tm="0">
                                          <p:val>
                                            <p:strVal val="#ppt_x"/>
                                          </p:val>
                                        </p:tav>
                                        <p:tav tm="100000">
                                          <p:val>
                                            <p:strVal val="#ppt_x"/>
                                          </p:val>
                                        </p:tav>
                                      </p:tavLst>
                                    </p:anim>
                                    <p:anim calcmode="lin" valueType="num">
                                      <p:cBhvr additive="base">
                                        <p:cTn dur="500" fill="hold" id="44"/>
                                        <p:tgtEl>
                                          <p:spTgt spid="26"/>
                                        </p:tgtEl>
                                        <p:attrNameLst>
                                          <p:attrName>ppt_y</p:attrName>
                                        </p:attrNameLst>
                                      </p:cBhvr>
                                      <p:tavLst>
                                        <p:tav tm="0">
                                          <p:val>
                                            <p:strVal val="1+#ppt_h/2"/>
                                          </p:val>
                                        </p:tav>
                                        <p:tav tm="100000">
                                          <p:val>
                                            <p:strVal val="#ppt_y"/>
                                          </p:val>
                                        </p:tav>
                                      </p:tavLst>
                                    </p:anim>
                                  </p:childTnLst>
                                </p:cTn>
                              </p:par>
                              <p:par>
                                <p:cTn fill="hold" grpId="0" id="45" nodeType="withEffect" presetClass="entr" presetID="2" presetSubtype="4">
                                  <p:stCondLst>
                                    <p:cond delay="0"/>
                                  </p:stCondLst>
                                  <p:childTnLst>
                                    <p:set>
                                      <p:cBhvr>
                                        <p:cTn dur="1" fill="hold" id="46">
                                          <p:stCondLst>
                                            <p:cond delay="0"/>
                                          </p:stCondLst>
                                        </p:cTn>
                                        <p:tgtEl>
                                          <p:spTgt spid="30"/>
                                        </p:tgtEl>
                                        <p:attrNameLst>
                                          <p:attrName>style.visibility</p:attrName>
                                        </p:attrNameLst>
                                      </p:cBhvr>
                                      <p:to>
                                        <p:strVal val="visible"/>
                                      </p:to>
                                    </p:set>
                                    <p:anim calcmode="lin" valueType="num">
                                      <p:cBhvr additive="base">
                                        <p:cTn dur="500" fill="hold" id="47"/>
                                        <p:tgtEl>
                                          <p:spTgt spid="30"/>
                                        </p:tgtEl>
                                        <p:attrNameLst>
                                          <p:attrName>ppt_x</p:attrName>
                                        </p:attrNameLst>
                                      </p:cBhvr>
                                      <p:tavLst>
                                        <p:tav tm="0">
                                          <p:val>
                                            <p:strVal val="#ppt_x"/>
                                          </p:val>
                                        </p:tav>
                                        <p:tav tm="100000">
                                          <p:val>
                                            <p:strVal val="#ppt_x"/>
                                          </p:val>
                                        </p:tav>
                                      </p:tavLst>
                                    </p:anim>
                                    <p:anim calcmode="lin" valueType="num">
                                      <p:cBhvr additive="base">
                                        <p:cTn dur="500" fill="hold" id="48"/>
                                        <p:tgtEl>
                                          <p:spTgt spid="30"/>
                                        </p:tgtEl>
                                        <p:attrNameLst>
                                          <p:attrName>ppt_y</p:attrName>
                                        </p:attrNameLst>
                                      </p:cBhvr>
                                      <p:tavLst>
                                        <p:tav tm="0">
                                          <p:val>
                                            <p:strVal val="1+#ppt_h/2"/>
                                          </p:val>
                                        </p:tav>
                                        <p:tav tm="100000">
                                          <p:val>
                                            <p:strVal val="#ppt_y"/>
                                          </p:val>
                                        </p:tav>
                                      </p:tavLst>
                                    </p:anim>
                                  </p:childTnLst>
                                </p:cTn>
                              </p:par>
                            </p:childTnLst>
                          </p:cTn>
                        </p:par>
                      </p:childTnLst>
                    </p:cTn>
                  </p:par>
                  <p:par>
                    <p:cTn fill="hold" id="49" nodeType="clickPar">
                      <p:stCondLst>
                        <p:cond delay="indefinite"/>
                      </p:stCondLst>
                      <p:childTnLst>
                        <p:par>
                          <p:cTn fill="hold" id="50" nodeType="afterGroup">
                            <p:stCondLst>
                              <p:cond delay="0"/>
                            </p:stCondLst>
                            <p:childTnLst>
                              <p:par>
                                <p:cTn fill="hold" grpId="0" id="51" nodeType="clickEffect" presetClass="entr" presetID="2" presetSubtype="4">
                                  <p:stCondLst>
                                    <p:cond delay="0"/>
                                  </p:stCondLst>
                                  <p:childTnLst>
                                    <p:set>
                                      <p:cBhvr>
                                        <p:cTn dur="1" fill="hold" id="52">
                                          <p:stCondLst>
                                            <p:cond delay="0"/>
                                          </p:stCondLst>
                                        </p:cTn>
                                        <p:tgtEl>
                                          <p:spTgt spid="23"/>
                                        </p:tgtEl>
                                        <p:attrNameLst>
                                          <p:attrName>style.visibility</p:attrName>
                                        </p:attrNameLst>
                                      </p:cBhvr>
                                      <p:to>
                                        <p:strVal val="visible"/>
                                      </p:to>
                                    </p:set>
                                    <p:anim calcmode="lin" valueType="num">
                                      <p:cBhvr additive="base">
                                        <p:cTn dur="500" fill="hold" id="53"/>
                                        <p:tgtEl>
                                          <p:spTgt spid="23"/>
                                        </p:tgtEl>
                                        <p:attrNameLst>
                                          <p:attrName>ppt_x</p:attrName>
                                        </p:attrNameLst>
                                      </p:cBhvr>
                                      <p:tavLst>
                                        <p:tav tm="0">
                                          <p:val>
                                            <p:strVal val="#ppt_x"/>
                                          </p:val>
                                        </p:tav>
                                        <p:tav tm="100000">
                                          <p:val>
                                            <p:strVal val="#ppt_x"/>
                                          </p:val>
                                        </p:tav>
                                      </p:tavLst>
                                    </p:anim>
                                    <p:anim calcmode="lin" valueType="num">
                                      <p:cBhvr additive="base">
                                        <p:cTn dur="500" fill="hold" id="54"/>
                                        <p:tgtEl>
                                          <p:spTgt spid="23"/>
                                        </p:tgtEl>
                                        <p:attrNameLst>
                                          <p:attrName>ppt_y</p:attrName>
                                        </p:attrNameLst>
                                      </p:cBhvr>
                                      <p:tavLst>
                                        <p:tav tm="0">
                                          <p:val>
                                            <p:strVal val="1+#ppt_h/2"/>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28"/>
                                        </p:tgtEl>
                                        <p:attrNameLst>
                                          <p:attrName>style.visibility</p:attrName>
                                        </p:attrNameLst>
                                      </p:cBhvr>
                                      <p:to>
                                        <p:strVal val="visible"/>
                                      </p:to>
                                    </p:set>
                                    <p:anim calcmode="lin" valueType="num">
                                      <p:cBhvr additive="base">
                                        <p:cTn dur="500" fill="hold" id="57"/>
                                        <p:tgtEl>
                                          <p:spTgt spid="28"/>
                                        </p:tgtEl>
                                        <p:attrNameLst>
                                          <p:attrName>ppt_x</p:attrName>
                                        </p:attrNameLst>
                                      </p:cBhvr>
                                      <p:tavLst>
                                        <p:tav tm="0">
                                          <p:val>
                                            <p:strVal val="#ppt_x"/>
                                          </p:val>
                                        </p:tav>
                                        <p:tav tm="100000">
                                          <p:val>
                                            <p:strVal val="#ppt_x"/>
                                          </p:val>
                                        </p:tav>
                                      </p:tavLst>
                                    </p:anim>
                                    <p:anim calcmode="lin" valueType="num">
                                      <p:cBhvr additive="base">
                                        <p:cTn dur="500" fill="hold" id="58"/>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1"/>
      <p:bldP grpId="0" spid="32"/>
      <p:bldP grpId="0" spid="23"/>
      <p:bldP grpId="0" spid="24"/>
      <p:bldP grpId="0" spid="25"/>
      <p:bldP grpId="0" spid="26"/>
      <p:bldP grpId="0" spid="27"/>
      <p:bldP grpId="0" spid="28"/>
      <p:bldP grpId="0" spid="29"/>
      <p:bldP grpId="0" spid="30"/>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16" name="Oval 3">
            <a:extLst>
              <a:ext uri="{FF2B5EF4-FFF2-40B4-BE49-F238E27FC236}">
                <a16:creationId xmlns:a16="http://schemas.microsoft.com/office/drawing/2014/main" id="{234039DC-E5CB-4ACF-9D51-915A96636948}"/>
              </a:ext>
            </a:extLst>
          </p:cNvPr>
          <p:cNvSpPr/>
          <p:nvPr/>
        </p:nvSpPr>
        <p:spPr>
          <a:xfrm>
            <a:off x="1328482" y="2285268"/>
            <a:ext cx="2990435" cy="2991360"/>
          </a:xfrm>
          <a:prstGeom prst="ellipse">
            <a:avLst/>
          </a:prstGeom>
          <a:noFill/>
          <a:ln w="28575">
            <a:solidFill>
              <a:srgbClr val="40404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398"/>
          </a:p>
        </p:txBody>
      </p:sp>
      <p:grpSp>
        <p:nvGrpSpPr>
          <p:cNvPr id="15" name="组合 14">
            <a:extLst>
              <a:ext uri="{FF2B5EF4-FFF2-40B4-BE49-F238E27FC236}">
                <a16:creationId xmlns:a16="http://schemas.microsoft.com/office/drawing/2014/main" id="{452CEFA2-1332-44A9-8523-17DA74554B55}"/>
              </a:ext>
            </a:extLst>
          </p:cNvPr>
          <p:cNvGrpSpPr/>
          <p:nvPr/>
        </p:nvGrpSpPr>
        <p:grpSpPr>
          <a:xfrm>
            <a:off x="930067" y="2771672"/>
            <a:ext cx="1942076" cy="501445"/>
            <a:chOff x="3597850" y="1604851"/>
            <a:chExt cx="1942076" cy="501445"/>
          </a:xfrm>
        </p:grpSpPr>
        <p:sp>
          <p:nvSpPr>
            <p:cNvPr id="12" name="矩形 11">
              <a:extLst>
                <a:ext uri="{FF2B5EF4-FFF2-40B4-BE49-F238E27FC236}">
                  <a16:creationId xmlns:a16="http://schemas.microsoft.com/office/drawing/2014/main" id="{62F85B27-78FA-49C0-848A-6122155641F6}"/>
                </a:ext>
              </a:extLst>
            </p:cNvPr>
            <p:cNvSpPr/>
            <p:nvPr/>
          </p:nvSpPr>
          <p:spPr>
            <a:xfrm>
              <a:off x="3597850" y="1604851"/>
              <a:ext cx="1790228"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标题 1">
              <a:extLst>
                <a:ext uri="{FF2B5EF4-FFF2-40B4-BE49-F238E27FC236}">
                  <a16:creationId xmlns:a16="http://schemas.microsoft.com/office/drawing/2014/main" id="{81BEA482-C3C6-4711-A713-5FD41E0B0D43}"/>
                </a:ext>
              </a:extLst>
            </p:cNvPr>
            <p:cNvSpPr txBox="1"/>
            <p:nvPr/>
          </p:nvSpPr>
          <p:spPr>
            <a:xfrm>
              <a:off x="3671712" y="1655521"/>
              <a:ext cx="1868214"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en-US" i="1" lang="zh-CN">
                  <a:solidFill>
                    <a:schemeClr val="bg1"/>
                  </a:solidFill>
                </a:rPr>
                <a:t>传统管理法</a:t>
              </a:r>
            </a:p>
          </p:txBody>
        </p:sp>
      </p:grpSp>
      <p:grpSp>
        <p:nvGrpSpPr>
          <p:cNvPr id="14" name="组合 13">
            <a:extLst>
              <a:ext uri="{FF2B5EF4-FFF2-40B4-BE49-F238E27FC236}">
                <a16:creationId xmlns:a16="http://schemas.microsoft.com/office/drawing/2014/main" id="{9640070D-0B68-46B6-A87E-2DA04AE3DCB9}"/>
              </a:ext>
            </a:extLst>
          </p:cNvPr>
          <p:cNvGrpSpPr/>
          <p:nvPr/>
        </p:nvGrpSpPr>
        <p:grpSpPr>
          <a:xfrm>
            <a:off x="2872143" y="4206350"/>
            <a:ext cx="1887878" cy="501445"/>
            <a:chOff x="6714839" y="1577552"/>
            <a:chExt cx="1887878" cy="501445"/>
          </a:xfrm>
        </p:grpSpPr>
        <p:sp>
          <p:nvSpPr>
            <p:cNvPr id="13" name="矩形 12">
              <a:extLst>
                <a:ext uri="{FF2B5EF4-FFF2-40B4-BE49-F238E27FC236}">
                  <a16:creationId xmlns:a16="http://schemas.microsoft.com/office/drawing/2014/main" id="{12364FA2-B8AA-4971-8B37-1C9D81F2FB77}"/>
                </a:ext>
              </a:extLst>
            </p:cNvPr>
            <p:cNvSpPr/>
            <p:nvPr/>
          </p:nvSpPr>
          <p:spPr>
            <a:xfrm>
              <a:off x="6714839" y="1577552"/>
              <a:ext cx="1790228"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标题 1">
              <a:extLst>
                <a:ext uri="{FF2B5EF4-FFF2-40B4-BE49-F238E27FC236}">
                  <a16:creationId xmlns:a16="http://schemas.microsoft.com/office/drawing/2014/main" id="{B8D2E69D-4D24-401A-B0F7-B056BB0D48AE}"/>
                </a:ext>
              </a:extLst>
            </p:cNvPr>
            <p:cNvSpPr txBox="1"/>
            <p:nvPr/>
          </p:nvSpPr>
          <p:spPr>
            <a:xfrm>
              <a:off x="6734504" y="1655521"/>
              <a:ext cx="1868214"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en-US" i="1" lang="zh-CN">
                  <a:solidFill>
                    <a:schemeClr val="bg1"/>
                  </a:solidFill>
                </a:rPr>
                <a:t>平衡记分卡</a:t>
              </a:r>
            </a:p>
          </p:txBody>
        </p:sp>
      </p:grpSp>
      <p:sp>
        <p:nvSpPr>
          <p:cNvPr id="8" name="文本框 7">
            <a:extLst>
              <a:ext uri="{FF2B5EF4-FFF2-40B4-BE49-F238E27FC236}">
                <a16:creationId xmlns:a16="http://schemas.microsoft.com/office/drawing/2014/main" id="{2EAC578F-7D48-4DFC-B1E4-5338348E2954}"/>
              </a:ext>
            </a:extLst>
          </p:cNvPr>
          <p:cNvSpPr txBox="1"/>
          <p:nvPr/>
        </p:nvSpPr>
        <p:spPr>
          <a:xfrm>
            <a:off x="2262589" y="3273117"/>
            <a:ext cx="1219200" cy="1920240"/>
          </a:xfrm>
          <a:prstGeom prst="rect">
            <a:avLst/>
          </a:prstGeom>
        </p:spPr>
        <p:txBody>
          <a:bodyPr vert="horz" wrap="square">
            <a:spAutoFit/>
          </a:bodyPr>
          <a:lstStyle>
            <a:defPPr>
              <a:defRPr lang="en-US"/>
            </a:defPPr>
            <a:lvl1pPr>
              <a:defRPr b="1" spc="300" sz="2000">
                <a:solidFill>
                  <a:srgbClr val="3389E0"/>
                </a:solidFill>
                <a:latin charset="-122" panose="020b0500000000000000" pitchFamily="34" typeface="思源黑体 CN Regular"/>
                <a:ea charset="-122" panose="020b0500000000000000" pitchFamily="34" typeface="思源黑体 CN Regular"/>
              </a:defRPr>
            </a:lvl1pPr>
          </a:lstStyle>
          <a:p>
            <a:r>
              <a:rPr altLang="zh-CN" lang="en-US" sz="6000">
                <a:solidFill>
                  <a:srgbClr val="DF5634"/>
                </a:solidFill>
              </a:rPr>
              <a:t>VS</a:t>
            </a:r>
          </a:p>
        </p:txBody>
      </p:sp>
      <p:sp>
        <p:nvSpPr>
          <p:cNvPr id="9" name="矩形 8">
            <a:extLst>
              <a:ext uri="{FF2B5EF4-FFF2-40B4-BE49-F238E27FC236}">
                <a16:creationId xmlns:a16="http://schemas.microsoft.com/office/drawing/2014/main" id="{8EFF0726-4B68-4F89-9FFD-DA8A9DDAFC4E}"/>
              </a:ext>
            </a:extLst>
          </p:cNvPr>
          <p:cNvSpPr/>
          <p:nvPr/>
        </p:nvSpPr>
        <p:spPr>
          <a:xfrm>
            <a:off x="7443050" y="3923692"/>
            <a:ext cx="1657982" cy="579120"/>
          </a:xfrm>
          <a:prstGeom prst="rect">
            <a:avLst/>
          </a:prstGeom>
        </p:spPr>
        <p:txBody>
          <a:bodyPr wrap="square">
            <a:spAutoFit/>
          </a:bodyPr>
          <a:lstStyle/>
          <a:p>
            <a:pPr algn="ctr"/>
            <a:r>
              <a:rPr altLang="en-US" lang="zh-CN" spc="300" sz="1600">
                <a:solidFill>
                  <a:srgbClr val="232A33"/>
                </a:solidFill>
                <a:latin charset="-122" panose="020b0500000000000000" pitchFamily="34" typeface="思源黑体 CN Regular"/>
                <a:ea charset="-122" panose="020b0500000000000000" pitchFamily="34" typeface="思源黑体 CN Regular"/>
              </a:rPr>
              <a:t>兼顾财务目标与非财务目标</a:t>
            </a:r>
          </a:p>
        </p:txBody>
      </p:sp>
      <p:sp>
        <p:nvSpPr>
          <p:cNvPr id="10" name="矩形 9">
            <a:extLst>
              <a:ext uri="{FF2B5EF4-FFF2-40B4-BE49-F238E27FC236}">
                <a16:creationId xmlns:a16="http://schemas.microsoft.com/office/drawing/2014/main" id="{C41E81F4-844E-4A4A-903D-50C12D7A6FF9}"/>
              </a:ext>
            </a:extLst>
          </p:cNvPr>
          <p:cNvSpPr/>
          <p:nvPr/>
        </p:nvSpPr>
        <p:spPr>
          <a:xfrm>
            <a:off x="5343965" y="3923692"/>
            <a:ext cx="1657982" cy="579120"/>
          </a:xfrm>
          <a:prstGeom prst="rect">
            <a:avLst/>
          </a:prstGeom>
        </p:spPr>
        <p:txBody>
          <a:bodyPr wrap="square">
            <a:spAutoFit/>
          </a:bodyPr>
          <a:lstStyle/>
          <a:p>
            <a:pPr algn="ctr"/>
            <a:r>
              <a:rPr altLang="en-US" lang="zh-CN" spc="300" sz="1600">
                <a:solidFill>
                  <a:srgbClr val="232A33"/>
                </a:solidFill>
                <a:latin charset="-122" panose="020b0500000000000000" pitchFamily="34" typeface="思源黑体 CN Regular"/>
                <a:ea charset="-122" panose="020b0500000000000000" pitchFamily="34" typeface="思源黑体 CN Regular"/>
              </a:rPr>
              <a:t>兼顾短期目标与长期目标</a:t>
            </a:r>
          </a:p>
        </p:txBody>
      </p:sp>
      <p:sp>
        <p:nvSpPr>
          <p:cNvPr id="11" name="矩形 10">
            <a:extLst>
              <a:ext uri="{FF2B5EF4-FFF2-40B4-BE49-F238E27FC236}">
                <a16:creationId xmlns:a16="http://schemas.microsoft.com/office/drawing/2014/main" id="{A68E544E-87F2-4E9C-B76D-2B31E322C5C4}"/>
              </a:ext>
            </a:extLst>
          </p:cNvPr>
          <p:cNvSpPr/>
          <p:nvPr/>
        </p:nvSpPr>
        <p:spPr>
          <a:xfrm>
            <a:off x="9542137" y="3923692"/>
            <a:ext cx="1657981" cy="579120"/>
          </a:xfrm>
          <a:prstGeom prst="rect">
            <a:avLst/>
          </a:prstGeom>
        </p:spPr>
        <p:txBody>
          <a:bodyPr wrap="square">
            <a:spAutoFit/>
          </a:bodyPr>
          <a:lstStyle/>
          <a:p>
            <a:pPr algn="ctr"/>
            <a:r>
              <a:rPr altLang="en-US" lang="zh-CN" spc="300" sz="1600">
                <a:solidFill>
                  <a:srgbClr val="232A33"/>
                </a:solidFill>
                <a:latin charset="-122" panose="020b0500000000000000" pitchFamily="34" typeface="思源黑体 CN Regular"/>
                <a:ea charset="-122" panose="020b0500000000000000" pitchFamily="34" typeface="思源黑体 CN Regular"/>
              </a:rPr>
              <a:t>兼顾定量目标与定性目标</a:t>
            </a:r>
          </a:p>
        </p:txBody>
      </p:sp>
      <p:sp>
        <p:nvSpPr>
          <p:cNvPr id="28" name="淘宝店chenying0907 7">
            <a:extLst>
              <a:ext uri="{FF2B5EF4-FFF2-40B4-BE49-F238E27FC236}">
                <a16:creationId xmlns:a16="http://schemas.microsoft.com/office/drawing/2014/main" id="{EE0EDCC8-519D-49B1-8463-C736AEDFC09D}"/>
              </a:ext>
            </a:extLst>
          </p:cNvPr>
          <p:cNvSpPr/>
          <p:nvPr/>
        </p:nvSpPr>
        <p:spPr bwMode="auto">
          <a:xfrm flipH="1" rot="18270632">
            <a:off x="5738420" y="3100086"/>
            <a:ext cx="842425" cy="969227"/>
          </a:xfrm>
          <a:custGeom>
            <a:gdLst>
              <a:gd fmla="*/ 146 w 550" name="T0"/>
              <a:gd fmla="*/ 633 h 633" name="T1"/>
              <a:gd fmla="*/ 125 w 550" name="T2"/>
              <a:gd fmla="*/ 625 h 633" name="T3"/>
              <a:gd fmla="*/ 0 w 550" name="T4"/>
              <a:gd fmla="*/ 355 h 633" name="T5"/>
              <a:gd fmla="*/ 355 w 550" name="T6"/>
              <a:gd fmla="*/ 0 h 633" name="T7"/>
              <a:gd fmla="*/ 529 w 550" name="T8"/>
              <a:gd fmla="*/ 46 h 633" name="T9"/>
              <a:gd fmla="*/ 541 w 550" name="T10"/>
              <a:gd fmla="*/ 90 h 633" name="T11"/>
              <a:gd fmla="*/ 498 w 550" name="T12"/>
              <a:gd fmla="*/ 102 h 633" name="T13"/>
              <a:gd fmla="*/ 355 w 550" name="T14"/>
              <a:gd fmla="*/ 64 h 633" name="T15"/>
              <a:gd fmla="*/ 64 w 550" name="T16"/>
              <a:gd fmla="*/ 355 h 633" name="T17"/>
              <a:gd fmla="*/ 166 w 550" name="T18"/>
              <a:gd fmla="*/ 576 h 633" name="T19"/>
              <a:gd fmla="*/ 170 w 550" name="T20"/>
              <a:gd fmla="*/ 621 h 633" name="T21"/>
              <a:gd fmla="*/ 146 w 550" name="T22"/>
              <a:gd fmla="*/ 633 h 6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3" w="550">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9" name="淘宝店chenying0907 7">
            <a:extLst>
              <a:ext uri="{FF2B5EF4-FFF2-40B4-BE49-F238E27FC236}">
                <a16:creationId xmlns:a16="http://schemas.microsoft.com/office/drawing/2014/main" id="{DF8A3F7C-86D6-4CCD-9834-EB5BA2FFE230}"/>
              </a:ext>
            </a:extLst>
          </p:cNvPr>
          <p:cNvSpPr/>
          <p:nvPr/>
        </p:nvSpPr>
        <p:spPr bwMode="auto">
          <a:xfrm flipH="1" rot="18270632">
            <a:off x="7873663" y="3100086"/>
            <a:ext cx="842425" cy="969227"/>
          </a:xfrm>
          <a:custGeom>
            <a:gdLst>
              <a:gd fmla="*/ 146 w 550" name="T0"/>
              <a:gd fmla="*/ 633 h 633" name="T1"/>
              <a:gd fmla="*/ 125 w 550" name="T2"/>
              <a:gd fmla="*/ 625 h 633" name="T3"/>
              <a:gd fmla="*/ 0 w 550" name="T4"/>
              <a:gd fmla="*/ 355 h 633" name="T5"/>
              <a:gd fmla="*/ 355 w 550" name="T6"/>
              <a:gd fmla="*/ 0 h 633" name="T7"/>
              <a:gd fmla="*/ 529 w 550" name="T8"/>
              <a:gd fmla="*/ 46 h 633" name="T9"/>
              <a:gd fmla="*/ 541 w 550" name="T10"/>
              <a:gd fmla="*/ 90 h 633" name="T11"/>
              <a:gd fmla="*/ 498 w 550" name="T12"/>
              <a:gd fmla="*/ 102 h 633" name="T13"/>
              <a:gd fmla="*/ 355 w 550" name="T14"/>
              <a:gd fmla="*/ 64 h 633" name="T15"/>
              <a:gd fmla="*/ 64 w 550" name="T16"/>
              <a:gd fmla="*/ 355 h 633" name="T17"/>
              <a:gd fmla="*/ 166 w 550" name="T18"/>
              <a:gd fmla="*/ 576 h 633" name="T19"/>
              <a:gd fmla="*/ 170 w 550" name="T20"/>
              <a:gd fmla="*/ 621 h 633" name="T21"/>
              <a:gd fmla="*/ 146 w 550" name="T22"/>
              <a:gd fmla="*/ 633 h 6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3" w="550">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30" name="淘宝店chenying0907 7">
            <a:extLst>
              <a:ext uri="{FF2B5EF4-FFF2-40B4-BE49-F238E27FC236}">
                <a16:creationId xmlns:a16="http://schemas.microsoft.com/office/drawing/2014/main" id="{366B4F8E-1534-4245-A0B8-B685A6D507BD}"/>
              </a:ext>
            </a:extLst>
          </p:cNvPr>
          <p:cNvSpPr/>
          <p:nvPr/>
        </p:nvSpPr>
        <p:spPr bwMode="auto">
          <a:xfrm flipH="1" rot="18270632">
            <a:off x="10008907" y="3100086"/>
            <a:ext cx="842425" cy="969227"/>
          </a:xfrm>
          <a:custGeom>
            <a:gdLst>
              <a:gd fmla="*/ 146 w 550" name="T0"/>
              <a:gd fmla="*/ 633 h 633" name="T1"/>
              <a:gd fmla="*/ 125 w 550" name="T2"/>
              <a:gd fmla="*/ 625 h 633" name="T3"/>
              <a:gd fmla="*/ 0 w 550" name="T4"/>
              <a:gd fmla="*/ 355 h 633" name="T5"/>
              <a:gd fmla="*/ 355 w 550" name="T6"/>
              <a:gd fmla="*/ 0 h 633" name="T7"/>
              <a:gd fmla="*/ 529 w 550" name="T8"/>
              <a:gd fmla="*/ 46 h 633" name="T9"/>
              <a:gd fmla="*/ 541 w 550" name="T10"/>
              <a:gd fmla="*/ 90 h 633" name="T11"/>
              <a:gd fmla="*/ 498 w 550" name="T12"/>
              <a:gd fmla="*/ 102 h 633" name="T13"/>
              <a:gd fmla="*/ 355 w 550" name="T14"/>
              <a:gd fmla="*/ 64 h 633" name="T15"/>
              <a:gd fmla="*/ 64 w 550" name="T16"/>
              <a:gd fmla="*/ 355 h 633" name="T17"/>
              <a:gd fmla="*/ 166 w 550" name="T18"/>
              <a:gd fmla="*/ 576 h 633" name="T19"/>
              <a:gd fmla="*/ 170 w 550" name="T20"/>
              <a:gd fmla="*/ 621 h 633" name="T21"/>
              <a:gd fmla="*/ 146 w 550" name="T22"/>
              <a:gd fmla="*/ 633 h 6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3" w="550">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34" name="Oval 36">
            <a:extLst>
              <a:ext uri="{FF2B5EF4-FFF2-40B4-BE49-F238E27FC236}">
                <a16:creationId xmlns:a16="http://schemas.microsoft.com/office/drawing/2014/main" id="{A88076E4-A114-4CE3-A8AA-96AA7A489B6E}"/>
              </a:ext>
            </a:extLst>
          </p:cNvPr>
          <p:cNvSpPr>
            <a:spLocks noChangeArrowheads="1"/>
          </p:cNvSpPr>
          <p:nvPr/>
        </p:nvSpPr>
        <p:spPr bwMode="auto">
          <a:xfrm>
            <a:off x="5908350" y="2975532"/>
            <a:ext cx="450916" cy="448242"/>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35" name="Oval 36">
            <a:extLst>
              <a:ext uri="{FF2B5EF4-FFF2-40B4-BE49-F238E27FC236}">
                <a16:creationId xmlns:a16="http://schemas.microsoft.com/office/drawing/2014/main" id="{14467C15-F71E-4657-ABF7-B96E29DCF922}"/>
              </a:ext>
            </a:extLst>
          </p:cNvPr>
          <p:cNvSpPr>
            <a:spLocks noChangeArrowheads="1"/>
          </p:cNvSpPr>
          <p:nvPr/>
        </p:nvSpPr>
        <p:spPr bwMode="auto">
          <a:xfrm>
            <a:off x="8062010" y="2975532"/>
            <a:ext cx="450916" cy="448242"/>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36" name="Oval 36">
            <a:extLst>
              <a:ext uri="{FF2B5EF4-FFF2-40B4-BE49-F238E27FC236}">
                <a16:creationId xmlns:a16="http://schemas.microsoft.com/office/drawing/2014/main" id="{FAC2CC95-FF3E-4E54-A936-041643FCB778}"/>
              </a:ext>
            </a:extLst>
          </p:cNvPr>
          <p:cNvSpPr>
            <a:spLocks noChangeArrowheads="1"/>
          </p:cNvSpPr>
          <p:nvPr/>
        </p:nvSpPr>
        <p:spPr bwMode="auto">
          <a:xfrm>
            <a:off x="10220087" y="2975532"/>
            <a:ext cx="450916" cy="448242"/>
          </a:xfrm>
          <a:prstGeom prst="ellipse">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31" name="标题 1">
            <a:extLst>
              <a:ext uri="{FF2B5EF4-FFF2-40B4-BE49-F238E27FC236}">
                <a16:creationId xmlns:a16="http://schemas.microsoft.com/office/drawing/2014/main" id="{E3BD8DA5-D1D6-45BC-9BBC-33857E872C5A}"/>
              </a:ext>
            </a:extLst>
          </p:cNvPr>
          <p:cNvSpPr txBox="1"/>
          <p:nvPr/>
        </p:nvSpPr>
        <p:spPr>
          <a:xfrm>
            <a:off x="5888686" y="3013348"/>
            <a:ext cx="698443"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zh-CN" lang="en-US" spc="0">
                <a:solidFill>
                  <a:schemeClr val="bg1"/>
                </a:solidFill>
              </a:rPr>
              <a:t>01</a:t>
            </a:r>
          </a:p>
        </p:txBody>
      </p:sp>
      <p:sp>
        <p:nvSpPr>
          <p:cNvPr id="32" name="标题 1">
            <a:extLst>
              <a:ext uri="{FF2B5EF4-FFF2-40B4-BE49-F238E27FC236}">
                <a16:creationId xmlns:a16="http://schemas.microsoft.com/office/drawing/2014/main" id="{EEC187DE-B062-4E7B-B7E7-D3D22A96A8E6}"/>
              </a:ext>
            </a:extLst>
          </p:cNvPr>
          <p:cNvSpPr txBox="1"/>
          <p:nvPr/>
        </p:nvSpPr>
        <p:spPr>
          <a:xfrm>
            <a:off x="8052177" y="2995061"/>
            <a:ext cx="698443"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zh-CN" lang="en-US" spc="0">
                <a:solidFill>
                  <a:schemeClr val="bg1"/>
                </a:solidFill>
              </a:rPr>
              <a:t>02</a:t>
            </a:r>
          </a:p>
        </p:txBody>
      </p:sp>
      <p:sp>
        <p:nvSpPr>
          <p:cNvPr id="33" name="标题 1">
            <a:extLst>
              <a:ext uri="{FF2B5EF4-FFF2-40B4-BE49-F238E27FC236}">
                <a16:creationId xmlns:a16="http://schemas.microsoft.com/office/drawing/2014/main" id="{04772600-3CB2-435E-8EC1-4F191C3D16CF}"/>
              </a:ext>
            </a:extLst>
          </p:cNvPr>
          <p:cNvSpPr txBox="1"/>
          <p:nvPr/>
        </p:nvSpPr>
        <p:spPr>
          <a:xfrm>
            <a:off x="10203480" y="2995427"/>
            <a:ext cx="698443" cy="396240"/>
          </a:xfrm>
          <a:prstGeom prst="rect">
            <a:avLst/>
          </a:prstGeom>
        </p:spPr>
        <p:txBody>
          <a:bodyPr vert="horz" wrap="squar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stStyle>
          <a:p>
            <a:r>
              <a:rPr altLang="zh-CN" lang="en-US" spc="0">
                <a:solidFill>
                  <a:schemeClr val="bg1"/>
                </a:solidFill>
              </a:rPr>
              <a:t>03</a:t>
            </a:r>
          </a:p>
        </p:txBody>
      </p:sp>
      <p:grpSp>
        <p:nvGrpSpPr>
          <p:cNvPr id="39" name="组合 38">
            <a:extLst>
              <a:ext uri="{FF2B5EF4-FFF2-40B4-BE49-F238E27FC236}">
                <a16:creationId xmlns:a16="http://schemas.microsoft.com/office/drawing/2014/main" id="{6CBB0AB0-D65E-471A-A2D3-33DCDADCEC50}"/>
              </a:ext>
            </a:extLst>
          </p:cNvPr>
          <p:cNvGrpSpPr/>
          <p:nvPr/>
        </p:nvGrpSpPr>
        <p:grpSpPr>
          <a:xfrm>
            <a:off x="9714688" y="1734374"/>
            <a:ext cx="1430861" cy="964597"/>
            <a:chOff x="9325633" y="2050855"/>
            <a:chExt cx="1430861" cy="964597"/>
          </a:xfrm>
        </p:grpSpPr>
        <p:sp>
          <p:nvSpPr>
            <p:cNvPr id="37" name="矩形 36">
              <a:extLst>
                <a:ext uri="{FF2B5EF4-FFF2-40B4-BE49-F238E27FC236}">
                  <a16:creationId xmlns:a16="http://schemas.microsoft.com/office/drawing/2014/main" id="{87A15305-0BAF-479F-9AC2-6A3821DB2092}"/>
                </a:ext>
              </a:extLst>
            </p:cNvPr>
            <p:cNvSpPr/>
            <p:nvPr/>
          </p:nvSpPr>
          <p:spPr>
            <a:xfrm rot="16200000">
              <a:off x="9413231" y="2284412"/>
              <a:ext cx="643442" cy="81863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37">
              <a:extLst>
                <a:ext uri="{FF2B5EF4-FFF2-40B4-BE49-F238E27FC236}">
                  <a16:creationId xmlns:a16="http://schemas.microsoft.com/office/drawing/2014/main" id="{6E16A7CB-2027-4C6C-9A4D-BCC1A27D1898}"/>
                </a:ext>
              </a:extLst>
            </p:cNvPr>
            <p:cNvSpPr/>
            <p:nvPr/>
          </p:nvSpPr>
          <p:spPr>
            <a:xfrm rot="16200000">
              <a:off x="10025455" y="1963258"/>
              <a:ext cx="643442" cy="81863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 name="组合 47">
            <a:extLst>
              <a:ext uri="{FF2B5EF4-FFF2-40B4-BE49-F238E27FC236}">
                <a16:creationId xmlns:a16="http://schemas.microsoft.com/office/drawing/2014/main" id="{FFD39F29-ADE2-4D06-8422-F2B3039E297B}"/>
              </a:ext>
            </a:extLst>
          </p:cNvPr>
          <p:cNvGrpSpPr/>
          <p:nvPr/>
        </p:nvGrpSpPr>
        <p:grpSpPr>
          <a:xfrm>
            <a:off x="4969490" y="5079333"/>
            <a:ext cx="860202" cy="543318"/>
            <a:chOff x="5363617" y="5008385"/>
            <a:chExt cx="1363369" cy="861126"/>
          </a:xfrm>
        </p:grpSpPr>
        <p:sp>
          <p:nvSpPr>
            <p:cNvPr id="46" name="矩形 45">
              <a:extLst>
                <a:ext uri="{FF2B5EF4-FFF2-40B4-BE49-F238E27FC236}">
                  <a16:creationId xmlns:a16="http://schemas.microsoft.com/office/drawing/2014/main" id="{06B16F82-9FE0-4C32-969A-907D2801E8BF}"/>
                </a:ext>
              </a:extLst>
            </p:cNvPr>
            <p:cNvSpPr/>
            <p:nvPr/>
          </p:nvSpPr>
          <p:spPr>
            <a:xfrm rot="16200000">
              <a:off x="5451215" y="5138471"/>
              <a:ext cx="643442" cy="81863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86E0F73D-3D6B-4CB0-9B36-BE51235857ED}"/>
                </a:ext>
              </a:extLst>
            </p:cNvPr>
            <p:cNvSpPr/>
            <p:nvPr/>
          </p:nvSpPr>
          <p:spPr>
            <a:xfrm rot="16200000">
              <a:off x="5995947" y="4920788"/>
              <a:ext cx="643442" cy="81863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3076644092"/>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6"/>
                                        </p:tgtEl>
                                        <p:attrNameLst>
                                          <p:attrName>style.visibility</p:attrName>
                                        </p:attrNameLst>
                                      </p:cBhvr>
                                      <p:to>
                                        <p:strVal val="visible"/>
                                      </p:to>
                                    </p:set>
                                    <p:anim calcmode="lin" valueType="num">
                                      <p:cBhvr additive="base">
                                        <p:cTn dur="500" fill="hold" id="7"/>
                                        <p:tgtEl>
                                          <p:spTgt spid="16"/>
                                        </p:tgtEl>
                                        <p:attrNameLst>
                                          <p:attrName>ppt_x</p:attrName>
                                        </p:attrNameLst>
                                      </p:cBhvr>
                                      <p:tavLst>
                                        <p:tav tm="0">
                                          <p:val>
                                            <p:strVal val="#ppt_x"/>
                                          </p:val>
                                        </p:tav>
                                        <p:tav tm="100000">
                                          <p:val>
                                            <p:strVal val="#ppt_x"/>
                                          </p:val>
                                        </p:tav>
                                      </p:tavLst>
                                    </p:anim>
                                    <p:anim calcmode="lin" valueType="num">
                                      <p:cBhvr additive="base">
                                        <p:cTn dur="500" fill="hold" id="8"/>
                                        <p:tgtEl>
                                          <p:spTgt spid="16"/>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5"/>
                                        </p:tgtEl>
                                        <p:attrNameLst>
                                          <p:attrName>style.visibility</p:attrName>
                                        </p:attrNameLst>
                                      </p:cBhvr>
                                      <p:to>
                                        <p:strVal val="visible"/>
                                      </p:to>
                                    </p:set>
                                    <p:anim calcmode="lin" valueType="num">
                                      <p:cBhvr additive="base">
                                        <p:cTn dur="500" fill="hold" id="11"/>
                                        <p:tgtEl>
                                          <p:spTgt spid="15"/>
                                        </p:tgtEl>
                                        <p:attrNameLst>
                                          <p:attrName>ppt_x</p:attrName>
                                        </p:attrNameLst>
                                      </p:cBhvr>
                                      <p:tavLst>
                                        <p:tav tm="0">
                                          <p:val>
                                            <p:strVal val="#ppt_x"/>
                                          </p:val>
                                        </p:tav>
                                        <p:tav tm="100000">
                                          <p:val>
                                            <p:strVal val="#ppt_x"/>
                                          </p:val>
                                        </p:tav>
                                      </p:tavLst>
                                    </p:anim>
                                    <p:anim calcmode="lin" valueType="num">
                                      <p:cBhvr additive="base">
                                        <p:cTn dur="500" fill="hold" id="12"/>
                                        <p:tgtEl>
                                          <p:spTgt spid="15"/>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14"/>
                                        </p:tgtEl>
                                        <p:attrNameLst>
                                          <p:attrName>style.visibility</p:attrName>
                                        </p:attrNameLst>
                                      </p:cBhvr>
                                      <p:to>
                                        <p:strVal val="visible"/>
                                      </p:to>
                                    </p:set>
                                    <p:anim calcmode="lin" valueType="num">
                                      <p:cBhvr additive="base">
                                        <p:cTn dur="500" fill="hold" id="15"/>
                                        <p:tgtEl>
                                          <p:spTgt spid="14"/>
                                        </p:tgtEl>
                                        <p:attrNameLst>
                                          <p:attrName>ppt_x</p:attrName>
                                        </p:attrNameLst>
                                      </p:cBhvr>
                                      <p:tavLst>
                                        <p:tav tm="0">
                                          <p:val>
                                            <p:strVal val="#ppt_x"/>
                                          </p:val>
                                        </p:tav>
                                        <p:tav tm="100000">
                                          <p:val>
                                            <p:strVal val="#ppt_x"/>
                                          </p:val>
                                        </p:tav>
                                      </p:tavLst>
                                    </p:anim>
                                    <p:anim calcmode="lin" valueType="num">
                                      <p:cBhvr additive="base">
                                        <p:cTn dur="500" fill="hold" id="16"/>
                                        <p:tgtEl>
                                          <p:spTgt spid="14"/>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8"/>
                                        </p:tgtEl>
                                        <p:attrNameLst>
                                          <p:attrName>style.visibility</p:attrName>
                                        </p:attrNameLst>
                                      </p:cBhvr>
                                      <p:to>
                                        <p:strVal val="visible"/>
                                      </p:to>
                                    </p:set>
                                    <p:anim calcmode="lin" valueType="num">
                                      <p:cBhvr additive="base">
                                        <p:cTn dur="500" fill="hold" id="19"/>
                                        <p:tgtEl>
                                          <p:spTgt spid="8"/>
                                        </p:tgtEl>
                                        <p:attrNameLst>
                                          <p:attrName>ppt_x</p:attrName>
                                        </p:attrNameLst>
                                      </p:cBhvr>
                                      <p:tavLst>
                                        <p:tav tm="0">
                                          <p:val>
                                            <p:strVal val="#ppt_x"/>
                                          </p:val>
                                        </p:tav>
                                        <p:tav tm="100000">
                                          <p:val>
                                            <p:strVal val="#ppt_x"/>
                                          </p:val>
                                        </p:tav>
                                      </p:tavLst>
                                    </p:anim>
                                    <p:anim calcmode="lin" valueType="num">
                                      <p:cBhvr additive="base">
                                        <p:cTn dur="500" fill="hold" id="20"/>
                                        <p:tgtEl>
                                          <p:spTgt spid="8"/>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4">
                                  <p:stCondLst>
                                    <p:cond delay="0"/>
                                  </p:stCondLst>
                                  <p:childTnLst>
                                    <p:set>
                                      <p:cBhvr>
                                        <p:cTn dur="1" fill="hold" id="22">
                                          <p:stCondLst>
                                            <p:cond delay="0"/>
                                          </p:stCondLst>
                                        </p:cTn>
                                        <p:tgtEl>
                                          <p:spTgt spid="48"/>
                                        </p:tgtEl>
                                        <p:attrNameLst>
                                          <p:attrName>style.visibility</p:attrName>
                                        </p:attrNameLst>
                                      </p:cBhvr>
                                      <p:to>
                                        <p:strVal val="visible"/>
                                      </p:to>
                                    </p:set>
                                    <p:anim calcmode="lin" valueType="num">
                                      <p:cBhvr additive="base">
                                        <p:cTn dur="500" fill="hold" id="23"/>
                                        <p:tgtEl>
                                          <p:spTgt spid="48"/>
                                        </p:tgtEl>
                                        <p:attrNameLst>
                                          <p:attrName>ppt_x</p:attrName>
                                        </p:attrNameLst>
                                      </p:cBhvr>
                                      <p:tavLst>
                                        <p:tav tm="0">
                                          <p:val>
                                            <p:strVal val="#ppt_x"/>
                                          </p:val>
                                        </p:tav>
                                        <p:tav tm="100000">
                                          <p:val>
                                            <p:strVal val="#ppt_x"/>
                                          </p:val>
                                        </p:tav>
                                      </p:tavLst>
                                    </p:anim>
                                    <p:anim calcmode="lin" valueType="num">
                                      <p:cBhvr additive="base">
                                        <p:cTn dur="500" fill="hold" id="24"/>
                                        <p:tgtEl>
                                          <p:spTgt spid="48"/>
                                        </p:tgtEl>
                                        <p:attrNameLst>
                                          <p:attrName>ppt_y</p:attrName>
                                        </p:attrNameLst>
                                      </p:cBhvr>
                                      <p:tavLst>
                                        <p:tav tm="0">
                                          <p:val>
                                            <p:strVal val="1+#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 presetSubtype="4">
                                  <p:stCondLst>
                                    <p:cond delay="0"/>
                                  </p:stCondLst>
                                  <p:childTnLst>
                                    <p:set>
                                      <p:cBhvr>
                                        <p:cTn dur="1" fill="hold" id="28">
                                          <p:stCondLst>
                                            <p:cond delay="0"/>
                                          </p:stCondLst>
                                        </p:cTn>
                                        <p:tgtEl>
                                          <p:spTgt spid="10"/>
                                        </p:tgtEl>
                                        <p:attrNameLst>
                                          <p:attrName>style.visibility</p:attrName>
                                        </p:attrNameLst>
                                      </p:cBhvr>
                                      <p:to>
                                        <p:strVal val="visible"/>
                                      </p:to>
                                    </p:set>
                                    <p:anim calcmode="lin" valueType="num">
                                      <p:cBhvr additive="base">
                                        <p:cTn dur="500" fill="hold" id="29"/>
                                        <p:tgtEl>
                                          <p:spTgt spid="10"/>
                                        </p:tgtEl>
                                        <p:attrNameLst>
                                          <p:attrName>ppt_x</p:attrName>
                                        </p:attrNameLst>
                                      </p:cBhvr>
                                      <p:tavLst>
                                        <p:tav tm="0">
                                          <p:val>
                                            <p:strVal val="#ppt_x"/>
                                          </p:val>
                                        </p:tav>
                                        <p:tav tm="100000">
                                          <p:val>
                                            <p:strVal val="#ppt_x"/>
                                          </p:val>
                                        </p:tav>
                                      </p:tavLst>
                                    </p:anim>
                                    <p:anim calcmode="lin" valueType="num">
                                      <p:cBhvr additive="base">
                                        <p:cTn dur="500" fill="hold" id="30"/>
                                        <p:tgtEl>
                                          <p:spTgt spid="10"/>
                                        </p:tgtEl>
                                        <p:attrNameLst>
                                          <p:attrName>ppt_y</p:attrName>
                                        </p:attrNameLst>
                                      </p:cBhvr>
                                      <p:tavLst>
                                        <p:tav tm="0">
                                          <p:val>
                                            <p:strVal val="1+#ppt_h/2"/>
                                          </p:val>
                                        </p:tav>
                                        <p:tav tm="100000">
                                          <p:val>
                                            <p:strVal val="#ppt_y"/>
                                          </p:val>
                                        </p:tav>
                                      </p:tavLst>
                                    </p:anim>
                                  </p:childTnLst>
                                </p:cTn>
                              </p:par>
                              <p:par>
                                <p:cTn fill="hold" grpId="0" id="31" nodeType="withEffect" presetClass="entr" presetID="2" presetSubtype="4">
                                  <p:stCondLst>
                                    <p:cond delay="0"/>
                                  </p:stCondLst>
                                  <p:childTnLst>
                                    <p:set>
                                      <p:cBhvr>
                                        <p:cTn dur="1" fill="hold" id="32">
                                          <p:stCondLst>
                                            <p:cond delay="0"/>
                                          </p:stCondLst>
                                        </p:cTn>
                                        <p:tgtEl>
                                          <p:spTgt spid="28"/>
                                        </p:tgtEl>
                                        <p:attrNameLst>
                                          <p:attrName>style.visibility</p:attrName>
                                        </p:attrNameLst>
                                      </p:cBhvr>
                                      <p:to>
                                        <p:strVal val="visible"/>
                                      </p:to>
                                    </p:set>
                                    <p:anim calcmode="lin" valueType="num">
                                      <p:cBhvr additive="base">
                                        <p:cTn dur="500" fill="hold" id="33"/>
                                        <p:tgtEl>
                                          <p:spTgt spid="28"/>
                                        </p:tgtEl>
                                        <p:attrNameLst>
                                          <p:attrName>ppt_x</p:attrName>
                                        </p:attrNameLst>
                                      </p:cBhvr>
                                      <p:tavLst>
                                        <p:tav tm="0">
                                          <p:val>
                                            <p:strVal val="#ppt_x"/>
                                          </p:val>
                                        </p:tav>
                                        <p:tav tm="100000">
                                          <p:val>
                                            <p:strVal val="#ppt_x"/>
                                          </p:val>
                                        </p:tav>
                                      </p:tavLst>
                                    </p:anim>
                                    <p:anim calcmode="lin" valueType="num">
                                      <p:cBhvr additive="base">
                                        <p:cTn dur="500" fill="hold" id="34"/>
                                        <p:tgtEl>
                                          <p:spTgt spid="28"/>
                                        </p:tgtEl>
                                        <p:attrNameLst>
                                          <p:attrName>ppt_y</p:attrName>
                                        </p:attrNameLst>
                                      </p:cBhvr>
                                      <p:tavLst>
                                        <p:tav tm="0">
                                          <p:val>
                                            <p:strVal val="1+#ppt_h/2"/>
                                          </p:val>
                                        </p:tav>
                                        <p:tav tm="100000">
                                          <p:val>
                                            <p:strVal val="#ppt_y"/>
                                          </p:val>
                                        </p:tav>
                                      </p:tavLst>
                                    </p:anim>
                                  </p:childTnLst>
                                </p:cTn>
                              </p:par>
                              <p:par>
                                <p:cTn fill="hold" grpId="0" id="35" nodeType="withEffect" presetClass="entr" presetID="2" presetSubtype="4">
                                  <p:stCondLst>
                                    <p:cond delay="0"/>
                                  </p:stCondLst>
                                  <p:childTnLst>
                                    <p:set>
                                      <p:cBhvr>
                                        <p:cTn dur="1" fill="hold" id="36">
                                          <p:stCondLst>
                                            <p:cond delay="0"/>
                                          </p:stCondLst>
                                        </p:cTn>
                                        <p:tgtEl>
                                          <p:spTgt spid="34"/>
                                        </p:tgtEl>
                                        <p:attrNameLst>
                                          <p:attrName>style.visibility</p:attrName>
                                        </p:attrNameLst>
                                      </p:cBhvr>
                                      <p:to>
                                        <p:strVal val="visible"/>
                                      </p:to>
                                    </p:set>
                                    <p:anim calcmode="lin" valueType="num">
                                      <p:cBhvr additive="base">
                                        <p:cTn dur="500" fill="hold" id="37"/>
                                        <p:tgtEl>
                                          <p:spTgt spid="34"/>
                                        </p:tgtEl>
                                        <p:attrNameLst>
                                          <p:attrName>ppt_x</p:attrName>
                                        </p:attrNameLst>
                                      </p:cBhvr>
                                      <p:tavLst>
                                        <p:tav tm="0">
                                          <p:val>
                                            <p:strVal val="#ppt_x"/>
                                          </p:val>
                                        </p:tav>
                                        <p:tav tm="100000">
                                          <p:val>
                                            <p:strVal val="#ppt_x"/>
                                          </p:val>
                                        </p:tav>
                                      </p:tavLst>
                                    </p:anim>
                                    <p:anim calcmode="lin" valueType="num">
                                      <p:cBhvr additive="base">
                                        <p:cTn dur="500" fill="hold" id="38"/>
                                        <p:tgtEl>
                                          <p:spTgt spid="34"/>
                                        </p:tgtEl>
                                        <p:attrNameLst>
                                          <p:attrName>ppt_y</p:attrName>
                                        </p:attrNameLst>
                                      </p:cBhvr>
                                      <p:tavLst>
                                        <p:tav tm="0">
                                          <p:val>
                                            <p:strVal val="1+#ppt_h/2"/>
                                          </p:val>
                                        </p:tav>
                                        <p:tav tm="100000">
                                          <p:val>
                                            <p:strVal val="#ppt_y"/>
                                          </p:val>
                                        </p:tav>
                                      </p:tavLst>
                                    </p:anim>
                                  </p:childTnLst>
                                </p:cTn>
                              </p:par>
                              <p:par>
                                <p:cTn fill="hold" grpId="0" id="39" nodeType="withEffect" presetClass="entr" presetID="2" presetSubtype="4">
                                  <p:stCondLst>
                                    <p:cond delay="0"/>
                                  </p:stCondLst>
                                  <p:childTnLst>
                                    <p:set>
                                      <p:cBhvr>
                                        <p:cTn dur="1" fill="hold" id="40">
                                          <p:stCondLst>
                                            <p:cond delay="0"/>
                                          </p:stCondLst>
                                        </p:cTn>
                                        <p:tgtEl>
                                          <p:spTgt spid="31"/>
                                        </p:tgtEl>
                                        <p:attrNameLst>
                                          <p:attrName>style.visibility</p:attrName>
                                        </p:attrNameLst>
                                      </p:cBhvr>
                                      <p:to>
                                        <p:strVal val="visible"/>
                                      </p:to>
                                    </p:set>
                                    <p:anim calcmode="lin" valueType="num">
                                      <p:cBhvr additive="base">
                                        <p:cTn dur="500" fill="hold" id="41"/>
                                        <p:tgtEl>
                                          <p:spTgt spid="31"/>
                                        </p:tgtEl>
                                        <p:attrNameLst>
                                          <p:attrName>ppt_x</p:attrName>
                                        </p:attrNameLst>
                                      </p:cBhvr>
                                      <p:tavLst>
                                        <p:tav tm="0">
                                          <p:val>
                                            <p:strVal val="#ppt_x"/>
                                          </p:val>
                                        </p:tav>
                                        <p:tav tm="100000">
                                          <p:val>
                                            <p:strVal val="#ppt_x"/>
                                          </p:val>
                                        </p:tav>
                                      </p:tavLst>
                                    </p:anim>
                                    <p:anim calcmode="lin" valueType="num">
                                      <p:cBhvr additive="base">
                                        <p:cTn dur="500" fill="hold" id="42"/>
                                        <p:tgtEl>
                                          <p:spTgt spid="31"/>
                                        </p:tgtEl>
                                        <p:attrNameLst>
                                          <p:attrName>ppt_y</p:attrName>
                                        </p:attrNameLst>
                                      </p:cBhvr>
                                      <p:tavLst>
                                        <p:tav tm="0">
                                          <p:val>
                                            <p:strVal val="1+#ppt_h/2"/>
                                          </p:val>
                                        </p:tav>
                                        <p:tav tm="100000">
                                          <p:val>
                                            <p:strVal val="#ppt_y"/>
                                          </p:val>
                                        </p:tav>
                                      </p:tavLst>
                                    </p:anim>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2" presetSubtype="4">
                                  <p:stCondLst>
                                    <p:cond delay="0"/>
                                  </p:stCondLst>
                                  <p:childTnLst>
                                    <p:set>
                                      <p:cBhvr>
                                        <p:cTn dur="1" fill="hold" id="46">
                                          <p:stCondLst>
                                            <p:cond delay="0"/>
                                          </p:stCondLst>
                                        </p:cTn>
                                        <p:tgtEl>
                                          <p:spTgt spid="9"/>
                                        </p:tgtEl>
                                        <p:attrNameLst>
                                          <p:attrName>style.visibility</p:attrName>
                                        </p:attrNameLst>
                                      </p:cBhvr>
                                      <p:to>
                                        <p:strVal val="visible"/>
                                      </p:to>
                                    </p:set>
                                    <p:anim calcmode="lin" valueType="num">
                                      <p:cBhvr additive="base">
                                        <p:cTn dur="500" fill="hold" id="47"/>
                                        <p:tgtEl>
                                          <p:spTgt spid="9"/>
                                        </p:tgtEl>
                                        <p:attrNameLst>
                                          <p:attrName>ppt_x</p:attrName>
                                        </p:attrNameLst>
                                      </p:cBhvr>
                                      <p:tavLst>
                                        <p:tav tm="0">
                                          <p:val>
                                            <p:strVal val="#ppt_x"/>
                                          </p:val>
                                        </p:tav>
                                        <p:tav tm="100000">
                                          <p:val>
                                            <p:strVal val="#ppt_x"/>
                                          </p:val>
                                        </p:tav>
                                      </p:tavLst>
                                    </p:anim>
                                    <p:anim calcmode="lin" valueType="num">
                                      <p:cBhvr additive="base">
                                        <p:cTn dur="500" fill="hold" id="48"/>
                                        <p:tgtEl>
                                          <p:spTgt spid="9"/>
                                        </p:tgtEl>
                                        <p:attrNameLst>
                                          <p:attrName>ppt_y</p:attrName>
                                        </p:attrNameLst>
                                      </p:cBhvr>
                                      <p:tavLst>
                                        <p:tav tm="0">
                                          <p:val>
                                            <p:strVal val="1+#ppt_h/2"/>
                                          </p:val>
                                        </p:tav>
                                        <p:tav tm="100000">
                                          <p:val>
                                            <p:strVal val="#ppt_y"/>
                                          </p:val>
                                        </p:tav>
                                      </p:tavLst>
                                    </p:anim>
                                  </p:childTnLst>
                                </p:cTn>
                              </p:par>
                              <p:par>
                                <p:cTn fill="hold" grpId="0" id="49" nodeType="withEffect" presetClass="entr" presetID="2" presetSubtype="4">
                                  <p:stCondLst>
                                    <p:cond delay="0"/>
                                  </p:stCondLst>
                                  <p:childTnLst>
                                    <p:set>
                                      <p:cBhvr>
                                        <p:cTn dur="1" fill="hold" id="50">
                                          <p:stCondLst>
                                            <p:cond delay="0"/>
                                          </p:stCondLst>
                                        </p:cTn>
                                        <p:tgtEl>
                                          <p:spTgt spid="29"/>
                                        </p:tgtEl>
                                        <p:attrNameLst>
                                          <p:attrName>style.visibility</p:attrName>
                                        </p:attrNameLst>
                                      </p:cBhvr>
                                      <p:to>
                                        <p:strVal val="visible"/>
                                      </p:to>
                                    </p:set>
                                    <p:anim calcmode="lin" valueType="num">
                                      <p:cBhvr additive="base">
                                        <p:cTn dur="500" fill="hold" id="51"/>
                                        <p:tgtEl>
                                          <p:spTgt spid="29"/>
                                        </p:tgtEl>
                                        <p:attrNameLst>
                                          <p:attrName>ppt_x</p:attrName>
                                        </p:attrNameLst>
                                      </p:cBhvr>
                                      <p:tavLst>
                                        <p:tav tm="0">
                                          <p:val>
                                            <p:strVal val="#ppt_x"/>
                                          </p:val>
                                        </p:tav>
                                        <p:tav tm="100000">
                                          <p:val>
                                            <p:strVal val="#ppt_x"/>
                                          </p:val>
                                        </p:tav>
                                      </p:tavLst>
                                    </p:anim>
                                    <p:anim calcmode="lin" valueType="num">
                                      <p:cBhvr additive="base">
                                        <p:cTn dur="500" fill="hold" id="52"/>
                                        <p:tgtEl>
                                          <p:spTgt spid="29"/>
                                        </p:tgtEl>
                                        <p:attrNameLst>
                                          <p:attrName>ppt_y</p:attrName>
                                        </p:attrNameLst>
                                      </p:cBhvr>
                                      <p:tavLst>
                                        <p:tav tm="0">
                                          <p:val>
                                            <p:strVal val="1+#ppt_h/2"/>
                                          </p:val>
                                        </p:tav>
                                        <p:tav tm="100000">
                                          <p:val>
                                            <p:strVal val="#ppt_y"/>
                                          </p:val>
                                        </p:tav>
                                      </p:tavLst>
                                    </p:anim>
                                  </p:childTnLst>
                                </p:cTn>
                              </p:par>
                              <p:par>
                                <p:cTn fill="hold" grpId="0" id="53" nodeType="withEffect" presetClass="entr" presetID="2" presetSubtype="4">
                                  <p:stCondLst>
                                    <p:cond delay="0"/>
                                  </p:stCondLst>
                                  <p:childTnLst>
                                    <p:set>
                                      <p:cBhvr>
                                        <p:cTn dur="1" fill="hold" id="54">
                                          <p:stCondLst>
                                            <p:cond delay="0"/>
                                          </p:stCondLst>
                                        </p:cTn>
                                        <p:tgtEl>
                                          <p:spTgt spid="35"/>
                                        </p:tgtEl>
                                        <p:attrNameLst>
                                          <p:attrName>style.visibility</p:attrName>
                                        </p:attrNameLst>
                                      </p:cBhvr>
                                      <p:to>
                                        <p:strVal val="visible"/>
                                      </p:to>
                                    </p:set>
                                    <p:anim calcmode="lin" valueType="num">
                                      <p:cBhvr additive="base">
                                        <p:cTn dur="500" fill="hold" id="55"/>
                                        <p:tgtEl>
                                          <p:spTgt spid="35"/>
                                        </p:tgtEl>
                                        <p:attrNameLst>
                                          <p:attrName>ppt_x</p:attrName>
                                        </p:attrNameLst>
                                      </p:cBhvr>
                                      <p:tavLst>
                                        <p:tav tm="0">
                                          <p:val>
                                            <p:strVal val="#ppt_x"/>
                                          </p:val>
                                        </p:tav>
                                        <p:tav tm="100000">
                                          <p:val>
                                            <p:strVal val="#ppt_x"/>
                                          </p:val>
                                        </p:tav>
                                      </p:tavLst>
                                    </p:anim>
                                    <p:anim calcmode="lin" valueType="num">
                                      <p:cBhvr additive="base">
                                        <p:cTn dur="500" fill="hold" id="56"/>
                                        <p:tgtEl>
                                          <p:spTgt spid="35"/>
                                        </p:tgtEl>
                                        <p:attrNameLst>
                                          <p:attrName>ppt_y</p:attrName>
                                        </p:attrNameLst>
                                      </p:cBhvr>
                                      <p:tavLst>
                                        <p:tav tm="0">
                                          <p:val>
                                            <p:strVal val="1+#ppt_h/2"/>
                                          </p:val>
                                        </p:tav>
                                        <p:tav tm="100000">
                                          <p:val>
                                            <p:strVal val="#ppt_y"/>
                                          </p:val>
                                        </p:tav>
                                      </p:tavLst>
                                    </p:anim>
                                  </p:childTnLst>
                                </p:cTn>
                              </p:par>
                              <p:par>
                                <p:cTn fill="hold" grpId="0" id="57" nodeType="withEffect" presetClass="entr" presetID="2" presetSubtype="4">
                                  <p:stCondLst>
                                    <p:cond delay="0"/>
                                  </p:stCondLst>
                                  <p:childTnLst>
                                    <p:set>
                                      <p:cBhvr>
                                        <p:cTn dur="1" fill="hold" id="58">
                                          <p:stCondLst>
                                            <p:cond delay="0"/>
                                          </p:stCondLst>
                                        </p:cTn>
                                        <p:tgtEl>
                                          <p:spTgt spid="32"/>
                                        </p:tgtEl>
                                        <p:attrNameLst>
                                          <p:attrName>style.visibility</p:attrName>
                                        </p:attrNameLst>
                                      </p:cBhvr>
                                      <p:to>
                                        <p:strVal val="visible"/>
                                      </p:to>
                                    </p:set>
                                    <p:anim calcmode="lin" valueType="num">
                                      <p:cBhvr additive="base">
                                        <p:cTn dur="500" fill="hold" id="59"/>
                                        <p:tgtEl>
                                          <p:spTgt spid="32"/>
                                        </p:tgtEl>
                                        <p:attrNameLst>
                                          <p:attrName>ppt_x</p:attrName>
                                        </p:attrNameLst>
                                      </p:cBhvr>
                                      <p:tavLst>
                                        <p:tav tm="0">
                                          <p:val>
                                            <p:strVal val="#ppt_x"/>
                                          </p:val>
                                        </p:tav>
                                        <p:tav tm="100000">
                                          <p:val>
                                            <p:strVal val="#ppt_x"/>
                                          </p:val>
                                        </p:tav>
                                      </p:tavLst>
                                    </p:anim>
                                    <p:anim calcmode="lin" valueType="num">
                                      <p:cBhvr additive="base">
                                        <p:cTn dur="500" fill="hold" id="60"/>
                                        <p:tgtEl>
                                          <p:spTgt spid="32"/>
                                        </p:tgtEl>
                                        <p:attrNameLst>
                                          <p:attrName>ppt_y</p:attrName>
                                        </p:attrNameLst>
                                      </p:cBhvr>
                                      <p:tavLst>
                                        <p:tav tm="0">
                                          <p:val>
                                            <p:strVal val="1+#ppt_h/2"/>
                                          </p:val>
                                        </p:tav>
                                        <p:tav tm="100000">
                                          <p:val>
                                            <p:strVal val="#ppt_y"/>
                                          </p:val>
                                        </p:tav>
                                      </p:tavLst>
                                    </p:anim>
                                  </p:childTnLst>
                                </p:cTn>
                              </p:par>
                            </p:childTnLst>
                          </p:cTn>
                        </p:par>
                      </p:childTnLst>
                    </p:cTn>
                  </p:par>
                  <p:par>
                    <p:cTn fill="hold" id="61" nodeType="clickPar">
                      <p:stCondLst>
                        <p:cond delay="indefinite"/>
                      </p:stCondLst>
                      <p:childTnLst>
                        <p:par>
                          <p:cTn fill="hold" id="62" nodeType="afterGroup">
                            <p:stCondLst>
                              <p:cond delay="0"/>
                            </p:stCondLst>
                            <p:childTnLst>
                              <p:par>
                                <p:cTn fill="hold" grpId="0" id="63" nodeType="clickEffect" presetClass="entr" presetID="2" presetSubtype="4">
                                  <p:stCondLst>
                                    <p:cond delay="0"/>
                                  </p:stCondLst>
                                  <p:childTnLst>
                                    <p:set>
                                      <p:cBhvr>
                                        <p:cTn dur="1" fill="hold" id="64">
                                          <p:stCondLst>
                                            <p:cond delay="0"/>
                                          </p:stCondLst>
                                        </p:cTn>
                                        <p:tgtEl>
                                          <p:spTgt spid="11"/>
                                        </p:tgtEl>
                                        <p:attrNameLst>
                                          <p:attrName>style.visibility</p:attrName>
                                        </p:attrNameLst>
                                      </p:cBhvr>
                                      <p:to>
                                        <p:strVal val="visible"/>
                                      </p:to>
                                    </p:set>
                                    <p:anim calcmode="lin" valueType="num">
                                      <p:cBhvr additive="base">
                                        <p:cTn dur="500" fill="hold" id="65"/>
                                        <p:tgtEl>
                                          <p:spTgt spid="11"/>
                                        </p:tgtEl>
                                        <p:attrNameLst>
                                          <p:attrName>ppt_x</p:attrName>
                                        </p:attrNameLst>
                                      </p:cBhvr>
                                      <p:tavLst>
                                        <p:tav tm="0">
                                          <p:val>
                                            <p:strVal val="#ppt_x"/>
                                          </p:val>
                                        </p:tav>
                                        <p:tav tm="100000">
                                          <p:val>
                                            <p:strVal val="#ppt_x"/>
                                          </p:val>
                                        </p:tav>
                                      </p:tavLst>
                                    </p:anim>
                                    <p:anim calcmode="lin" valueType="num">
                                      <p:cBhvr additive="base">
                                        <p:cTn dur="500" fill="hold" id="66"/>
                                        <p:tgtEl>
                                          <p:spTgt spid="11"/>
                                        </p:tgtEl>
                                        <p:attrNameLst>
                                          <p:attrName>ppt_y</p:attrName>
                                        </p:attrNameLst>
                                      </p:cBhvr>
                                      <p:tavLst>
                                        <p:tav tm="0">
                                          <p:val>
                                            <p:strVal val="1+#ppt_h/2"/>
                                          </p:val>
                                        </p:tav>
                                        <p:tav tm="100000">
                                          <p:val>
                                            <p:strVal val="#ppt_y"/>
                                          </p:val>
                                        </p:tav>
                                      </p:tavLst>
                                    </p:anim>
                                  </p:childTnLst>
                                </p:cTn>
                              </p:par>
                              <p:par>
                                <p:cTn fill="hold" grpId="0" id="67" nodeType="withEffect" presetClass="entr" presetID="2" presetSubtype="4">
                                  <p:stCondLst>
                                    <p:cond delay="0"/>
                                  </p:stCondLst>
                                  <p:childTnLst>
                                    <p:set>
                                      <p:cBhvr>
                                        <p:cTn dur="1" fill="hold" id="68">
                                          <p:stCondLst>
                                            <p:cond delay="0"/>
                                          </p:stCondLst>
                                        </p:cTn>
                                        <p:tgtEl>
                                          <p:spTgt spid="30"/>
                                        </p:tgtEl>
                                        <p:attrNameLst>
                                          <p:attrName>style.visibility</p:attrName>
                                        </p:attrNameLst>
                                      </p:cBhvr>
                                      <p:to>
                                        <p:strVal val="visible"/>
                                      </p:to>
                                    </p:set>
                                    <p:anim calcmode="lin" valueType="num">
                                      <p:cBhvr additive="base">
                                        <p:cTn dur="500" fill="hold" id="69"/>
                                        <p:tgtEl>
                                          <p:spTgt spid="30"/>
                                        </p:tgtEl>
                                        <p:attrNameLst>
                                          <p:attrName>ppt_x</p:attrName>
                                        </p:attrNameLst>
                                      </p:cBhvr>
                                      <p:tavLst>
                                        <p:tav tm="0">
                                          <p:val>
                                            <p:strVal val="#ppt_x"/>
                                          </p:val>
                                        </p:tav>
                                        <p:tav tm="100000">
                                          <p:val>
                                            <p:strVal val="#ppt_x"/>
                                          </p:val>
                                        </p:tav>
                                      </p:tavLst>
                                    </p:anim>
                                    <p:anim calcmode="lin" valueType="num">
                                      <p:cBhvr additive="base">
                                        <p:cTn dur="500" fill="hold" id="70"/>
                                        <p:tgtEl>
                                          <p:spTgt spid="30"/>
                                        </p:tgtEl>
                                        <p:attrNameLst>
                                          <p:attrName>ppt_y</p:attrName>
                                        </p:attrNameLst>
                                      </p:cBhvr>
                                      <p:tavLst>
                                        <p:tav tm="0">
                                          <p:val>
                                            <p:strVal val="1+#ppt_h/2"/>
                                          </p:val>
                                        </p:tav>
                                        <p:tav tm="100000">
                                          <p:val>
                                            <p:strVal val="#ppt_y"/>
                                          </p:val>
                                        </p:tav>
                                      </p:tavLst>
                                    </p:anim>
                                  </p:childTnLst>
                                </p:cTn>
                              </p:par>
                              <p:par>
                                <p:cTn fill="hold" grpId="0" id="71" nodeType="withEffect" presetClass="entr" presetID="2" presetSubtype="4">
                                  <p:stCondLst>
                                    <p:cond delay="0"/>
                                  </p:stCondLst>
                                  <p:childTnLst>
                                    <p:set>
                                      <p:cBhvr>
                                        <p:cTn dur="1" fill="hold" id="72">
                                          <p:stCondLst>
                                            <p:cond delay="0"/>
                                          </p:stCondLst>
                                        </p:cTn>
                                        <p:tgtEl>
                                          <p:spTgt spid="36"/>
                                        </p:tgtEl>
                                        <p:attrNameLst>
                                          <p:attrName>style.visibility</p:attrName>
                                        </p:attrNameLst>
                                      </p:cBhvr>
                                      <p:to>
                                        <p:strVal val="visible"/>
                                      </p:to>
                                    </p:set>
                                    <p:anim calcmode="lin" valueType="num">
                                      <p:cBhvr additive="base">
                                        <p:cTn dur="500" fill="hold" id="73"/>
                                        <p:tgtEl>
                                          <p:spTgt spid="36"/>
                                        </p:tgtEl>
                                        <p:attrNameLst>
                                          <p:attrName>ppt_x</p:attrName>
                                        </p:attrNameLst>
                                      </p:cBhvr>
                                      <p:tavLst>
                                        <p:tav tm="0">
                                          <p:val>
                                            <p:strVal val="#ppt_x"/>
                                          </p:val>
                                        </p:tav>
                                        <p:tav tm="100000">
                                          <p:val>
                                            <p:strVal val="#ppt_x"/>
                                          </p:val>
                                        </p:tav>
                                      </p:tavLst>
                                    </p:anim>
                                    <p:anim calcmode="lin" valueType="num">
                                      <p:cBhvr additive="base">
                                        <p:cTn dur="500" fill="hold" id="74"/>
                                        <p:tgtEl>
                                          <p:spTgt spid="36"/>
                                        </p:tgtEl>
                                        <p:attrNameLst>
                                          <p:attrName>ppt_y</p:attrName>
                                        </p:attrNameLst>
                                      </p:cBhvr>
                                      <p:tavLst>
                                        <p:tav tm="0">
                                          <p:val>
                                            <p:strVal val="1+#ppt_h/2"/>
                                          </p:val>
                                        </p:tav>
                                        <p:tav tm="100000">
                                          <p:val>
                                            <p:strVal val="#ppt_y"/>
                                          </p:val>
                                        </p:tav>
                                      </p:tavLst>
                                    </p:anim>
                                  </p:childTnLst>
                                </p:cTn>
                              </p:par>
                            </p:childTnLst>
                          </p:cTn>
                        </p:par>
                      </p:childTnLst>
                    </p:cTn>
                  </p:par>
                  <p:par>
                    <p:cTn fill="hold" id="75" nodeType="clickPar">
                      <p:stCondLst>
                        <p:cond delay="indefinite"/>
                      </p:stCondLst>
                      <p:childTnLst>
                        <p:par>
                          <p:cTn fill="hold" id="76" nodeType="afterGroup">
                            <p:stCondLst>
                              <p:cond delay="0"/>
                            </p:stCondLst>
                            <p:childTnLst>
                              <p:par>
                                <p:cTn fill="hold" grpId="0" id="77" nodeType="clickEffect" presetClass="entr" presetID="14" presetSubtype="10">
                                  <p:stCondLst>
                                    <p:cond delay="0"/>
                                  </p:stCondLst>
                                  <p:childTnLst>
                                    <p:set>
                                      <p:cBhvr>
                                        <p:cTn dur="1" fill="hold" id="78">
                                          <p:stCondLst>
                                            <p:cond delay="0"/>
                                          </p:stCondLst>
                                        </p:cTn>
                                        <p:tgtEl>
                                          <p:spTgt spid="33"/>
                                        </p:tgtEl>
                                        <p:attrNameLst>
                                          <p:attrName>style.visibility</p:attrName>
                                        </p:attrNameLst>
                                      </p:cBhvr>
                                      <p:to>
                                        <p:strVal val="visible"/>
                                      </p:to>
                                    </p:set>
                                    <p:animEffect filter="randombar(horizontal)" transition="in">
                                      <p:cBhvr>
                                        <p:cTn dur="500" id="79"/>
                                        <p:tgtEl>
                                          <p:spTgt spid="33"/>
                                        </p:tgtEl>
                                      </p:cBhvr>
                                    </p:animEffect>
                                  </p:childTnLst>
                                </p:cTn>
                              </p:par>
                              <p:par>
                                <p:cTn fill="hold" id="80" nodeType="withEffect" presetClass="entr" presetID="14" presetSubtype="10">
                                  <p:stCondLst>
                                    <p:cond delay="0"/>
                                  </p:stCondLst>
                                  <p:childTnLst>
                                    <p:set>
                                      <p:cBhvr>
                                        <p:cTn dur="1" fill="hold" id="81">
                                          <p:stCondLst>
                                            <p:cond delay="0"/>
                                          </p:stCondLst>
                                        </p:cTn>
                                        <p:tgtEl>
                                          <p:spTgt spid="39"/>
                                        </p:tgtEl>
                                        <p:attrNameLst>
                                          <p:attrName>style.visibility</p:attrName>
                                        </p:attrNameLst>
                                      </p:cBhvr>
                                      <p:to>
                                        <p:strVal val="visible"/>
                                      </p:to>
                                    </p:set>
                                    <p:animEffect filter="randombar(horizontal)" transition="in">
                                      <p:cBhvr>
                                        <p:cTn dur="500" id="82"/>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8"/>
      <p:bldP grpId="0" spid="9"/>
      <p:bldP grpId="0" spid="10"/>
      <p:bldP grpId="0" spid="11"/>
      <p:bldP grpId="0" spid="28"/>
      <p:bldP grpId="0" spid="29"/>
      <p:bldP grpId="0" spid="30"/>
      <p:bldP grpId="0" spid="34"/>
      <p:bldP grpId="0" spid="35"/>
      <p:bldP grpId="0" spid="36"/>
      <p:bldP grpId="0" spid="31"/>
      <p:bldP grpId="0" spid="32"/>
      <p:bldP grpId="0" spid="3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rot="5400000">
            <a:off x="-1681583" y="4697111"/>
            <a:ext cx="11948998" cy="4287441"/>
            <a:chOff x="2336376" y="1551329"/>
            <a:chExt cx="7504754" cy="2692794"/>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551329"/>
              <a:ext cx="7196656" cy="2692794"/>
              <a:chOff x="2644474" y="1551329"/>
              <a:chExt cx="7196656" cy="2692794"/>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51224" y="1551329"/>
                <a:ext cx="1698600" cy="2404279"/>
                <a:chOff x="6451224" y="1551329"/>
                <a:chExt cx="1698600" cy="2404279"/>
              </a:xfrm>
            </p:grpSpPr>
            <p:sp>
              <p:nvSpPr>
                <p:cNvPr id="33" name="矩形 32">
                  <a:extLst>
                    <a:ext uri="{FF2B5EF4-FFF2-40B4-BE49-F238E27FC236}">
                      <a16:creationId xmlns:a16="http://schemas.microsoft.com/office/drawing/2014/main" id="{303C5547-1E65-494A-8AF8-D827B348F991}"/>
                    </a:ext>
                  </a:extLst>
                </p:cNvPr>
                <p:cNvSpPr/>
                <p:nvPr/>
              </p:nvSpPr>
              <p:spPr>
                <a:xfrm flipH="1">
                  <a:off x="6451224" y="155132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92630" y="295012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1" name="文本框 130">
            <a:extLst>
              <a:ext uri="{FF2B5EF4-FFF2-40B4-BE49-F238E27FC236}">
                <a16:creationId xmlns:a16="http://schemas.microsoft.com/office/drawing/2014/main" id="{99BBB7CE-10A6-42D2-951D-236914FFFC37}"/>
              </a:ext>
            </a:extLst>
          </p:cNvPr>
          <p:cNvSpPr txBox="1"/>
          <p:nvPr/>
        </p:nvSpPr>
        <p:spPr>
          <a:xfrm>
            <a:off x="3556192" y="2664370"/>
            <a:ext cx="2370958" cy="1310640"/>
          </a:xfrm>
          <a:prstGeom prst="rect">
            <a:avLst/>
          </a:prstGeom>
          <a:noFill/>
        </p:spPr>
        <p:txBody>
          <a:bodyPr rtlCol="0" wrap="square">
            <a:spAutoFit/>
          </a:bodyPr>
          <a:lstStyle/>
          <a:p>
            <a:r>
              <a:rPr altLang="zh-CN" lang="en-US" sz="8000">
                <a:solidFill>
                  <a:schemeClr val="bg1"/>
                </a:solidFill>
                <a:latin charset="-122" panose="020b0800000000000000" pitchFamily="34" typeface="思源黑体 CN Bold"/>
                <a:ea charset="-122" panose="020b0800000000000000" pitchFamily="34" typeface="思源黑体 CN Bold"/>
              </a:rPr>
              <a:t>04.</a:t>
            </a:r>
          </a:p>
        </p:txBody>
      </p:sp>
      <p:grpSp>
        <p:nvGrpSpPr>
          <p:cNvPr id="133" name="组合 132">
            <a:extLst>
              <a:ext uri="{FF2B5EF4-FFF2-40B4-BE49-F238E27FC236}">
                <a16:creationId xmlns:a16="http://schemas.microsoft.com/office/drawing/2014/main" id="{7AB92D29-5A34-4EA8-821C-658A702048F7}"/>
              </a:ext>
            </a:extLst>
          </p:cNvPr>
          <p:cNvGrpSpPr/>
          <p:nvPr/>
        </p:nvGrpSpPr>
        <p:grpSpPr>
          <a:xfrm>
            <a:off x="6188545" y="2703794"/>
            <a:ext cx="4457051" cy="1200329"/>
            <a:chOff x="3876465" y="2622902"/>
            <a:chExt cx="4457051" cy="1200329"/>
          </a:xfrm>
        </p:grpSpPr>
        <p:sp>
          <p:nvSpPr>
            <p:cNvPr id="135" name="文本框 134">
              <a:extLst>
                <a:ext uri="{FF2B5EF4-FFF2-40B4-BE49-F238E27FC236}">
                  <a16:creationId xmlns:a16="http://schemas.microsoft.com/office/drawing/2014/main" id="{9CD3AD96-9553-4E16-8BAF-0B0032B0C7D3}"/>
                </a:ext>
              </a:extLst>
            </p:cNvPr>
            <p:cNvSpPr txBox="1"/>
            <p:nvPr/>
          </p:nvSpPr>
          <p:spPr>
            <a:xfrm>
              <a:off x="5851473" y="2622901"/>
              <a:ext cx="2482044" cy="1188720"/>
            </a:xfrm>
            <a:prstGeom prst="rect">
              <a:avLst/>
            </a:prstGeom>
            <a:noFill/>
          </p:spPr>
          <p:txBody>
            <a:bodyPr rtlCol="0" wrap="squar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责任</a:t>
              </a:r>
            </a:p>
          </p:txBody>
        </p:sp>
        <p:sp>
          <p:nvSpPr>
            <p:cNvPr id="136" name="矩形 135">
              <a:extLst>
                <a:ext uri="{FF2B5EF4-FFF2-40B4-BE49-F238E27FC236}">
                  <a16:creationId xmlns:a16="http://schemas.microsoft.com/office/drawing/2014/main" id="{1839E572-AD95-49A0-A33A-CB76031CF33E}"/>
                </a:ext>
              </a:extLst>
            </p:cNvPr>
            <p:cNvSpPr/>
            <p:nvPr/>
          </p:nvSpPr>
          <p:spPr>
            <a:xfrm>
              <a:off x="3876466" y="2622901"/>
              <a:ext cx="2164080" cy="1188720"/>
            </a:xfrm>
            <a:prstGeom prst="rect">
              <a:avLst/>
            </a:prstGeom>
          </p:spPr>
          <p:txBody>
            <a:bodyPr wrap="non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企业</a:t>
              </a:r>
            </a:p>
          </p:txBody>
        </p:sp>
      </p:grpSp>
      <p:grpSp>
        <p:nvGrpSpPr>
          <p:cNvPr id="149" name="组合 148">
            <a:extLst>
              <a:ext uri="{FF2B5EF4-FFF2-40B4-BE49-F238E27FC236}">
                <a16:creationId xmlns:a16="http://schemas.microsoft.com/office/drawing/2014/main" id="{0B303A76-A45B-41D9-982C-A0E8AB7E30D2}"/>
              </a:ext>
            </a:extLst>
          </p:cNvPr>
          <p:cNvGrpSpPr/>
          <p:nvPr/>
        </p:nvGrpSpPr>
        <p:grpSpPr>
          <a:xfrm flipH="1">
            <a:off x="10027588" y="2309060"/>
            <a:ext cx="2156033" cy="212356"/>
            <a:chOff x="3243509" y="3861335"/>
            <a:chExt cx="2156033" cy="212356"/>
          </a:xfrm>
        </p:grpSpPr>
        <p:grpSp>
          <p:nvGrpSpPr>
            <p:cNvPr id="150" name="组合 149">
              <a:extLst>
                <a:ext uri="{FF2B5EF4-FFF2-40B4-BE49-F238E27FC236}">
                  <a16:creationId xmlns:a16="http://schemas.microsoft.com/office/drawing/2014/main" id="{E2CDB3C6-4153-4402-820A-E209C1993CA1}"/>
                </a:ext>
              </a:extLst>
            </p:cNvPr>
            <p:cNvGrpSpPr/>
            <p:nvPr/>
          </p:nvGrpSpPr>
          <p:grpSpPr>
            <a:xfrm>
              <a:off x="3435448" y="3870056"/>
              <a:ext cx="1964094" cy="203635"/>
              <a:chOff x="3626307" y="3708106"/>
              <a:chExt cx="1964094" cy="203635"/>
            </a:xfrm>
          </p:grpSpPr>
          <p:grpSp>
            <p:nvGrpSpPr>
              <p:cNvPr id="152" name="组合 151">
                <a:extLst>
                  <a:ext uri="{FF2B5EF4-FFF2-40B4-BE49-F238E27FC236}">
                    <a16:creationId xmlns:a16="http://schemas.microsoft.com/office/drawing/2014/main" id="{60C221AD-0B90-45C2-9D4A-04B4AF033A54}"/>
                  </a:ext>
                </a:extLst>
              </p:cNvPr>
              <p:cNvGrpSpPr/>
              <p:nvPr/>
            </p:nvGrpSpPr>
            <p:grpSpPr>
              <a:xfrm>
                <a:off x="3626307" y="3708106"/>
                <a:ext cx="1633325" cy="203635"/>
                <a:chOff x="3515730" y="4703645"/>
                <a:chExt cx="1943593" cy="278562"/>
              </a:xfrm>
            </p:grpSpPr>
            <p:sp>
              <p:nvSpPr>
                <p:cNvPr id="156" name="箭头: V 形 155">
                  <a:extLst>
                    <a:ext uri="{FF2B5EF4-FFF2-40B4-BE49-F238E27FC236}">
                      <a16:creationId xmlns:a16="http://schemas.microsoft.com/office/drawing/2014/main" id="{1164DF86-E728-4492-A628-EDCE5567CEF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7" name="箭头: V 形 156">
                  <a:extLst>
                    <a:ext uri="{FF2B5EF4-FFF2-40B4-BE49-F238E27FC236}">
                      <a16:creationId xmlns:a16="http://schemas.microsoft.com/office/drawing/2014/main" id="{10E9E106-6A36-4A58-828B-33D90B6E5AF8}"/>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8" name="箭头: V 形 157">
                  <a:extLst>
                    <a:ext uri="{FF2B5EF4-FFF2-40B4-BE49-F238E27FC236}">
                      <a16:creationId xmlns:a16="http://schemas.microsoft.com/office/drawing/2014/main" id="{23DA7726-3555-4E4E-9F0F-08C5F56DDD15}"/>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9" name="箭头: V 形 158">
                  <a:extLst>
                    <a:ext uri="{FF2B5EF4-FFF2-40B4-BE49-F238E27FC236}">
                      <a16:creationId xmlns:a16="http://schemas.microsoft.com/office/drawing/2014/main" id="{A1720D1A-87B0-40A5-8604-1C44F617C1C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0" name="箭头: V 形 159">
                  <a:extLst>
                    <a:ext uri="{FF2B5EF4-FFF2-40B4-BE49-F238E27FC236}">
                      <a16:creationId xmlns:a16="http://schemas.microsoft.com/office/drawing/2014/main" id="{5BB83CC5-3DA0-4C93-9EC0-BDBEDCA2E6F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1" name="箭头: V 形 160">
                  <a:extLst>
                    <a:ext uri="{FF2B5EF4-FFF2-40B4-BE49-F238E27FC236}">
                      <a16:creationId xmlns:a16="http://schemas.microsoft.com/office/drawing/2014/main" id="{4BF82908-357D-485B-A003-0D88BBB3D15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2" name="箭头: V 形 161">
                  <a:extLst>
                    <a:ext uri="{FF2B5EF4-FFF2-40B4-BE49-F238E27FC236}">
                      <a16:creationId xmlns:a16="http://schemas.microsoft.com/office/drawing/2014/main" id="{1F63964C-6008-4DCC-B372-1CFECD94CFB7}"/>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3" name="箭头: V 形 162">
                  <a:extLst>
                    <a:ext uri="{FF2B5EF4-FFF2-40B4-BE49-F238E27FC236}">
                      <a16:creationId xmlns:a16="http://schemas.microsoft.com/office/drawing/2014/main" id="{43246EAB-49C7-4114-BF53-8254DB98C42E}"/>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4" name="箭头: V 形 163">
                  <a:extLst>
                    <a:ext uri="{FF2B5EF4-FFF2-40B4-BE49-F238E27FC236}">
                      <a16:creationId xmlns:a16="http://schemas.microsoft.com/office/drawing/2014/main" id="{5270E501-2A92-43C0-8520-3A39A2F71352}"/>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5" name="箭头: V 形 164">
                  <a:extLst>
                    <a:ext uri="{FF2B5EF4-FFF2-40B4-BE49-F238E27FC236}">
                      <a16:creationId xmlns:a16="http://schemas.microsoft.com/office/drawing/2014/main" id="{72F6236D-52C2-4942-8EAA-B51F5AAEFDD9}"/>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53" name="组合 152">
                <a:extLst>
                  <a:ext uri="{FF2B5EF4-FFF2-40B4-BE49-F238E27FC236}">
                    <a16:creationId xmlns:a16="http://schemas.microsoft.com/office/drawing/2014/main" id="{89325B33-76C6-4FBC-AD64-A99B0AC09666}"/>
                  </a:ext>
                </a:extLst>
              </p:cNvPr>
              <p:cNvGrpSpPr/>
              <p:nvPr/>
            </p:nvGrpSpPr>
            <p:grpSpPr>
              <a:xfrm>
                <a:off x="5242231" y="3708106"/>
                <a:ext cx="348170" cy="203635"/>
                <a:chOff x="3515730" y="4703645"/>
                <a:chExt cx="414309" cy="278562"/>
              </a:xfrm>
            </p:grpSpPr>
            <p:sp>
              <p:nvSpPr>
                <p:cNvPr id="154" name="箭头: V 形 153">
                  <a:extLst>
                    <a:ext uri="{FF2B5EF4-FFF2-40B4-BE49-F238E27FC236}">
                      <a16:creationId xmlns:a16="http://schemas.microsoft.com/office/drawing/2014/main" id="{43D1EA54-63F0-42CD-B8F2-1606A832C1ED}"/>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5" name="箭头: V 形 154">
                  <a:extLst>
                    <a:ext uri="{FF2B5EF4-FFF2-40B4-BE49-F238E27FC236}">
                      <a16:creationId xmlns:a16="http://schemas.microsoft.com/office/drawing/2014/main" id="{819ABB7A-90EB-404B-92FE-533E73FB9410}"/>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51" name="矩形 150">
              <a:extLst>
                <a:ext uri="{FF2B5EF4-FFF2-40B4-BE49-F238E27FC236}">
                  <a16:creationId xmlns:a16="http://schemas.microsoft.com/office/drawing/2014/main" id="{DA9236F7-92D5-49A9-80DE-AD65CDFFF73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6" name="组合 165">
            <a:extLst>
              <a:ext uri="{FF2B5EF4-FFF2-40B4-BE49-F238E27FC236}">
                <a16:creationId xmlns:a16="http://schemas.microsoft.com/office/drawing/2014/main" id="{5060876C-3812-499A-AFB5-3CC86169F2DF}"/>
              </a:ext>
            </a:extLst>
          </p:cNvPr>
          <p:cNvGrpSpPr/>
          <p:nvPr/>
        </p:nvGrpSpPr>
        <p:grpSpPr>
          <a:xfrm>
            <a:off x="0" y="4228169"/>
            <a:ext cx="2156033" cy="212356"/>
            <a:chOff x="3243509" y="3861335"/>
            <a:chExt cx="2156033" cy="212356"/>
          </a:xfrm>
        </p:grpSpPr>
        <p:grpSp>
          <p:nvGrpSpPr>
            <p:cNvPr id="167" name="组合 166">
              <a:extLst>
                <a:ext uri="{FF2B5EF4-FFF2-40B4-BE49-F238E27FC236}">
                  <a16:creationId xmlns:a16="http://schemas.microsoft.com/office/drawing/2014/main" id="{F388A6C5-F867-4E5B-A082-5A7175AF2D2D}"/>
                </a:ext>
              </a:extLst>
            </p:cNvPr>
            <p:cNvGrpSpPr/>
            <p:nvPr/>
          </p:nvGrpSpPr>
          <p:grpSpPr>
            <a:xfrm>
              <a:off x="3435448" y="3870056"/>
              <a:ext cx="1964094" cy="203635"/>
              <a:chOff x="3626307" y="3708106"/>
              <a:chExt cx="1964094" cy="203635"/>
            </a:xfrm>
          </p:grpSpPr>
          <p:grpSp>
            <p:nvGrpSpPr>
              <p:cNvPr id="169" name="组合 168">
                <a:extLst>
                  <a:ext uri="{FF2B5EF4-FFF2-40B4-BE49-F238E27FC236}">
                    <a16:creationId xmlns:a16="http://schemas.microsoft.com/office/drawing/2014/main" id="{D75F6AD1-F046-4525-B5F5-4FAED6D140A3}"/>
                  </a:ext>
                </a:extLst>
              </p:cNvPr>
              <p:cNvGrpSpPr/>
              <p:nvPr/>
            </p:nvGrpSpPr>
            <p:grpSpPr>
              <a:xfrm>
                <a:off x="3626307" y="3708106"/>
                <a:ext cx="1633325" cy="203635"/>
                <a:chOff x="3515730" y="4703645"/>
                <a:chExt cx="1943593" cy="278562"/>
              </a:xfrm>
            </p:grpSpPr>
            <p:sp>
              <p:nvSpPr>
                <p:cNvPr id="173" name="箭头: V 形 172">
                  <a:extLst>
                    <a:ext uri="{FF2B5EF4-FFF2-40B4-BE49-F238E27FC236}">
                      <a16:creationId xmlns:a16="http://schemas.microsoft.com/office/drawing/2014/main" id="{87C9A7E0-E6B6-41C7-9D4E-F418069557B8}"/>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4" name="箭头: V 形 173">
                  <a:extLst>
                    <a:ext uri="{FF2B5EF4-FFF2-40B4-BE49-F238E27FC236}">
                      <a16:creationId xmlns:a16="http://schemas.microsoft.com/office/drawing/2014/main" id="{18788181-F1E1-4C3E-AA99-FAD3A198AA4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5" name="箭头: V 形 174">
                  <a:extLst>
                    <a:ext uri="{FF2B5EF4-FFF2-40B4-BE49-F238E27FC236}">
                      <a16:creationId xmlns:a16="http://schemas.microsoft.com/office/drawing/2014/main" id="{FB4E4852-EFE9-4B8B-A456-6B69BD8DA05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6" name="箭头: V 形 175">
                  <a:extLst>
                    <a:ext uri="{FF2B5EF4-FFF2-40B4-BE49-F238E27FC236}">
                      <a16:creationId xmlns:a16="http://schemas.microsoft.com/office/drawing/2014/main" id="{3C7AF372-4E09-4EFB-94E4-A2E337DBF7F0}"/>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7" name="箭头: V 形 176">
                  <a:extLst>
                    <a:ext uri="{FF2B5EF4-FFF2-40B4-BE49-F238E27FC236}">
                      <a16:creationId xmlns:a16="http://schemas.microsoft.com/office/drawing/2014/main" id="{29F909E7-A1C7-464F-B9DA-5BECC73F81B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8" name="箭头: V 形 177">
                  <a:extLst>
                    <a:ext uri="{FF2B5EF4-FFF2-40B4-BE49-F238E27FC236}">
                      <a16:creationId xmlns:a16="http://schemas.microsoft.com/office/drawing/2014/main" id="{9706FAD8-84F7-4FAF-BB2E-3515A97EE8B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9" name="箭头: V 形 178">
                  <a:extLst>
                    <a:ext uri="{FF2B5EF4-FFF2-40B4-BE49-F238E27FC236}">
                      <a16:creationId xmlns:a16="http://schemas.microsoft.com/office/drawing/2014/main" id="{521505DD-2189-4D9A-9E65-81EBD571614B}"/>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0" name="箭头: V 形 179">
                  <a:extLst>
                    <a:ext uri="{FF2B5EF4-FFF2-40B4-BE49-F238E27FC236}">
                      <a16:creationId xmlns:a16="http://schemas.microsoft.com/office/drawing/2014/main" id="{8ABEFA49-2093-47A0-B672-CE7B615A5BA4}"/>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1" name="箭头: V 形 180">
                  <a:extLst>
                    <a:ext uri="{FF2B5EF4-FFF2-40B4-BE49-F238E27FC236}">
                      <a16:creationId xmlns:a16="http://schemas.microsoft.com/office/drawing/2014/main" id="{B1CF4703-70A0-456E-8E32-03DBF29CEF8A}"/>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2" name="箭头: V 形 181">
                  <a:extLst>
                    <a:ext uri="{FF2B5EF4-FFF2-40B4-BE49-F238E27FC236}">
                      <a16:creationId xmlns:a16="http://schemas.microsoft.com/office/drawing/2014/main" id="{63501F19-873A-410E-825D-227909C0447F}"/>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70" name="组合 169">
                <a:extLst>
                  <a:ext uri="{FF2B5EF4-FFF2-40B4-BE49-F238E27FC236}">
                    <a16:creationId xmlns:a16="http://schemas.microsoft.com/office/drawing/2014/main" id="{D2522312-EFE3-4CD6-B6BC-82BFFAAFFF73}"/>
                  </a:ext>
                </a:extLst>
              </p:cNvPr>
              <p:cNvGrpSpPr/>
              <p:nvPr/>
            </p:nvGrpSpPr>
            <p:grpSpPr>
              <a:xfrm>
                <a:off x="5242231" y="3708106"/>
                <a:ext cx="348170" cy="203635"/>
                <a:chOff x="3515730" y="4703645"/>
                <a:chExt cx="414309" cy="278562"/>
              </a:xfrm>
            </p:grpSpPr>
            <p:sp>
              <p:nvSpPr>
                <p:cNvPr id="171" name="箭头: V 形 170">
                  <a:extLst>
                    <a:ext uri="{FF2B5EF4-FFF2-40B4-BE49-F238E27FC236}">
                      <a16:creationId xmlns:a16="http://schemas.microsoft.com/office/drawing/2014/main" id="{798E86AB-CA79-4DF9-B4D8-81B3111EDB83}"/>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2" name="箭头: V 形 171">
                  <a:extLst>
                    <a:ext uri="{FF2B5EF4-FFF2-40B4-BE49-F238E27FC236}">
                      <a16:creationId xmlns:a16="http://schemas.microsoft.com/office/drawing/2014/main" id="{A5EC38FA-8CDC-41E4-AA8A-F44D1C39AB23}"/>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68" name="矩形 167">
              <a:extLst>
                <a:ext uri="{FF2B5EF4-FFF2-40B4-BE49-F238E27FC236}">
                  <a16:creationId xmlns:a16="http://schemas.microsoft.com/office/drawing/2014/main" id="{2C037CC8-E48A-4888-A0BF-B2B061A1345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3" name="文本框 182">
            <a:extLst>
              <a:ext uri="{FF2B5EF4-FFF2-40B4-BE49-F238E27FC236}">
                <a16:creationId xmlns:a16="http://schemas.microsoft.com/office/drawing/2014/main" id="{F6659093-42EA-47D1-A4A3-7FB564A70FBF}"/>
              </a:ext>
            </a:extLst>
          </p:cNvPr>
          <p:cNvSpPr txBox="1"/>
          <p:nvPr/>
        </p:nvSpPr>
        <p:spPr>
          <a:xfrm>
            <a:off x="6026365" y="3809002"/>
            <a:ext cx="4721991" cy="365760"/>
          </a:xfrm>
          <a:prstGeom prst="rect">
            <a:avLst/>
          </a:prstGeom>
          <a:noFill/>
        </p:spPr>
        <p:txBody>
          <a:bodyPr rtlCol="0" wrap="square">
            <a:spAutoFit/>
          </a:bodyPr>
          <a:lstStyle/>
          <a:p>
            <a:pPr>
              <a:lnSpc>
                <a:spcPct val="150000"/>
              </a:lnSpc>
            </a:pPr>
            <a:r>
              <a:rPr altLang="zh-CN" lang="en-US" spc="300" sz="1200">
                <a:solidFill>
                  <a:schemeClr val="bg1"/>
                </a:solidFill>
                <a:latin charset="-122" panose="020b0500000000000000" pitchFamily="34" typeface="思源黑体 CN Regular"/>
                <a:ea charset="-122" panose="020b0500000000000000" pitchFamily="34" typeface="思源黑体 CN Regular"/>
              </a:rPr>
              <a:t>You can type here whatever you want.</a:t>
            </a:r>
          </a:p>
        </p:txBody>
      </p:sp>
    </p:spTree>
    <p:extLst>
      <p:ext uri="{BB962C8B-B14F-4D97-AF65-F5344CB8AC3E}">
        <p14:creationId val="1689277457"/>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39"/>
                                        </p:tgtEl>
                                        <p:attrNameLst>
                                          <p:attrName>style.visibility</p:attrName>
                                        </p:attrNameLst>
                                      </p:cBhvr>
                                      <p:to>
                                        <p:strVal val="visible"/>
                                      </p:to>
                                    </p:set>
                                    <p:animEffect filter="randombar(horizontal)" transition="in">
                                      <p:cBhvr>
                                        <p:cTn dur="500" id="7"/>
                                        <p:tgtEl>
                                          <p:spTgt spid="139"/>
                                        </p:tgtEl>
                                      </p:cBhvr>
                                    </p:animEffect>
                                  </p:childTnLst>
                                </p:cTn>
                              </p:par>
                              <p:par>
                                <p:cTn fill="hold" id="8" nodeType="withEffect" presetClass="entr" presetID="14" presetSubtype="10">
                                  <p:stCondLst>
                                    <p:cond delay="0"/>
                                  </p:stCondLst>
                                  <p:childTnLst>
                                    <p:set>
                                      <p:cBhvr>
                                        <p:cTn dur="1" fill="hold" id="9">
                                          <p:stCondLst>
                                            <p:cond delay="0"/>
                                          </p:stCondLst>
                                        </p:cTn>
                                        <p:tgtEl>
                                          <p:spTgt spid="138"/>
                                        </p:tgtEl>
                                        <p:attrNameLst>
                                          <p:attrName>style.visibility</p:attrName>
                                        </p:attrNameLst>
                                      </p:cBhvr>
                                      <p:to>
                                        <p:strVal val="visible"/>
                                      </p:to>
                                    </p:set>
                                    <p:animEffect filter="randombar(horizontal)" transition="in">
                                      <p:cBhvr>
                                        <p:cTn dur="500" id="10"/>
                                        <p:tgtEl>
                                          <p:spTgt spid="138"/>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2"/>
                                        </p:tgtEl>
                                        <p:attrNameLst>
                                          <p:attrName>style.visibility</p:attrName>
                                        </p:attrNameLst>
                                      </p:cBhvr>
                                      <p:to>
                                        <p:strVal val="visible"/>
                                      </p:to>
                                    </p:set>
                                    <p:animEffect filter="randombar(horizontal)" transition="in">
                                      <p:cBhvr>
                                        <p:cTn dur="500" id="13"/>
                                        <p:tgtEl>
                                          <p:spTgt spid="42"/>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3"/>
                                        </p:tgtEl>
                                        <p:attrNameLst>
                                          <p:attrName>style.visibility</p:attrName>
                                        </p:attrNameLst>
                                      </p:cBhvr>
                                      <p:to>
                                        <p:strVal val="visible"/>
                                      </p:to>
                                    </p:set>
                                    <p:animEffect filter="randombar(horizontal)" transition="in">
                                      <p:cBhvr>
                                        <p:cTn dur="500" id="16"/>
                                        <p:tgtEl>
                                          <p:spTgt spid="43"/>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44"/>
                                        </p:tgtEl>
                                        <p:attrNameLst>
                                          <p:attrName>style.visibility</p:attrName>
                                        </p:attrNameLst>
                                      </p:cBhvr>
                                      <p:to>
                                        <p:strVal val="visible"/>
                                      </p:to>
                                    </p:set>
                                    <p:animEffect filter="randombar(horizontal)" transition="in">
                                      <p:cBhvr>
                                        <p:cTn dur="500" id="19"/>
                                        <p:tgtEl>
                                          <p:spTgt spid="44"/>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45"/>
                                        </p:tgtEl>
                                        <p:attrNameLst>
                                          <p:attrName>style.visibility</p:attrName>
                                        </p:attrNameLst>
                                      </p:cBhvr>
                                      <p:to>
                                        <p:strVal val="visible"/>
                                      </p:to>
                                    </p:set>
                                    <p:animEffect filter="randombar(horizontal)" transition="in">
                                      <p:cBhvr>
                                        <p:cTn dur="500" id="22"/>
                                        <p:tgtEl>
                                          <p:spTgt spid="45"/>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46"/>
                                        </p:tgtEl>
                                        <p:attrNameLst>
                                          <p:attrName>style.visibility</p:attrName>
                                        </p:attrNameLst>
                                      </p:cBhvr>
                                      <p:to>
                                        <p:strVal val="visible"/>
                                      </p:to>
                                    </p:set>
                                    <p:animEffect filter="randombar(horizontal)" transition="in">
                                      <p:cBhvr>
                                        <p:cTn dur="500" id="25"/>
                                        <p:tgtEl>
                                          <p:spTgt spid="46"/>
                                        </p:tgtEl>
                                      </p:cBhvr>
                                    </p:animEffect>
                                  </p:childTnLst>
                                </p:cTn>
                              </p:par>
                              <p:par>
                                <p:cTn fill="hold" grpId="0" id="26" nodeType="withEffect" presetClass="entr" presetID="14" presetSubtype="10">
                                  <p:stCondLst>
                                    <p:cond delay="0"/>
                                  </p:stCondLst>
                                  <p:childTnLst>
                                    <p:set>
                                      <p:cBhvr>
                                        <p:cTn dur="1" fill="hold" id="27">
                                          <p:stCondLst>
                                            <p:cond delay="0"/>
                                          </p:stCondLst>
                                        </p:cTn>
                                        <p:tgtEl>
                                          <p:spTgt spid="47"/>
                                        </p:tgtEl>
                                        <p:attrNameLst>
                                          <p:attrName>style.visibility</p:attrName>
                                        </p:attrNameLst>
                                      </p:cBhvr>
                                      <p:to>
                                        <p:strVal val="visible"/>
                                      </p:to>
                                    </p:set>
                                    <p:animEffect filter="randombar(horizontal)" transition="in">
                                      <p:cBhvr>
                                        <p:cTn dur="500" id="28"/>
                                        <p:tgtEl>
                                          <p:spTgt spid="47"/>
                                        </p:tgtEl>
                                      </p:cBhvr>
                                    </p:animEffect>
                                  </p:childTnLst>
                                </p:cTn>
                              </p:par>
                              <p:par>
                                <p:cTn fill="hold" grpId="0" id="29" nodeType="withEffect" presetClass="entr" presetID="14" presetSubtype="10">
                                  <p:stCondLst>
                                    <p:cond delay="0"/>
                                  </p:stCondLst>
                                  <p:childTnLst>
                                    <p:set>
                                      <p:cBhvr>
                                        <p:cTn dur="1" fill="hold" id="30">
                                          <p:stCondLst>
                                            <p:cond delay="0"/>
                                          </p:stCondLst>
                                        </p:cTn>
                                        <p:tgtEl>
                                          <p:spTgt spid="48"/>
                                        </p:tgtEl>
                                        <p:attrNameLst>
                                          <p:attrName>style.visibility</p:attrName>
                                        </p:attrNameLst>
                                      </p:cBhvr>
                                      <p:to>
                                        <p:strVal val="visible"/>
                                      </p:to>
                                    </p:set>
                                    <p:animEffect filter="randombar(horizontal)" transition="in">
                                      <p:cBhvr>
                                        <p:cTn dur="500" id="31"/>
                                        <p:tgtEl>
                                          <p:spTgt spid="48"/>
                                        </p:tgtEl>
                                      </p:cBhvr>
                                    </p:animEffect>
                                  </p:childTnLst>
                                </p:cTn>
                              </p:par>
                              <p:par>
                                <p:cTn fill="hold" grpId="0" id="32" nodeType="withEffect" presetClass="entr" presetID="14" presetSubtype="10">
                                  <p:stCondLst>
                                    <p:cond delay="0"/>
                                  </p:stCondLst>
                                  <p:childTnLst>
                                    <p:set>
                                      <p:cBhvr>
                                        <p:cTn dur="1" fill="hold" id="33">
                                          <p:stCondLst>
                                            <p:cond delay="0"/>
                                          </p:stCondLst>
                                        </p:cTn>
                                        <p:tgtEl>
                                          <p:spTgt spid="49"/>
                                        </p:tgtEl>
                                        <p:attrNameLst>
                                          <p:attrName>style.visibility</p:attrName>
                                        </p:attrNameLst>
                                      </p:cBhvr>
                                      <p:to>
                                        <p:strVal val="visible"/>
                                      </p:to>
                                    </p:set>
                                    <p:animEffect filter="randombar(horizontal)" transition="in">
                                      <p:cBhvr>
                                        <p:cTn dur="500" id="34"/>
                                        <p:tgtEl>
                                          <p:spTgt spid="49"/>
                                        </p:tgtEl>
                                      </p:cBhvr>
                                    </p:animEffect>
                                  </p:childTnLst>
                                </p:cTn>
                              </p:par>
                              <p:par>
                                <p:cTn fill="hold" grpId="0" id="35" nodeType="withEffect" presetClass="entr" presetID="14" presetSubtype="10">
                                  <p:stCondLst>
                                    <p:cond delay="0"/>
                                  </p:stCondLst>
                                  <p:childTnLst>
                                    <p:set>
                                      <p:cBhvr>
                                        <p:cTn dur="1" fill="hold" id="36">
                                          <p:stCondLst>
                                            <p:cond delay="0"/>
                                          </p:stCondLst>
                                        </p:cTn>
                                        <p:tgtEl>
                                          <p:spTgt spid="50"/>
                                        </p:tgtEl>
                                        <p:attrNameLst>
                                          <p:attrName>style.visibility</p:attrName>
                                        </p:attrNameLst>
                                      </p:cBhvr>
                                      <p:to>
                                        <p:strVal val="visible"/>
                                      </p:to>
                                    </p:set>
                                    <p:animEffect filter="randombar(horizontal)" transition="in">
                                      <p:cBhvr>
                                        <p:cTn dur="500" id="37"/>
                                        <p:tgtEl>
                                          <p:spTgt spid="50"/>
                                        </p:tgtEl>
                                      </p:cBhvr>
                                    </p:animEffect>
                                  </p:childTnLst>
                                </p:cTn>
                              </p:par>
                              <p:par>
                                <p:cTn fill="hold" grpId="0" id="38" nodeType="withEffect" presetClass="entr" presetID="14" presetSubtype="10">
                                  <p:stCondLst>
                                    <p:cond delay="0"/>
                                  </p:stCondLst>
                                  <p:childTnLst>
                                    <p:set>
                                      <p:cBhvr>
                                        <p:cTn dur="1" fill="hold" id="39">
                                          <p:stCondLst>
                                            <p:cond delay="0"/>
                                          </p:stCondLst>
                                        </p:cTn>
                                        <p:tgtEl>
                                          <p:spTgt spid="51"/>
                                        </p:tgtEl>
                                        <p:attrNameLst>
                                          <p:attrName>style.visibility</p:attrName>
                                        </p:attrNameLst>
                                      </p:cBhvr>
                                      <p:to>
                                        <p:strVal val="visible"/>
                                      </p:to>
                                    </p:set>
                                    <p:animEffect filter="randombar(horizontal)" transition="in">
                                      <p:cBhvr>
                                        <p:cTn dur="500" id="40"/>
                                        <p:tgtEl>
                                          <p:spTgt spid="51"/>
                                        </p:tgtEl>
                                      </p:cBhvr>
                                    </p:animEffect>
                                  </p:childTnLst>
                                </p:cTn>
                              </p:par>
                              <p:par>
                                <p:cTn fill="hold" grpId="0" id="41" nodeType="withEffect" presetClass="entr" presetID="14" presetSubtype="10">
                                  <p:stCondLst>
                                    <p:cond delay="0"/>
                                  </p:stCondLst>
                                  <p:childTnLst>
                                    <p:set>
                                      <p:cBhvr>
                                        <p:cTn dur="1" fill="hold" id="42">
                                          <p:stCondLst>
                                            <p:cond delay="0"/>
                                          </p:stCondLst>
                                        </p:cTn>
                                        <p:tgtEl>
                                          <p:spTgt spid="52"/>
                                        </p:tgtEl>
                                        <p:attrNameLst>
                                          <p:attrName>style.visibility</p:attrName>
                                        </p:attrNameLst>
                                      </p:cBhvr>
                                      <p:to>
                                        <p:strVal val="visible"/>
                                      </p:to>
                                    </p:set>
                                    <p:animEffect filter="randombar(horizontal)" transition="in">
                                      <p:cBhvr>
                                        <p:cTn dur="500" id="43"/>
                                        <p:tgtEl>
                                          <p:spTgt spid="52"/>
                                        </p:tgtEl>
                                      </p:cBhvr>
                                    </p:animEffect>
                                  </p:childTnLst>
                                </p:cTn>
                              </p:par>
                              <p:par>
                                <p:cTn fill="hold" grpId="0" id="44" nodeType="withEffect" presetClass="entr" presetID="14" presetSubtype="10">
                                  <p:stCondLst>
                                    <p:cond delay="0"/>
                                  </p:stCondLst>
                                  <p:childTnLst>
                                    <p:set>
                                      <p:cBhvr>
                                        <p:cTn dur="1" fill="hold" id="45">
                                          <p:stCondLst>
                                            <p:cond delay="0"/>
                                          </p:stCondLst>
                                        </p:cTn>
                                        <p:tgtEl>
                                          <p:spTgt spid="53"/>
                                        </p:tgtEl>
                                        <p:attrNameLst>
                                          <p:attrName>style.visibility</p:attrName>
                                        </p:attrNameLst>
                                      </p:cBhvr>
                                      <p:to>
                                        <p:strVal val="visible"/>
                                      </p:to>
                                    </p:set>
                                    <p:animEffect filter="randombar(horizontal)" transition="in">
                                      <p:cBhvr>
                                        <p:cTn dur="500" id="46"/>
                                        <p:tgtEl>
                                          <p:spTgt spid="53"/>
                                        </p:tgtEl>
                                      </p:cBhvr>
                                    </p:animEffect>
                                  </p:childTnLst>
                                </p:cTn>
                              </p:par>
                              <p:par>
                                <p:cTn fill="hold" id="47" nodeType="withEffect" presetClass="entr" presetID="14" presetSubtype="10">
                                  <p:stCondLst>
                                    <p:cond delay="0"/>
                                  </p:stCondLst>
                                  <p:childTnLst>
                                    <p:set>
                                      <p:cBhvr>
                                        <p:cTn dur="1" fill="hold" id="48">
                                          <p:stCondLst>
                                            <p:cond delay="0"/>
                                          </p:stCondLst>
                                        </p:cTn>
                                        <p:tgtEl>
                                          <p:spTgt spid="58"/>
                                        </p:tgtEl>
                                        <p:attrNameLst>
                                          <p:attrName>style.visibility</p:attrName>
                                        </p:attrNameLst>
                                      </p:cBhvr>
                                      <p:to>
                                        <p:strVal val="visible"/>
                                      </p:to>
                                    </p:set>
                                    <p:animEffect filter="randombar(horizontal)" transition="in">
                                      <p:cBhvr>
                                        <p:cTn dur="500" id="49"/>
                                        <p:tgtEl>
                                          <p:spTgt spid="58"/>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62"/>
                                        </p:tgtEl>
                                        <p:attrNameLst>
                                          <p:attrName>style.visibility</p:attrName>
                                        </p:attrNameLst>
                                      </p:cBhvr>
                                      <p:to>
                                        <p:strVal val="visible"/>
                                      </p:to>
                                    </p:set>
                                    <p:animEffect filter="randombar(horizontal)" transition="in">
                                      <p:cBhvr>
                                        <p:cTn dur="500" id="52"/>
                                        <p:tgtEl>
                                          <p:spTgt spid="62"/>
                                        </p:tgtEl>
                                      </p:cBhvr>
                                    </p:animEffect>
                                  </p:childTnLst>
                                </p:cTn>
                              </p:par>
                              <p:par>
                                <p:cTn fill="hold" grpId="0" id="53" nodeType="withEffect" presetClass="entr" presetID="14" presetSubtype="10">
                                  <p:stCondLst>
                                    <p:cond delay="0"/>
                                  </p:stCondLst>
                                  <p:childTnLst>
                                    <p:set>
                                      <p:cBhvr>
                                        <p:cTn dur="1" fill="hold" id="54">
                                          <p:stCondLst>
                                            <p:cond delay="0"/>
                                          </p:stCondLst>
                                        </p:cTn>
                                        <p:tgtEl>
                                          <p:spTgt spid="63"/>
                                        </p:tgtEl>
                                        <p:attrNameLst>
                                          <p:attrName>style.visibility</p:attrName>
                                        </p:attrNameLst>
                                      </p:cBhvr>
                                      <p:to>
                                        <p:strVal val="visible"/>
                                      </p:to>
                                    </p:set>
                                    <p:animEffect filter="randombar(horizontal)" transition="in">
                                      <p:cBhvr>
                                        <p:cTn dur="500" id="55"/>
                                        <p:tgtEl>
                                          <p:spTgt spid="63"/>
                                        </p:tgtEl>
                                      </p:cBhvr>
                                    </p:animEffect>
                                  </p:childTnLst>
                                </p:cTn>
                              </p:par>
                              <p:par>
                                <p:cTn fill="hold" id="56" nodeType="withEffect" presetClass="entr" presetID="14" presetSubtype="10">
                                  <p:stCondLst>
                                    <p:cond delay="0"/>
                                  </p:stCondLst>
                                  <p:childTnLst>
                                    <p:set>
                                      <p:cBhvr>
                                        <p:cTn dur="1" fill="hold" id="57">
                                          <p:stCondLst>
                                            <p:cond delay="0"/>
                                          </p:stCondLst>
                                        </p:cTn>
                                        <p:tgtEl>
                                          <p:spTgt spid="64"/>
                                        </p:tgtEl>
                                        <p:attrNameLst>
                                          <p:attrName>style.visibility</p:attrName>
                                        </p:attrNameLst>
                                      </p:cBhvr>
                                      <p:to>
                                        <p:strVal val="visible"/>
                                      </p:to>
                                    </p:set>
                                    <p:animEffect filter="randombar(horizontal)" transition="in">
                                      <p:cBhvr>
                                        <p:cTn dur="500" id="58"/>
                                        <p:tgtEl>
                                          <p:spTgt spid="64"/>
                                        </p:tgtEl>
                                      </p:cBhvr>
                                    </p:animEffect>
                                  </p:childTnLst>
                                </p:cTn>
                              </p:par>
                              <p:par>
                                <p:cTn fill="hold" grpId="0" id="59" nodeType="withEffect" presetClass="entr" presetID="14" presetSubtype="10">
                                  <p:stCondLst>
                                    <p:cond delay="0"/>
                                  </p:stCondLst>
                                  <p:childTnLst>
                                    <p:set>
                                      <p:cBhvr>
                                        <p:cTn dur="1" fill="hold" id="60">
                                          <p:stCondLst>
                                            <p:cond delay="0"/>
                                          </p:stCondLst>
                                        </p:cTn>
                                        <p:tgtEl>
                                          <p:spTgt spid="69"/>
                                        </p:tgtEl>
                                        <p:attrNameLst>
                                          <p:attrName>style.visibility</p:attrName>
                                        </p:attrNameLst>
                                      </p:cBhvr>
                                      <p:to>
                                        <p:strVal val="visible"/>
                                      </p:to>
                                    </p:set>
                                    <p:animEffect filter="randombar(horizontal)" transition="in">
                                      <p:cBhvr>
                                        <p:cTn dur="500" id="61"/>
                                        <p:tgtEl>
                                          <p:spTgt spid="69"/>
                                        </p:tgtEl>
                                      </p:cBhvr>
                                    </p:animEffect>
                                  </p:childTnLst>
                                </p:cTn>
                              </p:par>
                              <p:par>
                                <p:cTn fill="hold" grpId="0" id="62" nodeType="withEffect" presetClass="entr" presetID="14" presetSubtype="10">
                                  <p:stCondLst>
                                    <p:cond delay="0"/>
                                  </p:stCondLst>
                                  <p:childTnLst>
                                    <p:set>
                                      <p:cBhvr>
                                        <p:cTn dur="1" fill="hold" id="63">
                                          <p:stCondLst>
                                            <p:cond delay="0"/>
                                          </p:stCondLst>
                                        </p:cTn>
                                        <p:tgtEl>
                                          <p:spTgt spid="70"/>
                                        </p:tgtEl>
                                        <p:attrNameLst>
                                          <p:attrName>style.visibility</p:attrName>
                                        </p:attrNameLst>
                                      </p:cBhvr>
                                      <p:to>
                                        <p:strVal val="visible"/>
                                      </p:to>
                                    </p:set>
                                    <p:animEffect filter="randombar(horizontal)" transition="in">
                                      <p:cBhvr>
                                        <p:cTn dur="500" id="64"/>
                                        <p:tgtEl>
                                          <p:spTgt spid="70"/>
                                        </p:tgtEl>
                                      </p:cBhvr>
                                    </p:animEffect>
                                  </p:childTnLst>
                                </p:cTn>
                              </p:par>
                              <p:par>
                                <p:cTn fill="hold" grpId="0" id="65" nodeType="withEffect" presetClass="entr" presetID="14" presetSubtype="10">
                                  <p:stCondLst>
                                    <p:cond delay="0"/>
                                  </p:stCondLst>
                                  <p:childTnLst>
                                    <p:set>
                                      <p:cBhvr>
                                        <p:cTn dur="1" fill="hold" id="66">
                                          <p:stCondLst>
                                            <p:cond delay="0"/>
                                          </p:stCondLst>
                                        </p:cTn>
                                        <p:tgtEl>
                                          <p:spTgt spid="114"/>
                                        </p:tgtEl>
                                        <p:attrNameLst>
                                          <p:attrName>style.visibility</p:attrName>
                                        </p:attrNameLst>
                                      </p:cBhvr>
                                      <p:to>
                                        <p:strVal val="visible"/>
                                      </p:to>
                                    </p:set>
                                    <p:animEffect filter="randombar(horizontal)" transition="in">
                                      <p:cBhvr>
                                        <p:cTn dur="500" id="67"/>
                                        <p:tgtEl>
                                          <p:spTgt spid="114"/>
                                        </p:tgtEl>
                                      </p:cBhvr>
                                    </p:animEffect>
                                  </p:childTnLst>
                                </p:cTn>
                              </p:par>
                              <p:par>
                                <p:cTn fill="hold" id="68" nodeType="withEffect" presetClass="entr" presetID="14" presetSubtype="10">
                                  <p:stCondLst>
                                    <p:cond delay="0"/>
                                  </p:stCondLst>
                                  <p:childTnLst>
                                    <p:set>
                                      <p:cBhvr>
                                        <p:cTn dur="1" fill="hold" id="69">
                                          <p:stCondLst>
                                            <p:cond delay="0"/>
                                          </p:stCondLst>
                                        </p:cTn>
                                        <p:tgtEl>
                                          <p:spTgt spid="117"/>
                                        </p:tgtEl>
                                        <p:attrNameLst>
                                          <p:attrName>style.visibility</p:attrName>
                                        </p:attrNameLst>
                                      </p:cBhvr>
                                      <p:to>
                                        <p:strVal val="visible"/>
                                      </p:to>
                                    </p:set>
                                    <p:animEffect filter="randombar(horizontal)" transition="in">
                                      <p:cBhvr>
                                        <p:cTn dur="500" id="70"/>
                                        <p:tgtEl>
                                          <p:spTgt spid="117"/>
                                        </p:tgtEl>
                                      </p:cBhvr>
                                    </p:animEffect>
                                  </p:childTnLst>
                                </p:cTn>
                              </p:par>
                              <p:par>
                                <p:cTn fill="hold" id="71" nodeType="withEffect" presetClass="entr" presetID="14" presetSubtype="10">
                                  <p:stCondLst>
                                    <p:cond delay="0"/>
                                  </p:stCondLst>
                                  <p:childTnLst>
                                    <p:set>
                                      <p:cBhvr>
                                        <p:cTn dur="1" fill="hold" id="72">
                                          <p:stCondLst>
                                            <p:cond delay="0"/>
                                          </p:stCondLst>
                                        </p:cTn>
                                        <p:tgtEl>
                                          <p:spTgt spid="126"/>
                                        </p:tgtEl>
                                        <p:attrNameLst>
                                          <p:attrName>style.visibility</p:attrName>
                                        </p:attrNameLst>
                                      </p:cBhvr>
                                      <p:to>
                                        <p:strVal val="visible"/>
                                      </p:to>
                                    </p:set>
                                    <p:animEffect filter="randombar(horizontal)" transition="in">
                                      <p:cBhvr>
                                        <p:cTn dur="500" id="73"/>
                                        <p:tgtEl>
                                          <p:spTgt spid="126"/>
                                        </p:tgtEl>
                                      </p:cBhvr>
                                    </p:animEffect>
                                  </p:childTnLst>
                                </p:cTn>
                              </p:par>
                              <p:par>
                                <p:cTn fill="hold" grpId="0" id="74" nodeType="withEffect" presetClass="entr" presetID="14" presetSubtype="10">
                                  <p:stCondLst>
                                    <p:cond delay="0"/>
                                  </p:stCondLst>
                                  <p:childTnLst>
                                    <p:set>
                                      <p:cBhvr>
                                        <p:cTn dur="1" fill="hold" id="75">
                                          <p:stCondLst>
                                            <p:cond delay="0"/>
                                          </p:stCondLst>
                                        </p:cTn>
                                        <p:tgtEl>
                                          <p:spTgt spid="134"/>
                                        </p:tgtEl>
                                        <p:attrNameLst>
                                          <p:attrName>style.visibility</p:attrName>
                                        </p:attrNameLst>
                                      </p:cBhvr>
                                      <p:to>
                                        <p:strVal val="visible"/>
                                      </p:to>
                                    </p:set>
                                    <p:animEffect filter="randombar(horizontal)" transition="in">
                                      <p:cBhvr>
                                        <p:cTn dur="500" id="76"/>
                                        <p:tgtEl>
                                          <p:spTgt spid="134"/>
                                        </p:tgtEl>
                                      </p:cBhvr>
                                    </p:animEffect>
                                  </p:childTnLst>
                                </p:cTn>
                              </p:par>
                              <p:par>
                                <p:cTn fill="hold" id="77" nodeType="withEffect" presetClass="entr" presetID="14" presetSubtype="10">
                                  <p:stCondLst>
                                    <p:cond delay="0"/>
                                  </p:stCondLst>
                                  <p:childTnLst>
                                    <p:set>
                                      <p:cBhvr>
                                        <p:cTn dur="1" fill="hold" id="78">
                                          <p:stCondLst>
                                            <p:cond delay="0"/>
                                          </p:stCondLst>
                                        </p:cTn>
                                        <p:tgtEl>
                                          <p:spTgt spid="145"/>
                                        </p:tgtEl>
                                        <p:attrNameLst>
                                          <p:attrName>style.visibility</p:attrName>
                                        </p:attrNameLst>
                                      </p:cBhvr>
                                      <p:to>
                                        <p:strVal val="visible"/>
                                      </p:to>
                                    </p:set>
                                    <p:animEffect filter="randombar(horizontal)" transition="in">
                                      <p:cBhvr>
                                        <p:cTn dur="500" id="79"/>
                                        <p:tgtEl>
                                          <p:spTgt spid="145"/>
                                        </p:tgtEl>
                                      </p:cBhvr>
                                    </p:animEffect>
                                  </p:childTnLst>
                                </p:cTn>
                              </p:par>
                              <p:par>
                                <p:cTn fill="hold" id="80" nodeType="withEffect" presetClass="entr" presetID="14" presetSubtype="10">
                                  <p:stCondLst>
                                    <p:cond delay="0"/>
                                  </p:stCondLst>
                                  <p:childTnLst>
                                    <p:set>
                                      <p:cBhvr>
                                        <p:cTn dur="1" fill="hold" id="81">
                                          <p:stCondLst>
                                            <p:cond delay="0"/>
                                          </p:stCondLst>
                                        </p:cTn>
                                        <p:tgtEl>
                                          <p:spTgt spid="149"/>
                                        </p:tgtEl>
                                        <p:attrNameLst>
                                          <p:attrName>style.visibility</p:attrName>
                                        </p:attrNameLst>
                                      </p:cBhvr>
                                      <p:to>
                                        <p:strVal val="visible"/>
                                      </p:to>
                                    </p:set>
                                    <p:animEffect filter="randombar(horizontal)" transition="in">
                                      <p:cBhvr>
                                        <p:cTn dur="500" id="82"/>
                                        <p:tgtEl>
                                          <p:spTgt spid="149"/>
                                        </p:tgtEl>
                                      </p:cBhvr>
                                    </p:animEffect>
                                  </p:childTnLst>
                                </p:cTn>
                              </p:par>
                              <p:par>
                                <p:cTn fill="hold" id="83" nodeType="withEffect" presetClass="entr" presetID="14" presetSubtype="10">
                                  <p:stCondLst>
                                    <p:cond delay="0"/>
                                  </p:stCondLst>
                                  <p:childTnLst>
                                    <p:set>
                                      <p:cBhvr>
                                        <p:cTn dur="1" fill="hold" id="84">
                                          <p:stCondLst>
                                            <p:cond delay="0"/>
                                          </p:stCondLst>
                                        </p:cTn>
                                        <p:tgtEl>
                                          <p:spTgt spid="166"/>
                                        </p:tgtEl>
                                        <p:attrNameLst>
                                          <p:attrName>style.visibility</p:attrName>
                                        </p:attrNameLst>
                                      </p:cBhvr>
                                      <p:to>
                                        <p:strVal val="visible"/>
                                      </p:to>
                                    </p:set>
                                    <p:animEffect filter="randombar(horizontal)" transition="in">
                                      <p:cBhvr>
                                        <p:cTn dur="500" id="85"/>
                                        <p:tgtEl>
                                          <p:spTgt spid="166"/>
                                        </p:tgtEl>
                                      </p:cBhvr>
                                    </p:animEffect>
                                  </p:childTnLst>
                                </p:cTn>
                              </p:par>
                            </p:childTnLst>
                          </p:cTn>
                        </p:par>
                      </p:childTnLst>
                    </p:cTn>
                  </p:par>
                  <p:par>
                    <p:cTn fill="hold" id="86" nodeType="clickPar">
                      <p:stCondLst>
                        <p:cond delay="indefinite"/>
                      </p:stCondLst>
                      <p:childTnLst>
                        <p:par>
                          <p:cTn fill="hold" id="87" nodeType="afterGroup">
                            <p:stCondLst>
                              <p:cond delay="0"/>
                            </p:stCondLst>
                            <p:childTnLst>
                              <p:par>
                                <p:cTn fill="hold" id="88" nodeType="clickEffect" presetClass="entr" presetID="2" presetSubtype="4">
                                  <p:stCondLst>
                                    <p:cond delay="0"/>
                                  </p:stCondLst>
                                  <p:childTnLst>
                                    <p:set>
                                      <p:cBhvr>
                                        <p:cTn dur="1" fill="hold" id="89">
                                          <p:stCondLst>
                                            <p:cond delay="0"/>
                                          </p:stCondLst>
                                        </p:cTn>
                                        <p:tgtEl>
                                          <p:spTgt spid="39"/>
                                        </p:tgtEl>
                                        <p:attrNameLst>
                                          <p:attrName>style.visibility</p:attrName>
                                        </p:attrNameLst>
                                      </p:cBhvr>
                                      <p:to>
                                        <p:strVal val="visible"/>
                                      </p:to>
                                    </p:set>
                                    <p:anim calcmode="lin" valueType="num">
                                      <p:cBhvr additive="base">
                                        <p:cTn dur="500" fill="hold" id="90"/>
                                        <p:tgtEl>
                                          <p:spTgt spid="39"/>
                                        </p:tgtEl>
                                        <p:attrNameLst>
                                          <p:attrName>ppt_x</p:attrName>
                                        </p:attrNameLst>
                                      </p:cBhvr>
                                      <p:tavLst>
                                        <p:tav tm="0">
                                          <p:val>
                                            <p:strVal val="#ppt_x"/>
                                          </p:val>
                                        </p:tav>
                                        <p:tav tm="100000">
                                          <p:val>
                                            <p:strVal val="#ppt_x"/>
                                          </p:val>
                                        </p:tav>
                                      </p:tavLst>
                                    </p:anim>
                                    <p:anim calcmode="lin" valueType="num">
                                      <p:cBhvr additive="base">
                                        <p:cTn dur="500" fill="hold" id="91"/>
                                        <p:tgtEl>
                                          <p:spTgt spid="39"/>
                                        </p:tgtEl>
                                        <p:attrNameLst>
                                          <p:attrName>ppt_y</p:attrName>
                                        </p:attrNameLst>
                                      </p:cBhvr>
                                      <p:tavLst>
                                        <p:tav tm="0">
                                          <p:val>
                                            <p:strVal val="1+#ppt_h/2"/>
                                          </p:val>
                                        </p:tav>
                                        <p:tav tm="100000">
                                          <p:val>
                                            <p:strVal val="#ppt_y"/>
                                          </p:val>
                                        </p:tav>
                                      </p:tavLst>
                                    </p:anim>
                                  </p:childTnLst>
                                </p:cTn>
                              </p:par>
                            </p:childTnLst>
                          </p:cTn>
                        </p:par>
                      </p:childTnLst>
                    </p:cTn>
                  </p:par>
                  <p:par>
                    <p:cTn fill="hold" id="92" nodeType="clickPar">
                      <p:stCondLst>
                        <p:cond delay="indefinite"/>
                      </p:stCondLst>
                      <p:childTnLst>
                        <p:par>
                          <p:cTn fill="hold" id="93" nodeType="afterGroup">
                            <p:stCondLst>
                              <p:cond delay="0"/>
                            </p:stCondLst>
                            <p:childTnLst>
                              <p:par>
                                <p:cTn fill="hold" grpId="0" id="94" nodeType="clickEffect" presetClass="entr" presetID="2" presetSubtype="4">
                                  <p:stCondLst>
                                    <p:cond delay="0"/>
                                  </p:stCondLst>
                                  <p:childTnLst>
                                    <p:set>
                                      <p:cBhvr>
                                        <p:cTn dur="1" fill="hold" id="95">
                                          <p:stCondLst>
                                            <p:cond delay="0"/>
                                          </p:stCondLst>
                                        </p:cTn>
                                        <p:tgtEl>
                                          <p:spTgt spid="131"/>
                                        </p:tgtEl>
                                        <p:attrNameLst>
                                          <p:attrName>style.visibility</p:attrName>
                                        </p:attrNameLst>
                                      </p:cBhvr>
                                      <p:to>
                                        <p:strVal val="visible"/>
                                      </p:to>
                                    </p:set>
                                    <p:anim calcmode="lin" valueType="num">
                                      <p:cBhvr additive="base">
                                        <p:cTn dur="500" fill="hold" id="96"/>
                                        <p:tgtEl>
                                          <p:spTgt spid="131"/>
                                        </p:tgtEl>
                                        <p:attrNameLst>
                                          <p:attrName>ppt_x</p:attrName>
                                        </p:attrNameLst>
                                      </p:cBhvr>
                                      <p:tavLst>
                                        <p:tav tm="0">
                                          <p:val>
                                            <p:strVal val="#ppt_x"/>
                                          </p:val>
                                        </p:tav>
                                        <p:tav tm="100000">
                                          <p:val>
                                            <p:strVal val="#ppt_x"/>
                                          </p:val>
                                        </p:tav>
                                      </p:tavLst>
                                    </p:anim>
                                    <p:anim calcmode="lin" valueType="num">
                                      <p:cBhvr additive="base">
                                        <p:cTn dur="500" fill="hold" id="97"/>
                                        <p:tgtEl>
                                          <p:spTgt spid="131"/>
                                        </p:tgtEl>
                                        <p:attrNameLst>
                                          <p:attrName>ppt_y</p:attrName>
                                        </p:attrNameLst>
                                      </p:cBhvr>
                                      <p:tavLst>
                                        <p:tav tm="0">
                                          <p:val>
                                            <p:strVal val="1+#ppt_h/2"/>
                                          </p:val>
                                        </p:tav>
                                        <p:tav tm="100000">
                                          <p:val>
                                            <p:strVal val="#ppt_y"/>
                                          </p:val>
                                        </p:tav>
                                      </p:tavLst>
                                    </p:anim>
                                  </p:childTnLst>
                                </p:cTn>
                              </p:par>
                            </p:childTnLst>
                          </p:cTn>
                        </p:par>
                      </p:childTnLst>
                    </p:cTn>
                  </p:par>
                  <p:par>
                    <p:cTn fill="hold" id="98" nodeType="clickPar">
                      <p:stCondLst>
                        <p:cond delay="indefinite"/>
                      </p:stCondLst>
                      <p:childTnLst>
                        <p:par>
                          <p:cTn fill="hold" id="99" nodeType="afterGroup">
                            <p:stCondLst>
                              <p:cond delay="0"/>
                            </p:stCondLst>
                            <p:childTnLst>
                              <p:par>
                                <p:cTn fill="hold" id="100" nodeType="clickEffect" presetClass="entr" presetID="2" presetSubtype="4">
                                  <p:stCondLst>
                                    <p:cond delay="0"/>
                                  </p:stCondLst>
                                  <p:childTnLst>
                                    <p:set>
                                      <p:cBhvr>
                                        <p:cTn dur="1" fill="hold" id="101">
                                          <p:stCondLst>
                                            <p:cond delay="0"/>
                                          </p:stCondLst>
                                        </p:cTn>
                                        <p:tgtEl>
                                          <p:spTgt spid="133"/>
                                        </p:tgtEl>
                                        <p:attrNameLst>
                                          <p:attrName>style.visibility</p:attrName>
                                        </p:attrNameLst>
                                      </p:cBhvr>
                                      <p:to>
                                        <p:strVal val="visible"/>
                                      </p:to>
                                    </p:set>
                                    <p:anim calcmode="lin" valueType="num">
                                      <p:cBhvr additive="base">
                                        <p:cTn dur="500" fill="hold" id="102"/>
                                        <p:tgtEl>
                                          <p:spTgt spid="133"/>
                                        </p:tgtEl>
                                        <p:attrNameLst>
                                          <p:attrName>ppt_x</p:attrName>
                                        </p:attrNameLst>
                                      </p:cBhvr>
                                      <p:tavLst>
                                        <p:tav tm="0">
                                          <p:val>
                                            <p:strVal val="#ppt_x"/>
                                          </p:val>
                                        </p:tav>
                                        <p:tav tm="100000">
                                          <p:val>
                                            <p:strVal val="#ppt_x"/>
                                          </p:val>
                                        </p:tav>
                                      </p:tavLst>
                                    </p:anim>
                                    <p:anim calcmode="lin" valueType="num">
                                      <p:cBhvr additive="base">
                                        <p:cTn dur="500" fill="hold" id="103"/>
                                        <p:tgtEl>
                                          <p:spTgt spid="133"/>
                                        </p:tgtEl>
                                        <p:attrNameLst>
                                          <p:attrName>ppt_y</p:attrName>
                                        </p:attrNameLst>
                                      </p:cBhvr>
                                      <p:tavLst>
                                        <p:tav tm="0">
                                          <p:val>
                                            <p:strVal val="1+#ppt_h/2"/>
                                          </p:val>
                                        </p:tav>
                                        <p:tav tm="100000">
                                          <p:val>
                                            <p:strVal val="#ppt_y"/>
                                          </p:val>
                                        </p:tav>
                                      </p:tavLst>
                                    </p:anim>
                                  </p:childTnLst>
                                </p:cTn>
                              </p:par>
                              <p:par>
                                <p:cTn fill="hold" grpId="0" id="104" nodeType="withEffect" presetClass="entr" presetID="2" presetSubtype="4">
                                  <p:stCondLst>
                                    <p:cond delay="0"/>
                                  </p:stCondLst>
                                  <p:childTnLst>
                                    <p:set>
                                      <p:cBhvr>
                                        <p:cTn dur="1" fill="hold" id="105">
                                          <p:stCondLst>
                                            <p:cond delay="0"/>
                                          </p:stCondLst>
                                        </p:cTn>
                                        <p:tgtEl>
                                          <p:spTgt spid="183"/>
                                        </p:tgtEl>
                                        <p:attrNameLst>
                                          <p:attrName>style.visibility</p:attrName>
                                        </p:attrNameLst>
                                      </p:cBhvr>
                                      <p:to>
                                        <p:strVal val="visible"/>
                                      </p:to>
                                    </p:set>
                                    <p:anim calcmode="lin" valueType="num">
                                      <p:cBhvr additive="base">
                                        <p:cTn dur="500" fill="hold" id="106"/>
                                        <p:tgtEl>
                                          <p:spTgt spid="183"/>
                                        </p:tgtEl>
                                        <p:attrNameLst>
                                          <p:attrName>ppt_x</p:attrName>
                                        </p:attrNameLst>
                                      </p:cBhvr>
                                      <p:tavLst>
                                        <p:tav tm="0">
                                          <p:val>
                                            <p:strVal val="#ppt_x"/>
                                          </p:val>
                                        </p:tav>
                                        <p:tav tm="100000">
                                          <p:val>
                                            <p:strVal val="#ppt_x"/>
                                          </p:val>
                                        </p:tav>
                                      </p:tavLst>
                                    </p:anim>
                                    <p:anim calcmode="lin" valueType="num">
                                      <p:cBhvr additive="base">
                                        <p:cTn dur="500" fill="hold" id="107"/>
                                        <p:tgtEl>
                                          <p:spTgt spid="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114"/>
      <p:bldP grpId="0" spid="134"/>
      <p:bldP grpId="0" spid="131"/>
      <p:bldP grpId="0" spid="18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5" name="矩形 4">
            <a:extLst>
              <a:ext uri="{FF2B5EF4-FFF2-40B4-BE49-F238E27FC236}">
                <a16:creationId xmlns:a16="http://schemas.microsoft.com/office/drawing/2014/main" id="{B82EABC9-3644-4942-9D7B-040D3867BE82}"/>
              </a:ext>
            </a:extLst>
          </p:cNvPr>
          <p:cNvSpPr/>
          <p:nvPr/>
        </p:nvSpPr>
        <p:spPr>
          <a:xfrm rot="16200000">
            <a:off x="6721132" y="1333053"/>
            <a:ext cx="3184085" cy="46309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 name="组合 3">
            <a:extLst>
              <a:ext uri="{FF2B5EF4-FFF2-40B4-BE49-F238E27FC236}">
                <a16:creationId xmlns:a16="http://schemas.microsoft.com/office/drawing/2014/main" id="{39352FB5-3B73-4AE5-B4EC-02F0D1C6FE2A}"/>
              </a:ext>
            </a:extLst>
          </p:cNvPr>
          <p:cNvGrpSpPr/>
          <p:nvPr/>
        </p:nvGrpSpPr>
        <p:grpSpPr>
          <a:xfrm>
            <a:off x="8563879" y="1805789"/>
            <a:ext cx="1939584" cy="501445"/>
            <a:chOff x="2900498" y="2641531"/>
            <a:chExt cx="1939584" cy="501445"/>
          </a:xfrm>
        </p:grpSpPr>
        <p:sp>
          <p:nvSpPr>
            <p:cNvPr id="3" name="矩形 2">
              <a:extLst>
                <a:ext uri="{FF2B5EF4-FFF2-40B4-BE49-F238E27FC236}">
                  <a16:creationId xmlns:a16="http://schemas.microsoft.com/office/drawing/2014/main" id="{CFCE62FC-C5B2-457E-8552-86ECFB4F797E}"/>
                </a:ext>
              </a:extLst>
            </p:cNvPr>
            <p:cNvSpPr/>
            <p:nvPr/>
          </p:nvSpPr>
          <p:spPr>
            <a:xfrm>
              <a:off x="2975176" y="2641531"/>
              <a:ext cx="1790228"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0BC64720-6F08-4026-8E81-D8C2E990591C}"/>
                </a:ext>
              </a:extLst>
            </p:cNvPr>
            <p:cNvSpPr/>
            <p:nvPr/>
          </p:nvSpPr>
          <p:spPr>
            <a:xfrm>
              <a:off x="2900499" y="2692198"/>
              <a:ext cx="1939584" cy="396240"/>
            </a:xfrm>
            <a:prstGeom prst="rect">
              <a:avLst/>
            </a:prstGeom>
          </p:spPr>
          <p:txBody>
            <a:bodyPr vert="horz" wrap="square">
              <a:spAutoFit/>
            </a:bodyPr>
            <a:lstStyle/>
            <a:p>
              <a:pPr algn="ctr"/>
              <a:r>
                <a:rPr altLang="en-US" b="1" i="1" lang="zh-CN" spc="300" sz="2000">
                  <a:solidFill>
                    <a:schemeClr val="bg1"/>
                  </a:solidFill>
                  <a:latin charset="-122" panose="020b0500000000000000" pitchFamily="34" typeface="思源黑体 CN Regular"/>
                  <a:ea charset="-122" panose="020b0500000000000000" pitchFamily="34" typeface="思源黑体 CN Regular"/>
                </a:rPr>
                <a:t>社会责任</a:t>
              </a:r>
            </a:p>
          </p:txBody>
        </p:sp>
      </p:grpSp>
      <p:sp>
        <p:nvSpPr>
          <p:cNvPr id="6" name="矩形 5">
            <a:extLst>
              <a:ext uri="{FF2B5EF4-FFF2-40B4-BE49-F238E27FC236}">
                <a16:creationId xmlns:a16="http://schemas.microsoft.com/office/drawing/2014/main" id="{A044695E-EE19-4743-97C9-3CEC4C09F78F}"/>
              </a:ext>
            </a:extLst>
          </p:cNvPr>
          <p:cNvSpPr/>
          <p:nvPr/>
        </p:nvSpPr>
        <p:spPr>
          <a:xfrm>
            <a:off x="6202564" y="2580902"/>
            <a:ext cx="4308856" cy="57912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指能够影响企业的战略决策、战略行动和战略目标的个人或组织。</a:t>
            </a:r>
          </a:p>
        </p:txBody>
      </p:sp>
      <p:sp>
        <p:nvSpPr>
          <p:cNvPr id="7" name="矩形 6">
            <a:extLst>
              <a:ext uri="{FF2B5EF4-FFF2-40B4-BE49-F238E27FC236}">
                <a16:creationId xmlns:a16="http://schemas.microsoft.com/office/drawing/2014/main" id="{305CC98B-37E6-471B-BAB8-446FF94C262F}"/>
              </a:ext>
            </a:extLst>
          </p:cNvPr>
          <p:cNvSpPr/>
          <p:nvPr/>
        </p:nvSpPr>
        <p:spPr>
          <a:xfrm>
            <a:off x="6202565" y="3439345"/>
            <a:ext cx="3839513" cy="33528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关于企业社会责任的两种对立观点</a:t>
            </a:r>
          </a:p>
        </p:txBody>
      </p:sp>
      <p:sp>
        <p:nvSpPr>
          <p:cNvPr id="8" name="矩形 7">
            <a:extLst>
              <a:ext uri="{FF2B5EF4-FFF2-40B4-BE49-F238E27FC236}">
                <a16:creationId xmlns:a16="http://schemas.microsoft.com/office/drawing/2014/main" id="{FBE21258-3017-4913-91CD-2D209BCAA6AF}"/>
              </a:ext>
            </a:extLst>
          </p:cNvPr>
          <p:cNvSpPr/>
          <p:nvPr/>
        </p:nvSpPr>
        <p:spPr>
          <a:xfrm>
            <a:off x="6206184" y="3777900"/>
            <a:ext cx="4305237" cy="57912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企业有且只有一条社会责任就是运用资源，按照游戏规则经营增加利润。</a:t>
            </a:r>
          </a:p>
        </p:txBody>
      </p:sp>
      <p:sp>
        <p:nvSpPr>
          <p:cNvPr id="9" name="矩形 8">
            <a:extLst>
              <a:ext uri="{FF2B5EF4-FFF2-40B4-BE49-F238E27FC236}">
                <a16:creationId xmlns:a16="http://schemas.microsoft.com/office/drawing/2014/main" id="{C2D980EF-29B8-4956-886D-C1A084C73EF0}"/>
              </a:ext>
            </a:extLst>
          </p:cNvPr>
          <p:cNvSpPr/>
          <p:nvPr/>
        </p:nvSpPr>
        <p:spPr>
          <a:xfrm>
            <a:off x="6206183" y="4362676"/>
            <a:ext cx="4222601" cy="57912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提供对社会有价值的物品和服务，使公司回报股东和债权人。</a:t>
            </a:r>
          </a:p>
        </p:txBody>
      </p:sp>
      <p:sp>
        <p:nvSpPr>
          <p:cNvPr id="13" name="矩形 12">
            <a:extLst>
              <a:ext uri="{FF2B5EF4-FFF2-40B4-BE49-F238E27FC236}">
                <a16:creationId xmlns:a16="http://schemas.microsoft.com/office/drawing/2014/main" id="{6215A795-3B43-43D9-8CCF-1684E0F0234D}"/>
              </a:ext>
            </a:extLst>
          </p:cNvPr>
          <p:cNvSpPr/>
          <p:nvPr/>
        </p:nvSpPr>
        <p:spPr>
          <a:xfrm rot="16200000">
            <a:off x="10320414" y="4898175"/>
            <a:ext cx="584776" cy="60201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Teardrop 19">
            <a:extLst>
              <a:ext uri="{FF2B5EF4-FFF2-40B4-BE49-F238E27FC236}">
                <a16:creationId xmlns:a16="http://schemas.microsoft.com/office/drawing/2014/main" id="{5AFA51E9-3A0C-4A6D-910E-A9B4676105AC}"/>
              </a:ext>
            </a:extLst>
          </p:cNvPr>
          <p:cNvSpPr/>
          <p:nvPr/>
        </p:nvSpPr>
        <p:spPr>
          <a:xfrm rot="2700000">
            <a:off x="5853388" y="2632377"/>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sp>
        <p:nvSpPr>
          <p:cNvPr id="11" name="Teardrop 19">
            <a:extLst>
              <a:ext uri="{FF2B5EF4-FFF2-40B4-BE49-F238E27FC236}">
                <a16:creationId xmlns:a16="http://schemas.microsoft.com/office/drawing/2014/main" id="{65EB49EF-9E66-4B78-8AB3-E76C750937E8}"/>
              </a:ext>
            </a:extLst>
          </p:cNvPr>
          <p:cNvSpPr/>
          <p:nvPr/>
        </p:nvSpPr>
        <p:spPr>
          <a:xfrm rot="2700000">
            <a:off x="5853387" y="3448709"/>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nvGrpSpPr>
          <p:cNvPr id="20" name="组合 19">
            <a:extLst>
              <a:ext uri="{FF2B5EF4-FFF2-40B4-BE49-F238E27FC236}">
                <a16:creationId xmlns:a16="http://schemas.microsoft.com/office/drawing/2014/main" id="{9347A40C-BF67-4184-8214-9A74A7867F5A}"/>
              </a:ext>
            </a:extLst>
          </p:cNvPr>
          <p:cNvGrpSpPr/>
          <p:nvPr/>
        </p:nvGrpSpPr>
        <p:grpSpPr>
          <a:xfrm>
            <a:off x="2249985" y="2451042"/>
            <a:ext cx="2089483" cy="2055144"/>
            <a:chOff x="2117402" y="2192752"/>
            <a:chExt cx="2534845" cy="2493188"/>
          </a:xfrm>
        </p:grpSpPr>
        <p:sp>
          <p:nvSpPr>
            <p:cNvPr id="14" name="Oval 6">
              <a:extLst>
                <a:ext uri="{FF2B5EF4-FFF2-40B4-BE49-F238E27FC236}">
                  <a16:creationId xmlns:a16="http://schemas.microsoft.com/office/drawing/2014/main" id="{A49F2E76-B076-4A20-8948-28951DC20EEC}"/>
                </a:ext>
              </a:extLst>
            </p:cNvPr>
            <p:cNvSpPr>
              <a:spLocks noChangeArrowheads="1"/>
            </p:cNvSpPr>
            <p:nvPr/>
          </p:nvSpPr>
          <p:spPr bwMode="auto">
            <a:xfrm>
              <a:off x="2159059" y="2192752"/>
              <a:ext cx="2493188" cy="2493188"/>
            </a:xfrm>
            <a:prstGeom prst="ellipse">
              <a:avLst/>
            </a:prstGeom>
            <a:solidFill>
              <a:srgbClr val="E4E4E4"/>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6" name="Freeform 7">
              <a:extLst>
                <a:ext uri="{FF2B5EF4-FFF2-40B4-BE49-F238E27FC236}">
                  <a16:creationId xmlns:a16="http://schemas.microsoft.com/office/drawing/2014/main" id="{182AB1E5-DD60-4673-9F4B-CD93EF2088CB}"/>
                </a:ext>
              </a:extLst>
            </p:cNvPr>
            <p:cNvSpPr/>
            <p:nvPr/>
          </p:nvSpPr>
          <p:spPr bwMode="auto">
            <a:xfrm>
              <a:off x="2117402" y="2450200"/>
              <a:ext cx="2493187" cy="2061641"/>
            </a:xfrm>
            <a:custGeom>
              <a:cxnLst>
                <a:cxn ang="0">
                  <a:pos x="307" y="0"/>
                </a:cxn>
                <a:cxn ang="0">
                  <a:pos x="307" y="1017"/>
                </a:cxn>
                <a:cxn ang="0">
                  <a:pos x="307" y="0"/>
                </a:cxn>
              </a:cxnLst>
              <a:rect b="b" l="0" r="r" t="0"/>
              <a:pathLst>
                <a:path h="1017" w="614">
                  <a:moveTo>
                    <a:pt x="307" y="0"/>
                  </a:moveTo>
                  <a:cubicBezTo>
                    <a:pt x="614" y="307"/>
                    <a:pt x="612" y="712"/>
                    <a:pt x="307" y="1017"/>
                  </a:cubicBezTo>
                  <a:cubicBezTo>
                    <a:pt x="1" y="712"/>
                    <a:pt x="0" y="307"/>
                    <a:pt x="307" y="0"/>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grpSp>
        <p:nvGrpSpPr>
          <p:cNvPr id="21" name="组合 20">
            <a:extLst>
              <a:ext uri="{FF2B5EF4-FFF2-40B4-BE49-F238E27FC236}">
                <a16:creationId xmlns:a16="http://schemas.microsoft.com/office/drawing/2014/main" id="{3D42CAF9-B4D9-4C19-B6F8-CB2C535CD7A1}"/>
              </a:ext>
            </a:extLst>
          </p:cNvPr>
          <p:cNvGrpSpPr/>
          <p:nvPr/>
        </p:nvGrpSpPr>
        <p:grpSpPr>
          <a:xfrm>
            <a:off x="2671110" y="2988468"/>
            <a:ext cx="1290638" cy="881063"/>
            <a:chOff x="5453063" y="2994026"/>
            <a:chExt cx="1290638" cy="881063"/>
          </a:xfrm>
          <a:solidFill>
            <a:schemeClr val="bg1"/>
          </a:solidFill>
        </p:grpSpPr>
        <p:sp>
          <p:nvSpPr>
            <p:cNvPr id="22" name="Oval 71">
              <a:extLst>
                <a:ext uri="{FF2B5EF4-FFF2-40B4-BE49-F238E27FC236}">
                  <a16:creationId xmlns:a16="http://schemas.microsoft.com/office/drawing/2014/main" id="{AD508C78-8D36-4D26-B355-27547C3D947F}"/>
                </a:ext>
              </a:extLst>
            </p:cNvPr>
            <p:cNvSpPr>
              <a:spLocks noChangeArrowheads="1"/>
            </p:cNvSpPr>
            <p:nvPr/>
          </p:nvSpPr>
          <p:spPr bwMode="auto">
            <a:xfrm>
              <a:off x="5907088" y="2994026"/>
              <a:ext cx="382588" cy="404813"/>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23" name="Freeform 72">
              <a:extLst>
                <a:ext uri="{FF2B5EF4-FFF2-40B4-BE49-F238E27FC236}">
                  <a16:creationId xmlns:a16="http://schemas.microsoft.com/office/drawing/2014/main" id="{E2A10447-3150-4762-AB3C-3EB2325D28BC}"/>
                </a:ext>
              </a:extLst>
            </p:cNvPr>
            <p:cNvSpPr/>
            <p:nvPr/>
          </p:nvSpPr>
          <p:spPr bwMode="auto">
            <a:xfrm>
              <a:off x="5764213" y="3429001"/>
              <a:ext cx="668338" cy="446088"/>
            </a:xfrm>
            <a:custGeom>
              <a:cxnLst>
                <a:cxn ang="0">
                  <a:pos x="161" y="119"/>
                </a:cxn>
                <a:cxn ang="0">
                  <a:pos x="178" y="102"/>
                </a:cxn>
                <a:cxn ang="0">
                  <a:pos x="178" y="90"/>
                </a:cxn>
                <a:cxn ang="0">
                  <a:pos x="89" y="0"/>
                </a:cxn>
                <a:cxn ang="0">
                  <a:pos x="0" y="89"/>
                </a:cxn>
                <a:cxn ang="0">
                  <a:pos x="0" y="102"/>
                </a:cxn>
                <a:cxn ang="0">
                  <a:pos x="17" y="119"/>
                </a:cxn>
                <a:cxn ang="0">
                  <a:pos x="161" y="119"/>
                </a:cxn>
              </a:cxnLst>
              <a:rect b="b" l="0" r="r" t="0"/>
              <a:pathLst>
                <a:path h="119" w="178">
                  <a:moveTo>
                    <a:pt x="161" y="119"/>
                  </a:moveTo>
                  <a:cubicBezTo>
                    <a:pt x="170" y="119"/>
                    <a:pt x="178" y="111"/>
                    <a:pt x="178" y="102"/>
                  </a:cubicBezTo>
                  <a:cubicBezTo>
                    <a:pt x="178" y="90"/>
                    <a:pt x="178" y="90"/>
                    <a:pt x="178" y="90"/>
                  </a:cubicBezTo>
                  <a:cubicBezTo>
                    <a:pt x="178" y="54"/>
                    <a:pt x="151" y="0"/>
                    <a:pt x="89" y="0"/>
                  </a:cubicBezTo>
                  <a:cubicBezTo>
                    <a:pt x="29" y="0"/>
                    <a:pt x="0" y="52"/>
                    <a:pt x="0" y="89"/>
                  </a:cubicBezTo>
                  <a:cubicBezTo>
                    <a:pt x="0" y="102"/>
                    <a:pt x="0" y="102"/>
                    <a:pt x="0" y="102"/>
                  </a:cubicBezTo>
                  <a:cubicBezTo>
                    <a:pt x="0" y="111"/>
                    <a:pt x="8" y="119"/>
                    <a:pt x="17" y="119"/>
                  </a:cubicBezTo>
                  <a:cubicBezTo>
                    <a:pt x="161" y="119"/>
                    <a:pt x="161" y="119"/>
                    <a:pt x="161" y="119"/>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24" name="Oval 73">
              <a:extLst>
                <a:ext uri="{FF2B5EF4-FFF2-40B4-BE49-F238E27FC236}">
                  <a16:creationId xmlns:a16="http://schemas.microsoft.com/office/drawing/2014/main" id="{C39FA82C-BB07-4C8A-B76F-E8EF28CCB207}"/>
                </a:ext>
              </a:extLst>
            </p:cNvPr>
            <p:cNvSpPr>
              <a:spLocks noChangeArrowheads="1"/>
            </p:cNvSpPr>
            <p:nvPr/>
          </p:nvSpPr>
          <p:spPr bwMode="auto">
            <a:xfrm>
              <a:off x="5557838" y="3105151"/>
              <a:ext cx="277813" cy="3048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25" name="Freeform 74">
              <a:extLst>
                <a:ext uri="{FF2B5EF4-FFF2-40B4-BE49-F238E27FC236}">
                  <a16:creationId xmlns:a16="http://schemas.microsoft.com/office/drawing/2014/main" id="{EDE3EDD6-D5FD-4A38-BBAB-04CE0C09E890}"/>
                </a:ext>
              </a:extLst>
            </p:cNvPr>
            <p:cNvSpPr/>
            <p:nvPr/>
          </p:nvSpPr>
          <p:spPr bwMode="auto">
            <a:xfrm>
              <a:off x="5453063" y="3429001"/>
              <a:ext cx="401638" cy="322263"/>
            </a:xfrm>
            <a:custGeom>
              <a:cxnLst>
                <a:cxn ang="0">
                  <a:pos x="107" y="15"/>
                </a:cxn>
                <a:cxn ang="0">
                  <a:pos x="65" y="0"/>
                </a:cxn>
                <a:cxn ang="0">
                  <a:pos x="0" y="58"/>
                </a:cxn>
                <a:cxn ang="0">
                  <a:pos x="0" y="58"/>
                </a:cxn>
                <a:cxn ang="0">
                  <a:pos x="28" y="86"/>
                </a:cxn>
                <a:cxn ang="0">
                  <a:pos x="75" y="86"/>
                </a:cxn>
                <a:cxn ang="0">
                  <a:pos x="107" y="15"/>
                </a:cxn>
              </a:cxnLst>
              <a:rect b="b" l="0" r="r" t="0"/>
              <a:pathLst>
                <a:path h="86" w="107">
                  <a:moveTo>
                    <a:pt x="107" y="15"/>
                  </a:moveTo>
                  <a:cubicBezTo>
                    <a:pt x="96" y="6"/>
                    <a:pt x="81" y="0"/>
                    <a:pt x="65" y="0"/>
                  </a:cubicBezTo>
                  <a:cubicBezTo>
                    <a:pt x="31" y="0"/>
                    <a:pt x="3" y="25"/>
                    <a:pt x="0" y="58"/>
                  </a:cubicBezTo>
                  <a:cubicBezTo>
                    <a:pt x="0" y="58"/>
                    <a:pt x="0" y="58"/>
                    <a:pt x="0" y="58"/>
                  </a:cubicBezTo>
                  <a:cubicBezTo>
                    <a:pt x="0" y="74"/>
                    <a:pt x="12" y="86"/>
                    <a:pt x="28" y="86"/>
                  </a:cubicBezTo>
                  <a:cubicBezTo>
                    <a:pt x="75" y="86"/>
                    <a:pt x="75" y="86"/>
                    <a:pt x="75" y="86"/>
                  </a:cubicBezTo>
                  <a:cubicBezTo>
                    <a:pt x="74" y="57"/>
                    <a:pt x="88" y="32"/>
                    <a:pt x="107" y="1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26" name="Oval 75">
              <a:extLst>
                <a:ext uri="{FF2B5EF4-FFF2-40B4-BE49-F238E27FC236}">
                  <a16:creationId xmlns:a16="http://schemas.microsoft.com/office/drawing/2014/main" id="{FB05127C-0C39-4341-879B-9CBB0DC0547C}"/>
                </a:ext>
              </a:extLst>
            </p:cNvPr>
            <p:cNvSpPr>
              <a:spLocks noChangeArrowheads="1"/>
            </p:cNvSpPr>
            <p:nvPr/>
          </p:nvSpPr>
          <p:spPr bwMode="auto">
            <a:xfrm>
              <a:off x="6361113" y="3105151"/>
              <a:ext cx="277813" cy="304800"/>
            </a:xfrm>
            <a:prstGeom prst="ellipse">
              <a:avLst/>
            </a:pr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27" name="Freeform 76">
              <a:extLst>
                <a:ext uri="{FF2B5EF4-FFF2-40B4-BE49-F238E27FC236}">
                  <a16:creationId xmlns:a16="http://schemas.microsoft.com/office/drawing/2014/main" id="{4C609EB1-8052-45D6-979F-B72D75D75950}"/>
                </a:ext>
              </a:extLst>
            </p:cNvPr>
            <p:cNvSpPr/>
            <p:nvPr/>
          </p:nvSpPr>
          <p:spPr bwMode="auto">
            <a:xfrm>
              <a:off x="6338888" y="3429001"/>
              <a:ext cx="404813" cy="322263"/>
            </a:xfrm>
            <a:custGeom>
              <a:cxnLst>
                <a:cxn ang="0">
                  <a:pos x="0" y="15"/>
                </a:cxn>
                <a:cxn ang="0">
                  <a:pos x="43" y="0"/>
                </a:cxn>
                <a:cxn ang="0">
                  <a:pos x="107" y="58"/>
                </a:cxn>
                <a:cxn ang="0">
                  <a:pos x="108" y="58"/>
                </a:cxn>
                <a:cxn ang="0">
                  <a:pos x="80" y="86"/>
                </a:cxn>
                <a:cxn ang="0">
                  <a:pos x="33" y="86"/>
                </a:cxn>
                <a:cxn ang="0">
                  <a:pos x="0" y="15"/>
                </a:cxn>
              </a:cxnLst>
              <a:rect b="b" l="0" r="r" t="0"/>
              <a:pathLst>
                <a:path h="86" w="108">
                  <a:moveTo>
                    <a:pt x="0" y="15"/>
                  </a:moveTo>
                  <a:cubicBezTo>
                    <a:pt x="11" y="6"/>
                    <a:pt x="27" y="0"/>
                    <a:pt x="43" y="0"/>
                  </a:cubicBezTo>
                  <a:cubicBezTo>
                    <a:pt x="77" y="0"/>
                    <a:pt x="104" y="25"/>
                    <a:pt x="107" y="58"/>
                  </a:cubicBezTo>
                  <a:cubicBezTo>
                    <a:pt x="108" y="58"/>
                    <a:pt x="108" y="58"/>
                    <a:pt x="108" y="58"/>
                  </a:cubicBezTo>
                  <a:cubicBezTo>
                    <a:pt x="108" y="74"/>
                    <a:pt x="95" y="86"/>
                    <a:pt x="80" y="86"/>
                  </a:cubicBezTo>
                  <a:cubicBezTo>
                    <a:pt x="33" y="86"/>
                    <a:pt x="33" y="86"/>
                    <a:pt x="33" y="86"/>
                  </a:cubicBezTo>
                  <a:cubicBezTo>
                    <a:pt x="33" y="57"/>
                    <a:pt x="20" y="32"/>
                    <a:pt x="0" y="15"/>
                  </a:cubicBezTo>
                  <a:close/>
                </a:path>
              </a:pathLst>
            </a:custGeom>
            <a:grpFill/>
            <a:ln w="9525">
              <a:no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28" name="矩形 37">
            <a:extLst>
              <a:ext uri="{FF2B5EF4-FFF2-40B4-BE49-F238E27FC236}">
                <a16:creationId xmlns:a16="http://schemas.microsoft.com/office/drawing/2014/main" id="{645179E7-5717-49B9-A143-680844C76F62}"/>
              </a:ext>
            </a:extLst>
          </p:cNvPr>
          <p:cNvSpPr/>
          <p:nvPr/>
        </p:nvSpPr>
        <p:spPr>
          <a:xfrm flipH="1" rot="5400000">
            <a:off x="3908984" y="2404763"/>
            <a:ext cx="601033" cy="60103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37">
            <a:extLst>
              <a:ext uri="{FF2B5EF4-FFF2-40B4-BE49-F238E27FC236}">
                <a16:creationId xmlns:a16="http://schemas.microsoft.com/office/drawing/2014/main" id="{DACD69F8-E3A2-4AF1-B8BD-E51ACE582BF6}"/>
              </a:ext>
            </a:extLst>
          </p:cNvPr>
          <p:cNvSpPr/>
          <p:nvPr/>
        </p:nvSpPr>
        <p:spPr>
          <a:xfrm flipH="1" rot="5400000">
            <a:off x="1462697" y="4598148"/>
            <a:ext cx="893422" cy="893422"/>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37">
            <a:extLst>
              <a:ext uri="{FF2B5EF4-FFF2-40B4-BE49-F238E27FC236}">
                <a16:creationId xmlns:a16="http://schemas.microsoft.com/office/drawing/2014/main" id="{4FCD8E1E-1614-4B92-9774-858C8079F1F9}"/>
              </a:ext>
            </a:extLst>
          </p:cNvPr>
          <p:cNvSpPr/>
          <p:nvPr/>
        </p:nvSpPr>
        <p:spPr>
          <a:xfrm flipH="1" rot="5400000">
            <a:off x="4722807" y="3099593"/>
            <a:ext cx="836118" cy="836118"/>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7">
            <a:extLst>
              <a:ext uri="{FF2B5EF4-FFF2-40B4-BE49-F238E27FC236}">
                <a16:creationId xmlns:a16="http://schemas.microsoft.com/office/drawing/2014/main" id="{817AEE64-14EF-413D-B798-9AC8A3C6C66C}"/>
              </a:ext>
            </a:extLst>
          </p:cNvPr>
          <p:cNvSpPr/>
          <p:nvPr/>
        </p:nvSpPr>
        <p:spPr>
          <a:xfrm flipH="1" rot="5400000">
            <a:off x="1497111" y="2715982"/>
            <a:ext cx="332468" cy="332468"/>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739885013"/>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0"/>
                                        </p:tgtEl>
                                        <p:attrNameLst>
                                          <p:attrName>style.visibility</p:attrName>
                                        </p:attrNameLst>
                                      </p:cBhvr>
                                      <p:to>
                                        <p:strVal val="visible"/>
                                      </p:to>
                                    </p:set>
                                    <p:anim calcmode="lin" valueType="num">
                                      <p:cBhvr additive="base">
                                        <p:cTn dur="500" fill="hold" id="7"/>
                                        <p:tgtEl>
                                          <p:spTgt spid="20"/>
                                        </p:tgtEl>
                                        <p:attrNameLst>
                                          <p:attrName>ppt_x</p:attrName>
                                        </p:attrNameLst>
                                      </p:cBhvr>
                                      <p:tavLst>
                                        <p:tav tm="0">
                                          <p:val>
                                            <p:strVal val="#ppt_x"/>
                                          </p:val>
                                        </p:tav>
                                        <p:tav tm="100000">
                                          <p:val>
                                            <p:strVal val="#ppt_x"/>
                                          </p:val>
                                        </p:tav>
                                      </p:tavLst>
                                    </p:anim>
                                    <p:anim calcmode="lin" valueType="num">
                                      <p:cBhvr additive="base">
                                        <p:cTn dur="500" fill="hold" id="8"/>
                                        <p:tgtEl>
                                          <p:spTgt spid="20"/>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1"/>
                                        </p:tgtEl>
                                        <p:attrNameLst>
                                          <p:attrName>style.visibility</p:attrName>
                                        </p:attrNameLst>
                                      </p:cBhvr>
                                      <p:to>
                                        <p:strVal val="visible"/>
                                      </p:to>
                                    </p:set>
                                    <p:anim calcmode="lin" valueType="num">
                                      <p:cBhvr additive="base">
                                        <p:cTn dur="500" fill="hold" id="11"/>
                                        <p:tgtEl>
                                          <p:spTgt spid="21"/>
                                        </p:tgtEl>
                                        <p:attrNameLst>
                                          <p:attrName>ppt_x</p:attrName>
                                        </p:attrNameLst>
                                      </p:cBhvr>
                                      <p:tavLst>
                                        <p:tav tm="0">
                                          <p:val>
                                            <p:strVal val="#ppt_x"/>
                                          </p:val>
                                        </p:tav>
                                        <p:tav tm="100000">
                                          <p:val>
                                            <p:strVal val="#ppt_x"/>
                                          </p:val>
                                        </p:tav>
                                      </p:tavLst>
                                    </p:anim>
                                    <p:anim calcmode="lin" valueType="num">
                                      <p:cBhvr additive="base">
                                        <p:cTn dur="500" fill="hold" id="12"/>
                                        <p:tgtEl>
                                          <p:spTgt spid="21"/>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28"/>
                                        </p:tgtEl>
                                        <p:attrNameLst>
                                          <p:attrName>style.visibility</p:attrName>
                                        </p:attrNameLst>
                                      </p:cBhvr>
                                      <p:to>
                                        <p:strVal val="visible"/>
                                      </p:to>
                                    </p:set>
                                    <p:anim calcmode="lin" valueType="num">
                                      <p:cBhvr additive="base">
                                        <p:cTn dur="500" fill="hold" id="15"/>
                                        <p:tgtEl>
                                          <p:spTgt spid="28"/>
                                        </p:tgtEl>
                                        <p:attrNameLst>
                                          <p:attrName>ppt_x</p:attrName>
                                        </p:attrNameLst>
                                      </p:cBhvr>
                                      <p:tavLst>
                                        <p:tav tm="0">
                                          <p:val>
                                            <p:strVal val="#ppt_x"/>
                                          </p:val>
                                        </p:tav>
                                        <p:tav tm="100000">
                                          <p:val>
                                            <p:strVal val="#ppt_x"/>
                                          </p:val>
                                        </p:tav>
                                      </p:tavLst>
                                    </p:anim>
                                    <p:anim calcmode="lin" valueType="num">
                                      <p:cBhvr additive="base">
                                        <p:cTn dur="500" fill="hold" id="16"/>
                                        <p:tgtEl>
                                          <p:spTgt spid="28"/>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29"/>
                                        </p:tgtEl>
                                        <p:attrNameLst>
                                          <p:attrName>style.visibility</p:attrName>
                                        </p:attrNameLst>
                                      </p:cBhvr>
                                      <p:to>
                                        <p:strVal val="visible"/>
                                      </p:to>
                                    </p:set>
                                    <p:anim calcmode="lin" valueType="num">
                                      <p:cBhvr additive="base">
                                        <p:cTn dur="500" fill="hold" id="19"/>
                                        <p:tgtEl>
                                          <p:spTgt spid="29"/>
                                        </p:tgtEl>
                                        <p:attrNameLst>
                                          <p:attrName>ppt_x</p:attrName>
                                        </p:attrNameLst>
                                      </p:cBhvr>
                                      <p:tavLst>
                                        <p:tav tm="0">
                                          <p:val>
                                            <p:strVal val="#ppt_x"/>
                                          </p:val>
                                        </p:tav>
                                        <p:tav tm="100000">
                                          <p:val>
                                            <p:strVal val="#ppt_x"/>
                                          </p:val>
                                        </p:tav>
                                      </p:tavLst>
                                    </p:anim>
                                    <p:anim calcmode="lin" valueType="num">
                                      <p:cBhvr additive="base">
                                        <p:cTn dur="500" fill="hold" id="20"/>
                                        <p:tgtEl>
                                          <p:spTgt spid="29"/>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4">
                                  <p:stCondLst>
                                    <p:cond delay="0"/>
                                  </p:stCondLst>
                                  <p:childTnLst>
                                    <p:set>
                                      <p:cBhvr>
                                        <p:cTn dur="1" fill="hold" id="24">
                                          <p:stCondLst>
                                            <p:cond delay="0"/>
                                          </p:stCondLst>
                                        </p:cTn>
                                        <p:tgtEl>
                                          <p:spTgt spid="4"/>
                                        </p:tgtEl>
                                        <p:attrNameLst>
                                          <p:attrName>style.visibility</p:attrName>
                                        </p:attrNameLst>
                                      </p:cBhvr>
                                      <p:to>
                                        <p:strVal val="visible"/>
                                      </p:to>
                                    </p:set>
                                    <p:anim calcmode="lin" valueType="num">
                                      <p:cBhvr additive="base">
                                        <p:cTn dur="500" fill="hold" id="25"/>
                                        <p:tgtEl>
                                          <p:spTgt spid="4"/>
                                        </p:tgtEl>
                                        <p:attrNameLst>
                                          <p:attrName>ppt_x</p:attrName>
                                        </p:attrNameLst>
                                      </p:cBhvr>
                                      <p:tavLst>
                                        <p:tav tm="0">
                                          <p:val>
                                            <p:strVal val="#ppt_x"/>
                                          </p:val>
                                        </p:tav>
                                        <p:tav tm="100000">
                                          <p:val>
                                            <p:strVal val="#ppt_x"/>
                                          </p:val>
                                        </p:tav>
                                      </p:tavLst>
                                    </p:anim>
                                    <p:anim calcmode="lin" valueType="num">
                                      <p:cBhvr additive="base">
                                        <p:cTn dur="500" fill="hold" id="26"/>
                                        <p:tgtEl>
                                          <p:spTgt spid="4"/>
                                        </p:tgtEl>
                                        <p:attrNameLst>
                                          <p:attrName>ppt_y</p:attrName>
                                        </p:attrNameLst>
                                      </p:cBhvr>
                                      <p:tavLst>
                                        <p:tav tm="0">
                                          <p:val>
                                            <p:strVal val="1+#ppt_h/2"/>
                                          </p:val>
                                        </p:tav>
                                        <p:tav tm="100000">
                                          <p:val>
                                            <p:strVal val="#ppt_y"/>
                                          </p:val>
                                        </p:tav>
                                      </p:tavLst>
                                    </p:anim>
                                  </p:childTnLst>
                                </p:cTn>
                              </p:par>
                              <p:par>
                                <p:cTn fill="hold" grpId="0" id="27" nodeType="withEffect" presetClass="entr" presetID="2" presetSubtype="4">
                                  <p:stCondLst>
                                    <p:cond delay="0"/>
                                  </p:stCondLst>
                                  <p:childTnLst>
                                    <p:set>
                                      <p:cBhvr>
                                        <p:cTn dur="1" fill="hold" id="28">
                                          <p:stCondLst>
                                            <p:cond delay="0"/>
                                          </p:stCondLst>
                                        </p:cTn>
                                        <p:tgtEl>
                                          <p:spTgt spid="5"/>
                                        </p:tgtEl>
                                        <p:attrNameLst>
                                          <p:attrName>style.visibility</p:attrName>
                                        </p:attrNameLst>
                                      </p:cBhvr>
                                      <p:to>
                                        <p:strVal val="visible"/>
                                      </p:to>
                                    </p:set>
                                    <p:anim calcmode="lin" valueType="num">
                                      <p:cBhvr additive="base">
                                        <p:cTn dur="500" fill="hold" id="29"/>
                                        <p:tgtEl>
                                          <p:spTgt spid="5"/>
                                        </p:tgtEl>
                                        <p:attrNameLst>
                                          <p:attrName>ppt_x</p:attrName>
                                        </p:attrNameLst>
                                      </p:cBhvr>
                                      <p:tavLst>
                                        <p:tav tm="0">
                                          <p:val>
                                            <p:strVal val="#ppt_x"/>
                                          </p:val>
                                        </p:tav>
                                        <p:tav tm="100000">
                                          <p:val>
                                            <p:strVal val="#ppt_x"/>
                                          </p:val>
                                        </p:tav>
                                      </p:tavLst>
                                    </p:anim>
                                    <p:anim calcmode="lin" valueType="num">
                                      <p:cBhvr additive="base">
                                        <p:cTn dur="500" fill="hold" id="30"/>
                                        <p:tgtEl>
                                          <p:spTgt spid="5"/>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 presetSubtype="4">
                                  <p:stCondLst>
                                    <p:cond delay="0"/>
                                  </p:stCondLst>
                                  <p:childTnLst>
                                    <p:set>
                                      <p:cBhvr>
                                        <p:cTn dur="1" fill="hold" id="34">
                                          <p:stCondLst>
                                            <p:cond delay="0"/>
                                          </p:stCondLst>
                                        </p:cTn>
                                        <p:tgtEl>
                                          <p:spTgt spid="10"/>
                                        </p:tgtEl>
                                        <p:attrNameLst>
                                          <p:attrName>style.visibility</p:attrName>
                                        </p:attrNameLst>
                                      </p:cBhvr>
                                      <p:to>
                                        <p:strVal val="visible"/>
                                      </p:to>
                                    </p:set>
                                    <p:anim calcmode="lin" valueType="num">
                                      <p:cBhvr additive="base">
                                        <p:cTn dur="500" fill="hold" id="35"/>
                                        <p:tgtEl>
                                          <p:spTgt spid="10"/>
                                        </p:tgtEl>
                                        <p:attrNameLst>
                                          <p:attrName>ppt_x</p:attrName>
                                        </p:attrNameLst>
                                      </p:cBhvr>
                                      <p:tavLst>
                                        <p:tav tm="0">
                                          <p:val>
                                            <p:strVal val="#ppt_x"/>
                                          </p:val>
                                        </p:tav>
                                        <p:tav tm="100000">
                                          <p:val>
                                            <p:strVal val="#ppt_x"/>
                                          </p:val>
                                        </p:tav>
                                      </p:tavLst>
                                    </p:anim>
                                    <p:anim calcmode="lin" valueType="num">
                                      <p:cBhvr additive="base">
                                        <p:cTn dur="500" fill="hold" id="36"/>
                                        <p:tgtEl>
                                          <p:spTgt spid="10"/>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6"/>
                                        </p:tgtEl>
                                        <p:attrNameLst>
                                          <p:attrName>style.visibility</p:attrName>
                                        </p:attrNameLst>
                                      </p:cBhvr>
                                      <p:to>
                                        <p:strVal val="visible"/>
                                      </p:to>
                                    </p:set>
                                    <p:anim calcmode="lin" valueType="num">
                                      <p:cBhvr additive="base">
                                        <p:cTn dur="500" fill="hold" id="39"/>
                                        <p:tgtEl>
                                          <p:spTgt spid="6"/>
                                        </p:tgtEl>
                                        <p:attrNameLst>
                                          <p:attrName>ppt_x</p:attrName>
                                        </p:attrNameLst>
                                      </p:cBhvr>
                                      <p:tavLst>
                                        <p:tav tm="0">
                                          <p:val>
                                            <p:strVal val="#ppt_x"/>
                                          </p:val>
                                        </p:tav>
                                        <p:tav tm="100000">
                                          <p:val>
                                            <p:strVal val="#ppt_x"/>
                                          </p:val>
                                        </p:tav>
                                      </p:tavLst>
                                    </p:anim>
                                    <p:anim calcmode="lin" valueType="num">
                                      <p:cBhvr additive="base">
                                        <p:cTn dur="500" fill="hold" id="40"/>
                                        <p:tgtEl>
                                          <p:spTgt spid="6"/>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11"/>
                                        </p:tgtEl>
                                        <p:attrNameLst>
                                          <p:attrName>style.visibility</p:attrName>
                                        </p:attrNameLst>
                                      </p:cBhvr>
                                      <p:to>
                                        <p:strVal val="visible"/>
                                      </p:to>
                                    </p:set>
                                    <p:anim calcmode="lin" valueType="num">
                                      <p:cBhvr additive="base">
                                        <p:cTn dur="500" fill="hold" id="45"/>
                                        <p:tgtEl>
                                          <p:spTgt spid="11"/>
                                        </p:tgtEl>
                                        <p:attrNameLst>
                                          <p:attrName>ppt_x</p:attrName>
                                        </p:attrNameLst>
                                      </p:cBhvr>
                                      <p:tavLst>
                                        <p:tav tm="0">
                                          <p:val>
                                            <p:strVal val="#ppt_x"/>
                                          </p:val>
                                        </p:tav>
                                        <p:tav tm="100000">
                                          <p:val>
                                            <p:strVal val="#ppt_x"/>
                                          </p:val>
                                        </p:tav>
                                      </p:tavLst>
                                    </p:anim>
                                    <p:anim calcmode="lin" valueType="num">
                                      <p:cBhvr additive="base">
                                        <p:cTn dur="500" fill="hold" id="46"/>
                                        <p:tgtEl>
                                          <p:spTgt spid="11"/>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8"/>
                                        </p:tgtEl>
                                        <p:attrNameLst>
                                          <p:attrName>style.visibility</p:attrName>
                                        </p:attrNameLst>
                                      </p:cBhvr>
                                      <p:to>
                                        <p:strVal val="visible"/>
                                      </p:to>
                                    </p:set>
                                    <p:anim calcmode="lin" valueType="num">
                                      <p:cBhvr additive="base">
                                        <p:cTn dur="500" fill="hold" id="49"/>
                                        <p:tgtEl>
                                          <p:spTgt spid="8"/>
                                        </p:tgtEl>
                                        <p:attrNameLst>
                                          <p:attrName>ppt_x</p:attrName>
                                        </p:attrNameLst>
                                      </p:cBhvr>
                                      <p:tavLst>
                                        <p:tav tm="0">
                                          <p:val>
                                            <p:strVal val="#ppt_x"/>
                                          </p:val>
                                        </p:tav>
                                        <p:tav tm="100000">
                                          <p:val>
                                            <p:strVal val="#ppt_x"/>
                                          </p:val>
                                        </p:tav>
                                      </p:tavLst>
                                    </p:anim>
                                    <p:anim calcmode="lin" valueType="num">
                                      <p:cBhvr additive="base">
                                        <p:cTn dur="500" fill="hold" id="50"/>
                                        <p:tgtEl>
                                          <p:spTgt spid="8"/>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7"/>
                                        </p:tgtEl>
                                        <p:attrNameLst>
                                          <p:attrName>style.visibility</p:attrName>
                                        </p:attrNameLst>
                                      </p:cBhvr>
                                      <p:to>
                                        <p:strVal val="visible"/>
                                      </p:to>
                                    </p:set>
                                    <p:anim calcmode="lin" valueType="num">
                                      <p:cBhvr additive="base">
                                        <p:cTn dur="500" fill="hold" id="53"/>
                                        <p:tgtEl>
                                          <p:spTgt spid="7"/>
                                        </p:tgtEl>
                                        <p:attrNameLst>
                                          <p:attrName>ppt_x</p:attrName>
                                        </p:attrNameLst>
                                      </p:cBhvr>
                                      <p:tavLst>
                                        <p:tav tm="0">
                                          <p:val>
                                            <p:strVal val="#ppt_x"/>
                                          </p:val>
                                        </p:tav>
                                        <p:tav tm="100000">
                                          <p:val>
                                            <p:strVal val="#ppt_x"/>
                                          </p:val>
                                        </p:tav>
                                      </p:tavLst>
                                    </p:anim>
                                    <p:anim calcmode="lin" valueType="num">
                                      <p:cBhvr additive="base">
                                        <p:cTn dur="500" fill="hold" id="54"/>
                                        <p:tgtEl>
                                          <p:spTgt spid="7"/>
                                        </p:tgtEl>
                                        <p:attrNameLst>
                                          <p:attrName>ppt_y</p:attrName>
                                        </p:attrNameLst>
                                      </p:cBhvr>
                                      <p:tavLst>
                                        <p:tav tm="0">
                                          <p:val>
                                            <p:strVal val="1+#ppt_h/2"/>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9"/>
                                        </p:tgtEl>
                                        <p:attrNameLst>
                                          <p:attrName>style.visibility</p:attrName>
                                        </p:attrNameLst>
                                      </p:cBhvr>
                                      <p:to>
                                        <p:strVal val="visible"/>
                                      </p:to>
                                    </p:set>
                                    <p:anim calcmode="lin" valueType="num">
                                      <p:cBhvr additive="base">
                                        <p:cTn dur="500" fill="hold" id="57"/>
                                        <p:tgtEl>
                                          <p:spTgt spid="9"/>
                                        </p:tgtEl>
                                        <p:attrNameLst>
                                          <p:attrName>ppt_x</p:attrName>
                                        </p:attrNameLst>
                                      </p:cBhvr>
                                      <p:tavLst>
                                        <p:tav tm="0">
                                          <p:val>
                                            <p:strVal val="#ppt_x"/>
                                          </p:val>
                                        </p:tav>
                                        <p:tav tm="100000">
                                          <p:val>
                                            <p:strVal val="#ppt_x"/>
                                          </p:val>
                                        </p:tav>
                                      </p:tavLst>
                                    </p:anim>
                                    <p:anim calcmode="lin" valueType="num">
                                      <p:cBhvr additive="base">
                                        <p:cTn dur="500" fill="hold" id="58"/>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59" nodeType="clickPar">
                      <p:stCondLst>
                        <p:cond delay="indefinite"/>
                      </p:stCondLst>
                      <p:childTnLst>
                        <p:par>
                          <p:cTn fill="hold" id="60" nodeType="afterGroup">
                            <p:stCondLst>
                              <p:cond delay="0"/>
                            </p:stCondLst>
                            <p:childTnLst>
                              <p:par>
                                <p:cTn fill="hold" grpId="0" id="61" nodeType="clickEffect" presetClass="entr" presetID="14" presetSubtype="10">
                                  <p:stCondLst>
                                    <p:cond delay="0"/>
                                  </p:stCondLst>
                                  <p:childTnLst>
                                    <p:set>
                                      <p:cBhvr>
                                        <p:cTn dur="1" fill="hold" id="62">
                                          <p:stCondLst>
                                            <p:cond delay="0"/>
                                          </p:stCondLst>
                                        </p:cTn>
                                        <p:tgtEl>
                                          <p:spTgt spid="13"/>
                                        </p:tgtEl>
                                        <p:attrNameLst>
                                          <p:attrName>style.visibility</p:attrName>
                                        </p:attrNameLst>
                                      </p:cBhvr>
                                      <p:to>
                                        <p:strVal val="visible"/>
                                      </p:to>
                                    </p:set>
                                    <p:animEffect filter="randombar(horizontal)" transition="in">
                                      <p:cBhvr>
                                        <p:cTn dur="500" id="63"/>
                                        <p:tgtEl>
                                          <p:spTgt spid="13"/>
                                        </p:tgtEl>
                                      </p:cBhvr>
                                    </p:animEffect>
                                  </p:childTnLst>
                                </p:cTn>
                              </p:par>
                              <p:par>
                                <p:cTn fill="hold" grpId="0" id="64" nodeType="withEffect" presetClass="entr" presetID="2" presetSubtype="4">
                                  <p:stCondLst>
                                    <p:cond delay="0"/>
                                  </p:stCondLst>
                                  <p:childTnLst>
                                    <p:set>
                                      <p:cBhvr>
                                        <p:cTn dur="1" fill="hold" id="65">
                                          <p:stCondLst>
                                            <p:cond delay="0"/>
                                          </p:stCondLst>
                                        </p:cTn>
                                        <p:tgtEl>
                                          <p:spTgt spid="30"/>
                                        </p:tgtEl>
                                        <p:attrNameLst>
                                          <p:attrName>style.visibility</p:attrName>
                                        </p:attrNameLst>
                                      </p:cBhvr>
                                      <p:to>
                                        <p:strVal val="visible"/>
                                      </p:to>
                                    </p:set>
                                    <p:anim calcmode="lin" valueType="num">
                                      <p:cBhvr additive="base">
                                        <p:cTn dur="500" fill="hold" id="66"/>
                                        <p:tgtEl>
                                          <p:spTgt spid="30"/>
                                        </p:tgtEl>
                                        <p:attrNameLst>
                                          <p:attrName>ppt_x</p:attrName>
                                        </p:attrNameLst>
                                      </p:cBhvr>
                                      <p:tavLst>
                                        <p:tav tm="0">
                                          <p:val>
                                            <p:strVal val="#ppt_x"/>
                                          </p:val>
                                        </p:tav>
                                        <p:tav tm="100000">
                                          <p:val>
                                            <p:strVal val="#ppt_x"/>
                                          </p:val>
                                        </p:tav>
                                      </p:tavLst>
                                    </p:anim>
                                    <p:anim calcmode="lin" valueType="num">
                                      <p:cBhvr additive="base">
                                        <p:cTn dur="500" fill="hold" id="67"/>
                                        <p:tgtEl>
                                          <p:spTgt spid="30"/>
                                        </p:tgtEl>
                                        <p:attrNameLst>
                                          <p:attrName>ppt_y</p:attrName>
                                        </p:attrNameLst>
                                      </p:cBhvr>
                                      <p:tavLst>
                                        <p:tav tm="0">
                                          <p:val>
                                            <p:strVal val="1+#ppt_h/2"/>
                                          </p:val>
                                        </p:tav>
                                        <p:tav tm="100000">
                                          <p:val>
                                            <p:strVal val="#ppt_y"/>
                                          </p:val>
                                        </p:tav>
                                      </p:tavLst>
                                    </p:anim>
                                  </p:childTnLst>
                                </p:cTn>
                              </p:par>
                              <p:par>
                                <p:cTn fill="hold" grpId="0" id="68" nodeType="withEffect" presetClass="entr" presetID="2" presetSubtype="4">
                                  <p:stCondLst>
                                    <p:cond delay="0"/>
                                  </p:stCondLst>
                                  <p:childTnLst>
                                    <p:set>
                                      <p:cBhvr>
                                        <p:cTn dur="1" fill="hold" id="69">
                                          <p:stCondLst>
                                            <p:cond delay="0"/>
                                          </p:stCondLst>
                                        </p:cTn>
                                        <p:tgtEl>
                                          <p:spTgt spid="31"/>
                                        </p:tgtEl>
                                        <p:attrNameLst>
                                          <p:attrName>style.visibility</p:attrName>
                                        </p:attrNameLst>
                                      </p:cBhvr>
                                      <p:to>
                                        <p:strVal val="visible"/>
                                      </p:to>
                                    </p:set>
                                    <p:anim calcmode="lin" valueType="num">
                                      <p:cBhvr additive="base">
                                        <p:cTn dur="500" fill="hold" id="70"/>
                                        <p:tgtEl>
                                          <p:spTgt spid="31"/>
                                        </p:tgtEl>
                                        <p:attrNameLst>
                                          <p:attrName>ppt_x</p:attrName>
                                        </p:attrNameLst>
                                      </p:cBhvr>
                                      <p:tavLst>
                                        <p:tav tm="0">
                                          <p:val>
                                            <p:strVal val="#ppt_x"/>
                                          </p:val>
                                        </p:tav>
                                        <p:tav tm="100000">
                                          <p:val>
                                            <p:strVal val="#ppt_x"/>
                                          </p:val>
                                        </p:tav>
                                      </p:tavLst>
                                    </p:anim>
                                    <p:anim calcmode="lin" valueType="num">
                                      <p:cBhvr additive="base">
                                        <p:cTn dur="500" fill="hold" id="71"/>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7"/>
      <p:bldP grpId="0" spid="8"/>
      <p:bldP grpId="0" spid="9"/>
      <p:bldP grpId="0" spid="13"/>
      <p:bldP grpId="0" spid="10"/>
      <p:bldP grpId="0" spid="11"/>
      <p:bldP grpId="0" spid="28"/>
      <p:bldP grpId="0" spid="29"/>
      <p:bldP grpId="0" spid="30"/>
      <p:bldP grpId="0" spid="31"/>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pattFill prst="ltUpDiag">
          <a:fgClr>
            <a:srgbClr val="EDEDED"/>
          </a:fgClr>
          <a:bgClr>
            <a:schemeClr val="bg1"/>
          </a:bgClr>
        </a:pattFill>
        <a:effectLst/>
      </p:bgPr>
    </p:bg>
    <p:spTree>
      <p:nvGrpSpPr>
        <p:cNvPr id="1" name=""/>
        <p:cNvGrpSpPr/>
        <p:nvPr/>
      </p:nvGrpSpPr>
      <p:grpSpPr>
        <a:xfrm>
          <a:off x="0" y="0"/>
          <a:ext cx="0" cy="0"/>
        </a:xfrm>
      </p:grpSpPr>
      <p:pic>
        <p:nvPicPr>
          <p:cNvPr id="7" name="图片 6">
            <a:extLst>
              <a:ext uri="{FF2B5EF4-FFF2-40B4-BE49-F238E27FC236}">
                <a16:creationId xmlns:a16="http://schemas.microsoft.com/office/drawing/2014/main" id="{C96448DE-2A5B-43E8-8F88-A25E1EB96576}"/>
              </a:ext>
            </a:extLst>
          </p:cNvPr>
          <p:cNvPicPr>
            <a:picLocks noChangeAspect="1"/>
          </p:cNvPicPr>
          <p:nvPr/>
        </p:nvPicPr>
        <p:blipFill>
          <a:blip r:embed="rId3">
            <a:extLst>
              <a:ext uri="{28A0092B-C50C-407E-A947-70E740481C1C}">
                <a14:useLocalDpi val="0"/>
              </a:ext>
            </a:extLst>
          </a:blip>
          <a:stretch>
            <a:fillRect/>
          </a:stretch>
        </p:blipFill>
        <p:spPr>
          <a:xfrm>
            <a:off x="1218631" y="732486"/>
            <a:ext cx="3077484" cy="5466342"/>
          </a:xfrm>
          <a:prstGeom prst="rect">
            <a:avLst/>
          </a:prstGeom>
        </p:spPr>
      </p:pic>
      <p:grpSp>
        <p:nvGrpSpPr>
          <p:cNvPr id="10" name="组合 9">
            <a:extLst>
              <a:ext uri="{FF2B5EF4-FFF2-40B4-BE49-F238E27FC236}">
                <a16:creationId xmlns:a16="http://schemas.microsoft.com/office/drawing/2014/main" id="{BE26D43F-FA52-48A2-B7DA-D5EFB71FA80B}"/>
              </a:ext>
            </a:extLst>
          </p:cNvPr>
          <p:cNvGrpSpPr/>
          <p:nvPr/>
        </p:nvGrpSpPr>
        <p:grpSpPr>
          <a:xfrm>
            <a:off x="2858154" y="1341566"/>
            <a:ext cx="2651760" cy="700131"/>
            <a:chOff x="3342640" y="844189"/>
            <a:chExt cx="2651760" cy="700131"/>
          </a:xfrm>
        </p:grpSpPr>
        <p:sp>
          <p:nvSpPr>
            <p:cNvPr id="8" name="矩形: 圆角 7">
              <a:extLst>
                <a:ext uri="{FF2B5EF4-FFF2-40B4-BE49-F238E27FC236}">
                  <a16:creationId xmlns:a16="http://schemas.microsoft.com/office/drawing/2014/main" id="{DB71FA4F-B9F6-4278-982E-A0995FE70B8D}"/>
                </a:ext>
              </a:extLst>
            </p:cNvPr>
            <p:cNvSpPr/>
            <p:nvPr/>
          </p:nvSpPr>
          <p:spPr>
            <a:xfrm>
              <a:off x="3342640" y="844189"/>
              <a:ext cx="2651760" cy="700131"/>
            </a:xfrm>
            <a:prstGeom prst="roundRect">
              <a:avLst>
                <a:gd fmla="val 50000" name="adj"/>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9" name="矩形 8">
              <a:extLst>
                <a:ext uri="{FF2B5EF4-FFF2-40B4-BE49-F238E27FC236}">
                  <a16:creationId xmlns:a16="http://schemas.microsoft.com/office/drawing/2014/main" id="{A2C93E6B-F32B-4121-B6CF-2EC8931314E2}"/>
                </a:ext>
              </a:extLst>
            </p:cNvPr>
            <p:cNvSpPr/>
            <p:nvPr/>
          </p:nvSpPr>
          <p:spPr>
            <a:xfrm>
              <a:off x="3598835" y="963421"/>
              <a:ext cx="2199005" cy="457200"/>
            </a:xfrm>
            <a:prstGeom prst="rect">
              <a:avLst/>
            </a:prstGeom>
          </p:spPr>
          <p:txBody>
            <a:bodyPr wrap="none">
              <a:spAutoFit/>
            </a:bodyPr>
            <a:lstStyle/>
            <a:p>
              <a:r>
                <a:rPr altLang="zh-CN" b="1" i="1" lang="en-US" spc="300" sz="2400">
                  <a:solidFill>
                    <a:schemeClr val="bg1"/>
                  </a:solidFill>
                  <a:latin charset="-122" panose="020b0500000000000000" pitchFamily="34" typeface="思源黑体 CN Regular"/>
                  <a:ea charset="-122" panose="020b0500000000000000" pitchFamily="34" typeface="思源黑体 CN Regular"/>
                </a:rPr>
                <a:t>CONTENTS</a:t>
              </a:r>
            </a:p>
          </p:txBody>
        </p:sp>
      </p:grpSp>
      <p:grpSp>
        <p:nvGrpSpPr>
          <p:cNvPr id="11" name="组合 10">
            <a:extLst>
              <a:ext uri="{FF2B5EF4-FFF2-40B4-BE49-F238E27FC236}">
                <a16:creationId xmlns:a16="http://schemas.microsoft.com/office/drawing/2014/main" id="{1154C453-9548-4442-9E80-F921B13EBCBA}"/>
              </a:ext>
            </a:extLst>
          </p:cNvPr>
          <p:cNvGrpSpPr/>
          <p:nvPr/>
        </p:nvGrpSpPr>
        <p:grpSpPr>
          <a:xfrm>
            <a:off x="5804554" y="2145319"/>
            <a:ext cx="4756338" cy="669444"/>
            <a:chOff x="2254062" y="2158380"/>
            <a:chExt cx="4756338" cy="669444"/>
          </a:xfrm>
        </p:grpSpPr>
        <p:sp>
          <p:nvSpPr>
            <p:cNvPr id="12" name="矩形 11">
              <a:extLst>
                <a:ext uri="{FF2B5EF4-FFF2-40B4-BE49-F238E27FC236}">
                  <a16:creationId xmlns:a16="http://schemas.microsoft.com/office/drawing/2014/main" id="{12CBE8C0-46D9-406A-B5F4-84477CDE361B}"/>
                </a:ext>
              </a:extLst>
            </p:cNvPr>
            <p:cNvSpPr/>
            <p:nvPr/>
          </p:nvSpPr>
          <p:spPr>
            <a:xfrm flipV="1">
              <a:off x="2254062" y="2366634"/>
              <a:ext cx="323555" cy="322690"/>
            </a:xfrm>
            <a:prstGeom prst="rect">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a:extLst>
                <a:ext uri="{FF2B5EF4-FFF2-40B4-BE49-F238E27FC236}">
                  <a16:creationId xmlns:a16="http://schemas.microsoft.com/office/drawing/2014/main" id="{220A03CB-6753-4DEC-A191-AF5872FB8F55}"/>
                </a:ext>
              </a:extLst>
            </p:cNvPr>
            <p:cNvSpPr txBox="1"/>
            <p:nvPr/>
          </p:nvSpPr>
          <p:spPr>
            <a:xfrm>
              <a:off x="2702496" y="2158380"/>
              <a:ext cx="2075135" cy="457200"/>
            </a:xfrm>
            <a:prstGeom prst="rect">
              <a:avLst/>
            </a:prstGeom>
            <a:noFill/>
          </p:spPr>
          <p:txBody>
            <a:bodyPr rtlCol="0" wrap="square">
              <a:spAutoFit/>
            </a:bodyPr>
            <a:lstStyle/>
            <a:p>
              <a:r>
                <a:rPr altLang="en-US" lang="zh-CN" spc="600" sz="2400">
                  <a:solidFill>
                    <a:srgbClr val="232A33"/>
                  </a:solidFill>
                  <a:latin charset="-122" panose="020b0800000000000000" pitchFamily="34" typeface="思源黑体 CN Bold"/>
                  <a:ea charset="-122" panose="020b0800000000000000" pitchFamily="34" typeface="思源黑体 CN Bold"/>
                </a:rPr>
                <a:t>企业使命</a:t>
              </a:r>
            </a:p>
          </p:txBody>
        </p:sp>
        <p:sp>
          <p:nvSpPr>
            <p:cNvPr id="14" name="文本框 13">
              <a:extLst>
                <a:ext uri="{FF2B5EF4-FFF2-40B4-BE49-F238E27FC236}">
                  <a16:creationId xmlns:a16="http://schemas.microsoft.com/office/drawing/2014/main" id="{C1EE1F0C-153A-4351-92AE-3B38FF7A3537}"/>
                </a:ext>
              </a:extLst>
            </p:cNvPr>
            <p:cNvSpPr txBox="1"/>
            <p:nvPr/>
          </p:nvSpPr>
          <p:spPr>
            <a:xfrm>
              <a:off x="2702496" y="2550825"/>
              <a:ext cx="4307904" cy="274320"/>
            </a:xfrm>
            <a:prstGeom prst="rect">
              <a:avLst/>
            </a:prstGeom>
            <a:noFill/>
          </p:spPr>
          <p:txBody>
            <a:bodyPr rtlCol="0" wrap="square">
              <a:spAutoFit/>
            </a:bodyPr>
            <a:lstStyle/>
            <a:p>
              <a:r>
                <a:rPr altLang="zh-CN" lang="en-US" spc="300" sz="1200">
                  <a:latin charset="-122" panose="020b0500000000000000" pitchFamily="34" typeface="思源黑体 CN Regular"/>
                  <a:ea charset="-122" panose="020b0500000000000000" pitchFamily="34" typeface="思源黑体 CN Regular"/>
                </a:rPr>
                <a:t>You can type here whatever you want.</a:t>
              </a:r>
            </a:p>
          </p:txBody>
        </p:sp>
      </p:grpSp>
      <p:grpSp>
        <p:nvGrpSpPr>
          <p:cNvPr id="15" name="组合 14">
            <a:extLst>
              <a:ext uri="{FF2B5EF4-FFF2-40B4-BE49-F238E27FC236}">
                <a16:creationId xmlns:a16="http://schemas.microsoft.com/office/drawing/2014/main" id="{B20439C9-55F8-4976-BB3F-B49C07B42B84}"/>
              </a:ext>
            </a:extLst>
          </p:cNvPr>
          <p:cNvGrpSpPr/>
          <p:nvPr/>
        </p:nvGrpSpPr>
        <p:grpSpPr>
          <a:xfrm>
            <a:off x="5804554" y="2995674"/>
            <a:ext cx="4756338" cy="669444"/>
            <a:chOff x="2254062" y="2158380"/>
            <a:chExt cx="4756338" cy="669444"/>
          </a:xfrm>
        </p:grpSpPr>
        <p:sp>
          <p:nvSpPr>
            <p:cNvPr id="16" name="矩形 15">
              <a:extLst>
                <a:ext uri="{FF2B5EF4-FFF2-40B4-BE49-F238E27FC236}">
                  <a16:creationId xmlns:a16="http://schemas.microsoft.com/office/drawing/2014/main" id="{B59A8867-CED1-4BDA-8C07-EDBFF4479F14}"/>
                </a:ext>
              </a:extLst>
            </p:cNvPr>
            <p:cNvSpPr/>
            <p:nvPr/>
          </p:nvSpPr>
          <p:spPr>
            <a:xfrm flipV="1">
              <a:off x="2254062" y="2366634"/>
              <a:ext cx="323555" cy="322690"/>
            </a:xfrm>
            <a:prstGeom prst="rect">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文本框 16">
              <a:extLst>
                <a:ext uri="{FF2B5EF4-FFF2-40B4-BE49-F238E27FC236}">
                  <a16:creationId xmlns:a16="http://schemas.microsoft.com/office/drawing/2014/main" id="{728D9C73-40B6-4C7D-842D-EC15F09D7D09}"/>
                </a:ext>
              </a:extLst>
            </p:cNvPr>
            <p:cNvSpPr txBox="1"/>
            <p:nvPr/>
          </p:nvSpPr>
          <p:spPr>
            <a:xfrm>
              <a:off x="2702496" y="2158380"/>
              <a:ext cx="2075135" cy="457200"/>
            </a:xfrm>
            <a:prstGeom prst="rect">
              <a:avLst/>
            </a:prstGeom>
            <a:noFill/>
          </p:spPr>
          <p:txBody>
            <a:bodyPr rtlCol="0" wrap="square">
              <a:spAutoFit/>
            </a:bodyPr>
            <a:lstStyle/>
            <a:p>
              <a:r>
                <a:rPr altLang="en-US" lang="zh-CN" spc="600" sz="2400">
                  <a:solidFill>
                    <a:srgbClr val="232A33"/>
                  </a:solidFill>
                  <a:latin charset="-122" panose="020b0800000000000000" pitchFamily="34" typeface="思源黑体 CN Bold"/>
                  <a:ea charset="-122" panose="020b0800000000000000" pitchFamily="34" typeface="思源黑体 CN Bold"/>
                </a:rPr>
                <a:t>企业愿景</a:t>
              </a:r>
            </a:p>
          </p:txBody>
        </p:sp>
        <p:sp>
          <p:nvSpPr>
            <p:cNvPr id="18" name="文本框 17">
              <a:extLst>
                <a:ext uri="{FF2B5EF4-FFF2-40B4-BE49-F238E27FC236}">
                  <a16:creationId xmlns:a16="http://schemas.microsoft.com/office/drawing/2014/main" id="{08F3C000-9BF3-4E3D-BCA2-4B9C737B773D}"/>
                </a:ext>
              </a:extLst>
            </p:cNvPr>
            <p:cNvSpPr txBox="1"/>
            <p:nvPr/>
          </p:nvSpPr>
          <p:spPr>
            <a:xfrm>
              <a:off x="2702496" y="2550824"/>
              <a:ext cx="4307904" cy="274320"/>
            </a:xfrm>
            <a:prstGeom prst="rect">
              <a:avLst/>
            </a:prstGeom>
            <a:noFill/>
          </p:spPr>
          <p:txBody>
            <a:bodyPr rtlCol="0" wrap="square">
              <a:spAutoFit/>
            </a:bodyPr>
            <a:lstStyle/>
            <a:p>
              <a:r>
                <a:rPr altLang="zh-CN" lang="en-US" spc="300" sz="1200">
                  <a:latin charset="-122" panose="020b0500000000000000" pitchFamily="34" typeface="思源黑体 CN Regular"/>
                  <a:ea charset="-122" panose="020b0500000000000000" pitchFamily="34" typeface="思源黑体 CN Regular"/>
                </a:rPr>
                <a:t>You can type here whatever you want.</a:t>
              </a:r>
            </a:p>
          </p:txBody>
        </p:sp>
      </p:grpSp>
      <p:grpSp>
        <p:nvGrpSpPr>
          <p:cNvPr id="19" name="组合 18">
            <a:extLst>
              <a:ext uri="{FF2B5EF4-FFF2-40B4-BE49-F238E27FC236}">
                <a16:creationId xmlns:a16="http://schemas.microsoft.com/office/drawing/2014/main" id="{1C9E2D9C-1600-4023-B92F-0C832FBAEC6C}"/>
              </a:ext>
            </a:extLst>
          </p:cNvPr>
          <p:cNvGrpSpPr/>
          <p:nvPr/>
        </p:nvGrpSpPr>
        <p:grpSpPr>
          <a:xfrm>
            <a:off x="5804554" y="3846029"/>
            <a:ext cx="4756338" cy="669444"/>
            <a:chOff x="2254062" y="2158380"/>
            <a:chExt cx="4756338" cy="669444"/>
          </a:xfrm>
        </p:grpSpPr>
        <p:sp>
          <p:nvSpPr>
            <p:cNvPr id="20" name="矩形 19">
              <a:extLst>
                <a:ext uri="{FF2B5EF4-FFF2-40B4-BE49-F238E27FC236}">
                  <a16:creationId xmlns:a16="http://schemas.microsoft.com/office/drawing/2014/main" id="{0D3B4D38-4CDF-4EFE-8463-C24726ACEBC3}"/>
                </a:ext>
              </a:extLst>
            </p:cNvPr>
            <p:cNvSpPr/>
            <p:nvPr/>
          </p:nvSpPr>
          <p:spPr>
            <a:xfrm flipV="1">
              <a:off x="2254062" y="2366634"/>
              <a:ext cx="323555" cy="322690"/>
            </a:xfrm>
            <a:prstGeom prst="rect">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a:extLst>
                <a:ext uri="{FF2B5EF4-FFF2-40B4-BE49-F238E27FC236}">
                  <a16:creationId xmlns:a16="http://schemas.microsoft.com/office/drawing/2014/main" id="{E2B21083-0791-4DC0-BD3F-434D6962E000}"/>
                </a:ext>
              </a:extLst>
            </p:cNvPr>
            <p:cNvSpPr txBox="1"/>
            <p:nvPr/>
          </p:nvSpPr>
          <p:spPr>
            <a:xfrm>
              <a:off x="2702496" y="2158379"/>
              <a:ext cx="2075135" cy="457200"/>
            </a:xfrm>
            <a:prstGeom prst="rect">
              <a:avLst/>
            </a:prstGeom>
            <a:noFill/>
          </p:spPr>
          <p:txBody>
            <a:bodyPr rtlCol="0" wrap="square">
              <a:spAutoFit/>
            </a:bodyPr>
            <a:lstStyle/>
            <a:p>
              <a:r>
                <a:rPr altLang="en-US" lang="zh-CN" spc="600" sz="2400">
                  <a:solidFill>
                    <a:srgbClr val="232A33"/>
                  </a:solidFill>
                  <a:latin charset="-122" panose="020b0800000000000000" pitchFamily="34" typeface="思源黑体 CN Bold"/>
                  <a:ea charset="-122" panose="020b0800000000000000" pitchFamily="34" typeface="思源黑体 CN Bold"/>
                </a:rPr>
                <a:t>企业目标</a:t>
              </a:r>
            </a:p>
          </p:txBody>
        </p:sp>
        <p:sp>
          <p:nvSpPr>
            <p:cNvPr id="22" name="文本框 21">
              <a:extLst>
                <a:ext uri="{FF2B5EF4-FFF2-40B4-BE49-F238E27FC236}">
                  <a16:creationId xmlns:a16="http://schemas.microsoft.com/office/drawing/2014/main" id="{6A59A642-B286-4CD3-AA30-6902448787E4}"/>
                </a:ext>
              </a:extLst>
            </p:cNvPr>
            <p:cNvSpPr txBox="1"/>
            <p:nvPr/>
          </p:nvSpPr>
          <p:spPr>
            <a:xfrm>
              <a:off x="2702496" y="2550825"/>
              <a:ext cx="4307904" cy="274320"/>
            </a:xfrm>
            <a:prstGeom prst="rect">
              <a:avLst/>
            </a:prstGeom>
            <a:noFill/>
          </p:spPr>
          <p:txBody>
            <a:bodyPr rtlCol="0" wrap="square">
              <a:spAutoFit/>
            </a:bodyPr>
            <a:lstStyle/>
            <a:p>
              <a:r>
                <a:rPr altLang="zh-CN" lang="en-US" spc="300" sz="1200">
                  <a:latin charset="-122" panose="020b0500000000000000" pitchFamily="34" typeface="思源黑体 CN Regular"/>
                  <a:ea charset="-122" panose="020b0500000000000000" pitchFamily="34" typeface="思源黑体 CN Regular"/>
                </a:rPr>
                <a:t>You can type here whatever you want.</a:t>
              </a:r>
            </a:p>
          </p:txBody>
        </p:sp>
      </p:grpSp>
      <p:grpSp>
        <p:nvGrpSpPr>
          <p:cNvPr id="23" name="组合 22">
            <a:extLst>
              <a:ext uri="{FF2B5EF4-FFF2-40B4-BE49-F238E27FC236}">
                <a16:creationId xmlns:a16="http://schemas.microsoft.com/office/drawing/2014/main" id="{B74A248E-73B0-4164-8AB3-0602337B0033}"/>
              </a:ext>
            </a:extLst>
          </p:cNvPr>
          <p:cNvGrpSpPr/>
          <p:nvPr/>
        </p:nvGrpSpPr>
        <p:grpSpPr>
          <a:xfrm>
            <a:off x="5804554" y="4696384"/>
            <a:ext cx="4756338" cy="669444"/>
            <a:chOff x="2254062" y="2158380"/>
            <a:chExt cx="4756338" cy="669444"/>
          </a:xfrm>
        </p:grpSpPr>
        <p:sp>
          <p:nvSpPr>
            <p:cNvPr id="24" name="矩形 23">
              <a:extLst>
                <a:ext uri="{FF2B5EF4-FFF2-40B4-BE49-F238E27FC236}">
                  <a16:creationId xmlns:a16="http://schemas.microsoft.com/office/drawing/2014/main" id="{0AA00ED5-C438-4A89-A874-D1ACCF959F5D}"/>
                </a:ext>
              </a:extLst>
            </p:cNvPr>
            <p:cNvSpPr/>
            <p:nvPr/>
          </p:nvSpPr>
          <p:spPr>
            <a:xfrm flipV="1">
              <a:off x="2254062" y="2366634"/>
              <a:ext cx="323555" cy="322690"/>
            </a:xfrm>
            <a:prstGeom prst="rect">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文本框 24">
              <a:extLst>
                <a:ext uri="{FF2B5EF4-FFF2-40B4-BE49-F238E27FC236}">
                  <a16:creationId xmlns:a16="http://schemas.microsoft.com/office/drawing/2014/main" id="{9E7879EA-C3B8-4E53-9F52-823E0BE1000B}"/>
                </a:ext>
              </a:extLst>
            </p:cNvPr>
            <p:cNvSpPr txBox="1"/>
            <p:nvPr/>
          </p:nvSpPr>
          <p:spPr>
            <a:xfrm>
              <a:off x="2702496" y="2158380"/>
              <a:ext cx="2546328" cy="457200"/>
            </a:xfrm>
            <a:prstGeom prst="rect">
              <a:avLst/>
            </a:prstGeom>
            <a:noFill/>
          </p:spPr>
          <p:txBody>
            <a:bodyPr rtlCol="0" wrap="square">
              <a:spAutoFit/>
            </a:bodyPr>
            <a:lstStyle/>
            <a:p>
              <a:r>
                <a:rPr altLang="en-US" lang="zh-CN" spc="600" sz="2400">
                  <a:solidFill>
                    <a:srgbClr val="232A33"/>
                  </a:solidFill>
                  <a:latin charset="-122" panose="020b0800000000000000" pitchFamily="34" typeface="思源黑体 CN Bold"/>
                  <a:ea charset="-122" panose="020b0800000000000000" pitchFamily="34" typeface="思源黑体 CN Bold"/>
                </a:rPr>
                <a:t>企业社会责任</a:t>
              </a:r>
            </a:p>
          </p:txBody>
        </p:sp>
        <p:sp>
          <p:nvSpPr>
            <p:cNvPr id="26" name="文本框 25">
              <a:extLst>
                <a:ext uri="{FF2B5EF4-FFF2-40B4-BE49-F238E27FC236}">
                  <a16:creationId xmlns:a16="http://schemas.microsoft.com/office/drawing/2014/main" id="{9E4ECBEA-8E7F-459B-ACF5-51C61514A870}"/>
                </a:ext>
              </a:extLst>
            </p:cNvPr>
            <p:cNvSpPr txBox="1"/>
            <p:nvPr/>
          </p:nvSpPr>
          <p:spPr>
            <a:xfrm>
              <a:off x="2702496" y="2550825"/>
              <a:ext cx="4307904" cy="274320"/>
            </a:xfrm>
            <a:prstGeom prst="rect">
              <a:avLst/>
            </a:prstGeom>
            <a:noFill/>
          </p:spPr>
          <p:txBody>
            <a:bodyPr rtlCol="0" wrap="square">
              <a:spAutoFit/>
            </a:bodyPr>
            <a:lstStyle/>
            <a:p>
              <a:r>
                <a:rPr altLang="zh-CN" lang="en-US" spc="300" sz="1200">
                  <a:latin charset="-122" panose="020b0500000000000000" pitchFamily="34" typeface="思源黑体 CN Regular"/>
                  <a:ea charset="-122" panose="020b0500000000000000" pitchFamily="34" typeface="思源黑体 CN Regular"/>
                </a:rPr>
                <a:t>You can type here whatever you want.</a:t>
              </a:r>
            </a:p>
          </p:txBody>
        </p:sp>
      </p:grpSp>
      <p:grpSp>
        <p:nvGrpSpPr>
          <p:cNvPr id="30" name="组合 29">
            <a:extLst>
              <a:ext uri="{FF2B5EF4-FFF2-40B4-BE49-F238E27FC236}">
                <a16:creationId xmlns:a16="http://schemas.microsoft.com/office/drawing/2014/main" id="{142808BE-4559-4F95-BB9E-2853644B13EF}"/>
              </a:ext>
            </a:extLst>
          </p:cNvPr>
          <p:cNvGrpSpPr/>
          <p:nvPr/>
        </p:nvGrpSpPr>
        <p:grpSpPr>
          <a:xfrm>
            <a:off x="10560892" y="347669"/>
            <a:ext cx="1217181" cy="1432157"/>
            <a:chOff x="10560892" y="347669"/>
            <a:chExt cx="1217181" cy="1432157"/>
          </a:xfrm>
        </p:grpSpPr>
        <p:sp>
          <p:nvSpPr>
            <p:cNvPr id="27" name="矩形 26">
              <a:extLst>
                <a:ext uri="{FF2B5EF4-FFF2-40B4-BE49-F238E27FC236}">
                  <a16:creationId xmlns:a16="http://schemas.microsoft.com/office/drawing/2014/main" id="{D43F6238-2053-4545-B912-512267B646FE}"/>
                </a:ext>
              </a:extLst>
            </p:cNvPr>
            <p:cNvSpPr/>
            <p:nvPr/>
          </p:nvSpPr>
          <p:spPr>
            <a:xfrm>
              <a:off x="10878637" y="34766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a:extLst>
                <a:ext uri="{FF2B5EF4-FFF2-40B4-BE49-F238E27FC236}">
                  <a16:creationId xmlns:a16="http://schemas.microsoft.com/office/drawing/2014/main" id="{4BDBD6C9-53C7-43B5-9450-2DA967E3D180}"/>
                </a:ext>
              </a:extLst>
            </p:cNvPr>
            <p:cNvSpPr/>
            <p:nvPr/>
          </p:nvSpPr>
          <p:spPr>
            <a:xfrm>
              <a:off x="11031036" y="50006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a:extLst>
                <a:ext uri="{FF2B5EF4-FFF2-40B4-BE49-F238E27FC236}">
                  <a16:creationId xmlns:a16="http://schemas.microsoft.com/office/drawing/2014/main" id="{3C5D1D95-774B-4D25-B3CC-DF4636D05424}"/>
                </a:ext>
              </a:extLst>
            </p:cNvPr>
            <p:cNvSpPr/>
            <p:nvPr/>
          </p:nvSpPr>
          <p:spPr>
            <a:xfrm>
              <a:off x="10560892" y="798363"/>
              <a:ext cx="828468" cy="98146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364091582"/>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additive="base">
                                        <p:cTn dur="500" fill="hold" id="7"/>
                                        <p:tgtEl>
                                          <p:spTgt spid="7"/>
                                        </p:tgtEl>
                                        <p:attrNameLst>
                                          <p:attrName>ppt_x</p:attrName>
                                        </p:attrNameLst>
                                      </p:cBhvr>
                                      <p:tavLst>
                                        <p:tav tm="0">
                                          <p:val>
                                            <p:strVal val="#ppt_x"/>
                                          </p:val>
                                        </p:tav>
                                        <p:tav tm="100000">
                                          <p:val>
                                            <p:strVal val="#ppt_x"/>
                                          </p:val>
                                        </p:tav>
                                      </p:tavLst>
                                    </p:anim>
                                    <p:anim calcmode="lin" valueType="num">
                                      <p:cBhvr additive="base">
                                        <p:cTn dur="500" fill="hold" id="8"/>
                                        <p:tgtEl>
                                          <p:spTgt spid="7"/>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14" presetSubtype="10">
                                  <p:stCondLst>
                                    <p:cond delay="0"/>
                                  </p:stCondLst>
                                  <p:childTnLst>
                                    <p:set>
                                      <p:cBhvr>
                                        <p:cTn dur="1" fill="hold" id="16">
                                          <p:stCondLst>
                                            <p:cond delay="0"/>
                                          </p:stCondLst>
                                        </p:cTn>
                                        <p:tgtEl>
                                          <p:spTgt spid="30"/>
                                        </p:tgtEl>
                                        <p:attrNameLst>
                                          <p:attrName>style.visibility</p:attrName>
                                        </p:attrNameLst>
                                      </p:cBhvr>
                                      <p:to>
                                        <p:strVal val="visible"/>
                                      </p:to>
                                    </p:set>
                                    <p:animEffect filter="randombar(horizontal)" transition="in">
                                      <p:cBhvr>
                                        <p:cTn dur="500" id="17"/>
                                        <p:tgtEl>
                                          <p:spTgt spid="3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0" presetSubtype="0">
                                  <p:stCondLst>
                                    <p:cond delay="0"/>
                                  </p:stCondLst>
                                  <p:childTnLst>
                                    <p:set>
                                      <p:cBhvr>
                                        <p:cTn dur="1" fill="hold" id="21">
                                          <p:stCondLst>
                                            <p:cond delay="0"/>
                                          </p:stCondLst>
                                        </p:cTn>
                                        <p:tgtEl>
                                          <p:spTgt spid="11"/>
                                        </p:tgtEl>
                                        <p:attrNameLst>
                                          <p:attrName>style.visibility</p:attrName>
                                        </p:attrNameLst>
                                      </p:cBhvr>
                                      <p:to>
                                        <p:strVal val="visible"/>
                                      </p:to>
                                    </p:set>
                                    <p:animEffect filter="fade" transition="in">
                                      <p:cBhvr>
                                        <p:cTn dur="500" id="22"/>
                                        <p:tgtEl>
                                          <p:spTgt spid="1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10" presetSubtype="0">
                                  <p:stCondLst>
                                    <p:cond delay="0"/>
                                  </p:stCondLst>
                                  <p:childTnLst>
                                    <p:set>
                                      <p:cBhvr>
                                        <p:cTn dur="1" fill="hold" id="26">
                                          <p:stCondLst>
                                            <p:cond delay="0"/>
                                          </p:stCondLst>
                                        </p:cTn>
                                        <p:tgtEl>
                                          <p:spTgt spid="15"/>
                                        </p:tgtEl>
                                        <p:attrNameLst>
                                          <p:attrName>style.visibility</p:attrName>
                                        </p:attrNameLst>
                                      </p:cBhvr>
                                      <p:to>
                                        <p:strVal val="visible"/>
                                      </p:to>
                                    </p:set>
                                    <p:animEffect filter="fade" transition="in">
                                      <p:cBhvr>
                                        <p:cTn dur="500" id="27"/>
                                        <p:tgtEl>
                                          <p:spTgt spid="15"/>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0" presetSubtype="0">
                                  <p:stCondLst>
                                    <p:cond delay="0"/>
                                  </p:stCondLst>
                                  <p:childTnLst>
                                    <p:set>
                                      <p:cBhvr>
                                        <p:cTn dur="1" fill="hold" id="31">
                                          <p:stCondLst>
                                            <p:cond delay="0"/>
                                          </p:stCondLst>
                                        </p:cTn>
                                        <p:tgtEl>
                                          <p:spTgt spid="19"/>
                                        </p:tgtEl>
                                        <p:attrNameLst>
                                          <p:attrName>style.visibility</p:attrName>
                                        </p:attrNameLst>
                                      </p:cBhvr>
                                      <p:to>
                                        <p:strVal val="visible"/>
                                      </p:to>
                                    </p:set>
                                    <p:animEffect filter="fade" transition="in">
                                      <p:cBhvr>
                                        <p:cTn dur="500" id="32"/>
                                        <p:tgtEl>
                                          <p:spTgt spid="19"/>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23"/>
                                        </p:tgtEl>
                                        <p:attrNameLst>
                                          <p:attrName>style.visibility</p:attrName>
                                        </p:attrNameLst>
                                      </p:cBhvr>
                                      <p:to>
                                        <p:strVal val="visible"/>
                                      </p:to>
                                    </p:set>
                                    <p:animEffect filter="fade" transition="in">
                                      <p:cBhvr>
                                        <p:cTn dur="500" id="37"/>
                                        <p:tgtEl>
                                          <p:spTgt spid="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20" name="组合 19">
            <a:extLst>
              <a:ext uri="{FF2B5EF4-FFF2-40B4-BE49-F238E27FC236}">
                <a16:creationId xmlns:a16="http://schemas.microsoft.com/office/drawing/2014/main" id="{A621EB15-555B-4FB1-922F-B7C8683434C0}"/>
              </a:ext>
            </a:extLst>
          </p:cNvPr>
          <p:cNvGrpSpPr/>
          <p:nvPr/>
        </p:nvGrpSpPr>
        <p:grpSpPr>
          <a:xfrm>
            <a:off x="4165438" y="1548419"/>
            <a:ext cx="3861123" cy="3918478"/>
            <a:chOff x="2154596" y="1663007"/>
            <a:chExt cx="4413692" cy="4479256"/>
          </a:xfrm>
        </p:grpSpPr>
        <p:sp>
          <p:nvSpPr>
            <p:cNvPr id="9" name="Freeform 10">
              <a:extLst>
                <a:ext uri="{FF2B5EF4-FFF2-40B4-BE49-F238E27FC236}">
                  <a16:creationId xmlns:a16="http://schemas.microsoft.com/office/drawing/2014/main" id="{EFD12AA3-1796-460A-B3F4-62EBEB3AB750}"/>
                </a:ext>
              </a:extLst>
            </p:cNvPr>
            <p:cNvSpPr/>
            <p:nvPr/>
          </p:nvSpPr>
          <p:spPr bwMode="auto">
            <a:xfrm>
              <a:off x="2882344" y="1663007"/>
              <a:ext cx="1601046" cy="2115059"/>
            </a:xfrm>
            <a:custGeom>
              <a:cxnLst>
                <a:cxn ang="0">
                  <a:pos x="24" y="678"/>
                </a:cxn>
                <a:cxn ang="0">
                  <a:pos x="5" y="678"/>
                </a:cxn>
                <a:cxn ang="0">
                  <a:pos x="5" y="659"/>
                </a:cxn>
                <a:cxn ang="0">
                  <a:pos x="463" y="201"/>
                </a:cxn>
                <a:cxn ang="0">
                  <a:pos x="463" y="81"/>
                </a:cxn>
                <a:cxn ang="0">
                  <a:pos x="435" y="42"/>
                </a:cxn>
                <a:cxn ang="0">
                  <a:pos x="476" y="0"/>
                </a:cxn>
                <a:cxn ang="0">
                  <a:pos x="517" y="42"/>
                </a:cxn>
                <a:cxn ang="0">
                  <a:pos x="489" y="81"/>
                </a:cxn>
                <a:cxn ang="0">
                  <a:pos x="489" y="207"/>
                </a:cxn>
                <a:cxn ang="0">
                  <a:pos x="486" y="216"/>
                </a:cxn>
                <a:cxn ang="0">
                  <a:pos x="24" y="678"/>
                </a:cxn>
              </a:cxnLst>
              <a:rect b="b" l="0" r="r" t="0"/>
              <a:pathLst>
                <a:path h="683" w="517">
                  <a:moveTo>
                    <a:pt x="24" y="678"/>
                  </a:moveTo>
                  <a:cubicBezTo>
                    <a:pt x="19" y="683"/>
                    <a:pt x="10" y="683"/>
                    <a:pt x="5" y="678"/>
                  </a:cubicBezTo>
                  <a:cubicBezTo>
                    <a:pt x="0" y="673"/>
                    <a:pt x="0" y="664"/>
                    <a:pt x="5" y="659"/>
                  </a:cubicBezTo>
                  <a:cubicBezTo>
                    <a:pt x="463" y="201"/>
                    <a:pt x="463" y="201"/>
                    <a:pt x="463" y="201"/>
                  </a:cubicBezTo>
                  <a:cubicBezTo>
                    <a:pt x="463" y="81"/>
                    <a:pt x="463" y="81"/>
                    <a:pt x="463" y="81"/>
                  </a:cubicBezTo>
                  <a:cubicBezTo>
                    <a:pt x="447" y="75"/>
                    <a:pt x="435" y="60"/>
                    <a:pt x="435" y="42"/>
                  </a:cubicBezTo>
                  <a:cubicBezTo>
                    <a:pt x="435" y="19"/>
                    <a:pt x="453" y="0"/>
                    <a:pt x="476" y="0"/>
                  </a:cubicBezTo>
                  <a:cubicBezTo>
                    <a:pt x="499" y="0"/>
                    <a:pt x="517" y="19"/>
                    <a:pt x="517" y="42"/>
                  </a:cubicBezTo>
                  <a:cubicBezTo>
                    <a:pt x="517" y="60"/>
                    <a:pt x="506" y="75"/>
                    <a:pt x="489" y="81"/>
                  </a:cubicBezTo>
                  <a:cubicBezTo>
                    <a:pt x="489" y="207"/>
                    <a:pt x="489" y="207"/>
                    <a:pt x="489" y="207"/>
                  </a:cubicBezTo>
                  <a:cubicBezTo>
                    <a:pt x="489" y="210"/>
                    <a:pt x="488" y="214"/>
                    <a:pt x="486" y="216"/>
                  </a:cubicBezTo>
                  <a:cubicBezTo>
                    <a:pt x="24" y="678"/>
                    <a:pt x="24" y="678"/>
                    <a:pt x="24" y="678"/>
                  </a:cubicBezTo>
                  <a:close/>
                </a:path>
              </a:pathLst>
            </a:custGeom>
            <a:solidFill>
              <a:srgbClr val="BFBFBF"/>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0" name="Freeform 11">
              <a:extLst>
                <a:ext uri="{FF2B5EF4-FFF2-40B4-BE49-F238E27FC236}">
                  <a16:creationId xmlns:a16="http://schemas.microsoft.com/office/drawing/2014/main" id="{DF6E0B72-68FF-42FE-918F-CD5B52825018}"/>
                </a:ext>
              </a:extLst>
            </p:cNvPr>
            <p:cNvSpPr/>
            <p:nvPr/>
          </p:nvSpPr>
          <p:spPr bwMode="auto">
            <a:xfrm>
              <a:off x="4483389" y="2428781"/>
              <a:ext cx="2084899" cy="1610224"/>
            </a:xfrm>
            <a:custGeom>
              <a:cxnLst>
                <a:cxn ang="0">
                  <a:pos x="5" y="24"/>
                </a:cxn>
                <a:cxn ang="0">
                  <a:pos x="5" y="5"/>
                </a:cxn>
                <a:cxn ang="0">
                  <a:pos x="24" y="5"/>
                </a:cxn>
                <a:cxn ang="0">
                  <a:pos x="484" y="466"/>
                </a:cxn>
                <a:cxn ang="0">
                  <a:pos x="593" y="466"/>
                </a:cxn>
                <a:cxn ang="0">
                  <a:pos x="632" y="438"/>
                </a:cxn>
                <a:cxn ang="0">
                  <a:pos x="673" y="479"/>
                </a:cxn>
                <a:cxn ang="0">
                  <a:pos x="632" y="520"/>
                </a:cxn>
                <a:cxn ang="0">
                  <a:pos x="593" y="493"/>
                </a:cxn>
                <a:cxn ang="0">
                  <a:pos x="479" y="493"/>
                </a:cxn>
                <a:cxn ang="0">
                  <a:pos x="469" y="489"/>
                </a:cxn>
                <a:cxn ang="0">
                  <a:pos x="5" y="24"/>
                </a:cxn>
              </a:cxnLst>
              <a:rect b="b" l="0" r="r" t="0"/>
              <a:pathLst>
                <a:path h="520" w="673">
                  <a:moveTo>
                    <a:pt x="5" y="24"/>
                  </a:moveTo>
                  <a:cubicBezTo>
                    <a:pt x="0" y="19"/>
                    <a:pt x="0" y="11"/>
                    <a:pt x="5" y="5"/>
                  </a:cubicBezTo>
                  <a:cubicBezTo>
                    <a:pt x="10" y="0"/>
                    <a:pt x="18" y="0"/>
                    <a:pt x="24" y="5"/>
                  </a:cubicBezTo>
                  <a:cubicBezTo>
                    <a:pt x="484" y="466"/>
                    <a:pt x="484" y="466"/>
                    <a:pt x="484" y="466"/>
                  </a:cubicBezTo>
                  <a:cubicBezTo>
                    <a:pt x="593" y="466"/>
                    <a:pt x="593" y="466"/>
                    <a:pt x="593" y="466"/>
                  </a:cubicBezTo>
                  <a:cubicBezTo>
                    <a:pt x="599" y="450"/>
                    <a:pt x="614" y="438"/>
                    <a:pt x="632" y="438"/>
                  </a:cubicBezTo>
                  <a:cubicBezTo>
                    <a:pt x="655" y="438"/>
                    <a:pt x="673" y="456"/>
                    <a:pt x="673" y="479"/>
                  </a:cubicBezTo>
                  <a:cubicBezTo>
                    <a:pt x="673" y="502"/>
                    <a:pt x="655" y="520"/>
                    <a:pt x="632" y="520"/>
                  </a:cubicBezTo>
                  <a:cubicBezTo>
                    <a:pt x="614" y="520"/>
                    <a:pt x="599" y="509"/>
                    <a:pt x="593" y="493"/>
                  </a:cubicBezTo>
                  <a:cubicBezTo>
                    <a:pt x="479" y="493"/>
                    <a:pt x="479" y="493"/>
                    <a:pt x="479" y="493"/>
                  </a:cubicBezTo>
                  <a:cubicBezTo>
                    <a:pt x="475" y="493"/>
                    <a:pt x="472" y="491"/>
                    <a:pt x="469" y="489"/>
                  </a:cubicBezTo>
                  <a:cubicBezTo>
                    <a:pt x="5" y="24"/>
                    <a:pt x="5" y="24"/>
                    <a:pt x="5" y="24"/>
                  </a:cubicBezTo>
                  <a:close/>
                </a:path>
              </a:pathLst>
            </a:custGeom>
            <a:solidFill>
              <a:srgbClr val="DF5634"/>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1" name="Freeform 12">
              <a:extLst>
                <a:ext uri="{FF2B5EF4-FFF2-40B4-BE49-F238E27FC236}">
                  <a16:creationId xmlns:a16="http://schemas.microsoft.com/office/drawing/2014/main" id="{9FF1E1D0-9341-4EA2-BB82-3A37A6FC18C9}"/>
                </a:ext>
              </a:extLst>
            </p:cNvPr>
            <p:cNvSpPr/>
            <p:nvPr/>
          </p:nvSpPr>
          <p:spPr bwMode="auto">
            <a:xfrm>
              <a:off x="4230317" y="4014092"/>
              <a:ext cx="1635138" cy="2128171"/>
            </a:xfrm>
            <a:custGeom>
              <a:cxnLst>
                <a:cxn ang="0">
                  <a:pos x="504" y="5"/>
                </a:cxn>
                <a:cxn ang="0">
                  <a:pos x="523" y="5"/>
                </a:cxn>
                <a:cxn ang="0">
                  <a:pos x="523" y="24"/>
                </a:cxn>
                <a:cxn ang="0">
                  <a:pos x="54" y="492"/>
                </a:cxn>
                <a:cxn ang="0">
                  <a:pos x="54" y="607"/>
                </a:cxn>
                <a:cxn ang="0">
                  <a:pos x="82" y="646"/>
                </a:cxn>
                <a:cxn ang="0">
                  <a:pos x="41" y="687"/>
                </a:cxn>
                <a:cxn ang="0">
                  <a:pos x="0" y="646"/>
                </a:cxn>
                <a:cxn ang="0">
                  <a:pos x="28" y="607"/>
                </a:cxn>
                <a:cxn ang="0">
                  <a:pos x="28" y="487"/>
                </a:cxn>
                <a:cxn ang="0">
                  <a:pos x="32" y="477"/>
                </a:cxn>
                <a:cxn ang="0">
                  <a:pos x="504" y="5"/>
                </a:cxn>
              </a:cxnLst>
              <a:rect b="b" l="0" r="r" t="0"/>
              <a:pathLst>
                <a:path h="687" w="528">
                  <a:moveTo>
                    <a:pt x="504" y="5"/>
                  </a:moveTo>
                  <a:cubicBezTo>
                    <a:pt x="509" y="0"/>
                    <a:pt x="518" y="0"/>
                    <a:pt x="523" y="5"/>
                  </a:cubicBezTo>
                  <a:cubicBezTo>
                    <a:pt x="528" y="10"/>
                    <a:pt x="528" y="18"/>
                    <a:pt x="523" y="24"/>
                  </a:cubicBezTo>
                  <a:cubicBezTo>
                    <a:pt x="54" y="492"/>
                    <a:pt x="54" y="492"/>
                    <a:pt x="54" y="492"/>
                  </a:cubicBezTo>
                  <a:cubicBezTo>
                    <a:pt x="54" y="607"/>
                    <a:pt x="54" y="607"/>
                    <a:pt x="54" y="607"/>
                  </a:cubicBezTo>
                  <a:cubicBezTo>
                    <a:pt x="71" y="613"/>
                    <a:pt x="82" y="628"/>
                    <a:pt x="82" y="646"/>
                  </a:cubicBezTo>
                  <a:cubicBezTo>
                    <a:pt x="82" y="669"/>
                    <a:pt x="64" y="687"/>
                    <a:pt x="41" y="687"/>
                  </a:cubicBezTo>
                  <a:cubicBezTo>
                    <a:pt x="18" y="687"/>
                    <a:pt x="0" y="669"/>
                    <a:pt x="0" y="646"/>
                  </a:cubicBezTo>
                  <a:cubicBezTo>
                    <a:pt x="0" y="628"/>
                    <a:pt x="12" y="613"/>
                    <a:pt x="28" y="607"/>
                  </a:cubicBezTo>
                  <a:cubicBezTo>
                    <a:pt x="28" y="487"/>
                    <a:pt x="28" y="487"/>
                    <a:pt x="28" y="487"/>
                  </a:cubicBezTo>
                  <a:cubicBezTo>
                    <a:pt x="28" y="483"/>
                    <a:pt x="29" y="480"/>
                    <a:pt x="32" y="477"/>
                  </a:cubicBezTo>
                  <a:cubicBezTo>
                    <a:pt x="504" y="5"/>
                    <a:pt x="504" y="5"/>
                    <a:pt x="504" y="5"/>
                  </a:cubicBezTo>
                  <a:close/>
                </a:path>
              </a:pathLst>
            </a:custGeom>
            <a:solidFill>
              <a:srgbClr val="BFBFBF"/>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sp>
          <p:nvSpPr>
            <p:cNvPr id="12" name="Freeform 13">
              <a:extLst>
                <a:ext uri="{FF2B5EF4-FFF2-40B4-BE49-F238E27FC236}">
                  <a16:creationId xmlns:a16="http://schemas.microsoft.com/office/drawing/2014/main" id="{13A0D094-5208-46FC-A372-0E714277BC89}"/>
                </a:ext>
              </a:extLst>
            </p:cNvPr>
            <p:cNvSpPr/>
            <p:nvPr/>
          </p:nvSpPr>
          <p:spPr bwMode="auto">
            <a:xfrm>
              <a:off x="2154596" y="3784621"/>
              <a:ext cx="2091456" cy="1623337"/>
            </a:xfrm>
            <a:custGeom>
              <a:cxnLst>
                <a:cxn ang="0">
                  <a:pos x="41" y="0"/>
                </a:cxn>
                <a:cxn ang="0">
                  <a:pos x="80" y="28"/>
                </a:cxn>
                <a:cxn ang="0">
                  <a:pos x="192" y="28"/>
                </a:cxn>
                <a:cxn ang="0">
                  <a:pos x="201" y="32"/>
                </a:cxn>
                <a:cxn ang="0">
                  <a:pos x="670" y="500"/>
                </a:cxn>
                <a:cxn ang="0">
                  <a:pos x="670" y="519"/>
                </a:cxn>
                <a:cxn ang="0">
                  <a:pos x="651" y="519"/>
                </a:cxn>
                <a:cxn ang="0">
                  <a:pos x="186" y="55"/>
                </a:cxn>
                <a:cxn ang="0">
                  <a:pos x="80" y="55"/>
                </a:cxn>
                <a:cxn ang="0">
                  <a:pos x="41" y="82"/>
                </a:cxn>
                <a:cxn ang="0">
                  <a:pos x="0" y="41"/>
                </a:cxn>
                <a:cxn ang="0">
                  <a:pos x="41" y="0"/>
                </a:cxn>
              </a:cxnLst>
              <a:rect b="b" l="0" r="r" t="0"/>
              <a:pathLst>
                <a:path h="524" w="675">
                  <a:moveTo>
                    <a:pt x="41" y="0"/>
                  </a:moveTo>
                  <a:cubicBezTo>
                    <a:pt x="59" y="0"/>
                    <a:pt x="75" y="12"/>
                    <a:pt x="80" y="28"/>
                  </a:cubicBezTo>
                  <a:cubicBezTo>
                    <a:pt x="192" y="28"/>
                    <a:pt x="192" y="28"/>
                    <a:pt x="192" y="28"/>
                  </a:cubicBezTo>
                  <a:cubicBezTo>
                    <a:pt x="195" y="28"/>
                    <a:pt x="199" y="29"/>
                    <a:pt x="201" y="32"/>
                  </a:cubicBezTo>
                  <a:cubicBezTo>
                    <a:pt x="670" y="500"/>
                    <a:pt x="670" y="500"/>
                    <a:pt x="670" y="500"/>
                  </a:cubicBezTo>
                  <a:cubicBezTo>
                    <a:pt x="675" y="505"/>
                    <a:pt x="675" y="514"/>
                    <a:pt x="670" y="519"/>
                  </a:cubicBezTo>
                  <a:cubicBezTo>
                    <a:pt x="664" y="524"/>
                    <a:pt x="656" y="524"/>
                    <a:pt x="651" y="519"/>
                  </a:cubicBezTo>
                  <a:cubicBezTo>
                    <a:pt x="186" y="55"/>
                    <a:pt x="186" y="55"/>
                    <a:pt x="186" y="55"/>
                  </a:cubicBezTo>
                  <a:cubicBezTo>
                    <a:pt x="80" y="55"/>
                    <a:pt x="80" y="55"/>
                    <a:pt x="80" y="55"/>
                  </a:cubicBezTo>
                  <a:cubicBezTo>
                    <a:pt x="75" y="71"/>
                    <a:pt x="59" y="82"/>
                    <a:pt x="41" y="82"/>
                  </a:cubicBezTo>
                  <a:cubicBezTo>
                    <a:pt x="18" y="82"/>
                    <a:pt x="0" y="64"/>
                    <a:pt x="0" y="41"/>
                  </a:cubicBezTo>
                  <a:cubicBezTo>
                    <a:pt x="0" y="18"/>
                    <a:pt x="18" y="0"/>
                    <a:pt x="41" y="0"/>
                  </a:cubicBezTo>
                  <a:close/>
                </a:path>
              </a:pathLst>
            </a:custGeom>
            <a:solidFill>
              <a:srgbClr val="DF5634"/>
            </a:solidFill>
            <a:ln w="9525">
              <a:noFill/>
              <a:round/>
            </a:ln>
          </p:spPr>
          <p:txBody>
            <a:bodyPr anchor="t" anchorCtr="0" bIns="45720" compatLnSpc="1" lIns="91440" numCol="1" rIns="91440" tIns="45720" vert="horz" wrap="square">
              <a:prstTxWarp prst="textNoShape">
                <a:avLst/>
              </a:prstTxWarp>
            </a:bodyPr>
            <a:lstStyle/>
            <a:p>
              <a:endParaRPr altLang="en-US" lang="zh-CN"/>
            </a:p>
          </p:txBody>
        </p:sp>
      </p:grpSp>
      <p:sp>
        <p:nvSpPr>
          <p:cNvPr id="16" name="Text Box 7">
            <a:extLst>
              <a:ext uri="{FF2B5EF4-FFF2-40B4-BE49-F238E27FC236}">
                <a16:creationId xmlns:a16="http://schemas.microsoft.com/office/drawing/2014/main" id="{85540FF6-EBC4-41B7-B39C-D12674302291}"/>
              </a:ext>
            </a:extLst>
          </p:cNvPr>
          <p:cNvSpPr txBox="1">
            <a:spLocks noChangeArrowheads="1"/>
          </p:cNvSpPr>
          <p:nvPr/>
        </p:nvSpPr>
        <p:spPr bwMode="auto">
          <a:xfrm>
            <a:off x="2013228" y="3364390"/>
            <a:ext cx="2133600" cy="335280"/>
          </a:xfrm>
          <a:prstGeom prst="rect">
            <a:avLst/>
          </a:prstGeom>
        </p:spPr>
        <p:txBody>
          <a:bodyPr wrap="square">
            <a:spAutoFit/>
          </a:bodyPr>
          <a:lstStyle>
            <a:defPPr>
              <a:defRPr lang="en-US"/>
            </a:defPPr>
            <a:lvl1pPr algn="just">
              <a:defRPr spc="300" sz="1600">
                <a:solidFill>
                  <a:srgbClr val="232A33"/>
                </a:solidFill>
                <a:latin charset="-122" panose="020b0500000000000000" pitchFamily="34" typeface="思源黑体 CN Regular"/>
                <a:ea charset="-122" panose="020b0500000000000000" pitchFamily="34" typeface="思源黑体 CN Regular"/>
              </a:defRPr>
            </a:lvl1pPr>
          </a:lstStyle>
          <a:p>
            <a:r>
              <a:rPr altLang="zh-CN" lang="zh-CN"/>
              <a:t>经济责任必须履行</a:t>
            </a:r>
          </a:p>
        </p:txBody>
      </p:sp>
      <p:sp>
        <p:nvSpPr>
          <p:cNvPr id="17" name="Text Box 8">
            <a:extLst>
              <a:ext uri="{FF2B5EF4-FFF2-40B4-BE49-F238E27FC236}">
                <a16:creationId xmlns:a16="http://schemas.microsoft.com/office/drawing/2014/main" id="{1D6CF6D3-B47F-46EC-8707-6A854DE5F904}"/>
              </a:ext>
            </a:extLst>
          </p:cNvPr>
          <p:cNvSpPr txBox="1">
            <a:spLocks noChangeArrowheads="1"/>
          </p:cNvSpPr>
          <p:nvPr/>
        </p:nvSpPr>
        <p:spPr bwMode="auto">
          <a:xfrm>
            <a:off x="8108768" y="3364390"/>
            <a:ext cx="2377574" cy="335280"/>
          </a:xfrm>
          <a:prstGeom prst="rect">
            <a:avLst/>
          </a:prstGeom>
        </p:spPr>
        <p:txBody>
          <a:bodyPr wrap="square">
            <a:spAutoFit/>
          </a:bodyPr>
          <a:lstStyle>
            <a:defPPr>
              <a:defRPr lang="en-US"/>
            </a:defPPr>
            <a:lvl1pPr algn="just">
              <a:defRPr spc="300" sz="1600">
                <a:solidFill>
                  <a:srgbClr val="232A33"/>
                </a:solidFill>
                <a:latin charset="-122" panose="020b0500000000000000" pitchFamily="34" typeface="思源黑体 CN Regular"/>
                <a:ea charset="-122" panose="020b0500000000000000" pitchFamily="34" typeface="思源黑体 CN Regular"/>
              </a:defRPr>
            </a:lvl1pPr>
          </a:lstStyle>
          <a:p>
            <a:r>
              <a:rPr altLang="zh-CN" lang="zh-CN"/>
              <a:t>法律责任不得不履行</a:t>
            </a:r>
          </a:p>
        </p:txBody>
      </p:sp>
      <p:sp>
        <p:nvSpPr>
          <p:cNvPr id="18" name="Text Box 9">
            <a:extLst>
              <a:ext uri="{FF2B5EF4-FFF2-40B4-BE49-F238E27FC236}">
                <a16:creationId xmlns:a16="http://schemas.microsoft.com/office/drawing/2014/main" id="{E83AEDDC-D096-4395-B278-1DB8C7773145}"/>
              </a:ext>
            </a:extLst>
          </p:cNvPr>
          <p:cNvSpPr txBox="1">
            <a:spLocks noChangeArrowheads="1"/>
          </p:cNvSpPr>
          <p:nvPr/>
        </p:nvSpPr>
        <p:spPr bwMode="auto">
          <a:xfrm>
            <a:off x="6259350" y="4985982"/>
            <a:ext cx="2219381" cy="335280"/>
          </a:xfrm>
          <a:prstGeom prst="rect">
            <a:avLst/>
          </a:prstGeom>
        </p:spPr>
        <p:txBody>
          <a:bodyPr wrap="square">
            <a:spAutoFit/>
          </a:bodyPr>
          <a:lstStyle>
            <a:defPPr>
              <a:defRPr lang="en-US"/>
            </a:defPPr>
            <a:lvl1pPr algn="just">
              <a:defRPr spc="300" sz="1600">
                <a:solidFill>
                  <a:srgbClr val="232A33"/>
                </a:solidFill>
                <a:latin charset="-122" panose="020b0500000000000000" pitchFamily="34" typeface="思源黑体 CN Regular"/>
                <a:ea charset="-122" panose="020b0500000000000000" pitchFamily="34" typeface="思源黑体 CN Regular"/>
              </a:defRPr>
            </a:lvl1pPr>
          </a:lstStyle>
          <a:p>
            <a:r>
              <a:rPr altLang="zh-CN" lang="zh-CN"/>
              <a:t>道德责任应当履行</a:t>
            </a:r>
          </a:p>
        </p:txBody>
      </p:sp>
      <p:sp>
        <p:nvSpPr>
          <p:cNvPr id="19" name="Text Box 10">
            <a:extLst>
              <a:ext uri="{FF2B5EF4-FFF2-40B4-BE49-F238E27FC236}">
                <a16:creationId xmlns:a16="http://schemas.microsoft.com/office/drawing/2014/main" id="{724EA271-D290-49B3-B2B9-FE274A072375}"/>
              </a:ext>
            </a:extLst>
          </p:cNvPr>
          <p:cNvSpPr txBox="1">
            <a:spLocks noChangeArrowheads="1"/>
          </p:cNvSpPr>
          <p:nvPr/>
        </p:nvSpPr>
        <p:spPr bwMode="auto">
          <a:xfrm>
            <a:off x="6308646" y="1542286"/>
            <a:ext cx="2198448" cy="335280"/>
          </a:xfrm>
          <a:prstGeom prst="rect">
            <a:avLst/>
          </a:prstGeom>
        </p:spPr>
        <p:txBody>
          <a:bodyPr wrap="square">
            <a:spAutoFit/>
          </a:bodyPr>
          <a:lstStyle>
            <a:defPPr>
              <a:defRPr lang="en-US"/>
            </a:defPPr>
            <a:lvl1pPr algn="just">
              <a:defRPr spc="300" sz="1600">
                <a:solidFill>
                  <a:srgbClr val="232A33"/>
                </a:solidFill>
                <a:latin charset="-122" panose="020b0500000000000000" pitchFamily="34" typeface="思源黑体 CN Regular"/>
                <a:ea charset="-122" panose="020b0500000000000000" pitchFamily="34" typeface="思源黑体 CN Regular"/>
              </a:defRPr>
            </a:lvl1pPr>
          </a:lstStyle>
          <a:p>
            <a:r>
              <a:rPr altLang="zh-CN" lang="zh-CN"/>
              <a:t>自愿责任可以履行</a:t>
            </a:r>
          </a:p>
        </p:txBody>
      </p:sp>
      <p:grpSp>
        <p:nvGrpSpPr>
          <p:cNvPr id="21" name="组合 20">
            <a:extLst>
              <a:ext uri="{FF2B5EF4-FFF2-40B4-BE49-F238E27FC236}">
                <a16:creationId xmlns:a16="http://schemas.microsoft.com/office/drawing/2014/main" id="{8C4FF4F8-7674-44D3-B1B6-62D9B583F127}"/>
              </a:ext>
            </a:extLst>
          </p:cNvPr>
          <p:cNvGrpSpPr/>
          <p:nvPr/>
        </p:nvGrpSpPr>
        <p:grpSpPr>
          <a:xfrm>
            <a:off x="0" y="4314884"/>
            <a:ext cx="5702810" cy="501445"/>
            <a:chOff x="0" y="2703769"/>
            <a:chExt cx="5702810" cy="501445"/>
          </a:xfrm>
        </p:grpSpPr>
        <p:sp>
          <p:nvSpPr>
            <p:cNvPr id="3" name="矩形 2">
              <a:extLst>
                <a:ext uri="{FF2B5EF4-FFF2-40B4-BE49-F238E27FC236}">
                  <a16:creationId xmlns:a16="http://schemas.microsoft.com/office/drawing/2014/main" id="{A4D3DD0B-E5A2-4B09-8AC1-D28172104C9B}"/>
                </a:ext>
              </a:extLst>
            </p:cNvPr>
            <p:cNvSpPr/>
            <p:nvPr/>
          </p:nvSpPr>
          <p:spPr>
            <a:xfrm>
              <a:off x="0" y="2703769"/>
              <a:ext cx="5205262"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Text Box 11">
              <a:extLst>
                <a:ext uri="{FF2B5EF4-FFF2-40B4-BE49-F238E27FC236}">
                  <a16:creationId xmlns:a16="http://schemas.microsoft.com/office/drawing/2014/main" id="{1DD4AFA2-130B-4335-BA15-36813AA4DB49}"/>
                </a:ext>
              </a:extLst>
            </p:cNvPr>
            <p:cNvSpPr txBox="1">
              <a:spLocks noChangeArrowheads="1"/>
            </p:cNvSpPr>
            <p:nvPr/>
          </p:nvSpPr>
          <p:spPr bwMode="auto">
            <a:xfrm>
              <a:off x="878562" y="2754466"/>
              <a:ext cx="4824248" cy="396240"/>
            </a:xfrm>
            <a:prstGeom prst="rect">
              <a:avLst/>
            </a:prstGeom>
          </p:spPr>
          <p:txBody>
            <a:bodyPr vert="horz" wrap="square">
              <a:spAutoFit/>
            </a:bodyPr>
            <a:lstStyle>
              <a:defPPr>
                <a:defRPr lang="en-US"/>
              </a:defPPr>
              <a:lvl1pPr>
                <a:defRPr b="1" spc="300" sz="2000">
                  <a:solidFill>
                    <a:srgbClr val="3389E0"/>
                  </a:solidFill>
                  <a:latin charset="-122" panose="020b0500000000000000" pitchFamily="34" typeface="思源黑体 CN Regular"/>
                  <a:ea charset="-122" panose="020b0500000000000000" pitchFamily="34" typeface="思源黑体 CN Regular"/>
                </a:defRPr>
              </a:lvl1pPr>
            </a:lstStyle>
            <a:p>
              <a:pPr algn="ctr"/>
              <a:r>
                <a:rPr altLang="zh-CN" i="1" lang="zh-CN">
                  <a:solidFill>
                    <a:schemeClr val="bg1"/>
                  </a:solidFill>
                </a:rPr>
                <a:t>企业应当承担的四种责任</a:t>
              </a:r>
            </a:p>
          </p:txBody>
        </p:sp>
      </p:grpSp>
      <p:grpSp>
        <p:nvGrpSpPr>
          <p:cNvPr id="22" name="组合 21">
            <a:extLst>
              <a:ext uri="{FF2B5EF4-FFF2-40B4-BE49-F238E27FC236}">
                <a16:creationId xmlns:a16="http://schemas.microsoft.com/office/drawing/2014/main" id="{A3BD355A-20C0-4AEF-83A1-42D8119A13AA}"/>
              </a:ext>
            </a:extLst>
          </p:cNvPr>
          <p:cNvGrpSpPr/>
          <p:nvPr/>
        </p:nvGrpSpPr>
        <p:grpSpPr>
          <a:xfrm>
            <a:off x="5537615" y="2879298"/>
            <a:ext cx="1165713" cy="1181133"/>
            <a:chOff x="5780088" y="3930650"/>
            <a:chExt cx="600075" cy="608013"/>
          </a:xfrm>
        </p:grpSpPr>
        <p:sp>
          <p:nvSpPr>
            <p:cNvPr id="23" name="Freeform 23">
              <a:extLst>
                <a:ext uri="{FF2B5EF4-FFF2-40B4-BE49-F238E27FC236}">
                  <a16:creationId xmlns:a16="http://schemas.microsoft.com/office/drawing/2014/main" id="{4E29EA88-21F6-4C95-859D-E6029FEEB01C}"/>
                </a:ext>
              </a:extLst>
            </p:cNvPr>
            <p:cNvSpPr/>
            <p:nvPr/>
          </p:nvSpPr>
          <p:spPr bwMode="auto">
            <a:xfrm>
              <a:off x="6061075" y="3930650"/>
              <a:ext cx="19050" cy="68263"/>
            </a:xfrm>
            <a:custGeom>
              <a:cxnLst>
                <a:cxn ang="0">
                  <a:pos x="5" y="16"/>
                </a:cxn>
                <a:cxn ang="0">
                  <a:pos x="2" y="18"/>
                </a:cxn>
                <a:cxn ang="0">
                  <a:pos x="2" y="18"/>
                </a:cxn>
                <a:cxn ang="0">
                  <a:pos x="0" y="16"/>
                </a:cxn>
                <a:cxn ang="0">
                  <a:pos x="0" y="2"/>
                </a:cxn>
                <a:cxn ang="0">
                  <a:pos x="2" y="0"/>
                </a:cxn>
                <a:cxn ang="0">
                  <a:pos x="2" y="0"/>
                </a:cxn>
                <a:cxn ang="0">
                  <a:pos x="5" y="2"/>
                </a:cxn>
                <a:cxn ang="0">
                  <a:pos x="5" y="16"/>
                </a:cxn>
              </a:cxnLst>
              <a:rect b="b" l="0" r="r" t="0"/>
              <a:pathLst>
                <a:path h="18" w="5">
                  <a:moveTo>
                    <a:pt x="5" y="16"/>
                  </a:moveTo>
                  <a:cubicBezTo>
                    <a:pt x="5" y="17"/>
                    <a:pt x="4" y="18"/>
                    <a:pt x="2" y="18"/>
                  </a:cubicBezTo>
                  <a:cubicBezTo>
                    <a:pt x="2" y="18"/>
                    <a:pt x="2" y="18"/>
                    <a:pt x="2" y="18"/>
                  </a:cubicBezTo>
                  <a:cubicBezTo>
                    <a:pt x="1" y="18"/>
                    <a:pt x="0" y="17"/>
                    <a:pt x="0" y="16"/>
                  </a:cubicBezTo>
                  <a:cubicBezTo>
                    <a:pt x="0" y="2"/>
                    <a:pt x="0" y="2"/>
                    <a:pt x="0" y="2"/>
                  </a:cubicBezTo>
                  <a:cubicBezTo>
                    <a:pt x="0" y="1"/>
                    <a:pt x="1" y="0"/>
                    <a:pt x="2" y="0"/>
                  </a:cubicBezTo>
                  <a:cubicBezTo>
                    <a:pt x="2" y="0"/>
                    <a:pt x="2" y="0"/>
                    <a:pt x="2" y="0"/>
                  </a:cubicBezTo>
                  <a:cubicBezTo>
                    <a:pt x="4" y="0"/>
                    <a:pt x="5" y="1"/>
                    <a:pt x="5" y="2"/>
                  </a:cubicBezTo>
                  <a:cubicBezTo>
                    <a:pt x="5" y="16"/>
                    <a:pt x="5" y="16"/>
                    <a:pt x="5" y="16"/>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4" name="Freeform 24">
              <a:extLst>
                <a:ext uri="{FF2B5EF4-FFF2-40B4-BE49-F238E27FC236}">
                  <a16:creationId xmlns:a16="http://schemas.microsoft.com/office/drawing/2014/main" id="{5526BB08-1BD4-4C2D-ADB8-6F0025F667A3}"/>
                </a:ext>
              </a:extLst>
            </p:cNvPr>
            <p:cNvSpPr/>
            <p:nvPr/>
          </p:nvSpPr>
          <p:spPr bwMode="auto">
            <a:xfrm>
              <a:off x="5846763" y="4032250"/>
              <a:ext cx="57150" cy="52388"/>
            </a:xfrm>
            <a:custGeom>
              <a:cxnLst>
                <a:cxn ang="0">
                  <a:pos x="14" y="10"/>
                </a:cxn>
                <a:cxn ang="0">
                  <a:pos x="14" y="13"/>
                </a:cxn>
                <a:cxn ang="0">
                  <a:pos x="14" y="13"/>
                </a:cxn>
                <a:cxn ang="0">
                  <a:pos x="11" y="14"/>
                </a:cxn>
                <a:cxn ang="0">
                  <a:pos x="0" y="4"/>
                </a:cxn>
                <a:cxn ang="0">
                  <a:pos x="1" y="1"/>
                </a:cxn>
                <a:cxn ang="0">
                  <a:pos x="1" y="1"/>
                </a:cxn>
                <a:cxn ang="0">
                  <a:pos x="3" y="1"/>
                </a:cxn>
                <a:cxn ang="0">
                  <a:pos x="14" y="10"/>
                </a:cxn>
              </a:cxnLst>
              <a:rect b="b" l="0" r="r" t="0"/>
              <a:pathLst>
                <a:path h="14" w="15">
                  <a:moveTo>
                    <a:pt x="14" y="10"/>
                  </a:moveTo>
                  <a:cubicBezTo>
                    <a:pt x="15" y="11"/>
                    <a:pt x="14" y="12"/>
                    <a:pt x="14" y="13"/>
                  </a:cubicBezTo>
                  <a:cubicBezTo>
                    <a:pt x="14" y="13"/>
                    <a:pt x="14" y="13"/>
                    <a:pt x="14" y="13"/>
                  </a:cubicBezTo>
                  <a:cubicBezTo>
                    <a:pt x="13" y="14"/>
                    <a:pt x="11" y="14"/>
                    <a:pt x="11" y="14"/>
                  </a:cubicBezTo>
                  <a:cubicBezTo>
                    <a:pt x="0" y="4"/>
                    <a:pt x="0" y="4"/>
                    <a:pt x="0" y="4"/>
                  </a:cubicBezTo>
                  <a:cubicBezTo>
                    <a:pt x="0" y="4"/>
                    <a:pt x="0" y="2"/>
                    <a:pt x="1" y="1"/>
                  </a:cubicBezTo>
                  <a:cubicBezTo>
                    <a:pt x="1" y="1"/>
                    <a:pt x="1" y="1"/>
                    <a:pt x="1" y="1"/>
                  </a:cubicBezTo>
                  <a:cubicBezTo>
                    <a:pt x="1" y="1"/>
                    <a:pt x="3" y="0"/>
                    <a:pt x="3" y="1"/>
                  </a:cubicBezTo>
                  <a:cubicBezTo>
                    <a:pt x="14" y="10"/>
                    <a:pt x="14" y="10"/>
                    <a:pt x="14" y="10"/>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5" name="Freeform 25">
              <a:extLst>
                <a:ext uri="{FF2B5EF4-FFF2-40B4-BE49-F238E27FC236}">
                  <a16:creationId xmlns:a16="http://schemas.microsoft.com/office/drawing/2014/main" id="{112D58BA-5FC7-416B-912C-AA68BF0B0077}"/>
                </a:ext>
              </a:extLst>
            </p:cNvPr>
            <p:cNvSpPr/>
            <p:nvPr/>
          </p:nvSpPr>
          <p:spPr bwMode="auto">
            <a:xfrm>
              <a:off x="5780088" y="4257675"/>
              <a:ext cx="66675" cy="22225"/>
            </a:xfrm>
            <a:custGeom>
              <a:cxnLst>
                <a:cxn ang="0">
                  <a:pos x="15" y="0"/>
                </a:cxn>
                <a:cxn ang="0">
                  <a:pos x="17" y="2"/>
                </a:cxn>
                <a:cxn ang="0">
                  <a:pos x="17" y="2"/>
                </a:cxn>
                <a:cxn ang="0">
                  <a:pos x="16" y="5"/>
                </a:cxn>
                <a:cxn ang="0">
                  <a:pos x="2" y="6"/>
                </a:cxn>
                <a:cxn ang="0">
                  <a:pos x="0" y="4"/>
                </a:cxn>
                <a:cxn ang="0">
                  <a:pos x="0" y="4"/>
                </a:cxn>
                <a:cxn ang="0">
                  <a:pos x="2" y="2"/>
                </a:cxn>
                <a:cxn ang="0">
                  <a:pos x="15" y="0"/>
                </a:cxn>
              </a:cxnLst>
              <a:rect b="b" l="0" r="r" t="0"/>
              <a:pathLst>
                <a:path h="6" w="18">
                  <a:moveTo>
                    <a:pt x="15" y="0"/>
                  </a:moveTo>
                  <a:cubicBezTo>
                    <a:pt x="16" y="0"/>
                    <a:pt x="17" y="1"/>
                    <a:pt x="17" y="2"/>
                  </a:cubicBezTo>
                  <a:cubicBezTo>
                    <a:pt x="17" y="2"/>
                    <a:pt x="17" y="2"/>
                    <a:pt x="17" y="2"/>
                  </a:cubicBezTo>
                  <a:cubicBezTo>
                    <a:pt x="18" y="4"/>
                    <a:pt x="17" y="5"/>
                    <a:pt x="16" y="5"/>
                  </a:cubicBezTo>
                  <a:cubicBezTo>
                    <a:pt x="2" y="6"/>
                    <a:pt x="2" y="6"/>
                    <a:pt x="2" y="6"/>
                  </a:cubicBezTo>
                  <a:cubicBezTo>
                    <a:pt x="1" y="6"/>
                    <a:pt x="0" y="5"/>
                    <a:pt x="0" y="4"/>
                  </a:cubicBezTo>
                  <a:cubicBezTo>
                    <a:pt x="0" y="4"/>
                    <a:pt x="0" y="4"/>
                    <a:pt x="0" y="4"/>
                  </a:cubicBezTo>
                  <a:cubicBezTo>
                    <a:pt x="0" y="3"/>
                    <a:pt x="1" y="2"/>
                    <a:pt x="2" y="2"/>
                  </a:cubicBezTo>
                  <a:cubicBezTo>
                    <a:pt x="15" y="0"/>
                    <a:pt x="15" y="0"/>
                    <a:pt x="15" y="0"/>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6" name="Freeform 26">
              <a:extLst>
                <a:ext uri="{FF2B5EF4-FFF2-40B4-BE49-F238E27FC236}">
                  <a16:creationId xmlns:a16="http://schemas.microsoft.com/office/drawing/2014/main" id="{1A63C375-9DA4-46D6-BF84-7C72FECCF3A4}"/>
                </a:ext>
              </a:extLst>
            </p:cNvPr>
            <p:cNvSpPr/>
            <p:nvPr/>
          </p:nvSpPr>
          <p:spPr bwMode="auto">
            <a:xfrm>
              <a:off x="6311900" y="4241800"/>
              <a:ext cx="68263" cy="22225"/>
            </a:xfrm>
            <a:custGeom>
              <a:cxnLst>
                <a:cxn ang="0">
                  <a:pos x="2" y="5"/>
                </a:cxn>
                <a:cxn ang="0">
                  <a:pos x="0" y="2"/>
                </a:cxn>
                <a:cxn ang="0">
                  <a:pos x="0" y="2"/>
                </a:cxn>
                <a:cxn ang="0">
                  <a:pos x="2" y="0"/>
                </a:cxn>
                <a:cxn ang="0">
                  <a:pos x="16" y="2"/>
                </a:cxn>
                <a:cxn ang="0">
                  <a:pos x="18" y="4"/>
                </a:cxn>
                <a:cxn ang="0">
                  <a:pos x="18" y="4"/>
                </a:cxn>
                <a:cxn ang="0">
                  <a:pos x="15" y="6"/>
                </a:cxn>
                <a:cxn ang="0">
                  <a:pos x="2" y="5"/>
                </a:cxn>
              </a:cxnLst>
              <a:rect b="b" l="0" r="r" t="0"/>
              <a:pathLst>
                <a:path h="6" w="18">
                  <a:moveTo>
                    <a:pt x="2" y="5"/>
                  </a:moveTo>
                  <a:cubicBezTo>
                    <a:pt x="1" y="5"/>
                    <a:pt x="0" y="3"/>
                    <a:pt x="0" y="2"/>
                  </a:cubicBezTo>
                  <a:cubicBezTo>
                    <a:pt x="0" y="2"/>
                    <a:pt x="0" y="2"/>
                    <a:pt x="0" y="2"/>
                  </a:cubicBezTo>
                  <a:cubicBezTo>
                    <a:pt x="0" y="1"/>
                    <a:pt x="1" y="0"/>
                    <a:pt x="2" y="0"/>
                  </a:cubicBezTo>
                  <a:cubicBezTo>
                    <a:pt x="16" y="2"/>
                    <a:pt x="16" y="2"/>
                    <a:pt x="16" y="2"/>
                  </a:cubicBezTo>
                  <a:cubicBezTo>
                    <a:pt x="17" y="2"/>
                    <a:pt x="18" y="3"/>
                    <a:pt x="18" y="4"/>
                  </a:cubicBezTo>
                  <a:cubicBezTo>
                    <a:pt x="18" y="4"/>
                    <a:pt x="18" y="4"/>
                    <a:pt x="18" y="4"/>
                  </a:cubicBezTo>
                  <a:cubicBezTo>
                    <a:pt x="17" y="5"/>
                    <a:pt x="17" y="6"/>
                    <a:pt x="15" y="6"/>
                  </a:cubicBezTo>
                  <a:cubicBezTo>
                    <a:pt x="2" y="5"/>
                    <a:pt x="2" y="5"/>
                    <a:pt x="2" y="5"/>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7" name="Freeform 27">
              <a:extLst>
                <a:ext uri="{FF2B5EF4-FFF2-40B4-BE49-F238E27FC236}">
                  <a16:creationId xmlns:a16="http://schemas.microsoft.com/office/drawing/2014/main" id="{F19D4198-F27C-415F-A7FC-C57A4711539B}"/>
                </a:ext>
              </a:extLst>
            </p:cNvPr>
            <p:cNvSpPr/>
            <p:nvPr/>
          </p:nvSpPr>
          <p:spPr bwMode="auto">
            <a:xfrm>
              <a:off x="6245225" y="4021138"/>
              <a:ext cx="55563" cy="52388"/>
            </a:xfrm>
            <a:custGeom>
              <a:cxnLst>
                <a:cxn ang="0">
                  <a:pos x="4" y="14"/>
                </a:cxn>
                <a:cxn ang="0">
                  <a:pos x="1" y="13"/>
                </a:cxn>
                <a:cxn ang="0">
                  <a:pos x="1" y="13"/>
                </a:cxn>
                <a:cxn ang="0">
                  <a:pos x="1" y="10"/>
                </a:cxn>
                <a:cxn ang="0">
                  <a:pos x="11" y="1"/>
                </a:cxn>
                <a:cxn ang="0">
                  <a:pos x="14" y="1"/>
                </a:cxn>
                <a:cxn ang="0">
                  <a:pos x="14" y="1"/>
                </a:cxn>
                <a:cxn ang="0">
                  <a:pos x="14" y="4"/>
                </a:cxn>
                <a:cxn ang="0">
                  <a:pos x="4" y="14"/>
                </a:cxn>
              </a:cxnLst>
              <a:rect b="b" l="0" r="r" t="0"/>
              <a:pathLst>
                <a:path h="14" w="15">
                  <a:moveTo>
                    <a:pt x="4" y="14"/>
                  </a:moveTo>
                  <a:cubicBezTo>
                    <a:pt x="3" y="14"/>
                    <a:pt x="2" y="14"/>
                    <a:pt x="1" y="13"/>
                  </a:cubicBezTo>
                  <a:cubicBezTo>
                    <a:pt x="1" y="13"/>
                    <a:pt x="1" y="13"/>
                    <a:pt x="1" y="13"/>
                  </a:cubicBezTo>
                  <a:cubicBezTo>
                    <a:pt x="0" y="12"/>
                    <a:pt x="0" y="11"/>
                    <a:pt x="1" y="10"/>
                  </a:cubicBezTo>
                  <a:cubicBezTo>
                    <a:pt x="11" y="1"/>
                    <a:pt x="11" y="1"/>
                    <a:pt x="11" y="1"/>
                  </a:cubicBezTo>
                  <a:cubicBezTo>
                    <a:pt x="12" y="0"/>
                    <a:pt x="13" y="0"/>
                    <a:pt x="14" y="1"/>
                  </a:cubicBezTo>
                  <a:cubicBezTo>
                    <a:pt x="14" y="1"/>
                    <a:pt x="14" y="1"/>
                    <a:pt x="14" y="1"/>
                  </a:cubicBezTo>
                  <a:cubicBezTo>
                    <a:pt x="15" y="2"/>
                    <a:pt x="15" y="4"/>
                    <a:pt x="14" y="4"/>
                  </a:cubicBezTo>
                  <a:cubicBezTo>
                    <a:pt x="4" y="14"/>
                    <a:pt x="4" y="14"/>
                    <a:pt x="4" y="14"/>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8" name="Freeform 28">
              <a:extLst>
                <a:ext uri="{FF2B5EF4-FFF2-40B4-BE49-F238E27FC236}">
                  <a16:creationId xmlns:a16="http://schemas.microsoft.com/office/drawing/2014/main" id="{1EBBFA32-754C-49A9-B1EF-2983E232C946}"/>
                </a:ext>
              </a:extLst>
            </p:cNvPr>
            <p:cNvSpPr>
              <a:spLocks noEditPoints="1"/>
            </p:cNvSpPr>
            <p:nvPr/>
          </p:nvSpPr>
          <p:spPr bwMode="auto">
            <a:xfrm>
              <a:off x="5884863" y="4024313"/>
              <a:ext cx="366713" cy="514350"/>
            </a:xfrm>
            <a:custGeom>
              <a:cxnLst>
                <a:cxn ang="0">
                  <a:pos x="65" y="117"/>
                </a:cxn>
                <a:cxn ang="0">
                  <a:pos x="63" y="121"/>
                </a:cxn>
                <a:cxn ang="0">
                  <a:pos x="61" y="122"/>
                </a:cxn>
                <a:cxn ang="0">
                  <a:pos x="37" y="122"/>
                </a:cxn>
                <a:cxn ang="0">
                  <a:pos x="35" y="121"/>
                </a:cxn>
                <a:cxn ang="0">
                  <a:pos x="34" y="117"/>
                </a:cxn>
                <a:cxn ang="0">
                  <a:pos x="34" y="104"/>
                </a:cxn>
                <a:cxn ang="0">
                  <a:pos x="65" y="104"/>
                </a:cxn>
                <a:cxn ang="0">
                  <a:pos x="65" y="117"/>
                </a:cxn>
                <a:cxn ang="0">
                  <a:pos x="31" y="25"/>
                </a:cxn>
                <a:cxn ang="0">
                  <a:pos x="19" y="49"/>
                </a:cxn>
                <a:cxn ang="0">
                  <a:pos x="30" y="73"/>
                </a:cxn>
                <a:cxn ang="0">
                  <a:pos x="30" y="76"/>
                </a:cxn>
                <a:cxn ang="0">
                  <a:pos x="30" y="76"/>
                </a:cxn>
                <a:cxn ang="0">
                  <a:pos x="27" y="76"/>
                </a:cxn>
                <a:cxn ang="0">
                  <a:pos x="14" y="49"/>
                </a:cxn>
                <a:cxn ang="0">
                  <a:pos x="28" y="21"/>
                </a:cxn>
                <a:cxn ang="0">
                  <a:pos x="31" y="22"/>
                </a:cxn>
                <a:cxn ang="0">
                  <a:pos x="31" y="22"/>
                </a:cxn>
                <a:cxn ang="0">
                  <a:pos x="31" y="25"/>
                </a:cxn>
                <a:cxn ang="0">
                  <a:pos x="98" y="49"/>
                </a:cxn>
                <a:cxn ang="0">
                  <a:pos x="49" y="0"/>
                </a:cxn>
                <a:cxn ang="0">
                  <a:pos x="0" y="49"/>
                </a:cxn>
                <a:cxn ang="0">
                  <a:pos x="29" y="94"/>
                </a:cxn>
                <a:cxn ang="0">
                  <a:pos x="29" y="104"/>
                </a:cxn>
                <a:cxn ang="0">
                  <a:pos x="29" y="117"/>
                </a:cxn>
                <a:cxn ang="0">
                  <a:pos x="36" y="126"/>
                </a:cxn>
                <a:cxn ang="0">
                  <a:pos x="37" y="130"/>
                </a:cxn>
                <a:cxn ang="0">
                  <a:pos x="46" y="137"/>
                </a:cxn>
                <a:cxn ang="0">
                  <a:pos x="53" y="137"/>
                </a:cxn>
                <a:cxn ang="0">
                  <a:pos x="61" y="130"/>
                </a:cxn>
                <a:cxn ang="0">
                  <a:pos x="62" y="126"/>
                </a:cxn>
                <a:cxn ang="0">
                  <a:pos x="69" y="117"/>
                </a:cxn>
                <a:cxn ang="0">
                  <a:pos x="69" y="100"/>
                </a:cxn>
                <a:cxn ang="0">
                  <a:pos x="69" y="94"/>
                </a:cxn>
                <a:cxn ang="0">
                  <a:pos x="98" y="49"/>
                </a:cxn>
              </a:cxnLst>
              <a:rect b="b" l="0" r="r" t="0"/>
              <a:pathLst>
                <a:path h="137" w="98">
                  <a:moveTo>
                    <a:pt x="65" y="117"/>
                  </a:moveTo>
                  <a:cubicBezTo>
                    <a:pt x="65" y="119"/>
                    <a:pt x="64" y="120"/>
                    <a:pt x="63" y="121"/>
                  </a:cubicBezTo>
                  <a:cubicBezTo>
                    <a:pt x="63" y="122"/>
                    <a:pt x="62" y="122"/>
                    <a:pt x="61" y="122"/>
                  </a:cubicBezTo>
                  <a:cubicBezTo>
                    <a:pt x="37" y="122"/>
                    <a:pt x="37" y="122"/>
                    <a:pt x="37" y="122"/>
                  </a:cubicBezTo>
                  <a:cubicBezTo>
                    <a:pt x="37" y="122"/>
                    <a:pt x="36" y="122"/>
                    <a:pt x="35" y="121"/>
                  </a:cubicBezTo>
                  <a:cubicBezTo>
                    <a:pt x="34" y="120"/>
                    <a:pt x="34" y="119"/>
                    <a:pt x="34" y="117"/>
                  </a:cubicBezTo>
                  <a:cubicBezTo>
                    <a:pt x="34" y="104"/>
                    <a:pt x="34" y="104"/>
                    <a:pt x="34" y="104"/>
                  </a:cubicBezTo>
                  <a:cubicBezTo>
                    <a:pt x="65" y="104"/>
                    <a:pt x="65" y="104"/>
                    <a:pt x="65" y="104"/>
                  </a:cubicBezTo>
                  <a:cubicBezTo>
                    <a:pt x="65" y="117"/>
                    <a:pt x="65" y="117"/>
                    <a:pt x="65" y="117"/>
                  </a:cubicBezTo>
                  <a:close/>
                  <a:moveTo>
                    <a:pt x="31" y="25"/>
                  </a:moveTo>
                  <a:cubicBezTo>
                    <a:pt x="24" y="30"/>
                    <a:pt x="19" y="39"/>
                    <a:pt x="19" y="49"/>
                  </a:cubicBezTo>
                  <a:cubicBezTo>
                    <a:pt x="19" y="59"/>
                    <a:pt x="23" y="67"/>
                    <a:pt x="30" y="73"/>
                  </a:cubicBezTo>
                  <a:cubicBezTo>
                    <a:pt x="31" y="74"/>
                    <a:pt x="31" y="75"/>
                    <a:pt x="30" y="76"/>
                  </a:cubicBezTo>
                  <a:cubicBezTo>
                    <a:pt x="30" y="76"/>
                    <a:pt x="30" y="76"/>
                    <a:pt x="30" y="76"/>
                  </a:cubicBezTo>
                  <a:cubicBezTo>
                    <a:pt x="29" y="77"/>
                    <a:pt x="28" y="77"/>
                    <a:pt x="27" y="76"/>
                  </a:cubicBezTo>
                  <a:cubicBezTo>
                    <a:pt x="19" y="70"/>
                    <a:pt x="14" y="60"/>
                    <a:pt x="14" y="49"/>
                  </a:cubicBezTo>
                  <a:cubicBezTo>
                    <a:pt x="14" y="38"/>
                    <a:pt x="20" y="28"/>
                    <a:pt x="28" y="21"/>
                  </a:cubicBezTo>
                  <a:cubicBezTo>
                    <a:pt x="29" y="20"/>
                    <a:pt x="31" y="21"/>
                    <a:pt x="31" y="22"/>
                  </a:cubicBezTo>
                  <a:cubicBezTo>
                    <a:pt x="31" y="22"/>
                    <a:pt x="31" y="22"/>
                    <a:pt x="31" y="22"/>
                  </a:cubicBezTo>
                  <a:cubicBezTo>
                    <a:pt x="32" y="23"/>
                    <a:pt x="32" y="24"/>
                    <a:pt x="31" y="25"/>
                  </a:cubicBezTo>
                  <a:close/>
                  <a:moveTo>
                    <a:pt x="98" y="49"/>
                  </a:moveTo>
                  <a:cubicBezTo>
                    <a:pt x="98" y="22"/>
                    <a:pt x="76" y="0"/>
                    <a:pt x="49" y="0"/>
                  </a:cubicBezTo>
                  <a:cubicBezTo>
                    <a:pt x="22" y="0"/>
                    <a:pt x="0" y="22"/>
                    <a:pt x="0" y="49"/>
                  </a:cubicBezTo>
                  <a:cubicBezTo>
                    <a:pt x="0" y="69"/>
                    <a:pt x="12" y="86"/>
                    <a:pt x="29" y="94"/>
                  </a:cubicBezTo>
                  <a:cubicBezTo>
                    <a:pt x="29" y="104"/>
                    <a:pt x="29" y="104"/>
                    <a:pt x="29" y="104"/>
                  </a:cubicBezTo>
                  <a:cubicBezTo>
                    <a:pt x="29" y="117"/>
                    <a:pt x="29" y="117"/>
                    <a:pt x="29" y="117"/>
                  </a:cubicBezTo>
                  <a:cubicBezTo>
                    <a:pt x="29" y="122"/>
                    <a:pt x="32" y="126"/>
                    <a:pt x="36" y="126"/>
                  </a:cubicBezTo>
                  <a:cubicBezTo>
                    <a:pt x="36" y="127"/>
                    <a:pt x="37" y="129"/>
                    <a:pt x="37" y="130"/>
                  </a:cubicBezTo>
                  <a:cubicBezTo>
                    <a:pt x="39" y="135"/>
                    <a:pt x="43" y="137"/>
                    <a:pt x="46" y="137"/>
                  </a:cubicBezTo>
                  <a:cubicBezTo>
                    <a:pt x="53" y="137"/>
                    <a:pt x="53" y="137"/>
                    <a:pt x="53" y="137"/>
                  </a:cubicBezTo>
                  <a:cubicBezTo>
                    <a:pt x="55" y="137"/>
                    <a:pt x="59" y="135"/>
                    <a:pt x="61" y="130"/>
                  </a:cubicBezTo>
                  <a:cubicBezTo>
                    <a:pt x="62" y="129"/>
                    <a:pt x="62" y="127"/>
                    <a:pt x="62" y="126"/>
                  </a:cubicBezTo>
                  <a:cubicBezTo>
                    <a:pt x="66" y="126"/>
                    <a:pt x="69" y="122"/>
                    <a:pt x="69" y="117"/>
                  </a:cubicBezTo>
                  <a:cubicBezTo>
                    <a:pt x="69" y="100"/>
                    <a:pt x="69" y="100"/>
                    <a:pt x="69" y="100"/>
                  </a:cubicBezTo>
                  <a:cubicBezTo>
                    <a:pt x="69" y="94"/>
                    <a:pt x="69" y="94"/>
                    <a:pt x="69" y="94"/>
                  </a:cubicBezTo>
                  <a:cubicBezTo>
                    <a:pt x="87" y="86"/>
                    <a:pt x="98" y="69"/>
                    <a:pt x="98" y="49"/>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sp>
        <p:nvSpPr>
          <p:cNvPr id="29" name="矩形 28">
            <a:extLst>
              <a:ext uri="{FF2B5EF4-FFF2-40B4-BE49-F238E27FC236}">
                <a16:creationId xmlns:a16="http://schemas.microsoft.com/office/drawing/2014/main" id="{9460DC53-974F-4EEC-BC12-7718B8FF7AEC}"/>
              </a:ext>
            </a:extLst>
          </p:cNvPr>
          <p:cNvSpPr/>
          <p:nvPr/>
        </p:nvSpPr>
        <p:spPr>
          <a:xfrm rot="16200000">
            <a:off x="7186093" y="656017"/>
            <a:ext cx="356198" cy="21110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a:extLst>
              <a:ext uri="{FF2B5EF4-FFF2-40B4-BE49-F238E27FC236}">
                <a16:creationId xmlns:a16="http://schemas.microsoft.com/office/drawing/2014/main" id="{336E812F-D966-4D80-8C13-E4D495AC569E}"/>
              </a:ext>
            </a:extLst>
          </p:cNvPr>
          <p:cNvSpPr/>
          <p:nvPr/>
        </p:nvSpPr>
        <p:spPr>
          <a:xfrm rot="16200000">
            <a:off x="2855348" y="2458672"/>
            <a:ext cx="338553" cy="2133599"/>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A6CF573B-3415-410A-A5A1-BCADCE783486}"/>
              </a:ext>
            </a:extLst>
          </p:cNvPr>
          <p:cNvSpPr/>
          <p:nvPr/>
        </p:nvSpPr>
        <p:spPr>
          <a:xfrm rot="16200000">
            <a:off x="9096608" y="2362367"/>
            <a:ext cx="338553" cy="23425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041B9344-9CB3-4BF4-BD9E-2C57FBD28F46}"/>
              </a:ext>
            </a:extLst>
          </p:cNvPr>
          <p:cNvSpPr/>
          <p:nvPr/>
        </p:nvSpPr>
        <p:spPr>
          <a:xfrm rot="16200000">
            <a:off x="7122842" y="4086534"/>
            <a:ext cx="338553" cy="21110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a:extLst>
              <a:ext uri="{FF2B5EF4-FFF2-40B4-BE49-F238E27FC236}">
                <a16:creationId xmlns:a16="http://schemas.microsoft.com/office/drawing/2014/main" id="{11DD2B54-19D9-4561-9B98-891E6B122358}"/>
              </a:ext>
            </a:extLst>
          </p:cNvPr>
          <p:cNvSpPr/>
          <p:nvPr/>
        </p:nvSpPr>
        <p:spPr>
          <a:xfrm>
            <a:off x="6839317" y="1959084"/>
            <a:ext cx="4308856" cy="57912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指能够影响企业的战略决策、战略行动和战略目标的个人或组织。</a:t>
            </a:r>
          </a:p>
        </p:txBody>
      </p:sp>
      <p:sp>
        <p:nvSpPr>
          <p:cNvPr id="35" name="矩形 34">
            <a:extLst>
              <a:ext uri="{FF2B5EF4-FFF2-40B4-BE49-F238E27FC236}">
                <a16:creationId xmlns:a16="http://schemas.microsoft.com/office/drawing/2014/main" id="{530A9817-EBB0-47F3-AD12-D9F8C12BAF03}"/>
              </a:ext>
            </a:extLst>
          </p:cNvPr>
          <p:cNvSpPr/>
          <p:nvPr/>
        </p:nvSpPr>
        <p:spPr>
          <a:xfrm>
            <a:off x="1407783" y="2708119"/>
            <a:ext cx="2873221" cy="579120"/>
          </a:xfrm>
          <a:prstGeom prst="rect">
            <a:avLst/>
          </a:prstGeom>
        </p:spPr>
        <p:txBody>
          <a:bodyPr wrap="square">
            <a:spAutoFit/>
          </a:bodyPr>
          <a:lstStyle/>
          <a:p>
            <a:r>
              <a:rPr altLang="zh-CN" lang="zh-CN" spc="300" sz="1600">
                <a:solidFill>
                  <a:srgbClr val="232A33"/>
                </a:solidFill>
                <a:latin charset="-122" panose="020b0500000000000000" pitchFamily="34" typeface="思源黑体 CN Regular"/>
                <a:ea charset="-122" panose="020b0500000000000000" pitchFamily="34" typeface="思源黑体 CN Regular"/>
              </a:rPr>
              <a:t>指企业在一定时期内执行其使命所预期达到的成果。</a:t>
            </a:r>
          </a:p>
        </p:txBody>
      </p:sp>
      <p:sp>
        <p:nvSpPr>
          <p:cNvPr id="36" name="矩形 37">
            <a:extLst>
              <a:ext uri="{FF2B5EF4-FFF2-40B4-BE49-F238E27FC236}">
                <a16:creationId xmlns:a16="http://schemas.microsoft.com/office/drawing/2014/main" id="{184C20A7-23ED-404A-BB78-6FDD8B7C96A7}"/>
              </a:ext>
            </a:extLst>
          </p:cNvPr>
          <p:cNvSpPr/>
          <p:nvPr/>
        </p:nvSpPr>
        <p:spPr>
          <a:xfrm flipH="1" rot="5400000">
            <a:off x="10358638" y="4355826"/>
            <a:ext cx="893422" cy="893422"/>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矩形 37">
            <a:extLst>
              <a:ext uri="{FF2B5EF4-FFF2-40B4-BE49-F238E27FC236}">
                <a16:creationId xmlns:a16="http://schemas.microsoft.com/office/drawing/2014/main" id="{97CA0BB1-F94E-4A04-ADA8-A9E975EF7C1B}"/>
              </a:ext>
            </a:extLst>
          </p:cNvPr>
          <p:cNvSpPr/>
          <p:nvPr/>
        </p:nvSpPr>
        <p:spPr>
          <a:xfrm flipH="1" rot="5400000">
            <a:off x="10069750" y="4746760"/>
            <a:ext cx="577776" cy="57777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37">
            <a:extLst>
              <a:ext uri="{FF2B5EF4-FFF2-40B4-BE49-F238E27FC236}">
                <a16:creationId xmlns:a16="http://schemas.microsoft.com/office/drawing/2014/main" id="{52AF41AE-5E73-4030-83C0-E0EE0F0CD519}"/>
              </a:ext>
            </a:extLst>
          </p:cNvPr>
          <p:cNvSpPr/>
          <p:nvPr/>
        </p:nvSpPr>
        <p:spPr>
          <a:xfrm flipH="1" rot="5400000">
            <a:off x="9749800" y="4378376"/>
            <a:ext cx="236896" cy="23689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598581520"/>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10" presetSubtype="0">
                                  <p:stCondLst>
                                    <p:cond delay="0"/>
                                  </p:stCondLst>
                                  <p:childTnLst>
                                    <p:set>
                                      <p:cBhvr>
                                        <p:cTn dur="1" fill="hold" id="12">
                                          <p:stCondLst>
                                            <p:cond delay="0"/>
                                          </p:stCondLst>
                                        </p:cTn>
                                        <p:tgtEl>
                                          <p:spTgt spid="20"/>
                                        </p:tgtEl>
                                        <p:attrNameLst>
                                          <p:attrName>style.visibility</p:attrName>
                                        </p:attrNameLst>
                                      </p:cBhvr>
                                      <p:to>
                                        <p:strVal val="visible"/>
                                      </p:to>
                                    </p:set>
                                    <p:animEffect filter="fade" transition="in">
                                      <p:cBhvr>
                                        <p:cTn dur="500" id="13"/>
                                        <p:tgtEl>
                                          <p:spTgt spid="20"/>
                                        </p:tgtEl>
                                      </p:cBhvr>
                                    </p:animEffect>
                                  </p:childTnLst>
                                </p:cTn>
                              </p:par>
                              <p:par>
                                <p:cTn fill="hold" id="14" nodeType="withEffect" presetClass="entr" presetID="10" presetSubtype="0">
                                  <p:stCondLst>
                                    <p:cond delay="0"/>
                                  </p:stCondLst>
                                  <p:childTnLst>
                                    <p:set>
                                      <p:cBhvr>
                                        <p:cTn dur="1" fill="hold" id="15">
                                          <p:stCondLst>
                                            <p:cond delay="0"/>
                                          </p:stCondLst>
                                        </p:cTn>
                                        <p:tgtEl>
                                          <p:spTgt spid="22"/>
                                        </p:tgtEl>
                                        <p:attrNameLst>
                                          <p:attrName>style.visibility</p:attrName>
                                        </p:attrNameLst>
                                      </p:cBhvr>
                                      <p:to>
                                        <p:strVal val="visible"/>
                                      </p:to>
                                    </p:set>
                                    <p:animEffect filter="fade" transition="in">
                                      <p:cBhvr>
                                        <p:cTn dur="500" id="16"/>
                                        <p:tgtEl>
                                          <p:spTgt spid="22"/>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 presetSubtype="4">
                                  <p:stCondLst>
                                    <p:cond delay="0"/>
                                  </p:stCondLst>
                                  <p:childTnLst>
                                    <p:set>
                                      <p:cBhvr>
                                        <p:cTn dur="1" fill="hold" id="20">
                                          <p:stCondLst>
                                            <p:cond delay="0"/>
                                          </p:stCondLst>
                                        </p:cTn>
                                        <p:tgtEl>
                                          <p:spTgt spid="19"/>
                                        </p:tgtEl>
                                        <p:attrNameLst>
                                          <p:attrName>style.visibility</p:attrName>
                                        </p:attrNameLst>
                                      </p:cBhvr>
                                      <p:to>
                                        <p:strVal val="visible"/>
                                      </p:to>
                                    </p:set>
                                    <p:anim calcmode="lin" valueType="num">
                                      <p:cBhvr additive="base">
                                        <p:cTn dur="500" fill="hold" id="21"/>
                                        <p:tgtEl>
                                          <p:spTgt spid="19"/>
                                        </p:tgtEl>
                                        <p:attrNameLst>
                                          <p:attrName>ppt_x</p:attrName>
                                        </p:attrNameLst>
                                      </p:cBhvr>
                                      <p:tavLst>
                                        <p:tav tm="0">
                                          <p:val>
                                            <p:strVal val="#ppt_x"/>
                                          </p:val>
                                        </p:tav>
                                        <p:tav tm="100000">
                                          <p:val>
                                            <p:strVal val="#ppt_x"/>
                                          </p:val>
                                        </p:tav>
                                      </p:tavLst>
                                    </p:anim>
                                    <p:anim calcmode="lin" valueType="num">
                                      <p:cBhvr additive="base">
                                        <p:cTn dur="500" fill="hold" id="22"/>
                                        <p:tgtEl>
                                          <p:spTgt spid="19"/>
                                        </p:tgtEl>
                                        <p:attrNameLst>
                                          <p:attrName>ppt_y</p:attrName>
                                        </p:attrNameLst>
                                      </p:cBhvr>
                                      <p:tavLst>
                                        <p:tav tm="0">
                                          <p:val>
                                            <p:strVal val="1+#ppt_h/2"/>
                                          </p:val>
                                        </p:tav>
                                        <p:tav tm="100000">
                                          <p:val>
                                            <p:strVal val="#ppt_y"/>
                                          </p:val>
                                        </p:tav>
                                      </p:tavLst>
                                    </p:anim>
                                  </p:childTnLst>
                                </p:cTn>
                              </p:par>
                              <p:par>
                                <p:cTn fill="hold" grpId="0" id="23" nodeType="withEffect" presetClass="entr" presetID="2" presetSubtype="4">
                                  <p:stCondLst>
                                    <p:cond delay="0"/>
                                  </p:stCondLst>
                                  <p:childTnLst>
                                    <p:set>
                                      <p:cBhvr>
                                        <p:cTn dur="1" fill="hold" id="24">
                                          <p:stCondLst>
                                            <p:cond delay="0"/>
                                          </p:stCondLst>
                                        </p:cTn>
                                        <p:tgtEl>
                                          <p:spTgt spid="29"/>
                                        </p:tgtEl>
                                        <p:attrNameLst>
                                          <p:attrName>style.visibility</p:attrName>
                                        </p:attrNameLst>
                                      </p:cBhvr>
                                      <p:to>
                                        <p:strVal val="visible"/>
                                      </p:to>
                                    </p:set>
                                    <p:anim calcmode="lin" valueType="num">
                                      <p:cBhvr additive="base">
                                        <p:cTn dur="500" fill="hold" id="25"/>
                                        <p:tgtEl>
                                          <p:spTgt spid="29"/>
                                        </p:tgtEl>
                                        <p:attrNameLst>
                                          <p:attrName>ppt_x</p:attrName>
                                        </p:attrNameLst>
                                      </p:cBhvr>
                                      <p:tavLst>
                                        <p:tav tm="0">
                                          <p:val>
                                            <p:strVal val="#ppt_x"/>
                                          </p:val>
                                        </p:tav>
                                        <p:tav tm="100000">
                                          <p:val>
                                            <p:strVal val="#ppt_x"/>
                                          </p:val>
                                        </p:tav>
                                      </p:tavLst>
                                    </p:anim>
                                    <p:anim calcmode="lin" valueType="num">
                                      <p:cBhvr additive="base">
                                        <p:cTn dur="500" fill="hold" id="26"/>
                                        <p:tgtEl>
                                          <p:spTgt spid="29"/>
                                        </p:tgtEl>
                                        <p:attrNameLst>
                                          <p:attrName>ppt_y</p:attrName>
                                        </p:attrNameLst>
                                      </p:cBhvr>
                                      <p:tavLst>
                                        <p:tav tm="0">
                                          <p:val>
                                            <p:strVal val="1+#ppt_h/2"/>
                                          </p:val>
                                        </p:tav>
                                        <p:tav tm="100000">
                                          <p:val>
                                            <p:strVal val="#ppt_y"/>
                                          </p:val>
                                        </p:tav>
                                      </p:tavLst>
                                    </p:anim>
                                  </p:childTnLst>
                                </p:cTn>
                              </p:par>
                              <p:par>
                                <p:cTn fill="hold" grpId="0" id="27" nodeType="withEffect" presetClass="entr" presetID="2" presetSubtype="4">
                                  <p:stCondLst>
                                    <p:cond delay="0"/>
                                  </p:stCondLst>
                                  <p:childTnLst>
                                    <p:set>
                                      <p:cBhvr>
                                        <p:cTn dur="1" fill="hold" id="28">
                                          <p:stCondLst>
                                            <p:cond delay="0"/>
                                          </p:stCondLst>
                                        </p:cTn>
                                        <p:tgtEl>
                                          <p:spTgt spid="33"/>
                                        </p:tgtEl>
                                        <p:attrNameLst>
                                          <p:attrName>style.visibility</p:attrName>
                                        </p:attrNameLst>
                                      </p:cBhvr>
                                      <p:to>
                                        <p:strVal val="visible"/>
                                      </p:to>
                                    </p:set>
                                    <p:anim calcmode="lin" valueType="num">
                                      <p:cBhvr additive="base">
                                        <p:cTn dur="500" fill="hold" id="29"/>
                                        <p:tgtEl>
                                          <p:spTgt spid="33"/>
                                        </p:tgtEl>
                                        <p:attrNameLst>
                                          <p:attrName>ppt_x</p:attrName>
                                        </p:attrNameLst>
                                      </p:cBhvr>
                                      <p:tavLst>
                                        <p:tav tm="0">
                                          <p:val>
                                            <p:strVal val="#ppt_x"/>
                                          </p:val>
                                        </p:tav>
                                        <p:tav tm="100000">
                                          <p:val>
                                            <p:strVal val="#ppt_x"/>
                                          </p:val>
                                        </p:tav>
                                      </p:tavLst>
                                    </p:anim>
                                    <p:anim calcmode="lin" valueType="num">
                                      <p:cBhvr additive="base">
                                        <p:cTn dur="500" fill="hold" id="30"/>
                                        <p:tgtEl>
                                          <p:spTgt spid="33"/>
                                        </p:tgtEl>
                                        <p:attrNameLst>
                                          <p:attrName>ppt_y</p:attrName>
                                        </p:attrNameLst>
                                      </p:cBhvr>
                                      <p:tavLst>
                                        <p:tav tm="0">
                                          <p:val>
                                            <p:strVal val="1+#ppt_h/2"/>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 presetSubtype="4">
                                  <p:stCondLst>
                                    <p:cond delay="0"/>
                                  </p:stCondLst>
                                  <p:childTnLst>
                                    <p:set>
                                      <p:cBhvr>
                                        <p:cTn dur="1" fill="hold" id="34">
                                          <p:stCondLst>
                                            <p:cond delay="0"/>
                                          </p:stCondLst>
                                        </p:cTn>
                                        <p:tgtEl>
                                          <p:spTgt spid="16"/>
                                        </p:tgtEl>
                                        <p:attrNameLst>
                                          <p:attrName>style.visibility</p:attrName>
                                        </p:attrNameLst>
                                      </p:cBhvr>
                                      <p:to>
                                        <p:strVal val="visible"/>
                                      </p:to>
                                    </p:set>
                                    <p:anim calcmode="lin" valueType="num">
                                      <p:cBhvr additive="base">
                                        <p:cTn dur="500" fill="hold" id="35"/>
                                        <p:tgtEl>
                                          <p:spTgt spid="16"/>
                                        </p:tgtEl>
                                        <p:attrNameLst>
                                          <p:attrName>ppt_x</p:attrName>
                                        </p:attrNameLst>
                                      </p:cBhvr>
                                      <p:tavLst>
                                        <p:tav tm="0">
                                          <p:val>
                                            <p:strVal val="#ppt_x"/>
                                          </p:val>
                                        </p:tav>
                                        <p:tav tm="100000">
                                          <p:val>
                                            <p:strVal val="#ppt_x"/>
                                          </p:val>
                                        </p:tav>
                                      </p:tavLst>
                                    </p:anim>
                                    <p:anim calcmode="lin" valueType="num">
                                      <p:cBhvr additive="base">
                                        <p:cTn dur="500" fill="hold" id="36"/>
                                        <p:tgtEl>
                                          <p:spTgt spid="16"/>
                                        </p:tgtEl>
                                        <p:attrNameLst>
                                          <p:attrName>ppt_y</p:attrName>
                                        </p:attrNameLst>
                                      </p:cBhvr>
                                      <p:tavLst>
                                        <p:tav tm="0">
                                          <p:val>
                                            <p:strVal val="1+#ppt_h/2"/>
                                          </p:val>
                                        </p:tav>
                                        <p:tav tm="100000">
                                          <p:val>
                                            <p:strVal val="#ppt_y"/>
                                          </p:val>
                                        </p:tav>
                                      </p:tavLst>
                                    </p:anim>
                                  </p:childTnLst>
                                </p:cTn>
                              </p:par>
                              <p:par>
                                <p:cTn fill="hold" grpId="0" id="37" nodeType="withEffect" presetClass="entr" presetID="2" presetSubtype="4">
                                  <p:stCondLst>
                                    <p:cond delay="0"/>
                                  </p:stCondLst>
                                  <p:childTnLst>
                                    <p:set>
                                      <p:cBhvr>
                                        <p:cTn dur="1" fill="hold" id="38">
                                          <p:stCondLst>
                                            <p:cond delay="0"/>
                                          </p:stCondLst>
                                        </p:cTn>
                                        <p:tgtEl>
                                          <p:spTgt spid="30"/>
                                        </p:tgtEl>
                                        <p:attrNameLst>
                                          <p:attrName>style.visibility</p:attrName>
                                        </p:attrNameLst>
                                      </p:cBhvr>
                                      <p:to>
                                        <p:strVal val="visible"/>
                                      </p:to>
                                    </p:set>
                                    <p:anim calcmode="lin" valueType="num">
                                      <p:cBhvr additive="base">
                                        <p:cTn dur="500" fill="hold" id="39"/>
                                        <p:tgtEl>
                                          <p:spTgt spid="30"/>
                                        </p:tgtEl>
                                        <p:attrNameLst>
                                          <p:attrName>ppt_x</p:attrName>
                                        </p:attrNameLst>
                                      </p:cBhvr>
                                      <p:tavLst>
                                        <p:tav tm="0">
                                          <p:val>
                                            <p:strVal val="#ppt_x"/>
                                          </p:val>
                                        </p:tav>
                                        <p:tav tm="100000">
                                          <p:val>
                                            <p:strVal val="#ppt_x"/>
                                          </p:val>
                                        </p:tav>
                                      </p:tavLst>
                                    </p:anim>
                                    <p:anim calcmode="lin" valueType="num">
                                      <p:cBhvr additive="base">
                                        <p:cTn dur="500" fill="hold" id="40"/>
                                        <p:tgtEl>
                                          <p:spTgt spid="30"/>
                                        </p:tgtEl>
                                        <p:attrNameLst>
                                          <p:attrName>ppt_y</p:attrName>
                                        </p:attrNameLst>
                                      </p:cBhvr>
                                      <p:tavLst>
                                        <p:tav tm="0">
                                          <p:val>
                                            <p:strVal val="1+#ppt_h/2"/>
                                          </p:val>
                                        </p:tav>
                                        <p:tav tm="100000">
                                          <p:val>
                                            <p:strVal val="#ppt_y"/>
                                          </p:val>
                                        </p:tav>
                                      </p:tavLst>
                                    </p:anim>
                                  </p:childTnLst>
                                </p:cTn>
                              </p:par>
                              <p:par>
                                <p:cTn fill="hold" grpId="0" id="41" nodeType="withEffect" presetClass="entr" presetID="2" presetSubtype="4">
                                  <p:stCondLst>
                                    <p:cond delay="0"/>
                                  </p:stCondLst>
                                  <p:childTnLst>
                                    <p:set>
                                      <p:cBhvr>
                                        <p:cTn dur="1" fill="hold" id="42">
                                          <p:stCondLst>
                                            <p:cond delay="0"/>
                                          </p:stCondLst>
                                        </p:cTn>
                                        <p:tgtEl>
                                          <p:spTgt spid="35"/>
                                        </p:tgtEl>
                                        <p:attrNameLst>
                                          <p:attrName>style.visibility</p:attrName>
                                        </p:attrNameLst>
                                      </p:cBhvr>
                                      <p:to>
                                        <p:strVal val="visible"/>
                                      </p:to>
                                    </p:set>
                                    <p:anim calcmode="lin" valueType="num">
                                      <p:cBhvr additive="base">
                                        <p:cTn dur="500" fill="hold" id="43"/>
                                        <p:tgtEl>
                                          <p:spTgt spid="35"/>
                                        </p:tgtEl>
                                        <p:attrNameLst>
                                          <p:attrName>ppt_x</p:attrName>
                                        </p:attrNameLst>
                                      </p:cBhvr>
                                      <p:tavLst>
                                        <p:tav tm="0">
                                          <p:val>
                                            <p:strVal val="#ppt_x"/>
                                          </p:val>
                                        </p:tav>
                                        <p:tav tm="100000">
                                          <p:val>
                                            <p:strVal val="#ppt_x"/>
                                          </p:val>
                                        </p:tav>
                                      </p:tavLst>
                                    </p:anim>
                                    <p:anim calcmode="lin" valueType="num">
                                      <p:cBhvr additive="base">
                                        <p:cTn dur="500" fill="hold" id="44"/>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45" nodeType="clickPar">
                      <p:stCondLst>
                        <p:cond delay="indefinite"/>
                      </p:stCondLst>
                      <p:childTnLst>
                        <p:par>
                          <p:cTn fill="hold" id="46" nodeType="afterGroup">
                            <p:stCondLst>
                              <p:cond delay="0"/>
                            </p:stCondLst>
                            <p:childTnLst>
                              <p:par>
                                <p:cTn fill="hold" grpId="0" id="47" nodeType="clickEffect" presetClass="entr" presetID="2" presetSubtype="4">
                                  <p:stCondLst>
                                    <p:cond delay="0"/>
                                  </p:stCondLst>
                                  <p:childTnLst>
                                    <p:set>
                                      <p:cBhvr>
                                        <p:cTn dur="1" fill="hold" id="48">
                                          <p:stCondLst>
                                            <p:cond delay="0"/>
                                          </p:stCondLst>
                                        </p:cTn>
                                        <p:tgtEl>
                                          <p:spTgt spid="17"/>
                                        </p:tgtEl>
                                        <p:attrNameLst>
                                          <p:attrName>style.visibility</p:attrName>
                                        </p:attrNameLst>
                                      </p:cBhvr>
                                      <p:to>
                                        <p:strVal val="visible"/>
                                      </p:to>
                                    </p:set>
                                    <p:anim calcmode="lin" valueType="num">
                                      <p:cBhvr additive="base">
                                        <p:cTn dur="500" fill="hold" id="49"/>
                                        <p:tgtEl>
                                          <p:spTgt spid="17"/>
                                        </p:tgtEl>
                                        <p:attrNameLst>
                                          <p:attrName>ppt_x</p:attrName>
                                        </p:attrNameLst>
                                      </p:cBhvr>
                                      <p:tavLst>
                                        <p:tav tm="0">
                                          <p:val>
                                            <p:strVal val="#ppt_x"/>
                                          </p:val>
                                        </p:tav>
                                        <p:tav tm="100000">
                                          <p:val>
                                            <p:strVal val="#ppt_x"/>
                                          </p:val>
                                        </p:tav>
                                      </p:tavLst>
                                    </p:anim>
                                    <p:anim calcmode="lin" valueType="num">
                                      <p:cBhvr additive="base">
                                        <p:cTn dur="500" fill="hold" id="50"/>
                                        <p:tgtEl>
                                          <p:spTgt spid="17"/>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31"/>
                                        </p:tgtEl>
                                        <p:attrNameLst>
                                          <p:attrName>style.visibility</p:attrName>
                                        </p:attrNameLst>
                                      </p:cBhvr>
                                      <p:to>
                                        <p:strVal val="visible"/>
                                      </p:to>
                                    </p:set>
                                    <p:anim calcmode="lin" valueType="num">
                                      <p:cBhvr additive="base">
                                        <p:cTn dur="500" fill="hold" id="53"/>
                                        <p:tgtEl>
                                          <p:spTgt spid="31"/>
                                        </p:tgtEl>
                                        <p:attrNameLst>
                                          <p:attrName>ppt_x</p:attrName>
                                        </p:attrNameLst>
                                      </p:cBhvr>
                                      <p:tavLst>
                                        <p:tav tm="0">
                                          <p:val>
                                            <p:strVal val="#ppt_x"/>
                                          </p:val>
                                        </p:tav>
                                        <p:tav tm="100000">
                                          <p:val>
                                            <p:strVal val="#ppt_x"/>
                                          </p:val>
                                        </p:tav>
                                      </p:tavLst>
                                    </p:anim>
                                    <p:anim calcmode="lin" valueType="num">
                                      <p:cBhvr additive="base">
                                        <p:cTn dur="500" fill="hold" id="54"/>
                                        <p:tgtEl>
                                          <p:spTgt spid="31"/>
                                        </p:tgtEl>
                                        <p:attrNameLst>
                                          <p:attrName>ppt_y</p:attrName>
                                        </p:attrNameLst>
                                      </p:cBhvr>
                                      <p:tavLst>
                                        <p:tav tm="0">
                                          <p:val>
                                            <p:strVal val="1+#ppt_h/2"/>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2" presetSubtype="4">
                                  <p:stCondLst>
                                    <p:cond delay="0"/>
                                  </p:stCondLst>
                                  <p:childTnLst>
                                    <p:set>
                                      <p:cBhvr>
                                        <p:cTn dur="1" fill="hold" id="58">
                                          <p:stCondLst>
                                            <p:cond delay="0"/>
                                          </p:stCondLst>
                                        </p:cTn>
                                        <p:tgtEl>
                                          <p:spTgt spid="18"/>
                                        </p:tgtEl>
                                        <p:attrNameLst>
                                          <p:attrName>style.visibility</p:attrName>
                                        </p:attrNameLst>
                                      </p:cBhvr>
                                      <p:to>
                                        <p:strVal val="visible"/>
                                      </p:to>
                                    </p:set>
                                    <p:anim calcmode="lin" valueType="num">
                                      <p:cBhvr additive="base">
                                        <p:cTn dur="500" fill="hold" id="59"/>
                                        <p:tgtEl>
                                          <p:spTgt spid="18"/>
                                        </p:tgtEl>
                                        <p:attrNameLst>
                                          <p:attrName>ppt_x</p:attrName>
                                        </p:attrNameLst>
                                      </p:cBhvr>
                                      <p:tavLst>
                                        <p:tav tm="0">
                                          <p:val>
                                            <p:strVal val="#ppt_x"/>
                                          </p:val>
                                        </p:tav>
                                        <p:tav tm="100000">
                                          <p:val>
                                            <p:strVal val="#ppt_x"/>
                                          </p:val>
                                        </p:tav>
                                      </p:tavLst>
                                    </p:anim>
                                    <p:anim calcmode="lin" valueType="num">
                                      <p:cBhvr additive="base">
                                        <p:cTn dur="500" fill="hold" id="60"/>
                                        <p:tgtEl>
                                          <p:spTgt spid="18"/>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32"/>
                                        </p:tgtEl>
                                        <p:attrNameLst>
                                          <p:attrName>style.visibility</p:attrName>
                                        </p:attrNameLst>
                                      </p:cBhvr>
                                      <p:to>
                                        <p:strVal val="visible"/>
                                      </p:to>
                                    </p:set>
                                    <p:anim calcmode="lin" valueType="num">
                                      <p:cBhvr additive="base">
                                        <p:cTn dur="500" fill="hold" id="63"/>
                                        <p:tgtEl>
                                          <p:spTgt spid="32"/>
                                        </p:tgtEl>
                                        <p:attrNameLst>
                                          <p:attrName>ppt_x</p:attrName>
                                        </p:attrNameLst>
                                      </p:cBhvr>
                                      <p:tavLst>
                                        <p:tav tm="0">
                                          <p:val>
                                            <p:strVal val="#ppt_x"/>
                                          </p:val>
                                        </p:tav>
                                        <p:tav tm="100000">
                                          <p:val>
                                            <p:strVal val="#ppt_x"/>
                                          </p:val>
                                        </p:tav>
                                      </p:tavLst>
                                    </p:anim>
                                    <p:anim calcmode="lin" valueType="num">
                                      <p:cBhvr additive="base">
                                        <p:cTn dur="500" fill="hold" id="64"/>
                                        <p:tgtEl>
                                          <p:spTgt spid="32"/>
                                        </p:tgtEl>
                                        <p:attrNameLst>
                                          <p:attrName>ppt_y</p:attrName>
                                        </p:attrNameLst>
                                      </p:cBhvr>
                                      <p:tavLst>
                                        <p:tav tm="0">
                                          <p:val>
                                            <p:strVal val="1+#ppt_h/2"/>
                                          </p:val>
                                        </p:tav>
                                        <p:tav tm="100000">
                                          <p:val>
                                            <p:strVal val="#ppt_y"/>
                                          </p:val>
                                        </p:tav>
                                      </p:tavLst>
                                    </p:anim>
                                  </p:childTnLst>
                                </p:cTn>
                              </p:par>
                            </p:childTnLst>
                          </p:cTn>
                        </p:par>
                      </p:childTnLst>
                    </p:cTn>
                  </p:par>
                  <p:par>
                    <p:cTn fill="hold" id="65" nodeType="clickPar">
                      <p:stCondLst>
                        <p:cond delay="indefinite"/>
                      </p:stCondLst>
                      <p:childTnLst>
                        <p:par>
                          <p:cTn fill="hold" id="66" nodeType="afterGroup">
                            <p:stCondLst>
                              <p:cond delay="0"/>
                            </p:stCondLst>
                            <p:childTnLst>
                              <p:par>
                                <p:cTn fill="hold" grpId="0" id="67" nodeType="clickEffect" presetClass="entr" presetID="14" presetSubtype="10">
                                  <p:stCondLst>
                                    <p:cond delay="0"/>
                                  </p:stCondLst>
                                  <p:childTnLst>
                                    <p:set>
                                      <p:cBhvr>
                                        <p:cTn dur="1" fill="hold" id="68">
                                          <p:stCondLst>
                                            <p:cond delay="0"/>
                                          </p:stCondLst>
                                        </p:cTn>
                                        <p:tgtEl>
                                          <p:spTgt spid="36"/>
                                        </p:tgtEl>
                                        <p:attrNameLst>
                                          <p:attrName>style.visibility</p:attrName>
                                        </p:attrNameLst>
                                      </p:cBhvr>
                                      <p:to>
                                        <p:strVal val="visible"/>
                                      </p:to>
                                    </p:set>
                                    <p:animEffect filter="randombar(horizontal)" transition="in">
                                      <p:cBhvr>
                                        <p:cTn dur="500" id="69"/>
                                        <p:tgtEl>
                                          <p:spTgt spid="36"/>
                                        </p:tgtEl>
                                      </p:cBhvr>
                                    </p:animEffect>
                                  </p:childTnLst>
                                </p:cTn>
                              </p:par>
                              <p:par>
                                <p:cTn fill="hold" grpId="0" id="70" nodeType="withEffect" presetClass="entr" presetID="14" presetSubtype="10">
                                  <p:stCondLst>
                                    <p:cond delay="0"/>
                                  </p:stCondLst>
                                  <p:childTnLst>
                                    <p:set>
                                      <p:cBhvr>
                                        <p:cTn dur="1" fill="hold" id="71">
                                          <p:stCondLst>
                                            <p:cond delay="0"/>
                                          </p:stCondLst>
                                        </p:cTn>
                                        <p:tgtEl>
                                          <p:spTgt spid="37"/>
                                        </p:tgtEl>
                                        <p:attrNameLst>
                                          <p:attrName>style.visibility</p:attrName>
                                        </p:attrNameLst>
                                      </p:cBhvr>
                                      <p:to>
                                        <p:strVal val="visible"/>
                                      </p:to>
                                    </p:set>
                                    <p:animEffect filter="randombar(horizontal)" transition="in">
                                      <p:cBhvr>
                                        <p:cTn dur="500" id="72"/>
                                        <p:tgtEl>
                                          <p:spTgt spid="37"/>
                                        </p:tgtEl>
                                      </p:cBhvr>
                                    </p:animEffect>
                                  </p:childTnLst>
                                </p:cTn>
                              </p:par>
                              <p:par>
                                <p:cTn fill="hold" grpId="0" id="73" nodeType="withEffect" presetClass="entr" presetID="14" presetSubtype="10">
                                  <p:stCondLst>
                                    <p:cond delay="0"/>
                                  </p:stCondLst>
                                  <p:childTnLst>
                                    <p:set>
                                      <p:cBhvr>
                                        <p:cTn dur="1" fill="hold" id="74">
                                          <p:stCondLst>
                                            <p:cond delay="0"/>
                                          </p:stCondLst>
                                        </p:cTn>
                                        <p:tgtEl>
                                          <p:spTgt spid="38"/>
                                        </p:tgtEl>
                                        <p:attrNameLst>
                                          <p:attrName>style.visibility</p:attrName>
                                        </p:attrNameLst>
                                      </p:cBhvr>
                                      <p:to>
                                        <p:strVal val="visible"/>
                                      </p:to>
                                    </p:set>
                                    <p:animEffect filter="randombar(horizontal)" transition="in">
                                      <p:cBhvr>
                                        <p:cTn dur="500" id="75"/>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
      <p:bldP grpId="0" spid="17"/>
      <p:bldP grpId="0" spid="18"/>
      <p:bldP grpId="0" spid="19"/>
      <p:bldP grpId="0" spid="29"/>
      <p:bldP grpId="0" spid="30"/>
      <p:bldP grpId="0" spid="31"/>
      <p:bldP grpId="0" spid="32"/>
      <p:bldP grpId="0" spid="33"/>
      <p:bldP grpId="0" spid="35"/>
      <p:bldP grpId="0" spid="36"/>
      <p:bldP grpId="0" spid="37"/>
      <p:bldP grpId="0" spid="3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5" name="组合 4">
            <a:extLst>
              <a:ext uri="{FF2B5EF4-FFF2-40B4-BE49-F238E27FC236}">
                <a16:creationId xmlns:a16="http://schemas.microsoft.com/office/drawing/2014/main" id="{35D3B8EB-F987-4483-9D01-AD0B1907A918}"/>
              </a:ext>
            </a:extLst>
          </p:cNvPr>
          <p:cNvGrpSpPr/>
          <p:nvPr/>
        </p:nvGrpSpPr>
        <p:grpSpPr>
          <a:xfrm>
            <a:off x="1080823" y="1992999"/>
            <a:ext cx="5643717" cy="901554"/>
            <a:chOff x="3175818" y="1830706"/>
            <a:chExt cx="5643717" cy="901554"/>
          </a:xfrm>
        </p:grpSpPr>
        <p:sp>
          <p:nvSpPr>
            <p:cNvPr id="4" name="矩形 3">
              <a:extLst>
                <a:ext uri="{FF2B5EF4-FFF2-40B4-BE49-F238E27FC236}">
                  <a16:creationId xmlns:a16="http://schemas.microsoft.com/office/drawing/2014/main" id="{A7BBB168-1ADB-4E0A-9D40-2CF43EFDB519}"/>
                </a:ext>
              </a:extLst>
            </p:cNvPr>
            <p:cNvSpPr/>
            <p:nvPr/>
          </p:nvSpPr>
          <p:spPr>
            <a:xfrm>
              <a:off x="3283974" y="1830706"/>
              <a:ext cx="5407742"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8CD6CCB5-11B5-4CFB-BCA9-AB922C0C3C34}"/>
                </a:ext>
              </a:extLst>
            </p:cNvPr>
            <p:cNvSpPr/>
            <p:nvPr/>
          </p:nvSpPr>
          <p:spPr>
            <a:xfrm>
              <a:off x="4222081" y="1896762"/>
              <a:ext cx="3801041" cy="396240"/>
            </a:xfrm>
            <a:prstGeom prst="rect">
              <a:avLst/>
            </a:prstGeom>
          </p:spPr>
          <p:txBody>
            <a:bodyPr vert="horz" wrap="square">
              <a:spAutoFit/>
            </a:bodyPr>
            <a:lstStyle/>
            <a:p>
              <a:pPr algn="just"/>
              <a:r>
                <a:rPr altLang="zh-CN" b="1" i="1" lang="zh-CN" spc="300" sz="2000">
                  <a:solidFill>
                    <a:schemeClr val="bg1"/>
                  </a:solidFill>
                  <a:latin charset="-122" panose="020b0500000000000000" pitchFamily="34" typeface="思源黑体 CN Regular"/>
                  <a:ea charset="-122" panose="020b0500000000000000" pitchFamily="34" typeface="思源黑体 CN Regular"/>
                </a:rPr>
                <a:t>企业为什么要承担社会责任</a:t>
              </a:r>
            </a:p>
          </p:txBody>
        </p:sp>
        <p:sp>
          <p:nvSpPr>
            <p:cNvPr id="3" name="文本框 2">
              <a:extLst>
                <a:ext uri="{FF2B5EF4-FFF2-40B4-BE49-F238E27FC236}">
                  <a16:creationId xmlns:a16="http://schemas.microsoft.com/office/drawing/2014/main" id="{2C7E6C86-B419-4E56-A6D8-17760558753E}"/>
                </a:ext>
              </a:extLst>
            </p:cNvPr>
            <p:cNvSpPr txBox="1"/>
            <p:nvPr/>
          </p:nvSpPr>
          <p:spPr>
            <a:xfrm>
              <a:off x="3175818" y="2362928"/>
              <a:ext cx="5643717" cy="365760"/>
            </a:xfrm>
            <a:prstGeom prst="rect">
              <a:avLst/>
            </a:prstGeom>
            <a:noFill/>
          </p:spPr>
          <p:txBody>
            <a:bodyPr rtlCol="0" wrap="square">
              <a:spAutoFit/>
            </a:bodyPr>
            <a:lstStyle/>
            <a:p>
              <a:pPr algn="ctr"/>
              <a:r>
                <a:rPr altLang="zh-CN" lang="en-US"/>
                <a:t>Why the companies need to take the social responsibility?</a:t>
              </a:r>
            </a:p>
          </p:txBody>
        </p:sp>
      </p:grpSp>
      <p:grpSp>
        <p:nvGrpSpPr>
          <p:cNvPr id="27" name="组合 26">
            <a:extLst>
              <a:ext uri="{FF2B5EF4-FFF2-40B4-BE49-F238E27FC236}">
                <a16:creationId xmlns:a16="http://schemas.microsoft.com/office/drawing/2014/main" id="{F01DA736-D4C2-47BF-A56C-CEAA25F7CA38}"/>
              </a:ext>
            </a:extLst>
          </p:cNvPr>
          <p:cNvGrpSpPr/>
          <p:nvPr/>
        </p:nvGrpSpPr>
        <p:grpSpPr>
          <a:xfrm>
            <a:off x="1201598" y="3470856"/>
            <a:ext cx="3793616" cy="743153"/>
            <a:chOff x="1667406" y="3295456"/>
            <a:chExt cx="3793616" cy="743153"/>
          </a:xfrm>
        </p:grpSpPr>
        <p:grpSp>
          <p:nvGrpSpPr>
            <p:cNvPr id="21" name="组合 20">
              <a:extLst>
                <a:ext uri="{FF2B5EF4-FFF2-40B4-BE49-F238E27FC236}">
                  <a16:creationId xmlns:a16="http://schemas.microsoft.com/office/drawing/2014/main" id="{1745430D-126C-499A-B0CE-5E57A1071248}"/>
                </a:ext>
              </a:extLst>
            </p:cNvPr>
            <p:cNvGrpSpPr/>
            <p:nvPr/>
          </p:nvGrpSpPr>
          <p:grpSpPr>
            <a:xfrm>
              <a:off x="1791677" y="3295456"/>
              <a:ext cx="3669345" cy="743153"/>
              <a:chOff x="1018403" y="3165078"/>
              <a:chExt cx="3669345" cy="743153"/>
            </a:xfrm>
          </p:grpSpPr>
          <p:sp>
            <p:nvSpPr>
              <p:cNvPr id="10" name="矩形 9">
                <a:extLst>
                  <a:ext uri="{FF2B5EF4-FFF2-40B4-BE49-F238E27FC236}">
                    <a16:creationId xmlns:a16="http://schemas.microsoft.com/office/drawing/2014/main" id="{B8F6097A-4D00-4EAB-9661-18702C888763}"/>
                  </a:ext>
                </a:extLst>
              </p:cNvPr>
              <p:cNvSpPr/>
              <p:nvPr/>
            </p:nvSpPr>
            <p:spPr>
              <a:xfrm>
                <a:off x="1018403" y="3569677"/>
                <a:ext cx="3669345" cy="33528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善于发现社会问题，再加以解决。</a:t>
                </a:r>
              </a:p>
            </p:txBody>
          </p:sp>
          <p:grpSp>
            <p:nvGrpSpPr>
              <p:cNvPr id="15" name="组合 14">
                <a:extLst>
                  <a:ext uri="{FF2B5EF4-FFF2-40B4-BE49-F238E27FC236}">
                    <a16:creationId xmlns:a16="http://schemas.microsoft.com/office/drawing/2014/main" id="{2FCF1BC0-B36D-4A9B-85E3-2A5CA9AF2E59}"/>
                  </a:ext>
                </a:extLst>
              </p:cNvPr>
              <p:cNvGrpSpPr/>
              <p:nvPr/>
            </p:nvGrpSpPr>
            <p:grpSpPr>
              <a:xfrm>
                <a:off x="1126559" y="3165078"/>
                <a:ext cx="3051280" cy="367921"/>
                <a:chOff x="1059812" y="3368579"/>
                <a:chExt cx="3051280" cy="367921"/>
              </a:xfrm>
            </p:grpSpPr>
            <p:sp>
              <p:nvSpPr>
                <p:cNvPr id="9" name="矩形 8">
                  <a:extLst>
                    <a:ext uri="{FF2B5EF4-FFF2-40B4-BE49-F238E27FC236}">
                      <a16:creationId xmlns:a16="http://schemas.microsoft.com/office/drawing/2014/main" id="{54118FCF-412E-488D-B1CE-97872D5B32A2}"/>
                    </a:ext>
                  </a:extLst>
                </p:cNvPr>
                <p:cNvSpPr/>
                <p:nvPr/>
              </p:nvSpPr>
              <p:spPr>
                <a:xfrm>
                  <a:off x="1126559" y="3368578"/>
                  <a:ext cx="2917786" cy="384048"/>
                </a:xfrm>
                <a:prstGeom prst="rect">
                  <a:avLst/>
                </a:prstGeom>
              </p:spPr>
              <p:txBody>
                <a:bodyPr wrap="square">
                  <a:spAutoFit/>
                </a:bodyPr>
                <a:lstStyle/>
                <a:p>
                  <a:pPr algn="just">
                    <a:lnSpc>
                      <a:spcPct val="120000"/>
                    </a:lnSpc>
                  </a:pPr>
                  <a:r>
                    <a:rPr altLang="zh-CN" b="1" lang="zh-CN" spc="300" sz="1600">
                      <a:solidFill>
                        <a:srgbClr val="232A33"/>
                      </a:solidFill>
                      <a:latin charset="-122" panose="020b0500000000000000" pitchFamily="34" typeface="思源黑体 CN Regular"/>
                      <a:ea charset="-122" panose="020b0500000000000000" pitchFamily="34" typeface="思源黑体 CN Regular"/>
                    </a:rPr>
                    <a:t>发现社会问题中的利润源</a:t>
                  </a:r>
                </a:p>
              </p:txBody>
            </p:sp>
            <p:sp>
              <p:nvSpPr>
                <p:cNvPr id="14" name="矩形 13">
                  <a:extLst>
                    <a:ext uri="{FF2B5EF4-FFF2-40B4-BE49-F238E27FC236}">
                      <a16:creationId xmlns:a16="http://schemas.microsoft.com/office/drawing/2014/main" id="{BC2617C7-03D6-4D78-9C5A-15B471B4FE50}"/>
                    </a:ext>
                  </a:extLst>
                </p:cNvPr>
                <p:cNvSpPr/>
                <p:nvPr/>
              </p:nvSpPr>
              <p:spPr>
                <a:xfrm rot="16200000">
                  <a:off x="2401492" y="2026900"/>
                  <a:ext cx="367920" cy="3051280"/>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3" name="Teardrop 19">
              <a:extLst>
                <a:ext uri="{FF2B5EF4-FFF2-40B4-BE49-F238E27FC236}">
                  <a16:creationId xmlns:a16="http://schemas.microsoft.com/office/drawing/2014/main" id="{0D3787AF-2DDB-43EB-888D-B2921A8B4B74}"/>
                </a:ext>
              </a:extLst>
            </p:cNvPr>
            <p:cNvSpPr/>
            <p:nvPr/>
          </p:nvSpPr>
          <p:spPr>
            <a:xfrm rot="2700000">
              <a:off x="1667406" y="3342439"/>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28" name="组合 27">
            <a:extLst>
              <a:ext uri="{FF2B5EF4-FFF2-40B4-BE49-F238E27FC236}">
                <a16:creationId xmlns:a16="http://schemas.microsoft.com/office/drawing/2014/main" id="{ACFAD50B-8B85-41AF-9889-6901E3F470BA}"/>
              </a:ext>
            </a:extLst>
          </p:cNvPr>
          <p:cNvGrpSpPr/>
          <p:nvPr/>
        </p:nvGrpSpPr>
        <p:grpSpPr>
          <a:xfrm>
            <a:off x="5514596" y="3470856"/>
            <a:ext cx="3793615" cy="784648"/>
            <a:chOff x="1667406" y="4283167"/>
            <a:chExt cx="3793615" cy="784648"/>
          </a:xfrm>
        </p:grpSpPr>
        <p:grpSp>
          <p:nvGrpSpPr>
            <p:cNvPr id="20" name="组合 19">
              <a:extLst>
                <a:ext uri="{FF2B5EF4-FFF2-40B4-BE49-F238E27FC236}">
                  <a16:creationId xmlns:a16="http://schemas.microsoft.com/office/drawing/2014/main" id="{C61FCE95-809E-4267-BE16-9938ED945D21}"/>
                </a:ext>
              </a:extLst>
            </p:cNvPr>
            <p:cNvGrpSpPr/>
            <p:nvPr/>
          </p:nvGrpSpPr>
          <p:grpSpPr>
            <a:xfrm>
              <a:off x="1791676" y="4283167"/>
              <a:ext cx="3669345" cy="784648"/>
              <a:chOff x="4840317" y="3165079"/>
              <a:chExt cx="3669345" cy="784648"/>
            </a:xfrm>
          </p:grpSpPr>
          <p:sp>
            <p:nvSpPr>
              <p:cNvPr id="8" name="矩形 7">
                <a:extLst>
                  <a:ext uri="{FF2B5EF4-FFF2-40B4-BE49-F238E27FC236}">
                    <a16:creationId xmlns:a16="http://schemas.microsoft.com/office/drawing/2014/main" id="{07E27580-B4F9-4F1D-B52E-B1D684A28BDB}"/>
                  </a:ext>
                </a:extLst>
              </p:cNvPr>
              <p:cNvSpPr/>
              <p:nvPr/>
            </p:nvSpPr>
            <p:spPr>
              <a:xfrm>
                <a:off x="4986662" y="3169569"/>
                <a:ext cx="1675459" cy="384048"/>
              </a:xfrm>
              <a:prstGeom prst="rect">
                <a:avLst/>
              </a:prstGeom>
            </p:spPr>
            <p:txBody>
              <a:bodyPr wrap="square">
                <a:spAutoFit/>
              </a:bodyPr>
              <a:lstStyle/>
              <a:p>
                <a:pPr algn="just">
                  <a:lnSpc>
                    <a:spcPct val="120000"/>
                  </a:lnSpc>
                </a:pPr>
                <a:r>
                  <a:rPr altLang="zh-CN" b="1" lang="zh-CN" spc="300" sz="1600">
                    <a:solidFill>
                      <a:srgbClr val="232A33"/>
                    </a:solidFill>
                    <a:latin charset="-122" panose="020b0500000000000000" pitchFamily="34" typeface="思源黑体 CN Regular"/>
                    <a:ea charset="-122" panose="020b0500000000000000" pitchFamily="34" typeface="思源黑体 CN Regular"/>
                  </a:rPr>
                  <a:t>良好公众形象</a:t>
                </a:r>
              </a:p>
            </p:txBody>
          </p:sp>
          <p:sp>
            <p:nvSpPr>
              <p:cNvPr id="12" name="矩形 11">
                <a:extLst>
                  <a:ext uri="{FF2B5EF4-FFF2-40B4-BE49-F238E27FC236}">
                    <a16:creationId xmlns:a16="http://schemas.microsoft.com/office/drawing/2014/main" id="{1CF57297-4AA6-4055-9B13-E14220941BA8}"/>
                  </a:ext>
                </a:extLst>
              </p:cNvPr>
              <p:cNvSpPr/>
              <p:nvPr/>
            </p:nvSpPr>
            <p:spPr>
              <a:xfrm>
                <a:off x="4840318" y="3611173"/>
                <a:ext cx="3669345" cy="33528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公众形象塑造十分重要。</a:t>
                </a:r>
              </a:p>
            </p:txBody>
          </p:sp>
          <p:sp>
            <p:nvSpPr>
              <p:cNvPr id="17" name="矩形 16">
                <a:extLst>
                  <a:ext uri="{FF2B5EF4-FFF2-40B4-BE49-F238E27FC236}">
                    <a16:creationId xmlns:a16="http://schemas.microsoft.com/office/drawing/2014/main" id="{562CECF3-AA60-49BF-A843-D13CDD004BD5}"/>
                  </a:ext>
                </a:extLst>
              </p:cNvPr>
              <p:cNvSpPr/>
              <p:nvPr/>
            </p:nvSpPr>
            <p:spPr>
              <a:xfrm rot="16200000">
                <a:off x="5609904" y="2496486"/>
                <a:ext cx="367920" cy="170510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4" name="Teardrop 19">
              <a:extLst>
                <a:ext uri="{FF2B5EF4-FFF2-40B4-BE49-F238E27FC236}">
                  <a16:creationId xmlns:a16="http://schemas.microsoft.com/office/drawing/2014/main" id="{498C12D5-26A7-419B-8535-99BAA8AA0A7A}"/>
                </a:ext>
              </a:extLst>
            </p:cNvPr>
            <p:cNvSpPr/>
            <p:nvPr/>
          </p:nvSpPr>
          <p:spPr>
            <a:xfrm rot="2700000">
              <a:off x="1667406" y="4360051"/>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29" name="组合 28">
            <a:extLst>
              <a:ext uri="{FF2B5EF4-FFF2-40B4-BE49-F238E27FC236}">
                <a16:creationId xmlns:a16="http://schemas.microsoft.com/office/drawing/2014/main" id="{240AF008-E57F-43D1-B0E9-9423294B1578}"/>
              </a:ext>
            </a:extLst>
          </p:cNvPr>
          <p:cNvGrpSpPr/>
          <p:nvPr/>
        </p:nvGrpSpPr>
        <p:grpSpPr>
          <a:xfrm>
            <a:off x="8699521" y="3470856"/>
            <a:ext cx="2608450" cy="741476"/>
            <a:chOff x="7183365" y="3058262"/>
            <a:chExt cx="2608450" cy="741476"/>
          </a:xfrm>
        </p:grpSpPr>
        <p:grpSp>
          <p:nvGrpSpPr>
            <p:cNvPr id="22" name="组合 21">
              <a:extLst>
                <a:ext uri="{FF2B5EF4-FFF2-40B4-BE49-F238E27FC236}">
                  <a16:creationId xmlns:a16="http://schemas.microsoft.com/office/drawing/2014/main" id="{31779CCE-A00C-4953-81A4-0B776030CB79}"/>
                </a:ext>
              </a:extLst>
            </p:cNvPr>
            <p:cNvGrpSpPr/>
            <p:nvPr/>
          </p:nvGrpSpPr>
          <p:grpSpPr>
            <a:xfrm>
              <a:off x="7310518" y="3058262"/>
              <a:ext cx="2481297" cy="741476"/>
              <a:chOff x="1018403" y="4441124"/>
              <a:chExt cx="2481297" cy="741476"/>
            </a:xfrm>
          </p:grpSpPr>
          <p:sp>
            <p:nvSpPr>
              <p:cNvPr id="7" name="矩形 6">
                <a:extLst>
                  <a:ext uri="{FF2B5EF4-FFF2-40B4-BE49-F238E27FC236}">
                    <a16:creationId xmlns:a16="http://schemas.microsoft.com/office/drawing/2014/main" id="{95720AF9-9B08-499B-A766-C3B662FE7CCB}"/>
                  </a:ext>
                </a:extLst>
              </p:cNvPr>
              <p:cNvSpPr/>
              <p:nvPr/>
            </p:nvSpPr>
            <p:spPr>
              <a:xfrm>
                <a:off x="1156206" y="4441124"/>
                <a:ext cx="1675459" cy="384048"/>
              </a:xfrm>
              <a:prstGeom prst="rect">
                <a:avLst/>
              </a:prstGeom>
            </p:spPr>
            <p:txBody>
              <a:bodyPr wrap="square">
                <a:spAutoFit/>
              </a:bodyPr>
              <a:lstStyle/>
              <a:p>
                <a:pPr algn="just">
                  <a:lnSpc>
                    <a:spcPct val="120000"/>
                  </a:lnSpc>
                </a:pPr>
                <a:r>
                  <a:rPr altLang="zh-CN" b="1" lang="zh-CN" spc="300" sz="1600">
                    <a:solidFill>
                      <a:srgbClr val="232A33"/>
                    </a:solidFill>
                    <a:latin charset="-122" panose="020b0500000000000000" pitchFamily="34" typeface="思源黑体 CN Regular"/>
                    <a:ea charset="-122" panose="020b0500000000000000" pitchFamily="34" typeface="思源黑体 CN Regular"/>
                  </a:rPr>
                  <a:t>长期利润最大</a:t>
                </a:r>
              </a:p>
            </p:txBody>
          </p:sp>
          <p:sp>
            <p:nvSpPr>
              <p:cNvPr id="11" name="矩形 10">
                <a:extLst>
                  <a:ext uri="{FF2B5EF4-FFF2-40B4-BE49-F238E27FC236}">
                    <a16:creationId xmlns:a16="http://schemas.microsoft.com/office/drawing/2014/main" id="{576436C1-A86C-4FA4-8E7F-2C6C7FBCECAD}"/>
                  </a:ext>
                </a:extLst>
              </p:cNvPr>
              <p:cNvSpPr/>
              <p:nvPr/>
            </p:nvSpPr>
            <p:spPr>
              <a:xfrm>
                <a:off x="1018402" y="4844047"/>
                <a:ext cx="2481297" cy="33528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总结发现利润规律。</a:t>
                </a:r>
              </a:p>
            </p:txBody>
          </p:sp>
          <p:sp>
            <p:nvSpPr>
              <p:cNvPr id="16" name="矩形 15">
                <a:extLst>
                  <a:ext uri="{FF2B5EF4-FFF2-40B4-BE49-F238E27FC236}">
                    <a16:creationId xmlns:a16="http://schemas.microsoft.com/office/drawing/2014/main" id="{1ECD402C-CF97-4E3A-90A0-9F71309E8332}"/>
                  </a:ext>
                </a:extLst>
              </p:cNvPr>
              <p:cNvSpPr/>
              <p:nvPr/>
            </p:nvSpPr>
            <p:spPr>
              <a:xfrm rot="16200000">
                <a:off x="1795152" y="3777017"/>
                <a:ext cx="367920" cy="170510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Teardrop 19">
              <a:extLst>
                <a:ext uri="{FF2B5EF4-FFF2-40B4-BE49-F238E27FC236}">
                  <a16:creationId xmlns:a16="http://schemas.microsoft.com/office/drawing/2014/main" id="{300417CC-7CEF-4716-9FB6-1B8AC267E5BE}"/>
                </a:ext>
              </a:extLst>
            </p:cNvPr>
            <p:cNvSpPr/>
            <p:nvPr/>
          </p:nvSpPr>
          <p:spPr>
            <a:xfrm rot="2700000">
              <a:off x="7183365" y="3105252"/>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30" name="组合 29">
            <a:extLst>
              <a:ext uri="{FF2B5EF4-FFF2-40B4-BE49-F238E27FC236}">
                <a16:creationId xmlns:a16="http://schemas.microsoft.com/office/drawing/2014/main" id="{634E988F-E9A7-45BB-B1EF-F496260F0951}"/>
              </a:ext>
            </a:extLst>
          </p:cNvPr>
          <p:cNvGrpSpPr/>
          <p:nvPr/>
        </p:nvGrpSpPr>
        <p:grpSpPr>
          <a:xfrm>
            <a:off x="1189552" y="4474523"/>
            <a:ext cx="3794459" cy="770842"/>
            <a:chOff x="7185404" y="4335872"/>
            <a:chExt cx="3794459" cy="770842"/>
          </a:xfrm>
        </p:grpSpPr>
        <p:grpSp>
          <p:nvGrpSpPr>
            <p:cNvPr id="19" name="组合 18">
              <a:extLst>
                <a:ext uri="{FF2B5EF4-FFF2-40B4-BE49-F238E27FC236}">
                  <a16:creationId xmlns:a16="http://schemas.microsoft.com/office/drawing/2014/main" id="{725E2D5B-ACED-41A5-86A6-FFCC3A65F9A1}"/>
                </a:ext>
              </a:extLst>
            </p:cNvPr>
            <p:cNvGrpSpPr/>
            <p:nvPr/>
          </p:nvGrpSpPr>
          <p:grpSpPr>
            <a:xfrm>
              <a:off x="7310518" y="4335872"/>
              <a:ext cx="3669345" cy="770842"/>
              <a:chOff x="4827447" y="4073204"/>
              <a:chExt cx="3669345" cy="770842"/>
            </a:xfrm>
          </p:grpSpPr>
          <p:sp>
            <p:nvSpPr>
              <p:cNvPr id="6" name="矩形 5">
                <a:extLst>
                  <a:ext uri="{FF2B5EF4-FFF2-40B4-BE49-F238E27FC236}">
                    <a16:creationId xmlns:a16="http://schemas.microsoft.com/office/drawing/2014/main" id="{403636CE-2178-46BF-864C-6A9F6ED78D0A}"/>
                  </a:ext>
                </a:extLst>
              </p:cNvPr>
              <p:cNvSpPr/>
              <p:nvPr/>
            </p:nvSpPr>
            <p:spPr>
              <a:xfrm>
                <a:off x="4970609" y="4073205"/>
                <a:ext cx="2387077" cy="384048"/>
              </a:xfrm>
              <a:prstGeom prst="rect">
                <a:avLst/>
              </a:prstGeom>
            </p:spPr>
            <p:txBody>
              <a:bodyPr wrap="square">
                <a:spAutoFit/>
              </a:bodyPr>
              <a:lstStyle/>
              <a:p>
                <a:pPr algn="just">
                  <a:lnSpc>
                    <a:spcPct val="120000"/>
                  </a:lnSpc>
                </a:pPr>
                <a:r>
                  <a:rPr altLang="zh-CN" b="1" lang="zh-CN" spc="300" sz="1600">
                    <a:solidFill>
                      <a:srgbClr val="232A33"/>
                    </a:solidFill>
                    <a:latin charset="-122" panose="020b0500000000000000" pitchFamily="34" typeface="思源黑体 CN Regular"/>
                    <a:ea charset="-122" panose="020b0500000000000000" pitchFamily="34" typeface="思源黑体 CN Regular"/>
                  </a:rPr>
                  <a:t>避免政府介入管制</a:t>
                </a:r>
              </a:p>
            </p:txBody>
          </p:sp>
          <p:sp>
            <p:nvSpPr>
              <p:cNvPr id="13" name="矩形 12">
                <a:extLst>
                  <a:ext uri="{FF2B5EF4-FFF2-40B4-BE49-F238E27FC236}">
                    <a16:creationId xmlns:a16="http://schemas.microsoft.com/office/drawing/2014/main" id="{5CBD9DC3-36EA-4675-8D59-15F6565BA808}"/>
                  </a:ext>
                </a:extLst>
              </p:cNvPr>
              <p:cNvSpPr/>
              <p:nvPr/>
            </p:nvSpPr>
            <p:spPr>
              <a:xfrm>
                <a:off x="4827446" y="4505493"/>
                <a:ext cx="3669345" cy="335280"/>
              </a:xfrm>
              <a:prstGeom prst="rect">
                <a:avLst/>
              </a:prstGeom>
            </p:spPr>
            <p:txBody>
              <a:bodyPr wrap="square">
                <a:spAutoFit/>
              </a:bodyPr>
              <a:lstStyle/>
              <a:p>
                <a:pPr algn="just"/>
                <a:r>
                  <a:rPr altLang="en-US" lang="zh-CN" spc="300" sz="1600">
                    <a:solidFill>
                      <a:srgbClr val="232A33"/>
                    </a:solidFill>
                    <a:latin charset="-122" panose="020b0500000000000000" pitchFamily="34" typeface="思源黑体 CN Regular"/>
                    <a:ea charset="-122" panose="020b0500000000000000" pitchFamily="34" typeface="思源黑体 CN Regular"/>
                  </a:rPr>
                  <a:t>政府介入管制方面加以注意。</a:t>
                </a:r>
              </a:p>
            </p:txBody>
          </p:sp>
          <p:sp>
            <p:nvSpPr>
              <p:cNvPr id="18" name="矩形 17">
                <a:extLst>
                  <a:ext uri="{FF2B5EF4-FFF2-40B4-BE49-F238E27FC236}">
                    <a16:creationId xmlns:a16="http://schemas.microsoft.com/office/drawing/2014/main" id="{6F083F46-6361-4B4D-A209-C56D0798F2EF}"/>
                  </a:ext>
                </a:extLst>
              </p:cNvPr>
              <p:cNvSpPr/>
              <p:nvPr/>
            </p:nvSpPr>
            <p:spPr>
              <a:xfrm rot="16200000">
                <a:off x="5834910" y="3179605"/>
                <a:ext cx="367920" cy="2155118"/>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Teardrop 19">
              <a:extLst>
                <a:ext uri="{FF2B5EF4-FFF2-40B4-BE49-F238E27FC236}">
                  <a16:creationId xmlns:a16="http://schemas.microsoft.com/office/drawing/2014/main" id="{00193876-0A9C-4A7B-BF32-A0E61888DE52}"/>
                </a:ext>
              </a:extLst>
            </p:cNvPr>
            <p:cNvSpPr/>
            <p:nvPr/>
          </p:nvSpPr>
          <p:spPr>
            <a:xfrm rot="2700000">
              <a:off x="7185404" y="4403776"/>
              <a:ext cx="248542" cy="248542"/>
            </a:xfrm>
            <a:prstGeom prst="teardrop">
              <a:avLst/>
            </a:prstGeom>
            <a:solidFill>
              <a:srgbClr val="DF5634">
                <a:alpha val="9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defTabSz="1828708" rtl="0"/>
              <a:endParaRPr kern="1200" lang="en-US" sz="2702">
                <a:solidFill>
                  <a:prstClr val="white"/>
                </a:solidFill>
                <a:latin typeface="Calibri"/>
              </a:endParaRPr>
            </a:p>
          </p:txBody>
        </p:sp>
      </p:grpSp>
      <p:grpSp>
        <p:nvGrpSpPr>
          <p:cNvPr id="50" name="组合 49">
            <a:extLst>
              <a:ext uri="{FF2B5EF4-FFF2-40B4-BE49-F238E27FC236}">
                <a16:creationId xmlns:a16="http://schemas.microsoft.com/office/drawing/2014/main" id="{6F3F2D1A-C9A9-4854-A152-21A2CD47333F}"/>
              </a:ext>
            </a:extLst>
          </p:cNvPr>
          <p:cNvGrpSpPr/>
          <p:nvPr/>
        </p:nvGrpSpPr>
        <p:grpSpPr>
          <a:xfrm>
            <a:off x="5555644" y="4861677"/>
            <a:ext cx="5087729" cy="267404"/>
            <a:chOff x="5555644" y="4861677"/>
            <a:chExt cx="5087729" cy="267404"/>
          </a:xfrm>
        </p:grpSpPr>
        <p:sp>
          <p:nvSpPr>
            <p:cNvPr id="44" name="Freeform 82">
              <a:extLst>
                <a:ext uri="{FF2B5EF4-FFF2-40B4-BE49-F238E27FC236}">
                  <a16:creationId xmlns:a16="http://schemas.microsoft.com/office/drawing/2014/main" id="{73F6EF53-96B5-42A0-BB3E-A4718F83F491}"/>
                </a:ext>
              </a:extLst>
            </p:cNvPr>
            <p:cNvSpPr>
              <a:spLocks noEditPoints="1"/>
            </p:cNvSpPr>
            <p:nvPr/>
          </p:nvSpPr>
          <p:spPr bwMode="auto">
            <a:xfrm>
              <a:off x="10375969" y="4861677"/>
              <a:ext cx="267404" cy="267404"/>
            </a:xfrm>
            <a:custGeom>
              <a:gdLst>
                <a:gd fmla="*/ 1058 w 1152" name="T0"/>
                <a:gd fmla="*/ 563 h 1152" name="T1"/>
                <a:gd fmla="*/ 929 w 1152" name="T2"/>
                <a:gd fmla="*/ 577 h 1152" name="T3"/>
                <a:gd fmla="*/ 921 w 1152" name="T4"/>
                <a:gd fmla="*/ 603 h 1152" name="T5"/>
                <a:gd fmla="*/ 1032 w 1152" name="T6"/>
                <a:gd fmla="*/ 616 h 1152" name="T7"/>
                <a:gd fmla="*/ 1063 w 1152" name="T8"/>
                <a:gd fmla="*/ 658 h 1152" name="T9"/>
                <a:gd fmla="*/ 1030 w 1152" name="T10"/>
                <a:gd fmla="*/ 744 h 1152" name="T11"/>
                <a:gd fmla="*/ 890 w 1152" name="T12"/>
                <a:gd fmla="*/ 759 h 1152" name="T13"/>
                <a:gd fmla="*/ 887 w 1152" name="T14"/>
                <a:gd fmla="*/ 787 h 1152" name="T15"/>
                <a:gd fmla="*/ 1005 w 1152" name="T16"/>
                <a:gd fmla="*/ 800 h 1152" name="T17"/>
                <a:gd fmla="*/ 1020 w 1152" name="T18"/>
                <a:gd fmla="*/ 855 h 1152" name="T19"/>
                <a:gd fmla="*/ 983 w 1152" name="T20"/>
                <a:gd fmla="*/ 923 h 1152" name="T21"/>
                <a:gd fmla="*/ 857 w 1152" name="T22"/>
                <a:gd fmla="*/ 937 h 1152" name="T23"/>
                <a:gd fmla="*/ 849 w 1152" name="T24"/>
                <a:gd fmla="*/ 964 h 1152" name="T25"/>
                <a:gd fmla="*/ 939 w 1152" name="T26"/>
                <a:gd fmla="*/ 975 h 1152" name="T27"/>
                <a:gd fmla="*/ 957 w 1152" name="T28"/>
                <a:gd fmla="*/ 1022 h 1152" name="T29"/>
                <a:gd fmla="*/ 895 w 1152" name="T30"/>
                <a:gd fmla="*/ 1080 h 1152" name="T31"/>
                <a:gd fmla="*/ 491 w 1152" name="T32"/>
                <a:gd fmla="*/ 1058 h 1152" name="T33"/>
                <a:gd fmla="*/ 319 w 1152" name="T34"/>
                <a:gd fmla="*/ 1017 h 1152" name="T35"/>
                <a:gd fmla="*/ 288 w 1152" name="T36"/>
                <a:gd fmla="*/ 488 h 1152" name="T37"/>
                <a:gd fmla="*/ 320 w 1152" name="T38"/>
                <a:gd fmla="*/ 449 h 1152" name="T39"/>
                <a:gd fmla="*/ 427 w 1152" name="T40"/>
                <a:gd fmla="*/ 383 h 1152" name="T41"/>
                <a:gd fmla="*/ 522 w 1152" name="T42"/>
                <a:gd fmla="*/ 228 h 1152" name="T43"/>
                <a:gd fmla="*/ 549 w 1152" name="T44"/>
                <a:gd fmla="*/ 84 h 1152" name="T45"/>
                <a:gd fmla="*/ 617 w 1152" name="T46"/>
                <a:gd fmla="*/ 93 h 1152" name="T47"/>
                <a:gd fmla="*/ 679 w 1152" name="T48"/>
                <a:gd fmla="*/ 208 h 1152" name="T49"/>
                <a:gd fmla="*/ 658 w 1152" name="T50"/>
                <a:gd fmla="*/ 401 h 1152" name="T51"/>
                <a:gd fmla="*/ 1037 w 1152" name="T52"/>
                <a:gd fmla="*/ 446 h 1152" name="T53"/>
                <a:gd fmla="*/ 1079 w 1152" name="T54"/>
                <a:gd fmla="*/ 495 h 1152" name="T55"/>
                <a:gd fmla="*/ 236 w 1152" name="T56"/>
                <a:gd fmla="*/ 1073 h 1152" name="T57"/>
                <a:gd fmla="*/ 78 w 1152" name="T58"/>
                <a:gd fmla="*/ 1063 h 1152" name="T59"/>
                <a:gd fmla="*/ 88 w 1152" name="T60"/>
                <a:gd fmla="*/ 438 h 1152" name="T61"/>
                <a:gd fmla="*/ 246 w 1152" name="T62"/>
                <a:gd fmla="*/ 448 h 1152" name="T63"/>
                <a:gd fmla="*/ 938 w 1152" name="T64"/>
                <a:gd fmla="*/ 366 h 1152" name="T65"/>
                <a:gd fmla="*/ 752 w 1152" name="T66"/>
                <a:gd fmla="*/ 219 h 1152" name="T67"/>
                <a:gd fmla="*/ 669 w 1152" name="T68"/>
                <a:gd fmla="*/ 43 h 1152" name="T69"/>
                <a:gd fmla="*/ 565 w 1152" name="T70"/>
                <a:gd fmla="*/ 1 h 1152" name="T71"/>
                <a:gd fmla="*/ 487 w 1152" name="T72"/>
                <a:gd fmla="*/ 47 h 1152" name="T73"/>
                <a:gd fmla="*/ 465 w 1152" name="T74"/>
                <a:gd fmla="*/ 153 h 1152" name="T75"/>
                <a:gd fmla="*/ 397 w 1152" name="T76"/>
                <a:gd fmla="*/ 311 h 1152" name="T77"/>
                <a:gd fmla="*/ 292 w 1152" name="T78"/>
                <a:gd fmla="*/ 384 h 1152" name="T79"/>
                <a:gd fmla="*/ 226 w 1152" name="T80"/>
                <a:gd fmla="*/ 360 h 1152" name="T81"/>
                <a:gd fmla="*/ 39 w 1152" name="T82"/>
                <a:gd fmla="*/ 384 h 1152" name="T83"/>
                <a:gd fmla="*/ 0 w 1152" name="T84"/>
                <a:gd fmla="*/ 468 h 1152" name="T85"/>
                <a:gd fmla="*/ 32 w 1152" name="T86"/>
                <a:gd fmla="*/ 1121 h 1152" name="T87"/>
                <a:gd fmla="*/ 216 w 1152" name="T88"/>
                <a:gd fmla="*/ 1152 h 1152" name="T89"/>
                <a:gd fmla="*/ 286 w 1152" name="T90"/>
                <a:gd fmla="*/ 1125 h 1152" name="T91"/>
                <a:gd fmla="*/ 325 w 1152" name="T92"/>
                <a:gd fmla="*/ 1093 h 1152" name="T93"/>
                <a:gd fmla="*/ 578 w 1152" name="T94"/>
                <a:gd fmla="*/ 1146 h 1152" name="T95"/>
                <a:gd fmla="*/ 934 w 1152" name="T96"/>
                <a:gd fmla="*/ 1146 h 1152" name="T97"/>
                <a:gd fmla="*/ 1001 w 1152" name="T98"/>
                <a:gd fmla="*/ 1099 h 1152" name="T99"/>
                <a:gd fmla="*/ 1031 w 1152" name="T100"/>
                <a:gd fmla="*/ 1006 h 1152" name="T101"/>
                <a:gd fmla="*/ 1068 w 1152" name="T102"/>
                <a:gd fmla="*/ 934 h 1152" name="T103"/>
                <a:gd fmla="*/ 1093 w 1152" name="T104"/>
                <a:gd fmla="*/ 819 h 1152" name="T105"/>
                <a:gd fmla="*/ 1127 w 1152" name="T106"/>
                <a:gd fmla="*/ 722 h 1152" name="T107"/>
                <a:gd fmla="*/ 1125 w 1152" name="T108"/>
                <a:gd fmla="*/ 614 h 1152" name="T109"/>
                <a:gd fmla="*/ 1151 w 1152" name="T110"/>
                <a:gd fmla="*/ 526 h 1152" name="T111"/>
                <a:gd fmla="*/ 1139 w 1152" name="T112"/>
                <a:gd fmla="*/ 447 h 1152" name="T113"/>
                <a:gd fmla="*/ 1063 w 1152" name="T114"/>
                <a:gd fmla="*/ 381 h 1152"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152" w="1152">
                  <a:moveTo>
                    <a:pt x="1079" y="523"/>
                  </a:moveTo>
                  <a:lnTo>
                    <a:pt x="1078" y="531"/>
                  </a:lnTo>
                  <a:lnTo>
                    <a:pt x="1076" y="539"/>
                  </a:lnTo>
                  <a:lnTo>
                    <a:pt x="1075" y="543"/>
                  </a:lnTo>
                  <a:lnTo>
                    <a:pt x="1073" y="547"/>
                  </a:lnTo>
                  <a:lnTo>
                    <a:pt x="1071" y="552"/>
                  </a:lnTo>
                  <a:lnTo>
                    <a:pt x="1066" y="556"/>
                  </a:lnTo>
                  <a:lnTo>
                    <a:pt x="1063" y="560"/>
                  </a:lnTo>
                  <a:lnTo>
                    <a:pt x="1058" y="563"/>
                  </a:lnTo>
                  <a:lnTo>
                    <a:pt x="1052" y="567"/>
                  </a:lnTo>
                  <a:lnTo>
                    <a:pt x="1046" y="570"/>
                  </a:lnTo>
                  <a:lnTo>
                    <a:pt x="1038" y="572"/>
                  </a:lnTo>
                  <a:lnTo>
                    <a:pt x="1029" y="574"/>
                  </a:lnTo>
                  <a:lnTo>
                    <a:pt x="1019" y="575"/>
                  </a:lnTo>
                  <a:lnTo>
                    <a:pt x="1008" y="576"/>
                  </a:lnTo>
                  <a:lnTo>
                    <a:pt x="936" y="576"/>
                  </a:lnTo>
                  <a:lnTo>
                    <a:pt x="933" y="576"/>
                  </a:lnTo>
                  <a:lnTo>
                    <a:pt x="929" y="577"/>
                  </a:lnTo>
                  <a:lnTo>
                    <a:pt x="926" y="579"/>
                  </a:lnTo>
                  <a:lnTo>
                    <a:pt x="923" y="581"/>
                  </a:lnTo>
                  <a:lnTo>
                    <a:pt x="921" y="584"/>
                  </a:lnTo>
                  <a:lnTo>
                    <a:pt x="920" y="587"/>
                  </a:lnTo>
                  <a:lnTo>
                    <a:pt x="919" y="590"/>
                  </a:lnTo>
                  <a:lnTo>
                    <a:pt x="919" y="594"/>
                  </a:lnTo>
                  <a:lnTo>
                    <a:pt x="919" y="598"/>
                  </a:lnTo>
                  <a:lnTo>
                    <a:pt x="920" y="601"/>
                  </a:lnTo>
                  <a:lnTo>
                    <a:pt x="921" y="603"/>
                  </a:lnTo>
                  <a:lnTo>
                    <a:pt x="923" y="607"/>
                  </a:lnTo>
                  <a:lnTo>
                    <a:pt x="926" y="609"/>
                  </a:lnTo>
                  <a:lnTo>
                    <a:pt x="929" y="611"/>
                  </a:lnTo>
                  <a:lnTo>
                    <a:pt x="933" y="612"/>
                  </a:lnTo>
                  <a:lnTo>
                    <a:pt x="936" y="612"/>
                  </a:lnTo>
                  <a:lnTo>
                    <a:pt x="1006" y="612"/>
                  </a:lnTo>
                  <a:lnTo>
                    <a:pt x="1016" y="612"/>
                  </a:lnTo>
                  <a:lnTo>
                    <a:pt x="1024" y="614"/>
                  </a:lnTo>
                  <a:lnTo>
                    <a:pt x="1032" y="616"/>
                  </a:lnTo>
                  <a:lnTo>
                    <a:pt x="1038" y="620"/>
                  </a:lnTo>
                  <a:lnTo>
                    <a:pt x="1044" y="623"/>
                  </a:lnTo>
                  <a:lnTo>
                    <a:pt x="1048" y="627"/>
                  </a:lnTo>
                  <a:lnTo>
                    <a:pt x="1052" y="631"/>
                  </a:lnTo>
                  <a:lnTo>
                    <a:pt x="1056" y="637"/>
                  </a:lnTo>
                  <a:lnTo>
                    <a:pt x="1059" y="642"/>
                  </a:lnTo>
                  <a:lnTo>
                    <a:pt x="1061" y="648"/>
                  </a:lnTo>
                  <a:lnTo>
                    <a:pt x="1062" y="653"/>
                  </a:lnTo>
                  <a:lnTo>
                    <a:pt x="1063" y="658"/>
                  </a:lnTo>
                  <a:lnTo>
                    <a:pt x="1064" y="669"/>
                  </a:lnTo>
                  <a:lnTo>
                    <a:pt x="1063" y="678"/>
                  </a:lnTo>
                  <a:lnTo>
                    <a:pt x="1061" y="690"/>
                  </a:lnTo>
                  <a:lnTo>
                    <a:pt x="1058" y="702"/>
                  </a:lnTo>
                  <a:lnTo>
                    <a:pt x="1052" y="715"/>
                  </a:lnTo>
                  <a:lnTo>
                    <a:pt x="1046" y="728"/>
                  </a:lnTo>
                  <a:lnTo>
                    <a:pt x="1041" y="733"/>
                  </a:lnTo>
                  <a:lnTo>
                    <a:pt x="1035" y="738"/>
                  </a:lnTo>
                  <a:lnTo>
                    <a:pt x="1030" y="744"/>
                  </a:lnTo>
                  <a:lnTo>
                    <a:pt x="1022" y="747"/>
                  </a:lnTo>
                  <a:lnTo>
                    <a:pt x="1015" y="751"/>
                  </a:lnTo>
                  <a:lnTo>
                    <a:pt x="1006" y="753"/>
                  </a:lnTo>
                  <a:lnTo>
                    <a:pt x="996" y="756"/>
                  </a:lnTo>
                  <a:lnTo>
                    <a:pt x="985" y="756"/>
                  </a:lnTo>
                  <a:lnTo>
                    <a:pt x="900" y="756"/>
                  </a:lnTo>
                  <a:lnTo>
                    <a:pt x="896" y="757"/>
                  </a:lnTo>
                  <a:lnTo>
                    <a:pt x="893" y="757"/>
                  </a:lnTo>
                  <a:lnTo>
                    <a:pt x="890" y="759"/>
                  </a:lnTo>
                  <a:lnTo>
                    <a:pt x="887" y="761"/>
                  </a:lnTo>
                  <a:lnTo>
                    <a:pt x="885" y="764"/>
                  </a:lnTo>
                  <a:lnTo>
                    <a:pt x="883" y="766"/>
                  </a:lnTo>
                  <a:lnTo>
                    <a:pt x="883" y="770"/>
                  </a:lnTo>
                  <a:lnTo>
                    <a:pt x="882" y="774"/>
                  </a:lnTo>
                  <a:lnTo>
                    <a:pt x="883" y="777"/>
                  </a:lnTo>
                  <a:lnTo>
                    <a:pt x="883" y="780"/>
                  </a:lnTo>
                  <a:lnTo>
                    <a:pt x="885" y="784"/>
                  </a:lnTo>
                  <a:lnTo>
                    <a:pt x="887" y="787"/>
                  </a:lnTo>
                  <a:lnTo>
                    <a:pt x="890" y="789"/>
                  </a:lnTo>
                  <a:lnTo>
                    <a:pt x="893" y="790"/>
                  </a:lnTo>
                  <a:lnTo>
                    <a:pt x="896" y="791"/>
                  </a:lnTo>
                  <a:lnTo>
                    <a:pt x="900" y="792"/>
                  </a:lnTo>
                  <a:lnTo>
                    <a:pt x="970" y="791"/>
                  </a:lnTo>
                  <a:lnTo>
                    <a:pt x="981" y="792"/>
                  </a:lnTo>
                  <a:lnTo>
                    <a:pt x="991" y="793"/>
                  </a:lnTo>
                  <a:lnTo>
                    <a:pt x="998" y="797"/>
                  </a:lnTo>
                  <a:lnTo>
                    <a:pt x="1005" y="800"/>
                  </a:lnTo>
                  <a:lnTo>
                    <a:pt x="1010" y="803"/>
                  </a:lnTo>
                  <a:lnTo>
                    <a:pt x="1015" y="807"/>
                  </a:lnTo>
                  <a:lnTo>
                    <a:pt x="1018" y="813"/>
                  </a:lnTo>
                  <a:lnTo>
                    <a:pt x="1020" y="818"/>
                  </a:lnTo>
                  <a:lnTo>
                    <a:pt x="1022" y="825"/>
                  </a:lnTo>
                  <a:lnTo>
                    <a:pt x="1022" y="830"/>
                  </a:lnTo>
                  <a:lnTo>
                    <a:pt x="1023" y="837"/>
                  </a:lnTo>
                  <a:lnTo>
                    <a:pt x="1022" y="843"/>
                  </a:lnTo>
                  <a:lnTo>
                    <a:pt x="1020" y="855"/>
                  </a:lnTo>
                  <a:lnTo>
                    <a:pt x="1018" y="866"/>
                  </a:lnTo>
                  <a:lnTo>
                    <a:pt x="1014" y="879"/>
                  </a:lnTo>
                  <a:lnTo>
                    <a:pt x="1008" y="892"/>
                  </a:lnTo>
                  <a:lnTo>
                    <a:pt x="1006" y="898"/>
                  </a:lnTo>
                  <a:lnTo>
                    <a:pt x="1003" y="904"/>
                  </a:lnTo>
                  <a:lnTo>
                    <a:pt x="998" y="909"/>
                  </a:lnTo>
                  <a:lnTo>
                    <a:pt x="994" y="914"/>
                  </a:lnTo>
                  <a:lnTo>
                    <a:pt x="989" y="919"/>
                  </a:lnTo>
                  <a:lnTo>
                    <a:pt x="983" y="923"/>
                  </a:lnTo>
                  <a:lnTo>
                    <a:pt x="976" y="927"/>
                  </a:lnTo>
                  <a:lnTo>
                    <a:pt x="968" y="930"/>
                  </a:lnTo>
                  <a:lnTo>
                    <a:pt x="958" y="933"/>
                  </a:lnTo>
                  <a:lnTo>
                    <a:pt x="948" y="934"/>
                  </a:lnTo>
                  <a:lnTo>
                    <a:pt x="936" y="935"/>
                  </a:lnTo>
                  <a:lnTo>
                    <a:pt x="923" y="936"/>
                  </a:lnTo>
                  <a:lnTo>
                    <a:pt x="863" y="936"/>
                  </a:lnTo>
                  <a:lnTo>
                    <a:pt x="860" y="936"/>
                  </a:lnTo>
                  <a:lnTo>
                    <a:pt x="857" y="937"/>
                  </a:lnTo>
                  <a:lnTo>
                    <a:pt x="854" y="939"/>
                  </a:lnTo>
                  <a:lnTo>
                    <a:pt x="852" y="941"/>
                  </a:lnTo>
                  <a:lnTo>
                    <a:pt x="849" y="944"/>
                  </a:lnTo>
                  <a:lnTo>
                    <a:pt x="847" y="947"/>
                  </a:lnTo>
                  <a:lnTo>
                    <a:pt x="846" y="950"/>
                  </a:lnTo>
                  <a:lnTo>
                    <a:pt x="846" y="954"/>
                  </a:lnTo>
                  <a:lnTo>
                    <a:pt x="846" y="958"/>
                  </a:lnTo>
                  <a:lnTo>
                    <a:pt x="847" y="961"/>
                  </a:lnTo>
                  <a:lnTo>
                    <a:pt x="849" y="964"/>
                  </a:lnTo>
                  <a:lnTo>
                    <a:pt x="852" y="966"/>
                  </a:lnTo>
                  <a:lnTo>
                    <a:pt x="854" y="968"/>
                  </a:lnTo>
                  <a:lnTo>
                    <a:pt x="857" y="971"/>
                  </a:lnTo>
                  <a:lnTo>
                    <a:pt x="860" y="972"/>
                  </a:lnTo>
                  <a:lnTo>
                    <a:pt x="863" y="972"/>
                  </a:lnTo>
                  <a:lnTo>
                    <a:pt x="921" y="972"/>
                  </a:lnTo>
                  <a:lnTo>
                    <a:pt x="927" y="973"/>
                  </a:lnTo>
                  <a:lnTo>
                    <a:pt x="934" y="974"/>
                  </a:lnTo>
                  <a:lnTo>
                    <a:pt x="939" y="975"/>
                  </a:lnTo>
                  <a:lnTo>
                    <a:pt x="943" y="978"/>
                  </a:lnTo>
                  <a:lnTo>
                    <a:pt x="947" y="981"/>
                  </a:lnTo>
                  <a:lnTo>
                    <a:pt x="950" y="985"/>
                  </a:lnTo>
                  <a:lnTo>
                    <a:pt x="953" y="988"/>
                  </a:lnTo>
                  <a:lnTo>
                    <a:pt x="955" y="992"/>
                  </a:lnTo>
                  <a:lnTo>
                    <a:pt x="957" y="1001"/>
                  </a:lnTo>
                  <a:lnTo>
                    <a:pt x="958" y="1008"/>
                  </a:lnTo>
                  <a:lnTo>
                    <a:pt x="958" y="1016"/>
                  </a:lnTo>
                  <a:lnTo>
                    <a:pt x="957" y="1022"/>
                  </a:lnTo>
                  <a:lnTo>
                    <a:pt x="951" y="1041"/>
                  </a:lnTo>
                  <a:lnTo>
                    <a:pt x="948" y="1048"/>
                  </a:lnTo>
                  <a:lnTo>
                    <a:pt x="943" y="1056"/>
                  </a:lnTo>
                  <a:lnTo>
                    <a:pt x="938" y="1061"/>
                  </a:lnTo>
                  <a:lnTo>
                    <a:pt x="931" y="1067"/>
                  </a:lnTo>
                  <a:lnTo>
                    <a:pt x="924" y="1071"/>
                  </a:lnTo>
                  <a:lnTo>
                    <a:pt x="916" y="1075"/>
                  </a:lnTo>
                  <a:lnTo>
                    <a:pt x="907" y="1077"/>
                  </a:lnTo>
                  <a:lnTo>
                    <a:pt x="895" y="1080"/>
                  </a:lnTo>
                  <a:lnTo>
                    <a:pt x="882" y="1080"/>
                  </a:lnTo>
                  <a:lnTo>
                    <a:pt x="685" y="1080"/>
                  </a:lnTo>
                  <a:lnTo>
                    <a:pt x="649" y="1079"/>
                  </a:lnTo>
                  <a:lnTo>
                    <a:pt x="613" y="1076"/>
                  </a:lnTo>
                  <a:lnTo>
                    <a:pt x="579" y="1073"/>
                  </a:lnTo>
                  <a:lnTo>
                    <a:pt x="549" y="1069"/>
                  </a:lnTo>
                  <a:lnTo>
                    <a:pt x="523" y="1065"/>
                  </a:lnTo>
                  <a:lnTo>
                    <a:pt x="504" y="1060"/>
                  </a:lnTo>
                  <a:lnTo>
                    <a:pt x="491" y="1058"/>
                  </a:lnTo>
                  <a:lnTo>
                    <a:pt x="485" y="1057"/>
                  </a:lnTo>
                  <a:lnTo>
                    <a:pt x="436" y="1045"/>
                  </a:lnTo>
                  <a:lnTo>
                    <a:pt x="398" y="1036"/>
                  </a:lnTo>
                  <a:lnTo>
                    <a:pt x="370" y="1030"/>
                  </a:lnTo>
                  <a:lnTo>
                    <a:pt x="349" y="1025"/>
                  </a:lnTo>
                  <a:lnTo>
                    <a:pt x="336" y="1021"/>
                  </a:lnTo>
                  <a:lnTo>
                    <a:pt x="328" y="1019"/>
                  </a:lnTo>
                  <a:lnTo>
                    <a:pt x="322" y="1018"/>
                  </a:lnTo>
                  <a:lnTo>
                    <a:pt x="319" y="1017"/>
                  </a:lnTo>
                  <a:lnTo>
                    <a:pt x="314" y="1016"/>
                  </a:lnTo>
                  <a:lnTo>
                    <a:pt x="304" y="1012"/>
                  </a:lnTo>
                  <a:lnTo>
                    <a:pt x="297" y="1007"/>
                  </a:lnTo>
                  <a:lnTo>
                    <a:pt x="293" y="1002"/>
                  </a:lnTo>
                  <a:lnTo>
                    <a:pt x="291" y="999"/>
                  </a:lnTo>
                  <a:lnTo>
                    <a:pt x="290" y="994"/>
                  </a:lnTo>
                  <a:lnTo>
                    <a:pt x="289" y="990"/>
                  </a:lnTo>
                  <a:lnTo>
                    <a:pt x="288" y="986"/>
                  </a:lnTo>
                  <a:lnTo>
                    <a:pt x="288" y="488"/>
                  </a:lnTo>
                  <a:lnTo>
                    <a:pt x="289" y="482"/>
                  </a:lnTo>
                  <a:lnTo>
                    <a:pt x="290" y="476"/>
                  </a:lnTo>
                  <a:lnTo>
                    <a:pt x="292" y="471"/>
                  </a:lnTo>
                  <a:lnTo>
                    <a:pt x="295" y="465"/>
                  </a:lnTo>
                  <a:lnTo>
                    <a:pt x="300" y="461"/>
                  </a:lnTo>
                  <a:lnTo>
                    <a:pt x="305" y="456"/>
                  </a:lnTo>
                  <a:lnTo>
                    <a:pt x="310" y="453"/>
                  </a:lnTo>
                  <a:lnTo>
                    <a:pt x="317" y="451"/>
                  </a:lnTo>
                  <a:lnTo>
                    <a:pt x="320" y="449"/>
                  </a:lnTo>
                  <a:lnTo>
                    <a:pt x="325" y="448"/>
                  </a:lnTo>
                  <a:lnTo>
                    <a:pt x="339" y="441"/>
                  </a:lnTo>
                  <a:lnTo>
                    <a:pt x="354" y="434"/>
                  </a:lnTo>
                  <a:lnTo>
                    <a:pt x="368" y="426"/>
                  </a:lnTo>
                  <a:lnTo>
                    <a:pt x="381" y="419"/>
                  </a:lnTo>
                  <a:lnTo>
                    <a:pt x="393" y="410"/>
                  </a:lnTo>
                  <a:lnTo>
                    <a:pt x="404" y="401"/>
                  </a:lnTo>
                  <a:lnTo>
                    <a:pt x="416" y="393"/>
                  </a:lnTo>
                  <a:lnTo>
                    <a:pt x="427" y="383"/>
                  </a:lnTo>
                  <a:lnTo>
                    <a:pt x="437" y="373"/>
                  </a:lnTo>
                  <a:lnTo>
                    <a:pt x="447" y="364"/>
                  </a:lnTo>
                  <a:lnTo>
                    <a:pt x="455" y="353"/>
                  </a:lnTo>
                  <a:lnTo>
                    <a:pt x="464" y="343"/>
                  </a:lnTo>
                  <a:lnTo>
                    <a:pt x="480" y="320"/>
                  </a:lnTo>
                  <a:lnTo>
                    <a:pt x="493" y="299"/>
                  </a:lnTo>
                  <a:lnTo>
                    <a:pt x="505" y="275"/>
                  </a:lnTo>
                  <a:lnTo>
                    <a:pt x="515" y="251"/>
                  </a:lnTo>
                  <a:lnTo>
                    <a:pt x="522" y="228"/>
                  </a:lnTo>
                  <a:lnTo>
                    <a:pt x="529" y="203"/>
                  </a:lnTo>
                  <a:lnTo>
                    <a:pt x="534" y="179"/>
                  </a:lnTo>
                  <a:lnTo>
                    <a:pt x="537" y="155"/>
                  </a:lnTo>
                  <a:lnTo>
                    <a:pt x="539" y="131"/>
                  </a:lnTo>
                  <a:lnTo>
                    <a:pt x="541" y="108"/>
                  </a:lnTo>
                  <a:lnTo>
                    <a:pt x="541" y="101"/>
                  </a:lnTo>
                  <a:lnTo>
                    <a:pt x="543" y="95"/>
                  </a:lnTo>
                  <a:lnTo>
                    <a:pt x="546" y="89"/>
                  </a:lnTo>
                  <a:lnTo>
                    <a:pt x="549" y="84"/>
                  </a:lnTo>
                  <a:lnTo>
                    <a:pt x="555" y="78"/>
                  </a:lnTo>
                  <a:lnTo>
                    <a:pt x="561" y="75"/>
                  </a:lnTo>
                  <a:lnTo>
                    <a:pt x="568" y="73"/>
                  </a:lnTo>
                  <a:lnTo>
                    <a:pt x="576" y="72"/>
                  </a:lnTo>
                  <a:lnTo>
                    <a:pt x="584" y="73"/>
                  </a:lnTo>
                  <a:lnTo>
                    <a:pt x="591" y="75"/>
                  </a:lnTo>
                  <a:lnTo>
                    <a:pt x="600" y="80"/>
                  </a:lnTo>
                  <a:lnTo>
                    <a:pt x="609" y="85"/>
                  </a:lnTo>
                  <a:lnTo>
                    <a:pt x="617" y="93"/>
                  </a:lnTo>
                  <a:lnTo>
                    <a:pt x="626" y="101"/>
                  </a:lnTo>
                  <a:lnTo>
                    <a:pt x="634" y="111"/>
                  </a:lnTo>
                  <a:lnTo>
                    <a:pt x="643" y="122"/>
                  </a:lnTo>
                  <a:lnTo>
                    <a:pt x="651" y="134"/>
                  </a:lnTo>
                  <a:lnTo>
                    <a:pt x="658" y="148"/>
                  </a:lnTo>
                  <a:lnTo>
                    <a:pt x="665" y="162"/>
                  </a:lnTo>
                  <a:lnTo>
                    <a:pt x="670" y="176"/>
                  </a:lnTo>
                  <a:lnTo>
                    <a:pt x="674" y="192"/>
                  </a:lnTo>
                  <a:lnTo>
                    <a:pt x="679" y="208"/>
                  </a:lnTo>
                  <a:lnTo>
                    <a:pt x="681" y="225"/>
                  </a:lnTo>
                  <a:lnTo>
                    <a:pt x="681" y="243"/>
                  </a:lnTo>
                  <a:lnTo>
                    <a:pt x="681" y="272"/>
                  </a:lnTo>
                  <a:lnTo>
                    <a:pt x="680" y="296"/>
                  </a:lnTo>
                  <a:lnTo>
                    <a:pt x="679" y="317"/>
                  </a:lnTo>
                  <a:lnTo>
                    <a:pt x="676" y="336"/>
                  </a:lnTo>
                  <a:lnTo>
                    <a:pt x="671" y="355"/>
                  </a:lnTo>
                  <a:lnTo>
                    <a:pt x="666" y="377"/>
                  </a:lnTo>
                  <a:lnTo>
                    <a:pt x="658" y="401"/>
                  </a:lnTo>
                  <a:lnTo>
                    <a:pt x="649" y="432"/>
                  </a:lnTo>
                  <a:lnTo>
                    <a:pt x="766" y="432"/>
                  </a:lnTo>
                  <a:lnTo>
                    <a:pt x="856" y="433"/>
                  </a:lnTo>
                  <a:lnTo>
                    <a:pt x="921" y="434"/>
                  </a:lnTo>
                  <a:lnTo>
                    <a:pt x="966" y="436"/>
                  </a:lnTo>
                  <a:lnTo>
                    <a:pt x="995" y="437"/>
                  </a:lnTo>
                  <a:lnTo>
                    <a:pt x="1014" y="439"/>
                  </a:lnTo>
                  <a:lnTo>
                    <a:pt x="1027" y="442"/>
                  </a:lnTo>
                  <a:lnTo>
                    <a:pt x="1037" y="446"/>
                  </a:lnTo>
                  <a:lnTo>
                    <a:pt x="1044" y="448"/>
                  </a:lnTo>
                  <a:lnTo>
                    <a:pt x="1050" y="450"/>
                  </a:lnTo>
                  <a:lnTo>
                    <a:pt x="1056" y="453"/>
                  </a:lnTo>
                  <a:lnTo>
                    <a:pt x="1060" y="458"/>
                  </a:lnTo>
                  <a:lnTo>
                    <a:pt x="1068" y="465"/>
                  </a:lnTo>
                  <a:lnTo>
                    <a:pt x="1073" y="473"/>
                  </a:lnTo>
                  <a:lnTo>
                    <a:pt x="1077" y="481"/>
                  </a:lnTo>
                  <a:lnTo>
                    <a:pt x="1078" y="489"/>
                  </a:lnTo>
                  <a:lnTo>
                    <a:pt x="1079" y="495"/>
                  </a:lnTo>
                  <a:lnTo>
                    <a:pt x="1081" y="501"/>
                  </a:lnTo>
                  <a:lnTo>
                    <a:pt x="1079" y="512"/>
                  </a:lnTo>
                  <a:lnTo>
                    <a:pt x="1079" y="523"/>
                  </a:lnTo>
                  <a:close/>
                  <a:moveTo>
                    <a:pt x="252" y="1044"/>
                  </a:moveTo>
                  <a:lnTo>
                    <a:pt x="251" y="1052"/>
                  </a:lnTo>
                  <a:lnTo>
                    <a:pt x="249" y="1058"/>
                  </a:lnTo>
                  <a:lnTo>
                    <a:pt x="246" y="1063"/>
                  </a:lnTo>
                  <a:lnTo>
                    <a:pt x="241" y="1069"/>
                  </a:lnTo>
                  <a:lnTo>
                    <a:pt x="236" y="1073"/>
                  </a:lnTo>
                  <a:lnTo>
                    <a:pt x="231" y="1077"/>
                  </a:lnTo>
                  <a:lnTo>
                    <a:pt x="223" y="1079"/>
                  </a:lnTo>
                  <a:lnTo>
                    <a:pt x="216" y="1080"/>
                  </a:lnTo>
                  <a:lnTo>
                    <a:pt x="108" y="1080"/>
                  </a:lnTo>
                  <a:lnTo>
                    <a:pt x="101" y="1079"/>
                  </a:lnTo>
                  <a:lnTo>
                    <a:pt x="94" y="1077"/>
                  </a:lnTo>
                  <a:lnTo>
                    <a:pt x="88" y="1073"/>
                  </a:lnTo>
                  <a:lnTo>
                    <a:pt x="83" y="1069"/>
                  </a:lnTo>
                  <a:lnTo>
                    <a:pt x="78" y="1063"/>
                  </a:lnTo>
                  <a:lnTo>
                    <a:pt x="75" y="1058"/>
                  </a:lnTo>
                  <a:lnTo>
                    <a:pt x="73" y="1052"/>
                  </a:lnTo>
                  <a:lnTo>
                    <a:pt x="72" y="1044"/>
                  </a:lnTo>
                  <a:lnTo>
                    <a:pt x="72" y="468"/>
                  </a:lnTo>
                  <a:lnTo>
                    <a:pt x="73" y="461"/>
                  </a:lnTo>
                  <a:lnTo>
                    <a:pt x="75" y="454"/>
                  </a:lnTo>
                  <a:lnTo>
                    <a:pt x="78" y="448"/>
                  </a:lnTo>
                  <a:lnTo>
                    <a:pt x="83" y="442"/>
                  </a:lnTo>
                  <a:lnTo>
                    <a:pt x="88" y="438"/>
                  </a:lnTo>
                  <a:lnTo>
                    <a:pt x="94" y="435"/>
                  </a:lnTo>
                  <a:lnTo>
                    <a:pt x="101" y="433"/>
                  </a:lnTo>
                  <a:lnTo>
                    <a:pt x="108" y="432"/>
                  </a:lnTo>
                  <a:lnTo>
                    <a:pt x="216" y="432"/>
                  </a:lnTo>
                  <a:lnTo>
                    <a:pt x="223" y="433"/>
                  </a:lnTo>
                  <a:lnTo>
                    <a:pt x="231" y="435"/>
                  </a:lnTo>
                  <a:lnTo>
                    <a:pt x="236" y="438"/>
                  </a:lnTo>
                  <a:lnTo>
                    <a:pt x="241" y="442"/>
                  </a:lnTo>
                  <a:lnTo>
                    <a:pt x="246" y="448"/>
                  </a:lnTo>
                  <a:lnTo>
                    <a:pt x="249" y="454"/>
                  </a:lnTo>
                  <a:lnTo>
                    <a:pt x="251" y="461"/>
                  </a:lnTo>
                  <a:lnTo>
                    <a:pt x="252" y="468"/>
                  </a:lnTo>
                  <a:lnTo>
                    <a:pt x="252" y="1044"/>
                  </a:lnTo>
                  <a:close/>
                  <a:moveTo>
                    <a:pt x="1050" y="377"/>
                  </a:moveTo>
                  <a:lnTo>
                    <a:pt x="1030" y="373"/>
                  </a:lnTo>
                  <a:lnTo>
                    <a:pt x="1005" y="370"/>
                  </a:lnTo>
                  <a:lnTo>
                    <a:pt x="975" y="368"/>
                  </a:lnTo>
                  <a:lnTo>
                    <a:pt x="938" y="366"/>
                  </a:lnTo>
                  <a:lnTo>
                    <a:pt x="897" y="365"/>
                  </a:lnTo>
                  <a:lnTo>
                    <a:pt x="852" y="364"/>
                  </a:lnTo>
                  <a:lnTo>
                    <a:pt x="800" y="363"/>
                  </a:lnTo>
                  <a:lnTo>
                    <a:pt x="745" y="361"/>
                  </a:lnTo>
                  <a:lnTo>
                    <a:pt x="749" y="336"/>
                  </a:lnTo>
                  <a:lnTo>
                    <a:pt x="751" y="310"/>
                  </a:lnTo>
                  <a:lnTo>
                    <a:pt x="753" y="279"/>
                  </a:lnTo>
                  <a:lnTo>
                    <a:pt x="753" y="243"/>
                  </a:lnTo>
                  <a:lnTo>
                    <a:pt x="752" y="219"/>
                  </a:lnTo>
                  <a:lnTo>
                    <a:pt x="749" y="195"/>
                  </a:lnTo>
                  <a:lnTo>
                    <a:pt x="744" y="172"/>
                  </a:lnTo>
                  <a:lnTo>
                    <a:pt x="737" y="151"/>
                  </a:lnTo>
                  <a:lnTo>
                    <a:pt x="728" y="129"/>
                  </a:lnTo>
                  <a:lnTo>
                    <a:pt x="719" y="109"/>
                  </a:lnTo>
                  <a:lnTo>
                    <a:pt x="708" y="90"/>
                  </a:lnTo>
                  <a:lnTo>
                    <a:pt x="696" y="73"/>
                  </a:lnTo>
                  <a:lnTo>
                    <a:pt x="683" y="57"/>
                  </a:lnTo>
                  <a:lnTo>
                    <a:pt x="669" y="43"/>
                  </a:lnTo>
                  <a:lnTo>
                    <a:pt x="654" y="30"/>
                  </a:lnTo>
                  <a:lnTo>
                    <a:pt x="639" y="20"/>
                  </a:lnTo>
                  <a:lnTo>
                    <a:pt x="624" y="12"/>
                  </a:lnTo>
                  <a:lnTo>
                    <a:pt x="607" y="5"/>
                  </a:lnTo>
                  <a:lnTo>
                    <a:pt x="600" y="3"/>
                  </a:lnTo>
                  <a:lnTo>
                    <a:pt x="591" y="1"/>
                  </a:lnTo>
                  <a:lnTo>
                    <a:pt x="584" y="0"/>
                  </a:lnTo>
                  <a:lnTo>
                    <a:pt x="576" y="0"/>
                  </a:lnTo>
                  <a:lnTo>
                    <a:pt x="565" y="1"/>
                  </a:lnTo>
                  <a:lnTo>
                    <a:pt x="555" y="2"/>
                  </a:lnTo>
                  <a:lnTo>
                    <a:pt x="544" y="5"/>
                  </a:lnTo>
                  <a:lnTo>
                    <a:pt x="534" y="8"/>
                  </a:lnTo>
                  <a:lnTo>
                    <a:pt x="525" y="13"/>
                  </a:lnTo>
                  <a:lnTo>
                    <a:pt x="516" y="18"/>
                  </a:lnTo>
                  <a:lnTo>
                    <a:pt x="508" y="24"/>
                  </a:lnTo>
                  <a:lnTo>
                    <a:pt x="501" y="31"/>
                  </a:lnTo>
                  <a:lnTo>
                    <a:pt x="493" y="39"/>
                  </a:lnTo>
                  <a:lnTo>
                    <a:pt x="487" y="47"/>
                  </a:lnTo>
                  <a:lnTo>
                    <a:pt x="481" y="56"/>
                  </a:lnTo>
                  <a:lnTo>
                    <a:pt x="477" y="66"/>
                  </a:lnTo>
                  <a:lnTo>
                    <a:pt x="474" y="75"/>
                  </a:lnTo>
                  <a:lnTo>
                    <a:pt x="470" y="85"/>
                  </a:lnTo>
                  <a:lnTo>
                    <a:pt x="469" y="96"/>
                  </a:lnTo>
                  <a:lnTo>
                    <a:pt x="468" y="107"/>
                  </a:lnTo>
                  <a:lnTo>
                    <a:pt x="467" y="122"/>
                  </a:lnTo>
                  <a:lnTo>
                    <a:pt x="467" y="137"/>
                  </a:lnTo>
                  <a:lnTo>
                    <a:pt x="465" y="153"/>
                  </a:lnTo>
                  <a:lnTo>
                    <a:pt x="462" y="169"/>
                  </a:lnTo>
                  <a:lnTo>
                    <a:pt x="458" y="186"/>
                  </a:lnTo>
                  <a:lnTo>
                    <a:pt x="454" y="205"/>
                  </a:lnTo>
                  <a:lnTo>
                    <a:pt x="448" y="223"/>
                  </a:lnTo>
                  <a:lnTo>
                    <a:pt x="441" y="240"/>
                  </a:lnTo>
                  <a:lnTo>
                    <a:pt x="433" y="259"/>
                  </a:lnTo>
                  <a:lnTo>
                    <a:pt x="423" y="277"/>
                  </a:lnTo>
                  <a:lnTo>
                    <a:pt x="411" y="294"/>
                  </a:lnTo>
                  <a:lnTo>
                    <a:pt x="397" y="311"/>
                  </a:lnTo>
                  <a:lnTo>
                    <a:pt x="382" y="327"/>
                  </a:lnTo>
                  <a:lnTo>
                    <a:pt x="364" y="342"/>
                  </a:lnTo>
                  <a:lnTo>
                    <a:pt x="356" y="348"/>
                  </a:lnTo>
                  <a:lnTo>
                    <a:pt x="345" y="356"/>
                  </a:lnTo>
                  <a:lnTo>
                    <a:pt x="335" y="363"/>
                  </a:lnTo>
                  <a:lnTo>
                    <a:pt x="325" y="368"/>
                  </a:lnTo>
                  <a:lnTo>
                    <a:pt x="315" y="373"/>
                  </a:lnTo>
                  <a:lnTo>
                    <a:pt x="303" y="379"/>
                  </a:lnTo>
                  <a:lnTo>
                    <a:pt x="292" y="384"/>
                  </a:lnTo>
                  <a:lnTo>
                    <a:pt x="286" y="387"/>
                  </a:lnTo>
                  <a:lnTo>
                    <a:pt x="288" y="388"/>
                  </a:lnTo>
                  <a:lnTo>
                    <a:pt x="280" y="383"/>
                  </a:lnTo>
                  <a:lnTo>
                    <a:pt x="273" y="378"/>
                  </a:lnTo>
                  <a:lnTo>
                    <a:pt x="264" y="372"/>
                  </a:lnTo>
                  <a:lnTo>
                    <a:pt x="255" y="368"/>
                  </a:lnTo>
                  <a:lnTo>
                    <a:pt x="246" y="365"/>
                  </a:lnTo>
                  <a:lnTo>
                    <a:pt x="236" y="363"/>
                  </a:lnTo>
                  <a:lnTo>
                    <a:pt x="226" y="360"/>
                  </a:lnTo>
                  <a:lnTo>
                    <a:pt x="216" y="360"/>
                  </a:lnTo>
                  <a:lnTo>
                    <a:pt x="108" y="360"/>
                  </a:lnTo>
                  <a:lnTo>
                    <a:pt x="97" y="360"/>
                  </a:lnTo>
                  <a:lnTo>
                    <a:pt x="86" y="363"/>
                  </a:lnTo>
                  <a:lnTo>
                    <a:pt x="76" y="365"/>
                  </a:lnTo>
                  <a:lnTo>
                    <a:pt x="66" y="368"/>
                  </a:lnTo>
                  <a:lnTo>
                    <a:pt x="57" y="373"/>
                  </a:lnTo>
                  <a:lnTo>
                    <a:pt x="48" y="379"/>
                  </a:lnTo>
                  <a:lnTo>
                    <a:pt x="39" y="384"/>
                  </a:lnTo>
                  <a:lnTo>
                    <a:pt x="32" y="392"/>
                  </a:lnTo>
                  <a:lnTo>
                    <a:pt x="24" y="399"/>
                  </a:lnTo>
                  <a:lnTo>
                    <a:pt x="19" y="408"/>
                  </a:lnTo>
                  <a:lnTo>
                    <a:pt x="13" y="417"/>
                  </a:lnTo>
                  <a:lnTo>
                    <a:pt x="8" y="426"/>
                  </a:lnTo>
                  <a:lnTo>
                    <a:pt x="5" y="436"/>
                  </a:lnTo>
                  <a:lnTo>
                    <a:pt x="3" y="446"/>
                  </a:lnTo>
                  <a:lnTo>
                    <a:pt x="0" y="456"/>
                  </a:lnTo>
                  <a:lnTo>
                    <a:pt x="0" y="468"/>
                  </a:lnTo>
                  <a:lnTo>
                    <a:pt x="0" y="1044"/>
                  </a:lnTo>
                  <a:lnTo>
                    <a:pt x="0" y="1055"/>
                  </a:lnTo>
                  <a:lnTo>
                    <a:pt x="3" y="1066"/>
                  </a:lnTo>
                  <a:lnTo>
                    <a:pt x="5" y="1076"/>
                  </a:lnTo>
                  <a:lnTo>
                    <a:pt x="8" y="1086"/>
                  </a:lnTo>
                  <a:lnTo>
                    <a:pt x="13" y="1095"/>
                  </a:lnTo>
                  <a:lnTo>
                    <a:pt x="19" y="1104"/>
                  </a:lnTo>
                  <a:lnTo>
                    <a:pt x="24" y="1112"/>
                  </a:lnTo>
                  <a:lnTo>
                    <a:pt x="32" y="1121"/>
                  </a:lnTo>
                  <a:lnTo>
                    <a:pt x="39" y="1127"/>
                  </a:lnTo>
                  <a:lnTo>
                    <a:pt x="48" y="1134"/>
                  </a:lnTo>
                  <a:lnTo>
                    <a:pt x="57" y="1139"/>
                  </a:lnTo>
                  <a:lnTo>
                    <a:pt x="66" y="1143"/>
                  </a:lnTo>
                  <a:lnTo>
                    <a:pt x="76" y="1147"/>
                  </a:lnTo>
                  <a:lnTo>
                    <a:pt x="86" y="1150"/>
                  </a:lnTo>
                  <a:lnTo>
                    <a:pt x="97" y="1151"/>
                  </a:lnTo>
                  <a:lnTo>
                    <a:pt x="108" y="1152"/>
                  </a:lnTo>
                  <a:lnTo>
                    <a:pt x="216" y="1152"/>
                  </a:lnTo>
                  <a:lnTo>
                    <a:pt x="224" y="1152"/>
                  </a:lnTo>
                  <a:lnTo>
                    <a:pt x="232" y="1151"/>
                  </a:lnTo>
                  <a:lnTo>
                    <a:pt x="239" y="1149"/>
                  </a:lnTo>
                  <a:lnTo>
                    <a:pt x="247" y="1148"/>
                  </a:lnTo>
                  <a:lnTo>
                    <a:pt x="254" y="1144"/>
                  </a:lnTo>
                  <a:lnTo>
                    <a:pt x="261" y="1141"/>
                  </a:lnTo>
                  <a:lnTo>
                    <a:pt x="267" y="1138"/>
                  </a:lnTo>
                  <a:lnTo>
                    <a:pt x="274" y="1135"/>
                  </a:lnTo>
                  <a:lnTo>
                    <a:pt x="286" y="1125"/>
                  </a:lnTo>
                  <a:lnTo>
                    <a:pt x="295" y="1114"/>
                  </a:lnTo>
                  <a:lnTo>
                    <a:pt x="305" y="1102"/>
                  </a:lnTo>
                  <a:lnTo>
                    <a:pt x="312" y="1089"/>
                  </a:lnTo>
                  <a:lnTo>
                    <a:pt x="313" y="1089"/>
                  </a:lnTo>
                  <a:lnTo>
                    <a:pt x="314" y="1090"/>
                  </a:lnTo>
                  <a:lnTo>
                    <a:pt x="318" y="1092"/>
                  </a:lnTo>
                  <a:lnTo>
                    <a:pt x="322" y="1093"/>
                  </a:lnTo>
                  <a:lnTo>
                    <a:pt x="323" y="1093"/>
                  </a:lnTo>
                  <a:lnTo>
                    <a:pt x="325" y="1093"/>
                  </a:lnTo>
                  <a:lnTo>
                    <a:pt x="344" y="1098"/>
                  </a:lnTo>
                  <a:lnTo>
                    <a:pt x="373" y="1104"/>
                  </a:lnTo>
                  <a:lnTo>
                    <a:pt x="414" y="1114"/>
                  </a:lnTo>
                  <a:lnTo>
                    <a:pt x="470" y="1127"/>
                  </a:lnTo>
                  <a:lnTo>
                    <a:pt x="480" y="1129"/>
                  </a:lnTo>
                  <a:lnTo>
                    <a:pt x="497" y="1133"/>
                  </a:lnTo>
                  <a:lnTo>
                    <a:pt x="520" y="1137"/>
                  </a:lnTo>
                  <a:lnTo>
                    <a:pt x="547" y="1141"/>
                  </a:lnTo>
                  <a:lnTo>
                    <a:pt x="578" y="1146"/>
                  </a:lnTo>
                  <a:lnTo>
                    <a:pt x="612" y="1149"/>
                  </a:lnTo>
                  <a:lnTo>
                    <a:pt x="647" y="1151"/>
                  </a:lnTo>
                  <a:lnTo>
                    <a:pt x="685" y="1152"/>
                  </a:lnTo>
                  <a:lnTo>
                    <a:pt x="882" y="1152"/>
                  </a:lnTo>
                  <a:lnTo>
                    <a:pt x="893" y="1152"/>
                  </a:lnTo>
                  <a:lnTo>
                    <a:pt x="903" y="1151"/>
                  </a:lnTo>
                  <a:lnTo>
                    <a:pt x="914" y="1150"/>
                  </a:lnTo>
                  <a:lnTo>
                    <a:pt x="924" y="1148"/>
                  </a:lnTo>
                  <a:lnTo>
                    <a:pt x="934" y="1146"/>
                  </a:lnTo>
                  <a:lnTo>
                    <a:pt x="942" y="1142"/>
                  </a:lnTo>
                  <a:lnTo>
                    <a:pt x="951" y="1139"/>
                  </a:lnTo>
                  <a:lnTo>
                    <a:pt x="960" y="1135"/>
                  </a:lnTo>
                  <a:lnTo>
                    <a:pt x="967" y="1130"/>
                  </a:lnTo>
                  <a:lnTo>
                    <a:pt x="975" y="1125"/>
                  </a:lnTo>
                  <a:lnTo>
                    <a:pt x="981" y="1119"/>
                  </a:lnTo>
                  <a:lnTo>
                    <a:pt x="989" y="1113"/>
                  </a:lnTo>
                  <a:lnTo>
                    <a:pt x="994" y="1106"/>
                  </a:lnTo>
                  <a:lnTo>
                    <a:pt x="1001" y="1099"/>
                  </a:lnTo>
                  <a:lnTo>
                    <a:pt x="1006" y="1090"/>
                  </a:lnTo>
                  <a:lnTo>
                    <a:pt x="1010" y="1083"/>
                  </a:lnTo>
                  <a:lnTo>
                    <a:pt x="1012" y="1080"/>
                  </a:lnTo>
                  <a:lnTo>
                    <a:pt x="1016" y="1071"/>
                  </a:lnTo>
                  <a:lnTo>
                    <a:pt x="1021" y="1059"/>
                  </a:lnTo>
                  <a:lnTo>
                    <a:pt x="1027" y="1044"/>
                  </a:lnTo>
                  <a:lnTo>
                    <a:pt x="1030" y="1030"/>
                  </a:lnTo>
                  <a:lnTo>
                    <a:pt x="1031" y="1015"/>
                  </a:lnTo>
                  <a:lnTo>
                    <a:pt x="1031" y="1006"/>
                  </a:lnTo>
                  <a:lnTo>
                    <a:pt x="1030" y="998"/>
                  </a:lnTo>
                  <a:lnTo>
                    <a:pt x="1029" y="989"/>
                  </a:lnTo>
                  <a:lnTo>
                    <a:pt x="1027" y="980"/>
                  </a:lnTo>
                  <a:lnTo>
                    <a:pt x="1034" y="975"/>
                  </a:lnTo>
                  <a:lnTo>
                    <a:pt x="1041" y="969"/>
                  </a:lnTo>
                  <a:lnTo>
                    <a:pt x="1046" y="964"/>
                  </a:lnTo>
                  <a:lnTo>
                    <a:pt x="1051" y="959"/>
                  </a:lnTo>
                  <a:lnTo>
                    <a:pt x="1061" y="946"/>
                  </a:lnTo>
                  <a:lnTo>
                    <a:pt x="1068" y="934"/>
                  </a:lnTo>
                  <a:lnTo>
                    <a:pt x="1074" y="921"/>
                  </a:lnTo>
                  <a:lnTo>
                    <a:pt x="1079" y="909"/>
                  </a:lnTo>
                  <a:lnTo>
                    <a:pt x="1083" y="898"/>
                  </a:lnTo>
                  <a:lnTo>
                    <a:pt x="1086" y="887"/>
                  </a:lnTo>
                  <a:lnTo>
                    <a:pt x="1090" y="872"/>
                  </a:lnTo>
                  <a:lnTo>
                    <a:pt x="1093" y="857"/>
                  </a:lnTo>
                  <a:lnTo>
                    <a:pt x="1095" y="843"/>
                  </a:lnTo>
                  <a:lnTo>
                    <a:pt x="1095" y="831"/>
                  </a:lnTo>
                  <a:lnTo>
                    <a:pt x="1093" y="819"/>
                  </a:lnTo>
                  <a:lnTo>
                    <a:pt x="1092" y="809"/>
                  </a:lnTo>
                  <a:lnTo>
                    <a:pt x="1089" y="799"/>
                  </a:lnTo>
                  <a:lnTo>
                    <a:pt x="1086" y="789"/>
                  </a:lnTo>
                  <a:lnTo>
                    <a:pt x="1095" y="782"/>
                  </a:lnTo>
                  <a:lnTo>
                    <a:pt x="1102" y="772"/>
                  </a:lnTo>
                  <a:lnTo>
                    <a:pt x="1109" y="761"/>
                  </a:lnTo>
                  <a:lnTo>
                    <a:pt x="1115" y="750"/>
                  </a:lnTo>
                  <a:lnTo>
                    <a:pt x="1122" y="737"/>
                  </a:lnTo>
                  <a:lnTo>
                    <a:pt x="1127" y="722"/>
                  </a:lnTo>
                  <a:lnTo>
                    <a:pt x="1131" y="707"/>
                  </a:lnTo>
                  <a:lnTo>
                    <a:pt x="1135" y="690"/>
                  </a:lnTo>
                  <a:lnTo>
                    <a:pt x="1136" y="679"/>
                  </a:lnTo>
                  <a:lnTo>
                    <a:pt x="1137" y="667"/>
                  </a:lnTo>
                  <a:lnTo>
                    <a:pt x="1136" y="656"/>
                  </a:lnTo>
                  <a:lnTo>
                    <a:pt x="1135" y="645"/>
                  </a:lnTo>
                  <a:lnTo>
                    <a:pt x="1132" y="635"/>
                  </a:lnTo>
                  <a:lnTo>
                    <a:pt x="1129" y="624"/>
                  </a:lnTo>
                  <a:lnTo>
                    <a:pt x="1125" y="614"/>
                  </a:lnTo>
                  <a:lnTo>
                    <a:pt x="1120" y="604"/>
                  </a:lnTo>
                  <a:lnTo>
                    <a:pt x="1128" y="596"/>
                  </a:lnTo>
                  <a:lnTo>
                    <a:pt x="1133" y="586"/>
                  </a:lnTo>
                  <a:lnTo>
                    <a:pt x="1139" y="576"/>
                  </a:lnTo>
                  <a:lnTo>
                    <a:pt x="1143" y="567"/>
                  </a:lnTo>
                  <a:lnTo>
                    <a:pt x="1146" y="557"/>
                  </a:lnTo>
                  <a:lnTo>
                    <a:pt x="1149" y="546"/>
                  </a:lnTo>
                  <a:lnTo>
                    <a:pt x="1151" y="536"/>
                  </a:lnTo>
                  <a:lnTo>
                    <a:pt x="1151" y="526"/>
                  </a:lnTo>
                  <a:lnTo>
                    <a:pt x="1152" y="518"/>
                  </a:lnTo>
                  <a:lnTo>
                    <a:pt x="1152" y="512"/>
                  </a:lnTo>
                  <a:lnTo>
                    <a:pt x="1152" y="501"/>
                  </a:lnTo>
                  <a:lnTo>
                    <a:pt x="1152" y="492"/>
                  </a:lnTo>
                  <a:lnTo>
                    <a:pt x="1151" y="482"/>
                  </a:lnTo>
                  <a:lnTo>
                    <a:pt x="1149" y="474"/>
                  </a:lnTo>
                  <a:lnTo>
                    <a:pt x="1146" y="465"/>
                  </a:lnTo>
                  <a:lnTo>
                    <a:pt x="1142" y="455"/>
                  </a:lnTo>
                  <a:lnTo>
                    <a:pt x="1139" y="447"/>
                  </a:lnTo>
                  <a:lnTo>
                    <a:pt x="1133" y="438"/>
                  </a:lnTo>
                  <a:lnTo>
                    <a:pt x="1127" y="429"/>
                  </a:lnTo>
                  <a:lnTo>
                    <a:pt x="1120" y="421"/>
                  </a:lnTo>
                  <a:lnTo>
                    <a:pt x="1113" y="413"/>
                  </a:lnTo>
                  <a:lnTo>
                    <a:pt x="1105" y="406"/>
                  </a:lnTo>
                  <a:lnTo>
                    <a:pt x="1096" y="398"/>
                  </a:lnTo>
                  <a:lnTo>
                    <a:pt x="1086" y="392"/>
                  </a:lnTo>
                  <a:lnTo>
                    <a:pt x="1074" y="386"/>
                  </a:lnTo>
                  <a:lnTo>
                    <a:pt x="1063" y="381"/>
                  </a:lnTo>
                  <a:lnTo>
                    <a:pt x="1050" y="377"/>
                  </a:lnTo>
                  <a:close/>
                </a:path>
              </a:pathLst>
            </a:custGeom>
            <a:solidFill>
              <a:srgbClr val="232A33"/>
            </a:solid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nvGrpSpPr>
            <p:cNvPr id="33" name="Group 90">
              <a:extLst>
                <a:ext uri="{FF2B5EF4-FFF2-40B4-BE49-F238E27FC236}">
                  <a16:creationId xmlns:a16="http://schemas.microsoft.com/office/drawing/2014/main" id="{3204B369-D888-47BF-BB6C-2D2617E40317}"/>
                </a:ext>
              </a:extLst>
            </p:cNvPr>
            <p:cNvGrpSpPr/>
            <p:nvPr/>
          </p:nvGrpSpPr>
          <p:grpSpPr>
            <a:xfrm>
              <a:off x="9170887" y="4861677"/>
              <a:ext cx="267404" cy="267404"/>
              <a:chOff x="4563268" y="2753915"/>
              <a:chExt cx="457200" cy="457200"/>
            </a:xfrm>
            <a:solidFill>
              <a:srgbClr val="232A33"/>
            </a:solidFill>
          </p:grpSpPr>
          <p:sp>
            <p:nvSpPr>
              <p:cNvPr id="41" name="Freeform 124">
                <a:extLst>
                  <a:ext uri="{FF2B5EF4-FFF2-40B4-BE49-F238E27FC236}">
                    <a16:creationId xmlns:a16="http://schemas.microsoft.com/office/drawing/2014/main" id="{24F43D16-1BED-4A1D-BDDA-A92ECB0CAB00}"/>
                  </a:ext>
                </a:extLst>
              </p:cNvPr>
              <p:cNvSpPr>
                <a:spLocks noEditPoints="1"/>
              </p:cNvSpPr>
              <p:nvPr/>
            </p:nvSpPr>
            <p:spPr bwMode="auto">
              <a:xfrm>
                <a:off x="4563268" y="2753915"/>
                <a:ext cx="457200" cy="457200"/>
              </a:xfrm>
              <a:custGeom>
                <a:gdLst>
                  <a:gd fmla="*/ 924 w 1152" name="T0"/>
                  <a:gd fmla="*/ 677 h 1152" name="T1"/>
                  <a:gd fmla="*/ 896 w 1152" name="T2"/>
                  <a:gd fmla="*/ 742 h 1152" name="T3"/>
                  <a:gd fmla="*/ 905 w 1152" name="T4"/>
                  <a:gd fmla="*/ 804 h 1152" name="T5"/>
                  <a:gd fmla="*/ 765 w 1152" name="T6"/>
                  <a:gd fmla="*/ 893 h 1152" name="T7"/>
                  <a:gd fmla="*/ 704 w 1152" name="T8"/>
                  <a:gd fmla="*/ 912 h 1152" name="T9"/>
                  <a:gd fmla="*/ 653 w 1152" name="T10"/>
                  <a:gd fmla="*/ 952 h 1152" name="T11"/>
                  <a:gd fmla="*/ 499 w 1152" name="T12"/>
                  <a:gd fmla="*/ 952 h 1152" name="T13"/>
                  <a:gd fmla="*/ 448 w 1152" name="T14"/>
                  <a:gd fmla="*/ 912 h 1152" name="T15"/>
                  <a:gd fmla="*/ 388 w 1152" name="T16"/>
                  <a:gd fmla="*/ 893 h 1152" name="T17"/>
                  <a:gd fmla="*/ 247 w 1152" name="T18"/>
                  <a:gd fmla="*/ 804 h 1152" name="T19"/>
                  <a:gd fmla="*/ 256 w 1152" name="T20"/>
                  <a:gd fmla="*/ 742 h 1152" name="T21"/>
                  <a:gd fmla="*/ 228 w 1152" name="T22"/>
                  <a:gd fmla="*/ 677 h 1152" name="T23"/>
                  <a:gd fmla="*/ 72 w 1152" name="T24"/>
                  <a:gd fmla="*/ 625 h 1152" name="T25"/>
                  <a:gd fmla="*/ 222 w 1152" name="T26"/>
                  <a:gd fmla="*/ 482 h 1152" name="T27"/>
                  <a:gd fmla="*/ 253 w 1152" name="T28"/>
                  <a:gd fmla="*/ 420 h 1152" name="T29"/>
                  <a:gd fmla="*/ 253 w 1152" name="T30"/>
                  <a:gd fmla="*/ 356 h 1152" name="T31"/>
                  <a:gd fmla="*/ 378 w 1152" name="T32"/>
                  <a:gd fmla="*/ 259 h 1152" name="T33"/>
                  <a:gd fmla="*/ 438 w 1152" name="T34"/>
                  <a:gd fmla="*/ 244 h 1152" name="T35"/>
                  <a:gd fmla="*/ 495 w 1152" name="T36"/>
                  <a:gd fmla="*/ 208 h 1152" name="T37"/>
                  <a:gd fmla="*/ 649 w 1152" name="T38"/>
                  <a:gd fmla="*/ 192 h 1152" name="T39"/>
                  <a:gd fmla="*/ 694 w 1152" name="T40"/>
                  <a:gd fmla="*/ 236 h 1152" name="T41"/>
                  <a:gd fmla="*/ 756 w 1152" name="T42"/>
                  <a:gd fmla="*/ 259 h 1152" name="T43"/>
                  <a:gd fmla="*/ 967 w 1152" name="T44"/>
                  <a:gd fmla="*/ 255 h 1152" name="T45"/>
                  <a:gd fmla="*/ 894 w 1152" name="T46"/>
                  <a:gd fmla="*/ 401 h 1152" name="T47"/>
                  <a:gd fmla="*/ 919 w 1152" name="T48"/>
                  <a:gd fmla="*/ 466 h 1152" name="T49"/>
                  <a:gd fmla="*/ 970 w 1152" name="T50"/>
                  <a:gd fmla="*/ 505 h 1152" name="T51"/>
                  <a:gd fmla="*/ 975 w 1152" name="T52"/>
                  <a:gd fmla="*/ 411 h 1152" name="T53"/>
                  <a:gd fmla="*/ 1037 w 1152" name="T54"/>
                  <a:gd fmla="*/ 272 h 1152" name="T55"/>
                  <a:gd fmla="*/ 1023 w 1152" name="T56"/>
                  <a:gd fmla="*/ 208 h 1152" name="T57"/>
                  <a:gd fmla="*/ 918 w 1152" name="T58"/>
                  <a:gd fmla="*/ 116 h 1152" name="T59"/>
                  <a:gd fmla="*/ 857 w 1152" name="T60"/>
                  <a:gd fmla="*/ 125 h 1152" name="T61"/>
                  <a:gd fmla="*/ 694 w 1152" name="T62"/>
                  <a:gd fmla="*/ 51 h 1152" name="T63"/>
                  <a:gd fmla="*/ 649 w 1152" name="T64"/>
                  <a:gd fmla="*/ 4 h 1152" name="T65"/>
                  <a:gd fmla="*/ 514 w 1152" name="T66"/>
                  <a:gd fmla="*/ 1 h 1152" name="T67"/>
                  <a:gd fmla="*/ 462 w 1152" name="T68"/>
                  <a:gd fmla="*/ 40 h 1152" name="T69"/>
                  <a:gd fmla="*/ 400 w 1152" name="T70"/>
                  <a:gd fmla="*/ 182 h 1152" name="T71"/>
                  <a:gd fmla="*/ 247 w 1152" name="T72"/>
                  <a:gd fmla="*/ 113 h 1152" name="T73"/>
                  <a:gd fmla="*/ 203 w 1152" name="T74"/>
                  <a:gd fmla="*/ 134 h 1152" name="T75"/>
                  <a:gd fmla="*/ 113 w 1152" name="T76"/>
                  <a:gd fmla="*/ 247 h 1152" name="T77"/>
                  <a:gd fmla="*/ 188 w 1152" name="T78"/>
                  <a:gd fmla="*/ 387 h 1152" name="T79"/>
                  <a:gd fmla="*/ 45 w 1152" name="T80"/>
                  <a:gd fmla="*/ 460 h 1152" name="T81"/>
                  <a:gd fmla="*/ 2 w 1152" name="T82"/>
                  <a:gd fmla="*/ 508 h 1152" name="T83"/>
                  <a:gd fmla="*/ 2 w 1152" name="T84"/>
                  <a:gd fmla="*/ 643 h 1152" name="T85"/>
                  <a:gd fmla="*/ 45 w 1152" name="T86"/>
                  <a:gd fmla="*/ 692 h 1152" name="T87"/>
                  <a:gd fmla="*/ 188 w 1152" name="T88"/>
                  <a:gd fmla="*/ 764 h 1152" name="T89"/>
                  <a:gd fmla="*/ 113 w 1152" name="T90"/>
                  <a:gd fmla="*/ 905 h 1152" name="T91"/>
                  <a:gd fmla="*/ 203 w 1152" name="T92"/>
                  <a:gd fmla="*/ 1018 h 1152" name="T93"/>
                  <a:gd fmla="*/ 247 w 1152" name="T94"/>
                  <a:gd fmla="*/ 1039 h 1152" name="T95"/>
                  <a:gd fmla="*/ 400 w 1152" name="T96"/>
                  <a:gd fmla="*/ 969 h 1152" name="T97"/>
                  <a:gd fmla="*/ 462 w 1152" name="T98"/>
                  <a:gd fmla="*/ 1112 h 1152" name="T99"/>
                  <a:gd fmla="*/ 514 w 1152" name="T100"/>
                  <a:gd fmla="*/ 1151 h 1152" name="T101"/>
                  <a:gd fmla="*/ 649 w 1152" name="T102"/>
                  <a:gd fmla="*/ 1148 h 1152" name="T103"/>
                  <a:gd fmla="*/ 694 w 1152" name="T104"/>
                  <a:gd fmla="*/ 1100 h 1152" name="T105"/>
                  <a:gd fmla="*/ 857 w 1152" name="T106"/>
                  <a:gd fmla="*/ 1027 h 1152" name="T107"/>
                  <a:gd fmla="*/ 918 w 1152" name="T108"/>
                  <a:gd fmla="*/ 1036 h 1152" name="T109"/>
                  <a:gd fmla="*/ 1023 w 1152" name="T110"/>
                  <a:gd fmla="*/ 944 h 1152" name="T111"/>
                  <a:gd fmla="*/ 1037 w 1152" name="T112"/>
                  <a:gd fmla="*/ 881 h 1152" name="T113"/>
                  <a:gd fmla="*/ 975 w 1152" name="T114"/>
                  <a:gd fmla="*/ 742 h 1152" name="T115"/>
                  <a:gd fmla="*/ 1118 w 1152" name="T116"/>
                  <a:gd fmla="*/ 687 h 1152" name="T117"/>
                  <a:gd fmla="*/ 1151 w 1152" name="T118"/>
                  <a:gd fmla="*/ 631 h 1152" name="T119"/>
                  <a:gd fmla="*/ 1143 w 1152" name="T120"/>
                  <a:gd fmla="*/ 491 h 1152" name="T121"/>
                  <a:gd fmla="*/ 1094 w 1152" name="T122"/>
                  <a:gd fmla="*/ 456 h 115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152" w="1152">
                    <a:moveTo>
                      <a:pt x="970" y="647"/>
                    </a:moveTo>
                    <a:lnTo>
                      <a:pt x="960" y="650"/>
                    </a:lnTo>
                    <a:lnTo>
                      <a:pt x="951" y="653"/>
                    </a:lnTo>
                    <a:lnTo>
                      <a:pt x="944" y="657"/>
                    </a:lnTo>
                    <a:lnTo>
                      <a:pt x="936" y="664"/>
                    </a:lnTo>
                    <a:lnTo>
                      <a:pt x="930" y="670"/>
                    </a:lnTo>
                    <a:lnTo>
                      <a:pt x="924" y="677"/>
                    </a:lnTo>
                    <a:lnTo>
                      <a:pt x="919" y="685"/>
                    </a:lnTo>
                    <a:lnTo>
                      <a:pt x="916" y="694"/>
                    </a:lnTo>
                    <a:lnTo>
                      <a:pt x="913" y="704"/>
                    </a:lnTo>
                    <a:lnTo>
                      <a:pt x="908" y="714"/>
                    </a:lnTo>
                    <a:lnTo>
                      <a:pt x="904" y="723"/>
                    </a:lnTo>
                    <a:lnTo>
                      <a:pt x="900" y="733"/>
                    </a:lnTo>
                    <a:lnTo>
                      <a:pt x="896" y="742"/>
                    </a:lnTo>
                    <a:lnTo>
                      <a:pt x="894" y="750"/>
                    </a:lnTo>
                    <a:lnTo>
                      <a:pt x="893" y="760"/>
                    </a:lnTo>
                    <a:lnTo>
                      <a:pt x="893" y="769"/>
                    </a:lnTo>
                    <a:lnTo>
                      <a:pt x="894" y="778"/>
                    </a:lnTo>
                    <a:lnTo>
                      <a:pt x="896" y="787"/>
                    </a:lnTo>
                    <a:lnTo>
                      <a:pt x="900" y="796"/>
                    </a:lnTo>
                    <a:lnTo>
                      <a:pt x="905" y="804"/>
                    </a:lnTo>
                    <a:lnTo>
                      <a:pt x="967" y="898"/>
                    </a:lnTo>
                    <a:lnTo>
                      <a:pt x="897" y="967"/>
                    </a:lnTo>
                    <a:lnTo>
                      <a:pt x="805" y="905"/>
                    </a:lnTo>
                    <a:lnTo>
                      <a:pt x="795" y="899"/>
                    </a:lnTo>
                    <a:lnTo>
                      <a:pt x="785" y="895"/>
                    </a:lnTo>
                    <a:lnTo>
                      <a:pt x="774" y="893"/>
                    </a:lnTo>
                    <a:lnTo>
                      <a:pt x="765" y="893"/>
                    </a:lnTo>
                    <a:lnTo>
                      <a:pt x="756" y="893"/>
                    </a:lnTo>
                    <a:lnTo>
                      <a:pt x="748" y="894"/>
                    </a:lnTo>
                    <a:lnTo>
                      <a:pt x="741" y="896"/>
                    </a:lnTo>
                    <a:lnTo>
                      <a:pt x="733" y="899"/>
                    </a:lnTo>
                    <a:lnTo>
                      <a:pt x="724" y="904"/>
                    </a:lnTo>
                    <a:lnTo>
                      <a:pt x="714" y="908"/>
                    </a:lnTo>
                    <a:lnTo>
                      <a:pt x="704" y="912"/>
                    </a:lnTo>
                    <a:lnTo>
                      <a:pt x="694" y="915"/>
                    </a:lnTo>
                    <a:lnTo>
                      <a:pt x="686" y="920"/>
                    </a:lnTo>
                    <a:lnTo>
                      <a:pt x="677" y="924"/>
                    </a:lnTo>
                    <a:lnTo>
                      <a:pt x="670" y="930"/>
                    </a:lnTo>
                    <a:lnTo>
                      <a:pt x="663" y="936"/>
                    </a:lnTo>
                    <a:lnTo>
                      <a:pt x="658" y="944"/>
                    </a:lnTo>
                    <a:lnTo>
                      <a:pt x="653" y="952"/>
                    </a:lnTo>
                    <a:lnTo>
                      <a:pt x="650" y="961"/>
                    </a:lnTo>
                    <a:lnTo>
                      <a:pt x="647" y="969"/>
                    </a:lnTo>
                    <a:lnTo>
                      <a:pt x="625" y="1080"/>
                    </a:lnTo>
                    <a:lnTo>
                      <a:pt x="527" y="1080"/>
                    </a:lnTo>
                    <a:lnTo>
                      <a:pt x="505" y="969"/>
                    </a:lnTo>
                    <a:lnTo>
                      <a:pt x="502" y="961"/>
                    </a:lnTo>
                    <a:lnTo>
                      <a:pt x="499" y="952"/>
                    </a:lnTo>
                    <a:lnTo>
                      <a:pt x="495" y="944"/>
                    </a:lnTo>
                    <a:lnTo>
                      <a:pt x="489" y="936"/>
                    </a:lnTo>
                    <a:lnTo>
                      <a:pt x="483" y="930"/>
                    </a:lnTo>
                    <a:lnTo>
                      <a:pt x="475" y="924"/>
                    </a:lnTo>
                    <a:lnTo>
                      <a:pt x="466" y="920"/>
                    </a:lnTo>
                    <a:lnTo>
                      <a:pt x="458" y="915"/>
                    </a:lnTo>
                    <a:lnTo>
                      <a:pt x="448" y="912"/>
                    </a:lnTo>
                    <a:lnTo>
                      <a:pt x="438" y="908"/>
                    </a:lnTo>
                    <a:lnTo>
                      <a:pt x="429" y="904"/>
                    </a:lnTo>
                    <a:lnTo>
                      <a:pt x="419" y="899"/>
                    </a:lnTo>
                    <a:lnTo>
                      <a:pt x="411" y="896"/>
                    </a:lnTo>
                    <a:lnTo>
                      <a:pt x="404" y="894"/>
                    </a:lnTo>
                    <a:lnTo>
                      <a:pt x="396" y="893"/>
                    </a:lnTo>
                    <a:lnTo>
                      <a:pt x="388" y="893"/>
                    </a:lnTo>
                    <a:lnTo>
                      <a:pt x="378" y="893"/>
                    </a:lnTo>
                    <a:lnTo>
                      <a:pt x="367" y="895"/>
                    </a:lnTo>
                    <a:lnTo>
                      <a:pt x="357" y="899"/>
                    </a:lnTo>
                    <a:lnTo>
                      <a:pt x="348" y="905"/>
                    </a:lnTo>
                    <a:lnTo>
                      <a:pt x="255" y="967"/>
                    </a:lnTo>
                    <a:lnTo>
                      <a:pt x="185" y="898"/>
                    </a:lnTo>
                    <a:lnTo>
                      <a:pt x="247" y="804"/>
                    </a:lnTo>
                    <a:lnTo>
                      <a:pt x="253" y="796"/>
                    </a:lnTo>
                    <a:lnTo>
                      <a:pt x="256" y="787"/>
                    </a:lnTo>
                    <a:lnTo>
                      <a:pt x="258" y="778"/>
                    </a:lnTo>
                    <a:lnTo>
                      <a:pt x="259" y="769"/>
                    </a:lnTo>
                    <a:lnTo>
                      <a:pt x="259" y="760"/>
                    </a:lnTo>
                    <a:lnTo>
                      <a:pt x="258" y="750"/>
                    </a:lnTo>
                    <a:lnTo>
                      <a:pt x="256" y="742"/>
                    </a:lnTo>
                    <a:lnTo>
                      <a:pt x="253" y="733"/>
                    </a:lnTo>
                    <a:lnTo>
                      <a:pt x="248" y="723"/>
                    </a:lnTo>
                    <a:lnTo>
                      <a:pt x="244" y="714"/>
                    </a:lnTo>
                    <a:lnTo>
                      <a:pt x="240" y="704"/>
                    </a:lnTo>
                    <a:lnTo>
                      <a:pt x="236" y="694"/>
                    </a:lnTo>
                    <a:lnTo>
                      <a:pt x="232" y="685"/>
                    </a:lnTo>
                    <a:lnTo>
                      <a:pt x="228" y="677"/>
                    </a:lnTo>
                    <a:lnTo>
                      <a:pt x="222" y="670"/>
                    </a:lnTo>
                    <a:lnTo>
                      <a:pt x="216" y="664"/>
                    </a:lnTo>
                    <a:lnTo>
                      <a:pt x="208" y="657"/>
                    </a:lnTo>
                    <a:lnTo>
                      <a:pt x="200" y="653"/>
                    </a:lnTo>
                    <a:lnTo>
                      <a:pt x="191" y="650"/>
                    </a:lnTo>
                    <a:lnTo>
                      <a:pt x="182" y="647"/>
                    </a:lnTo>
                    <a:lnTo>
                      <a:pt x="72" y="625"/>
                    </a:lnTo>
                    <a:lnTo>
                      <a:pt x="72" y="527"/>
                    </a:lnTo>
                    <a:lnTo>
                      <a:pt x="182" y="505"/>
                    </a:lnTo>
                    <a:lnTo>
                      <a:pt x="191" y="503"/>
                    </a:lnTo>
                    <a:lnTo>
                      <a:pt x="200" y="499"/>
                    </a:lnTo>
                    <a:lnTo>
                      <a:pt x="208" y="494"/>
                    </a:lnTo>
                    <a:lnTo>
                      <a:pt x="216" y="489"/>
                    </a:lnTo>
                    <a:lnTo>
                      <a:pt x="222" y="482"/>
                    </a:lnTo>
                    <a:lnTo>
                      <a:pt x="228" y="475"/>
                    </a:lnTo>
                    <a:lnTo>
                      <a:pt x="232" y="466"/>
                    </a:lnTo>
                    <a:lnTo>
                      <a:pt x="236" y="458"/>
                    </a:lnTo>
                    <a:lnTo>
                      <a:pt x="240" y="448"/>
                    </a:lnTo>
                    <a:lnTo>
                      <a:pt x="244" y="438"/>
                    </a:lnTo>
                    <a:lnTo>
                      <a:pt x="248" y="428"/>
                    </a:lnTo>
                    <a:lnTo>
                      <a:pt x="253" y="420"/>
                    </a:lnTo>
                    <a:lnTo>
                      <a:pt x="256" y="410"/>
                    </a:lnTo>
                    <a:lnTo>
                      <a:pt x="258" y="401"/>
                    </a:lnTo>
                    <a:lnTo>
                      <a:pt x="259" y="392"/>
                    </a:lnTo>
                    <a:lnTo>
                      <a:pt x="259" y="383"/>
                    </a:lnTo>
                    <a:lnTo>
                      <a:pt x="258" y="373"/>
                    </a:lnTo>
                    <a:lnTo>
                      <a:pt x="256" y="365"/>
                    </a:lnTo>
                    <a:lnTo>
                      <a:pt x="253" y="356"/>
                    </a:lnTo>
                    <a:lnTo>
                      <a:pt x="247" y="347"/>
                    </a:lnTo>
                    <a:lnTo>
                      <a:pt x="185" y="255"/>
                    </a:lnTo>
                    <a:lnTo>
                      <a:pt x="255" y="185"/>
                    </a:lnTo>
                    <a:lnTo>
                      <a:pt x="348" y="247"/>
                    </a:lnTo>
                    <a:lnTo>
                      <a:pt x="357" y="252"/>
                    </a:lnTo>
                    <a:lnTo>
                      <a:pt x="367" y="257"/>
                    </a:lnTo>
                    <a:lnTo>
                      <a:pt x="378" y="259"/>
                    </a:lnTo>
                    <a:lnTo>
                      <a:pt x="388" y="260"/>
                    </a:lnTo>
                    <a:lnTo>
                      <a:pt x="396" y="259"/>
                    </a:lnTo>
                    <a:lnTo>
                      <a:pt x="404" y="258"/>
                    </a:lnTo>
                    <a:lnTo>
                      <a:pt x="411" y="256"/>
                    </a:lnTo>
                    <a:lnTo>
                      <a:pt x="419" y="252"/>
                    </a:lnTo>
                    <a:lnTo>
                      <a:pt x="429" y="248"/>
                    </a:lnTo>
                    <a:lnTo>
                      <a:pt x="438" y="244"/>
                    </a:lnTo>
                    <a:lnTo>
                      <a:pt x="448" y="239"/>
                    </a:lnTo>
                    <a:lnTo>
                      <a:pt x="458" y="236"/>
                    </a:lnTo>
                    <a:lnTo>
                      <a:pt x="466" y="233"/>
                    </a:lnTo>
                    <a:lnTo>
                      <a:pt x="475" y="228"/>
                    </a:lnTo>
                    <a:lnTo>
                      <a:pt x="482" y="222"/>
                    </a:lnTo>
                    <a:lnTo>
                      <a:pt x="489" y="216"/>
                    </a:lnTo>
                    <a:lnTo>
                      <a:pt x="495" y="208"/>
                    </a:lnTo>
                    <a:lnTo>
                      <a:pt x="499" y="201"/>
                    </a:lnTo>
                    <a:lnTo>
                      <a:pt x="502" y="192"/>
                    </a:lnTo>
                    <a:lnTo>
                      <a:pt x="505" y="182"/>
                    </a:lnTo>
                    <a:lnTo>
                      <a:pt x="527" y="72"/>
                    </a:lnTo>
                    <a:lnTo>
                      <a:pt x="625" y="72"/>
                    </a:lnTo>
                    <a:lnTo>
                      <a:pt x="647" y="182"/>
                    </a:lnTo>
                    <a:lnTo>
                      <a:pt x="649" y="192"/>
                    </a:lnTo>
                    <a:lnTo>
                      <a:pt x="653" y="201"/>
                    </a:lnTo>
                    <a:lnTo>
                      <a:pt x="658" y="208"/>
                    </a:lnTo>
                    <a:lnTo>
                      <a:pt x="663" y="216"/>
                    </a:lnTo>
                    <a:lnTo>
                      <a:pt x="670" y="222"/>
                    </a:lnTo>
                    <a:lnTo>
                      <a:pt x="677" y="228"/>
                    </a:lnTo>
                    <a:lnTo>
                      <a:pt x="686" y="233"/>
                    </a:lnTo>
                    <a:lnTo>
                      <a:pt x="694" y="236"/>
                    </a:lnTo>
                    <a:lnTo>
                      <a:pt x="704" y="239"/>
                    </a:lnTo>
                    <a:lnTo>
                      <a:pt x="714" y="244"/>
                    </a:lnTo>
                    <a:lnTo>
                      <a:pt x="724" y="248"/>
                    </a:lnTo>
                    <a:lnTo>
                      <a:pt x="732" y="252"/>
                    </a:lnTo>
                    <a:lnTo>
                      <a:pt x="741" y="256"/>
                    </a:lnTo>
                    <a:lnTo>
                      <a:pt x="748" y="258"/>
                    </a:lnTo>
                    <a:lnTo>
                      <a:pt x="756" y="259"/>
                    </a:lnTo>
                    <a:lnTo>
                      <a:pt x="765" y="260"/>
                    </a:lnTo>
                    <a:lnTo>
                      <a:pt x="774" y="259"/>
                    </a:lnTo>
                    <a:lnTo>
                      <a:pt x="785" y="257"/>
                    </a:lnTo>
                    <a:lnTo>
                      <a:pt x="795" y="252"/>
                    </a:lnTo>
                    <a:lnTo>
                      <a:pt x="805" y="247"/>
                    </a:lnTo>
                    <a:lnTo>
                      <a:pt x="897" y="185"/>
                    </a:lnTo>
                    <a:lnTo>
                      <a:pt x="967" y="255"/>
                    </a:lnTo>
                    <a:lnTo>
                      <a:pt x="905" y="347"/>
                    </a:lnTo>
                    <a:lnTo>
                      <a:pt x="900" y="356"/>
                    </a:lnTo>
                    <a:lnTo>
                      <a:pt x="896" y="365"/>
                    </a:lnTo>
                    <a:lnTo>
                      <a:pt x="894" y="373"/>
                    </a:lnTo>
                    <a:lnTo>
                      <a:pt x="893" y="383"/>
                    </a:lnTo>
                    <a:lnTo>
                      <a:pt x="893" y="392"/>
                    </a:lnTo>
                    <a:lnTo>
                      <a:pt x="894" y="401"/>
                    </a:lnTo>
                    <a:lnTo>
                      <a:pt x="896" y="410"/>
                    </a:lnTo>
                    <a:lnTo>
                      <a:pt x="900" y="419"/>
                    </a:lnTo>
                    <a:lnTo>
                      <a:pt x="904" y="428"/>
                    </a:lnTo>
                    <a:lnTo>
                      <a:pt x="908" y="438"/>
                    </a:lnTo>
                    <a:lnTo>
                      <a:pt x="913" y="448"/>
                    </a:lnTo>
                    <a:lnTo>
                      <a:pt x="916" y="458"/>
                    </a:lnTo>
                    <a:lnTo>
                      <a:pt x="919" y="466"/>
                    </a:lnTo>
                    <a:lnTo>
                      <a:pt x="924" y="475"/>
                    </a:lnTo>
                    <a:lnTo>
                      <a:pt x="930" y="482"/>
                    </a:lnTo>
                    <a:lnTo>
                      <a:pt x="936" y="489"/>
                    </a:lnTo>
                    <a:lnTo>
                      <a:pt x="944" y="494"/>
                    </a:lnTo>
                    <a:lnTo>
                      <a:pt x="951" y="499"/>
                    </a:lnTo>
                    <a:lnTo>
                      <a:pt x="960" y="503"/>
                    </a:lnTo>
                    <a:lnTo>
                      <a:pt x="970" y="505"/>
                    </a:lnTo>
                    <a:lnTo>
                      <a:pt x="1080" y="527"/>
                    </a:lnTo>
                    <a:lnTo>
                      <a:pt x="1080" y="625"/>
                    </a:lnTo>
                    <a:lnTo>
                      <a:pt x="970" y="647"/>
                    </a:lnTo>
                    <a:close/>
                    <a:moveTo>
                      <a:pt x="1094" y="456"/>
                    </a:moveTo>
                    <a:lnTo>
                      <a:pt x="984" y="434"/>
                    </a:lnTo>
                    <a:lnTo>
                      <a:pt x="979" y="422"/>
                    </a:lnTo>
                    <a:lnTo>
                      <a:pt x="975" y="411"/>
                    </a:lnTo>
                    <a:lnTo>
                      <a:pt x="970" y="399"/>
                    </a:lnTo>
                    <a:lnTo>
                      <a:pt x="964" y="387"/>
                    </a:lnTo>
                    <a:lnTo>
                      <a:pt x="1027" y="294"/>
                    </a:lnTo>
                    <a:lnTo>
                      <a:pt x="1030" y="289"/>
                    </a:lnTo>
                    <a:lnTo>
                      <a:pt x="1033" y="283"/>
                    </a:lnTo>
                    <a:lnTo>
                      <a:pt x="1036" y="277"/>
                    </a:lnTo>
                    <a:lnTo>
                      <a:pt x="1037" y="272"/>
                    </a:lnTo>
                    <a:lnTo>
                      <a:pt x="1039" y="259"/>
                    </a:lnTo>
                    <a:lnTo>
                      <a:pt x="1039" y="247"/>
                    </a:lnTo>
                    <a:lnTo>
                      <a:pt x="1037" y="235"/>
                    </a:lnTo>
                    <a:lnTo>
                      <a:pt x="1032" y="223"/>
                    </a:lnTo>
                    <a:lnTo>
                      <a:pt x="1029" y="218"/>
                    </a:lnTo>
                    <a:lnTo>
                      <a:pt x="1026" y="213"/>
                    </a:lnTo>
                    <a:lnTo>
                      <a:pt x="1023" y="208"/>
                    </a:lnTo>
                    <a:lnTo>
                      <a:pt x="1018" y="204"/>
                    </a:lnTo>
                    <a:lnTo>
                      <a:pt x="948" y="134"/>
                    </a:lnTo>
                    <a:lnTo>
                      <a:pt x="943" y="129"/>
                    </a:lnTo>
                    <a:lnTo>
                      <a:pt x="937" y="125"/>
                    </a:lnTo>
                    <a:lnTo>
                      <a:pt x="931" y="122"/>
                    </a:lnTo>
                    <a:lnTo>
                      <a:pt x="925" y="118"/>
                    </a:lnTo>
                    <a:lnTo>
                      <a:pt x="918" y="116"/>
                    </a:lnTo>
                    <a:lnTo>
                      <a:pt x="911" y="114"/>
                    </a:lnTo>
                    <a:lnTo>
                      <a:pt x="905" y="113"/>
                    </a:lnTo>
                    <a:lnTo>
                      <a:pt x="897" y="113"/>
                    </a:lnTo>
                    <a:lnTo>
                      <a:pt x="888" y="114"/>
                    </a:lnTo>
                    <a:lnTo>
                      <a:pt x="877" y="116"/>
                    </a:lnTo>
                    <a:lnTo>
                      <a:pt x="867" y="120"/>
                    </a:lnTo>
                    <a:lnTo>
                      <a:pt x="857" y="125"/>
                    </a:lnTo>
                    <a:lnTo>
                      <a:pt x="765" y="188"/>
                    </a:lnTo>
                    <a:lnTo>
                      <a:pt x="753" y="182"/>
                    </a:lnTo>
                    <a:lnTo>
                      <a:pt x="741" y="177"/>
                    </a:lnTo>
                    <a:lnTo>
                      <a:pt x="730" y="172"/>
                    </a:lnTo>
                    <a:lnTo>
                      <a:pt x="718" y="168"/>
                    </a:lnTo>
                    <a:lnTo>
                      <a:pt x="695" y="58"/>
                    </a:lnTo>
                    <a:lnTo>
                      <a:pt x="694" y="51"/>
                    </a:lnTo>
                    <a:lnTo>
                      <a:pt x="692" y="46"/>
                    </a:lnTo>
                    <a:lnTo>
                      <a:pt x="689" y="40"/>
                    </a:lnTo>
                    <a:lnTo>
                      <a:pt x="687" y="34"/>
                    </a:lnTo>
                    <a:lnTo>
                      <a:pt x="679" y="24"/>
                    </a:lnTo>
                    <a:lnTo>
                      <a:pt x="671" y="16"/>
                    </a:lnTo>
                    <a:lnTo>
                      <a:pt x="661" y="9"/>
                    </a:lnTo>
                    <a:lnTo>
                      <a:pt x="649" y="4"/>
                    </a:lnTo>
                    <a:lnTo>
                      <a:pt x="644" y="3"/>
                    </a:lnTo>
                    <a:lnTo>
                      <a:pt x="637" y="1"/>
                    </a:lnTo>
                    <a:lnTo>
                      <a:pt x="632" y="1"/>
                    </a:lnTo>
                    <a:lnTo>
                      <a:pt x="625" y="0"/>
                    </a:lnTo>
                    <a:lnTo>
                      <a:pt x="527" y="0"/>
                    </a:lnTo>
                    <a:lnTo>
                      <a:pt x="520" y="1"/>
                    </a:lnTo>
                    <a:lnTo>
                      <a:pt x="514" y="1"/>
                    </a:lnTo>
                    <a:lnTo>
                      <a:pt x="509" y="3"/>
                    </a:lnTo>
                    <a:lnTo>
                      <a:pt x="502" y="4"/>
                    </a:lnTo>
                    <a:lnTo>
                      <a:pt x="491" y="9"/>
                    </a:lnTo>
                    <a:lnTo>
                      <a:pt x="482" y="16"/>
                    </a:lnTo>
                    <a:lnTo>
                      <a:pt x="473" y="24"/>
                    </a:lnTo>
                    <a:lnTo>
                      <a:pt x="465" y="34"/>
                    </a:lnTo>
                    <a:lnTo>
                      <a:pt x="462" y="40"/>
                    </a:lnTo>
                    <a:lnTo>
                      <a:pt x="460" y="46"/>
                    </a:lnTo>
                    <a:lnTo>
                      <a:pt x="458" y="51"/>
                    </a:lnTo>
                    <a:lnTo>
                      <a:pt x="457" y="58"/>
                    </a:lnTo>
                    <a:lnTo>
                      <a:pt x="434" y="168"/>
                    </a:lnTo>
                    <a:lnTo>
                      <a:pt x="422" y="172"/>
                    </a:lnTo>
                    <a:lnTo>
                      <a:pt x="410" y="177"/>
                    </a:lnTo>
                    <a:lnTo>
                      <a:pt x="400" y="182"/>
                    </a:lnTo>
                    <a:lnTo>
                      <a:pt x="388" y="188"/>
                    </a:lnTo>
                    <a:lnTo>
                      <a:pt x="295" y="125"/>
                    </a:lnTo>
                    <a:lnTo>
                      <a:pt x="285" y="120"/>
                    </a:lnTo>
                    <a:lnTo>
                      <a:pt x="275" y="116"/>
                    </a:lnTo>
                    <a:lnTo>
                      <a:pt x="265" y="114"/>
                    </a:lnTo>
                    <a:lnTo>
                      <a:pt x="255" y="113"/>
                    </a:lnTo>
                    <a:lnTo>
                      <a:pt x="247" y="113"/>
                    </a:lnTo>
                    <a:lnTo>
                      <a:pt x="241" y="114"/>
                    </a:lnTo>
                    <a:lnTo>
                      <a:pt x="233" y="116"/>
                    </a:lnTo>
                    <a:lnTo>
                      <a:pt x="227" y="118"/>
                    </a:lnTo>
                    <a:lnTo>
                      <a:pt x="220" y="122"/>
                    </a:lnTo>
                    <a:lnTo>
                      <a:pt x="215" y="125"/>
                    </a:lnTo>
                    <a:lnTo>
                      <a:pt x="208" y="129"/>
                    </a:lnTo>
                    <a:lnTo>
                      <a:pt x="203" y="134"/>
                    </a:lnTo>
                    <a:lnTo>
                      <a:pt x="134" y="204"/>
                    </a:lnTo>
                    <a:lnTo>
                      <a:pt x="130" y="208"/>
                    </a:lnTo>
                    <a:lnTo>
                      <a:pt x="126" y="213"/>
                    </a:lnTo>
                    <a:lnTo>
                      <a:pt x="123" y="218"/>
                    </a:lnTo>
                    <a:lnTo>
                      <a:pt x="120" y="223"/>
                    </a:lnTo>
                    <a:lnTo>
                      <a:pt x="115" y="235"/>
                    </a:lnTo>
                    <a:lnTo>
                      <a:pt x="113" y="247"/>
                    </a:lnTo>
                    <a:lnTo>
                      <a:pt x="113" y="259"/>
                    </a:lnTo>
                    <a:lnTo>
                      <a:pt x="115" y="272"/>
                    </a:lnTo>
                    <a:lnTo>
                      <a:pt x="117" y="277"/>
                    </a:lnTo>
                    <a:lnTo>
                      <a:pt x="119" y="283"/>
                    </a:lnTo>
                    <a:lnTo>
                      <a:pt x="122" y="289"/>
                    </a:lnTo>
                    <a:lnTo>
                      <a:pt x="125" y="294"/>
                    </a:lnTo>
                    <a:lnTo>
                      <a:pt x="188" y="387"/>
                    </a:lnTo>
                    <a:lnTo>
                      <a:pt x="182" y="399"/>
                    </a:lnTo>
                    <a:lnTo>
                      <a:pt x="177" y="411"/>
                    </a:lnTo>
                    <a:lnTo>
                      <a:pt x="173" y="422"/>
                    </a:lnTo>
                    <a:lnTo>
                      <a:pt x="168" y="434"/>
                    </a:lnTo>
                    <a:lnTo>
                      <a:pt x="58" y="456"/>
                    </a:lnTo>
                    <a:lnTo>
                      <a:pt x="52" y="458"/>
                    </a:lnTo>
                    <a:lnTo>
                      <a:pt x="45" y="460"/>
                    </a:lnTo>
                    <a:lnTo>
                      <a:pt x="40" y="463"/>
                    </a:lnTo>
                    <a:lnTo>
                      <a:pt x="34" y="465"/>
                    </a:lnTo>
                    <a:lnTo>
                      <a:pt x="25" y="473"/>
                    </a:lnTo>
                    <a:lnTo>
                      <a:pt x="16" y="481"/>
                    </a:lnTo>
                    <a:lnTo>
                      <a:pt x="10" y="491"/>
                    </a:lnTo>
                    <a:lnTo>
                      <a:pt x="4" y="503"/>
                    </a:lnTo>
                    <a:lnTo>
                      <a:pt x="2" y="508"/>
                    </a:lnTo>
                    <a:lnTo>
                      <a:pt x="1" y="515"/>
                    </a:lnTo>
                    <a:lnTo>
                      <a:pt x="0" y="520"/>
                    </a:lnTo>
                    <a:lnTo>
                      <a:pt x="0" y="527"/>
                    </a:lnTo>
                    <a:lnTo>
                      <a:pt x="0" y="625"/>
                    </a:lnTo>
                    <a:lnTo>
                      <a:pt x="0" y="631"/>
                    </a:lnTo>
                    <a:lnTo>
                      <a:pt x="1" y="638"/>
                    </a:lnTo>
                    <a:lnTo>
                      <a:pt x="2" y="643"/>
                    </a:lnTo>
                    <a:lnTo>
                      <a:pt x="4" y="650"/>
                    </a:lnTo>
                    <a:lnTo>
                      <a:pt x="10" y="661"/>
                    </a:lnTo>
                    <a:lnTo>
                      <a:pt x="16" y="670"/>
                    </a:lnTo>
                    <a:lnTo>
                      <a:pt x="25" y="679"/>
                    </a:lnTo>
                    <a:lnTo>
                      <a:pt x="34" y="687"/>
                    </a:lnTo>
                    <a:lnTo>
                      <a:pt x="40" y="690"/>
                    </a:lnTo>
                    <a:lnTo>
                      <a:pt x="45" y="692"/>
                    </a:lnTo>
                    <a:lnTo>
                      <a:pt x="52" y="694"/>
                    </a:lnTo>
                    <a:lnTo>
                      <a:pt x="58" y="695"/>
                    </a:lnTo>
                    <a:lnTo>
                      <a:pt x="168" y="718"/>
                    </a:lnTo>
                    <a:lnTo>
                      <a:pt x="173" y="730"/>
                    </a:lnTo>
                    <a:lnTo>
                      <a:pt x="177" y="742"/>
                    </a:lnTo>
                    <a:lnTo>
                      <a:pt x="182" y="752"/>
                    </a:lnTo>
                    <a:lnTo>
                      <a:pt x="188" y="764"/>
                    </a:lnTo>
                    <a:lnTo>
                      <a:pt x="125" y="858"/>
                    </a:lnTo>
                    <a:lnTo>
                      <a:pt x="122" y="864"/>
                    </a:lnTo>
                    <a:lnTo>
                      <a:pt x="119" y="869"/>
                    </a:lnTo>
                    <a:lnTo>
                      <a:pt x="117" y="874"/>
                    </a:lnTo>
                    <a:lnTo>
                      <a:pt x="115" y="881"/>
                    </a:lnTo>
                    <a:lnTo>
                      <a:pt x="113" y="893"/>
                    </a:lnTo>
                    <a:lnTo>
                      <a:pt x="113" y="905"/>
                    </a:lnTo>
                    <a:lnTo>
                      <a:pt x="115" y="917"/>
                    </a:lnTo>
                    <a:lnTo>
                      <a:pt x="120" y="928"/>
                    </a:lnTo>
                    <a:lnTo>
                      <a:pt x="123" y="934"/>
                    </a:lnTo>
                    <a:lnTo>
                      <a:pt x="126" y="939"/>
                    </a:lnTo>
                    <a:lnTo>
                      <a:pt x="130" y="944"/>
                    </a:lnTo>
                    <a:lnTo>
                      <a:pt x="134" y="949"/>
                    </a:lnTo>
                    <a:lnTo>
                      <a:pt x="203" y="1018"/>
                    </a:lnTo>
                    <a:lnTo>
                      <a:pt x="208" y="1022"/>
                    </a:lnTo>
                    <a:lnTo>
                      <a:pt x="215" y="1027"/>
                    </a:lnTo>
                    <a:lnTo>
                      <a:pt x="220" y="1031"/>
                    </a:lnTo>
                    <a:lnTo>
                      <a:pt x="227" y="1033"/>
                    </a:lnTo>
                    <a:lnTo>
                      <a:pt x="233" y="1036"/>
                    </a:lnTo>
                    <a:lnTo>
                      <a:pt x="241" y="1038"/>
                    </a:lnTo>
                    <a:lnTo>
                      <a:pt x="247" y="1039"/>
                    </a:lnTo>
                    <a:lnTo>
                      <a:pt x="255" y="1039"/>
                    </a:lnTo>
                    <a:lnTo>
                      <a:pt x="265" y="1039"/>
                    </a:lnTo>
                    <a:lnTo>
                      <a:pt x="275" y="1036"/>
                    </a:lnTo>
                    <a:lnTo>
                      <a:pt x="285" y="1032"/>
                    </a:lnTo>
                    <a:lnTo>
                      <a:pt x="295" y="1027"/>
                    </a:lnTo>
                    <a:lnTo>
                      <a:pt x="388" y="964"/>
                    </a:lnTo>
                    <a:lnTo>
                      <a:pt x="400" y="969"/>
                    </a:lnTo>
                    <a:lnTo>
                      <a:pt x="410" y="975"/>
                    </a:lnTo>
                    <a:lnTo>
                      <a:pt x="422" y="979"/>
                    </a:lnTo>
                    <a:lnTo>
                      <a:pt x="434" y="984"/>
                    </a:lnTo>
                    <a:lnTo>
                      <a:pt x="457" y="1094"/>
                    </a:lnTo>
                    <a:lnTo>
                      <a:pt x="458" y="1100"/>
                    </a:lnTo>
                    <a:lnTo>
                      <a:pt x="460" y="1107"/>
                    </a:lnTo>
                    <a:lnTo>
                      <a:pt x="462" y="1112"/>
                    </a:lnTo>
                    <a:lnTo>
                      <a:pt x="465" y="1117"/>
                    </a:lnTo>
                    <a:lnTo>
                      <a:pt x="473" y="1127"/>
                    </a:lnTo>
                    <a:lnTo>
                      <a:pt x="482" y="1136"/>
                    </a:lnTo>
                    <a:lnTo>
                      <a:pt x="491" y="1142"/>
                    </a:lnTo>
                    <a:lnTo>
                      <a:pt x="502" y="1148"/>
                    </a:lnTo>
                    <a:lnTo>
                      <a:pt x="509" y="1150"/>
                    </a:lnTo>
                    <a:lnTo>
                      <a:pt x="514" y="1151"/>
                    </a:lnTo>
                    <a:lnTo>
                      <a:pt x="520" y="1152"/>
                    </a:lnTo>
                    <a:lnTo>
                      <a:pt x="527" y="1152"/>
                    </a:lnTo>
                    <a:lnTo>
                      <a:pt x="625" y="1152"/>
                    </a:lnTo>
                    <a:lnTo>
                      <a:pt x="632" y="1152"/>
                    </a:lnTo>
                    <a:lnTo>
                      <a:pt x="637" y="1151"/>
                    </a:lnTo>
                    <a:lnTo>
                      <a:pt x="644" y="1150"/>
                    </a:lnTo>
                    <a:lnTo>
                      <a:pt x="649" y="1148"/>
                    </a:lnTo>
                    <a:lnTo>
                      <a:pt x="661" y="1142"/>
                    </a:lnTo>
                    <a:lnTo>
                      <a:pt x="671" y="1136"/>
                    </a:lnTo>
                    <a:lnTo>
                      <a:pt x="679" y="1127"/>
                    </a:lnTo>
                    <a:lnTo>
                      <a:pt x="687" y="1117"/>
                    </a:lnTo>
                    <a:lnTo>
                      <a:pt x="689" y="1112"/>
                    </a:lnTo>
                    <a:lnTo>
                      <a:pt x="692" y="1107"/>
                    </a:lnTo>
                    <a:lnTo>
                      <a:pt x="694" y="1100"/>
                    </a:lnTo>
                    <a:lnTo>
                      <a:pt x="695" y="1094"/>
                    </a:lnTo>
                    <a:lnTo>
                      <a:pt x="718" y="984"/>
                    </a:lnTo>
                    <a:lnTo>
                      <a:pt x="730" y="979"/>
                    </a:lnTo>
                    <a:lnTo>
                      <a:pt x="741" y="975"/>
                    </a:lnTo>
                    <a:lnTo>
                      <a:pt x="753" y="969"/>
                    </a:lnTo>
                    <a:lnTo>
                      <a:pt x="765" y="964"/>
                    </a:lnTo>
                    <a:lnTo>
                      <a:pt x="857" y="1027"/>
                    </a:lnTo>
                    <a:lnTo>
                      <a:pt x="867" y="1032"/>
                    </a:lnTo>
                    <a:lnTo>
                      <a:pt x="877" y="1036"/>
                    </a:lnTo>
                    <a:lnTo>
                      <a:pt x="888" y="1039"/>
                    </a:lnTo>
                    <a:lnTo>
                      <a:pt x="897" y="1039"/>
                    </a:lnTo>
                    <a:lnTo>
                      <a:pt x="905" y="1039"/>
                    </a:lnTo>
                    <a:lnTo>
                      <a:pt x="911" y="1038"/>
                    </a:lnTo>
                    <a:lnTo>
                      <a:pt x="918" y="1036"/>
                    </a:lnTo>
                    <a:lnTo>
                      <a:pt x="925" y="1033"/>
                    </a:lnTo>
                    <a:lnTo>
                      <a:pt x="931" y="1031"/>
                    </a:lnTo>
                    <a:lnTo>
                      <a:pt x="937" y="1027"/>
                    </a:lnTo>
                    <a:lnTo>
                      <a:pt x="943" y="1022"/>
                    </a:lnTo>
                    <a:lnTo>
                      <a:pt x="948" y="1018"/>
                    </a:lnTo>
                    <a:lnTo>
                      <a:pt x="1018" y="949"/>
                    </a:lnTo>
                    <a:lnTo>
                      <a:pt x="1023" y="944"/>
                    </a:lnTo>
                    <a:lnTo>
                      <a:pt x="1026" y="939"/>
                    </a:lnTo>
                    <a:lnTo>
                      <a:pt x="1029" y="934"/>
                    </a:lnTo>
                    <a:lnTo>
                      <a:pt x="1032" y="928"/>
                    </a:lnTo>
                    <a:lnTo>
                      <a:pt x="1037" y="917"/>
                    </a:lnTo>
                    <a:lnTo>
                      <a:pt x="1039" y="905"/>
                    </a:lnTo>
                    <a:lnTo>
                      <a:pt x="1039" y="893"/>
                    </a:lnTo>
                    <a:lnTo>
                      <a:pt x="1037" y="881"/>
                    </a:lnTo>
                    <a:lnTo>
                      <a:pt x="1036" y="874"/>
                    </a:lnTo>
                    <a:lnTo>
                      <a:pt x="1033" y="869"/>
                    </a:lnTo>
                    <a:lnTo>
                      <a:pt x="1030" y="864"/>
                    </a:lnTo>
                    <a:lnTo>
                      <a:pt x="1027" y="858"/>
                    </a:lnTo>
                    <a:lnTo>
                      <a:pt x="964" y="764"/>
                    </a:lnTo>
                    <a:lnTo>
                      <a:pt x="970" y="752"/>
                    </a:lnTo>
                    <a:lnTo>
                      <a:pt x="975" y="742"/>
                    </a:lnTo>
                    <a:lnTo>
                      <a:pt x="979" y="730"/>
                    </a:lnTo>
                    <a:lnTo>
                      <a:pt x="984" y="718"/>
                    </a:lnTo>
                    <a:lnTo>
                      <a:pt x="1094" y="695"/>
                    </a:lnTo>
                    <a:lnTo>
                      <a:pt x="1100" y="694"/>
                    </a:lnTo>
                    <a:lnTo>
                      <a:pt x="1106" y="692"/>
                    </a:lnTo>
                    <a:lnTo>
                      <a:pt x="1112" y="690"/>
                    </a:lnTo>
                    <a:lnTo>
                      <a:pt x="1118" y="687"/>
                    </a:lnTo>
                    <a:lnTo>
                      <a:pt x="1127" y="679"/>
                    </a:lnTo>
                    <a:lnTo>
                      <a:pt x="1136" y="670"/>
                    </a:lnTo>
                    <a:lnTo>
                      <a:pt x="1143" y="661"/>
                    </a:lnTo>
                    <a:lnTo>
                      <a:pt x="1148" y="650"/>
                    </a:lnTo>
                    <a:lnTo>
                      <a:pt x="1149" y="643"/>
                    </a:lnTo>
                    <a:lnTo>
                      <a:pt x="1151" y="638"/>
                    </a:lnTo>
                    <a:lnTo>
                      <a:pt x="1151" y="631"/>
                    </a:lnTo>
                    <a:lnTo>
                      <a:pt x="1152" y="625"/>
                    </a:lnTo>
                    <a:lnTo>
                      <a:pt x="1152" y="527"/>
                    </a:lnTo>
                    <a:lnTo>
                      <a:pt x="1151" y="520"/>
                    </a:lnTo>
                    <a:lnTo>
                      <a:pt x="1151" y="515"/>
                    </a:lnTo>
                    <a:lnTo>
                      <a:pt x="1149" y="508"/>
                    </a:lnTo>
                    <a:lnTo>
                      <a:pt x="1148" y="503"/>
                    </a:lnTo>
                    <a:lnTo>
                      <a:pt x="1143" y="491"/>
                    </a:lnTo>
                    <a:lnTo>
                      <a:pt x="1136" y="481"/>
                    </a:lnTo>
                    <a:lnTo>
                      <a:pt x="1127" y="473"/>
                    </a:lnTo>
                    <a:lnTo>
                      <a:pt x="1118" y="465"/>
                    </a:lnTo>
                    <a:lnTo>
                      <a:pt x="1112" y="463"/>
                    </a:lnTo>
                    <a:lnTo>
                      <a:pt x="1106" y="460"/>
                    </a:lnTo>
                    <a:lnTo>
                      <a:pt x="1100" y="458"/>
                    </a:lnTo>
                    <a:lnTo>
                      <a:pt x="1094" y="456"/>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42" name="Freeform 125">
                <a:extLst>
                  <a:ext uri="{FF2B5EF4-FFF2-40B4-BE49-F238E27FC236}">
                    <a16:creationId xmlns:a16="http://schemas.microsoft.com/office/drawing/2014/main" id="{983597E0-0DE2-4628-9DDB-74A260511A9B}"/>
                  </a:ext>
                </a:extLst>
              </p:cNvPr>
              <p:cNvSpPr>
                <a:spLocks noEditPoints="1"/>
              </p:cNvSpPr>
              <p:nvPr/>
            </p:nvSpPr>
            <p:spPr bwMode="auto">
              <a:xfrm>
                <a:off x="4691856" y="2882503"/>
                <a:ext cx="200025" cy="200025"/>
              </a:xfrm>
              <a:custGeom>
                <a:gdLst>
                  <a:gd fmla="*/ 218 w 504" name="T0"/>
                  <a:gd fmla="*/ 469 h 504" name="T1"/>
                  <a:gd fmla="*/ 147 w 504" name="T2"/>
                  <a:gd fmla="*/ 446 h 504" name="T3"/>
                  <a:gd fmla="*/ 82 w 504" name="T4"/>
                  <a:gd fmla="*/ 392 h 504" name="T5"/>
                  <a:gd fmla="*/ 41 w 504" name="T6"/>
                  <a:gd fmla="*/ 317 h 504" name="T7"/>
                  <a:gd fmla="*/ 32 w 504" name="T8"/>
                  <a:gd fmla="*/ 263 h 504" name="T9"/>
                  <a:gd fmla="*/ 34 w 504" name="T10"/>
                  <a:gd fmla="*/ 219 h 504" name="T11"/>
                  <a:gd fmla="*/ 58 w 504" name="T12"/>
                  <a:gd fmla="*/ 147 h 504" name="T13"/>
                  <a:gd fmla="*/ 112 w 504" name="T14"/>
                  <a:gd fmla="*/ 82 h 504" name="T15"/>
                  <a:gd fmla="*/ 187 w 504" name="T16"/>
                  <a:gd fmla="*/ 42 h 504" name="T17"/>
                  <a:gd fmla="*/ 241 w 504" name="T18"/>
                  <a:gd fmla="*/ 32 h 504" name="T19"/>
                  <a:gd fmla="*/ 286 w 504" name="T20"/>
                  <a:gd fmla="*/ 34 h 504" name="T21"/>
                  <a:gd fmla="*/ 357 w 504" name="T22"/>
                  <a:gd fmla="*/ 58 h 504" name="T23"/>
                  <a:gd fmla="*/ 422 w 504" name="T24"/>
                  <a:gd fmla="*/ 112 h 504" name="T25"/>
                  <a:gd fmla="*/ 462 w 504" name="T26"/>
                  <a:gd fmla="*/ 186 h 504" name="T27"/>
                  <a:gd fmla="*/ 472 w 504" name="T28"/>
                  <a:gd fmla="*/ 240 h 504" name="T29"/>
                  <a:gd fmla="*/ 470 w 504" name="T30"/>
                  <a:gd fmla="*/ 286 h 504" name="T31"/>
                  <a:gd fmla="*/ 446 w 504" name="T32"/>
                  <a:gd fmla="*/ 357 h 504" name="T33"/>
                  <a:gd fmla="*/ 392 w 504" name="T34"/>
                  <a:gd fmla="*/ 422 h 504" name="T35"/>
                  <a:gd fmla="*/ 317 w 504" name="T36"/>
                  <a:gd fmla="*/ 463 h 504" name="T37"/>
                  <a:gd fmla="*/ 263 w 504" name="T38"/>
                  <a:gd fmla="*/ 473 h 504" name="T39"/>
                  <a:gd fmla="*/ 239 w 504" name="T40"/>
                  <a:gd fmla="*/ 1 h 504" name="T41"/>
                  <a:gd fmla="*/ 189 w 504" name="T42"/>
                  <a:gd fmla="*/ 8 h 504" name="T43"/>
                  <a:gd fmla="*/ 142 w 504" name="T44"/>
                  <a:gd fmla="*/ 24 h 504" name="T45"/>
                  <a:gd fmla="*/ 101 w 504" name="T46"/>
                  <a:gd fmla="*/ 50 h 504" name="T47"/>
                  <a:gd fmla="*/ 66 w 504" name="T48"/>
                  <a:gd fmla="*/ 83 h 504" name="T49"/>
                  <a:gd fmla="*/ 37 w 504" name="T50"/>
                  <a:gd fmla="*/ 122 h 504" name="T51"/>
                  <a:gd fmla="*/ 15 w 504" name="T52"/>
                  <a:gd fmla="*/ 165 h 504" name="T53"/>
                  <a:gd fmla="*/ 3 w 504" name="T54"/>
                  <a:gd fmla="*/ 213 h 504" name="T55"/>
                  <a:gd fmla="*/ 0 w 504" name="T56"/>
                  <a:gd fmla="*/ 265 h 504" name="T57"/>
                  <a:gd fmla="*/ 7 w 504" name="T58"/>
                  <a:gd fmla="*/ 315 h 504" name="T59"/>
                  <a:gd fmla="*/ 25 w 504" name="T60"/>
                  <a:gd fmla="*/ 361 h 504" name="T61"/>
                  <a:gd fmla="*/ 50 w 504" name="T62"/>
                  <a:gd fmla="*/ 402 h 504" name="T63"/>
                  <a:gd fmla="*/ 83 w 504" name="T64"/>
                  <a:gd fmla="*/ 438 h 504" name="T65"/>
                  <a:gd fmla="*/ 121 w 504" name="T66"/>
                  <a:gd fmla="*/ 467 h 504" name="T67"/>
                  <a:gd fmla="*/ 165 w 504" name="T68"/>
                  <a:gd fmla="*/ 489 h 504" name="T69"/>
                  <a:gd fmla="*/ 214 w 504" name="T70"/>
                  <a:gd fmla="*/ 501 h 504" name="T71"/>
                  <a:gd fmla="*/ 265 w 504" name="T72"/>
                  <a:gd fmla="*/ 504 h 504" name="T73"/>
                  <a:gd fmla="*/ 315 w 504" name="T74"/>
                  <a:gd fmla="*/ 496 h 504" name="T75"/>
                  <a:gd fmla="*/ 362 w 504" name="T76"/>
                  <a:gd fmla="*/ 479 h 504" name="T77"/>
                  <a:gd fmla="*/ 403 w 504" name="T78"/>
                  <a:gd fmla="*/ 454 h 504" name="T79"/>
                  <a:gd fmla="*/ 438 w 504" name="T80"/>
                  <a:gd fmla="*/ 421 h 504" name="T81"/>
                  <a:gd fmla="*/ 468 w 504" name="T82"/>
                  <a:gd fmla="*/ 383 h 504" name="T83"/>
                  <a:gd fmla="*/ 489 w 504" name="T84"/>
                  <a:gd fmla="*/ 339 h 504" name="T85"/>
                  <a:gd fmla="*/ 501 w 504" name="T86"/>
                  <a:gd fmla="*/ 290 h 504" name="T87"/>
                  <a:gd fmla="*/ 503 w 504" name="T88"/>
                  <a:gd fmla="*/ 239 h 504" name="T89"/>
                  <a:gd fmla="*/ 496 w 504" name="T90"/>
                  <a:gd fmla="*/ 189 h 504" name="T91"/>
                  <a:gd fmla="*/ 479 w 504" name="T92"/>
                  <a:gd fmla="*/ 142 h 504" name="T93"/>
                  <a:gd fmla="*/ 454 w 504" name="T94"/>
                  <a:gd fmla="*/ 101 h 504" name="T95"/>
                  <a:gd fmla="*/ 421 w 504" name="T96"/>
                  <a:gd fmla="*/ 66 h 504" name="T97"/>
                  <a:gd fmla="*/ 382 w 504" name="T98"/>
                  <a:gd fmla="*/ 36 h 504" name="T99"/>
                  <a:gd fmla="*/ 339 w 504" name="T100"/>
                  <a:gd fmla="*/ 15 h 504" name="T101"/>
                  <a:gd fmla="*/ 290 w 504" name="T102"/>
                  <a:gd fmla="*/ 3 h 50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503" w="503">
                    <a:moveTo>
                      <a:pt x="252" y="473"/>
                    </a:moveTo>
                    <a:lnTo>
                      <a:pt x="241" y="473"/>
                    </a:lnTo>
                    <a:lnTo>
                      <a:pt x="230" y="472"/>
                    </a:lnTo>
                    <a:lnTo>
                      <a:pt x="218" y="469"/>
                    </a:lnTo>
                    <a:lnTo>
                      <a:pt x="207" y="468"/>
                    </a:lnTo>
                    <a:lnTo>
                      <a:pt x="187" y="463"/>
                    </a:lnTo>
                    <a:lnTo>
                      <a:pt x="166" y="455"/>
                    </a:lnTo>
                    <a:lnTo>
                      <a:pt x="147" y="446"/>
                    </a:lnTo>
                    <a:lnTo>
                      <a:pt x="128" y="435"/>
                    </a:lnTo>
                    <a:lnTo>
                      <a:pt x="112" y="422"/>
                    </a:lnTo>
                    <a:lnTo>
                      <a:pt x="96" y="408"/>
                    </a:lnTo>
                    <a:lnTo>
                      <a:pt x="82" y="392"/>
                    </a:lnTo>
                    <a:lnTo>
                      <a:pt x="69" y="375"/>
                    </a:lnTo>
                    <a:lnTo>
                      <a:pt x="58" y="357"/>
                    </a:lnTo>
                    <a:lnTo>
                      <a:pt x="49" y="338"/>
                    </a:lnTo>
                    <a:lnTo>
                      <a:pt x="41" y="317"/>
                    </a:lnTo>
                    <a:lnTo>
                      <a:pt x="36" y="297"/>
                    </a:lnTo>
                    <a:lnTo>
                      <a:pt x="34" y="286"/>
                    </a:lnTo>
                    <a:lnTo>
                      <a:pt x="32" y="274"/>
                    </a:lnTo>
                    <a:lnTo>
                      <a:pt x="32" y="263"/>
                    </a:lnTo>
                    <a:lnTo>
                      <a:pt x="31" y="252"/>
                    </a:lnTo>
                    <a:lnTo>
                      <a:pt x="32" y="240"/>
                    </a:lnTo>
                    <a:lnTo>
                      <a:pt x="32" y="230"/>
                    </a:lnTo>
                    <a:lnTo>
                      <a:pt x="34" y="219"/>
                    </a:lnTo>
                    <a:lnTo>
                      <a:pt x="36" y="207"/>
                    </a:lnTo>
                    <a:lnTo>
                      <a:pt x="41" y="186"/>
                    </a:lnTo>
                    <a:lnTo>
                      <a:pt x="49" y="166"/>
                    </a:lnTo>
                    <a:lnTo>
                      <a:pt x="58" y="147"/>
                    </a:lnTo>
                    <a:lnTo>
                      <a:pt x="69" y="128"/>
                    </a:lnTo>
                    <a:lnTo>
                      <a:pt x="82" y="112"/>
                    </a:lnTo>
                    <a:lnTo>
                      <a:pt x="96" y="96"/>
                    </a:lnTo>
                    <a:lnTo>
                      <a:pt x="112" y="82"/>
                    </a:lnTo>
                    <a:lnTo>
                      <a:pt x="128" y="69"/>
                    </a:lnTo>
                    <a:lnTo>
                      <a:pt x="147" y="58"/>
                    </a:lnTo>
                    <a:lnTo>
                      <a:pt x="166" y="49"/>
                    </a:lnTo>
                    <a:lnTo>
                      <a:pt x="187" y="42"/>
                    </a:lnTo>
                    <a:lnTo>
                      <a:pt x="207" y="36"/>
                    </a:lnTo>
                    <a:lnTo>
                      <a:pt x="218" y="34"/>
                    </a:lnTo>
                    <a:lnTo>
                      <a:pt x="230" y="33"/>
                    </a:lnTo>
                    <a:lnTo>
                      <a:pt x="241" y="32"/>
                    </a:lnTo>
                    <a:lnTo>
                      <a:pt x="252" y="31"/>
                    </a:lnTo>
                    <a:lnTo>
                      <a:pt x="263" y="32"/>
                    </a:lnTo>
                    <a:lnTo>
                      <a:pt x="274" y="33"/>
                    </a:lnTo>
                    <a:lnTo>
                      <a:pt x="286" y="34"/>
                    </a:lnTo>
                    <a:lnTo>
                      <a:pt x="297" y="36"/>
                    </a:lnTo>
                    <a:lnTo>
                      <a:pt x="317" y="42"/>
                    </a:lnTo>
                    <a:lnTo>
                      <a:pt x="338" y="49"/>
                    </a:lnTo>
                    <a:lnTo>
                      <a:pt x="357" y="58"/>
                    </a:lnTo>
                    <a:lnTo>
                      <a:pt x="376" y="69"/>
                    </a:lnTo>
                    <a:lnTo>
                      <a:pt x="392" y="82"/>
                    </a:lnTo>
                    <a:lnTo>
                      <a:pt x="408" y="96"/>
                    </a:lnTo>
                    <a:lnTo>
                      <a:pt x="422" y="112"/>
                    </a:lnTo>
                    <a:lnTo>
                      <a:pt x="435" y="128"/>
                    </a:lnTo>
                    <a:lnTo>
                      <a:pt x="446" y="147"/>
                    </a:lnTo>
                    <a:lnTo>
                      <a:pt x="456" y="166"/>
                    </a:lnTo>
                    <a:lnTo>
                      <a:pt x="462" y="186"/>
                    </a:lnTo>
                    <a:lnTo>
                      <a:pt x="468" y="207"/>
                    </a:lnTo>
                    <a:lnTo>
                      <a:pt x="470" y="219"/>
                    </a:lnTo>
                    <a:lnTo>
                      <a:pt x="472" y="230"/>
                    </a:lnTo>
                    <a:lnTo>
                      <a:pt x="472" y="240"/>
                    </a:lnTo>
                    <a:lnTo>
                      <a:pt x="473" y="252"/>
                    </a:lnTo>
                    <a:lnTo>
                      <a:pt x="472" y="263"/>
                    </a:lnTo>
                    <a:lnTo>
                      <a:pt x="472" y="274"/>
                    </a:lnTo>
                    <a:lnTo>
                      <a:pt x="470" y="286"/>
                    </a:lnTo>
                    <a:lnTo>
                      <a:pt x="468" y="297"/>
                    </a:lnTo>
                    <a:lnTo>
                      <a:pt x="462" y="317"/>
                    </a:lnTo>
                    <a:lnTo>
                      <a:pt x="456" y="338"/>
                    </a:lnTo>
                    <a:lnTo>
                      <a:pt x="446" y="357"/>
                    </a:lnTo>
                    <a:lnTo>
                      <a:pt x="435" y="375"/>
                    </a:lnTo>
                    <a:lnTo>
                      <a:pt x="422" y="392"/>
                    </a:lnTo>
                    <a:lnTo>
                      <a:pt x="408" y="408"/>
                    </a:lnTo>
                    <a:lnTo>
                      <a:pt x="392" y="422"/>
                    </a:lnTo>
                    <a:lnTo>
                      <a:pt x="376" y="435"/>
                    </a:lnTo>
                    <a:lnTo>
                      <a:pt x="357" y="446"/>
                    </a:lnTo>
                    <a:lnTo>
                      <a:pt x="338" y="455"/>
                    </a:lnTo>
                    <a:lnTo>
                      <a:pt x="317" y="463"/>
                    </a:lnTo>
                    <a:lnTo>
                      <a:pt x="297" y="468"/>
                    </a:lnTo>
                    <a:lnTo>
                      <a:pt x="286" y="469"/>
                    </a:lnTo>
                    <a:lnTo>
                      <a:pt x="274" y="472"/>
                    </a:lnTo>
                    <a:lnTo>
                      <a:pt x="263" y="473"/>
                    </a:lnTo>
                    <a:lnTo>
                      <a:pt x="252" y="473"/>
                    </a:lnTo>
                    <a:lnTo>
                      <a:pt x="252" y="473"/>
                    </a:lnTo>
                    <a:close/>
                    <a:moveTo>
                      <a:pt x="252" y="0"/>
                    </a:moveTo>
                    <a:lnTo>
                      <a:pt x="239" y="1"/>
                    </a:lnTo>
                    <a:lnTo>
                      <a:pt x="227" y="1"/>
                    </a:lnTo>
                    <a:lnTo>
                      <a:pt x="214" y="3"/>
                    </a:lnTo>
                    <a:lnTo>
                      <a:pt x="201" y="5"/>
                    </a:lnTo>
                    <a:lnTo>
                      <a:pt x="189" y="8"/>
                    </a:lnTo>
                    <a:lnTo>
                      <a:pt x="177" y="12"/>
                    </a:lnTo>
                    <a:lnTo>
                      <a:pt x="165" y="15"/>
                    </a:lnTo>
                    <a:lnTo>
                      <a:pt x="154" y="20"/>
                    </a:lnTo>
                    <a:lnTo>
                      <a:pt x="142" y="24"/>
                    </a:lnTo>
                    <a:lnTo>
                      <a:pt x="132" y="30"/>
                    </a:lnTo>
                    <a:lnTo>
                      <a:pt x="121" y="36"/>
                    </a:lnTo>
                    <a:lnTo>
                      <a:pt x="111" y="43"/>
                    </a:lnTo>
                    <a:lnTo>
                      <a:pt x="101" y="50"/>
                    </a:lnTo>
                    <a:lnTo>
                      <a:pt x="92" y="58"/>
                    </a:lnTo>
                    <a:lnTo>
                      <a:pt x="83" y="66"/>
                    </a:lnTo>
                    <a:lnTo>
                      <a:pt x="73" y="74"/>
                    </a:lnTo>
                    <a:lnTo>
                      <a:pt x="66" y="83"/>
                    </a:lnTo>
                    <a:lnTo>
                      <a:pt x="57" y="91"/>
                    </a:lnTo>
                    <a:lnTo>
                      <a:pt x="50" y="101"/>
                    </a:lnTo>
                    <a:lnTo>
                      <a:pt x="43" y="111"/>
                    </a:lnTo>
                    <a:lnTo>
                      <a:pt x="37" y="122"/>
                    </a:lnTo>
                    <a:lnTo>
                      <a:pt x="30" y="131"/>
                    </a:lnTo>
                    <a:lnTo>
                      <a:pt x="25" y="142"/>
                    </a:lnTo>
                    <a:lnTo>
                      <a:pt x="19" y="154"/>
                    </a:lnTo>
                    <a:lnTo>
                      <a:pt x="15" y="165"/>
                    </a:lnTo>
                    <a:lnTo>
                      <a:pt x="12" y="177"/>
                    </a:lnTo>
                    <a:lnTo>
                      <a:pt x="7" y="189"/>
                    </a:lnTo>
                    <a:lnTo>
                      <a:pt x="5" y="202"/>
                    </a:lnTo>
                    <a:lnTo>
                      <a:pt x="3" y="213"/>
                    </a:lnTo>
                    <a:lnTo>
                      <a:pt x="1" y="226"/>
                    </a:lnTo>
                    <a:lnTo>
                      <a:pt x="0" y="239"/>
                    </a:lnTo>
                    <a:lnTo>
                      <a:pt x="0" y="252"/>
                    </a:lnTo>
                    <a:lnTo>
                      <a:pt x="0" y="265"/>
                    </a:lnTo>
                    <a:lnTo>
                      <a:pt x="1" y="277"/>
                    </a:lnTo>
                    <a:lnTo>
                      <a:pt x="3" y="290"/>
                    </a:lnTo>
                    <a:lnTo>
                      <a:pt x="5" y="303"/>
                    </a:lnTo>
                    <a:lnTo>
                      <a:pt x="7" y="315"/>
                    </a:lnTo>
                    <a:lnTo>
                      <a:pt x="12" y="327"/>
                    </a:lnTo>
                    <a:lnTo>
                      <a:pt x="15" y="339"/>
                    </a:lnTo>
                    <a:lnTo>
                      <a:pt x="19" y="350"/>
                    </a:lnTo>
                    <a:lnTo>
                      <a:pt x="25" y="361"/>
                    </a:lnTo>
                    <a:lnTo>
                      <a:pt x="30" y="372"/>
                    </a:lnTo>
                    <a:lnTo>
                      <a:pt x="37" y="383"/>
                    </a:lnTo>
                    <a:lnTo>
                      <a:pt x="43" y="393"/>
                    </a:lnTo>
                    <a:lnTo>
                      <a:pt x="50" y="402"/>
                    </a:lnTo>
                    <a:lnTo>
                      <a:pt x="57" y="412"/>
                    </a:lnTo>
                    <a:lnTo>
                      <a:pt x="66" y="421"/>
                    </a:lnTo>
                    <a:lnTo>
                      <a:pt x="73" y="431"/>
                    </a:lnTo>
                    <a:lnTo>
                      <a:pt x="83" y="438"/>
                    </a:lnTo>
                    <a:lnTo>
                      <a:pt x="92" y="447"/>
                    </a:lnTo>
                    <a:lnTo>
                      <a:pt x="101" y="454"/>
                    </a:lnTo>
                    <a:lnTo>
                      <a:pt x="111" y="461"/>
                    </a:lnTo>
                    <a:lnTo>
                      <a:pt x="121" y="467"/>
                    </a:lnTo>
                    <a:lnTo>
                      <a:pt x="132" y="474"/>
                    </a:lnTo>
                    <a:lnTo>
                      <a:pt x="142" y="479"/>
                    </a:lnTo>
                    <a:lnTo>
                      <a:pt x="154" y="485"/>
                    </a:lnTo>
                    <a:lnTo>
                      <a:pt x="165" y="489"/>
                    </a:lnTo>
                    <a:lnTo>
                      <a:pt x="177" y="492"/>
                    </a:lnTo>
                    <a:lnTo>
                      <a:pt x="189" y="496"/>
                    </a:lnTo>
                    <a:lnTo>
                      <a:pt x="201" y="499"/>
                    </a:lnTo>
                    <a:lnTo>
                      <a:pt x="214" y="501"/>
                    </a:lnTo>
                    <a:lnTo>
                      <a:pt x="227" y="503"/>
                    </a:lnTo>
                    <a:lnTo>
                      <a:pt x="239" y="504"/>
                    </a:lnTo>
                    <a:lnTo>
                      <a:pt x="252" y="504"/>
                    </a:lnTo>
                    <a:lnTo>
                      <a:pt x="265" y="504"/>
                    </a:lnTo>
                    <a:lnTo>
                      <a:pt x="277" y="503"/>
                    </a:lnTo>
                    <a:lnTo>
                      <a:pt x="290" y="501"/>
                    </a:lnTo>
                    <a:lnTo>
                      <a:pt x="302" y="499"/>
                    </a:lnTo>
                    <a:lnTo>
                      <a:pt x="315" y="496"/>
                    </a:lnTo>
                    <a:lnTo>
                      <a:pt x="327" y="492"/>
                    </a:lnTo>
                    <a:lnTo>
                      <a:pt x="339" y="489"/>
                    </a:lnTo>
                    <a:lnTo>
                      <a:pt x="350" y="485"/>
                    </a:lnTo>
                    <a:lnTo>
                      <a:pt x="362" y="479"/>
                    </a:lnTo>
                    <a:lnTo>
                      <a:pt x="373" y="474"/>
                    </a:lnTo>
                    <a:lnTo>
                      <a:pt x="382" y="467"/>
                    </a:lnTo>
                    <a:lnTo>
                      <a:pt x="393" y="461"/>
                    </a:lnTo>
                    <a:lnTo>
                      <a:pt x="403" y="454"/>
                    </a:lnTo>
                    <a:lnTo>
                      <a:pt x="412" y="447"/>
                    </a:lnTo>
                    <a:lnTo>
                      <a:pt x="421" y="438"/>
                    </a:lnTo>
                    <a:lnTo>
                      <a:pt x="430" y="431"/>
                    </a:lnTo>
                    <a:lnTo>
                      <a:pt x="438" y="421"/>
                    </a:lnTo>
                    <a:lnTo>
                      <a:pt x="446" y="412"/>
                    </a:lnTo>
                    <a:lnTo>
                      <a:pt x="454" y="402"/>
                    </a:lnTo>
                    <a:lnTo>
                      <a:pt x="461" y="393"/>
                    </a:lnTo>
                    <a:lnTo>
                      <a:pt x="468" y="383"/>
                    </a:lnTo>
                    <a:lnTo>
                      <a:pt x="474" y="372"/>
                    </a:lnTo>
                    <a:lnTo>
                      <a:pt x="479" y="361"/>
                    </a:lnTo>
                    <a:lnTo>
                      <a:pt x="484" y="350"/>
                    </a:lnTo>
                    <a:lnTo>
                      <a:pt x="489" y="339"/>
                    </a:lnTo>
                    <a:lnTo>
                      <a:pt x="492" y="327"/>
                    </a:lnTo>
                    <a:lnTo>
                      <a:pt x="496" y="315"/>
                    </a:lnTo>
                    <a:lnTo>
                      <a:pt x="499" y="303"/>
                    </a:lnTo>
                    <a:lnTo>
                      <a:pt x="501" y="290"/>
                    </a:lnTo>
                    <a:lnTo>
                      <a:pt x="503" y="277"/>
                    </a:lnTo>
                    <a:lnTo>
                      <a:pt x="503" y="265"/>
                    </a:lnTo>
                    <a:lnTo>
                      <a:pt x="504" y="252"/>
                    </a:lnTo>
                    <a:lnTo>
                      <a:pt x="503" y="239"/>
                    </a:lnTo>
                    <a:lnTo>
                      <a:pt x="503" y="226"/>
                    </a:lnTo>
                    <a:lnTo>
                      <a:pt x="501" y="213"/>
                    </a:lnTo>
                    <a:lnTo>
                      <a:pt x="499" y="202"/>
                    </a:lnTo>
                    <a:lnTo>
                      <a:pt x="496" y="189"/>
                    </a:lnTo>
                    <a:lnTo>
                      <a:pt x="492" y="177"/>
                    </a:lnTo>
                    <a:lnTo>
                      <a:pt x="489" y="165"/>
                    </a:lnTo>
                    <a:lnTo>
                      <a:pt x="484" y="154"/>
                    </a:lnTo>
                    <a:lnTo>
                      <a:pt x="479" y="142"/>
                    </a:lnTo>
                    <a:lnTo>
                      <a:pt x="474" y="131"/>
                    </a:lnTo>
                    <a:lnTo>
                      <a:pt x="468" y="122"/>
                    </a:lnTo>
                    <a:lnTo>
                      <a:pt x="461" y="111"/>
                    </a:lnTo>
                    <a:lnTo>
                      <a:pt x="454" y="101"/>
                    </a:lnTo>
                    <a:lnTo>
                      <a:pt x="446" y="91"/>
                    </a:lnTo>
                    <a:lnTo>
                      <a:pt x="438" y="83"/>
                    </a:lnTo>
                    <a:lnTo>
                      <a:pt x="430" y="74"/>
                    </a:lnTo>
                    <a:lnTo>
                      <a:pt x="421" y="66"/>
                    </a:lnTo>
                    <a:lnTo>
                      <a:pt x="412" y="58"/>
                    </a:lnTo>
                    <a:lnTo>
                      <a:pt x="403" y="50"/>
                    </a:lnTo>
                    <a:lnTo>
                      <a:pt x="393" y="43"/>
                    </a:lnTo>
                    <a:lnTo>
                      <a:pt x="382" y="36"/>
                    </a:lnTo>
                    <a:lnTo>
                      <a:pt x="373" y="30"/>
                    </a:lnTo>
                    <a:lnTo>
                      <a:pt x="362" y="24"/>
                    </a:lnTo>
                    <a:lnTo>
                      <a:pt x="350" y="20"/>
                    </a:lnTo>
                    <a:lnTo>
                      <a:pt x="339" y="15"/>
                    </a:lnTo>
                    <a:lnTo>
                      <a:pt x="327" y="12"/>
                    </a:lnTo>
                    <a:lnTo>
                      <a:pt x="315" y="8"/>
                    </a:lnTo>
                    <a:lnTo>
                      <a:pt x="302" y="5"/>
                    </a:lnTo>
                    <a:lnTo>
                      <a:pt x="290" y="3"/>
                    </a:lnTo>
                    <a:lnTo>
                      <a:pt x="277" y="1"/>
                    </a:lnTo>
                    <a:lnTo>
                      <a:pt x="265" y="1"/>
                    </a:lnTo>
                    <a:lnTo>
                      <a:pt x="252"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43" name="Freeform 126">
                <a:extLst>
                  <a:ext uri="{FF2B5EF4-FFF2-40B4-BE49-F238E27FC236}">
                    <a16:creationId xmlns:a16="http://schemas.microsoft.com/office/drawing/2014/main" id="{8872194F-25BC-435B-A93A-329900085B3D}"/>
                  </a:ext>
                </a:extLst>
              </p:cNvPr>
              <p:cNvSpPr>
                <a:spLocks noEditPoints="1"/>
              </p:cNvSpPr>
              <p:nvPr/>
            </p:nvSpPr>
            <p:spPr bwMode="auto">
              <a:xfrm>
                <a:off x="4734718" y="2925365"/>
                <a:ext cx="114300" cy="114300"/>
              </a:xfrm>
              <a:custGeom>
                <a:gdLst>
                  <a:gd fmla="*/ 122 w 288" name="T0"/>
                  <a:gd fmla="*/ 250 h 288" name="T1"/>
                  <a:gd fmla="*/ 93 w 288" name="T2"/>
                  <a:gd fmla="*/ 239 h 288" name="T3"/>
                  <a:gd fmla="*/ 68 w 288" name="T4"/>
                  <a:gd fmla="*/ 220 h 288" name="T5"/>
                  <a:gd fmla="*/ 50 w 288" name="T6"/>
                  <a:gd fmla="*/ 195 h 288" name="T7"/>
                  <a:gd fmla="*/ 38 w 288" name="T8"/>
                  <a:gd fmla="*/ 166 h 288" name="T9"/>
                  <a:gd fmla="*/ 37 w 288" name="T10"/>
                  <a:gd fmla="*/ 132 h 288" name="T11"/>
                  <a:gd fmla="*/ 44 w 288" name="T12"/>
                  <a:gd fmla="*/ 102 h 288" name="T13"/>
                  <a:gd fmla="*/ 60 w 288" name="T14"/>
                  <a:gd fmla="*/ 75 h 288" name="T15"/>
                  <a:gd fmla="*/ 84 w 288" name="T16"/>
                  <a:gd fmla="*/ 55 h 288" name="T17"/>
                  <a:gd fmla="*/ 112 w 288" name="T18"/>
                  <a:gd fmla="*/ 41 h 288" name="T19"/>
                  <a:gd fmla="*/ 144 w 288" name="T20"/>
                  <a:gd fmla="*/ 36 h 288" name="T21"/>
                  <a:gd fmla="*/ 176 w 288" name="T22"/>
                  <a:gd fmla="*/ 41 h 288" name="T23"/>
                  <a:gd fmla="*/ 204 w 288" name="T24"/>
                  <a:gd fmla="*/ 55 h 288" name="T25"/>
                  <a:gd fmla="*/ 228 w 288" name="T26"/>
                  <a:gd fmla="*/ 75 h 288" name="T27"/>
                  <a:gd fmla="*/ 244 w 288" name="T28"/>
                  <a:gd fmla="*/ 102 h 288" name="T29"/>
                  <a:gd fmla="*/ 252 w 288" name="T30"/>
                  <a:gd fmla="*/ 132 h 288" name="T31"/>
                  <a:gd fmla="*/ 249 w 288" name="T32"/>
                  <a:gd fmla="*/ 166 h 288" name="T33"/>
                  <a:gd fmla="*/ 239 w 288" name="T34"/>
                  <a:gd fmla="*/ 195 h 288" name="T35"/>
                  <a:gd fmla="*/ 220 w 288" name="T36"/>
                  <a:gd fmla="*/ 220 h 288" name="T37"/>
                  <a:gd fmla="*/ 195 w 288" name="T38"/>
                  <a:gd fmla="*/ 239 h 288" name="T39"/>
                  <a:gd fmla="*/ 166 w 288" name="T40"/>
                  <a:gd fmla="*/ 250 h 288" name="T41"/>
                  <a:gd fmla="*/ 144 w 288" name="T42"/>
                  <a:gd fmla="*/ 252 h 288" name="T43"/>
                  <a:gd fmla="*/ 115 w 288" name="T44"/>
                  <a:gd fmla="*/ 3 h 288" name="T45"/>
                  <a:gd fmla="*/ 76 w 288" name="T46"/>
                  <a:gd fmla="*/ 17 h 288" name="T47"/>
                  <a:gd fmla="*/ 42 w 288" name="T48"/>
                  <a:gd fmla="*/ 42 h 288" name="T49"/>
                  <a:gd fmla="*/ 17 w 288" name="T50"/>
                  <a:gd fmla="*/ 75 h 288" name="T51"/>
                  <a:gd fmla="*/ 3 w 288" name="T52"/>
                  <a:gd fmla="*/ 115 h 288" name="T53"/>
                  <a:gd fmla="*/ 1 w 288" name="T54"/>
                  <a:gd fmla="*/ 158 h 288" name="T55"/>
                  <a:gd fmla="*/ 12 w 288" name="T56"/>
                  <a:gd fmla="*/ 201 h 288" name="T57"/>
                  <a:gd fmla="*/ 33 w 288" name="T58"/>
                  <a:gd fmla="*/ 235 h 288" name="T59"/>
                  <a:gd fmla="*/ 64 w 288" name="T60"/>
                  <a:gd fmla="*/ 263 h 288" name="T61"/>
                  <a:gd fmla="*/ 101 w 288" name="T62"/>
                  <a:gd fmla="*/ 282 h 288" name="T63"/>
                  <a:gd fmla="*/ 144 w 288" name="T64"/>
                  <a:gd fmla="*/ 288 h 288" name="T65"/>
                  <a:gd fmla="*/ 187 w 288" name="T66"/>
                  <a:gd fmla="*/ 282 h 288" name="T67"/>
                  <a:gd fmla="*/ 225 w 288" name="T68"/>
                  <a:gd fmla="*/ 263 h 288" name="T69"/>
                  <a:gd fmla="*/ 255 w 288" name="T70"/>
                  <a:gd fmla="*/ 235 h 288" name="T71"/>
                  <a:gd fmla="*/ 276 w 288" name="T72"/>
                  <a:gd fmla="*/ 201 h 288" name="T73"/>
                  <a:gd fmla="*/ 287 w 288" name="T74"/>
                  <a:gd fmla="*/ 158 h 288" name="T75"/>
                  <a:gd fmla="*/ 285 w 288" name="T76"/>
                  <a:gd fmla="*/ 115 h 288" name="T77"/>
                  <a:gd fmla="*/ 271 w 288" name="T78"/>
                  <a:gd fmla="*/ 75 h 288" name="T79"/>
                  <a:gd fmla="*/ 246 w 288" name="T80"/>
                  <a:gd fmla="*/ 42 h 288" name="T81"/>
                  <a:gd fmla="*/ 213 w 288" name="T82"/>
                  <a:gd fmla="*/ 17 h 288" name="T83"/>
                  <a:gd fmla="*/ 173 w 288" name="T84"/>
                  <a:gd fmla="*/ 3 h 2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88" w="288">
                    <a:moveTo>
                      <a:pt x="144" y="252"/>
                    </a:moveTo>
                    <a:lnTo>
                      <a:pt x="133" y="251"/>
                    </a:lnTo>
                    <a:lnTo>
                      <a:pt x="122" y="250"/>
                    </a:lnTo>
                    <a:lnTo>
                      <a:pt x="112" y="247"/>
                    </a:lnTo>
                    <a:lnTo>
                      <a:pt x="103" y="244"/>
                    </a:lnTo>
                    <a:lnTo>
                      <a:pt x="93" y="239"/>
                    </a:lnTo>
                    <a:lnTo>
                      <a:pt x="84" y="234"/>
                    </a:lnTo>
                    <a:lnTo>
                      <a:pt x="76" y="228"/>
                    </a:lnTo>
                    <a:lnTo>
                      <a:pt x="68" y="220"/>
                    </a:lnTo>
                    <a:lnTo>
                      <a:pt x="60" y="212"/>
                    </a:lnTo>
                    <a:lnTo>
                      <a:pt x="55" y="205"/>
                    </a:lnTo>
                    <a:lnTo>
                      <a:pt x="50" y="195"/>
                    </a:lnTo>
                    <a:lnTo>
                      <a:pt x="44" y="186"/>
                    </a:lnTo>
                    <a:lnTo>
                      <a:pt x="41" y="176"/>
                    </a:lnTo>
                    <a:lnTo>
                      <a:pt x="38" y="166"/>
                    </a:lnTo>
                    <a:lnTo>
                      <a:pt x="37" y="155"/>
                    </a:lnTo>
                    <a:lnTo>
                      <a:pt x="36" y="144"/>
                    </a:lnTo>
                    <a:lnTo>
                      <a:pt x="37" y="132"/>
                    </a:lnTo>
                    <a:lnTo>
                      <a:pt x="38" y="122"/>
                    </a:lnTo>
                    <a:lnTo>
                      <a:pt x="41" y="112"/>
                    </a:lnTo>
                    <a:lnTo>
                      <a:pt x="44" y="102"/>
                    </a:lnTo>
                    <a:lnTo>
                      <a:pt x="50" y="93"/>
                    </a:lnTo>
                    <a:lnTo>
                      <a:pt x="55" y="84"/>
                    </a:lnTo>
                    <a:lnTo>
                      <a:pt x="60" y="75"/>
                    </a:lnTo>
                    <a:lnTo>
                      <a:pt x="68" y="68"/>
                    </a:lnTo>
                    <a:lnTo>
                      <a:pt x="76" y="60"/>
                    </a:lnTo>
                    <a:lnTo>
                      <a:pt x="84" y="55"/>
                    </a:lnTo>
                    <a:lnTo>
                      <a:pt x="93" y="49"/>
                    </a:lnTo>
                    <a:lnTo>
                      <a:pt x="103" y="44"/>
                    </a:lnTo>
                    <a:lnTo>
                      <a:pt x="112" y="41"/>
                    </a:lnTo>
                    <a:lnTo>
                      <a:pt x="122" y="39"/>
                    </a:lnTo>
                    <a:lnTo>
                      <a:pt x="133" y="36"/>
                    </a:lnTo>
                    <a:lnTo>
                      <a:pt x="144" y="36"/>
                    </a:lnTo>
                    <a:lnTo>
                      <a:pt x="155" y="36"/>
                    </a:lnTo>
                    <a:lnTo>
                      <a:pt x="166" y="39"/>
                    </a:lnTo>
                    <a:lnTo>
                      <a:pt x="176" y="41"/>
                    </a:lnTo>
                    <a:lnTo>
                      <a:pt x="186" y="44"/>
                    </a:lnTo>
                    <a:lnTo>
                      <a:pt x="195" y="49"/>
                    </a:lnTo>
                    <a:lnTo>
                      <a:pt x="204" y="55"/>
                    </a:lnTo>
                    <a:lnTo>
                      <a:pt x="213" y="60"/>
                    </a:lnTo>
                    <a:lnTo>
                      <a:pt x="220" y="68"/>
                    </a:lnTo>
                    <a:lnTo>
                      <a:pt x="228" y="75"/>
                    </a:lnTo>
                    <a:lnTo>
                      <a:pt x="233" y="84"/>
                    </a:lnTo>
                    <a:lnTo>
                      <a:pt x="239" y="93"/>
                    </a:lnTo>
                    <a:lnTo>
                      <a:pt x="244" y="102"/>
                    </a:lnTo>
                    <a:lnTo>
                      <a:pt x="247" y="112"/>
                    </a:lnTo>
                    <a:lnTo>
                      <a:pt x="249" y="122"/>
                    </a:lnTo>
                    <a:lnTo>
                      <a:pt x="252" y="132"/>
                    </a:lnTo>
                    <a:lnTo>
                      <a:pt x="252" y="144"/>
                    </a:lnTo>
                    <a:lnTo>
                      <a:pt x="252" y="155"/>
                    </a:lnTo>
                    <a:lnTo>
                      <a:pt x="249" y="166"/>
                    </a:lnTo>
                    <a:lnTo>
                      <a:pt x="247" y="176"/>
                    </a:lnTo>
                    <a:lnTo>
                      <a:pt x="244" y="186"/>
                    </a:lnTo>
                    <a:lnTo>
                      <a:pt x="239" y="195"/>
                    </a:lnTo>
                    <a:lnTo>
                      <a:pt x="233" y="205"/>
                    </a:lnTo>
                    <a:lnTo>
                      <a:pt x="228" y="212"/>
                    </a:lnTo>
                    <a:lnTo>
                      <a:pt x="220" y="220"/>
                    </a:lnTo>
                    <a:lnTo>
                      <a:pt x="213" y="228"/>
                    </a:lnTo>
                    <a:lnTo>
                      <a:pt x="204" y="234"/>
                    </a:lnTo>
                    <a:lnTo>
                      <a:pt x="195" y="239"/>
                    </a:lnTo>
                    <a:lnTo>
                      <a:pt x="186" y="244"/>
                    </a:lnTo>
                    <a:lnTo>
                      <a:pt x="176" y="247"/>
                    </a:lnTo>
                    <a:lnTo>
                      <a:pt x="166" y="250"/>
                    </a:lnTo>
                    <a:lnTo>
                      <a:pt x="155" y="251"/>
                    </a:lnTo>
                    <a:lnTo>
                      <a:pt x="144" y="252"/>
                    </a:lnTo>
                    <a:lnTo>
                      <a:pt x="144" y="252"/>
                    </a:lnTo>
                    <a:close/>
                    <a:moveTo>
                      <a:pt x="144" y="0"/>
                    </a:moveTo>
                    <a:lnTo>
                      <a:pt x="130" y="1"/>
                    </a:lnTo>
                    <a:lnTo>
                      <a:pt x="115" y="3"/>
                    </a:lnTo>
                    <a:lnTo>
                      <a:pt x="101" y="6"/>
                    </a:lnTo>
                    <a:lnTo>
                      <a:pt x="88" y="12"/>
                    </a:lnTo>
                    <a:lnTo>
                      <a:pt x="76" y="17"/>
                    </a:lnTo>
                    <a:lnTo>
                      <a:pt x="64" y="24"/>
                    </a:lnTo>
                    <a:lnTo>
                      <a:pt x="53" y="33"/>
                    </a:lnTo>
                    <a:lnTo>
                      <a:pt x="42" y="42"/>
                    </a:lnTo>
                    <a:lnTo>
                      <a:pt x="33" y="53"/>
                    </a:lnTo>
                    <a:lnTo>
                      <a:pt x="25" y="63"/>
                    </a:lnTo>
                    <a:lnTo>
                      <a:pt x="17" y="75"/>
                    </a:lnTo>
                    <a:lnTo>
                      <a:pt x="12" y="88"/>
                    </a:lnTo>
                    <a:lnTo>
                      <a:pt x="6" y="101"/>
                    </a:lnTo>
                    <a:lnTo>
                      <a:pt x="3" y="115"/>
                    </a:lnTo>
                    <a:lnTo>
                      <a:pt x="1" y="129"/>
                    </a:lnTo>
                    <a:lnTo>
                      <a:pt x="0" y="144"/>
                    </a:lnTo>
                    <a:lnTo>
                      <a:pt x="1" y="158"/>
                    </a:lnTo>
                    <a:lnTo>
                      <a:pt x="3" y="174"/>
                    </a:lnTo>
                    <a:lnTo>
                      <a:pt x="6" y="186"/>
                    </a:lnTo>
                    <a:lnTo>
                      <a:pt x="12" y="201"/>
                    </a:lnTo>
                    <a:lnTo>
                      <a:pt x="17" y="212"/>
                    </a:lnTo>
                    <a:lnTo>
                      <a:pt x="25" y="224"/>
                    </a:lnTo>
                    <a:lnTo>
                      <a:pt x="33" y="235"/>
                    </a:lnTo>
                    <a:lnTo>
                      <a:pt x="42" y="246"/>
                    </a:lnTo>
                    <a:lnTo>
                      <a:pt x="53" y="256"/>
                    </a:lnTo>
                    <a:lnTo>
                      <a:pt x="64" y="263"/>
                    </a:lnTo>
                    <a:lnTo>
                      <a:pt x="76" y="271"/>
                    </a:lnTo>
                    <a:lnTo>
                      <a:pt x="88" y="276"/>
                    </a:lnTo>
                    <a:lnTo>
                      <a:pt x="101" y="282"/>
                    </a:lnTo>
                    <a:lnTo>
                      <a:pt x="115" y="285"/>
                    </a:lnTo>
                    <a:lnTo>
                      <a:pt x="130" y="287"/>
                    </a:lnTo>
                    <a:lnTo>
                      <a:pt x="144" y="288"/>
                    </a:lnTo>
                    <a:lnTo>
                      <a:pt x="159" y="287"/>
                    </a:lnTo>
                    <a:lnTo>
                      <a:pt x="173" y="285"/>
                    </a:lnTo>
                    <a:lnTo>
                      <a:pt x="187" y="282"/>
                    </a:lnTo>
                    <a:lnTo>
                      <a:pt x="200" y="276"/>
                    </a:lnTo>
                    <a:lnTo>
                      <a:pt x="213" y="271"/>
                    </a:lnTo>
                    <a:lnTo>
                      <a:pt x="225" y="263"/>
                    </a:lnTo>
                    <a:lnTo>
                      <a:pt x="235" y="256"/>
                    </a:lnTo>
                    <a:lnTo>
                      <a:pt x="246" y="246"/>
                    </a:lnTo>
                    <a:lnTo>
                      <a:pt x="255" y="235"/>
                    </a:lnTo>
                    <a:lnTo>
                      <a:pt x="263" y="224"/>
                    </a:lnTo>
                    <a:lnTo>
                      <a:pt x="271" y="212"/>
                    </a:lnTo>
                    <a:lnTo>
                      <a:pt x="276" y="201"/>
                    </a:lnTo>
                    <a:lnTo>
                      <a:pt x="282" y="186"/>
                    </a:lnTo>
                    <a:lnTo>
                      <a:pt x="285" y="174"/>
                    </a:lnTo>
                    <a:lnTo>
                      <a:pt x="287" y="158"/>
                    </a:lnTo>
                    <a:lnTo>
                      <a:pt x="288" y="144"/>
                    </a:lnTo>
                    <a:lnTo>
                      <a:pt x="287" y="129"/>
                    </a:lnTo>
                    <a:lnTo>
                      <a:pt x="285" y="115"/>
                    </a:lnTo>
                    <a:lnTo>
                      <a:pt x="282" y="101"/>
                    </a:lnTo>
                    <a:lnTo>
                      <a:pt x="276" y="88"/>
                    </a:lnTo>
                    <a:lnTo>
                      <a:pt x="271" y="75"/>
                    </a:lnTo>
                    <a:lnTo>
                      <a:pt x="263" y="63"/>
                    </a:lnTo>
                    <a:lnTo>
                      <a:pt x="255" y="53"/>
                    </a:lnTo>
                    <a:lnTo>
                      <a:pt x="246" y="42"/>
                    </a:lnTo>
                    <a:lnTo>
                      <a:pt x="235" y="33"/>
                    </a:lnTo>
                    <a:lnTo>
                      <a:pt x="225" y="24"/>
                    </a:lnTo>
                    <a:lnTo>
                      <a:pt x="213" y="17"/>
                    </a:lnTo>
                    <a:lnTo>
                      <a:pt x="200" y="12"/>
                    </a:lnTo>
                    <a:lnTo>
                      <a:pt x="187" y="6"/>
                    </a:lnTo>
                    <a:lnTo>
                      <a:pt x="173" y="3"/>
                    </a:lnTo>
                    <a:lnTo>
                      <a:pt x="159" y="1"/>
                    </a:lnTo>
                    <a:lnTo>
                      <a:pt x="144"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34" name="Group 94">
              <a:extLst>
                <a:ext uri="{FF2B5EF4-FFF2-40B4-BE49-F238E27FC236}">
                  <a16:creationId xmlns:a16="http://schemas.microsoft.com/office/drawing/2014/main" id="{96080846-76D0-4B02-BDBE-51BD2595B0CE}"/>
                </a:ext>
              </a:extLst>
            </p:cNvPr>
            <p:cNvGrpSpPr/>
            <p:nvPr/>
          </p:nvGrpSpPr>
          <p:grpSpPr>
            <a:xfrm>
              <a:off x="6760725" y="4861677"/>
              <a:ext cx="267404" cy="267404"/>
              <a:chOff x="3648868" y="2753915"/>
              <a:chExt cx="457200" cy="457200"/>
            </a:xfrm>
            <a:solidFill>
              <a:srgbClr val="232A33"/>
            </a:solidFill>
          </p:grpSpPr>
          <p:sp>
            <p:nvSpPr>
              <p:cNvPr id="39" name="Freeform 127">
                <a:extLst>
                  <a:ext uri="{FF2B5EF4-FFF2-40B4-BE49-F238E27FC236}">
                    <a16:creationId xmlns:a16="http://schemas.microsoft.com/office/drawing/2014/main" id="{4A24096C-2FDD-4387-806D-9C6039887903}"/>
                  </a:ext>
                </a:extLst>
              </p:cNvPr>
              <p:cNvSpPr>
                <a:spLocks noEditPoints="1"/>
              </p:cNvSpPr>
              <p:nvPr/>
            </p:nvSpPr>
            <p:spPr bwMode="auto">
              <a:xfrm>
                <a:off x="3648868" y="2753915"/>
                <a:ext cx="457200" cy="457200"/>
              </a:xfrm>
              <a:custGeom>
                <a:gdLst>
                  <a:gd fmla="*/ 630 w 1152" name="T0"/>
                  <a:gd fmla="*/ 780 h 1152" name="T1"/>
                  <a:gd fmla="*/ 534 w 1152" name="T2"/>
                  <a:gd fmla="*/ 739 h 1152" name="T3"/>
                  <a:gd fmla="*/ 454 w 1152" name="T4"/>
                  <a:gd fmla="*/ 674 h 1152" name="T5"/>
                  <a:gd fmla="*/ 395 w 1152" name="T6"/>
                  <a:gd fmla="*/ 588 h 1152" name="T7"/>
                  <a:gd fmla="*/ 364 w 1152" name="T8"/>
                  <a:gd fmla="*/ 487 h 1152" name="T9"/>
                  <a:gd fmla="*/ 364 w 1152" name="T10"/>
                  <a:gd fmla="*/ 378 h 1152" name="T11"/>
                  <a:gd fmla="*/ 395 w 1152" name="T12"/>
                  <a:gd fmla="*/ 276 h 1152" name="T13"/>
                  <a:gd fmla="*/ 454 w 1152" name="T14"/>
                  <a:gd fmla="*/ 190 h 1152" name="T15"/>
                  <a:gd fmla="*/ 534 w 1152" name="T16"/>
                  <a:gd fmla="*/ 124 h 1152" name="T17"/>
                  <a:gd fmla="*/ 630 w 1152" name="T18"/>
                  <a:gd fmla="*/ 83 h 1152" name="T19"/>
                  <a:gd fmla="*/ 739 w 1152" name="T20"/>
                  <a:gd fmla="*/ 72 h 1152" name="T21"/>
                  <a:gd fmla="*/ 844 w 1152" name="T22"/>
                  <a:gd fmla="*/ 94 h 1152" name="T23"/>
                  <a:gd fmla="*/ 936 w 1152" name="T24"/>
                  <a:gd fmla="*/ 143 h 1152" name="T25"/>
                  <a:gd fmla="*/ 1009 w 1152" name="T26"/>
                  <a:gd fmla="*/ 217 h 1152" name="T27"/>
                  <a:gd fmla="*/ 1059 w 1152" name="T28"/>
                  <a:gd fmla="*/ 309 h 1152" name="T29"/>
                  <a:gd fmla="*/ 1079 w 1152" name="T30"/>
                  <a:gd fmla="*/ 413 h 1152" name="T31"/>
                  <a:gd fmla="*/ 1068 w 1152" name="T32"/>
                  <a:gd fmla="*/ 522 h 1152" name="T33"/>
                  <a:gd fmla="*/ 1028 w 1152" name="T34"/>
                  <a:gd fmla="*/ 618 h 1152" name="T35"/>
                  <a:gd fmla="*/ 963 w 1152" name="T36"/>
                  <a:gd fmla="*/ 698 h 1152" name="T37"/>
                  <a:gd fmla="*/ 876 w 1152" name="T38"/>
                  <a:gd fmla="*/ 757 h 1152" name="T39"/>
                  <a:gd fmla="*/ 775 w 1152" name="T40"/>
                  <a:gd fmla="*/ 788 h 1152" name="T41"/>
                  <a:gd fmla="*/ 163 w 1152" name="T42"/>
                  <a:gd fmla="*/ 1077 h 1152" name="T43"/>
                  <a:gd fmla="*/ 127 w 1152" name="T44"/>
                  <a:gd fmla="*/ 1088 h 1152" name="T45"/>
                  <a:gd fmla="*/ 92 w 1152" name="T46"/>
                  <a:gd fmla="*/ 1077 h 1152" name="T47"/>
                  <a:gd fmla="*/ 68 w 1152" name="T48"/>
                  <a:gd fmla="*/ 1049 h 1152" name="T49"/>
                  <a:gd fmla="*/ 65 w 1152" name="T50"/>
                  <a:gd fmla="*/ 1012 h 1152" name="T51"/>
                  <a:gd fmla="*/ 83 w 1152" name="T52"/>
                  <a:gd fmla="*/ 979 h 1152" name="T53"/>
                  <a:gd fmla="*/ 415 w 1152" name="T54"/>
                  <a:gd fmla="*/ 737 h 1152" name="T55"/>
                  <a:gd fmla="*/ 719 w 1152" name="T56"/>
                  <a:gd fmla="*/ 0 h 1152" name="T57"/>
                  <a:gd fmla="*/ 592 w 1152" name="T58"/>
                  <a:gd fmla="*/ 19 h 1152" name="T59"/>
                  <a:gd fmla="*/ 479 w 1152" name="T60"/>
                  <a:gd fmla="*/ 74 h 1152" name="T61"/>
                  <a:gd fmla="*/ 387 w 1152" name="T62"/>
                  <a:gd fmla="*/ 157 h 1152" name="T63"/>
                  <a:gd fmla="*/ 322 w 1152" name="T64"/>
                  <a:gd fmla="*/ 264 h 1152" name="T65"/>
                  <a:gd fmla="*/ 291 w 1152" name="T66"/>
                  <a:gd fmla="*/ 387 h 1152" name="T67"/>
                  <a:gd fmla="*/ 302 w 1152" name="T68"/>
                  <a:gd fmla="*/ 537 h 1152" name="T69"/>
                  <a:gd fmla="*/ 38 w 1152" name="T70"/>
                  <a:gd fmla="*/ 934 h 1152" name="T71"/>
                  <a:gd fmla="*/ 2 w 1152" name="T72"/>
                  <a:gd fmla="*/ 999 h 1152" name="T73"/>
                  <a:gd fmla="*/ 10 w 1152" name="T74"/>
                  <a:gd fmla="*/ 1074 h 1152" name="T75"/>
                  <a:gd fmla="*/ 56 w 1152" name="T76"/>
                  <a:gd fmla="*/ 1130 h 1152" name="T77"/>
                  <a:gd fmla="*/ 127 w 1152" name="T78"/>
                  <a:gd fmla="*/ 1152 h 1152" name="T79"/>
                  <a:gd fmla="*/ 199 w 1152" name="T80"/>
                  <a:gd fmla="*/ 1129 h 1152" name="T81"/>
                  <a:gd fmla="*/ 565 w 1152" name="T82"/>
                  <a:gd fmla="*/ 834 h 1152" name="T83"/>
                  <a:gd fmla="*/ 719 w 1152" name="T84"/>
                  <a:gd fmla="*/ 864 h 1152" name="T85"/>
                  <a:gd fmla="*/ 848 w 1152" name="T86"/>
                  <a:gd fmla="*/ 844 h 1152" name="T87"/>
                  <a:gd fmla="*/ 961 w 1152" name="T88"/>
                  <a:gd fmla="*/ 790 h 1152" name="T89"/>
                  <a:gd fmla="*/ 1053 w 1152" name="T90"/>
                  <a:gd fmla="*/ 707 h 1152" name="T91"/>
                  <a:gd fmla="*/ 1118 w 1152" name="T92"/>
                  <a:gd fmla="*/ 600 h 1152" name="T93"/>
                  <a:gd fmla="*/ 1149 w 1152" name="T94"/>
                  <a:gd fmla="*/ 476 h 1152" name="T95"/>
                  <a:gd fmla="*/ 1143 w 1152" name="T96"/>
                  <a:gd fmla="*/ 345 h 1152" name="T97"/>
                  <a:gd fmla="*/ 1100 w 1152" name="T98"/>
                  <a:gd fmla="*/ 226 h 1152" name="T99"/>
                  <a:gd fmla="*/ 1025 w 1152" name="T100"/>
                  <a:gd fmla="*/ 126 h 1152" name="T101"/>
                  <a:gd fmla="*/ 926 w 1152" name="T102"/>
                  <a:gd fmla="*/ 53 h 1152" name="T103"/>
                  <a:gd fmla="*/ 807 w 1152" name="T104"/>
                  <a:gd fmla="*/ 8 h 115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152" w="1152">
                    <a:moveTo>
                      <a:pt x="719" y="792"/>
                    </a:moveTo>
                    <a:lnTo>
                      <a:pt x="701" y="791"/>
                    </a:lnTo>
                    <a:lnTo>
                      <a:pt x="683" y="790"/>
                    </a:lnTo>
                    <a:lnTo>
                      <a:pt x="665" y="788"/>
                    </a:lnTo>
                    <a:lnTo>
                      <a:pt x="647" y="785"/>
                    </a:lnTo>
                    <a:lnTo>
                      <a:pt x="630" y="780"/>
                    </a:lnTo>
                    <a:lnTo>
                      <a:pt x="613" y="776"/>
                    </a:lnTo>
                    <a:lnTo>
                      <a:pt x="596" y="770"/>
                    </a:lnTo>
                    <a:lnTo>
                      <a:pt x="580" y="763"/>
                    </a:lnTo>
                    <a:lnTo>
                      <a:pt x="564" y="757"/>
                    </a:lnTo>
                    <a:lnTo>
                      <a:pt x="549" y="748"/>
                    </a:lnTo>
                    <a:lnTo>
                      <a:pt x="534" y="739"/>
                    </a:lnTo>
                    <a:lnTo>
                      <a:pt x="519" y="731"/>
                    </a:lnTo>
                    <a:lnTo>
                      <a:pt x="505" y="720"/>
                    </a:lnTo>
                    <a:lnTo>
                      <a:pt x="491" y="709"/>
                    </a:lnTo>
                    <a:lnTo>
                      <a:pt x="478" y="698"/>
                    </a:lnTo>
                    <a:lnTo>
                      <a:pt x="466" y="687"/>
                    </a:lnTo>
                    <a:lnTo>
                      <a:pt x="454" y="674"/>
                    </a:lnTo>
                    <a:lnTo>
                      <a:pt x="442" y="661"/>
                    </a:lnTo>
                    <a:lnTo>
                      <a:pt x="431" y="648"/>
                    </a:lnTo>
                    <a:lnTo>
                      <a:pt x="421" y="634"/>
                    </a:lnTo>
                    <a:lnTo>
                      <a:pt x="412" y="618"/>
                    </a:lnTo>
                    <a:lnTo>
                      <a:pt x="403" y="603"/>
                    </a:lnTo>
                    <a:lnTo>
                      <a:pt x="395" y="588"/>
                    </a:lnTo>
                    <a:lnTo>
                      <a:pt x="388" y="572"/>
                    </a:lnTo>
                    <a:lnTo>
                      <a:pt x="381" y="556"/>
                    </a:lnTo>
                    <a:lnTo>
                      <a:pt x="376" y="539"/>
                    </a:lnTo>
                    <a:lnTo>
                      <a:pt x="372" y="522"/>
                    </a:lnTo>
                    <a:lnTo>
                      <a:pt x="367" y="504"/>
                    </a:lnTo>
                    <a:lnTo>
                      <a:pt x="364" y="487"/>
                    </a:lnTo>
                    <a:lnTo>
                      <a:pt x="362" y="468"/>
                    </a:lnTo>
                    <a:lnTo>
                      <a:pt x="361" y="450"/>
                    </a:lnTo>
                    <a:lnTo>
                      <a:pt x="360" y="432"/>
                    </a:lnTo>
                    <a:lnTo>
                      <a:pt x="361" y="413"/>
                    </a:lnTo>
                    <a:lnTo>
                      <a:pt x="362" y="395"/>
                    </a:lnTo>
                    <a:lnTo>
                      <a:pt x="364" y="378"/>
                    </a:lnTo>
                    <a:lnTo>
                      <a:pt x="367" y="359"/>
                    </a:lnTo>
                    <a:lnTo>
                      <a:pt x="372" y="342"/>
                    </a:lnTo>
                    <a:lnTo>
                      <a:pt x="376" y="325"/>
                    </a:lnTo>
                    <a:lnTo>
                      <a:pt x="381" y="309"/>
                    </a:lnTo>
                    <a:lnTo>
                      <a:pt x="388" y="292"/>
                    </a:lnTo>
                    <a:lnTo>
                      <a:pt x="395" y="276"/>
                    </a:lnTo>
                    <a:lnTo>
                      <a:pt x="403" y="260"/>
                    </a:lnTo>
                    <a:lnTo>
                      <a:pt x="412" y="245"/>
                    </a:lnTo>
                    <a:lnTo>
                      <a:pt x="421" y="231"/>
                    </a:lnTo>
                    <a:lnTo>
                      <a:pt x="431" y="217"/>
                    </a:lnTo>
                    <a:lnTo>
                      <a:pt x="442" y="203"/>
                    </a:lnTo>
                    <a:lnTo>
                      <a:pt x="454" y="190"/>
                    </a:lnTo>
                    <a:lnTo>
                      <a:pt x="466" y="178"/>
                    </a:lnTo>
                    <a:lnTo>
                      <a:pt x="478" y="166"/>
                    </a:lnTo>
                    <a:lnTo>
                      <a:pt x="491" y="154"/>
                    </a:lnTo>
                    <a:lnTo>
                      <a:pt x="505" y="143"/>
                    </a:lnTo>
                    <a:lnTo>
                      <a:pt x="519" y="134"/>
                    </a:lnTo>
                    <a:lnTo>
                      <a:pt x="534" y="124"/>
                    </a:lnTo>
                    <a:lnTo>
                      <a:pt x="549" y="115"/>
                    </a:lnTo>
                    <a:lnTo>
                      <a:pt x="564" y="108"/>
                    </a:lnTo>
                    <a:lnTo>
                      <a:pt x="580" y="100"/>
                    </a:lnTo>
                    <a:lnTo>
                      <a:pt x="596" y="94"/>
                    </a:lnTo>
                    <a:lnTo>
                      <a:pt x="613" y="88"/>
                    </a:lnTo>
                    <a:lnTo>
                      <a:pt x="630" y="83"/>
                    </a:lnTo>
                    <a:lnTo>
                      <a:pt x="647" y="80"/>
                    </a:lnTo>
                    <a:lnTo>
                      <a:pt x="665" y="76"/>
                    </a:lnTo>
                    <a:lnTo>
                      <a:pt x="683" y="74"/>
                    </a:lnTo>
                    <a:lnTo>
                      <a:pt x="701" y="72"/>
                    </a:lnTo>
                    <a:lnTo>
                      <a:pt x="719" y="72"/>
                    </a:lnTo>
                    <a:lnTo>
                      <a:pt x="739" y="72"/>
                    </a:lnTo>
                    <a:lnTo>
                      <a:pt x="757" y="74"/>
                    </a:lnTo>
                    <a:lnTo>
                      <a:pt x="775" y="76"/>
                    </a:lnTo>
                    <a:lnTo>
                      <a:pt x="793" y="80"/>
                    </a:lnTo>
                    <a:lnTo>
                      <a:pt x="810" y="83"/>
                    </a:lnTo>
                    <a:lnTo>
                      <a:pt x="827" y="88"/>
                    </a:lnTo>
                    <a:lnTo>
                      <a:pt x="844" y="94"/>
                    </a:lnTo>
                    <a:lnTo>
                      <a:pt x="860" y="100"/>
                    </a:lnTo>
                    <a:lnTo>
                      <a:pt x="876" y="108"/>
                    </a:lnTo>
                    <a:lnTo>
                      <a:pt x="891" y="115"/>
                    </a:lnTo>
                    <a:lnTo>
                      <a:pt x="906" y="124"/>
                    </a:lnTo>
                    <a:lnTo>
                      <a:pt x="921" y="134"/>
                    </a:lnTo>
                    <a:lnTo>
                      <a:pt x="936" y="143"/>
                    </a:lnTo>
                    <a:lnTo>
                      <a:pt x="948" y="154"/>
                    </a:lnTo>
                    <a:lnTo>
                      <a:pt x="963" y="166"/>
                    </a:lnTo>
                    <a:lnTo>
                      <a:pt x="974" y="178"/>
                    </a:lnTo>
                    <a:lnTo>
                      <a:pt x="986" y="190"/>
                    </a:lnTo>
                    <a:lnTo>
                      <a:pt x="998" y="203"/>
                    </a:lnTo>
                    <a:lnTo>
                      <a:pt x="1009" y="217"/>
                    </a:lnTo>
                    <a:lnTo>
                      <a:pt x="1019" y="231"/>
                    </a:lnTo>
                    <a:lnTo>
                      <a:pt x="1028" y="245"/>
                    </a:lnTo>
                    <a:lnTo>
                      <a:pt x="1037" y="260"/>
                    </a:lnTo>
                    <a:lnTo>
                      <a:pt x="1045" y="276"/>
                    </a:lnTo>
                    <a:lnTo>
                      <a:pt x="1052" y="292"/>
                    </a:lnTo>
                    <a:lnTo>
                      <a:pt x="1059" y="309"/>
                    </a:lnTo>
                    <a:lnTo>
                      <a:pt x="1064" y="325"/>
                    </a:lnTo>
                    <a:lnTo>
                      <a:pt x="1068" y="342"/>
                    </a:lnTo>
                    <a:lnTo>
                      <a:pt x="1073" y="359"/>
                    </a:lnTo>
                    <a:lnTo>
                      <a:pt x="1076" y="378"/>
                    </a:lnTo>
                    <a:lnTo>
                      <a:pt x="1078" y="395"/>
                    </a:lnTo>
                    <a:lnTo>
                      <a:pt x="1079" y="413"/>
                    </a:lnTo>
                    <a:lnTo>
                      <a:pt x="1080" y="432"/>
                    </a:lnTo>
                    <a:lnTo>
                      <a:pt x="1079" y="450"/>
                    </a:lnTo>
                    <a:lnTo>
                      <a:pt x="1078" y="468"/>
                    </a:lnTo>
                    <a:lnTo>
                      <a:pt x="1076" y="487"/>
                    </a:lnTo>
                    <a:lnTo>
                      <a:pt x="1073" y="504"/>
                    </a:lnTo>
                    <a:lnTo>
                      <a:pt x="1068" y="522"/>
                    </a:lnTo>
                    <a:lnTo>
                      <a:pt x="1064" y="539"/>
                    </a:lnTo>
                    <a:lnTo>
                      <a:pt x="1059" y="556"/>
                    </a:lnTo>
                    <a:lnTo>
                      <a:pt x="1052" y="572"/>
                    </a:lnTo>
                    <a:lnTo>
                      <a:pt x="1045" y="588"/>
                    </a:lnTo>
                    <a:lnTo>
                      <a:pt x="1037" y="603"/>
                    </a:lnTo>
                    <a:lnTo>
                      <a:pt x="1028" y="618"/>
                    </a:lnTo>
                    <a:lnTo>
                      <a:pt x="1019" y="634"/>
                    </a:lnTo>
                    <a:lnTo>
                      <a:pt x="1009" y="648"/>
                    </a:lnTo>
                    <a:lnTo>
                      <a:pt x="998" y="661"/>
                    </a:lnTo>
                    <a:lnTo>
                      <a:pt x="986" y="674"/>
                    </a:lnTo>
                    <a:lnTo>
                      <a:pt x="974" y="687"/>
                    </a:lnTo>
                    <a:lnTo>
                      <a:pt x="963" y="698"/>
                    </a:lnTo>
                    <a:lnTo>
                      <a:pt x="948" y="709"/>
                    </a:lnTo>
                    <a:lnTo>
                      <a:pt x="936" y="720"/>
                    </a:lnTo>
                    <a:lnTo>
                      <a:pt x="921" y="731"/>
                    </a:lnTo>
                    <a:lnTo>
                      <a:pt x="906" y="739"/>
                    </a:lnTo>
                    <a:lnTo>
                      <a:pt x="891" y="748"/>
                    </a:lnTo>
                    <a:lnTo>
                      <a:pt x="876" y="757"/>
                    </a:lnTo>
                    <a:lnTo>
                      <a:pt x="860" y="763"/>
                    </a:lnTo>
                    <a:lnTo>
                      <a:pt x="844" y="770"/>
                    </a:lnTo>
                    <a:lnTo>
                      <a:pt x="827" y="776"/>
                    </a:lnTo>
                    <a:lnTo>
                      <a:pt x="810" y="780"/>
                    </a:lnTo>
                    <a:lnTo>
                      <a:pt x="793" y="785"/>
                    </a:lnTo>
                    <a:lnTo>
                      <a:pt x="775" y="788"/>
                    </a:lnTo>
                    <a:lnTo>
                      <a:pt x="757" y="790"/>
                    </a:lnTo>
                    <a:lnTo>
                      <a:pt x="739" y="791"/>
                    </a:lnTo>
                    <a:lnTo>
                      <a:pt x="719" y="792"/>
                    </a:lnTo>
                    <a:close/>
                    <a:moveTo>
                      <a:pt x="173" y="1069"/>
                    </a:moveTo>
                    <a:lnTo>
                      <a:pt x="168" y="1073"/>
                    </a:lnTo>
                    <a:lnTo>
                      <a:pt x="163" y="1077"/>
                    </a:lnTo>
                    <a:lnTo>
                      <a:pt x="158" y="1081"/>
                    </a:lnTo>
                    <a:lnTo>
                      <a:pt x="152" y="1083"/>
                    </a:lnTo>
                    <a:lnTo>
                      <a:pt x="146" y="1085"/>
                    </a:lnTo>
                    <a:lnTo>
                      <a:pt x="141" y="1087"/>
                    </a:lnTo>
                    <a:lnTo>
                      <a:pt x="134" y="1088"/>
                    </a:lnTo>
                    <a:lnTo>
                      <a:pt x="127" y="1088"/>
                    </a:lnTo>
                    <a:lnTo>
                      <a:pt x="120" y="1088"/>
                    </a:lnTo>
                    <a:lnTo>
                      <a:pt x="115" y="1087"/>
                    </a:lnTo>
                    <a:lnTo>
                      <a:pt x="108" y="1085"/>
                    </a:lnTo>
                    <a:lnTo>
                      <a:pt x="103" y="1083"/>
                    </a:lnTo>
                    <a:lnTo>
                      <a:pt x="96" y="1081"/>
                    </a:lnTo>
                    <a:lnTo>
                      <a:pt x="92" y="1077"/>
                    </a:lnTo>
                    <a:lnTo>
                      <a:pt x="87" y="1074"/>
                    </a:lnTo>
                    <a:lnTo>
                      <a:pt x="82" y="1070"/>
                    </a:lnTo>
                    <a:lnTo>
                      <a:pt x="78" y="1066"/>
                    </a:lnTo>
                    <a:lnTo>
                      <a:pt x="75" y="1060"/>
                    </a:lnTo>
                    <a:lnTo>
                      <a:pt x="71" y="1055"/>
                    </a:lnTo>
                    <a:lnTo>
                      <a:pt x="68" y="1049"/>
                    </a:lnTo>
                    <a:lnTo>
                      <a:pt x="66" y="1044"/>
                    </a:lnTo>
                    <a:lnTo>
                      <a:pt x="65" y="1038"/>
                    </a:lnTo>
                    <a:lnTo>
                      <a:pt x="64" y="1031"/>
                    </a:lnTo>
                    <a:lnTo>
                      <a:pt x="64" y="1025"/>
                    </a:lnTo>
                    <a:lnTo>
                      <a:pt x="64" y="1018"/>
                    </a:lnTo>
                    <a:lnTo>
                      <a:pt x="65" y="1012"/>
                    </a:lnTo>
                    <a:lnTo>
                      <a:pt x="66" y="1006"/>
                    </a:lnTo>
                    <a:lnTo>
                      <a:pt x="69" y="1000"/>
                    </a:lnTo>
                    <a:lnTo>
                      <a:pt x="71" y="994"/>
                    </a:lnTo>
                    <a:lnTo>
                      <a:pt x="75" y="989"/>
                    </a:lnTo>
                    <a:lnTo>
                      <a:pt x="79" y="984"/>
                    </a:lnTo>
                    <a:lnTo>
                      <a:pt x="83" y="979"/>
                    </a:lnTo>
                    <a:lnTo>
                      <a:pt x="82" y="979"/>
                    </a:lnTo>
                    <a:lnTo>
                      <a:pt x="373" y="689"/>
                    </a:lnTo>
                    <a:lnTo>
                      <a:pt x="383" y="702"/>
                    </a:lnTo>
                    <a:lnTo>
                      <a:pt x="393" y="714"/>
                    </a:lnTo>
                    <a:lnTo>
                      <a:pt x="404" y="725"/>
                    </a:lnTo>
                    <a:lnTo>
                      <a:pt x="415" y="737"/>
                    </a:lnTo>
                    <a:lnTo>
                      <a:pt x="426" y="748"/>
                    </a:lnTo>
                    <a:lnTo>
                      <a:pt x="438" y="759"/>
                    </a:lnTo>
                    <a:lnTo>
                      <a:pt x="451" y="769"/>
                    </a:lnTo>
                    <a:lnTo>
                      <a:pt x="462" y="778"/>
                    </a:lnTo>
                    <a:lnTo>
                      <a:pt x="173" y="1069"/>
                    </a:lnTo>
                    <a:close/>
                    <a:moveTo>
                      <a:pt x="719" y="0"/>
                    </a:moveTo>
                    <a:lnTo>
                      <a:pt x="698" y="1"/>
                    </a:lnTo>
                    <a:lnTo>
                      <a:pt x="676" y="2"/>
                    </a:lnTo>
                    <a:lnTo>
                      <a:pt x="655" y="5"/>
                    </a:lnTo>
                    <a:lnTo>
                      <a:pt x="633" y="8"/>
                    </a:lnTo>
                    <a:lnTo>
                      <a:pt x="611" y="14"/>
                    </a:lnTo>
                    <a:lnTo>
                      <a:pt x="592" y="19"/>
                    </a:lnTo>
                    <a:lnTo>
                      <a:pt x="572" y="27"/>
                    </a:lnTo>
                    <a:lnTo>
                      <a:pt x="552" y="34"/>
                    </a:lnTo>
                    <a:lnTo>
                      <a:pt x="533" y="43"/>
                    </a:lnTo>
                    <a:lnTo>
                      <a:pt x="514" y="53"/>
                    </a:lnTo>
                    <a:lnTo>
                      <a:pt x="496" y="62"/>
                    </a:lnTo>
                    <a:lnTo>
                      <a:pt x="479" y="74"/>
                    </a:lnTo>
                    <a:lnTo>
                      <a:pt x="461" y="86"/>
                    </a:lnTo>
                    <a:lnTo>
                      <a:pt x="445" y="99"/>
                    </a:lnTo>
                    <a:lnTo>
                      <a:pt x="430" y="112"/>
                    </a:lnTo>
                    <a:lnTo>
                      <a:pt x="415" y="126"/>
                    </a:lnTo>
                    <a:lnTo>
                      <a:pt x="400" y="141"/>
                    </a:lnTo>
                    <a:lnTo>
                      <a:pt x="387" y="157"/>
                    </a:lnTo>
                    <a:lnTo>
                      <a:pt x="374" y="174"/>
                    </a:lnTo>
                    <a:lnTo>
                      <a:pt x="362" y="191"/>
                    </a:lnTo>
                    <a:lnTo>
                      <a:pt x="350" y="208"/>
                    </a:lnTo>
                    <a:lnTo>
                      <a:pt x="340" y="226"/>
                    </a:lnTo>
                    <a:lnTo>
                      <a:pt x="331" y="245"/>
                    </a:lnTo>
                    <a:lnTo>
                      <a:pt x="322" y="264"/>
                    </a:lnTo>
                    <a:lnTo>
                      <a:pt x="314" y="284"/>
                    </a:lnTo>
                    <a:lnTo>
                      <a:pt x="307" y="303"/>
                    </a:lnTo>
                    <a:lnTo>
                      <a:pt x="302" y="324"/>
                    </a:lnTo>
                    <a:lnTo>
                      <a:pt x="297" y="345"/>
                    </a:lnTo>
                    <a:lnTo>
                      <a:pt x="293" y="366"/>
                    </a:lnTo>
                    <a:lnTo>
                      <a:pt x="291" y="387"/>
                    </a:lnTo>
                    <a:lnTo>
                      <a:pt x="289" y="410"/>
                    </a:lnTo>
                    <a:lnTo>
                      <a:pt x="287" y="432"/>
                    </a:lnTo>
                    <a:lnTo>
                      <a:pt x="289" y="459"/>
                    </a:lnTo>
                    <a:lnTo>
                      <a:pt x="292" y="486"/>
                    </a:lnTo>
                    <a:lnTo>
                      <a:pt x="295" y="512"/>
                    </a:lnTo>
                    <a:lnTo>
                      <a:pt x="302" y="537"/>
                    </a:lnTo>
                    <a:lnTo>
                      <a:pt x="308" y="562"/>
                    </a:lnTo>
                    <a:lnTo>
                      <a:pt x="317" y="587"/>
                    </a:lnTo>
                    <a:lnTo>
                      <a:pt x="326" y="611"/>
                    </a:lnTo>
                    <a:lnTo>
                      <a:pt x="338" y="634"/>
                    </a:lnTo>
                    <a:lnTo>
                      <a:pt x="38" y="934"/>
                    </a:lnTo>
                    <a:lnTo>
                      <a:pt x="38" y="934"/>
                    </a:lnTo>
                    <a:lnTo>
                      <a:pt x="29" y="944"/>
                    </a:lnTo>
                    <a:lnTo>
                      <a:pt x="22" y="953"/>
                    </a:lnTo>
                    <a:lnTo>
                      <a:pt x="15" y="964"/>
                    </a:lnTo>
                    <a:lnTo>
                      <a:pt x="10" y="975"/>
                    </a:lnTo>
                    <a:lnTo>
                      <a:pt x="6" y="987"/>
                    </a:lnTo>
                    <a:lnTo>
                      <a:pt x="2" y="999"/>
                    </a:lnTo>
                    <a:lnTo>
                      <a:pt x="0" y="1012"/>
                    </a:lnTo>
                    <a:lnTo>
                      <a:pt x="0" y="1025"/>
                    </a:lnTo>
                    <a:lnTo>
                      <a:pt x="0" y="1038"/>
                    </a:lnTo>
                    <a:lnTo>
                      <a:pt x="2" y="1050"/>
                    </a:lnTo>
                    <a:lnTo>
                      <a:pt x="6" y="1062"/>
                    </a:lnTo>
                    <a:lnTo>
                      <a:pt x="10" y="1074"/>
                    </a:lnTo>
                    <a:lnTo>
                      <a:pt x="15" y="1085"/>
                    </a:lnTo>
                    <a:lnTo>
                      <a:pt x="22" y="1096"/>
                    </a:lnTo>
                    <a:lnTo>
                      <a:pt x="29" y="1106"/>
                    </a:lnTo>
                    <a:lnTo>
                      <a:pt x="37" y="1114"/>
                    </a:lnTo>
                    <a:lnTo>
                      <a:pt x="47" y="1123"/>
                    </a:lnTo>
                    <a:lnTo>
                      <a:pt x="56" y="1130"/>
                    </a:lnTo>
                    <a:lnTo>
                      <a:pt x="66" y="1137"/>
                    </a:lnTo>
                    <a:lnTo>
                      <a:pt x="78" y="1142"/>
                    </a:lnTo>
                    <a:lnTo>
                      <a:pt x="89" y="1147"/>
                    </a:lnTo>
                    <a:lnTo>
                      <a:pt x="102" y="1150"/>
                    </a:lnTo>
                    <a:lnTo>
                      <a:pt x="114" y="1151"/>
                    </a:lnTo>
                    <a:lnTo>
                      <a:pt x="127" y="1152"/>
                    </a:lnTo>
                    <a:lnTo>
                      <a:pt x="141" y="1151"/>
                    </a:lnTo>
                    <a:lnTo>
                      <a:pt x="152" y="1149"/>
                    </a:lnTo>
                    <a:lnTo>
                      <a:pt x="165" y="1147"/>
                    </a:lnTo>
                    <a:lnTo>
                      <a:pt x="177" y="1141"/>
                    </a:lnTo>
                    <a:lnTo>
                      <a:pt x="188" y="1136"/>
                    </a:lnTo>
                    <a:lnTo>
                      <a:pt x="199" y="1129"/>
                    </a:lnTo>
                    <a:lnTo>
                      <a:pt x="209" y="1122"/>
                    </a:lnTo>
                    <a:lnTo>
                      <a:pt x="217" y="1114"/>
                    </a:lnTo>
                    <a:lnTo>
                      <a:pt x="217" y="1114"/>
                    </a:lnTo>
                    <a:lnTo>
                      <a:pt x="518" y="814"/>
                    </a:lnTo>
                    <a:lnTo>
                      <a:pt x="541" y="825"/>
                    </a:lnTo>
                    <a:lnTo>
                      <a:pt x="565" y="834"/>
                    </a:lnTo>
                    <a:lnTo>
                      <a:pt x="589" y="843"/>
                    </a:lnTo>
                    <a:lnTo>
                      <a:pt x="614" y="851"/>
                    </a:lnTo>
                    <a:lnTo>
                      <a:pt x="640" y="856"/>
                    </a:lnTo>
                    <a:lnTo>
                      <a:pt x="667" y="860"/>
                    </a:lnTo>
                    <a:lnTo>
                      <a:pt x="692" y="864"/>
                    </a:lnTo>
                    <a:lnTo>
                      <a:pt x="719" y="864"/>
                    </a:lnTo>
                    <a:lnTo>
                      <a:pt x="742" y="864"/>
                    </a:lnTo>
                    <a:lnTo>
                      <a:pt x="764" y="861"/>
                    </a:lnTo>
                    <a:lnTo>
                      <a:pt x="785" y="859"/>
                    </a:lnTo>
                    <a:lnTo>
                      <a:pt x="807" y="855"/>
                    </a:lnTo>
                    <a:lnTo>
                      <a:pt x="827" y="851"/>
                    </a:lnTo>
                    <a:lnTo>
                      <a:pt x="848" y="844"/>
                    </a:lnTo>
                    <a:lnTo>
                      <a:pt x="869" y="838"/>
                    </a:lnTo>
                    <a:lnTo>
                      <a:pt x="888" y="830"/>
                    </a:lnTo>
                    <a:lnTo>
                      <a:pt x="907" y="822"/>
                    </a:lnTo>
                    <a:lnTo>
                      <a:pt x="926" y="812"/>
                    </a:lnTo>
                    <a:lnTo>
                      <a:pt x="944" y="801"/>
                    </a:lnTo>
                    <a:lnTo>
                      <a:pt x="961" y="790"/>
                    </a:lnTo>
                    <a:lnTo>
                      <a:pt x="979" y="778"/>
                    </a:lnTo>
                    <a:lnTo>
                      <a:pt x="995" y="765"/>
                    </a:lnTo>
                    <a:lnTo>
                      <a:pt x="1010" y="751"/>
                    </a:lnTo>
                    <a:lnTo>
                      <a:pt x="1025" y="737"/>
                    </a:lnTo>
                    <a:lnTo>
                      <a:pt x="1040" y="722"/>
                    </a:lnTo>
                    <a:lnTo>
                      <a:pt x="1053" y="707"/>
                    </a:lnTo>
                    <a:lnTo>
                      <a:pt x="1066" y="691"/>
                    </a:lnTo>
                    <a:lnTo>
                      <a:pt x="1078" y="674"/>
                    </a:lnTo>
                    <a:lnTo>
                      <a:pt x="1090" y="656"/>
                    </a:lnTo>
                    <a:lnTo>
                      <a:pt x="1100" y="638"/>
                    </a:lnTo>
                    <a:lnTo>
                      <a:pt x="1109" y="620"/>
                    </a:lnTo>
                    <a:lnTo>
                      <a:pt x="1118" y="600"/>
                    </a:lnTo>
                    <a:lnTo>
                      <a:pt x="1126" y="581"/>
                    </a:lnTo>
                    <a:lnTo>
                      <a:pt x="1132" y="560"/>
                    </a:lnTo>
                    <a:lnTo>
                      <a:pt x="1139" y="540"/>
                    </a:lnTo>
                    <a:lnTo>
                      <a:pt x="1143" y="519"/>
                    </a:lnTo>
                    <a:lnTo>
                      <a:pt x="1147" y="498"/>
                    </a:lnTo>
                    <a:lnTo>
                      <a:pt x="1149" y="476"/>
                    </a:lnTo>
                    <a:lnTo>
                      <a:pt x="1152" y="454"/>
                    </a:lnTo>
                    <a:lnTo>
                      <a:pt x="1152" y="432"/>
                    </a:lnTo>
                    <a:lnTo>
                      <a:pt x="1152" y="410"/>
                    </a:lnTo>
                    <a:lnTo>
                      <a:pt x="1149" y="387"/>
                    </a:lnTo>
                    <a:lnTo>
                      <a:pt x="1147" y="366"/>
                    </a:lnTo>
                    <a:lnTo>
                      <a:pt x="1143" y="345"/>
                    </a:lnTo>
                    <a:lnTo>
                      <a:pt x="1139" y="324"/>
                    </a:lnTo>
                    <a:lnTo>
                      <a:pt x="1132" y="303"/>
                    </a:lnTo>
                    <a:lnTo>
                      <a:pt x="1126" y="284"/>
                    </a:lnTo>
                    <a:lnTo>
                      <a:pt x="1118" y="264"/>
                    </a:lnTo>
                    <a:lnTo>
                      <a:pt x="1109" y="245"/>
                    </a:lnTo>
                    <a:lnTo>
                      <a:pt x="1100" y="226"/>
                    </a:lnTo>
                    <a:lnTo>
                      <a:pt x="1090" y="208"/>
                    </a:lnTo>
                    <a:lnTo>
                      <a:pt x="1078" y="191"/>
                    </a:lnTo>
                    <a:lnTo>
                      <a:pt x="1066" y="174"/>
                    </a:lnTo>
                    <a:lnTo>
                      <a:pt x="1053" y="157"/>
                    </a:lnTo>
                    <a:lnTo>
                      <a:pt x="1040" y="141"/>
                    </a:lnTo>
                    <a:lnTo>
                      <a:pt x="1025" y="126"/>
                    </a:lnTo>
                    <a:lnTo>
                      <a:pt x="1010" y="112"/>
                    </a:lnTo>
                    <a:lnTo>
                      <a:pt x="995" y="99"/>
                    </a:lnTo>
                    <a:lnTo>
                      <a:pt x="979" y="86"/>
                    </a:lnTo>
                    <a:lnTo>
                      <a:pt x="961" y="74"/>
                    </a:lnTo>
                    <a:lnTo>
                      <a:pt x="944" y="62"/>
                    </a:lnTo>
                    <a:lnTo>
                      <a:pt x="926" y="53"/>
                    </a:lnTo>
                    <a:lnTo>
                      <a:pt x="907" y="43"/>
                    </a:lnTo>
                    <a:lnTo>
                      <a:pt x="888" y="34"/>
                    </a:lnTo>
                    <a:lnTo>
                      <a:pt x="869" y="27"/>
                    </a:lnTo>
                    <a:lnTo>
                      <a:pt x="848" y="19"/>
                    </a:lnTo>
                    <a:lnTo>
                      <a:pt x="827" y="14"/>
                    </a:lnTo>
                    <a:lnTo>
                      <a:pt x="807" y="8"/>
                    </a:lnTo>
                    <a:lnTo>
                      <a:pt x="785" y="5"/>
                    </a:lnTo>
                    <a:lnTo>
                      <a:pt x="764" y="2"/>
                    </a:lnTo>
                    <a:lnTo>
                      <a:pt x="742" y="1"/>
                    </a:lnTo>
                    <a:lnTo>
                      <a:pt x="719"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40" name="Freeform 128">
                <a:extLst>
                  <a:ext uri="{FF2B5EF4-FFF2-40B4-BE49-F238E27FC236}">
                    <a16:creationId xmlns:a16="http://schemas.microsoft.com/office/drawing/2014/main" id="{C048ECD3-6BA6-446F-9266-E3125F93F867}"/>
                  </a:ext>
                </a:extLst>
              </p:cNvPr>
              <p:cNvSpPr/>
              <p:nvPr/>
            </p:nvSpPr>
            <p:spPr bwMode="auto">
              <a:xfrm>
                <a:off x="3834606" y="2825353"/>
                <a:ext cx="106363" cy="107950"/>
              </a:xfrm>
              <a:custGeom>
                <a:gdLst>
                  <a:gd fmla="*/ 239 w 270" name="T0"/>
                  <a:gd fmla="*/ 0 h 270" name="T1"/>
                  <a:gd fmla="*/ 214 w 270" name="T2"/>
                  <a:gd fmla="*/ 3 h 270" name="T3"/>
                  <a:gd fmla="*/ 189 w 270" name="T4"/>
                  <a:gd fmla="*/ 8 h 270" name="T5"/>
                  <a:gd fmla="*/ 165 w 270" name="T6"/>
                  <a:gd fmla="*/ 15 h 270" name="T7"/>
                  <a:gd fmla="*/ 142 w 270" name="T8"/>
                  <a:gd fmla="*/ 25 h 270" name="T9"/>
                  <a:gd fmla="*/ 121 w 270" name="T10"/>
                  <a:gd fmla="*/ 37 h 270" name="T11"/>
                  <a:gd fmla="*/ 101 w 270" name="T12"/>
                  <a:gd fmla="*/ 50 h 270" name="T13"/>
                  <a:gd fmla="*/ 83 w 270" name="T14"/>
                  <a:gd fmla="*/ 66 h 270" name="T15"/>
                  <a:gd fmla="*/ 66 w 270" name="T16"/>
                  <a:gd fmla="*/ 82 h 270" name="T17"/>
                  <a:gd fmla="*/ 50 w 270" name="T18"/>
                  <a:gd fmla="*/ 102 h 270" name="T19"/>
                  <a:gd fmla="*/ 37 w 270" name="T20"/>
                  <a:gd fmla="*/ 121 h 270" name="T21"/>
                  <a:gd fmla="*/ 25 w 270" name="T22"/>
                  <a:gd fmla="*/ 143 h 270" name="T23"/>
                  <a:gd fmla="*/ 15 w 270" name="T24"/>
                  <a:gd fmla="*/ 165 h 270" name="T25"/>
                  <a:gd fmla="*/ 7 w 270" name="T26"/>
                  <a:gd fmla="*/ 189 h 270" name="T27"/>
                  <a:gd fmla="*/ 3 w 270" name="T28"/>
                  <a:gd fmla="*/ 214 h 270" name="T29"/>
                  <a:gd fmla="*/ 0 w 270" name="T30"/>
                  <a:gd fmla="*/ 239 h 270" name="T31"/>
                  <a:gd fmla="*/ 0 w 270" name="T32"/>
                  <a:gd fmla="*/ 256 h 270" name="T33"/>
                  <a:gd fmla="*/ 3 w 270" name="T34"/>
                  <a:gd fmla="*/ 262 h 270" name="T35"/>
                  <a:gd fmla="*/ 7 w 270" name="T36"/>
                  <a:gd fmla="*/ 267 h 270" name="T37"/>
                  <a:gd fmla="*/ 14 w 270" name="T38"/>
                  <a:gd fmla="*/ 270 h 270" name="T39"/>
                  <a:gd fmla="*/ 21 w 270" name="T40"/>
                  <a:gd fmla="*/ 270 h 270" name="T41"/>
                  <a:gd fmla="*/ 28 w 270" name="T42"/>
                  <a:gd fmla="*/ 267 h 270" name="T43"/>
                  <a:gd fmla="*/ 33 w 270" name="T44"/>
                  <a:gd fmla="*/ 262 h 270" name="T45"/>
                  <a:gd fmla="*/ 35 w 270" name="T46"/>
                  <a:gd fmla="*/ 256 h 270" name="T47"/>
                  <a:gd fmla="*/ 37 w 270" name="T48"/>
                  <a:gd fmla="*/ 241 h 270" name="T49"/>
                  <a:gd fmla="*/ 39 w 270" name="T50"/>
                  <a:gd fmla="*/ 219 h 270" name="T51"/>
                  <a:gd fmla="*/ 45 w 270" name="T52"/>
                  <a:gd fmla="*/ 188 h 270" name="T53"/>
                  <a:gd fmla="*/ 62 w 270" name="T54"/>
                  <a:gd fmla="*/ 149 h 270" name="T55"/>
                  <a:gd fmla="*/ 85 w 270" name="T56"/>
                  <a:gd fmla="*/ 114 h 270" name="T57"/>
                  <a:gd fmla="*/ 114 w 270" name="T58"/>
                  <a:gd fmla="*/ 85 h 270" name="T59"/>
                  <a:gd fmla="*/ 149 w 270" name="T60"/>
                  <a:gd fmla="*/ 62 h 270" name="T61"/>
                  <a:gd fmla="*/ 188 w 270" name="T62"/>
                  <a:gd fmla="*/ 45 h 270" name="T63"/>
                  <a:gd fmla="*/ 219 w 270" name="T64"/>
                  <a:gd fmla="*/ 39 h 270" name="T65"/>
                  <a:gd fmla="*/ 241 w 270" name="T66"/>
                  <a:gd fmla="*/ 37 h 270" name="T67"/>
                  <a:gd fmla="*/ 256 w 270" name="T68"/>
                  <a:gd fmla="*/ 36 h 270" name="T69"/>
                  <a:gd fmla="*/ 262 w 270" name="T70"/>
                  <a:gd fmla="*/ 32 h 270" name="T71"/>
                  <a:gd fmla="*/ 267 w 270" name="T72"/>
                  <a:gd fmla="*/ 28 h 270" name="T73"/>
                  <a:gd fmla="*/ 270 w 270" name="T74"/>
                  <a:gd fmla="*/ 22 h 270" name="T75"/>
                  <a:gd fmla="*/ 270 w 270" name="T76"/>
                  <a:gd fmla="*/ 14 h 270" name="T77"/>
                  <a:gd fmla="*/ 267 w 270" name="T78"/>
                  <a:gd fmla="*/ 8 h 270" name="T79"/>
                  <a:gd fmla="*/ 262 w 270" name="T80"/>
                  <a:gd fmla="*/ 3 h 270" name="T81"/>
                  <a:gd fmla="*/ 256 w 270" name="T82"/>
                  <a:gd fmla="*/ 0 h 27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270" w="270">
                    <a:moveTo>
                      <a:pt x="251" y="0"/>
                    </a:moveTo>
                    <a:lnTo>
                      <a:pt x="239" y="0"/>
                    </a:lnTo>
                    <a:lnTo>
                      <a:pt x="227" y="1"/>
                    </a:lnTo>
                    <a:lnTo>
                      <a:pt x="214" y="3"/>
                    </a:lnTo>
                    <a:lnTo>
                      <a:pt x="201" y="5"/>
                    </a:lnTo>
                    <a:lnTo>
                      <a:pt x="189" y="8"/>
                    </a:lnTo>
                    <a:lnTo>
                      <a:pt x="177" y="11"/>
                    </a:lnTo>
                    <a:lnTo>
                      <a:pt x="165" y="15"/>
                    </a:lnTo>
                    <a:lnTo>
                      <a:pt x="154" y="19"/>
                    </a:lnTo>
                    <a:lnTo>
                      <a:pt x="142" y="25"/>
                    </a:lnTo>
                    <a:lnTo>
                      <a:pt x="132" y="30"/>
                    </a:lnTo>
                    <a:lnTo>
                      <a:pt x="121" y="37"/>
                    </a:lnTo>
                    <a:lnTo>
                      <a:pt x="111" y="43"/>
                    </a:lnTo>
                    <a:lnTo>
                      <a:pt x="101" y="50"/>
                    </a:lnTo>
                    <a:lnTo>
                      <a:pt x="92" y="57"/>
                    </a:lnTo>
                    <a:lnTo>
                      <a:pt x="83" y="66"/>
                    </a:lnTo>
                    <a:lnTo>
                      <a:pt x="73" y="73"/>
                    </a:lnTo>
                    <a:lnTo>
                      <a:pt x="66" y="82"/>
                    </a:lnTo>
                    <a:lnTo>
                      <a:pt x="57" y="92"/>
                    </a:lnTo>
                    <a:lnTo>
                      <a:pt x="50" y="102"/>
                    </a:lnTo>
                    <a:lnTo>
                      <a:pt x="43" y="111"/>
                    </a:lnTo>
                    <a:lnTo>
                      <a:pt x="37" y="121"/>
                    </a:lnTo>
                    <a:lnTo>
                      <a:pt x="30" y="132"/>
                    </a:lnTo>
                    <a:lnTo>
                      <a:pt x="25" y="143"/>
                    </a:lnTo>
                    <a:lnTo>
                      <a:pt x="19" y="153"/>
                    </a:lnTo>
                    <a:lnTo>
                      <a:pt x="15" y="165"/>
                    </a:lnTo>
                    <a:lnTo>
                      <a:pt x="12" y="177"/>
                    </a:lnTo>
                    <a:lnTo>
                      <a:pt x="7" y="189"/>
                    </a:lnTo>
                    <a:lnTo>
                      <a:pt x="5" y="201"/>
                    </a:lnTo>
                    <a:lnTo>
                      <a:pt x="3" y="214"/>
                    </a:lnTo>
                    <a:lnTo>
                      <a:pt x="1" y="226"/>
                    </a:lnTo>
                    <a:lnTo>
                      <a:pt x="0" y="239"/>
                    </a:lnTo>
                    <a:lnTo>
                      <a:pt x="0" y="252"/>
                    </a:lnTo>
                    <a:lnTo>
                      <a:pt x="0" y="256"/>
                    </a:lnTo>
                    <a:lnTo>
                      <a:pt x="1" y="259"/>
                    </a:lnTo>
                    <a:lnTo>
                      <a:pt x="3" y="262"/>
                    </a:lnTo>
                    <a:lnTo>
                      <a:pt x="5" y="265"/>
                    </a:lnTo>
                    <a:lnTo>
                      <a:pt x="7" y="267"/>
                    </a:lnTo>
                    <a:lnTo>
                      <a:pt x="11" y="269"/>
                    </a:lnTo>
                    <a:lnTo>
                      <a:pt x="14" y="270"/>
                    </a:lnTo>
                    <a:lnTo>
                      <a:pt x="18" y="270"/>
                    </a:lnTo>
                    <a:lnTo>
                      <a:pt x="21" y="270"/>
                    </a:lnTo>
                    <a:lnTo>
                      <a:pt x="25" y="269"/>
                    </a:lnTo>
                    <a:lnTo>
                      <a:pt x="28" y="267"/>
                    </a:lnTo>
                    <a:lnTo>
                      <a:pt x="31" y="265"/>
                    </a:lnTo>
                    <a:lnTo>
                      <a:pt x="33" y="262"/>
                    </a:lnTo>
                    <a:lnTo>
                      <a:pt x="34" y="259"/>
                    </a:lnTo>
                    <a:lnTo>
                      <a:pt x="35" y="256"/>
                    </a:lnTo>
                    <a:lnTo>
                      <a:pt x="35" y="252"/>
                    </a:lnTo>
                    <a:lnTo>
                      <a:pt x="37" y="241"/>
                    </a:lnTo>
                    <a:lnTo>
                      <a:pt x="37" y="230"/>
                    </a:lnTo>
                    <a:lnTo>
                      <a:pt x="39" y="219"/>
                    </a:lnTo>
                    <a:lnTo>
                      <a:pt x="41" y="208"/>
                    </a:lnTo>
                    <a:lnTo>
                      <a:pt x="45" y="188"/>
                    </a:lnTo>
                    <a:lnTo>
                      <a:pt x="53" y="167"/>
                    </a:lnTo>
                    <a:lnTo>
                      <a:pt x="62" y="149"/>
                    </a:lnTo>
                    <a:lnTo>
                      <a:pt x="73" y="131"/>
                    </a:lnTo>
                    <a:lnTo>
                      <a:pt x="85" y="114"/>
                    </a:lnTo>
                    <a:lnTo>
                      <a:pt x="99" y="99"/>
                    </a:lnTo>
                    <a:lnTo>
                      <a:pt x="114" y="85"/>
                    </a:lnTo>
                    <a:lnTo>
                      <a:pt x="132" y="72"/>
                    </a:lnTo>
                    <a:lnTo>
                      <a:pt x="149" y="62"/>
                    </a:lnTo>
                    <a:lnTo>
                      <a:pt x="168" y="53"/>
                    </a:lnTo>
                    <a:lnTo>
                      <a:pt x="188" y="45"/>
                    </a:lnTo>
                    <a:lnTo>
                      <a:pt x="208" y="40"/>
                    </a:lnTo>
                    <a:lnTo>
                      <a:pt x="219" y="39"/>
                    </a:lnTo>
                    <a:lnTo>
                      <a:pt x="230" y="37"/>
                    </a:lnTo>
                    <a:lnTo>
                      <a:pt x="241" y="37"/>
                    </a:lnTo>
                    <a:lnTo>
                      <a:pt x="251" y="36"/>
                    </a:lnTo>
                    <a:lnTo>
                      <a:pt x="256" y="36"/>
                    </a:lnTo>
                    <a:lnTo>
                      <a:pt x="259" y="35"/>
                    </a:lnTo>
                    <a:lnTo>
                      <a:pt x="262" y="32"/>
                    </a:lnTo>
                    <a:lnTo>
                      <a:pt x="264" y="30"/>
                    </a:lnTo>
                    <a:lnTo>
                      <a:pt x="267" y="28"/>
                    </a:lnTo>
                    <a:lnTo>
                      <a:pt x="269" y="25"/>
                    </a:lnTo>
                    <a:lnTo>
                      <a:pt x="270" y="22"/>
                    </a:lnTo>
                    <a:lnTo>
                      <a:pt x="270" y="18"/>
                    </a:lnTo>
                    <a:lnTo>
                      <a:pt x="270" y="14"/>
                    </a:lnTo>
                    <a:lnTo>
                      <a:pt x="269" y="11"/>
                    </a:lnTo>
                    <a:lnTo>
                      <a:pt x="267" y="8"/>
                    </a:lnTo>
                    <a:lnTo>
                      <a:pt x="264" y="5"/>
                    </a:lnTo>
                    <a:lnTo>
                      <a:pt x="262" y="3"/>
                    </a:lnTo>
                    <a:lnTo>
                      <a:pt x="259" y="1"/>
                    </a:lnTo>
                    <a:lnTo>
                      <a:pt x="256" y="0"/>
                    </a:lnTo>
                    <a:lnTo>
                      <a:pt x="251"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35" name="Group 97">
              <a:extLst>
                <a:ext uri="{FF2B5EF4-FFF2-40B4-BE49-F238E27FC236}">
                  <a16:creationId xmlns:a16="http://schemas.microsoft.com/office/drawing/2014/main" id="{836FA5A9-CD6F-4C57-B42B-630A9BF4B985}"/>
                </a:ext>
              </a:extLst>
            </p:cNvPr>
            <p:cNvGrpSpPr/>
            <p:nvPr/>
          </p:nvGrpSpPr>
          <p:grpSpPr>
            <a:xfrm>
              <a:off x="7965806" y="4861677"/>
              <a:ext cx="267404" cy="267404"/>
              <a:chOff x="2734468" y="2753915"/>
              <a:chExt cx="457200" cy="457200"/>
            </a:xfrm>
            <a:solidFill>
              <a:srgbClr val="232A33"/>
            </a:solidFill>
          </p:grpSpPr>
          <p:sp>
            <p:nvSpPr>
              <p:cNvPr id="37" name="Freeform 129">
                <a:extLst>
                  <a:ext uri="{FF2B5EF4-FFF2-40B4-BE49-F238E27FC236}">
                    <a16:creationId xmlns:a16="http://schemas.microsoft.com/office/drawing/2014/main" id="{1433C3E5-6D7A-45F5-858A-18557E64CA25}"/>
                  </a:ext>
                </a:extLst>
              </p:cNvPr>
              <p:cNvSpPr>
                <a:spLocks noEditPoints="1"/>
              </p:cNvSpPr>
              <p:nvPr/>
            </p:nvSpPr>
            <p:spPr bwMode="auto">
              <a:xfrm>
                <a:off x="2734468" y="2753915"/>
                <a:ext cx="457200" cy="457200"/>
              </a:xfrm>
              <a:custGeom>
                <a:gdLst>
                  <a:gd fmla="*/ 698 w 1153" name="T0"/>
                  <a:gd fmla="*/ 631 h 1152" name="T1"/>
                  <a:gd fmla="*/ 526 w 1153" name="T2"/>
                  <a:gd fmla="*/ 729 h 1152" name="T3"/>
                  <a:gd fmla="*/ 506 w 1153" name="T4"/>
                  <a:gd fmla="*/ 765 h 1152" name="T5"/>
                  <a:gd fmla="*/ 418 w 1153" name="T6"/>
                  <a:gd fmla="*/ 866 h 1152" name="T7"/>
                  <a:gd fmla="*/ 382 w 1153" name="T8"/>
                  <a:gd fmla="*/ 885 h 1152" name="T9"/>
                  <a:gd fmla="*/ 362 w 1153" name="T10"/>
                  <a:gd fmla="*/ 922 h 1152" name="T11"/>
                  <a:gd fmla="*/ 263 w 1153" name="T12"/>
                  <a:gd fmla="*/ 1009 h 1152" name="T13"/>
                  <a:gd fmla="*/ 226 w 1153" name="T14"/>
                  <a:gd fmla="*/ 1029 h 1152" name="T15"/>
                  <a:gd fmla="*/ 493 w 1153" name="T16"/>
                  <a:gd fmla="*/ 558 h 1152" name="T17"/>
                  <a:gd fmla="*/ 511 w 1153" name="T18"/>
                  <a:gd fmla="*/ 418 h 1152" name="T19"/>
                  <a:gd fmla="*/ 508 w 1153" name="T20"/>
                  <a:gd fmla="*/ 316 h 1152" name="T21"/>
                  <a:gd fmla="*/ 533 w 1153" name="T22"/>
                  <a:gd fmla="*/ 235 h 1152" name="T23"/>
                  <a:gd fmla="*/ 579 w 1153" name="T24"/>
                  <a:gd fmla="*/ 166 h 1152" name="T25"/>
                  <a:gd fmla="*/ 644 w 1153" name="T26"/>
                  <a:gd fmla="*/ 114 h 1152" name="T27"/>
                  <a:gd fmla="*/ 721 w 1153" name="T28"/>
                  <a:gd fmla="*/ 81 h 1152" name="T29"/>
                  <a:gd fmla="*/ 808 w 1153" name="T30"/>
                  <a:gd fmla="*/ 72 h 1152" name="T31"/>
                  <a:gd fmla="*/ 893 w 1153" name="T32"/>
                  <a:gd fmla="*/ 89 h 1152" name="T33"/>
                  <a:gd fmla="*/ 965 w 1153" name="T34"/>
                  <a:gd fmla="*/ 129 h 1152" name="T35"/>
                  <a:gd fmla="*/ 1024 w 1153" name="T36"/>
                  <a:gd fmla="*/ 188 h 1152" name="T37"/>
                  <a:gd fmla="*/ 1063 w 1153" name="T38"/>
                  <a:gd fmla="*/ 261 h 1152" name="T39"/>
                  <a:gd fmla="*/ 1080 w 1153" name="T40"/>
                  <a:gd fmla="*/ 345 h 1152" name="T41"/>
                  <a:gd fmla="*/ 1072 w 1153" name="T42"/>
                  <a:gd fmla="*/ 432 h 1152" name="T43"/>
                  <a:gd fmla="*/ 1039 w 1153" name="T44"/>
                  <a:gd fmla="*/ 509 h 1152" name="T45"/>
                  <a:gd fmla="*/ 986 w 1153" name="T46"/>
                  <a:gd fmla="*/ 573 h 1152" name="T47"/>
                  <a:gd fmla="*/ 917 w 1153" name="T48"/>
                  <a:gd fmla="*/ 620 h 1152" name="T49"/>
                  <a:gd fmla="*/ 836 w 1153" name="T50"/>
                  <a:gd fmla="*/ 644 h 1152" name="T51"/>
                  <a:gd fmla="*/ 756 w 1153" name="T52"/>
                  <a:gd fmla="*/ 2 h 1152" name="T53"/>
                  <a:gd fmla="*/ 653 w 1153" name="T54"/>
                  <a:gd fmla="*/ 28 h 1152" name="T55"/>
                  <a:gd fmla="*/ 564 w 1153" name="T56"/>
                  <a:gd fmla="*/ 82 h 1152" name="T57"/>
                  <a:gd fmla="*/ 494 w 1153" name="T58"/>
                  <a:gd fmla="*/ 158 h 1152" name="T59"/>
                  <a:gd fmla="*/ 450 w 1153" name="T60"/>
                  <a:gd fmla="*/ 253 h 1152" name="T61"/>
                  <a:gd fmla="*/ 434 w 1153" name="T62"/>
                  <a:gd fmla="*/ 360 h 1152" name="T63"/>
                  <a:gd fmla="*/ 448 w 1153" name="T64"/>
                  <a:gd fmla="*/ 460 h 1152" name="T65"/>
                  <a:gd fmla="*/ 4 w 1153" name="T66"/>
                  <a:gd fmla="*/ 953 h 1152" name="T67"/>
                  <a:gd fmla="*/ 3 w 1153" name="T68"/>
                  <a:gd fmla="*/ 1094 h 1152" name="T69"/>
                  <a:gd fmla="*/ 22 w 1153" name="T70"/>
                  <a:gd fmla="*/ 1130 h 1152" name="T71"/>
                  <a:gd fmla="*/ 59 w 1153" name="T72"/>
                  <a:gd fmla="*/ 1151 h 1152" name="T73"/>
                  <a:gd fmla="*/ 200 w 1153" name="T74"/>
                  <a:gd fmla="*/ 1149 h 1152" name="T75"/>
                  <a:gd fmla="*/ 369 w 1153" name="T76"/>
                  <a:gd fmla="*/ 1080 h 1152" name="T77"/>
                  <a:gd fmla="*/ 407 w 1153" name="T78"/>
                  <a:gd fmla="*/ 1063 h 1152" name="T79"/>
                  <a:gd fmla="*/ 430 w 1153" name="T80"/>
                  <a:gd fmla="*/ 1029 h 1152" name="T81"/>
                  <a:gd fmla="*/ 512 w 1153" name="T82"/>
                  <a:gd fmla="*/ 936 h 1152" name="T83"/>
                  <a:gd fmla="*/ 551 w 1153" name="T84"/>
                  <a:gd fmla="*/ 920 h 1152" name="T85"/>
                  <a:gd fmla="*/ 574 w 1153" name="T86"/>
                  <a:gd fmla="*/ 885 h 1152" name="T87"/>
                  <a:gd fmla="*/ 678 w 1153" name="T88"/>
                  <a:gd fmla="*/ 699 h 1152" name="T89"/>
                  <a:gd fmla="*/ 776 w 1153" name="T90"/>
                  <a:gd fmla="*/ 720 h 1152" name="T91"/>
                  <a:gd fmla="*/ 883 w 1153" name="T92"/>
                  <a:gd fmla="*/ 708 h 1152" name="T93"/>
                  <a:gd fmla="*/ 980 w 1153" name="T94"/>
                  <a:gd fmla="*/ 668 h 1152" name="T95"/>
                  <a:gd fmla="*/ 1060 w 1153" name="T96"/>
                  <a:gd fmla="*/ 602 h 1152" name="T97"/>
                  <a:gd fmla="*/ 1117 w 1153" name="T98"/>
                  <a:gd fmla="*/ 516 h 1152" name="T99"/>
                  <a:gd fmla="*/ 1148 w 1153" name="T100"/>
                  <a:gd fmla="*/ 414 h 1152" name="T101"/>
                  <a:gd fmla="*/ 1148 w 1153" name="T102"/>
                  <a:gd fmla="*/ 305 h 1152" name="T103"/>
                  <a:gd fmla="*/ 1117 w 1153" name="T104"/>
                  <a:gd fmla="*/ 204 h 1152" name="T105"/>
                  <a:gd fmla="*/ 1060 w 1153" name="T106"/>
                  <a:gd fmla="*/ 118 h 1152" name="T107"/>
                  <a:gd fmla="*/ 980 w 1153" name="T108"/>
                  <a:gd fmla="*/ 53 h 1152" name="T109"/>
                  <a:gd fmla="*/ 883 w 1153" name="T110"/>
                  <a:gd fmla="*/ 12 h 115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152" w="1153">
                    <a:moveTo>
                      <a:pt x="793" y="648"/>
                    </a:moveTo>
                    <a:lnTo>
                      <a:pt x="774" y="648"/>
                    </a:lnTo>
                    <a:lnTo>
                      <a:pt x="754" y="645"/>
                    </a:lnTo>
                    <a:lnTo>
                      <a:pt x="735" y="642"/>
                    </a:lnTo>
                    <a:lnTo>
                      <a:pt x="716" y="637"/>
                    </a:lnTo>
                    <a:lnTo>
                      <a:pt x="698" y="631"/>
                    </a:lnTo>
                    <a:lnTo>
                      <a:pt x="681" y="624"/>
                    </a:lnTo>
                    <a:lnTo>
                      <a:pt x="664" y="616"/>
                    </a:lnTo>
                    <a:lnTo>
                      <a:pt x="647" y="608"/>
                    </a:lnTo>
                    <a:lnTo>
                      <a:pt x="635" y="620"/>
                    </a:lnTo>
                    <a:lnTo>
                      <a:pt x="594" y="661"/>
                    </a:lnTo>
                    <a:lnTo>
                      <a:pt x="526" y="729"/>
                    </a:lnTo>
                    <a:lnTo>
                      <a:pt x="521" y="734"/>
                    </a:lnTo>
                    <a:lnTo>
                      <a:pt x="517" y="739"/>
                    </a:lnTo>
                    <a:lnTo>
                      <a:pt x="513" y="746"/>
                    </a:lnTo>
                    <a:lnTo>
                      <a:pt x="510" y="752"/>
                    </a:lnTo>
                    <a:lnTo>
                      <a:pt x="508" y="759"/>
                    </a:lnTo>
                    <a:lnTo>
                      <a:pt x="506" y="765"/>
                    </a:lnTo>
                    <a:lnTo>
                      <a:pt x="506" y="773"/>
                    </a:lnTo>
                    <a:lnTo>
                      <a:pt x="505" y="779"/>
                    </a:lnTo>
                    <a:lnTo>
                      <a:pt x="505" y="864"/>
                    </a:lnTo>
                    <a:lnTo>
                      <a:pt x="434" y="864"/>
                    </a:lnTo>
                    <a:lnTo>
                      <a:pt x="426" y="865"/>
                    </a:lnTo>
                    <a:lnTo>
                      <a:pt x="418" y="866"/>
                    </a:lnTo>
                    <a:lnTo>
                      <a:pt x="412" y="867"/>
                    </a:lnTo>
                    <a:lnTo>
                      <a:pt x="405" y="870"/>
                    </a:lnTo>
                    <a:lnTo>
                      <a:pt x="399" y="872"/>
                    </a:lnTo>
                    <a:lnTo>
                      <a:pt x="392" y="877"/>
                    </a:lnTo>
                    <a:lnTo>
                      <a:pt x="387" y="881"/>
                    </a:lnTo>
                    <a:lnTo>
                      <a:pt x="382" y="885"/>
                    </a:lnTo>
                    <a:lnTo>
                      <a:pt x="377" y="891"/>
                    </a:lnTo>
                    <a:lnTo>
                      <a:pt x="373" y="896"/>
                    </a:lnTo>
                    <a:lnTo>
                      <a:pt x="370" y="901"/>
                    </a:lnTo>
                    <a:lnTo>
                      <a:pt x="367" y="908"/>
                    </a:lnTo>
                    <a:lnTo>
                      <a:pt x="364" y="914"/>
                    </a:lnTo>
                    <a:lnTo>
                      <a:pt x="362" y="922"/>
                    </a:lnTo>
                    <a:lnTo>
                      <a:pt x="361" y="928"/>
                    </a:lnTo>
                    <a:lnTo>
                      <a:pt x="361" y="936"/>
                    </a:lnTo>
                    <a:lnTo>
                      <a:pt x="361" y="1008"/>
                    </a:lnTo>
                    <a:lnTo>
                      <a:pt x="277" y="1008"/>
                    </a:lnTo>
                    <a:lnTo>
                      <a:pt x="269" y="1008"/>
                    </a:lnTo>
                    <a:lnTo>
                      <a:pt x="263" y="1009"/>
                    </a:lnTo>
                    <a:lnTo>
                      <a:pt x="255" y="1012"/>
                    </a:lnTo>
                    <a:lnTo>
                      <a:pt x="249" y="1014"/>
                    </a:lnTo>
                    <a:lnTo>
                      <a:pt x="242" y="1016"/>
                    </a:lnTo>
                    <a:lnTo>
                      <a:pt x="237" y="1020"/>
                    </a:lnTo>
                    <a:lnTo>
                      <a:pt x="232" y="1025"/>
                    </a:lnTo>
                    <a:lnTo>
                      <a:pt x="226" y="1029"/>
                    </a:lnTo>
                    <a:lnTo>
                      <a:pt x="174" y="1080"/>
                    </a:lnTo>
                    <a:lnTo>
                      <a:pt x="73" y="1080"/>
                    </a:lnTo>
                    <a:lnTo>
                      <a:pt x="73" y="977"/>
                    </a:lnTo>
                    <a:lnTo>
                      <a:pt x="493" y="558"/>
                    </a:lnTo>
                    <a:lnTo>
                      <a:pt x="493" y="558"/>
                    </a:lnTo>
                    <a:lnTo>
                      <a:pt x="493" y="558"/>
                    </a:lnTo>
                    <a:lnTo>
                      <a:pt x="546" y="505"/>
                    </a:lnTo>
                    <a:lnTo>
                      <a:pt x="537" y="489"/>
                    </a:lnTo>
                    <a:lnTo>
                      <a:pt x="529" y="472"/>
                    </a:lnTo>
                    <a:lnTo>
                      <a:pt x="522" y="454"/>
                    </a:lnTo>
                    <a:lnTo>
                      <a:pt x="516" y="437"/>
                    </a:lnTo>
                    <a:lnTo>
                      <a:pt x="511" y="418"/>
                    </a:lnTo>
                    <a:lnTo>
                      <a:pt x="508" y="399"/>
                    </a:lnTo>
                    <a:lnTo>
                      <a:pt x="506" y="380"/>
                    </a:lnTo>
                    <a:lnTo>
                      <a:pt x="505" y="360"/>
                    </a:lnTo>
                    <a:lnTo>
                      <a:pt x="506" y="345"/>
                    </a:lnTo>
                    <a:lnTo>
                      <a:pt x="507" y="330"/>
                    </a:lnTo>
                    <a:lnTo>
                      <a:pt x="508" y="316"/>
                    </a:lnTo>
                    <a:lnTo>
                      <a:pt x="511" y="302"/>
                    </a:lnTo>
                    <a:lnTo>
                      <a:pt x="515" y="288"/>
                    </a:lnTo>
                    <a:lnTo>
                      <a:pt x="518" y="274"/>
                    </a:lnTo>
                    <a:lnTo>
                      <a:pt x="522" y="261"/>
                    </a:lnTo>
                    <a:lnTo>
                      <a:pt x="527" y="248"/>
                    </a:lnTo>
                    <a:lnTo>
                      <a:pt x="533" y="235"/>
                    </a:lnTo>
                    <a:lnTo>
                      <a:pt x="539" y="223"/>
                    </a:lnTo>
                    <a:lnTo>
                      <a:pt x="547" y="210"/>
                    </a:lnTo>
                    <a:lnTo>
                      <a:pt x="554" y="199"/>
                    </a:lnTo>
                    <a:lnTo>
                      <a:pt x="562" y="188"/>
                    </a:lnTo>
                    <a:lnTo>
                      <a:pt x="571" y="177"/>
                    </a:lnTo>
                    <a:lnTo>
                      <a:pt x="579" y="166"/>
                    </a:lnTo>
                    <a:lnTo>
                      <a:pt x="589" y="156"/>
                    </a:lnTo>
                    <a:lnTo>
                      <a:pt x="600" y="147"/>
                    </a:lnTo>
                    <a:lnTo>
                      <a:pt x="610" y="138"/>
                    </a:lnTo>
                    <a:lnTo>
                      <a:pt x="620" y="129"/>
                    </a:lnTo>
                    <a:lnTo>
                      <a:pt x="632" y="122"/>
                    </a:lnTo>
                    <a:lnTo>
                      <a:pt x="644" y="114"/>
                    </a:lnTo>
                    <a:lnTo>
                      <a:pt x="656" y="107"/>
                    </a:lnTo>
                    <a:lnTo>
                      <a:pt x="668" y="100"/>
                    </a:lnTo>
                    <a:lnTo>
                      <a:pt x="681" y="95"/>
                    </a:lnTo>
                    <a:lnTo>
                      <a:pt x="694" y="89"/>
                    </a:lnTo>
                    <a:lnTo>
                      <a:pt x="708" y="85"/>
                    </a:lnTo>
                    <a:lnTo>
                      <a:pt x="721" y="81"/>
                    </a:lnTo>
                    <a:lnTo>
                      <a:pt x="735" y="77"/>
                    </a:lnTo>
                    <a:lnTo>
                      <a:pt x="749" y="75"/>
                    </a:lnTo>
                    <a:lnTo>
                      <a:pt x="764" y="73"/>
                    </a:lnTo>
                    <a:lnTo>
                      <a:pt x="778" y="72"/>
                    </a:lnTo>
                    <a:lnTo>
                      <a:pt x="793" y="72"/>
                    </a:lnTo>
                    <a:lnTo>
                      <a:pt x="808" y="72"/>
                    </a:lnTo>
                    <a:lnTo>
                      <a:pt x="822" y="73"/>
                    </a:lnTo>
                    <a:lnTo>
                      <a:pt x="836" y="75"/>
                    </a:lnTo>
                    <a:lnTo>
                      <a:pt x="851" y="77"/>
                    </a:lnTo>
                    <a:lnTo>
                      <a:pt x="864" y="81"/>
                    </a:lnTo>
                    <a:lnTo>
                      <a:pt x="878" y="85"/>
                    </a:lnTo>
                    <a:lnTo>
                      <a:pt x="893" y="89"/>
                    </a:lnTo>
                    <a:lnTo>
                      <a:pt x="905" y="95"/>
                    </a:lnTo>
                    <a:lnTo>
                      <a:pt x="917" y="100"/>
                    </a:lnTo>
                    <a:lnTo>
                      <a:pt x="930" y="107"/>
                    </a:lnTo>
                    <a:lnTo>
                      <a:pt x="942" y="114"/>
                    </a:lnTo>
                    <a:lnTo>
                      <a:pt x="954" y="122"/>
                    </a:lnTo>
                    <a:lnTo>
                      <a:pt x="965" y="129"/>
                    </a:lnTo>
                    <a:lnTo>
                      <a:pt x="976" y="138"/>
                    </a:lnTo>
                    <a:lnTo>
                      <a:pt x="986" y="147"/>
                    </a:lnTo>
                    <a:lnTo>
                      <a:pt x="996" y="156"/>
                    </a:lnTo>
                    <a:lnTo>
                      <a:pt x="1006" y="166"/>
                    </a:lnTo>
                    <a:lnTo>
                      <a:pt x="1016" y="177"/>
                    </a:lnTo>
                    <a:lnTo>
                      <a:pt x="1024" y="188"/>
                    </a:lnTo>
                    <a:lnTo>
                      <a:pt x="1032" y="199"/>
                    </a:lnTo>
                    <a:lnTo>
                      <a:pt x="1039" y="210"/>
                    </a:lnTo>
                    <a:lnTo>
                      <a:pt x="1046" y="223"/>
                    </a:lnTo>
                    <a:lnTo>
                      <a:pt x="1052" y="235"/>
                    </a:lnTo>
                    <a:lnTo>
                      <a:pt x="1059" y="248"/>
                    </a:lnTo>
                    <a:lnTo>
                      <a:pt x="1063" y="261"/>
                    </a:lnTo>
                    <a:lnTo>
                      <a:pt x="1069" y="274"/>
                    </a:lnTo>
                    <a:lnTo>
                      <a:pt x="1072" y="288"/>
                    </a:lnTo>
                    <a:lnTo>
                      <a:pt x="1075" y="302"/>
                    </a:lnTo>
                    <a:lnTo>
                      <a:pt x="1077" y="316"/>
                    </a:lnTo>
                    <a:lnTo>
                      <a:pt x="1079" y="330"/>
                    </a:lnTo>
                    <a:lnTo>
                      <a:pt x="1080" y="345"/>
                    </a:lnTo>
                    <a:lnTo>
                      <a:pt x="1082" y="360"/>
                    </a:lnTo>
                    <a:lnTo>
                      <a:pt x="1080" y="374"/>
                    </a:lnTo>
                    <a:lnTo>
                      <a:pt x="1079" y="390"/>
                    </a:lnTo>
                    <a:lnTo>
                      <a:pt x="1077" y="404"/>
                    </a:lnTo>
                    <a:lnTo>
                      <a:pt x="1075" y="418"/>
                    </a:lnTo>
                    <a:lnTo>
                      <a:pt x="1072" y="432"/>
                    </a:lnTo>
                    <a:lnTo>
                      <a:pt x="1069" y="446"/>
                    </a:lnTo>
                    <a:lnTo>
                      <a:pt x="1063" y="459"/>
                    </a:lnTo>
                    <a:lnTo>
                      <a:pt x="1059" y="472"/>
                    </a:lnTo>
                    <a:lnTo>
                      <a:pt x="1052" y="485"/>
                    </a:lnTo>
                    <a:lnTo>
                      <a:pt x="1046" y="498"/>
                    </a:lnTo>
                    <a:lnTo>
                      <a:pt x="1039" y="509"/>
                    </a:lnTo>
                    <a:lnTo>
                      <a:pt x="1032" y="521"/>
                    </a:lnTo>
                    <a:lnTo>
                      <a:pt x="1024" y="532"/>
                    </a:lnTo>
                    <a:lnTo>
                      <a:pt x="1016" y="543"/>
                    </a:lnTo>
                    <a:lnTo>
                      <a:pt x="1006" y="554"/>
                    </a:lnTo>
                    <a:lnTo>
                      <a:pt x="996" y="563"/>
                    </a:lnTo>
                    <a:lnTo>
                      <a:pt x="986" y="573"/>
                    </a:lnTo>
                    <a:lnTo>
                      <a:pt x="976" y="582"/>
                    </a:lnTo>
                    <a:lnTo>
                      <a:pt x="965" y="590"/>
                    </a:lnTo>
                    <a:lnTo>
                      <a:pt x="954" y="599"/>
                    </a:lnTo>
                    <a:lnTo>
                      <a:pt x="942" y="607"/>
                    </a:lnTo>
                    <a:lnTo>
                      <a:pt x="930" y="613"/>
                    </a:lnTo>
                    <a:lnTo>
                      <a:pt x="917" y="620"/>
                    </a:lnTo>
                    <a:lnTo>
                      <a:pt x="905" y="625"/>
                    </a:lnTo>
                    <a:lnTo>
                      <a:pt x="893" y="630"/>
                    </a:lnTo>
                    <a:lnTo>
                      <a:pt x="878" y="635"/>
                    </a:lnTo>
                    <a:lnTo>
                      <a:pt x="864" y="639"/>
                    </a:lnTo>
                    <a:lnTo>
                      <a:pt x="851" y="642"/>
                    </a:lnTo>
                    <a:lnTo>
                      <a:pt x="836" y="644"/>
                    </a:lnTo>
                    <a:lnTo>
                      <a:pt x="822" y="647"/>
                    </a:lnTo>
                    <a:lnTo>
                      <a:pt x="808" y="648"/>
                    </a:lnTo>
                    <a:lnTo>
                      <a:pt x="793" y="648"/>
                    </a:lnTo>
                    <a:close/>
                    <a:moveTo>
                      <a:pt x="793" y="0"/>
                    </a:moveTo>
                    <a:lnTo>
                      <a:pt x="775" y="1"/>
                    </a:lnTo>
                    <a:lnTo>
                      <a:pt x="756" y="2"/>
                    </a:lnTo>
                    <a:lnTo>
                      <a:pt x="738" y="4"/>
                    </a:lnTo>
                    <a:lnTo>
                      <a:pt x="721" y="7"/>
                    </a:lnTo>
                    <a:lnTo>
                      <a:pt x="704" y="12"/>
                    </a:lnTo>
                    <a:lnTo>
                      <a:pt x="686" y="16"/>
                    </a:lnTo>
                    <a:lnTo>
                      <a:pt x="669" y="22"/>
                    </a:lnTo>
                    <a:lnTo>
                      <a:pt x="653" y="28"/>
                    </a:lnTo>
                    <a:lnTo>
                      <a:pt x="637" y="35"/>
                    </a:lnTo>
                    <a:lnTo>
                      <a:pt x="621" y="44"/>
                    </a:lnTo>
                    <a:lnTo>
                      <a:pt x="606" y="53"/>
                    </a:lnTo>
                    <a:lnTo>
                      <a:pt x="592" y="61"/>
                    </a:lnTo>
                    <a:lnTo>
                      <a:pt x="577" y="72"/>
                    </a:lnTo>
                    <a:lnTo>
                      <a:pt x="564" y="82"/>
                    </a:lnTo>
                    <a:lnTo>
                      <a:pt x="551" y="94"/>
                    </a:lnTo>
                    <a:lnTo>
                      <a:pt x="538" y="105"/>
                    </a:lnTo>
                    <a:lnTo>
                      <a:pt x="526" y="118"/>
                    </a:lnTo>
                    <a:lnTo>
                      <a:pt x="516" y="131"/>
                    </a:lnTo>
                    <a:lnTo>
                      <a:pt x="505" y="144"/>
                    </a:lnTo>
                    <a:lnTo>
                      <a:pt x="494" y="158"/>
                    </a:lnTo>
                    <a:lnTo>
                      <a:pt x="485" y="174"/>
                    </a:lnTo>
                    <a:lnTo>
                      <a:pt x="477" y="189"/>
                    </a:lnTo>
                    <a:lnTo>
                      <a:pt x="468" y="204"/>
                    </a:lnTo>
                    <a:lnTo>
                      <a:pt x="462" y="220"/>
                    </a:lnTo>
                    <a:lnTo>
                      <a:pt x="455" y="236"/>
                    </a:lnTo>
                    <a:lnTo>
                      <a:pt x="450" y="253"/>
                    </a:lnTo>
                    <a:lnTo>
                      <a:pt x="444" y="270"/>
                    </a:lnTo>
                    <a:lnTo>
                      <a:pt x="440" y="287"/>
                    </a:lnTo>
                    <a:lnTo>
                      <a:pt x="437" y="305"/>
                    </a:lnTo>
                    <a:lnTo>
                      <a:pt x="435" y="324"/>
                    </a:lnTo>
                    <a:lnTo>
                      <a:pt x="434" y="341"/>
                    </a:lnTo>
                    <a:lnTo>
                      <a:pt x="434" y="360"/>
                    </a:lnTo>
                    <a:lnTo>
                      <a:pt x="434" y="378"/>
                    </a:lnTo>
                    <a:lnTo>
                      <a:pt x="435" y="394"/>
                    </a:lnTo>
                    <a:lnTo>
                      <a:pt x="437" y="411"/>
                    </a:lnTo>
                    <a:lnTo>
                      <a:pt x="440" y="427"/>
                    </a:lnTo>
                    <a:lnTo>
                      <a:pt x="443" y="444"/>
                    </a:lnTo>
                    <a:lnTo>
                      <a:pt x="448" y="460"/>
                    </a:lnTo>
                    <a:lnTo>
                      <a:pt x="453" y="475"/>
                    </a:lnTo>
                    <a:lnTo>
                      <a:pt x="458" y="491"/>
                    </a:lnTo>
                    <a:lnTo>
                      <a:pt x="21" y="928"/>
                    </a:lnTo>
                    <a:lnTo>
                      <a:pt x="12" y="937"/>
                    </a:lnTo>
                    <a:lnTo>
                      <a:pt x="6" y="948"/>
                    </a:lnTo>
                    <a:lnTo>
                      <a:pt x="4" y="953"/>
                    </a:lnTo>
                    <a:lnTo>
                      <a:pt x="3" y="959"/>
                    </a:lnTo>
                    <a:lnTo>
                      <a:pt x="1" y="965"/>
                    </a:lnTo>
                    <a:lnTo>
                      <a:pt x="0" y="972"/>
                    </a:lnTo>
                    <a:lnTo>
                      <a:pt x="0" y="1080"/>
                    </a:lnTo>
                    <a:lnTo>
                      <a:pt x="1" y="1087"/>
                    </a:lnTo>
                    <a:lnTo>
                      <a:pt x="3" y="1094"/>
                    </a:lnTo>
                    <a:lnTo>
                      <a:pt x="5" y="1101"/>
                    </a:lnTo>
                    <a:lnTo>
                      <a:pt x="7" y="1108"/>
                    </a:lnTo>
                    <a:lnTo>
                      <a:pt x="10" y="1114"/>
                    </a:lnTo>
                    <a:lnTo>
                      <a:pt x="13" y="1120"/>
                    </a:lnTo>
                    <a:lnTo>
                      <a:pt x="18" y="1125"/>
                    </a:lnTo>
                    <a:lnTo>
                      <a:pt x="22" y="1130"/>
                    </a:lnTo>
                    <a:lnTo>
                      <a:pt x="27" y="1135"/>
                    </a:lnTo>
                    <a:lnTo>
                      <a:pt x="33" y="1139"/>
                    </a:lnTo>
                    <a:lnTo>
                      <a:pt x="39" y="1143"/>
                    </a:lnTo>
                    <a:lnTo>
                      <a:pt x="46" y="1147"/>
                    </a:lnTo>
                    <a:lnTo>
                      <a:pt x="52" y="1149"/>
                    </a:lnTo>
                    <a:lnTo>
                      <a:pt x="59" y="1151"/>
                    </a:lnTo>
                    <a:lnTo>
                      <a:pt x="65" y="1152"/>
                    </a:lnTo>
                    <a:lnTo>
                      <a:pt x="73" y="1152"/>
                    </a:lnTo>
                    <a:lnTo>
                      <a:pt x="181" y="1152"/>
                    </a:lnTo>
                    <a:lnTo>
                      <a:pt x="187" y="1152"/>
                    </a:lnTo>
                    <a:lnTo>
                      <a:pt x="194" y="1151"/>
                    </a:lnTo>
                    <a:lnTo>
                      <a:pt x="200" y="1149"/>
                    </a:lnTo>
                    <a:lnTo>
                      <a:pt x="206" y="1147"/>
                    </a:lnTo>
                    <a:lnTo>
                      <a:pt x="215" y="1140"/>
                    </a:lnTo>
                    <a:lnTo>
                      <a:pt x="225" y="1131"/>
                    </a:lnTo>
                    <a:lnTo>
                      <a:pt x="277" y="1080"/>
                    </a:lnTo>
                    <a:lnTo>
                      <a:pt x="361" y="1080"/>
                    </a:lnTo>
                    <a:lnTo>
                      <a:pt x="369" y="1080"/>
                    </a:lnTo>
                    <a:lnTo>
                      <a:pt x="375" y="1079"/>
                    </a:lnTo>
                    <a:lnTo>
                      <a:pt x="383" y="1076"/>
                    </a:lnTo>
                    <a:lnTo>
                      <a:pt x="389" y="1074"/>
                    </a:lnTo>
                    <a:lnTo>
                      <a:pt x="396" y="1071"/>
                    </a:lnTo>
                    <a:lnTo>
                      <a:pt x="401" y="1068"/>
                    </a:lnTo>
                    <a:lnTo>
                      <a:pt x="407" y="1063"/>
                    </a:lnTo>
                    <a:lnTo>
                      <a:pt x="412" y="1059"/>
                    </a:lnTo>
                    <a:lnTo>
                      <a:pt x="416" y="1054"/>
                    </a:lnTo>
                    <a:lnTo>
                      <a:pt x="421" y="1048"/>
                    </a:lnTo>
                    <a:lnTo>
                      <a:pt x="424" y="1042"/>
                    </a:lnTo>
                    <a:lnTo>
                      <a:pt x="427" y="1036"/>
                    </a:lnTo>
                    <a:lnTo>
                      <a:pt x="430" y="1029"/>
                    </a:lnTo>
                    <a:lnTo>
                      <a:pt x="431" y="1022"/>
                    </a:lnTo>
                    <a:lnTo>
                      <a:pt x="432" y="1015"/>
                    </a:lnTo>
                    <a:lnTo>
                      <a:pt x="434" y="1008"/>
                    </a:lnTo>
                    <a:lnTo>
                      <a:pt x="434" y="936"/>
                    </a:lnTo>
                    <a:lnTo>
                      <a:pt x="505" y="936"/>
                    </a:lnTo>
                    <a:lnTo>
                      <a:pt x="512" y="936"/>
                    </a:lnTo>
                    <a:lnTo>
                      <a:pt x="520" y="935"/>
                    </a:lnTo>
                    <a:lnTo>
                      <a:pt x="526" y="933"/>
                    </a:lnTo>
                    <a:lnTo>
                      <a:pt x="533" y="931"/>
                    </a:lnTo>
                    <a:lnTo>
                      <a:pt x="539" y="927"/>
                    </a:lnTo>
                    <a:lnTo>
                      <a:pt x="545" y="924"/>
                    </a:lnTo>
                    <a:lnTo>
                      <a:pt x="551" y="920"/>
                    </a:lnTo>
                    <a:lnTo>
                      <a:pt x="556" y="914"/>
                    </a:lnTo>
                    <a:lnTo>
                      <a:pt x="561" y="910"/>
                    </a:lnTo>
                    <a:lnTo>
                      <a:pt x="564" y="905"/>
                    </a:lnTo>
                    <a:lnTo>
                      <a:pt x="569" y="898"/>
                    </a:lnTo>
                    <a:lnTo>
                      <a:pt x="572" y="892"/>
                    </a:lnTo>
                    <a:lnTo>
                      <a:pt x="574" y="885"/>
                    </a:lnTo>
                    <a:lnTo>
                      <a:pt x="576" y="879"/>
                    </a:lnTo>
                    <a:lnTo>
                      <a:pt x="577" y="871"/>
                    </a:lnTo>
                    <a:lnTo>
                      <a:pt x="577" y="864"/>
                    </a:lnTo>
                    <a:lnTo>
                      <a:pt x="577" y="779"/>
                    </a:lnTo>
                    <a:lnTo>
                      <a:pt x="662" y="694"/>
                    </a:lnTo>
                    <a:lnTo>
                      <a:pt x="678" y="699"/>
                    </a:lnTo>
                    <a:lnTo>
                      <a:pt x="694" y="705"/>
                    </a:lnTo>
                    <a:lnTo>
                      <a:pt x="709" y="709"/>
                    </a:lnTo>
                    <a:lnTo>
                      <a:pt x="725" y="714"/>
                    </a:lnTo>
                    <a:lnTo>
                      <a:pt x="742" y="716"/>
                    </a:lnTo>
                    <a:lnTo>
                      <a:pt x="759" y="718"/>
                    </a:lnTo>
                    <a:lnTo>
                      <a:pt x="776" y="720"/>
                    </a:lnTo>
                    <a:lnTo>
                      <a:pt x="793" y="720"/>
                    </a:lnTo>
                    <a:lnTo>
                      <a:pt x="812" y="720"/>
                    </a:lnTo>
                    <a:lnTo>
                      <a:pt x="830" y="718"/>
                    </a:lnTo>
                    <a:lnTo>
                      <a:pt x="848" y="716"/>
                    </a:lnTo>
                    <a:lnTo>
                      <a:pt x="866" y="712"/>
                    </a:lnTo>
                    <a:lnTo>
                      <a:pt x="883" y="708"/>
                    </a:lnTo>
                    <a:lnTo>
                      <a:pt x="900" y="704"/>
                    </a:lnTo>
                    <a:lnTo>
                      <a:pt x="916" y="698"/>
                    </a:lnTo>
                    <a:lnTo>
                      <a:pt x="934" y="692"/>
                    </a:lnTo>
                    <a:lnTo>
                      <a:pt x="949" y="684"/>
                    </a:lnTo>
                    <a:lnTo>
                      <a:pt x="965" y="677"/>
                    </a:lnTo>
                    <a:lnTo>
                      <a:pt x="980" y="668"/>
                    </a:lnTo>
                    <a:lnTo>
                      <a:pt x="994" y="658"/>
                    </a:lnTo>
                    <a:lnTo>
                      <a:pt x="1008" y="649"/>
                    </a:lnTo>
                    <a:lnTo>
                      <a:pt x="1022" y="638"/>
                    </a:lnTo>
                    <a:lnTo>
                      <a:pt x="1035" y="626"/>
                    </a:lnTo>
                    <a:lnTo>
                      <a:pt x="1048" y="614"/>
                    </a:lnTo>
                    <a:lnTo>
                      <a:pt x="1060" y="602"/>
                    </a:lnTo>
                    <a:lnTo>
                      <a:pt x="1071" y="589"/>
                    </a:lnTo>
                    <a:lnTo>
                      <a:pt x="1082" y="575"/>
                    </a:lnTo>
                    <a:lnTo>
                      <a:pt x="1091" y="561"/>
                    </a:lnTo>
                    <a:lnTo>
                      <a:pt x="1101" y="546"/>
                    </a:lnTo>
                    <a:lnTo>
                      <a:pt x="1110" y="531"/>
                    </a:lnTo>
                    <a:lnTo>
                      <a:pt x="1117" y="516"/>
                    </a:lnTo>
                    <a:lnTo>
                      <a:pt x="1125" y="500"/>
                    </a:lnTo>
                    <a:lnTo>
                      <a:pt x="1131" y="483"/>
                    </a:lnTo>
                    <a:lnTo>
                      <a:pt x="1137" y="467"/>
                    </a:lnTo>
                    <a:lnTo>
                      <a:pt x="1142" y="450"/>
                    </a:lnTo>
                    <a:lnTo>
                      <a:pt x="1145" y="433"/>
                    </a:lnTo>
                    <a:lnTo>
                      <a:pt x="1148" y="414"/>
                    </a:lnTo>
                    <a:lnTo>
                      <a:pt x="1151" y="397"/>
                    </a:lnTo>
                    <a:lnTo>
                      <a:pt x="1153" y="379"/>
                    </a:lnTo>
                    <a:lnTo>
                      <a:pt x="1153" y="360"/>
                    </a:lnTo>
                    <a:lnTo>
                      <a:pt x="1153" y="341"/>
                    </a:lnTo>
                    <a:lnTo>
                      <a:pt x="1151" y="324"/>
                    </a:lnTo>
                    <a:lnTo>
                      <a:pt x="1148" y="305"/>
                    </a:lnTo>
                    <a:lnTo>
                      <a:pt x="1145" y="287"/>
                    </a:lnTo>
                    <a:lnTo>
                      <a:pt x="1142" y="270"/>
                    </a:lnTo>
                    <a:lnTo>
                      <a:pt x="1137" y="253"/>
                    </a:lnTo>
                    <a:lnTo>
                      <a:pt x="1131" y="236"/>
                    </a:lnTo>
                    <a:lnTo>
                      <a:pt x="1125" y="220"/>
                    </a:lnTo>
                    <a:lnTo>
                      <a:pt x="1117" y="204"/>
                    </a:lnTo>
                    <a:lnTo>
                      <a:pt x="1110" y="189"/>
                    </a:lnTo>
                    <a:lnTo>
                      <a:pt x="1101" y="174"/>
                    </a:lnTo>
                    <a:lnTo>
                      <a:pt x="1091" y="158"/>
                    </a:lnTo>
                    <a:lnTo>
                      <a:pt x="1082" y="144"/>
                    </a:lnTo>
                    <a:lnTo>
                      <a:pt x="1071" y="131"/>
                    </a:lnTo>
                    <a:lnTo>
                      <a:pt x="1060" y="118"/>
                    </a:lnTo>
                    <a:lnTo>
                      <a:pt x="1048" y="105"/>
                    </a:lnTo>
                    <a:lnTo>
                      <a:pt x="1035" y="94"/>
                    </a:lnTo>
                    <a:lnTo>
                      <a:pt x="1022" y="82"/>
                    </a:lnTo>
                    <a:lnTo>
                      <a:pt x="1008" y="72"/>
                    </a:lnTo>
                    <a:lnTo>
                      <a:pt x="994" y="61"/>
                    </a:lnTo>
                    <a:lnTo>
                      <a:pt x="980" y="53"/>
                    </a:lnTo>
                    <a:lnTo>
                      <a:pt x="965" y="44"/>
                    </a:lnTo>
                    <a:lnTo>
                      <a:pt x="949" y="35"/>
                    </a:lnTo>
                    <a:lnTo>
                      <a:pt x="934" y="28"/>
                    </a:lnTo>
                    <a:lnTo>
                      <a:pt x="916" y="22"/>
                    </a:lnTo>
                    <a:lnTo>
                      <a:pt x="900" y="16"/>
                    </a:lnTo>
                    <a:lnTo>
                      <a:pt x="883" y="12"/>
                    </a:lnTo>
                    <a:lnTo>
                      <a:pt x="866" y="7"/>
                    </a:lnTo>
                    <a:lnTo>
                      <a:pt x="848" y="4"/>
                    </a:lnTo>
                    <a:lnTo>
                      <a:pt x="830" y="2"/>
                    </a:lnTo>
                    <a:lnTo>
                      <a:pt x="812" y="1"/>
                    </a:lnTo>
                    <a:lnTo>
                      <a:pt x="793"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38" name="Freeform 130">
                <a:extLst>
                  <a:ext uri="{FF2B5EF4-FFF2-40B4-BE49-F238E27FC236}">
                    <a16:creationId xmlns:a16="http://schemas.microsoft.com/office/drawing/2014/main" id="{9E011A2D-1ACE-47AE-A4CA-945A47060B05}"/>
                  </a:ext>
                </a:extLst>
              </p:cNvPr>
              <p:cNvSpPr>
                <a:spLocks noEditPoints="1"/>
              </p:cNvSpPr>
              <p:nvPr/>
            </p:nvSpPr>
            <p:spPr bwMode="auto">
              <a:xfrm>
                <a:off x="3020218" y="2811065"/>
                <a:ext cx="114300" cy="114300"/>
              </a:xfrm>
              <a:custGeom>
                <a:gdLst>
                  <a:gd fmla="*/ 154 w 288" name="T0"/>
                  <a:gd fmla="*/ 238 h 288" name="T1"/>
                  <a:gd fmla="*/ 116 w 288" name="T2"/>
                  <a:gd fmla="*/ 206 h 288" name="T3"/>
                  <a:gd fmla="*/ 82 w 288" name="T4"/>
                  <a:gd fmla="*/ 172 h 288" name="T5"/>
                  <a:gd fmla="*/ 51 w 288" name="T6"/>
                  <a:gd fmla="*/ 135 h 288" name="T7"/>
                  <a:gd fmla="*/ 42 w 288" name="T8"/>
                  <a:gd fmla="*/ 102 h 288" name="T9"/>
                  <a:gd fmla="*/ 57 w 288" name="T10"/>
                  <a:gd fmla="*/ 77 h 288" name="T11"/>
                  <a:gd fmla="*/ 76 w 288" name="T12"/>
                  <a:gd fmla="*/ 57 h 288" name="T13"/>
                  <a:gd fmla="*/ 100 w 288" name="T14"/>
                  <a:gd fmla="*/ 41 h 288" name="T15"/>
                  <a:gd fmla="*/ 134 w 288" name="T16"/>
                  <a:gd fmla="*/ 51 h 288" name="T17"/>
                  <a:gd fmla="*/ 172 w 288" name="T18"/>
                  <a:gd fmla="*/ 82 h 288" name="T19"/>
                  <a:gd fmla="*/ 206 w 288" name="T20"/>
                  <a:gd fmla="*/ 117 h 288" name="T21"/>
                  <a:gd fmla="*/ 237 w 288" name="T22"/>
                  <a:gd fmla="*/ 154 h 288" name="T23"/>
                  <a:gd fmla="*/ 246 w 288" name="T24"/>
                  <a:gd fmla="*/ 187 h 288" name="T25"/>
                  <a:gd fmla="*/ 231 w 288" name="T26"/>
                  <a:gd fmla="*/ 212 h 288" name="T27"/>
                  <a:gd fmla="*/ 211 w 288" name="T28"/>
                  <a:gd fmla="*/ 231 h 288" name="T29"/>
                  <a:gd fmla="*/ 187 w 288" name="T30"/>
                  <a:gd fmla="*/ 247 h 288" name="T31"/>
                  <a:gd fmla="*/ 174 w 288" name="T32"/>
                  <a:gd fmla="*/ 252 h 288" name="T33"/>
                  <a:gd fmla="*/ 265 w 288" name="T34"/>
                  <a:gd fmla="*/ 132 h 288" name="T35"/>
                  <a:gd fmla="*/ 232 w 288" name="T36"/>
                  <a:gd fmla="*/ 92 h 288" name="T37"/>
                  <a:gd fmla="*/ 195 w 288" name="T38"/>
                  <a:gd fmla="*/ 55 h 288" name="T39"/>
                  <a:gd fmla="*/ 156 w 288" name="T40"/>
                  <a:gd fmla="*/ 22 h 288" name="T41"/>
                  <a:gd fmla="*/ 128 w 288" name="T42"/>
                  <a:gd fmla="*/ 3 h 288" name="T43"/>
                  <a:gd fmla="*/ 112 w 288" name="T44"/>
                  <a:gd fmla="*/ 0 h 288" name="T45"/>
                  <a:gd fmla="*/ 85 w 288" name="T46"/>
                  <a:gd fmla="*/ 9 h 288" name="T47"/>
                  <a:gd fmla="*/ 54 w 288" name="T48"/>
                  <a:gd fmla="*/ 28 h 288" name="T49"/>
                  <a:gd fmla="*/ 29 w 288" name="T50"/>
                  <a:gd fmla="*/ 54 h 288" name="T51"/>
                  <a:gd fmla="*/ 10 w 288" name="T52"/>
                  <a:gd fmla="*/ 86 h 288" name="T53"/>
                  <a:gd fmla="*/ 1 w 288" name="T54"/>
                  <a:gd fmla="*/ 109 h 288" name="T55"/>
                  <a:gd fmla="*/ 1 w 288" name="T56"/>
                  <a:gd fmla="*/ 120 h 288" name="T57"/>
                  <a:gd fmla="*/ 4 w 288" name="T58"/>
                  <a:gd fmla="*/ 131 h 288" name="T59"/>
                  <a:gd fmla="*/ 22 w 288" name="T60"/>
                  <a:gd fmla="*/ 157 h 288" name="T61"/>
                  <a:gd fmla="*/ 56 w 288" name="T62"/>
                  <a:gd fmla="*/ 196 h 288" name="T63"/>
                  <a:gd fmla="*/ 93 w 288" name="T64"/>
                  <a:gd fmla="*/ 233 h 288" name="T65"/>
                  <a:gd fmla="*/ 132 w 288" name="T66"/>
                  <a:gd fmla="*/ 266 h 288" name="T67"/>
                  <a:gd fmla="*/ 160 w 288" name="T68"/>
                  <a:gd fmla="*/ 285 h 288" name="T69"/>
                  <a:gd fmla="*/ 176 w 288" name="T70"/>
                  <a:gd fmla="*/ 288 h 288" name="T71"/>
                  <a:gd fmla="*/ 202 w 288" name="T72"/>
                  <a:gd fmla="*/ 279 h 288" name="T73"/>
                  <a:gd fmla="*/ 234 w 288" name="T74"/>
                  <a:gd fmla="*/ 260 h 288" name="T75"/>
                  <a:gd fmla="*/ 259 w 288" name="T76"/>
                  <a:gd fmla="*/ 234 h 288" name="T77"/>
                  <a:gd fmla="*/ 278 w 288" name="T78"/>
                  <a:gd fmla="*/ 202 h 288" name="T79"/>
                  <a:gd fmla="*/ 287 w 288" name="T80"/>
                  <a:gd fmla="*/ 179 h 288" name="T81"/>
                  <a:gd fmla="*/ 287 w 288" name="T82"/>
                  <a:gd fmla="*/ 168 h 288" name="T83"/>
                  <a:gd fmla="*/ 284 w 288" name="T84"/>
                  <a:gd fmla="*/ 157 h 2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88" w="288">
                    <a:moveTo>
                      <a:pt x="174" y="252"/>
                    </a:moveTo>
                    <a:lnTo>
                      <a:pt x="154" y="238"/>
                    </a:lnTo>
                    <a:lnTo>
                      <a:pt x="135" y="222"/>
                    </a:lnTo>
                    <a:lnTo>
                      <a:pt x="116" y="206"/>
                    </a:lnTo>
                    <a:lnTo>
                      <a:pt x="99" y="189"/>
                    </a:lnTo>
                    <a:lnTo>
                      <a:pt x="82" y="172"/>
                    </a:lnTo>
                    <a:lnTo>
                      <a:pt x="66" y="154"/>
                    </a:lnTo>
                    <a:lnTo>
                      <a:pt x="51" y="135"/>
                    </a:lnTo>
                    <a:lnTo>
                      <a:pt x="35" y="116"/>
                    </a:lnTo>
                    <a:lnTo>
                      <a:pt x="42" y="102"/>
                    </a:lnTo>
                    <a:lnTo>
                      <a:pt x="48" y="89"/>
                    </a:lnTo>
                    <a:lnTo>
                      <a:pt x="57" y="77"/>
                    </a:lnTo>
                    <a:lnTo>
                      <a:pt x="66" y="66"/>
                    </a:lnTo>
                    <a:lnTo>
                      <a:pt x="76" y="57"/>
                    </a:lnTo>
                    <a:lnTo>
                      <a:pt x="88" y="49"/>
                    </a:lnTo>
                    <a:lnTo>
                      <a:pt x="100" y="41"/>
                    </a:lnTo>
                    <a:lnTo>
                      <a:pt x="114" y="36"/>
                    </a:lnTo>
                    <a:lnTo>
                      <a:pt x="134" y="51"/>
                    </a:lnTo>
                    <a:lnTo>
                      <a:pt x="153" y="66"/>
                    </a:lnTo>
                    <a:lnTo>
                      <a:pt x="172" y="82"/>
                    </a:lnTo>
                    <a:lnTo>
                      <a:pt x="189" y="99"/>
                    </a:lnTo>
                    <a:lnTo>
                      <a:pt x="206" y="117"/>
                    </a:lnTo>
                    <a:lnTo>
                      <a:pt x="222" y="134"/>
                    </a:lnTo>
                    <a:lnTo>
                      <a:pt x="237" y="154"/>
                    </a:lnTo>
                    <a:lnTo>
                      <a:pt x="251" y="173"/>
                    </a:lnTo>
                    <a:lnTo>
                      <a:pt x="246" y="187"/>
                    </a:lnTo>
                    <a:lnTo>
                      <a:pt x="238" y="200"/>
                    </a:lnTo>
                    <a:lnTo>
                      <a:pt x="231" y="212"/>
                    </a:lnTo>
                    <a:lnTo>
                      <a:pt x="221" y="222"/>
                    </a:lnTo>
                    <a:lnTo>
                      <a:pt x="211" y="231"/>
                    </a:lnTo>
                    <a:lnTo>
                      <a:pt x="200" y="240"/>
                    </a:lnTo>
                    <a:lnTo>
                      <a:pt x="187" y="247"/>
                    </a:lnTo>
                    <a:lnTo>
                      <a:pt x="174" y="252"/>
                    </a:lnTo>
                    <a:lnTo>
                      <a:pt x="174" y="252"/>
                    </a:lnTo>
                    <a:close/>
                    <a:moveTo>
                      <a:pt x="282" y="153"/>
                    </a:moveTo>
                    <a:lnTo>
                      <a:pt x="265" y="132"/>
                    </a:lnTo>
                    <a:lnTo>
                      <a:pt x="249" y="112"/>
                    </a:lnTo>
                    <a:lnTo>
                      <a:pt x="232" y="92"/>
                    </a:lnTo>
                    <a:lnTo>
                      <a:pt x="215" y="74"/>
                    </a:lnTo>
                    <a:lnTo>
                      <a:pt x="195" y="55"/>
                    </a:lnTo>
                    <a:lnTo>
                      <a:pt x="177" y="38"/>
                    </a:lnTo>
                    <a:lnTo>
                      <a:pt x="156" y="22"/>
                    </a:lnTo>
                    <a:lnTo>
                      <a:pt x="136" y="7"/>
                    </a:lnTo>
                    <a:lnTo>
                      <a:pt x="128" y="3"/>
                    </a:lnTo>
                    <a:lnTo>
                      <a:pt x="120" y="0"/>
                    </a:lnTo>
                    <a:lnTo>
                      <a:pt x="112" y="0"/>
                    </a:lnTo>
                    <a:lnTo>
                      <a:pt x="103" y="3"/>
                    </a:lnTo>
                    <a:lnTo>
                      <a:pt x="85" y="9"/>
                    </a:lnTo>
                    <a:lnTo>
                      <a:pt x="69" y="19"/>
                    </a:lnTo>
                    <a:lnTo>
                      <a:pt x="54" y="28"/>
                    </a:lnTo>
                    <a:lnTo>
                      <a:pt x="41" y="40"/>
                    </a:lnTo>
                    <a:lnTo>
                      <a:pt x="29" y="54"/>
                    </a:lnTo>
                    <a:lnTo>
                      <a:pt x="18" y="69"/>
                    </a:lnTo>
                    <a:lnTo>
                      <a:pt x="10" y="86"/>
                    </a:lnTo>
                    <a:lnTo>
                      <a:pt x="2" y="104"/>
                    </a:lnTo>
                    <a:lnTo>
                      <a:pt x="1" y="109"/>
                    </a:lnTo>
                    <a:lnTo>
                      <a:pt x="0" y="115"/>
                    </a:lnTo>
                    <a:lnTo>
                      <a:pt x="1" y="120"/>
                    </a:lnTo>
                    <a:lnTo>
                      <a:pt x="2" y="126"/>
                    </a:lnTo>
                    <a:lnTo>
                      <a:pt x="4" y="131"/>
                    </a:lnTo>
                    <a:lnTo>
                      <a:pt x="6" y="135"/>
                    </a:lnTo>
                    <a:lnTo>
                      <a:pt x="22" y="157"/>
                    </a:lnTo>
                    <a:lnTo>
                      <a:pt x="39" y="176"/>
                    </a:lnTo>
                    <a:lnTo>
                      <a:pt x="56" y="196"/>
                    </a:lnTo>
                    <a:lnTo>
                      <a:pt x="73" y="214"/>
                    </a:lnTo>
                    <a:lnTo>
                      <a:pt x="93" y="233"/>
                    </a:lnTo>
                    <a:lnTo>
                      <a:pt x="111" y="250"/>
                    </a:lnTo>
                    <a:lnTo>
                      <a:pt x="132" y="266"/>
                    </a:lnTo>
                    <a:lnTo>
                      <a:pt x="152" y="281"/>
                    </a:lnTo>
                    <a:lnTo>
                      <a:pt x="160" y="285"/>
                    </a:lnTo>
                    <a:lnTo>
                      <a:pt x="167" y="288"/>
                    </a:lnTo>
                    <a:lnTo>
                      <a:pt x="176" y="288"/>
                    </a:lnTo>
                    <a:lnTo>
                      <a:pt x="184" y="287"/>
                    </a:lnTo>
                    <a:lnTo>
                      <a:pt x="202" y="279"/>
                    </a:lnTo>
                    <a:lnTo>
                      <a:pt x="219" y="270"/>
                    </a:lnTo>
                    <a:lnTo>
                      <a:pt x="234" y="260"/>
                    </a:lnTo>
                    <a:lnTo>
                      <a:pt x="247" y="248"/>
                    </a:lnTo>
                    <a:lnTo>
                      <a:pt x="259" y="234"/>
                    </a:lnTo>
                    <a:lnTo>
                      <a:pt x="270" y="219"/>
                    </a:lnTo>
                    <a:lnTo>
                      <a:pt x="278" y="202"/>
                    </a:lnTo>
                    <a:lnTo>
                      <a:pt x="286" y="184"/>
                    </a:lnTo>
                    <a:lnTo>
                      <a:pt x="287" y="179"/>
                    </a:lnTo>
                    <a:lnTo>
                      <a:pt x="288" y="173"/>
                    </a:lnTo>
                    <a:lnTo>
                      <a:pt x="287" y="168"/>
                    </a:lnTo>
                    <a:lnTo>
                      <a:pt x="286" y="162"/>
                    </a:lnTo>
                    <a:lnTo>
                      <a:pt x="284" y="157"/>
                    </a:lnTo>
                    <a:lnTo>
                      <a:pt x="282" y="153"/>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sp>
          <p:nvSpPr>
            <p:cNvPr id="36" name="Freeform 131">
              <a:extLst>
                <a:ext uri="{FF2B5EF4-FFF2-40B4-BE49-F238E27FC236}">
                  <a16:creationId xmlns:a16="http://schemas.microsoft.com/office/drawing/2014/main" id="{D8CF5144-D497-449E-B49E-5C1379607087}"/>
                </a:ext>
              </a:extLst>
            </p:cNvPr>
            <p:cNvSpPr>
              <a:spLocks noEditPoints="1"/>
            </p:cNvSpPr>
            <p:nvPr/>
          </p:nvSpPr>
          <p:spPr bwMode="auto">
            <a:xfrm>
              <a:off x="5555644" y="4861677"/>
              <a:ext cx="267404" cy="267404"/>
            </a:xfrm>
            <a:custGeom>
              <a:gdLst>
                <a:gd fmla="*/ 161 w 1152" name="T0"/>
                <a:gd fmla="*/ 1032 h 1152" name="T1"/>
                <a:gd fmla="*/ 285 w 1152" name="T2"/>
                <a:gd fmla="*/ 982 h 1152" name="T3"/>
                <a:gd fmla="*/ 482 w 1152" name="T4"/>
                <a:gd fmla="*/ 946 h 1152" name="T5"/>
                <a:gd fmla="*/ 547 w 1152" name="T6"/>
                <a:gd fmla="*/ 969 h 1152" name="T7"/>
                <a:gd fmla="*/ 617 w 1152" name="T8"/>
                <a:gd fmla="*/ 966 h 1152" name="T9"/>
                <a:gd fmla="*/ 681 w 1152" name="T10"/>
                <a:gd fmla="*/ 938 h 1152" name="T11"/>
                <a:gd fmla="*/ 894 w 1152" name="T12"/>
                <a:gd fmla="*/ 992 h 1152" name="T13"/>
                <a:gd fmla="*/ 1027 w 1152" name="T14"/>
                <a:gd fmla="*/ 1049 h 1152" name="T15"/>
                <a:gd fmla="*/ 730 w 1152" name="T16"/>
                <a:gd fmla="*/ 842 h 1152" name="T17"/>
                <a:gd fmla="*/ 650 w 1152" name="T18"/>
                <a:gd fmla="*/ 912 h 1152" name="T19"/>
                <a:gd fmla="*/ 603 w 1152" name="T20"/>
                <a:gd fmla="*/ 928 h 1152" name="T21"/>
                <a:gd fmla="*/ 557 w 1152" name="T22"/>
                <a:gd fmla="*/ 930 h 1152" name="T23"/>
                <a:gd fmla="*/ 512 w 1152" name="T24"/>
                <a:gd fmla="*/ 917 h 1152" name="T25"/>
                <a:gd fmla="*/ 434 w 1152" name="T26"/>
                <a:gd fmla="*/ 857 h 1152" name="T27"/>
                <a:gd fmla="*/ 357 w 1152" name="T28"/>
                <a:gd fmla="*/ 741 h 1152" name="T29"/>
                <a:gd fmla="*/ 305 w 1152" name="T30"/>
                <a:gd fmla="*/ 598 h 1152" name="T31"/>
                <a:gd fmla="*/ 289 w 1152" name="T32"/>
                <a:gd fmla="*/ 447 h 1152" name="T33"/>
                <a:gd fmla="*/ 312 w 1152" name="T34"/>
                <a:gd fmla="*/ 301 h 1152" name="T35"/>
                <a:gd fmla="*/ 360 w 1152" name="T36"/>
                <a:gd fmla="*/ 195 h 1152" name="T37"/>
                <a:gd fmla="*/ 405 w 1152" name="T38"/>
                <a:gd fmla="*/ 140 h 1152" name="T39"/>
                <a:gd fmla="*/ 461 w 1152" name="T40"/>
                <a:gd fmla="*/ 99 h 1152" name="T41"/>
                <a:gd fmla="*/ 529 w 1152" name="T42"/>
                <a:gd fmla="*/ 76 h 1152" name="T43"/>
                <a:gd fmla="*/ 608 w 1152" name="T44"/>
                <a:gd fmla="*/ 74 h 1152" name="T45"/>
                <a:gd fmla="*/ 678 w 1152" name="T46"/>
                <a:gd fmla="*/ 94 h 1152" name="T47"/>
                <a:gd fmla="*/ 736 w 1152" name="T48"/>
                <a:gd fmla="*/ 131 h 1152" name="T49"/>
                <a:gd fmla="*/ 784 w 1152" name="T50"/>
                <a:gd fmla="*/ 183 h 1152" name="T51"/>
                <a:gd fmla="*/ 830 w 1152" name="T52"/>
                <a:gd fmla="*/ 273 h 1152" name="T53"/>
                <a:gd fmla="*/ 862 w 1152" name="T54"/>
                <a:gd fmla="*/ 418 h 1152" name="T55"/>
                <a:gd fmla="*/ 853 w 1152" name="T56"/>
                <a:gd fmla="*/ 568 h 1152" name="T57"/>
                <a:gd fmla="*/ 809 w 1152" name="T58"/>
                <a:gd fmla="*/ 712 h 1152" name="T59"/>
                <a:gd fmla="*/ 730 w 1152" name="T60"/>
                <a:gd fmla="*/ 842 h 1152" name="T61"/>
                <a:gd fmla="*/ 1024 w 1152" name="T62"/>
                <a:gd fmla="*/ 967 h 1152" name="T63"/>
                <a:gd fmla="*/ 889 w 1152" name="T64"/>
                <a:gd fmla="*/ 914 h 1152" name="T65"/>
                <a:gd fmla="*/ 812 w 1152" name="T66"/>
                <a:gd fmla="*/ 852 h 1152" name="T67"/>
                <a:gd fmla="*/ 866 w 1152" name="T68"/>
                <a:gd fmla="*/ 756 h 1152" name="T69"/>
                <a:gd fmla="*/ 923 w 1152" name="T70"/>
                <a:gd fmla="*/ 593 h 1152" name="T71"/>
                <a:gd fmla="*/ 936 w 1152" name="T72"/>
                <a:gd fmla="*/ 462 h 1152" name="T73"/>
                <a:gd fmla="*/ 916 w 1152" name="T74"/>
                <a:gd fmla="*/ 302 h 1152" name="T75"/>
                <a:gd fmla="*/ 876 w 1152" name="T76"/>
                <a:gd fmla="*/ 192 h 1152" name="T77"/>
                <a:gd fmla="*/ 831 w 1152" name="T78"/>
                <a:gd fmla="*/ 123 h 1152" name="T79"/>
                <a:gd fmla="*/ 765 w 1152" name="T80"/>
                <a:gd fmla="*/ 59 h 1152" name="T81"/>
                <a:gd fmla="*/ 686 w 1152" name="T82"/>
                <a:gd fmla="*/ 18 h 1152" name="T83"/>
                <a:gd fmla="*/ 595 w 1152" name="T84"/>
                <a:gd fmla="*/ 1 h 1152" name="T85"/>
                <a:gd fmla="*/ 501 w 1152" name="T86"/>
                <a:gd fmla="*/ 8 h 1152" name="T87"/>
                <a:gd fmla="*/ 417 w 1152" name="T88"/>
                <a:gd fmla="*/ 40 h 1152" name="T89"/>
                <a:gd fmla="*/ 345 w 1152" name="T90"/>
                <a:gd fmla="*/ 95 h 1152" name="T91"/>
                <a:gd fmla="*/ 292 w 1152" name="T92"/>
                <a:gd fmla="*/ 163 h 1152" name="T93"/>
                <a:gd fmla="*/ 257 w 1152" name="T94"/>
                <a:gd fmla="*/ 238 h 1152" name="T95"/>
                <a:gd fmla="*/ 220 w 1152" name="T96"/>
                <a:gd fmla="*/ 399 h 1152" name="T97"/>
                <a:gd fmla="*/ 220 w 1152" name="T98"/>
                <a:gd fmla="*/ 546 h 1152" name="T99"/>
                <a:gd fmla="*/ 262 w 1152" name="T100"/>
                <a:gd fmla="*/ 697 h 1152" name="T101"/>
                <a:gd fmla="*/ 317 w 1152" name="T102"/>
                <a:gd fmla="*/ 814 h 1152" name="T103"/>
                <a:gd fmla="*/ 330 w 1152" name="T104"/>
                <a:gd fmla="*/ 895 h 1152" name="T105"/>
                <a:gd fmla="*/ 177 w 1152" name="T106"/>
                <a:gd fmla="*/ 947 h 1152" name="T107"/>
                <a:gd fmla="*/ 41 w 1152" name="T108"/>
                <a:gd fmla="*/ 1015 h 1152" name="T109"/>
                <a:gd fmla="*/ 4 w 1152" name="T110"/>
                <a:gd fmla="*/ 1056 h 1152" name="T111"/>
                <a:gd fmla="*/ 7 w 1152" name="T112"/>
                <a:gd fmla="*/ 1112 h 1152" name="T113"/>
                <a:gd fmla="*/ 49 w 1152" name="T114"/>
                <a:gd fmla="*/ 1149 h 1152" name="T115"/>
                <a:gd fmla="*/ 1102 w 1152" name="T116"/>
                <a:gd fmla="*/ 1149 h 1152" name="T117"/>
                <a:gd fmla="*/ 1145 w 1152" name="T118"/>
                <a:gd fmla="*/ 1112 h 1152" name="T119"/>
                <a:gd fmla="*/ 1148 w 1152" name="T120"/>
                <a:gd fmla="*/ 1056 h 115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152" w="1152">
                  <a:moveTo>
                    <a:pt x="72" y="1080"/>
                  </a:moveTo>
                  <a:lnTo>
                    <a:pt x="80" y="1075"/>
                  </a:lnTo>
                  <a:lnTo>
                    <a:pt x="97" y="1065"/>
                  </a:lnTo>
                  <a:lnTo>
                    <a:pt x="124" y="1050"/>
                  </a:lnTo>
                  <a:lnTo>
                    <a:pt x="161" y="1032"/>
                  </a:lnTo>
                  <a:lnTo>
                    <a:pt x="181" y="1022"/>
                  </a:lnTo>
                  <a:lnTo>
                    <a:pt x="205" y="1013"/>
                  </a:lnTo>
                  <a:lnTo>
                    <a:pt x="230" y="1003"/>
                  </a:lnTo>
                  <a:lnTo>
                    <a:pt x="257" y="992"/>
                  </a:lnTo>
                  <a:lnTo>
                    <a:pt x="285" y="982"/>
                  </a:lnTo>
                  <a:lnTo>
                    <a:pt x="316" y="974"/>
                  </a:lnTo>
                  <a:lnTo>
                    <a:pt x="347" y="965"/>
                  </a:lnTo>
                  <a:lnTo>
                    <a:pt x="381" y="958"/>
                  </a:lnTo>
                  <a:lnTo>
                    <a:pt x="471" y="938"/>
                  </a:lnTo>
                  <a:lnTo>
                    <a:pt x="482" y="946"/>
                  </a:lnTo>
                  <a:lnTo>
                    <a:pt x="495" y="952"/>
                  </a:lnTo>
                  <a:lnTo>
                    <a:pt x="507" y="958"/>
                  </a:lnTo>
                  <a:lnTo>
                    <a:pt x="520" y="963"/>
                  </a:lnTo>
                  <a:lnTo>
                    <a:pt x="534" y="966"/>
                  </a:lnTo>
                  <a:lnTo>
                    <a:pt x="547" y="969"/>
                  </a:lnTo>
                  <a:lnTo>
                    <a:pt x="561" y="972"/>
                  </a:lnTo>
                  <a:lnTo>
                    <a:pt x="576" y="972"/>
                  </a:lnTo>
                  <a:lnTo>
                    <a:pt x="590" y="972"/>
                  </a:lnTo>
                  <a:lnTo>
                    <a:pt x="605" y="969"/>
                  </a:lnTo>
                  <a:lnTo>
                    <a:pt x="617" y="966"/>
                  </a:lnTo>
                  <a:lnTo>
                    <a:pt x="632" y="963"/>
                  </a:lnTo>
                  <a:lnTo>
                    <a:pt x="644" y="958"/>
                  </a:lnTo>
                  <a:lnTo>
                    <a:pt x="657" y="952"/>
                  </a:lnTo>
                  <a:lnTo>
                    <a:pt x="669" y="946"/>
                  </a:lnTo>
                  <a:lnTo>
                    <a:pt x="681" y="938"/>
                  </a:lnTo>
                  <a:lnTo>
                    <a:pt x="771" y="958"/>
                  </a:lnTo>
                  <a:lnTo>
                    <a:pt x="804" y="965"/>
                  </a:lnTo>
                  <a:lnTo>
                    <a:pt x="836" y="974"/>
                  </a:lnTo>
                  <a:lnTo>
                    <a:pt x="866" y="982"/>
                  </a:lnTo>
                  <a:lnTo>
                    <a:pt x="894" y="992"/>
                  </a:lnTo>
                  <a:lnTo>
                    <a:pt x="921" y="1002"/>
                  </a:lnTo>
                  <a:lnTo>
                    <a:pt x="946" y="1012"/>
                  </a:lnTo>
                  <a:lnTo>
                    <a:pt x="970" y="1022"/>
                  </a:lnTo>
                  <a:lnTo>
                    <a:pt x="991" y="1031"/>
                  </a:lnTo>
                  <a:lnTo>
                    <a:pt x="1027" y="1049"/>
                  </a:lnTo>
                  <a:lnTo>
                    <a:pt x="1054" y="1065"/>
                  </a:lnTo>
                  <a:lnTo>
                    <a:pt x="1072" y="1075"/>
                  </a:lnTo>
                  <a:lnTo>
                    <a:pt x="1080" y="1080"/>
                  </a:lnTo>
                  <a:lnTo>
                    <a:pt x="72" y="1080"/>
                  </a:lnTo>
                  <a:close/>
                  <a:moveTo>
                    <a:pt x="730" y="842"/>
                  </a:moveTo>
                  <a:lnTo>
                    <a:pt x="718" y="857"/>
                  </a:lnTo>
                  <a:lnTo>
                    <a:pt x="702" y="874"/>
                  </a:lnTo>
                  <a:lnTo>
                    <a:pt x="684" y="890"/>
                  </a:lnTo>
                  <a:lnTo>
                    <a:pt x="667" y="903"/>
                  </a:lnTo>
                  <a:lnTo>
                    <a:pt x="650" y="912"/>
                  </a:lnTo>
                  <a:lnTo>
                    <a:pt x="640" y="917"/>
                  </a:lnTo>
                  <a:lnTo>
                    <a:pt x="632" y="921"/>
                  </a:lnTo>
                  <a:lnTo>
                    <a:pt x="622" y="924"/>
                  </a:lnTo>
                  <a:lnTo>
                    <a:pt x="613" y="926"/>
                  </a:lnTo>
                  <a:lnTo>
                    <a:pt x="603" y="928"/>
                  </a:lnTo>
                  <a:lnTo>
                    <a:pt x="595" y="930"/>
                  </a:lnTo>
                  <a:lnTo>
                    <a:pt x="585" y="931"/>
                  </a:lnTo>
                  <a:lnTo>
                    <a:pt x="576" y="932"/>
                  </a:lnTo>
                  <a:lnTo>
                    <a:pt x="567" y="931"/>
                  </a:lnTo>
                  <a:lnTo>
                    <a:pt x="557" y="930"/>
                  </a:lnTo>
                  <a:lnTo>
                    <a:pt x="548" y="928"/>
                  </a:lnTo>
                  <a:lnTo>
                    <a:pt x="539" y="926"/>
                  </a:lnTo>
                  <a:lnTo>
                    <a:pt x="530" y="924"/>
                  </a:lnTo>
                  <a:lnTo>
                    <a:pt x="520" y="921"/>
                  </a:lnTo>
                  <a:lnTo>
                    <a:pt x="512" y="917"/>
                  </a:lnTo>
                  <a:lnTo>
                    <a:pt x="503" y="912"/>
                  </a:lnTo>
                  <a:lnTo>
                    <a:pt x="485" y="903"/>
                  </a:lnTo>
                  <a:lnTo>
                    <a:pt x="467" y="890"/>
                  </a:lnTo>
                  <a:lnTo>
                    <a:pt x="450" y="874"/>
                  </a:lnTo>
                  <a:lnTo>
                    <a:pt x="434" y="857"/>
                  </a:lnTo>
                  <a:lnTo>
                    <a:pt x="422" y="842"/>
                  </a:lnTo>
                  <a:lnTo>
                    <a:pt x="405" y="818"/>
                  </a:lnTo>
                  <a:lnTo>
                    <a:pt x="387" y="792"/>
                  </a:lnTo>
                  <a:lnTo>
                    <a:pt x="371" y="766"/>
                  </a:lnTo>
                  <a:lnTo>
                    <a:pt x="357" y="741"/>
                  </a:lnTo>
                  <a:lnTo>
                    <a:pt x="344" y="712"/>
                  </a:lnTo>
                  <a:lnTo>
                    <a:pt x="332" y="684"/>
                  </a:lnTo>
                  <a:lnTo>
                    <a:pt x="322" y="656"/>
                  </a:lnTo>
                  <a:lnTo>
                    <a:pt x="313" y="627"/>
                  </a:lnTo>
                  <a:lnTo>
                    <a:pt x="305" y="598"/>
                  </a:lnTo>
                  <a:lnTo>
                    <a:pt x="299" y="568"/>
                  </a:lnTo>
                  <a:lnTo>
                    <a:pt x="293" y="537"/>
                  </a:lnTo>
                  <a:lnTo>
                    <a:pt x="290" y="508"/>
                  </a:lnTo>
                  <a:lnTo>
                    <a:pt x="289" y="478"/>
                  </a:lnTo>
                  <a:lnTo>
                    <a:pt x="289" y="447"/>
                  </a:lnTo>
                  <a:lnTo>
                    <a:pt x="290" y="417"/>
                  </a:lnTo>
                  <a:lnTo>
                    <a:pt x="293" y="387"/>
                  </a:lnTo>
                  <a:lnTo>
                    <a:pt x="298" y="358"/>
                  </a:lnTo>
                  <a:lnTo>
                    <a:pt x="304" y="329"/>
                  </a:lnTo>
                  <a:lnTo>
                    <a:pt x="312" y="301"/>
                  </a:lnTo>
                  <a:lnTo>
                    <a:pt x="322" y="273"/>
                  </a:lnTo>
                  <a:lnTo>
                    <a:pt x="332" y="246"/>
                  </a:lnTo>
                  <a:lnTo>
                    <a:pt x="345" y="220"/>
                  </a:lnTo>
                  <a:lnTo>
                    <a:pt x="353" y="207"/>
                  </a:lnTo>
                  <a:lnTo>
                    <a:pt x="360" y="195"/>
                  </a:lnTo>
                  <a:lnTo>
                    <a:pt x="368" y="183"/>
                  </a:lnTo>
                  <a:lnTo>
                    <a:pt x="377" y="171"/>
                  </a:lnTo>
                  <a:lnTo>
                    <a:pt x="386" y="161"/>
                  </a:lnTo>
                  <a:lnTo>
                    <a:pt x="395" y="151"/>
                  </a:lnTo>
                  <a:lnTo>
                    <a:pt x="405" y="140"/>
                  </a:lnTo>
                  <a:lnTo>
                    <a:pt x="416" y="131"/>
                  </a:lnTo>
                  <a:lnTo>
                    <a:pt x="426" y="122"/>
                  </a:lnTo>
                  <a:lnTo>
                    <a:pt x="437" y="114"/>
                  </a:lnTo>
                  <a:lnTo>
                    <a:pt x="449" y="107"/>
                  </a:lnTo>
                  <a:lnTo>
                    <a:pt x="461" y="99"/>
                  </a:lnTo>
                  <a:lnTo>
                    <a:pt x="474" y="94"/>
                  </a:lnTo>
                  <a:lnTo>
                    <a:pt x="487" y="88"/>
                  </a:lnTo>
                  <a:lnTo>
                    <a:pt x="501" y="83"/>
                  </a:lnTo>
                  <a:lnTo>
                    <a:pt x="515" y="80"/>
                  </a:lnTo>
                  <a:lnTo>
                    <a:pt x="529" y="76"/>
                  </a:lnTo>
                  <a:lnTo>
                    <a:pt x="544" y="74"/>
                  </a:lnTo>
                  <a:lnTo>
                    <a:pt x="560" y="72"/>
                  </a:lnTo>
                  <a:lnTo>
                    <a:pt x="576" y="72"/>
                  </a:lnTo>
                  <a:lnTo>
                    <a:pt x="592" y="72"/>
                  </a:lnTo>
                  <a:lnTo>
                    <a:pt x="608" y="74"/>
                  </a:lnTo>
                  <a:lnTo>
                    <a:pt x="623" y="76"/>
                  </a:lnTo>
                  <a:lnTo>
                    <a:pt x="637" y="80"/>
                  </a:lnTo>
                  <a:lnTo>
                    <a:pt x="651" y="83"/>
                  </a:lnTo>
                  <a:lnTo>
                    <a:pt x="665" y="88"/>
                  </a:lnTo>
                  <a:lnTo>
                    <a:pt x="678" y="94"/>
                  </a:lnTo>
                  <a:lnTo>
                    <a:pt x="691" y="99"/>
                  </a:lnTo>
                  <a:lnTo>
                    <a:pt x="703" y="107"/>
                  </a:lnTo>
                  <a:lnTo>
                    <a:pt x="715" y="114"/>
                  </a:lnTo>
                  <a:lnTo>
                    <a:pt x="725" y="122"/>
                  </a:lnTo>
                  <a:lnTo>
                    <a:pt x="736" y="131"/>
                  </a:lnTo>
                  <a:lnTo>
                    <a:pt x="747" y="140"/>
                  </a:lnTo>
                  <a:lnTo>
                    <a:pt x="757" y="151"/>
                  </a:lnTo>
                  <a:lnTo>
                    <a:pt x="767" y="161"/>
                  </a:lnTo>
                  <a:lnTo>
                    <a:pt x="775" y="171"/>
                  </a:lnTo>
                  <a:lnTo>
                    <a:pt x="784" y="183"/>
                  </a:lnTo>
                  <a:lnTo>
                    <a:pt x="791" y="195"/>
                  </a:lnTo>
                  <a:lnTo>
                    <a:pt x="799" y="207"/>
                  </a:lnTo>
                  <a:lnTo>
                    <a:pt x="806" y="220"/>
                  </a:lnTo>
                  <a:lnTo>
                    <a:pt x="819" y="246"/>
                  </a:lnTo>
                  <a:lnTo>
                    <a:pt x="830" y="273"/>
                  </a:lnTo>
                  <a:lnTo>
                    <a:pt x="840" y="301"/>
                  </a:lnTo>
                  <a:lnTo>
                    <a:pt x="848" y="329"/>
                  </a:lnTo>
                  <a:lnTo>
                    <a:pt x="854" y="358"/>
                  </a:lnTo>
                  <a:lnTo>
                    <a:pt x="858" y="387"/>
                  </a:lnTo>
                  <a:lnTo>
                    <a:pt x="862" y="418"/>
                  </a:lnTo>
                  <a:lnTo>
                    <a:pt x="863" y="448"/>
                  </a:lnTo>
                  <a:lnTo>
                    <a:pt x="863" y="478"/>
                  </a:lnTo>
                  <a:lnTo>
                    <a:pt x="862" y="508"/>
                  </a:lnTo>
                  <a:lnTo>
                    <a:pt x="858" y="537"/>
                  </a:lnTo>
                  <a:lnTo>
                    <a:pt x="853" y="568"/>
                  </a:lnTo>
                  <a:lnTo>
                    <a:pt x="848" y="598"/>
                  </a:lnTo>
                  <a:lnTo>
                    <a:pt x="840" y="627"/>
                  </a:lnTo>
                  <a:lnTo>
                    <a:pt x="830" y="656"/>
                  </a:lnTo>
                  <a:lnTo>
                    <a:pt x="821" y="684"/>
                  </a:lnTo>
                  <a:lnTo>
                    <a:pt x="809" y="712"/>
                  </a:lnTo>
                  <a:lnTo>
                    <a:pt x="795" y="741"/>
                  </a:lnTo>
                  <a:lnTo>
                    <a:pt x="781" y="766"/>
                  </a:lnTo>
                  <a:lnTo>
                    <a:pt x="764" y="792"/>
                  </a:lnTo>
                  <a:lnTo>
                    <a:pt x="748" y="818"/>
                  </a:lnTo>
                  <a:lnTo>
                    <a:pt x="730" y="842"/>
                  </a:lnTo>
                  <a:close/>
                  <a:moveTo>
                    <a:pt x="1120" y="1020"/>
                  </a:moveTo>
                  <a:lnTo>
                    <a:pt x="1111" y="1015"/>
                  </a:lnTo>
                  <a:lnTo>
                    <a:pt x="1093" y="1003"/>
                  </a:lnTo>
                  <a:lnTo>
                    <a:pt x="1062" y="987"/>
                  </a:lnTo>
                  <a:lnTo>
                    <a:pt x="1024" y="967"/>
                  </a:lnTo>
                  <a:lnTo>
                    <a:pt x="1001" y="957"/>
                  </a:lnTo>
                  <a:lnTo>
                    <a:pt x="976" y="947"/>
                  </a:lnTo>
                  <a:lnTo>
                    <a:pt x="949" y="936"/>
                  </a:lnTo>
                  <a:lnTo>
                    <a:pt x="920" y="925"/>
                  </a:lnTo>
                  <a:lnTo>
                    <a:pt x="889" y="914"/>
                  </a:lnTo>
                  <a:lnTo>
                    <a:pt x="856" y="905"/>
                  </a:lnTo>
                  <a:lnTo>
                    <a:pt x="822" y="895"/>
                  </a:lnTo>
                  <a:lnTo>
                    <a:pt x="786" y="887"/>
                  </a:lnTo>
                  <a:lnTo>
                    <a:pt x="799" y="869"/>
                  </a:lnTo>
                  <a:lnTo>
                    <a:pt x="812" y="852"/>
                  </a:lnTo>
                  <a:lnTo>
                    <a:pt x="824" y="833"/>
                  </a:lnTo>
                  <a:lnTo>
                    <a:pt x="835" y="814"/>
                  </a:lnTo>
                  <a:lnTo>
                    <a:pt x="845" y="795"/>
                  </a:lnTo>
                  <a:lnTo>
                    <a:pt x="856" y="775"/>
                  </a:lnTo>
                  <a:lnTo>
                    <a:pt x="866" y="756"/>
                  </a:lnTo>
                  <a:lnTo>
                    <a:pt x="875" y="736"/>
                  </a:lnTo>
                  <a:lnTo>
                    <a:pt x="890" y="697"/>
                  </a:lnTo>
                  <a:lnTo>
                    <a:pt x="904" y="661"/>
                  </a:lnTo>
                  <a:lnTo>
                    <a:pt x="914" y="625"/>
                  </a:lnTo>
                  <a:lnTo>
                    <a:pt x="923" y="593"/>
                  </a:lnTo>
                  <a:lnTo>
                    <a:pt x="927" y="571"/>
                  </a:lnTo>
                  <a:lnTo>
                    <a:pt x="932" y="546"/>
                  </a:lnTo>
                  <a:lnTo>
                    <a:pt x="934" y="519"/>
                  </a:lnTo>
                  <a:lnTo>
                    <a:pt x="936" y="491"/>
                  </a:lnTo>
                  <a:lnTo>
                    <a:pt x="936" y="462"/>
                  </a:lnTo>
                  <a:lnTo>
                    <a:pt x="935" y="431"/>
                  </a:lnTo>
                  <a:lnTo>
                    <a:pt x="932" y="399"/>
                  </a:lnTo>
                  <a:lnTo>
                    <a:pt x="929" y="367"/>
                  </a:lnTo>
                  <a:lnTo>
                    <a:pt x="923" y="334"/>
                  </a:lnTo>
                  <a:lnTo>
                    <a:pt x="916" y="302"/>
                  </a:lnTo>
                  <a:lnTo>
                    <a:pt x="906" y="270"/>
                  </a:lnTo>
                  <a:lnTo>
                    <a:pt x="895" y="238"/>
                  </a:lnTo>
                  <a:lnTo>
                    <a:pt x="890" y="222"/>
                  </a:lnTo>
                  <a:lnTo>
                    <a:pt x="883" y="207"/>
                  </a:lnTo>
                  <a:lnTo>
                    <a:pt x="876" y="192"/>
                  </a:lnTo>
                  <a:lnTo>
                    <a:pt x="868" y="178"/>
                  </a:lnTo>
                  <a:lnTo>
                    <a:pt x="859" y="163"/>
                  </a:lnTo>
                  <a:lnTo>
                    <a:pt x="851" y="150"/>
                  </a:lnTo>
                  <a:lnTo>
                    <a:pt x="841" y="136"/>
                  </a:lnTo>
                  <a:lnTo>
                    <a:pt x="831" y="123"/>
                  </a:lnTo>
                  <a:lnTo>
                    <a:pt x="819" y="108"/>
                  </a:lnTo>
                  <a:lnTo>
                    <a:pt x="806" y="95"/>
                  </a:lnTo>
                  <a:lnTo>
                    <a:pt x="794" y="82"/>
                  </a:lnTo>
                  <a:lnTo>
                    <a:pt x="779" y="70"/>
                  </a:lnTo>
                  <a:lnTo>
                    <a:pt x="765" y="59"/>
                  </a:lnTo>
                  <a:lnTo>
                    <a:pt x="750" y="48"/>
                  </a:lnTo>
                  <a:lnTo>
                    <a:pt x="735" y="40"/>
                  </a:lnTo>
                  <a:lnTo>
                    <a:pt x="719" y="31"/>
                  </a:lnTo>
                  <a:lnTo>
                    <a:pt x="703" y="23"/>
                  </a:lnTo>
                  <a:lnTo>
                    <a:pt x="686" y="18"/>
                  </a:lnTo>
                  <a:lnTo>
                    <a:pt x="668" y="13"/>
                  </a:lnTo>
                  <a:lnTo>
                    <a:pt x="651" y="8"/>
                  </a:lnTo>
                  <a:lnTo>
                    <a:pt x="633" y="4"/>
                  </a:lnTo>
                  <a:lnTo>
                    <a:pt x="614" y="2"/>
                  </a:lnTo>
                  <a:lnTo>
                    <a:pt x="595" y="1"/>
                  </a:lnTo>
                  <a:lnTo>
                    <a:pt x="576" y="0"/>
                  </a:lnTo>
                  <a:lnTo>
                    <a:pt x="557" y="1"/>
                  </a:lnTo>
                  <a:lnTo>
                    <a:pt x="538" y="2"/>
                  </a:lnTo>
                  <a:lnTo>
                    <a:pt x="519" y="4"/>
                  </a:lnTo>
                  <a:lnTo>
                    <a:pt x="501" y="8"/>
                  </a:lnTo>
                  <a:lnTo>
                    <a:pt x="484" y="13"/>
                  </a:lnTo>
                  <a:lnTo>
                    <a:pt x="466" y="18"/>
                  </a:lnTo>
                  <a:lnTo>
                    <a:pt x="449" y="23"/>
                  </a:lnTo>
                  <a:lnTo>
                    <a:pt x="433" y="31"/>
                  </a:lnTo>
                  <a:lnTo>
                    <a:pt x="417" y="40"/>
                  </a:lnTo>
                  <a:lnTo>
                    <a:pt x="401" y="48"/>
                  </a:lnTo>
                  <a:lnTo>
                    <a:pt x="386" y="59"/>
                  </a:lnTo>
                  <a:lnTo>
                    <a:pt x="372" y="70"/>
                  </a:lnTo>
                  <a:lnTo>
                    <a:pt x="358" y="82"/>
                  </a:lnTo>
                  <a:lnTo>
                    <a:pt x="345" y="95"/>
                  </a:lnTo>
                  <a:lnTo>
                    <a:pt x="332" y="108"/>
                  </a:lnTo>
                  <a:lnTo>
                    <a:pt x="320" y="123"/>
                  </a:lnTo>
                  <a:lnTo>
                    <a:pt x="311" y="136"/>
                  </a:lnTo>
                  <a:lnTo>
                    <a:pt x="301" y="150"/>
                  </a:lnTo>
                  <a:lnTo>
                    <a:pt x="292" y="163"/>
                  </a:lnTo>
                  <a:lnTo>
                    <a:pt x="284" y="178"/>
                  </a:lnTo>
                  <a:lnTo>
                    <a:pt x="276" y="192"/>
                  </a:lnTo>
                  <a:lnTo>
                    <a:pt x="270" y="207"/>
                  </a:lnTo>
                  <a:lnTo>
                    <a:pt x="262" y="222"/>
                  </a:lnTo>
                  <a:lnTo>
                    <a:pt x="257" y="238"/>
                  </a:lnTo>
                  <a:lnTo>
                    <a:pt x="246" y="270"/>
                  </a:lnTo>
                  <a:lnTo>
                    <a:pt x="236" y="302"/>
                  </a:lnTo>
                  <a:lnTo>
                    <a:pt x="230" y="334"/>
                  </a:lnTo>
                  <a:lnTo>
                    <a:pt x="223" y="367"/>
                  </a:lnTo>
                  <a:lnTo>
                    <a:pt x="220" y="399"/>
                  </a:lnTo>
                  <a:lnTo>
                    <a:pt x="217" y="431"/>
                  </a:lnTo>
                  <a:lnTo>
                    <a:pt x="216" y="462"/>
                  </a:lnTo>
                  <a:lnTo>
                    <a:pt x="217" y="491"/>
                  </a:lnTo>
                  <a:lnTo>
                    <a:pt x="218" y="519"/>
                  </a:lnTo>
                  <a:lnTo>
                    <a:pt x="220" y="546"/>
                  </a:lnTo>
                  <a:lnTo>
                    <a:pt x="224" y="571"/>
                  </a:lnTo>
                  <a:lnTo>
                    <a:pt x="229" y="593"/>
                  </a:lnTo>
                  <a:lnTo>
                    <a:pt x="237" y="625"/>
                  </a:lnTo>
                  <a:lnTo>
                    <a:pt x="248" y="661"/>
                  </a:lnTo>
                  <a:lnTo>
                    <a:pt x="262" y="697"/>
                  </a:lnTo>
                  <a:lnTo>
                    <a:pt x="277" y="736"/>
                  </a:lnTo>
                  <a:lnTo>
                    <a:pt x="287" y="756"/>
                  </a:lnTo>
                  <a:lnTo>
                    <a:pt x="296" y="775"/>
                  </a:lnTo>
                  <a:lnTo>
                    <a:pt x="306" y="795"/>
                  </a:lnTo>
                  <a:lnTo>
                    <a:pt x="317" y="814"/>
                  </a:lnTo>
                  <a:lnTo>
                    <a:pt x="328" y="833"/>
                  </a:lnTo>
                  <a:lnTo>
                    <a:pt x="340" y="852"/>
                  </a:lnTo>
                  <a:lnTo>
                    <a:pt x="353" y="869"/>
                  </a:lnTo>
                  <a:lnTo>
                    <a:pt x="366" y="887"/>
                  </a:lnTo>
                  <a:lnTo>
                    <a:pt x="330" y="895"/>
                  </a:lnTo>
                  <a:lnTo>
                    <a:pt x="296" y="905"/>
                  </a:lnTo>
                  <a:lnTo>
                    <a:pt x="263" y="914"/>
                  </a:lnTo>
                  <a:lnTo>
                    <a:pt x="232" y="925"/>
                  </a:lnTo>
                  <a:lnTo>
                    <a:pt x="204" y="936"/>
                  </a:lnTo>
                  <a:lnTo>
                    <a:pt x="177" y="947"/>
                  </a:lnTo>
                  <a:lnTo>
                    <a:pt x="151" y="957"/>
                  </a:lnTo>
                  <a:lnTo>
                    <a:pt x="128" y="967"/>
                  </a:lnTo>
                  <a:lnTo>
                    <a:pt x="89" y="987"/>
                  </a:lnTo>
                  <a:lnTo>
                    <a:pt x="60" y="1003"/>
                  </a:lnTo>
                  <a:lnTo>
                    <a:pt x="41" y="1015"/>
                  </a:lnTo>
                  <a:lnTo>
                    <a:pt x="32" y="1020"/>
                  </a:lnTo>
                  <a:lnTo>
                    <a:pt x="22" y="1028"/>
                  </a:lnTo>
                  <a:lnTo>
                    <a:pt x="15" y="1035"/>
                  </a:lnTo>
                  <a:lnTo>
                    <a:pt x="8" y="1045"/>
                  </a:lnTo>
                  <a:lnTo>
                    <a:pt x="4" y="1056"/>
                  </a:lnTo>
                  <a:lnTo>
                    <a:pt x="1" y="1067"/>
                  </a:lnTo>
                  <a:lnTo>
                    <a:pt x="0" y="1077"/>
                  </a:lnTo>
                  <a:lnTo>
                    <a:pt x="1" y="1089"/>
                  </a:lnTo>
                  <a:lnTo>
                    <a:pt x="3" y="1101"/>
                  </a:lnTo>
                  <a:lnTo>
                    <a:pt x="7" y="1112"/>
                  </a:lnTo>
                  <a:lnTo>
                    <a:pt x="14" y="1122"/>
                  </a:lnTo>
                  <a:lnTo>
                    <a:pt x="20" y="1130"/>
                  </a:lnTo>
                  <a:lnTo>
                    <a:pt x="29" y="1138"/>
                  </a:lnTo>
                  <a:lnTo>
                    <a:pt x="39" y="1143"/>
                  </a:lnTo>
                  <a:lnTo>
                    <a:pt x="49" y="1149"/>
                  </a:lnTo>
                  <a:lnTo>
                    <a:pt x="60" y="1151"/>
                  </a:lnTo>
                  <a:lnTo>
                    <a:pt x="72" y="1152"/>
                  </a:lnTo>
                  <a:lnTo>
                    <a:pt x="1080" y="1152"/>
                  </a:lnTo>
                  <a:lnTo>
                    <a:pt x="1092" y="1151"/>
                  </a:lnTo>
                  <a:lnTo>
                    <a:pt x="1102" y="1149"/>
                  </a:lnTo>
                  <a:lnTo>
                    <a:pt x="1113" y="1143"/>
                  </a:lnTo>
                  <a:lnTo>
                    <a:pt x="1123" y="1138"/>
                  </a:lnTo>
                  <a:lnTo>
                    <a:pt x="1132" y="1130"/>
                  </a:lnTo>
                  <a:lnTo>
                    <a:pt x="1139" y="1122"/>
                  </a:lnTo>
                  <a:lnTo>
                    <a:pt x="1145" y="1112"/>
                  </a:lnTo>
                  <a:lnTo>
                    <a:pt x="1149" y="1101"/>
                  </a:lnTo>
                  <a:lnTo>
                    <a:pt x="1151" y="1089"/>
                  </a:lnTo>
                  <a:lnTo>
                    <a:pt x="1152" y="1077"/>
                  </a:lnTo>
                  <a:lnTo>
                    <a:pt x="1151" y="1067"/>
                  </a:lnTo>
                  <a:lnTo>
                    <a:pt x="1148" y="1056"/>
                  </a:lnTo>
                  <a:lnTo>
                    <a:pt x="1143" y="1045"/>
                  </a:lnTo>
                  <a:lnTo>
                    <a:pt x="1137" y="1035"/>
                  </a:lnTo>
                  <a:lnTo>
                    <a:pt x="1129" y="1028"/>
                  </a:lnTo>
                  <a:lnTo>
                    <a:pt x="1120" y="1020"/>
                  </a:lnTo>
                  <a:close/>
                </a:path>
              </a:pathLst>
            </a:custGeom>
            <a:solidFill>
              <a:srgbClr val="232A33"/>
            </a:solidFill>
            <a:ln>
              <a:noFill/>
            </a:ln>
          </p:spPr>
          <p:txBody>
            <a:bodyPr anchor="t" anchorCtr="0" bIns="91440" compatLnSpc="1" lIns="182880" numCol="1" rIns="182880" tIns="91440" vert="horz" wrap="square">
              <a:prstTxWarp prst="textNoShape">
                <a:avLst/>
              </a:prstTxWarp>
            </a:bodyPr>
            <a:lstStyle/>
            <a:p>
              <a:endParaRPr lang="en-US" sz="10000"/>
            </a:p>
          </p:txBody>
        </p:sp>
      </p:grpSp>
      <p:sp>
        <p:nvSpPr>
          <p:cNvPr id="46" name="矩形 37">
            <a:extLst>
              <a:ext uri="{FF2B5EF4-FFF2-40B4-BE49-F238E27FC236}">
                <a16:creationId xmlns:a16="http://schemas.microsoft.com/office/drawing/2014/main" id="{16E37CEC-F582-4E03-AF22-DD8696F57E79}"/>
              </a:ext>
            </a:extLst>
          </p:cNvPr>
          <p:cNvSpPr/>
          <p:nvPr/>
        </p:nvSpPr>
        <p:spPr>
          <a:xfrm flipH="1" rot="5400000">
            <a:off x="10926823" y="-335594"/>
            <a:ext cx="1732314" cy="173231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37">
            <a:extLst>
              <a:ext uri="{FF2B5EF4-FFF2-40B4-BE49-F238E27FC236}">
                <a16:creationId xmlns:a16="http://schemas.microsoft.com/office/drawing/2014/main" id="{446268BF-9EE8-41E4-AC66-5EA3709940CB}"/>
              </a:ext>
            </a:extLst>
          </p:cNvPr>
          <p:cNvSpPr/>
          <p:nvPr/>
        </p:nvSpPr>
        <p:spPr>
          <a:xfrm flipH="1" rot="5400000">
            <a:off x="10459066" y="750259"/>
            <a:ext cx="1157292" cy="1157292"/>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37">
            <a:extLst>
              <a:ext uri="{FF2B5EF4-FFF2-40B4-BE49-F238E27FC236}">
                <a16:creationId xmlns:a16="http://schemas.microsoft.com/office/drawing/2014/main" id="{5C00C95A-BA97-4E80-A5D7-B0FAA0F2A439}"/>
              </a:ext>
            </a:extLst>
          </p:cNvPr>
          <p:cNvSpPr/>
          <p:nvPr/>
        </p:nvSpPr>
        <p:spPr>
          <a:xfrm flipH="1" rot="5400000">
            <a:off x="8784438" y="1405761"/>
            <a:ext cx="386449" cy="386449"/>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37">
            <a:extLst>
              <a:ext uri="{FF2B5EF4-FFF2-40B4-BE49-F238E27FC236}">
                <a16:creationId xmlns:a16="http://schemas.microsoft.com/office/drawing/2014/main" id="{E2AAB201-89A8-44F9-B4C8-FB0D02E6B4CD}"/>
              </a:ext>
            </a:extLst>
          </p:cNvPr>
          <p:cNvSpPr/>
          <p:nvPr/>
        </p:nvSpPr>
        <p:spPr>
          <a:xfrm flipH="1" rot="5400000">
            <a:off x="9678464" y="2331995"/>
            <a:ext cx="500515" cy="50051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507508923"/>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4" presetSubtype="10">
                                  <p:stCondLst>
                                    <p:cond delay="0"/>
                                  </p:stCondLst>
                                  <p:childTnLst>
                                    <p:set>
                                      <p:cBhvr>
                                        <p:cTn dur="1" fill="hold" id="6">
                                          <p:stCondLst>
                                            <p:cond delay="0"/>
                                          </p:stCondLst>
                                        </p:cTn>
                                        <p:tgtEl>
                                          <p:spTgt spid="46"/>
                                        </p:tgtEl>
                                        <p:attrNameLst>
                                          <p:attrName>style.visibility</p:attrName>
                                        </p:attrNameLst>
                                      </p:cBhvr>
                                      <p:to>
                                        <p:strVal val="visible"/>
                                      </p:to>
                                    </p:set>
                                    <p:animEffect filter="randombar(horizontal)" transition="in">
                                      <p:cBhvr>
                                        <p:cTn dur="500" id="7"/>
                                        <p:tgtEl>
                                          <p:spTgt spid="46"/>
                                        </p:tgtEl>
                                      </p:cBhvr>
                                    </p:animEffect>
                                  </p:childTnLst>
                                </p:cTn>
                              </p:par>
                              <p:par>
                                <p:cTn fill="hold" grpId="0" id="8" nodeType="withEffect" presetClass="entr" presetID="14" presetSubtype="10">
                                  <p:stCondLst>
                                    <p:cond delay="0"/>
                                  </p:stCondLst>
                                  <p:childTnLst>
                                    <p:set>
                                      <p:cBhvr>
                                        <p:cTn dur="1" fill="hold" id="9">
                                          <p:stCondLst>
                                            <p:cond delay="0"/>
                                          </p:stCondLst>
                                        </p:cTn>
                                        <p:tgtEl>
                                          <p:spTgt spid="47"/>
                                        </p:tgtEl>
                                        <p:attrNameLst>
                                          <p:attrName>style.visibility</p:attrName>
                                        </p:attrNameLst>
                                      </p:cBhvr>
                                      <p:to>
                                        <p:strVal val="visible"/>
                                      </p:to>
                                    </p:set>
                                    <p:animEffect filter="randombar(horizontal)" transition="in">
                                      <p:cBhvr>
                                        <p:cTn dur="500" id="10"/>
                                        <p:tgtEl>
                                          <p:spTgt spid="47"/>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8"/>
                                        </p:tgtEl>
                                        <p:attrNameLst>
                                          <p:attrName>style.visibility</p:attrName>
                                        </p:attrNameLst>
                                      </p:cBhvr>
                                      <p:to>
                                        <p:strVal val="visible"/>
                                      </p:to>
                                    </p:set>
                                    <p:animEffect filter="randombar(horizontal)" transition="in">
                                      <p:cBhvr>
                                        <p:cTn dur="500" id="13"/>
                                        <p:tgtEl>
                                          <p:spTgt spid="48"/>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9"/>
                                        </p:tgtEl>
                                        <p:attrNameLst>
                                          <p:attrName>style.visibility</p:attrName>
                                        </p:attrNameLst>
                                      </p:cBhvr>
                                      <p:to>
                                        <p:strVal val="visible"/>
                                      </p:to>
                                    </p:set>
                                    <p:animEffect filter="randombar(horizontal)" transition="in">
                                      <p:cBhvr>
                                        <p:cTn dur="500" id="16"/>
                                        <p:tgtEl>
                                          <p:spTgt spid="49"/>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10" presetSubtype="0">
                                  <p:stCondLst>
                                    <p:cond delay="0"/>
                                  </p:stCondLst>
                                  <p:childTnLst>
                                    <p:set>
                                      <p:cBhvr>
                                        <p:cTn dur="1" fill="hold" id="20">
                                          <p:stCondLst>
                                            <p:cond delay="0"/>
                                          </p:stCondLst>
                                        </p:cTn>
                                        <p:tgtEl>
                                          <p:spTgt spid="5"/>
                                        </p:tgtEl>
                                        <p:attrNameLst>
                                          <p:attrName>style.visibility</p:attrName>
                                        </p:attrNameLst>
                                      </p:cBhvr>
                                      <p:to>
                                        <p:strVal val="visible"/>
                                      </p:to>
                                    </p:set>
                                    <p:animEffect filter="fade" transition="in">
                                      <p:cBhvr>
                                        <p:cTn dur="500" id="21"/>
                                        <p:tgtEl>
                                          <p:spTgt spid="5"/>
                                        </p:tgtEl>
                                      </p:cBhvr>
                                    </p:animEffect>
                                  </p:childTnLst>
                                </p:cTn>
                              </p:par>
                            </p:childTnLst>
                          </p:cTn>
                        </p:par>
                      </p:childTnLst>
                    </p:cTn>
                  </p:par>
                  <p:par>
                    <p:cTn fill="hold" id="22" nodeType="clickPar">
                      <p:stCondLst>
                        <p:cond delay="indefinite"/>
                      </p:stCondLst>
                      <p:childTnLst>
                        <p:par>
                          <p:cTn fill="hold" id="23" nodeType="afterGroup">
                            <p:stCondLst>
                              <p:cond delay="0"/>
                            </p:stCondLst>
                            <p:childTnLst>
                              <p:par>
                                <p:cTn fill="hold" id="24" nodeType="clickEffect" presetClass="entr" presetID="10" presetSubtype="0">
                                  <p:stCondLst>
                                    <p:cond delay="0"/>
                                  </p:stCondLst>
                                  <p:childTnLst>
                                    <p:set>
                                      <p:cBhvr>
                                        <p:cTn dur="1" fill="hold" id="25">
                                          <p:stCondLst>
                                            <p:cond delay="0"/>
                                          </p:stCondLst>
                                        </p:cTn>
                                        <p:tgtEl>
                                          <p:spTgt spid="27"/>
                                        </p:tgtEl>
                                        <p:attrNameLst>
                                          <p:attrName>style.visibility</p:attrName>
                                        </p:attrNameLst>
                                      </p:cBhvr>
                                      <p:to>
                                        <p:strVal val="visible"/>
                                      </p:to>
                                    </p:set>
                                    <p:animEffect filter="fade" transition="in">
                                      <p:cBhvr>
                                        <p:cTn dur="500" id="26"/>
                                        <p:tgtEl>
                                          <p:spTgt spid="27"/>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2" presetSubtype="4">
                                  <p:stCondLst>
                                    <p:cond delay="0"/>
                                  </p:stCondLst>
                                  <p:childTnLst>
                                    <p:set>
                                      <p:cBhvr>
                                        <p:cTn dur="1" fill="hold" id="30">
                                          <p:stCondLst>
                                            <p:cond delay="0"/>
                                          </p:stCondLst>
                                        </p:cTn>
                                        <p:tgtEl>
                                          <p:spTgt spid="30"/>
                                        </p:tgtEl>
                                        <p:attrNameLst>
                                          <p:attrName>style.visibility</p:attrName>
                                        </p:attrNameLst>
                                      </p:cBhvr>
                                      <p:to>
                                        <p:strVal val="visible"/>
                                      </p:to>
                                    </p:set>
                                    <p:anim calcmode="lin" valueType="num">
                                      <p:cBhvr additive="base">
                                        <p:cTn dur="500" fill="hold" id="31"/>
                                        <p:tgtEl>
                                          <p:spTgt spid="30"/>
                                        </p:tgtEl>
                                        <p:attrNameLst>
                                          <p:attrName>ppt_x</p:attrName>
                                        </p:attrNameLst>
                                      </p:cBhvr>
                                      <p:tavLst>
                                        <p:tav tm="0">
                                          <p:val>
                                            <p:strVal val="#ppt_x"/>
                                          </p:val>
                                        </p:tav>
                                        <p:tav tm="100000">
                                          <p:val>
                                            <p:strVal val="#ppt_x"/>
                                          </p:val>
                                        </p:tav>
                                      </p:tavLst>
                                    </p:anim>
                                    <p:anim calcmode="lin" valueType="num">
                                      <p:cBhvr additive="base">
                                        <p:cTn dur="500" fill="hold" id="32"/>
                                        <p:tgtEl>
                                          <p:spTgt spid="30"/>
                                        </p:tgtEl>
                                        <p:attrNameLst>
                                          <p:attrName>ppt_y</p:attrName>
                                        </p:attrNameLst>
                                      </p:cBhvr>
                                      <p:tavLst>
                                        <p:tav tm="0">
                                          <p:val>
                                            <p:strVal val="1+#ppt_h/2"/>
                                          </p:val>
                                        </p:tav>
                                        <p:tav tm="100000">
                                          <p:val>
                                            <p:strVal val="#ppt_y"/>
                                          </p:val>
                                        </p:tav>
                                      </p:tavLst>
                                    </p:anim>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0" presetSubtype="0">
                                  <p:stCondLst>
                                    <p:cond delay="0"/>
                                  </p:stCondLst>
                                  <p:childTnLst>
                                    <p:set>
                                      <p:cBhvr>
                                        <p:cTn dur="1" fill="hold" id="36">
                                          <p:stCondLst>
                                            <p:cond delay="0"/>
                                          </p:stCondLst>
                                        </p:cTn>
                                        <p:tgtEl>
                                          <p:spTgt spid="28"/>
                                        </p:tgtEl>
                                        <p:attrNameLst>
                                          <p:attrName>style.visibility</p:attrName>
                                        </p:attrNameLst>
                                      </p:cBhvr>
                                      <p:to>
                                        <p:strVal val="visible"/>
                                      </p:to>
                                    </p:set>
                                    <p:animEffect filter="fade" transition="in">
                                      <p:cBhvr>
                                        <p:cTn dur="500" id="37"/>
                                        <p:tgtEl>
                                          <p:spTgt spid="28"/>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10" presetSubtype="0">
                                  <p:stCondLst>
                                    <p:cond delay="0"/>
                                  </p:stCondLst>
                                  <p:childTnLst>
                                    <p:set>
                                      <p:cBhvr>
                                        <p:cTn dur="1" fill="hold" id="41">
                                          <p:stCondLst>
                                            <p:cond delay="0"/>
                                          </p:stCondLst>
                                        </p:cTn>
                                        <p:tgtEl>
                                          <p:spTgt spid="29"/>
                                        </p:tgtEl>
                                        <p:attrNameLst>
                                          <p:attrName>style.visibility</p:attrName>
                                        </p:attrNameLst>
                                      </p:cBhvr>
                                      <p:to>
                                        <p:strVal val="visible"/>
                                      </p:to>
                                    </p:set>
                                    <p:animEffect filter="fade" transition="in">
                                      <p:cBhvr>
                                        <p:cTn dur="500" id="42"/>
                                        <p:tgtEl>
                                          <p:spTgt spid="29"/>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id="45" nodeType="clickEffect" presetClass="entr" presetID="22" presetSubtype="4">
                                  <p:stCondLst>
                                    <p:cond delay="0"/>
                                  </p:stCondLst>
                                  <p:childTnLst>
                                    <p:set>
                                      <p:cBhvr>
                                        <p:cTn dur="1" fill="hold" id="46">
                                          <p:stCondLst>
                                            <p:cond delay="0"/>
                                          </p:stCondLst>
                                        </p:cTn>
                                        <p:tgtEl>
                                          <p:spTgt spid="50"/>
                                        </p:tgtEl>
                                        <p:attrNameLst>
                                          <p:attrName>style.visibility</p:attrName>
                                        </p:attrNameLst>
                                      </p:cBhvr>
                                      <p:to>
                                        <p:strVal val="visible"/>
                                      </p:to>
                                    </p:set>
                                    <p:animEffect filter="wipe(down)" transition="in">
                                      <p:cBhvr>
                                        <p:cTn dur="500" id="4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48"/>
      <p:bldP grpId="0" spid="49"/>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20" name="矩形 37">
            <a:extLst>
              <a:ext uri="{FF2B5EF4-FFF2-40B4-BE49-F238E27FC236}">
                <a16:creationId xmlns:a16="http://schemas.microsoft.com/office/drawing/2014/main" id="{622B39AB-F664-49A0-9416-343219FEE0A5}"/>
              </a:ext>
            </a:extLst>
          </p:cNvPr>
          <p:cNvSpPr/>
          <p:nvPr/>
        </p:nvSpPr>
        <p:spPr>
          <a:xfrm flipH="1" rot="5400000">
            <a:off x="8581721" y="2759912"/>
            <a:ext cx="984214" cy="98421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 name="组合 3">
            <a:extLst>
              <a:ext uri="{FF2B5EF4-FFF2-40B4-BE49-F238E27FC236}">
                <a16:creationId xmlns:a16="http://schemas.microsoft.com/office/drawing/2014/main" id="{A73952E8-6172-4B85-AC4F-0D18855F1F6F}"/>
              </a:ext>
            </a:extLst>
          </p:cNvPr>
          <p:cNvGrpSpPr/>
          <p:nvPr/>
        </p:nvGrpSpPr>
        <p:grpSpPr>
          <a:xfrm>
            <a:off x="8061727" y="2078256"/>
            <a:ext cx="2802918" cy="450777"/>
            <a:chOff x="1188979" y="1992999"/>
            <a:chExt cx="2802918" cy="450777"/>
          </a:xfrm>
        </p:grpSpPr>
        <p:sp>
          <p:nvSpPr>
            <p:cNvPr id="3" name="矩形 2">
              <a:extLst>
                <a:ext uri="{FF2B5EF4-FFF2-40B4-BE49-F238E27FC236}">
                  <a16:creationId xmlns:a16="http://schemas.microsoft.com/office/drawing/2014/main" id="{3DAFA775-E635-403C-AF6B-2B970272D095}"/>
                </a:ext>
              </a:extLst>
            </p:cNvPr>
            <p:cNvSpPr/>
            <p:nvPr/>
          </p:nvSpPr>
          <p:spPr>
            <a:xfrm>
              <a:off x="1188979" y="1992999"/>
              <a:ext cx="2802918" cy="450777"/>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E6C4F10C-F2E3-4ED7-AA58-12AFBE9A97F4}"/>
                </a:ext>
              </a:extLst>
            </p:cNvPr>
            <p:cNvSpPr/>
            <p:nvPr/>
          </p:nvSpPr>
          <p:spPr>
            <a:xfrm>
              <a:off x="1449048" y="2024002"/>
              <a:ext cx="2300117" cy="396240"/>
            </a:xfrm>
            <a:prstGeom prst="rect">
              <a:avLst/>
            </a:prstGeom>
          </p:spPr>
          <p:txBody>
            <a:bodyPr vert="horz" wrap="square">
              <a:spAutoFit/>
            </a:bodyPr>
            <a:lstStyle/>
            <a:p>
              <a:pPr algn="just"/>
              <a:r>
                <a:rPr altLang="zh-CN" b="1" i="1" lang="zh-CN" spc="300" sz="2000">
                  <a:solidFill>
                    <a:schemeClr val="bg1"/>
                  </a:solidFill>
                  <a:latin charset="-122" panose="020b0500000000000000" pitchFamily="34" typeface="思源黑体 CN Regular"/>
                  <a:ea charset="-122" panose="020b0500000000000000" pitchFamily="34" typeface="思源黑体 CN Regular"/>
                </a:rPr>
                <a:t>CSR概念的孕育</a:t>
              </a:r>
            </a:p>
          </p:txBody>
        </p:sp>
      </p:grpSp>
      <p:sp>
        <p:nvSpPr>
          <p:cNvPr id="5" name="矩形 4">
            <a:extLst>
              <a:ext uri="{FF2B5EF4-FFF2-40B4-BE49-F238E27FC236}">
                <a16:creationId xmlns:a16="http://schemas.microsoft.com/office/drawing/2014/main" id="{DDAF162D-56DC-4445-A07B-A25E330D9101}"/>
              </a:ext>
            </a:extLst>
          </p:cNvPr>
          <p:cNvSpPr/>
          <p:nvPr/>
        </p:nvSpPr>
        <p:spPr>
          <a:xfrm>
            <a:off x="1160034" y="2216181"/>
            <a:ext cx="6268597" cy="1310640"/>
          </a:xfrm>
          <a:prstGeom prst="rect">
            <a:avLst/>
          </a:prstGeom>
        </p:spPr>
        <p:txBody>
          <a:bodyPr wrap="square">
            <a:spAutoFit/>
          </a:bodyPr>
          <a:lstStyle/>
          <a:p>
            <a:pPr algn="just"/>
            <a:r>
              <a:rPr altLang="zh-CN"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美国“公益之父”安德鲁·卡内基:“在巨富中死去是耻辱的。” 卡内基终其一生创办了庞大的“卡内基钢铁公司”，但他却在退休之时把企业以4.8亿美元出售给美国的摩根大通，并以这笔巨款开始了公益事业，他主张富人在伦理、道德上有责任去帮助社会上的弱势群体。 </a:t>
            </a:r>
          </a:p>
        </p:txBody>
      </p:sp>
      <p:sp>
        <p:nvSpPr>
          <p:cNvPr id="6" name="矩形 5">
            <a:extLst>
              <a:ext uri="{FF2B5EF4-FFF2-40B4-BE49-F238E27FC236}">
                <a16:creationId xmlns:a16="http://schemas.microsoft.com/office/drawing/2014/main" id="{18380514-B7D5-4882-8C7C-FB2FED3B0824}"/>
              </a:ext>
            </a:extLst>
          </p:cNvPr>
          <p:cNvSpPr/>
          <p:nvPr/>
        </p:nvSpPr>
        <p:spPr>
          <a:xfrm>
            <a:off x="1160034" y="3846493"/>
            <a:ext cx="6268596" cy="1310640"/>
          </a:xfrm>
          <a:prstGeom prst="rect">
            <a:avLst/>
          </a:prstGeom>
        </p:spPr>
        <p:txBody>
          <a:bodyPr wrap="square">
            <a:spAutoFit/>
          </a:bodyPr>
          <a:lstStyle/>
          <a:p>
            <a:pPr algn="just"/>
            <a:r>
              <a:rPr altLang="zh-CN" lang="zh-CN"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1924 年英国学者欧利文·谢尔顿。在美国考察时最早提出了企业社会责任概念。主张修正企业的宗旨是追求股东利益最大化的传统观念 。但是早期有关企业社会责任定义的讨论并没有给出明确的界定，并且仅主要侧重于道德伦理层面。 </a:t>
            </a:r>
          </a:p>
        </p:txBody>
      </p:sp>
      <p:sp>
        <p:nvSpPr>
          <p:cNvPr id="7" name="矩形 6">
            <a:extLst>
              <a:ext uri="{FF2B5EF4-FFF2-40B4-BE49-F238E27FC236}">
                <a16:creationId xmlns:a16="http://schemas.microsoft.com/office/drawing/2014/main" id="{D10A9AB7-AEB3-458E-BD5E-3C483AE3A428}"/>
              </a:ext>
            </a:extLst>
          </p:cNvPr>
          <p:cNvSpPr/>
          <p:nvPr/>
        </p:nvSpPr>
        <p:spPr>
          <a:xfrm rot="16200000">
            <a:off x="3542431" y="-467718"/>
            <a:ext cx="1488867" cy="660727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Group 19">
            <a:extLst>
              <a:ext uri="{FF2B5EF4-FFF2-40B4-BE49-F238E27FC236}">
                <a16:creationId xmlns:a16="http://schemas.microsoft.com/office/drawing/2014/main" id="{071E0FE1-A28A-42B1-83C4-2E890EA442A2}"/>
              </a:ext>
            </a:extLst>
          </p:cNvPr>
          <p:cNvGrpSpPr/>
          <p:nvPr/>
        </p:nvGrpSpPr>
        <p:grpSpPr>
          <a:xfrm>
            <a:off x="9095453" y="2730416"/>
            <a:ext cx="1670870" cy="1969874"/>
            <a:chOff x="5766911" y="5879907"/>
            <a:chExt cx="483562" cy="570096"/>
          </a:xfrm>
          <a:solidFill>
            <a:srgbClr val="232A33"/>
          </a:solidFill>
        </p:grpSpPr>
        <p:sp>
          <p:nvSpPr>
            <p:cNvPr id="9" name="Freeform 1345">
              <a:extLst>
                <a:ext uri="{FF2B5EF4-FFF2-40B4-BE49-F238E27FC236}">
                  <a16:creationId xmlns:a16="http://schemas.microsoft.com/office/drawing/2014/main" id="{9FF0EE19-C117-4BD6-9655-6977F5DB4FB5}"/>
                </a:ext>
              </a:extLst>
            </p:cNvPr>
            <p:cNvSpPr/>
            <p:nvPr/>
          </p:nvSpPr>
          <p:spPr bwMode="auto">
            <a:xfrm>
              <a:off x="6146127" y="6065696"/>
              <a:ext cx="78898" cy="81442"/>
            </a:xfrm>
            <a:custGeom>
              <a:gdLst>
                <a:gd fmla="*/ 31 w 63" name="T0"/>
                <a:gd fmla="*/ 0 h 62" name="T1"/>
                <a:gd fmla="*/ 31 w 63" name="T2"/>
                <a:gd fmla="*/ 0 h 62" name="T3"/>
                <a:gd fmla="*/ 25 w 63" name="T4"/>
                <a:gd fmla="*/ 1 h 62" name="T5"/>
                <a:gd fmla="*/ 19 w 63" name="T6"/>
                <a:gd fmla="*/ 3 h 62" name="T7"/>
                <a:gd fmla="*/ 14 w 63" name="T8"/>
                <a:gd fmla="*/ 5 h 62" name="T9"/>
                <a:gd fmla="*/ 10 w 63" name="T10"/>
                <a:gd fmla="*/ 10 h 62" name="T11"/>
                <a:gd fmla="*/ 5 w 63" name="T12"/>
                <a:gd fmla="*/ 13 h 62" name="T13"/>
                <a:gd fmla="*/ 3 w 63" name="T14"/>
                <a:gd fmla="*/ 18 h 62" name="T15"/>
                <a:gd fmla="*/ 2 w 63" name="T16"/>
                <a:gd fmla="*/ 25 h 62" name="T17"/>
                <a:gd fmla="*/ 0 w 63" name="T18"/>
                <a:gd fmla="*/ 30 h 62" name="T19"/>
                <a:gd fmla="*/ 0 w 63" name="T20"/>
                <a:gd fmla="*/ 30 h 62" name="T21"/>
                <a:gd fmla="*/ 2 w 63" name="T22"/>
                <a:gd fmla="*/ 37 h 62" name="T23"/>
                <a:gd fmla="*/ 3 w 63" name="T24"/>
                <a:gd fmla="*/ 44 h 62" name="T25"/>
                <a:gd fmla="*/ 5 w 63" name="T26"/>
                <a:gd fmla="*/ 49 h 62" name="T27"/>
                <a:gd fmla="*/ 10 w 63" name="T28"/>
                <a:gd fmla="*/ 52 h 62" name="T29"/>
                <a:gd fmla="*/ 14 w 63" name="T30"/>
                <a:gd fmla="*/ 57 h 62" name="T31"/>
                <a:gd fmla="*/ 19 w 63" name="T32"/>
                <a:gd fmla="*/ 59 h 62" name="T33"/>
                <a:gd fmla="*/ 25 w 63" name="T34"/>
                <a:gd fmla="*/ 61 h 62" name="T35"/>
                <a:gd fmla="*/ 31 w 63" name="T36"/>
                <a:gd fmla="*/ 62 h 62" name="T37"/>
                <a:gd fmla="*/ 31 w 63" name="T38"/>
                <a:gd fmla="*/ 62 h 62" name="T39"/>
                <a:gd fmla="*/ 37 w 63" name="T40"/>
                <a:gd fmla="*/ 61 h 62" name="T41"/>
                <a:gd fmla="*/ 44 w 63" name="T42"/>
                <a:gd fmla="*/ 59 h 62" name="T43"/>
                <a:gd fmla="*/ 49 w 63" name="T44"/>
                <a:gd fmla="*/ 57 h 62" name="T45"/>
                <a:gd fmla="*/ 53 w 63" name="T46"/>
                <a:gd fmla="*/ 52 h 62" name="T47"/>
                <a:gd fmla="*/ 58 w 63" name="T48"/>
                <a:gd fmla="*/ 49 h 62" name="T49"/>
                <a:gd fmla="*/ 59 w 63" name="T50"/>
                <a:gd fmla="*/ 44 h 62" name="T51"/>
                <a:gd fmla="*/ 61 w 63" name="T52"/>
                <a:gd fmla="*/ 37 h 62" name="T53"/>
                <a:gd fmla="*/ 63 w 63" name="T54"/>
                <a:gd fmla="*/ 30 h 62" name="T55"/>
                <a:gd fmla="*/ 63 w 63" name="T56"/>
                <a:gd fmla="*/ 30 h 62" name="T57"/>
                <a:gd fmla="*/ 61 w 63" name="T58"/>
                <a:gd fmla="*/ 25 h 62" name="T59"/>
                <a:gd fmla="*/ 59 w 63" name="T60"/>
                <a:gd fmla="*/ 18 h 62" name="T61"/>
                <a:gd fmla="*/ 58 w 63" name="T62"/>
                <a:gd fmla="*/ 13 h 62" name="T63"/>
                <a:gd fmla="*/ 53 w 63" name="T64"/>
                <a:gd fmla="*/ 10 h 62" name="T65"/>
                <a:gd fmla="*/ 49 w 63" name="T66"/>
                <a:gd fmla="*/ 5 h 62" name="T67"/>
                <a:gd fmla="*/ 44 w 63" name="T68"/>
                <a:gd fmla="*/ 3 h 62" name="T69"/>
                <a:gd fmla="*/ 37 w 63" name="T70"/>
                <a:gd fmla="*/ 1 h 62" name="T71"/>
                <a:gd fmla="*/ 31 w 63" name="T72"/>
                <a:gd fmla="*/ 0 h 62"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62" w="62">
                  <a:moveTo>
                    <a:pt x="31" y="0"/>
                  </a:moveTo>
                  <a:lnTo>
                    <a:pt x="31" y="0"/>
                  </a:lnTo>
                  <a:lnTo>
                    <a:pt x="25" y="1"/>
                  </a:lnTo>
                  <a:lnTo>
                    <a:pt x="19" y="3"/>
                  </a:lnTo>
                  <a:lnTo>
                    <a:pt x="14" y="5"/>
                  </a:lnTo>
                  <a:lnTo>
                    <a:pt x="10" y="10"/>
                  </a:lnTo>
                  <a:lnTo>
                    <a:pt x="5" y="13"/>
                  </a:lnTo>
                  <a:lnTo>
                    <a:pt x="3" y="18"/>
                  </a:lnTo>
                  <a:lnTo>
                    <a:pt x="2" y="25"/>
                  </a:lnTo>
                  <a:lnTo>
                    <a:pt x="0" y="30"/>
                  </a:lnTo>
                  <a:lnTo>
                    <a:pt x="0" y="30"/>
                  </a:lnTo>
                  <a:lnTo>
                    <a:pt x="2" y="37"/>
                  </a:lnTo>
                  <a:lnTo>
                    <a:pt x="3" y="44"/>
                  </a:lnTo>
                  <a:lnTo>
                    <a:pt x="5" y="49"/>
                  </a:lnTo>
                  <a:lnTo>
                    <a:pt x="10" y="52"/>
                  </a:lnTo>
                  <a:lnTo>
                    <a:pt x="14" y="57"/>
                  </a:lnTo>
                  <a:lnTo>
                    <a:pt x="19" y="59"/>
                  </a:lnTo>
                  <a:lnTo>
                    <a:pt x="25" y="61"/>
                  </a:lnTo>
                  <a:lnTo>
                    <a:pt x="31" y="62"/>
                  </a:lnTo>
                  <a:lnTo>
                    <a:pt x="31" y="62"/>
                  </a:lnTo>
                  <a:lnTo>
                    <a:pt x="37" y="61"/>
                  </a:lnTo>
                  <a:lnTo>
                    <a:pt x="44" y="59"/>
                  </a:lnTo>
                  <a:lnTo>
                    <a:pt x="49" y="57"/>
                  </a:lnTo>
                  <a:lnTo>
                    <a:pt x="53" y="52"/>
                  </a:lnTo>
                  <a:lnTo>
                    <a:pt x="58" y="49"/>
                  </a:lnTo>
                  <a:lnTo>
                    <a:pt x="59" y="44"/>
                  </a:lnTo>
                  <a:lnTo>
                    <a:pt x="61" y="37"/>
                  </a:lnTo>
                  <a:lnTo>
                    <a:pt x="63" y="30"/>
                  </a:lnTo>
                  <a:lnTo>
                    <a:pt x="63" y="30"/>
                  </a:lnTo>
                  <a:lnTo>
                    <a:pt x="61" y="25"/>
                  </a:lnTo>
                  <a:lnTo>
                    <a:pt x="59" y="18"/>
                  </a:lnTo>
                  <a:lnTo>
                    <a:pt x="58" y="13"/>
                  </a:lnTo>
                  <a:lnTo>
                    <a:pt x="53" y="10"/>
                  </a:lnTo>
                  <a:lnTo>
                    <a:pt x="49" y="5"/>
                  </a:lnTo>
                  <a:lnTo>
                    <a:pt x="44" y="3"/>
                  </a:lnTo>
                  <a:lnTo>
                    <a:pt x="37" y="1"/>
                  </a:lnTo>
                  <a:lnTo>
                    <a:pt x="31" y="0"/>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1" name="Freeform 1347">
              <a:extLst>
                <a:ext uri="{FF2B5EF4-FFF2-40B4-BE49-F238E27FC236}">
                  <a16:creationId xmlns:a16="http://schemas.microsoft.com/office/drawing/2014/main" id="{042E9CBB-566D-48D7-AF74-D7BEA4C30DA8}"/>
                </a:ext>
              </a:extLst>
            </p:cNvPr>
            <p:cNvSpPr/>
            <p:nvPr/>
          </p:nvSpPr>
          <p:spPr bwMode="auto">
            <a:xfrm>
              <a:off x="6011237" y="5994434"/>
              <a:ext cx="114529" cy="117073"/>
            </a:xfrm>
            <a:custGeom>
              <a:gdLst>
                <a:gd fmla="*/ 46 w 92" name="T0"/>
                <a:gd fmla="*/ 0 h 91" name="T1"/>
                <a:gd fmla="*/ 46 w 92" name="T2"/>
                <a:gd fmla="*/ 0 h 91" name="T3"/>
                <a:gd fmla="*/ 38 w 92" name="T4"/>
                <a:gd fmla="*/ 2 h 91" name="T5"/>
                <a:gd fmla="*/ 29 w 92" name="T6"/>
                <a:gd fmla="*/ 3 h 91" name="T7"/>
                <a:gd fmla="*/ 21 w 92" name="T8"/>
                <a:gd fmla="*/ 8 h 91" name="T9"/>
                <a:gd fmla="*/ 14 w 92" name="T10"/>
                <a:gd fmla="*/ 13 h 91" name="T11"/>
                <a:gd fmla="*/ 9 w 92" name="T12"/>
                <a:gd fmla="*/ 20 h 91" name="T13"/>
                <a:gd fmla="*/ 4 w 92" name="T14"/>
                <a:gd fmla="*/ 29 h 91" name="T15"/>
                <a:gd fmla="*/ 2 w 92" name="T16"/>
                <a:gd fmla="*/ 37 h 91" name="T17"/>
                <a:gd fmla="*/ 0 w 92" name="T18"/>
                <a:gd fmla="*/ 46 h 91" name="T19"/>
                <a:gd fmla="*/ 0 w 92" name="T20"/>
                <a:gd fmla="*/ 46 h 91" name="T21"/>
                <a:gd fmla="*/ 2 w 92" name="T22"/>
                <a:gd fmla="*/ 56 h 91" name="T23"/>
                <a:gd fmla="*/ 4 w 92" name="T24"/>
                <a:gd fmla="*/ 64 h 91" name="T25"/>
                <a:gd fmla="*/ 9 w 92" name="T26"/>
                <a:gd fmla="*/ 71 h 91" name="T27"/>
                <a:gd fmla="*/ 14 w 92" name="T28"/>
                <a:gd fmla="*/ 78 h 91" name="T29"/>
                <a:gd fmla="*/ 21 w 92" name="T30"/>
                <a:gd fmla="*/ 84 h 91" name="T31"/>
                <a:gd fmla="*/ 29 w 92" name="T32"/>
                <a:gd fmla="*/ 88 h 91" name="T33"/>
                <a:gd fmla="*/ 38 w 92" name="T34"/>
                <a:gd fmla="*/ 91 h 91" name="T35"/>
                <a:gd fmla="*/ 46 w 92" name="T36"/>
                <a:gd fmla="*/ 91 h 91" name="T37"/>
                <a:gd fmla="*/ 46 w 92" name="T38"/>
                <a:gd fmla="*/ 91 h 91" name="T39"/>
                <a:gd fmla="*/ 56 w 92" name="T40"/>
                <a:gd fmla="*/ 91 h 91" name="T41"/>
                <a:gd fmla="*/ 65 w 92" name="T42"/>
                <a:gd fmla="*/ 88 h 91" name="T43"/>
                <a:gd fmla="*/ 72 w 92" name="T44"/>
                <a:gd fmla="*/ 84 h 91" name="T45"/>
                <a:gd fmla="*/ 78 w 92" name="T46"/>
                <a:gd fmla="*/ 78 h 91" name="T47"/>
                <a:gd fmla="*/ 85 w 92" name="T48"/>
                <a:gd fmla="*/ 71 h 91" name="T49"/>
                <a:gd fmla="*/ 88 w 92" name="T50"/>
                <a:gd fmla="*/ 64 h 91" name="T51"/>
                <a:gd fmla="*/ 92 w 92" name="T52"/>
                <a:gd fmla="*/ 56 h 91" name="T53"/>
                <a:gd fmla="*/ 92 w 92" name="T54"/>
                <a:gd fmla="*/ 46 h 91" name="T55"/>
                <a:gd fmla="*/ 92 w 92" name="T56"/>
                <a:gd fmla="*/ 46 h 91" name="T57"/>
                <a:gd fmla="*/ 92 w 92" name="T58"/>
                <a:gd fmla="*/ 37 h 91" name="T59"/>
                <a:gd fmla="*/ 88 w 92" name="T60"/>
                <a:gd fmla="*/ 29 h 91" name="T61"/>
                <a:gd fmla="*/ 85 w 92" name="T62"/>
                <a:gd fmla="*/ 20 h 91" name="T63"/>
                <a:gd fmla="*/ 78 w 92" name="T64"/>
                <a:gd fmla="*/ 13 h 91" name="T65"/>
                <a:gd fmla="*/ 72 w 92" name="T66"/>
                <a:gd fmla="*/ 8 h 91" name="T67"/>
                <a:gd fmla="*/ 65 w 92" name="T68"/>
                <a:gd fmla="*/ 3 h 91" name="T69"/>
                <a:gd fmla="*/ 56 w 92" name="T70"/>
                <a:gd fmla="*/ 2 h 91" name="T71"/>
                <a:gd fmla="*/ 46 w 92" name="T72"/>
                <a:gd fmla="*/ 0 h 91"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91" w="92">
                  <a:moveTo>
                    <a:pt x="46" y="0"/>
                  </a:moveTo>
                  <a:lnTo>
                    <a:pt x="46" y="0"/>
                  </a:lnTo>
                  <a:lnTo>
                    <a:pt x="38" y="2"/>
                  </a:lnTo>
                  <a:lnTo>
                    <a:pt x="29" y="3"/>
                  </a:lnTo>
                  <a:lnTo>
                    <a:pt x="21" y="8"/>
                  </a:lnTo>
                  <a:lnTo>
                    <a:pt x="14" y="13"/>
                  </a:lnTo>
                  <a:lnTo>
                    <a:pt x="9" y="20"/>
                  </a:lnTo>
                  <a:lnTo>
                    <a:pt x="4" y="29"/>
                  </a:lnTo>
                  <a:lnTo>
                    <a:pt x="2" y="37"/>
                  </a:lnTo>
                  <a:lnTo>
                    <a:pt x="0" y="46"/>
                  </a:lnTo>
                  <a:lnTo>
                    <a:pt x="0" y="46"/>
                  </a:lnTo>
                  <a:lnTo>
                    <a:pt x="2" y="56"/>
                  </a:lnTo>
                  <a:lnTo>
                    <a:pt x="4" y="64"/>
                  </a:lnTo>
                  <a:lnTo>
                    <a:pt x="9" y="71"/>
                  </a:lnTo>
                  <a:lnTo>
                    <a:pt x="14" y="78"/>
                  </a:lnTo>
                  <a:lnTo>
                    <a:pt x="21" y="84"/>
                  </a:lnTo>
                  <a:lnTo>
                    <a:pt x="29" y="88"/>
                  </a:lnTo>
                  <a:lnTo>
                    <a:pt x="38" y="91"/>
                  </a:lnTo>
                  <a:lnTo>
                    <a:pt x="46" y="91"/>
                  </a:lnTo>
                  <a:lnTo>
                    <a:pt x="46" y="91"/>
                  </a:lnTo>
                  <a:lnTo>
                    <a:pt x="56" y="91"/>
                  </a:lnTo>
                  <a:lnTo>
                    <a:pt x="65" y="88"/>
                  </a:lnTo>
                  <a:lnTo>
                    <a:pt x="72" y="84"/>
                  </a:lnTo>
                  <a:lnTo>
                    <a:pt x="78" y="78"/>
                  </a:lnTo>
                  <a:lnTo>
                    <a:pt x="85" y="71"/>
                  </a:lnTo>
                  <a:lnTo>
                    <a:pt x="88" y="64"/>
                  </a:lnTo>
                  <a:lnTo>
                    <a:pt x="92" y="56"/>
                  </a:lnTo>
                  <a:lnTo>
                    <a:pt x="92" y="46"/>
                  </a:lnTo>
                  <a:lnTo>
                    <a:pt x="92" y="46"/>
                  </a:lnTo>
                  <a:lnTo>
                    <a:pt x="92" y="37"/>
                  </a:lnTo>
                  <a:lnTo>
                    <a:pt x="88" y="29"/>
                  </a:lnTo>
                  <a:lnTo>
                    <a:pt x="85" y="20"/>
                  </a:lnTo>
                  <a:lnTo>
                    <a:pt x="78" y="13"/>
                  </a:lnTo>
                  <a:lnTo>
                    <a:pt x="72" y="8"/>
                  </a:lnTo>
                  <a:lnTo>
                    <a:pt x="65" y="3"/>
                  </a:lnTo>
                  <a:lnTo>
                    <a:pt x="56" y="2"/>
                  </a:lnTo>
                  <a:lnTo>
                    <a:pt x="46" y="0"/>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2" name="Freeform 1348">
              <a:extLst>
                <a:ext uri="{FF2B5EF4-FFF2-40B4-BE49-F238E27FC236}">
                  <a16:creationId xmlns:a16="http://schemas.microsoft.com/office/drawing/2014/main" id="{77208246-F21A-4C5A-894D-A291DC22D8C6}"/>
                </a:ext>
              </a:extLst>
            </p:cNvPr>
            <p:cNvSpPr/>
            <p:nvPr/>
          </p:nvSpPr>
          <p:spPr bwMode="auto">
            <a:xfrm>
              <a:off x="6169031" y="6167499"/>
              <a:ext cx="81442" cy="183245"/>
            </a:xfrm>
            <a:custGeom>
              <a:gdLst>
                <a:gd fmla="*/ 64 w 64" name="T0"/>
                <a:gd fmla="*/ 144 h 144" name="T1"/>
                <a:gd fmla="*/ 14 w 64" name="T2"/>
                <a:gd fmla="*/ 144 h 144" name="T3"/>
                <a:gd fmla="*/ 14 w 64" name="T4"/>
                <a:gd fmla="*/ 48 h 144" name="T5"/>
                <a:gd fmla="*/ 14 w 64" name="T6"/>
                <a:gd fmla="*/ 48 h 144" name="T7"/>
                <a:gd fmla="*/ 12 w 64" name="T8"/>
                <a:gd fmla="*/ 36 h 144" name="T9"/>
                <a:gd fmla="*/ 8 w 64" name="T10"/>
                <a:gd fmla="*/ 24 h 144" name="T11"/>
                <a:gd fmla="*/ 5 w 64" name="T12"/>
                <a:gd fmla="*/ 14 h 144" name="T13"/>
                <a:gd fmla="*/ 0 w 64" name="T14"/>
                <a:gd fmla="*/ 2 h 144" name="T15"/>
                <a:gd fmla="*/ 0 w 64" name="T16"/>
                <a:gd fmla="*/ 2 h 144" name="T17"/>
                <a:gd fmla="*/ 7 w 64" name="T18"/>
                <a:gd fmla="*/ 0 h 144" name="T19"/>
                <a:gd fmla="*/ 14 w 64" name="T20"/>
                <a:gd fmla="*/ 0 h 144" name="T21"/>
                <a:gd fmla="*/ 14 w 64" name="T22"/>
                <a:gd fmla="*/ 0 h 144" name="T23"/>
                <a:gd fmla="*/ 24 w 64" name="T24"/>
                <a:gd fmla="*/ 2 h 144" name="T25"/>
                <a:gd fmla="*/ 34 w 64" name="T26"/>
                <a:gd fmla="*/ 4 h 144" name="T27"/>
                <a:gd fmla="*/ 42 w 64" name="T28"/>
                <a:gd fmla="*/ 9 h 144" name="T29"/>
                <a:gd fmla="*/ 51 w 64" name="T30"/>
                <a:gd fmla="*/ 15 h 144" name="T31"/>
                <a:gd fmla="*/ 56 w 64" name="T32"/>
                <a:gd fmla="*/ 22 h 144" name="T33"/>
                <a:gd fmla="*/ 61 w 64" name="T34"/>
                <a:gd fmla="*/ 31 h 144" name="T35"/>
                <a:gd fmla="*/ 64 w 64" name="T36"/>
                <a:gd fmla="*/ 41 h 144" name="T37"/>
                <a:gd fmla="*/ 64 w 64" name="T38"/>
                <a:gd fmla="*/ 51 h 144" name="T39"/>
                <a:gd fmla="*/ 64 w 64" name="T40"/>
                <a:gd fmla="*/ 144 h 144"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44" w="64">
                  <a:moveTo>
                    <a:pt x="64" y="144"/>
                  </a:moveTo>
                  <a:lnTo>
                    <a:pt x="14" y="144"/>
                  </a:lnTo>
                  <a:lnTo>
                    <a:pt x="14" y="48"/>
                  </a:lnTo>
                  <a:lnTo>
                    <a:pt x="14" y="48"/>
                  </a:lnTo>
                  <a:lnTo>
                    <a:pt x="12" y="36"/>
                  </a:lnTo>
                  <a:lnTo>
                    <a:pt x="8" y="24"/>
                  </a:lnTo>
                  <a:lnTo>
                    <a:pt x="5" y="14"/>
                  </a:lnTo>
                  <a:lnTo>
                    <a:pt x="0" y="2"/>
                  </a:lnTo>
                  <a:lnTo>
                    <a:pt x="0" y="2"/>
                  </a:lnTo>
                  <a:lnTo>
                    <a:pt x="7" y="0"/>
                  </a:lnTo>
                  <a:lnTo>
                    <a:pt x="14" y="0"/>
                  </a:lnTo>
                  <a:lnTo>
                    <a:pt x="14" y="0"/>
                  </a:lnTo>
                  <a:lnTo>
                    <a:pt x="24" y="2"/>
                  </a:lnTo>
                  <a:lnTo>
                    <a:pt x="34" y="4"/>
                  </a:lnTo>
                  <a:lnTo>
                    <a:pt x="42" y="9"/>
                  </a:lnTo>
                  <a:lnTo>
                    <a:pt x="51" y="15"/>
                  </a:lnTo>
                  <a:lnTo>
                    <a:pt x="56" y="22"/>
                  </a:lnTo>
                  <a:lnTo>
                    <a:pt x="61" y="31"/>
                  </a:lnTo>
                  <a:lnTo>
                    <a:pt x="64" y="41"/>
                  </a:lnTo>
                  <a:lnTo>
                    <a:pt x="64" y="51"/>
                  </a:lnTo>
                  <a:lnTo>
                    <a:pt x="64" y="144"/>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5" name="Freeform 1351">
              <a:extLst>
                <a:ext uri="{FF2B5EF4-FFF2-40B4-BE49-F238E27FC236}">
                  <a16:creationId xmlns:a16="http://schemas.microsoft.com/office/drawing/2014/main" id="{E32A2754-E35D-4772-9492-C9A578D0B5AA}"/>
                </a:ext>
              </a:extLst>
            </p:cNvPr>
            <p:cNvSpPr/>
            <p:nvPr/>
          </p:nvSpPr>
          <p:spPr bwMode="auto">
            <a:xfrm>
              <a:off x="5817812" y="5879907"/>
              <a:ext cx="170520" cy="170520"/>
            </a:xfrm>
            <a:custGeom>
              <a:gdLst>
                <a:gd fmla="*/ 68 w 136" name="T0"/>
                <a:gd fmla="*/ 0 h 136" name="T1"/>
                <a:gd fmla="*/ 68 w 136" name="T2"/>
                <a:gd fmla="*/ 0 h 136" name="T3"/>
                <a:gd fmla="*/ 54 w 136" name="T4"/>
                <a:gd fmla="*/ 2 h 136" name="T5"/>
                <a:gd fmla="*/ 42 w 136" name="T6"/>
                <a:gd fmla="*/ 6 h 136" name="T7"/>
                <a:gd fmla="*/ 31 w 136" name="T8"/>
                <a:gd fmla="*/ 12 h 136" name="T9"/>
                <a:gd fmla="*/ 20 w 136" name="T10"/>
                <a:gd fmla="*/ 21 h 136" name="T11"/>
                <a:gd fmla="*/ 12 w 136" name="T12"/>
                <a:gd fmla="*/ 31 h 136" name="T13"/>
                <a:gd fmla="*/ 5 w 136" name="T14"/>
                <a:gd fmla="*/ 41 h 136" name="T15"/>
                <a:gd fmla="*/ 2 w 136" name="T16"/>
                <a:gd fmla="*/ 55 h 136" name="T17"/>
                <a:gd fmla="*/ 0 w 136" name="T18"/>
                <a:gd fmla="*/ 68 h 136" name="T19"/>
                <a:gd fmla="*/ 0 w 136" name="T20"/>
                <a:gd fmla="*/ 68 h 136" name="T21"/>
                <a:gd fmla="*/ 2 w 136" name="T22"/>
                <a:gd fmla="*/ 82 h 136" name="T23"/>
                <a:gd fmla="*/ 5 w 136" name="T24"/>
                <a:gd fmla="*/ 95 h 136" name="T25"/>
                <a:gd fmla="*/ 12 w 136" name="T26"/>
                <a:gd fmla="*/ 105 h 136" name="T27"/>
                <a:gd fmla="*/ 20 w 136" name="T28"/>
                <a:gd fmla="*/ 116 h 136" name="T29"/>
                <a:gd fmla="*/ 31 w 136" name="T30"/>
                <a:gd fmla="*/ 124 h 136" name="T31"/>
                <a:gd fmla="*/ 42 w 136" name="T32"/>
                <a:gd fmla="*/ 131 h 136" name="T33"/>
                <a:gd fmla="*/ 54 w 136" name="T34"/>
                <a:gd fmla="*/ 134 h 136" name="T35"/>
                <a:gd fmla="*/ 68 w 136" name="T36"/>
                <a:gd fmla="*/ 136 h 136" name="T37"/>
                <a:gd fmla="*/ 68 w 136" name="T38"/>
                <a:gd fmla="*/ 136 h 136" name="T39"/>
                <a:gd fmla="*/ 81 w 136" name="T40"/>
                <a:gd fmla="*/ 134 h 136" name="T41"/>
                <a:gd fmla="*/ 95 w 136" name="T42"/>
                <a:gd fmla="*/ 131 h 136" name="T43"/>
                <a:gd fmla="*/ 107 w 136" name="T44"/>
                <a:gd fmla="*/ 124 h 136" name="T45"/>
                <a:gd fmla="*/ 117 w 136" name="T46"/>
                <a:gd fmla="*/ 116 h 136" name="T47"/>
                <a:gd fmla="*/ 125 w 136" name="T48"/>
                <a:gd fmla="*/ 105 h 136" name="T49"/>
                <a:gd fmla="*/ 130 w 136" name="T50"/>
                <a:gd fmla="*/ 95 h 136" name="T51"/>
                <a:gd fmla="*/ 136 w 136" name="T52"/>
                <a:gd fmla="*/ 82 h 136" name="T53"/>
                <a:gd fmla="*/ 136 w 136" name="T54"/>
                <a:gd fmla="*/ 68 h 136" name="T55"/>
                <a:gd fmla="*/ 136 w 136" name="T56"/>
                <a:gd fmla="*/ 68 h 136" name="T57"/>
                <a:gd fmla="*/ 136 w 136" name="T58"/>
                <a:gd fmla="*/ 55 h 136" name="T59"/>
                <a:gd fmla="*/ 130 w 136" name="T60"/>
                <a:gd fmla="*/ 41 h 136" name="T61"/>
                <a:gd fmla="*/ 125 w 136" name="T62"/>
                <a:gd fmla="*/ 31 h 136" name="T63"/>
                <a:gd fmla="*/ 117 w 136" name="T64"/>
                <a:gd fmla="*/ 21 h 136" name="T65"/>
                <a:gd fmla="*/ 107 w 136" name="T66"/>
                <a:gd fmla="*/ 12 h 136" name="T67"/>
                <a:gd fmla="*/ 95 w 136" name="T68"/>
                <a:gd fmla="*/ 6 h 136" name="T69"/>
                <a:gd fmla="*/ 81 w 136" name="T70"/>
                <a:gd fmla="*/ 2 h 136" name="T71"/>
                <a:gd fmla="*/ 68 w 136" name="T72"/>
                <a:gd fmla="*/ 0 h 136"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136" w="136">
                  <a:moveTo>
                    <a:pt x="68" y="0"/>
                  </a:moveTo>
                  <a:lnTo>
                    <a:pt x="68" y="0"/>
                  </a:lnTo>
                  <a:lnTo>
                    <a:pt x="54" y="2"/>
                  </a:lnTo>
                  <a:lnTo>
                    <a:pt x="42" y="6"/>
                  </a:lnTo>
                  <a:lnTo>
                    <a:pt x="31" y="12"/>
                  </a:lnTo>
                  <a:lnTo>
                    <a:pt x="20" y="21"/>
                  </a:lnTo>
                  <a:lnTo>
                    <a:pt x="12" y="31"/>
                  </a:lnTo>
                  <a:lnTo>
                    <a:pt x="5" y="41"/>
                  </a:lnTo>
                  <a:lnTo>
                    <a:pt x="2" y="55"/>
                  </a:lnTo>
                  <a:lnTo>
                    <a:pt x="0" y="68"/>
                  </a:lnTo>
                  <a:lnTo>
                    <a:pt x="0" y="68"/>
                  </a:lnTo>
                  <a:lnTo>
                    <a:pt x="2" y="82"/>
                  </a:lnTo>
                  <a:lnTo>
                    <a:pt x="5" y="95"/>
                  </a:lnTo>
                  <a:lnTo>
                    <a:pt x="12" y="105"/>
                  </a:lnTo>
                  <a:lnTo>
                    <a:pt x="20" y="116"/>
                  </a:lnTo>
                  <a:lnTo>
                    <a:pt x="31" y="124"/>
                  </a:lnTo>
                  <a:lnTo>
                    <a:pt x="42" y="131"/>
                  </a:lnTo>
                  <a:lnTo>
                    <a:pt x="54" y="134"/>
                  </a:lnTo>
                  <a:lnTo>
                    <a:pt x="68" y="136"/>
                  </a:lnTo>
                  <a:lnTo>
                    <a:pt x="68" y="136"/>
                  </a:lnTo>
                  <a:lnTo>
                    <a:pt x="81" y="134"/>
                  </a:lnTo>
                  <a:lnTo>
                    <a:pt x="95" y="131"/>
                  </a:lnTo>
                  <a:lnTo>
                    <a:pt x="107" y="124"/>
                  </a:lnTo>
                  <a:lnTo>
                    <a:pt x="117" y="116"/>
                  </a:lnTo>
                  <a:lnTo>
                    <a:pt x="125" y="105"/>
                  </a:lnTo>
                  <a:lnTo>
                    <a:pt x="130" y="95"/>
                  </a:lnTo>
                  <a:lnTo>
                    <a:pt x="136" y="82"/>
                  </a:lnTo>
                  <a:lnTo>
                    <a:pt x="136" y="68"/>
                  </a:lnTo>
                  <a:lnTo>
                    <a:pt x="136" y="68"/>
                  </a:lnTo>
                  <a:lnTo>
                    <a:pt x="136" y="55"/>
                  </a:lnTo>
                  <a:lnTo>
                    <a:pt x="130" y="41"/>
                  </a:lnTo>
                  <a:lnTo>
                    <a:pt x="125" y="31"/>
                  </a:lnTo>
                  <a:lnTo>
                    <a:pt x="117" y="21"/>
                  </a:lnTo>
                  <a:lnTo>
                    <a:pt x="107" y="12"/>
                  </a:lnTo>
                  <a:lnTo>
                    <a:pt x="95" y="6"/>
                  </a:lnTo>
                  <a:lnTo>
                    <a:pt x="81" y="2"/>
                  </a:lnTo>
                  <a:lnTo>
                    <a:pt x="68" y="0"/>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6" name="Freeform 1352">
              <a:extLst>
                <a:ext uri="{FF2B5EF4-FFF2-40B4-BE49-F238E27FC236}">
                  <a16:creationId xmlns:a16="http://schemas.microsoft.com/office/drawing/2014/main" id="{6A121BF2-3D35-45C1-91DC-A849366F355B}"/>
                </a:ext>
              </a:extLst>
            </p:cNvPr>
            <p:cNvSpPr/>
            <p:nvPr/>
          </p:nvSpPr>
          <p:spPr bwMode="auto">
            <a:xfrm>
              <a:off x="6041778" y="6134414"/>
              <a:ext cx="122163" cy="262143"/>
            </a:xfrm>
            <a:custGeom>
              <a:gdLst>
                <a:gd fmla="*/ 95 w 95" name="T0"/>
                <a:gd fmla="*/ 205 h 205" name="T1"/>
                <a:gd fmla="*/ 13 w 95" name="T2"/>
                <a:gd fmla="*/ 205 h 205" name="T3"/>
                <a:gd fmla="*/ 13 w 95" name="T4"/>
                <a:gd fmla="*/ 59 h 205" name="T5"/>
                <a:gd fmla="*/ 13 w 95" name="T6"/>
                <a:gd fmla="*/ 59 h 205" name="T7"/>
                <a:gd fmla="*/ 13 w 95" name="T8"/>
                <a:gd fmla="*/ 44 h 205" name="T9"/>
                <a:gd fmla="*/ 10 w 95" name="T10"/>
                <a:gd fmla="*/ 29 h 205" name="T11"/>
                <a:gd fmla="*/ 5 w 95" name="T12"/>
                <a:gd fmla="*/ 15 h 205" name="T13"/>
                <a:gd fmla="*/ 0 w 95" name="T14"/>
                <a:gd fmla="*/ 3 h 205" name="T15"/>
                <a:gd fmla="*/ 0 w 95" name="T16"/>
                <a:gd fmla="*/ 3 h 205" name="T17"/>
                <a:gd fmla="*/ 10 w 95" name="T18"/>
                <a:gd fmla="*/ 0 h 205" name="T19"/>
                <a:gd fmla="*/ 20 w 95" name="T20"/>
                <a:gd fmla="*/ 0 h 205" name="T21"/>
                <a:gd fmla="*/ 20 w 95" name="T22"/>
                <a:gd fmla="*/ 0 h 205" name="T23"/>
                <a:gd fmla="*/ 35 w 95" name="T24"/>
                <a:gd fmla="*/ 2 h 205" name="T25"/>
                <a:gd fmla="*/ 49 w 95" name="T26"/>
                <a:gd fmla="*/ 5 h 205" name="T27"/>
                <a:gd fmla="*/ 61 w 95" name="T28"/>
                <a:gd fmla="*/ 12 h 205" name="T29"/>
                <a:gd fmla="*/ 73 w 95" name="T30"/>
                <a:gd fmla="*/ 22 h 205" name="T31"/>
                <a:gd fmla="*/ 81 w 95" name="T32"/>
                <a:gd fmla="*/ 32 h 205" name="T33"/>
                <a:gd fmla="*/ 88 w 95" name="T34"/>
                <a:gd fmla="*/ 44 h 205" name="T35"/>
                <a:gd fmla="*/ 93 w 95" name="T36"/>
                <a:gd fmla="*/ 57 h 205" name="T37"/>
                <a:gd fmla="*/ 95 w 95" name="T38"/>
                <a:gd fmla="*/ 73 h 205" name="T39"/>
                <a:gd fmla="*/ 95 w 95" name="T40"/>
                <a:gd fmla="*/ 205 h 20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05" w="95">
                  <a:moveTo>
                    <a:pt x="95" y="205"/>
                  </a:moveTo>
                  <a:lnTo>
                    <a:pt x="13" y="205"/>
                  </a:lnTo>
                  <a:lnTo>
                    <a:pt x="13" y="59"/>
                  </a:lnTo>
                  <a:lnTo>
                    <a:pt x="13" y="59"/>
                  </a:lnTo>
                  <a:lnTo>
                    <a:pt x="13" y="44"/>
                  </a:lnTo>
                  <a:lnTo>
                    <a:pt x="10" y="29"/>
                  </a:lnTo>
                  <a:lnTo>
                    <a:pt x="5" y="15"/>
                  </a:lnTo>
                  <a:lnTo>
                    <a:pt x="0" y="3"/>
                  </a:lnTo>
                  <a:lnTo>
                    <a:pt x="0" y="3"/>
                  </a:lnTo>
                  <a:lnTo>
                    <a:pt x="10" y="0"/>
                  </a:lnTo>
                  <a:lnTo>
                    <a:pt x="20" y="0"/>
                  </a:lnTo>
                  <a:lnTo>
                    <a:pt x="20" y="0"/>
                  </a:lnTo>
                  <a:lnTo>
                    <a:pt x="35" y="2"/>
                  </a:lnTo>
                  <a:lnTo>
                    <a:pt x="49" y="5"/>
                  </a:lnTo>
                  <a:lnTo>
                    <a:pt x="61" y="12"/>
                  </a:lnTo>
                  <a:lnTo>
                    <a:pt x="73" y="22"/>
                  </a:lnTo>
                  <a:lnTo>
                    <a:pt x="81" y="32"/>
                  </a:lnTo>
                  <a:lnTo>
                    <a:pt x="88" y="44"/>
                  </a:lnTo>
                  <a:lnTo>
                    <a:pt x="93" y="57"/>
                  </a:lnTo>
                  <a:lnTo>
                    <a:pt x="95" y="73"/>
                  </a:lnTo>
                  <a:lnTo>
                    <a:pt x="95" y="205"/>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8" name="Freeform 1354">
              <a:extLst>
                <a:ext uri="{FF2B5EF4-FFF2-40B4-BE49-F238E27FC236}">
                  <a16:creationId xmlns:a16="http://schemas.microsoft.com/office/drawing/2014/main" id="{79EB58B1-DE08-45DD-87B4-C6E009951E13}"/>
                </a:ext>
              </a:extLst>
            </p:cNvPr>
            <p:cNvSpPr/>
            <p:nvPr/>
          </p:nvSpPr>
          <p:spPr bwMode="auto">
            <a:xfrm>
              <a:off x="5766911" y="6075877"/>
              <a:ext cx="272323" cy="374126"/>
            </a:xfrm>
            <a:custGeom>
              <a:gdLst>
                <a:gd fmla="*/ 0 w 213" name="T0"/>
                <a:gd fmla="*/ 295 h 295" name="T1"/>
                <a:gd fmla="*/ 213 w 213" name="T2"/>
                <a:gd fmla="*/ 295 h 295" name="T3"/>
                <a:gd fmla="*/ 213 w 213" name="T4"/>
                <a:gd fmla="*/ 107 h 295" name="T5"/>
                <a:gd fmla="*/ 213 w 213" name="T6"/>
                <a:gd fmla="*/ 107 h 295" name="T7"/>
                <a:gd fmla="*/ 213 w 213" name="T8"/>
                <a:gd fmla="*/ 95 h 295" name="T9"/>
                <a:gd fmla="*/ 212 w 213" name="T10"/>
                <a:gd fmla="*/ 85 h 295" name="T11"/>
                <a:gd fmla="*/ 208 w 213" name="T12"/>
                <a:gd fmla="*/ 75 h 295" name="T13"/>
                <a:gd fmla="*/ 205 w 213" name="T14"/>
                <a:gd fmla="*/ 65 h 295" name="T15"/>
                <a:gd fmla="*/ 195 w 213" name="T16"/>
                <a:gd fmla="*/ 48 h 295" name="T17"/>
                <a:gd fmla="*/ 183 w 213" name="T18"/>
                <a:gd fmla="*/ 31 h 295" name="T19"/>
                <a:gd fmla="*/ 166 w 213" name="T20"/>
                <a:gd fmla="*/ 19 h 295" name="T21"/>
                <a:gd fmla="*/ 149 w 213" name="T22"/>
                <a:gd fmla="*/ 9 h 295" name="T23"/>
                <a:gd fmla="*/ 139 w 213" name="T24"/>
                <a:gd fmla="*/ 6 h 295" name="T25"/>
                <a:gd fmla="*/ 129 w 213" name="T26"/>
                <a:gd fmla="*/ 2 h 295" name="T27"/>
                <a:gd fmla="*/ 119 w 213" name="T28"/>
                <a:gd fmla="*/ 0 h 295" name="T29"/>
                <a:gd fmla="*/ 107 w 213" name="T30"/>
                <a:gd fmla="*/ 0 h 295" name="T31"/>
                <a:gd fmla="*/ 107 w 213" name="T32"/>
                <a:gd fmla="*/ 0 h 295" name="T33"/>
                <a:gd fmla="*/ 97 w 213" name="T34"/>
                <a:gd fmla="*/ 0 h 295" name="T35"/>
                <a:gd fmla="*/ 87 w 213" name="T36"/>
                <a:gd fmla="*/ 2 h 295" name="T37"/>
                <a:gd fmla="*/ 76 w 213" name="T38"/>
                <a:gd fmla="*/ 6 h 295" name="T39"/>
                <a:gd fmla="*/ 66 w 213" name="T40"/>
                <a:gd fmla="*/ 9 h 295" name="T41"/>
                <a:gd fmla="*/ 48 w 213" name="T42"/>
                <a:gd fmla="*/ 19 h 295" name="T43"/>
                <a:gd fmla="*/ 32 w 213" name="T44"/>
                <a:gd fmla="*/ 31 h 295" name="T45"/>
                <a:gd fmla="*/ 19 w 213" name="T46"/>
                <a:gd fmla="*/ 48 h 295" name="T47"/>
                <a:gd fmla="*/ 9 w 213" name="T48"/>
                <a:gd fmla="*/ 65 h 295" name="T49"/>
                <a:gd fmla="*/ 5 w 213" name="T50"/>
                <a:gd fmla="*/ 75 h 295" name="T51"/>
                <a:gd fmla="*/ 4 w 213" name="T52"/>
                <a:gd fmla="*/ 85 h 295" name="T53"/>
                <a:gd fmla="*/ 2 w 213" name="T54"/>
                <a:gd fmla="*/ 95 h 295" name="T55"/>
                <a:gd fmla="*/ 0 w 213" name="T56"/>
                <a:gd fmla="*/ 107 h 295" name="T57"/>
                <a:gd fmla="*/ 0 w 213" name="T58"/>
                <a:gd fmla="*/ 295 h 295"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295" w="213">
                  <a:moveTo>
                    <a:pt x="0" y="295"/>
                  </a:moveTo>
                  <a:lnTo>
                    <a:pt x="213" y="295"/>
                  </a:lnTo>
                  <a:lnTo>
                    <a:pt x="213" y="107"/>
                  </a:lnTo>
                  <a:lnTo>
                    <a:pt x="213" y="107"/>
                  </a:lnTo>
                  <a:lnTo>
                    <a:pt x="213" y="95"/>
                  </a:lnTo>
                  <a:lnTo>
                    <a:pt x="212" y="85"/>
                  </a:lnTo>
                  <a:lnTo>
                    <a:pt x="208" y="75"/>
                  </a:lnTo>
                  <a:lnTo>
                    <a:pt x="205" y="65"/>
                  </a:lnTo>
                  <a:lnTo>
                    <a:pt x="195" y="48"/>
                  </a:lnTo>
                  <a:lnTo>
                    <a:pt x="183" y="31"/>
                  </a:lnTo>
                  <a:lnTo>
                    <a:pt x="166" y="19"/>
                  </a:lnTo>
                  <a:lnTo>
                    <a:pt x="149" y="9"/>
                  </a:lnTo>
                  <a:lnTo>
                    <a:pt x="139" y="6"/>
                  </a:lnTo>
                  <a:lnTo>
                    <a:pt x="129" y="2"/>
                  </a:lnTo>
                  <a:lnTo>
                    <a:pt x="119" y="0"/>
                  </a:lnTo>
                  <a:lnTo>
                    <a:pt x="107" y="0"/>
                  </a:lnTo>
                  <a:lnTo>
                    <a:pt x="107" y="0"/>
                  </a:lnTo>
                  <a:lnTo>
                    <a:pt x="97" y="0"/>
                  </a:lnTo>
                  <a:lnTo>
                    <a:pt x="87" y="2"/>
                  </a:lnTo>
                  <a:lnTo>
                    <a:pt x="76" y="6"/>
                  </a:lnTo>
                  <a:lnTo>
                    <a:pt x="66" y="9"/>
                  </a:lnTo>
                  <a:lnTo>
                    <a:pt x="48" y="19"/>
                  </a:lnTo>
                  <a:lnTo>
                    <a:pt x="32" y="31"/>
                  </a:lnTo>
                  <a:lnTo>
                    <a:pt x="19" y="48"/>
                  </a:lnTo>
                  <a:lnTo>
                    <a:pt x="9" y="65"/>
                  </a:lnTo>
                  <a:lnTo>
                    <a:pt x="5" y="75"/>
                  </a:lnTo>
                  <a:lnTo>
                    <a:pt x="4" y="85"/>
                  </a:lnTo>
                  <a:lnTo>
                    <a:pt x="2" y="95"/>
                  </a:lnTo>
                  <a:lnTo>
                    <a:pt x="0" y="107"/>
                  </a:lnTo>
                  <a:lnTo>
                    <a:pt x="0" y="295"/>
                  </a:lnTo>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grpSp>
      <p:sp>
        <p:nvSpPr>
          <p:cNvPr id="19" name="矩形 37">
            <a:extLst>
              <a:ext uri="{FF2B5EF4-FFF2-40B4-BE49-F238E27FC236}">
                <a16:creationId xmlns:a16="http://schemas.microsoft.com/office/drawing/2014/main" id="{E4CDE776-2051-4E91-A96C-8A31EEEE07C0}"/>
              </a:ext>
            </a:extLst>
          </p:cNvPr>
          <p:cNvSpPr/>
          <p:nvPr/>
        </p:nvSpPr>
        <p:spPr>
          <a:xfrm flipH="1" rot="5400000">
            <a:off x="8395783" y="4016105"/>
            <a:ext cx="984214" cy="98421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494694296"/>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ppt_x"/>
                                          </p:val>
                                        </p:tav>
                                        <p:tav tm="100000">
                                          <p:val>
                                            <p:strVal val="#ppt_x"/>
                                          </p:val>
                                        </p:tav>
                                      </p:tavLst>
                                    </p:anim>
                                    <p:anim calcmode="lin" valueType="num">
                                      <p:cBhvr additive="base">
                                        <p:cTn dur="500" fill="hold" id="12"/>
                                        <p:tgtEl>
                                          <p:spTgt spid="8"/>
                                        </p:tgtEl>
                                        <p:attrNameLst>
                                          <p:attrName>ppt_y</p:attrName>
                                        </p:attrNameLst>
                                      </p:cBhvr>
                                      <p:tavLst>
                                        <p:tav tm="0">
                                          <p:val>
                                            <p:strVal val="1+#ppt_h/2"/>
                                          </p:val>
                                        </p:tav>
                                        <p:tav tm="100000">
                                          <p:val>
                                            <p:strVal val="#ppt_y"/>
                                          </p:val>
                                        </p:tav>
                                      </p:tavLst>
                                    </p:anim>
                                  </p:childTnLst>
                                </p:cTn>
                              </p:par>
                              <p:par>
                                <p:cTn fill="hold" grpId="0" id="13" nodeType="withEffect" presetClass="entr" presetID="2" presetSubtype="4">
                                  <p:stCondLst>
                                    <p:cond delay="0"/>
                                  </p:stCondLst>
                                  <p:childTnLst>
                                    <p:set>
                                      <p:cBhvr>
                                        <p:cTn dur="1" fill="hold" id="14">
                                          <p:stCondLst>
                                            <p:cond delay="0"/>
                                          </p:stCondLst>
                                        </p:cTn>
                                        <p:tgtEl>
                                          <p:spTgt spid="20"/>
                                        </p:tgtEl>
                                        <p:attrNameLst>
                                          <p:attrName>style.visibility</p:attrName>
                                        </p:attrNameLst>
                                      </p:cBhvr>
                                      <p:to>
                                        <p:strVal val="visible"/>
                                      </p:to>
                                    </p:set>
                                    <p:anim calcmode="lin" valueType="num">
                                      <p:cBhvr additive="base">
                                        <p:cTn dur="500" fill="hold" id="15"/>
                                        <p:tgtEl>
                                          <p:spTgt spid="20"/>
                                        </p:tgtEl>
                                        <p:attrNameLst>
                                          <p:attrName>ppt_x</p:attrName>
                                        </p:attrNameLst>
                                      </p:cBhvr>
                                      <p:tavLst>
                                        <p:tav tm="0">
                                          <p:val>
                                            <p:strVal val="#ppt_x"/>
                                          </p:val>
                                        </p:tav>
                                        <p:tav tm="100000">
                                          <p:val>
                                            <p:strVal val="#ppt_x"/>
                                          </p:val>
                                        </p:tav>
                                      </p:tavLst>
                                    </p:anim>
                                    <p:anim calcmode="lin" valueType="num">
                                      <p:cBhvr additive="base">
                                        <p:cTn dur="500" fill="hold" id="16"/>
                                        <p:tgtEl>
                                          <p:spTgt spid="20"/>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19"/>
                                        </p:tgtEl>
                                        <p:attrNameLst>
                                          <p:attrName>style.visibility</p:attrName>
                                        </p:attrNameLst>
                                      </p:cBhvr>
                                      <p:to>
                                        <p:strVal val="visible"/>
                                      </p:to>
                                    </p:set>
                                    <p:anim calcmode="lin" valueType="num">
                                      <p:cBhvr additive="base">
                                        <p:cTn dur="500" fill="hold" id="19"/>
                                        <p:tgtEl>
                                          <p:spTgt spid="19"/>
                                        </p:tgtEl>
                                        <p:attrNameLst>
                                          <p:attrName>ppt_x</p:attrName>
                                        </p:attrNameLst>
                                      </p:cBhvr>
                                      <p:tavLst>
                                        <p:tav tm="0">
                                          <p:val>
                                            <p:strVal val="#ppt_x"/>
                                          </p:val>
                                        </p:tav>
                                        <p:tav tm="100000">
                                          <p:val>
                                            <p:strVal val="#ppt_x"/>
                                          </p:val>
                                        </p:tav>
                                      </p:tavLst>
                                    </p:anim>
                                    <p:anim calcmode="lin" valueType="num">
                                      <p:cBhvr additive="base">
                                        <p:cTn dur="500" fill="hold" id="20"/>
                                        <p:tgtEl>
                                          <p:spTgt spid="19"/>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0" presetSubtype="0">
                                  <p:stCondLst>
                                    <p:cond delay="0"/>
                                  </p:stCondLst>
                                  <p:childTnLst>
                                    <p:set>
                                      <p:cBhvr>
                                        <p:cTn dur="1" fill="hold" id="24">
                                          <p:stCondLst>
                                            <p:cond delay="0"/>
                                          </p:stCondLst>
                                        </p:cTn>
                                        <p:tgtEl>
                                          <p:spTgt spid="5"/>
                                        </p:tgtEl>
                                        <p:attrNameLst>
                                          <p:attrName>style.visibility</p:attrName>
                                        </p:attrNameLst>
                                      </p:cBhvr>
                                      <p:to>
                                        <p:strVal val="visible"/>
                                      </p:to>
                                    </p:set>
                                    <p:animEffect filter="fade" transition="in">
                                      <p:cBhvr>
                                        <p:cTn dur="500" id="25"/>
                                        <p:tgtEl>
                                          <p:spTgt spid="5"/>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7"/>
                                        </p:tgtEl>
                                        <p:attrNameLst>
                                          <p:attrName>style.visibility</p:attrName>
                                        </p:attrNameLst>
                                      </p:cBhvr>
                                      <p:to>
                                        <p:strVal val="visible"/>
                                      </p:to>
                                    </p:set>
                                    <p:animEffect filter="fade" transition="in">
                                      <p:cBhvr>
                                        <p:cTn dur="500" id="28"/>
                                        <p:tgtEl>
                                          <p:spTgt spid="7"/>
                                        </p:tgtEl>
                                      </p:cBhvr>
                                    </p:animEffect>
                                  </p:childTnLst>
                                </p:cTn>
                              </p:par>
                            </p:childTnLst>
                          </p:cTn>
                        </p:par>
                      </p:childTnLst>
                    </p:cTn>
                  </p:par>
                  <p:par>
                    <p:cTn fill="hold" id="29" nodeType="clickPar">
                      <p:stCondLst>
                        <p:cond delay="indefinite"/>
                      </p:stCondLst>
                      <p:childTnLst>
                        <p:par>
                          <p:cTn fill="hold" id="30" nodeType="afterGroup">
                            <p:stCondLst>
                              <p:cond delay="0"/>
                            </p:stCondLst>
                            <p:childTnLst>
                              <p:par>
                                <p:cTn fill="hold" grpId="0" id="31" nodeType="clickEffect" presetClass="entr" presetID="10" presetSubtype="0">
                                  <p:stCondLst>
                                    <p:cond delay="0"/>
                                  </p:stCondLst>
                                  <p:childTnLst>
                                    <p:set>
                                      <p:cBhvr>
                                        <p:cTn dur="1" fill="hold" id="32">
                                          <p:stCondLst>
                                            <p:cond delay="0"/>
                                          </p:stCondLst>
                                        </p:cTn>
                                        <p:tgtEl>
                                          <p:spTgt spid="6"/>
                                        </p:tgtEl>
                                        <p:attrNameLst>
                                          <p:attrName>style.visibility</p:attrName>
                                        </p:attrNameLst>
                                      </p:cBhvr>
                                      <p:to>
                                        <p:strVal val="visible"/>
                                      </p:to>
                                    </p:set>
                                    <p:animEffect filter="fade" transition="in">
                                      <p:cBhvr>
                                        <p:cTn dur="500" id="33"/>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5"/>
      <p:bldP grpId="0" spid="6"/>
      <p:bldP grpId="0" spid="7"/>
      <p:bldP grpId="0" spid="19"/>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2" name="矩形 1">
            <a:extLst>
              <a:ext uri="{FF2B5EF4-FFF2-40B4-BE49-F238E27FC236}">
                <a16:creationId xmlns:a16="http://schemas.microsoft.com/office/drawing/2014/main" id="{8478EB87-2AD3-458A-BCCE-D7CAB1BEB734}"/>
              </a:ext>
            </a:extLst>
          </p:cNvPr>
          <p:cNvSpPr/>
          <p:nvPr/>
        </p:nvSpPr>
        <p:spPr>
          <a:xfrm>
            <a:off x="1819709" y="4126100"/>
            <a:ext cx="5928109" cy="82296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Bowen ( 1953)认为,企业社会责任包含“企业人按照社会普遍认可的社会目标和价值观来追求相应的政策,作相应的决策;或遵循相应的行动标准” 。</a:t>
            </a:r>
          </a:p>
        </p:txBody>
      </p:sp>
      <p:sp>
        <p:nvSpPr>
          <p:cNvPr id="3" name="矩形 2">
            <a:extLst>
              <a:ext uri="{FF2B5EF4-FFF2-40B4-BE49-F238E27FC236}">
                <a16:creationId xmlns:a16="http://schemas.microsoft.com/office/drawing/2014/main" id="{635E3E90-D081-4699-AF06-0763884475EA}"/>
              </a:ext>
            </a:extLst>
          </p:cNvPr>
          <p:cNvSpPr/>
          <p:nvPr/>
        </p:nvSpPr>
        <p:spPr>
          <a:xfrm>
            <a:off x="1819710" y="3084361"/>
            <a:ext cx="5928109" cy="1066800"/>
          </a:xfrm>
          <a:prstGeom prst="rect">
            <a:avLst/>
          </a:prstGeom>
        </p:spPr>
        <p:txBody>
          <a:bodyPr wrap="square">
            <a:spAutoFit/>
          </a:bodyPr>
          <a:lstStyle/>
          <a:p>
            <a:pPr algn="just"/>
            <a:r>
              <a:rPr altLang="zh-CN" lang="en-US"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1953年，企业社会责任之父鲍恩（H．R．Bowen）《商人的社会责任》一书的出版,通常被认为是现代关于社会责任的学术研究的开始的标志。</a:t>
            </a:r>
          </a:p>
          <a:p>
            <a:pPr algn="just"/>
            <a:r>
              <a:rPr altLang="zh-CN" lang="en-US" spc="300" sz="1600">
                <a:solidFill>
                  <a:schemeClr val="tx1">
                    <a:lumMod val="95000"/>
                    <a:lumOff val="5000"/>
                  </a:schemeClr>
                </a:solidFill>
                <a:latin charset="-122" panose="020b0500000000000000" pitchFamily="34" typeface="思源黑体 CN Regular"/>
                <a:ea charset="-122" panose="020b0500000000000000" pitchFamily="34" typeface="思源黑体 CN Regular"/>
              </a:rPr>
              <a:t>     </a:t>
            </a:r>
          </a:p>
        </p:txBody>
      </p:sp>
      <p:grpSp>
        <p:nvGrpSpPr>
          <p:cNvPr id="11" name="组合 10">
            <a:extLst>
              <a:ext uri="{FF2B5EF4-FFF2-40B4-BE49-F238E27FC236}">
                <a16:creationId xmlns:a16="http://schemas.microsoft.com/office/drawing/2014/main" id="{C4A02122-3145-47BF-BCDA-AD328D59EA59}"/>
              </a:ext>
            </a:extLst>
          </p:cNvPr>
          <p:cNvGrpSpPr/>
          <p:nvPr/>
        </p:nvGrpSpPr>
        <p:grpSpPr>
          <a:xfrm>
            <a:off x="1144474" y="2043677"/>
            <a:ext cx="3143858" cy="633394"/>
            <a:chOff x="1734409" y="2368143"/>
            <a:chExt cx="3143858" cy="633394"/>
          </a:xfrm>
        </p:grpSpPr>
        <p:sp>
          <p:nvSpPr>
            <p:cNvPr id="9" name="矩形 8">
              <a:extLst>
                <a:ext uri="{FF2B5EF4-FFF2-40B4-BE49-F238E27FC236}">
                  <a16:creationId xmlns:a16="http://schemas.microsoft.com/office/drawing/2014/main" id="{14C82570-4AC2-447B-8334-A02EB07B6440}"/>
                </a:ext>
              </a:extLst>
            </p:cNvPr>
            <p:cNvSpPr/>
            <p:nvPr/>
          </p:nvSpPr>
          <p:spPr>
            <a:xfrm rot="16200000">
              <a:off x="2162744" y="1939808"/>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31CAC52F-46A3-4D9A-B5AA-78FEBD6A3E67}"/>
                </a:ext>
              </a:extLst>
            </p:cNvPr>
            <p:cNvSpPr/>
            <p:nvPr/>
          </p:nvSpPr>
          <p:spPr>
            <a:xfrm rot="16200000">
              <a:off x="2306658" y="2104376"/>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a:extLst>
                <a:ext uri="{FF2B5EF4-FFF2-40B4-BE49-F238E27FC236}">
                  <a16:creationId xmlns:a16="http://schemas.microsoft.com/office/drawing/2014/main" id="{AF32AB31-71FE-492D-8437-EC8EF98FCB5C}"/>
                </a:ext>
              </a:extLst>
            </p:cNvPr>
            <p:cNvGrpSpPr/>
            <p:nvPr/>
          </p:nvGrpSpPr>
          <p:grpSpPr>
            <a:xfrm>
              <a:off x="2075349" y="2453702"/>
              <a:ext cx="2802918" cy="450777"/>
              <a:chOff x="4838214" y="2278980"/>
              <a:chExt cx="2802918" cy="450777"/>
            </a:xfrm>
          </p:grpSpPr>
          <p:sp>
            <p:nvSpPr>
              <p:cNvPr id="7" name="矩形 6">
                <a:extLst>
                  <a:ext uri="{FF2B5EF4-FFF2-40B4-BE49-F238E27FC236}">
                    <a16:creationId xmlns:a16="http://schemas.microsoft.com/office/drawing/2014/main" id="{7D7E5B2F-5F99-42AF-8289-8696EFC5E2F6}"/>
                  </a:ext>
                </a:extLst>
              </p:cNvPr>
              <p:cNvSpPr/>
              <p:nvPr/>
            </p:nvSpPr>
            <p:spPr>
              <a:xfrm>
                <a:off x="4838214" y="2278980"/>
                <a:ext cx="2802918" cy="450777"/>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DF59ADB9-0ABC-440E-AEBE-6A4B586AAEB0}"/>
                  </a:ext>
                </a:extLst>
              </p:cNvPr>
              <p:cNvSpPr/>
              <p:nvPr/>
            </p:nvSpPr>
            <p:spPr>
              <a:xfrm>
                <a:off x="5089615" y="2304313"/>
                <a:ext cx="2300117" cy="396240"/>
              </a:xfrm>
              <a:prstGeom prst="rect">
                <a:avLst/>
              </a:prstGeom>
            </p:spPr>
            <p:txBody>
              <a:bodyPr vert="horz" wrap="square">
                <a:spAutoFit/>
              </a:bodyPr>
              <a:lstStyle/>
              <a:p>
                <a:pPr algn="just"/>
                <a:r>
                  <a:rPr altLang="zh-CN" b="1" i="1" lang="zh-CN" spc="300" sz="2000">
                    <a:solidFill>
                      <a:schemeClr val="bg1"/>
                    </a:solidFill>
                    <a:latin charset="-122" panose="020b0500000000000000" pitchFamily="34" typeface="思源黑体 CN Regular"/>
                    <a:ea charset="-122" panose="020b0500000000000000" pitchFamily="34" typeface="思源黑体 CN Regular"/>
                  </a:rPr>
                  <a:t>CSR概念的孕育</a:t>
                </a:r>
              </a:p>
            </p:txBody>
          </p:sp>
        </p:grpSp>
      </p:grpSp>
      <p:grpSp>
        <p:nvGrpSpPr>
          <p:cNvPr id="12" name="组合 11">
            <a:extLst>
              <a:ext uri="{FF2B5EF4-FFF2-40B4-BE49-F238E27FC236}">
                <a16:creationId xmlns:a16="http://schemas.microsoft.com/office/drawing/2014/main" id="{3DAEA978-8191-476B-B22C-C802F3FC1757}"/>
              </a:ext>
            </a:extLst>
          </p:cNvPr>
          <p:cNvGrpSpPr/>
          <p:nvPr/>
        </p:nvGrpSpPr>
        <p:grpSpPr>
          <a:xfrm flipV="1" rot="5400000">
            <a:off x="605519" y="4021787"/>
            <a:ext cx="1886274" cy="126481"/>
            <a:chOff x="9442824" y="7044933"/>
            <a:chExt cx="7073522" cy="474304"/>
          </a:xfrm>
        </p:grpSpPr>
        <p:sp>
          <p:nvSpPr>
            <p:cNvPr id="13" name="Oval 16">
              <a:extLst>
                <a:ext uri="{FF2B5EF4-FFF2-40B4-BE49-F238E27FC236}">
                  <a16:creationId xmlns:a16="http://schemas.microsoft.com/office/drawing/2014/main" id="{F04A1265-989A-484D-BE80-C03F4D645135}"/>
                </a:ext>
              </a:extLst>
            </p:cNvPr>
            <p:cNvSpPr/>
            <p:nvPr/>
          </p:nvSpPr>
          <p:spPr>
            <a:xfrm>
              <a:off x="9442824" y="7044933"/>
              <a:ext cx="474304" cy="474304"/>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14" name="Oval 50">
              <a:extLst>
                <a:ext uri="{FF2B5EF4-FFF2-40B4-BE49-F238E27FC236}">
                  <a16:creationId xmlns:a16="http://schemas.microsoft.com/office/drawing/2014/main" id="{17CC6EC3-E260-4B69-8987-9EF4D4F89B25}"/>
                </a:ext>
              </a:extLst>
            </p:cNvPr>
            <p:cNvSpPr/>
            <p:nvPr/>
          </p:nvSpPr>
          <p:spPr>
            <a:xfrm>
              <a:off x="12467106" y="7044933"/>
              <a:ext cx="474304" cy="474304"/>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15" name="Oval 67">
              <a:extLst>
                <a:ext uri="{FF2B5EF4-FFF2-40B4-BE49-F238E27FC236}">
                  <a16:creationId xmlns:a16="http://schemas.microsoft.com/office/drawing/2014/main" id="{34C0FADA-8F5F-413B-80EC-48028750265C}"/>
                </a:ext>
              </a:extLst>
            </p:cNvPr>
            <p:cNvSpPr/>
            <p:nvPr/>
          </p:nvSpPr>
          <p:spPr>
            <a:xfrm>
              <a:off x="15491388" y="7044933"/>
              <a:ext cx="474304" cy="474304"/>
            </a:xfrm>
            <a:prstGeom prst="ellipse">
              <a:avLst/>
            </a:prstGeom>
            <a:solidFill>
              <a:srgbClr val="DF563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18" name="Oval 44">
              <a:extLst>
                <a:ext uri="{FF2B5EF4-FFF2-40B4-BE49-F238E27FC236}">
                  <a16:creationId xmlns:a16="http://schemas.microsoft.com/office/drawing/2014/main" id="{8F32414C-02DE-49B3-8726-E026DB6A4DC3}"/>
                </a:ext>
              </a:extLst>
            </p:cNvPr>
            <p:cNvSpPr/>
            <p:nvPr/>
          </p:nvSpPr>
          <p:spPr>
            <a:xfrm>
              <a:off x="10264490"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19" name="Oval 45">
              <a:extLst>
                <a:ext uri="{FF2B5EF4-FFF2-40B4-BE49-F238E27FC236}">
                  <a16:creationId xmlns:a16="http://schemas.microsoft.com/office/drawing/2014/main" id="{8CBD77C3-3DBA-4B88-B09A-8DBEA2E65912}"/>
                </a:ext>
              </a:extLst>
            </p:cNvPr>
            <p:cNvSpPr/>
            <p:nvPr/>
          </p:nvSpPr>
          <p:spPr>
            <a:xfrm>
              <a:off x="10815144"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0" name="Oval 46">
              <a:extLst>
                <a:ext uri="{FF2B5EF4-FFF2-40B4-BE49-F238E27FC236}">
                  <a16:creationId xmlns:a16="http://schemas.microsoft.com/office/drawing/2014/main" id="{3D35679A-FA4A-4251-B205-F8F9A833823A}"/>
                </a:ext>
              </a:extLst>
            </p:cNvPr>
            <p:cNvSpPr/>
            <p:nvPr/>
          </p:nvSpPr>
          <p:spPr>
            <a:xfrm>
              <a:off x="11365798"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1" name="Oval 47">
              <a:extLst>
                <a:ext uri="{FF2B5EF4-FFF2-40B4-BE49-F238E27FC236}">
                  <a16:creationId xmlns:a16="http://schemas.microsoft.com/office/drawing/2014/main" id="{75C03829-5471-4DD9-B140-4CC76BB442F4}"/>
                </a:ext>
              </a:extLst>
            </p:cNvPr>
            <p:cNvSpPr/>
            <p:nvPr/>
          </p:nvSpPr>
          <p:spPr>
            <a:xfrm>
              <a:off x="11916452"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2" name="Oval 63">
              <a:extLst>
                <a:ext uri="{FF2B5EF4-FFF2-40B4-BE49-F238E27FC236}">
                  <a16:creationId xmlns:a16="http://schemas.microsoft.com/office/drawing/2014/main" id="{43B8142A-6553-42D9-8781-15F6E96C4C19}"/>
                </a:ext>
              </a:extLst>
            </p:cNvPr>
            <p:cNvSpPr/>
            <p:nvPr/>
          </p:nvSpPr>
          <p:spPr>
            <a:xfrm>
              <a:off x="13288772"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3" name="Oval 64">
              <a:extLst>
                <a:ext uri="{FF2B5EF4-FFF2-40B4-BE49-F238E27FC236}">
                  <a16:creationId xmlns:a16="http://schemas.microsoft.com/office/drawing/2014/main" id="{40C4E2D6-E256-471E-92F8-9E805F83F81E}"/>
                </a:ext>
              </a:extLst>
            </p:cNvPr>
            <p:cNvSpPr/>
            <p:nvPr/>
          </p:nvSpPr>
          <p:spPr>
            <a:xfrm>
              <a:off x="13839427"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4" name="Oval 65">
              <a:extLst>
                <a:ext uri="{FF2B5EF4-FFF2-40B4-BE49-F238E27FC236}">
                  <a16:creationId xmlns:a16="http://schemas.microsoft.com/office/drawing/2014/main" id="{B77A5623-01FC-4C3C-9BD4-D09BD509C471}"/>
                </a:ext>
              </a:extLst>
            </p:cNvPr>
            <p:cNvSpPr/>
            <p:nvPr/>
          </p:nvSpPr>
          <p:spPr>
            <a:xfrm>
              <a:off x="14390080"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5" name="Oval 66">
              <a:extLst>
                <a:ext uri="{FF2B5EF4-FFF2-40B4-BE49-F238E27FC236}">
                  <a16:creationId xmlns:a16="http://schemas.microsoft.com/office/drawing/2014/main" id="{7629C5E9-59CC-4B8D-9BF2-40B425316D75}"/>
                </a:ext>
              </a:extLst>
            </p:cNvPr>
            <p:cNvSpPr/>
            <p:nvPr/>
          </p:nvSpPr>
          <p:spPr>
            <a:xfrm>
              <a:off x="14940735"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sp>
          <p:nvSpPr>
            <p:cNvPr id="26" name="Oval 69">
              <a:extLst>
                <a:ext uri="{FF2B5EF4-FFF2-40B4-BE49-F238E27FC236}">
                  <a16:creationId xmlns:a16="http://schemas.microsoft.com/office/drawing/2014/main" id="{3C3CCAD6-35C7-4301-86C0-5BF66E5EEC73}"/>
                </a:ext>
              </a:extLst>
            </p:cNvPr>
            <p:cNvSpPr/>
            <p:nvPr/>
          </p:nvSpPr>
          <p:spPr>
            <a:xfrm>
              <a:off x="16313054" y="7180439"/>
              <a:ext cx="203292" cy="203292"/>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0000"/>
            </a:p>
          </p:txBody>
        </p:sp>
      </p:grpSp>
      <p:grpSp>
        <p:nvGrpSpPr>
          <p:cNvPr id="39" name="组合 38">
            <a:extLst>
              <a:ext uri="{FF2B5EF4-FFF2-40B4-BE49-F238E27FC236}">
                <a16:creationId xmlns:a16="http://schemas.microsoft.com/office/drawing/2014/main" id="{7A24168C-4BEF-43DA-B9C1-43BF78BF76F1}"/>
              </a:ext>
            </a:extLst>
          </p:cNvPr>
          <p:cNvGrpSpPr/>
          <p:nvPr/>
        </p:nvGrpSpPr>
        <p:grpSpPr>
          <a:xfrm>
            <a:off x="8181369" y="1624241"/>
            <a:ext cx="2247304" cy="1419435"/>
            <a:chOff x="5363617" y="5008385"/>
            <a:chExt cx="1363369" cy="861126"/>
          </a:xfrm>
        </p:grpSpPr>
        <p:sp>
          <p:nvSpPr>
            <p:cNvPr id="40" name="矩形 39">
              <a:extLst>
                <a:ext uri="{FF2B5EF4-FFF2-40B4-BE49-F238E27FC236}">
                  <a16:creationId xmlns:a16="http://schemas.microsoft.com/office/drawing/2014/main" id="{3BBE1BE9-F6E8-4768-997E-F5B1F32CD5D8}"/>
                </a:ext>
              </a:extLst>
            </p:cNvPr>
            <p:cNvSpPr/>
            <p:nvPr/>
          </p:nvSpPr>
          <p:spPr>
            <a:xfrm rot="16200000">
              <a:off x="5451215" y="5138471"/>
              <a:ext cx="643442" cy="81863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40">
              <a:extLst>
                <a:ext uri="{FF2B5EF4-FFF2-40B4-BE49-F238E27FC236}">
                  <a16:creationId xmlns:a16="http://schemas.microsoft.com/office/drawing/2014/main" id="{96626396-AED0-4FB3-A9DE-C637B38E83FC}"/>
                </a:ext>
              </a:extLst>
            </p:cNvPr>
            <p:cNvSpPr/>
            <p:nvPr/>
          </p:nvSpPr>
          <p:spPr>
            <a:xfrm rot="16200000">
              <a:off x="5995947" y="4920788"/>
              <a:ext cx="643442" cy="81863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2" name="组合 41">
            <a:extLst>
              <a:ext uri="{FF2B5EF4-FFF2-40B4-BE49-F238E27FC236}">
                <a16:creationId xmlns:a16="http://schemas.microsoft.com/office/drawing/2014/main" id="{294F4223-D602-454C-921C-E25429643D64}"/>
              </a:ext>
            </a:extLst>
          </p:cNvPr>
          <p:cNvGrpSpPr/>
          <p:nvPr/>
        </p:nvGrpSpPr>
        <p:grpSpPr>
          <a:xfrm>
            <a:off x="8856068" y="3787945"/>
            <a:ext cx="2247304" cy="1419435"/>
            <a:chOff x="5363617" y="5008385"/>
            <a:chExt cx="1363369" cy="861126"/>
          </a:xfrm>
        </p:grpSpPr>
        <p:sp>
          <p:nvSpPr>
            <p:cNvPr id="43" name="矩形 42">
              <a:extLst>
                <a:ext uri="{FF2B5EF4-FFF2-40B4-BE49-F238E27FC236}">
                  <a16:creationId xmlns:a16="http://schemas.microsoft.com/office/drawing/2014/main" id="{051B9AA0-609E-4289-ADB4-59BE51845A0A}"/>
                </a:ext>
              </a:extLst>
            </p:cNvPr>
            <p:cNvSpPr/>
            <p:nvPr/>
          </p:nvSpPr>
          <p:spPr>
            <a:xfrm rot="16200000">
              <a:off x="5451215" y="5138471"/>
              <a:ext cx="643442" cy="81863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658BE4CB-8203-4ABF-8302-AFC9007983C7}"/>
                </a:ext>
              </a:extLst>
            </p:cNvPr>
            <p:cNvSpPr/>
            <p:nvPr/>
          </p:nvSpPr>
          <p:spPr>
            <a:xfrm rot="16200000">
              <a:off x="5995947" y="4920788"/>
              <a:ext cx="643442" cy="818636"/>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45" name="图片 44">
            <a:extLst>
              <a:ext uri="{FF2B5EF4-FFF2-40B4-BE49-F238E27FC236}">
                <a16:creationId xmlns:a16="http://schemas.microsoft.com/office/drawing/2014/main" id="{DAD98A5A-6DA4-474E-9730-AE4B0FBAA4AA}"/>
              </a:ext>
            </a:extLst>
          </p:cNvPr>
          <p:cNvPicPr>
            <a:picLocks noChangeAspect="1"/>
          </p:cNvPicPr>
          <p:nvPr/>
        </p:nvPicPr>
        <p:blipFill>
          <a:blip r:embed="rId4">
            <a:extLst>
              <a:ext uri="{28A0092B-C50C-407E-A947-70E740481C1C}">
                <a14:useLocalDpi val="0"/>
              </a:ext>
            </a:extLst>
          </a:blip>
          <a:stretch>
            <a:fillRect/>
          </a:stretch>
        </p:blipFill>
        <p:spPr>
          <a:xfrm>
            <a:off x="8553357" y="2208244"/>
            <a:ext cx="2051280" cy="1759110"/>
          </a:xfrm>
          <a:prstGeom prst="rect">
            <a:avLst/>
          </a:prstGeom>
        </p:spPr>
      </p:pic>
      <p:pic>
        <p:nvPicPr>
          <p:cNvPr id="46" name="图片 45">
            <a:extLst>
              <a:ext uri="{FF2B5EF4-FFF2-40B4-BE49-F238E27FC236}">
                <a16:creationId xmlns:a16="http://schemas.microsoft.com/office/drawing/2014/main" id="{3D87A269-E81A-4F97-8F88-504776935283}"/>
              </a:ext>
            </a:extLst>
          </p:cNvPr>
          <p:cNvPicPr>
            <a:picLocks noChangeAspect="1"/>
          </p:cNvPicPr>
          <p:nvPr/>
        </p:nvPicPr>
        <p:blipFill>
          <a:blip r:embed="rId5">
            <a:extLst>
              <a:ext uri="{28A0092B-C50C-407E-A947-70E740481C1C}">
                <a14:useLocalDpi val="0"/>
              </a:ext>
            </a:extLst>
          </a:blip>
          <a:stretch>
            <a:fillRect/>
          </a:stretch>
        </p:blipFill>
        <p:spPr>
          <a:xfrm>
            <a:off x="7987192" y="4439204"/>
            <a:ext cx="1252475" cy="1063995"/>
          </a:xfrm>
          <a:prstGeom prst="rect">
            <a:avLst/>
          </a:prstGeom>
        </p:spPr>
      </p:pic>
    </p:spTree>
    <p:extLst>
      <p:ext uri="{BB962C8B-B14F-4D97-AF65-F5344CB8AC3E}">
        <p14:creationId val="93099655"/>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1"/>
                                        </p:tgtEl>
                                        <p:attrNameLst>
                                          <p:attrName>style.visibility</p:attrName>
                                        </p:attrNameLst>
                                      </p:cBhvr>
                                      <p:to>
                                        <p:strVal val="visible"/>
                                      </p:to>
                                    </p:set>
                                    <p:animEffect filter="fade" transition="in">
                                      <p:cBhvr>
                                        <p:cTn dur="500" id="7"/>
                                        <p:tgtEl>
                                          <p:spTgt spid="11"/>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2" presetSubtype="4">
                                  <p:stCondLst>
                                    <p:cond delay="0"/>
                                  </p:stCondLst>
                                  <p:childTnLst>
                                    <p:set>
                                      <p:cBhvr>
                                        <p:cTn dur="1" fill="hold" id="11">
                                          <p:stCondLst>
                                            <p:cond delay="0"/>
                                          </p:stCondLst>
                                        </p:cTn>
                                        <p:tgtEl>
                                          <p:spTgt spid="12"/>
                                        </p:tgtEl>
                                        <p:attrNameLst>
                                          <p:attrName>style.visibility</p:attrName>
                                        </p:attrNameLst>
                                      </p:cBhvr>
                                      <p:to>
                                        <p:strVal val="visible"/>
                                      </p:to>
                                    </p:set>
                                    <p:anim calcmode="lin" valueType="num">
                                      <p:cBhvr additive="base">
                                        <p:cTn dur="500" fill="hold" id="12"/>
                                        <p:tgtEl>
                                          <p:spTgt spid="12"/>
                                        </p:tgtEl>
                                        <p:attrNameLst>
                                          <p:attrName>ppt_x</p:attrName>
                                        </p:attrNameLst>
                                      </p:cBhvr>
                                      <p:tavLst>
                                        <p:tav tm="0">
                                          <p:val>
                                            <p:strVal val="#ppt_x"/>
                                          </p:val>
                                        </p:tav>
                                        <p:tav tm="100000">
                                          <p:val>
                                            <p:strVal val="#ppt_x"/>
                                          </p:val>
                                        </p:tav>
                                      </p:tavLst>
                                    </p:anim>
                                    <p:anim calcmode="lin" valueType="num">
                                      <p:cBhvr additive="base">
                                        <p:cTn dur="500" fill="hold" id="13"/>
                                        <p:tgtEl>
                                          <p:spTgt spid="12"/>
                                        </p:tgtEl>
                                        <p:attrNameLst>
                                          <p:attrName>ppt_y</p:attrName>
                                        </p:attrNameLst>
                                      </p:cBhvr>
                                      <p:tavLst>
                                        <p:tav tm="0">
                                          <p:val>
                                            <p:strVal val="1+#ppt_h/2"/>
                                          </p:val>
                                        </p:tav>
                                        <p:tav tm="100000">
                                          <p:val>
                                            <p:strVal val="#ppt_y"/>
                                          </p:val>
                                        </p:tav>
                                      </p:tavLst>
                                    </p:anim>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4">
                                  <p:stCondLst>
                                    <p:cond delay="0"/>
                                  </p:stCondLst>
                                  <p:childTnLst>
                                    <p:set>
                                      <p:cBhvr>
                                        <p:cTn dur="1" fill="hold" id="17">
                                          <p:stCondLst>
                                            <p:cond delay="0"/>
                                          </p:stCondLst>
                                        </p:cTn>
                                        <p:tgtEl>
                                          <p:spTgt spid="3"/>
                                        </p:tgtEl>
                                        <p:attrNameLst>
                                          <p:attrName>style.visibility</p:attrName>
                                        </p:attrNameLst>
                                      </p:cBhvr>
                                      <p:to>
                                        <p:strVal val="visible"/>
                                      </p:to>
                                    </p:set>
                                    <p:animEffect filter="wipe(down)" transition="in">
                                      <p:cBhvr>
                                        <p:cTn dur="500" id="18"/>
                                        <p:tgtEl>
                                          <p:spTgt spid="3"/>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22" presetSubtype="4">
                                  <p:stCondLst>
                                    <p:cond delay="0"/>
                                  </p:stCondLst>
                                  <p:childTnLst>
                                    <p:set>
                                      <p:cBhvr>
                                        <p:cTn dur="1" fill="hold" id="22">
                                          <p:stCondLst>
                                            <p:cond delay="0"/>
                                          </p:stCondLst>
                                        </p:cTn>
                                        <p:tgtEl>
                                          <p:spTgt spid="2"/>
                                        </p:tgtEl>
                                        <p:attrNameLst>
                                          <p:attrName>style.visibility</p:attrName>
                                        </p:attrNameLst>
                                      </p:cBhvr>
                                      <p:to>
                                        <p:strVal val="visible"/>
                                      </p:to>
                                    </p:set>
                                    <p:animEffect filter="wipe(down)" transition="in">
                                      <p:cBhvr>
                                        <p:cTn dur="500" id="23"/>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23" name="矩形 37">
            <a:extLst>
              <a:ext uri="{FF2B5EF4-FFF2-40B4-BE49-F238E27FC236}">
                <a16:creationId xmlns:a16="http://schemas.microsoft.com/office/drawing/2014/main" id="{F2D53531-443C-455D-8FF1-D1D36B899E72}"/>
              </a:ext>
            </a:extLst>
          </p:cNvPr>
          <p:cNvSpPr/>
          <p:nvPr/>
        </p:nvSpPr>
        <p:spPr>
          <a:xfrm flipH="1" rot="5400000">
            <a:off x="3089221" y="1452263"/>
            <a:ext cx="1695769" cy="1695769"/>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3" name="组合 12">
            <a:extLst>
              <a:ext uri="{FF2B5EF4-FFF2-40B4-BE49-F238E27FC236}">
                <a16:creationId xmlns:a16="http://schemas.microsoft.com/office/drawing/2014/main" id="{D4CA3FD8-D33A-4EE6-9E45-BE603C8C453A}"/>
              </a:ext>
            </a:extLst>
          </p:cNvPr>
          <p:cNvGrpSpPr/>
          <p:nvPr/>
        </p:nvGrpSpPr>
        <p:grpSpPr>
          <a:xfrm>
            <a:off x="4955460" y="2448232"/>
            <a:ext cx="6145163" cy="3106990"/>
            <a:chOff x="3991898" y="2713703"/>
            <a:chExt cx="6145163" cy="3106990"/>
          </a:xfrm>
        </p:grpSpPr>
        <p:sp>
          <p:nvSpPr>
            <p:cNvPr id="2" name="矩形 1">
              <a:extLst>
                <a:ext uri="{FF2B5EF4-FFF2-40B4-BE49-F238E27FC236}">
                  <a16:creationId xmlns:a16="http://schemas.microsoft.com/office/drawing/2014/main" id="{535BE4AD-A0E5-4259-929F-C6E6615541E3}"/>
                </a:ext>
              </a:extLst>
            </p:cNvPr>
            <p:cNvSpPr/>
            <p:nvPr/>
          </p:nvSpPr>
          <p:spPr>
            <a:xfrm>
              <a:off x="4567126" y="4046897"/>
              <a:ext cx="5310916" cy="1310640"/>
            </a:xfrm>
            <a:prstGeom prst="rect">
              <a:avLst/>
            </a:prstGeom>
          </p:spPr>
          <p:txBody>
            <a:bodyPr wrap="square">
              <a:spAutoFit/>
            </a:bodyPr>
            <a:lstStyle/>
            <a:p>
              <a:pPr algn="just"/>
              <a:r>
                <a:rPr altLang="zh-CN" lang="zh-CN" spc="300" sz="1600">
                  <a:solidFill>
                    <a:srgbClr val="232A33"/>
                  </a:solidFill>
                  <a:latin charset="-122" panose="020b0500000000000000" pitchFamily="34" typeface="思源黑体 CN Regular"/>
                  <a:ea charset="-122" panose="020b0500000000000000" pitchFamily="34" typeface="思源黑体 CN Regular"/>
                </a:rPr>
                <a:t>1970年9月13日，诺贝尔奖得奖人、经济学家米尔顿·弗里德曼在《纽约时报》刊登题为《商业的社会责任是增加利润》的文章，指出“企业的一项、也是唯一的社会责任是在比赛规则范围内增加利润。” </a:t>
              </a:r>
            </a:p>
          </p:txBody>
        </p:sp>
        <p:grpSp>
          <p:nvGrpSpPr>
            <p:cNvPr id="6" name="组合 5">
              <a:extLst>
                <a:ext uri="{FF2B5EF4-FFF2-40B4-BE49-F238E27FC236}">
                  <a16:creationId xmlns:a16="http://schemas.microsoft.com/office/drawing/2014/main" id="{4469AEBD-A15C-4020-A270-53C34622B3DA}"/>
                </a:ext>
              </a:extLst>
            </p:cNvPr>
            <p:cNvGrpSpPr/>
            <p:nvPr/>
          </p:nvGrpSpPr>
          <p:grpSpPr>
            <a:xfrm>
              <a:off x="4330126" y="3248936"/>
              <a:ext cx="3143858" cy="633394"/>
              <a:chOff x="1734409" y="2368143"/>
              <a:chExt cx="3143858" cy="633394"/>
            </a:xfrm>
          </p:grpSpPr>
          <p:sp>
            <p:nvSpPr>
              <p:cNvPr id="7" name="矩形 6">
                <a:extLst>
                  <a:ext uri="{FF2B5EF4-FFF2-40B4-BE49-F238E27FC236}">
                    <a16:creationId xmlns:a16="http://schemas.microsoft.com/office/drawing/2014/main" id="{8D31DEC4-8525-4530-9807-EB1673E01595}"/>
                  </a:ext>
                </a:extLst>
              </p:cNvPr>
              <p:cNvSpPr/>
              <p:nvPr/>
            </p:nvSpPr>
            <p:spPr>
              <a:xfrm rot="16200000">
                <a:off x="2162744" y="1939808"/>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F768FC6B-7AA8-4897-8A09-B1AD7207D426}"/>
                  </a:ext>
                </a:extLst>
              </p:cNvPr>
              <p:cNvSpPr/>
              <p:nvPr/>
            </p:nvSpPr>
            <p:spPr>
              <a:xfrm rot="16200000">
                <a:off x="2306658" y="2104376"/>
                <a:ext cx="468826" cy="132549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a:extLst>
                  <a:ext uri="{FF2B5EF4-FFF2-40B4-BE49-F238E27FC236}">
                    <a16:creationId xmlns:a16="http://schemas.microsoft.com/office/drawing/2014/main" id="{8EA07C7D-577A-4F76-A54F-EE33A218DE03}"/>
                  </a:ext>
                </a:extLst>
              </p:cNvPr>
              <p:cNvGrpSpPr/>
              <p:nvPr/>
            </p:nvGrpSpPr>
            <p:grpSpPr>
              <a:xfrm>
                <a:off x="2075349" y="2453702"/>
                <a:ext cx="2802918" cy="450777"/>
                <a:chOff x="4838214" y="2278980"/>
                <a:chExt cx="2802918" cy="450777"/>
              </a:xfrm>
            </p:grpSpPr>
            <p:sp>
              <p:nvSpPr>
                <p:cNvPr id="10" name="矩形 9">
                  <a:extLst>
                    <a:ext uri="{FF2B5EF4-FFF2-40B4-BE49-F238E27FC236}">
                      <a16:creationId xmlns:a16="http://schemas.microsoft.com/office/drawing/2014/main" id="{1358635C-3045-48FF-944F-D1132EA05223}"/>
                    </a:ext>
                  </a:extLst>
                </p:cNvPr>
                <p:cNvSpPr/>
                <p:nvPr/>
              </p:nvSpPr>
              <p:spPr>
                <a:xfrm>
                  <a:off x="4838214" y="2278980"/>
                  <a:ext cx="2802918" cy="450777"/>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737A5992-8DD5-4C10-A4A3-BD6F38A6D37E}"/>
                    </a:ext>
                  </a:extLst>
                </p:cNvPr>
                <p:cNvSpPr/>
                <p:nvPr/>
              </p:nvSpPr>
              <p:spPr>
                <a:xfrm>
                  <a:off x="5089615" y="2304313"/>
                  <a:ext cx="2300117" cy="396240"/>
                </a:xfrm>
                <a:prstGeom prst="rect">
                  <a:avLst/>
                </a:prstGeom>
              </p:spPr>
              <p:txBody>
                <a:bodyPr vert="horz" wrap="square">
                  <a:spAutoFit/>
                </a:bodyPr>
                <a:lstStyle/>
                <a:p>
                  <a:pPr algn="just"/>
                  <a:r>
                    <a:rPr altLang="zh-CN" b="1" i="1" lang="zh-CN" spc="300" sz="2000">
                      <a:solidFill>
                        <a:schemeClr val="bg1"/>
                      </a:solidFill>
                      <a:latin charset="-122" panose="020b0500000000000000" pitchFamily="34" typeface="思源黑体 CN Regular"/>
                      <a:ea charset="-122" panose="020b0500000000000000" pitchFamily="34" typeface="思源黑体 CN Regular"/>
                    </a:rPr>
                    <a:t>CSR概念的孕育</a:t>
                  </a:r>
                </a:p>
              </p:txBody>
            </p:sp>
          </p:grpSp>
        </p:grpSp>
        <p:sp>
          <p:nvSpPr>
            <p:cNvPr id="12" name="矩形 11">
              <a:extLst>
                <a:ext uri="{FF2B5EF4-FFF2-40B4-BE49-F238E27FC236}">
                  <a16:creationId xmlns:a16="http://schemas.microsoft.com/office/drawing/2014/main" id="{F6DC97A7-89DB-45AF-8DEA-94A6CF51FF82}"/>
                </a:ext>
              </a:extLst>
            </p:cNvPr>
            <p:cNvSpPr/>
            <p:nvPr/>
          </p:nvSpPr>
          <p:spPr>
            <a:xfrm rot="16200000">
              <a:off x="5510985" y="1194616"/>
              <a:ext cx="3106990" cy="614516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 name="组合 15">
            <a:extLst>
              <a:ext uri="{FF2B5EF4-FFF2-40B4-BE49-F238E27FC236}">
                <a16:creationId xmlns:a16="http://schemas.microsoft.com/office/drawing/2014/main" id="{611ADF10-0347-439B-946B-52C494FCE4F1}"/>
              </a:ext>
            </a:extLst>
          </p:cNvPr>
          <p:cNvGrpSpPr/>
          <p:nvPr/>
        </p:nvGrpSpPr>
        <p:grpSpPr>
          <a:xfrm>
            <a:off x="1449862" y="1995484"/>
            <a:ext cx="2706044" cy="3571886"/>
            <a:chOff x="1127368" y="1955179"/>
            <a:chExt cx="2706044" cy="3571886"/>
          </a:xfrm>
        </p:grpSpPr>
        <p:sp>
          <p:nvSpPr>
            <p:cNvPr id="17" name="Freeform 67">
              <a:extLst>
                <a:ext uri="{FF2B5EF4-FFF2-40B4-BE49-F238E27FC236}">
                  <a16:creationId xmlns:a16="http://schemas.microsoft.com/office/drawing/2014/main" id="{A3269154-3068-4868-9B04-67CD5A4B2141}"/>
                </a:ext>
              </a:extLst>
            </p:cNvPr>
            <p:cNvSpPr/>
            <p:nvPr/>
          </p:nvSpPr>
          <p:spPr bwMode="auto">
            <a:xfrm>
              <a:off x="1127368" y="1955179"/>
              <a:ext cx="2706044" cy="3571886"/>
            </a:xfrm>
            <a:custGeom>
              <a:gdLst>
                <a:gd fmla="*/ 4398 w 4587" name="T0"/>
                <a:gd fmla="*/ 0 h 6055" name="T1"/>
                <a:gd fmla="*/ 4436 w 4587" name="T2"/>
                <a:gd fmla="*/ 4 h 6055" name="T3"/>
                <a:gd fmla="*/ 4471 w 4587" name="T4"/>
                <a:gd fmla="*/ 15 h 6055" name="T5"/>
                <a:gd fmla="*/ 4504 w 4587" name="T6"/>
                <a:gd fmla="*/ 33 h 6055" name="T7"/>
                <a:gd fmla="*/ 4531 w 4587" name="T8"/>
                <a:gd fmla="*/ 56 h 6055" name="T9"/>
                <a:gd fmla="*/ 4555 w 4587" name="T10"/>
                <a:gd fmla="*/ 83 h 6055" name="T11"/>
                <a:gd fmla="*/ 4572 w 4587" name="T12"/>
                <a:gd fmla="*/ 116 h 6055" name="T13"/>
                <a:gd fmla="*/ 4583 w 4587" name="T14"/>
                <a:gd fmla="*/ 151 h 6055" name="T15"/>
                <a:gd fmla="*/ 4587 w 4587" name="T16"/>
                <a:gd fmla="*/ 189 h 6055" name="T17"/>
                <a:gd fmla="*/ 4586 w 4587" name="T18"/>
                <a:gd fmla="*/ 5886 h 6055" name="T19"/>
                <a:gd fmla="*/ 4579 w 4587" name="T20"/>
                <a:gd fmla="*/ 5922 h 6055" name="T21"/>
                <a:gd fmla="*/ 4564 w 4587" name="T22"/>
                <a:gd fmla="*/ 5957 h 6055" name="T23"/>
                <a:gd fmla="*/ 4544 w 4587" name="T24"/>
                <a:gd fmla="*/ 5987 h 6055" name="T25"/>
                <a:gd fmla="*/ 4519 w 4587" name="T26"/>
                <a:gd fmla="*/ 6013 h 6055" name="T27"/>
                <a:gd fmla="*/ 4489 w 4587" name="T28"/>
                <a:gd fmla="*/ 6032 h 6055" name="T29"/>
                <a:gd fmla="*/ 4454 w 4587" name="T30"/>
                <a:gd fmla="*/ 6047 h 6055" name="T31"/>
                <a:gd fmla="*/ 4418 w 4587" name="T32"/>
                <a:gd fmla="*/ 6054 h 6055" name="T33"/>
                <a:gd fmla="*/ 189 w 4587" name="T34"/>
                <a:gd fmla="*/ 6055 h 6055" name="T35"/>
                <a:gd fmla="*/ 150 w 4587" name="T36"/>
                <a:gd fmla="*/ 6052 h 6055" name="T37"/>
                <a:gd fmla="*/ 116 w 4587" name="T38"/>
                <a:gd fmla="*/ 6040 h 6055" name="T39"/>
                <a:gd fmla="*/ 83 w 4587" name="T40"/>
                <a:gd fmla="*/ 6023 h 6055" name="T41"/>
                <a:gd fmla="*/ 56 w 4587" name="T42"/>
                <a:gd fmla="*/ 6000 h 6055" name="T43"/>
                <a:gd fmla="*/ 32 w 4587" name="T44"/>
                <a:gd fmla="*/ 5972 h 6055" name="T45"/>
                <a:gd fmla="*/ 15 w 4587" name="T46"/>
                <a:gd fmla="*/ 5940 h 6055" name="T47"/>
                <a:gd fmla="*/ 3 w 4587" name="T48"/>
                <a:gd fmla="*/ 5905 h 6055" name="T49"/>
                <a:gd fmla="*/ 0 w 4587" name="T50"/>
                <a:gd fmla="*/ 5867 h 6055" name="T51"/>
                <a:gd fmla="*/ 1 w 4587" name="T52"/>
                <a:gd fmla="*/ 169 h 6055" name="T53"/>
                <a:gd fmla="*/ 8 w 4587" name="T54"/>
                <a:gd fmla="*/ 132 h 6055" name="T55"/>
                <a:gd fmla="*/ 23 w 4587" name="T56"/>
                <a:gd fmla="*/ 99 h 6055" name="T57"/>
                <a:gd fmla="*/ 43 w 4587" name="T58"/>
                <a:gd fmla="*/ 68 h 6055" name="T59"/>
                <a:gd fmla="*/ 69 w 4587" name="T60"/>
                <a:gd fmla="*/ 43 h 6055" name="T61"/>
                <a:gd fmla="*/ 99 w 4587" name="T62"/>
                <a:gd fmla="*/ 23 h 6055" name="T63"/>
                <a:gd fmla="*/ 133 w 4587" name="T64"/>
                <a:gd fmla="*/ 8 h 6055" name="T65"/>
                <a:gd fmla="*/ 170 w 4587" name="T66"/>
                <a:gd fmla="*/ 1 h 6055"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6055" w="4587">
                  <a:moveTo>
                    <a:pt x="189" y="0"/>
                  </a:moveTo>
                  <a:lnTo>
                    <a:pt x="4398" y="0"/>
                  </a:lnTo>
                  <a:lnTo>
                    <a:pt x="4418" y="1"/>
                  </a:lnTo>
                  <a:lnTo>
                    <a:pt x="4436" y="4"/>
                  </a:lnTo>
                  <a:lnTo>
                    <a:pt x="4454" y="8"/>
                  </a:lnTo>
                  <a:lnTo>
                    <a:pt x="4471" y="15"/>
                  </a:lnTo>
                  <a:lnTo>
                    <a:pt x="4489" y="23"/>
                  </a:lnTo>
                  <a:lnTo>
                    <a:pt x="4504" y="33"/>
                  </a:lnTo>
                  <a:lnTo>
                    <a:pt x="4519" y="43"/>
                  </a:lnTo>
                  <a:lnTo>
                    <a:pt x="4531" y="56"/>
                  </a:lnTo>
                  <a:lnTo>
                    <a:pt x="4544" y="68"/>
                  </a:lnTo>
                  <a:lnTo>
                    <a:pt x="4555" y="83"/>
                  </a:lnTo>
                  <a:lnTo>
                    <a:pt x="4564" y="99"/>
                  </a:lnTo>
                  <a:lnTo>
                    <a:pt x="4572" y="116"/>
                  </a:lnTo>
                  <a:lnTo>
                    <a:pt x="4579" y="132"/>
                  </a:lnTo>
                  <a:lnTo>
                    <a:pt x="4583" y="151"/>
                  </a:lnTo>
                  <a:lnTo>
                    <a:pt x="4586" y="169"/>
                  </a:lnTo>
                  <a:lnTo>
                    <a:pt x="4587" y="189"/>
                  </a:lnTo>
                  <a:lnTo>
                    <a:pt x="4587" y="5867"/>
                  </a:lnTo>
                  <a:lnTo>
                    <a:pt x="4586" y="5886"/>
                  </a:lnTo>
                  <a:lnTo>
                    <a:pt x="4583" y="5905"/>
                  </a:lnTo>
                  <a:lnTo>
                    <a:pt x="4579" y="5922"/>
                  </a:lnTo>
                  <a:lnTo>
                    <a:pt x="4572" y="5940"/>
                  </a:lnTo>
                  <a:lnTo>
                    <a:pt x="4564" y="5957"/>
                  </a:lnTo>
                  <a:lnTo>
                    <a:pt x="4555" y="5972"/>
                  </a:lnTo>
                  <a:lnTo>
                    <a:pt x="4544" y="5987"/>
                  </a:lnTo>
                  <a:lnTo>
                    <a:pt x="4531" y="6000"/>
                  </a:lnTo>
                  <a:lnTo>
                    <a:pt x="4519" y="6013"/>
                  </a:lnTo>
                  <a:lnTo>
                    <a:pt x="4504" y="6023"/>
                  </a:lnTo>
                  <a:lnTo>
                    <a:pt x="4489" y="6032"/>
                  </a:lnTo>
                  <a:lnTo>
                    <a:pt x="4471" y="6040"/>
                  </a:lnTo>
                  <a:lnTo>
                    <a:pt x="4454" y="6047"/>
                  </a:lnTo>
                  <a:lnTo>
                    <a:pt x="4436" y="6052"/>
                  </a:lnTo>
                  <a:lnTo>
                    <a:pt x="4418" y="6054"/>
                  </a:lnTo>
                  <a:lnTo>
                    <a:pt x="4398" y="6055"/>
                  </a:lnTo>
                  <a:lnTo>
                    <a:pt x="189" y="6055"/>
                  </a:lnTo>
                  <a:lnTo>
                    <a:pt x="170" y="6054"/>
                  </a:lnTo>
                  <a:lnTo>
                    <a:pt x="150" y="6052"/>
                  </a:lnTo>
                  <a:lnTo>
                    <a:pt x="133" y="6047"/>
                  </a:lnTo>
                  <a:lnTo>
                    <a:pt x="116" y="6040"/>
                  </a:lnTo>
                  <a:lnTo>
                    <a:pt x="99" y="6032"/>
                  </a:lnTo>
                  <a:lnTo>
                    <a:pt x="83" y="6023"/>
                  </a:lnTo>
                  <a:lnTo>
                    <a:pt x="69" y="6013"/>
                  </a:lnTo>
                  <a:lnTo>
                    <a:pt x="56" y="6000"/>
                  </a:lnTo>
                  <a:lnTo>
                    <a:pt x="43" y="5987"/>
                  </a:lnTo>
                  <a:lnTo>
                    <a:pt x="32" y="5972"/>
                  </a:lnTo>
                  <a:lnTo>
                    <a:pt x="23" y="5957"/>
                  </a:lnTo>
                  <a:lnTo>
                    <a:pt x="15" y="5940"/>
                  </a:lnTo>
                  <a:lnTo>
                    <a:pt x="8" y="5922"/>
                  </a:lnTo>
                  <a:lnTo>
                    <a:pt x="3" y="5905"/>
                  </a:lnTo>
                  <a:lnTo>
                    <a:pt x="1" y="5886"/>
                  </a:lnTo>
                  <a:lnTo>
                    <a:pt x="0" y="5867"/>
                  </a:lnTo>
                  <a:lnTo>
                    <a:pt x="0" y="189"/>
                  </a:lnTo>
                  <a:lnTo>
                    <a:pt x="1" y="169"/>
                  </a:lnTo>
                  <a:lnTo>
                    <a:pt x="3" y="151"/>
                  </a:lnTo>
                  <a:lnTo>
                    <a:pt x="8" y="132"/>
                  </a:lnTo>
                  <a:lnTo>
                    <a:pt x="15" y="116"/>
                  </a:lnTo>
                  <a:lnTo>
                    <a:pt x="23" y="99"/>
                  </a:lnTo>
                  <a:lnTo>
                    <a:pt x="32" y="83"/>
                  </a:lnTo>
                  <a:lnTo>
                    <a:pt x="43" y="68"/>
                  </a:lnTo>
                  <a:lnTo>
                    <a:pt x="56" y="56"/>
                  </a:lnTo>
                  <a:lnTo>
                    <a:pt x="69" y="43"/>
                  </a:lnTo>
                  <a:lnTo>
                    <a:pt x="83" y="33"/>
                  </a:lnTo>
                  <a:lnTo>
                    <a:pt x="99" y="23"/>
                  </a:lnTo>
                  <a:lnTo>
                    <a:pt x="116" y="15"/>
                  </a:lnTo>
                  <a:lnTo>
                    <a:pt x="133" y="8"/>
                  </a:lnTo>
                  <a:lnTo>
                    <a:pt x="150" y="4"/>
                  </a:lnTo>
                  <a:lnTo>
                    <a:pt x="170" y="1"/>
                  </a:lnTo>
                  <a:lnTo>
                    <a:pt x="189" y="0"/>
                  </a:lnTo>
                  <a:close/>
                </a:path>
              </a:pathLst>
            </a:custGeom>
            <a:solidFill>
              <a:schemeClr val="tx1"/>
            </a:solidFill>
            <a:ln>
              <a:noFill/>
            </a:ln>
          </p:spPr>
          <p:txBody>
            <a:bodyPr anchor="t" anchorCtr="0" bIns="91440" compatLnSpc="1" lIns="182880" numCol="1" rIns="182880" tIns="91440" vert="horz" wrap="square">
              <a:prstTxWarp prst="textNoShape">
                <a:avLst/>
              </a:prstTxWarp>
            </a:bodyPr>
            <a:lstStyle/>
            <a:p>
              <a:endParaRPr lang="en-US" sz="2702"/>
            </a:p>
          </p:txBody>
        </p:sp>
        <p:sp>
          <p:nvSpPr>
            <p:cNvPr id="19" name="Freeform 99">
              <a:extLst>
                <a:ext uri="{FF2B5EF4-FFF2-40B4-BE49-F238E27FC236}">
                  <a16:creationId xmlns:a16="http://schemas.microsoft.com/office/drawing/2014/main" id="{C6B26391-0879-47C2-BA54-CD9DD229A2A5}"/>
                </a:ext>
              </a:extLst>
            </p:cNvPr>
            <p:cNvSpPr/>
            <p:nvPr/>
          </p:nvSpPr>
          <p:spPr bwMode="auto">
            <a:xfrm>
              <a:off x="2386019" y="5305034"/>
              <a:ext cx="188740" cy="191100"/>
            </a:xfrm>
            <a:custGeom>
              <a:gdLst>
                <a:gd fmla="*/ 177 w 321" name="T0"/>
                <a:gd fmla="*/ 1 h 322" name="T1"/>
                <a:gd fmla="*/ 208 w 321" name="T2"/>
                <a:gd fmla="*/ 7 h 322" name="T3"/>
                <a:gd fmla="*/ 237 w 321" name="T4"/>
                <a:gd fmla="*/ 20 h 322" name="T5"/>
                <a:gd fmla="*/ 262 w 321" name="T6"/>
                <a:gd fmla="*/ 37 h 322" name="T7"/>
                <a:gd fmla="*/ 284 w 321" name="T8"/>
                <a:gd fmla="*/ 59 h 322" name="T9"/>
                <a:gd fmla="*/ 302 w 321" name="T10"/>
                <a:gd fmla="*/ 84 h 322" name="T11"/>
                <a:gd fmla="*/ 314 w 321" name="T12"/>
                <a:gd fmla="*/ 113 h 322" name="T13"/>
                <a:gd fmla="*/ 320 w 321" name="T14"/>
                <a:gd fmla="*/ 145 h 322" name="T15"/>
                <a:gd fmla="*/ 320 w 321" name="T16"/>
                <a:gd fmla="*/ 177 h 322" name="T17"/>
                <a:gd fmla="*/ 314 w 321" name="T18"/>
                <a:gd fmla="*/ 208 h 322" name="T19"/>
                <a:gd fmla="*/ 302 w 321" name="T20"/>
                <a:gd fmla="*/ 237 h 322" name="T21"/>
                <a:gd fmla="*/ 284 w 321" name="T22"/>
                <a:gd fmla="*/ 264 h 322" name="T23"/>
                <a:gd fmla="*/ 262 w 321" name="T24"/>
                <a:gd fmla="*/ 285 h 322" name="T25"/>
                <a:gd fmla="*/ 237 w 321" name="T26"/>
                <a:gd fmla="*/ 302 h 322" name="T27"/>
                <a:gd fmla="*/ 208 w 321" name="T28"/>
                <a:gd fmla="*/ 315 h 322" name="T29"/>
                <a:gd fmla="*/ 177 w 321" name="T30"/>
                <a:gd fmla="*/ 321 h 322" name="T31"/>
                <a:gd fmla="*/ 144 w 321" name="T32"/>
                <a:gd fmla="*/ 321 h 322" name="T33"/>
                <a:gd fmla="*/ 113 w 321" name="T34"/>
                <a:gd fmla="*/ 315 h 322" name="T35"/>
                <a:gd fmla="*/ 84 w 321" name="T36"/>
                <a:gd fmla="*/ 302 h 322" name="T37"/>
                <a:gd fmla="*/ 59 w 321" name="T38"/>
                <a:gd fmla="*/ 285 h 322" name="T39"/>
                <a:gd fmla="*/ 37 w 321" name="T40"/>
                <a:gd fmla="*/ 264 h 322" name="T41"/>
                <a:gd fmla="*/ 19 w 321" name="T42"/>
                <a:gd fmla="*/ 237 h 322" name="T43"/>
                <a:gd fmla="*/ 6 w 321" name="T44"/>
                <a:gd fmla="*/ 208 h 322" name="T45"/>
                <a:gd fmla="*/ 1 w 321" name="T46"/>
                <a:gd fmla="*/ 177 h 322" name="T47"/>
                <a:gd fmla="*/ 1 w 321" name="T48"/>
                <a:gd fmla="*/ 145 h 322" name="T49"/>
                <a:gd fmla="*/ 6 w 321" name="T50"/>
                <a:gd fmla="*/ 113 h 322" name="T51"/>
                <a:gd fmla="*/ 19 w 321" name="T52"/>
                <a:gd fmla="*/ 84 h 322" name="T53"/>
                <a:gd fmla="*/ 37 w 321" name="T54"/>
                <a:gd fmla="*/ 59 h 322" name="T55"/>
                <a:gd fmla="*/ 59 w 321" name="T56"/>
                <a:gd fmla="*/ 37 h 322" name="T57"/>
                <a:gd fmla="*/ 84 w 321" name="T58"/>
                <a:gd fmla="*/ 20 h 322" name="T59"/>
                <a:gd fmla="*/ 113 w 321" name="T60"/>
                <a:gd fmla="*/ 7 h 322" name="T61"/>
                <a:gd fmla="*/ 144 w 321" name="T62"/>
                <a:gd fmla="*/ 1 h 322"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22" w="321">
                  <a:moveTo>
                    <a:pt x="160" y="0"/>
                  </a:moveTo>
                  <a:lnTo>
                    <a:pt x="177" y="1"/>
                  </a:lnTo>
                  <a:lnTo>
                    <a:pt x="193" y="3"/>
                  </a:lnTo>
                  <a:lnTo>
                    <a:pt x="208" y="7"/>
                  </a:lnTo>
                  <a:lnTo>
                    <a:pt x="223" y="13"/>
                  </a:lnTo>
                  <a:lnTo>
                    <a:pt x="237" y="20"/>
                  </a:lnTo>
                  <a:lnTo>
                    <a:pt x="251" y="28"/>
                  </a:lnTo>
                  <a:lnTo>
                    <a:pt x="262" y="37"/>
                  </a:lnTo>
                  <a:lnTo>
                    <a:pt x="274" y="47"/>
                  </a:lnTo>
                  <a:lnTo>
                    <a:pt x="284" y="59"/>
                  </a:lnTo>
                  <a:lnTo>
                    <a:pt x="294" y="71"/>
                  </a:lnTo>
                  <a:lnTo>
                    <a:pt x="302" y="84"/>
                  </a:lnTo>
                  <a:lnTo>
                    <a:pt x="309" y="98"/>
                  </a:lnTo>
                  <a:lnTo>
                    <a:pt x="314" y="113"/>
                  </a:lnTo>
                  <a:lnTo>
                    <a:pt x="318" y="128"/>
                  </a:lnTo>
                  <a:lnTo>
                    <a:pt x="320" y="145"/>
                  </a:lnTo>
                  <a:lnTo>
                    <a:pt x="321" y="161"/>
                  </a:lnTo>
                  <a:lnTo>
                    <a:pt x="320" y="177"/>
                  </a:lnTo>
                  <a:lnTo>
                    <a:pt x="318" y="193"/>
                  </a:lnTo>
                  <a:lnTo>
                    <a:pt x="314" y="208"/>
                  </a:lnTo>
                  <a:lnTo>
                    <a:pt x="309" y="223"/>
                  </a:lnTo>
                  <a:lnTo>
                    <a:pt x="302" y="237"/>
                  </a:lnTo>
                  <a:lnTo>
                    <a:pt x="294" y="251"/>
                  </a:lnTo>
                  <a:lnTo>
                    <a:pt x="284" y="264"/>
                  </a:lnTo>
                  <a:lnTo>
                    <a:pt x="274" y="274"/>
                  </a:lnTo>
                  <a:lnTo>
                    <a:pt x="262" y="285"/>
                  </a:lnTo>
                  <a:lnTo>
                    <a:pt x="251" y="294"/>
                  </a:lnTo>
                  <a:lnTo>
                    <a:pt x="237" y="302"/>
                  </a:lnTo>
                  <a:lnTo>
                    <a:pt x="223" y="309"/>
                  </a:lnTo>
                  <a:lnTo>
                    <a:pt x="208" y="315"/>
                  </a:lnTo>
                  <a:lnTo>
                    <a:pt x="193" y="318"/>
                  </a:lnTo>
                  <a:lnTo>
                    <a:pt x="177" y="321"/>
                  </a:lnTo>
                  <a:lnTo>
                    <a:pt x="160" y="322"/>
                  </a:lnTo>
                  <a:lnTo>
                    <a:pt x="144" y="321"/>
                  </a:lnTo>
                  <a:lnTo>
                    <a:pt x="128" y="318"/>
                  </a:lnTo>
                  <a:lnTo>
                    <a:pt x="113" y="315"/>
                  </a:lnTo>
                  <a:lnTo>
                    <a:pt x="98" y="309"/>
                  </a:lnTo>
                  <a:lnTo>
                    <a:pt x="84" y="302"/>
                  </a:lnTo>
                  <a:lnTo>
                    <a:pt x="70" y="294"/>
                  </a:lnTo>
                  <a:lnTo>
                    <a:pt x="59" y="285"/>
                  </a:lnTo>
                  <a:lnTo>
                    <a:pt x="47" y="274"/>
                  </a:lnTo>
                  <a:lnTo>
                    <a:pt x="37" y="264"/>
                  </a:lnTo>
                  <a:lnTo>
                    <a:pt x="27" y="251"/>
                  </a:lnTo>
                  <a:lnTo>
                    <a:pt x="19" y="237"/>
                  </a:lnTo>
                  <a:lnTo>
                    <a:pt x="12" y="223"/>
                  </a:lnTo>
                  <a:lnTo>
                    <a:pt x="6" y="208"/>
                  </a:lnTo>
                  <a:lnTo>
                    <a:pt x="3" y="193"/>
                  </a:lnTo>
                  <a:lnTo>
                    <a:pt x="1" y="177"/>
                  </a:lnTo>
                  <a:lnTo>
                    <a:pt x="0" y="161"/>
                  </a:lnTo>
                  <a:lnTo>
                    <a:pt x="1" y="145"/>
                  </a:lnTo>
                  <a:lnTo>
                    <a:pt x="3" y="128"/>
                  </a:lnTo>
                  <a:lnTo>
                    <a:pt x="6" y="113"/>
                  </a:lnTo>
                  <a:lnTo>
                    <a:pt x="12" y="98"/>
                  </a:lnTo>
                  <a:lnTo>
                    <a:pt x="19" y="84"/>
                  </a:lnTo>
                  <a:lnTo>
                    <a:pt x="27" y="71"/>
                  </a:lnTo>
                  <a:lnTo>
                    <a:pt x="37" y="59"/>
                  </a:lnTo>
                  <a:lnTo>
                    <a:pt x="47" y="47"/>
                  </a:lnTo>
                  <a:lnTo>
                    <a:pt x="59" y="37"/>
                  </a:lnTo>
                  <a:lnTo>
                    <a:pt x="70" y="28"/>
                  </a:lnTo>
                  <a:lnTo>
                    <a:pt x="84" y="20"/>
                  </a:lnTo>
                  <a:lnTo>
                    <a:pt x="98" y="13"/>
                  </a:lnTo>
                  <a:lnTo>
                    <a:pt x="113" y="7"/>
                  </a:lnTo>
                  <a:lnTo>
                    <a:pt x="128" y="3"/>
                  </a:lnTo>
                  <a:lnTo>
                    <a:pt x="144" y="1"/>
                  </a:lnTo>
                  <a:lnTo>
                    <a:pt x="160" y="0"/>
                  </a:lnTo>
                  <a:close/>
                </a:path>
              </a:pathLst>
            </a:custGeom>
            <a:solidFill>
              <a:srgbClr val="727376"/>
            </a:solid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2702"/>
            </a:p>
          </p:txBody>
        </p:sp>
      </p:grpSp>
      <p:pic>
        <p:nvPicPr>
          <p:cNvPr id="20" name="图片 19">
            <a:extLst>
              <a:ext uri="{FF2B5EF4-FFF2-40B4-BE49-F238E27FC236}">
                <a16:creationId xmlns:a16="http://schemas.microsoft.com/office/drawing/2014/main" id="{E5677CC9-642B-45ED-926E-E3D405B3AA9F}"/>
              </a:ext>
            </a:extLst>
          </p:cNvPr>
          <p:cNvPicPr>
            <a:picLocks noChangeAspect="1"/>
          </p:cNvPicPr>
          <p:nvPr/>
        </p:nvPicPr>
        <p:blipFill>
          <a:blip r:embed="rId4">
            <a:extLst>
              <a:ext uri="{28A0092B-C50C-407E-A947-70E740481C1C}">
                <a14:useLocalDpi val="0"/>
              </a:ext>
            </a:extLst>
          </a:blip>
          <a:stretch>
            <a:fillRect/>
          </a:stretch>
        </p:blipFill>
        <p:spPr>
          <a:xfrm>
            <a:off x="1564939" y="2118928"/>
            <a:ext cx="2475887" cy="3195480"/>
          </a:xfrm>
          <a:prstGeom prst="rect">
            <a:avLst/>
          </a:prstGeom>
        </p:spPr>
      </p:pic>
      <p:sp>
        <p:nvSpPr>
          <p:cNvPr id="22" name="矩形 37">
            <a:extLst>
              <a:ext uri="{FF2B5EF4-FFF2-40B4-BE49-F238E27FC236}">
                <a16:creationId xmlns:a16="http://schemas.microsoft.com/office/drawing/2014/main" id="{C5539F2E-7FF9-4664-8046-65CC36357B74}"/>
              </a:ext>
            </a:extLst>
          </p:cNvPr>
          <p:cNvSpPr/>
          <p:nvPr/>
        </p:nvSpPr>
        <p:spPr>
          <a:xfrm flipH="1" rot="5400000">
            <a:off x="1117491" y="4994178"/>
            <a:ext cx="893422" cy="893422"/>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4" name="组合 23">
            <a:extLst>
              <a:ext uri="{FF2B5EF4-FFF2-40B4-BE49-F238E27FC236}">
                <a16:creationId xmlns:a16="http://schemas.microsoft.com/office/drawing/2014/main" id="{20651626-2DAA-4BEF-974A-C74DD822058B}"/>
              </a:ext>
            </a:extLst>
          </p:cNvPr>
          <p:cNvGrpSpPr/>
          <p:nvPr/>
        </p:nvGrpSpPr>
        <p:grpSpPr>
          <a:xfrm>
            <a:off x="6012895" y="1870431"/>
            <a:ext cx="5087729" cy="267404"/>
            <a:chOff x="5555644" y="4861677"/>
            <a:chExt cx="5087729" cy="267404"/>
          </a:xfrm>
        </p:grpSpPr>
        <p:sp>
          <p:nvSpPr>
            <p:cNvPr id="25" name="Freeform 82">
              <a:extLst>
                <a:ext uri="{FF2B5EF4-FFF2-40B4-BE49-F238E27FC236}">
                  <a16:creationId xmlns:a16="http://schemas.microsoft.com/office/drawing/2014/main" id="{54B73A54-36D3-468A-9D64-5ED1FDB356E3}"/>
                </a:ext>
              </a:extLst>
            </p:cNvPr>
            <p:cNvSpPr>
              <a:spLocks noEditPoints="1"/>
            </p:cNvSpPr>
            <p:nvPr/>
          </p:nvSpPr>
          <p:spPr bwMode="auto">
            <a:xfrm>
              <a:off x="10375969" y="4861677"/>
              <a:ext cx="267404" cy="267404"/>
            </a:xfrm>
            <a:custGeom>
              <a:gdLst>
                <a:gd fmla="*/ 1058 w 1152" name="T0"/>
                <a:gd fmla="*/ 563 h 1152" name="T1"/>
                <a:gd fmla="*/ 929 w 1152" name="T2"/>
                <a:gd fmla="*/ 577 h 1152" name="T3"/>
                <a:gd fmla="*/ 921 w 1152" name="T4"/>
                <a:gd fmla="*/ 603 h 1152" name="T5"/>
                <a:gd fmla="*/ 1032 w 1152" name="T6"/>
                <a:gd fmla="*/ 616 h 1152" name="T7"/>
                <a:gd fmla="*/ 1063 w 1152" name="T8"/>
                <a:gd fmla="*/ 658 h 1152" name="T9"/>
                <a:gd fmla="*/ 1030 w 1152" name="T10"/>
                <a:gd fmla="*/ 744 h 1152" name="T11"/>
                <a:gd fmla="*/ 890 w 1152" name="T12"/>
                <a:gd fmla="*/ 759 h 1152" name="T13"/>
                <a:gd fmla="*/ 887 w 1152" name="T14"/>
                <a:gd fmla="*/ 787 h 1152" name="T15"/>
                <a:gd fmla="*/ 1005 w 1152" name="T16"/>
                <a:gd fmla="*/ 800 h 1152" name="T17"/>
                <a:gd fmla="*/ 1020 w 1152" name="T18"/>
                <a:gd fmla="*/ 855 h 1152" name="T19"/>
                <a:gd fmla="*/ 983 w 1152" name="T20"/>
                <a:gd fmla="*/ 923 h 1152" name="T21"/>
                <a:gd fmla="*/ 857 w 1152" name="T22"/>
                <a:gd fmla="*/ 937 h 1152" name="T23"/>
                <a:gd fmla="*/ 849 w 1152" name="T24"/>
                <a:gd fmla="*/ 964 h 1152" name="T25"/>
                <a:gd fmla="*/ 939 w 1152" name="T26"/>
                <a:gd fmla="*/ 975 h 1152" name="T27"/>
                <a:gd fmla="*/ 957 w 1152" name="T28"/>
                <a:gd fmla="*/ 1022 h 1152" name="T29"/>
                <a:gd fmla="*/ 895 w 1152" name="T30"/>
                <a:gd fmla="*/ 1080 h 1152" name="T31"/>
                <a:gd fmla="*/ 491 w 1152" name="T32"/>
                <a:gd fmla="*/ 1058 h 1152" name="T33"/>
                <a:gd fmla="*/ 319 w 1152" name="T34"/>
                <a:gd fmla="*/ 1017 h 1152" name="T35"/>
                <a:gd fmla="*/ 288 w 1152" name="T36"/>
                <a:gd fmla="*/ 488 h 1152" name="T37"/>
                <a:gd fmla="*/ 320 w 1152" name="T38"/>
                <a:gd fmla="*/ 449 h 1152" name="T39"/>
                <a:gd fmla="*/ 427 w 1152" name="T40"/>
                <a:gd fmla="*/ 383 h 1152" name="T41"/>
                <a:gd fmla="*/ 522 w 1152" name="T42"/>
                <a:gd fmla="*/ 228 h 1152" name="T43"/>
                <a:gd fmla="*/ 549 w 1152" name="T44"/>
                <a:gd fmla="*/ 84 h 1152" name="T45"/>
                <a:gd fmla="*/ 617 w 1152" name="T46"/>
                <a:gd fmla="*/ 93 h 1152" name="T47"/>
                <a:gd fmla="*/ 679 w 1152" name="T48"/>
                <a:gd fmla="*/ 208 h 1152" name="T49"/>
                <a:gd fmla="*/ 658 w 1152" name="T50"/>
                <a:gd fmla="*/ 401 h 1152" name="T51"/>
                <a:gd fmla="*/ 1037 w 1152" name="T52"/>
                <a:gd fmla="*/ 446 h 1152" name="T53"/>
                <a:gd fmla="*/ 1079 w 1152" name="T54"/>
                <a:gd fmla="*/ 495 h 1152" name="T55"/>
                <a:gd fmla="*/ 236 w 1152" name="T56"/>
                <a:gd fmla="*/ 1073 h 1152" name="T57"/>
                <a:gd fmla="*/ 78 w 1152" name="T58"/>
                <a:gd fmla="*/ 1063 h 1152" name="T59"/>
                <a:gd fmla="*/ 88 w 1152" name="T60"/>
                <a:gd fmla="*/ 438 h 1152" name="T61"/>
                <a:gd fmla="*/ 246 w 1152" name="T62"/>
                <a:gd fmla="*/ 448 h 1152" name="T63"/>
                <a:gd fmla="*/ 938 w 1152" name="T64"/>
                <a:gd fmla="*/ 366 h 1152" name="T65"/>
                <a:gd fmla="*/ 752 w 1152" name="T66"/>
                <a:gd fmla="*/ 219 h 1152" name="T67"/>
                <a:gd fmla="*/ 669 w 1152" name="T68"/>
                <a:gd fmla="*/ 43 h 1152" name="T69"/>
                <a:gd fmla="*/ 565 w 1152" name="T70"/>
                <a:gd fmla="*/ 1 h 1152" name="T71"/>
                <a:gd fmla="*/ 487 w 1152" name="T72"/>
                <a:gd fmla="*/ 47 h 1152" name="T73"/>
                <a:gd fmla="*/ 465 w 1152" name="T74"/>
                <a:gd fmla="*/ 153 h 1152" name="T75"/>
                <a:gd fmla="*/ 397 w 1152" name="T76"/>
                <a:gd fmla="*/ 311 h 1152" name="T77"/>
                <a:gd fmla="*/ 292 w 1152" name="T78"/>
                <a:gd fmla="*/ 384 h 1152" name="T79"/>
                <a:gd fmla="*/ 226 w 1152" name="T80"/>
                <a:gd fmla="*/ 360 h 1152" name="T81"/>
                <a:gd fmla="*/ 39 w 1152" name="T82"/>
                <a:gd fmla="*/ 384 h 1152" name="T83"/>
                <a:gd fmla="*/ 0 w 1152" name="T84"/>
                <a:gd fmla="*/ 468 h 1152" name="T85"/>
                <a:gd fmla="*/ 32 w 1152" name="T86"/>
                <a:gd fmla="*/ 1121 h 1152" name="T87"/>
                <a:gd fmla="*/ 216 w 1152" name="T88"/>
                <a:gd fmla="*/ 1152 h 1152" name="T89"/>
                <a:gd fmla="*/ 286 w 1152" name="T90"/>
                <a:gd fmla="*/ 1125 h 1152" name="T91"/>
                <a:gd fmla="*/ 325 w 1152" name="T92"/>
                <a:gd fmla="*/ 1093 h 1152" name="T93"/>
                <a:gd fmla="*/ 578 w 1152" name="T94"/>
                <a:gd fmla="*/ 1146 h 1152" name="T95"/>
                <a:gd fmla="*/ 934 w 1152" name="T96"/>
                <a:gd fmla="*/ 1146 h 1152" name="T97"/>
                <a:gd fmla="*/ 1001 w 1152" name="T98"/>
                <a:gd fmla="*/ 1099 h 1152" name="T99"/>
                <a:gd fmla="*/ 1031 w 1152" name="T100"/>
                <a:gd fmla="*/ 1006 h 1152" name="T101"/>
                <a:gd fmla="*/ 1068 w 1152" name="T102"/>
                <a:gd fmla="*/ 934 h 1152" name="T103"/>
                <a:gd fmla="*/ 1093 w 1152" name="T104"/>
                <a:gd fmla="*/ 819 h 1152" name="T105"/>
                <a:gd fmla="*/ 1127 w 1152" name="T106"/>
                <a:gd fmla="*/ 722 h 1152" name="T107"/>
                <a:gd fmla="*/ 1125 w 1152" name="T108"/>
                <a:gd fmla="*/ 614 h 1152" name="T109"/>
                <a:gd fmla="*/ 1151 w 1152" name="T110"/>
                <a:gd fmla="*/ 526 h 1152" name="T111"/>
                <a:gd fmla="*/ 1139 w 1152" name="T112"/>
                <a:gd fmla="*/ 447 h 1152" name="T113"/>
                <a:gd fmla="*/ 1063 w 1152" name="T114"/>
                <a:gd fmla="*/ 381 h 1152"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152" w="1152">
                  <a:moveTo>
                    <a:pt x="1079" y="523"/>
                  </a:moveTo>
                  <a:lnTo>
                    <a:pt x="1078" y="531"/>
                  </a:lnTo>
                  <a:lnTo>
                    <a:pt x="1076" y="539"/>
                  </a:lnTo>
                  <a:lnTo>
                    <a:pt x="1075" y="543"/>
                  </a:lnTo>
                  <a:lnTo>
                    <a:pt x="1073" y="547"/>
                  </a:lnTo>
                  <a:lnTo>
                    <a:pt x="1071" y="552"/>
                  </a:lnTo>
                  <a:lnTo>
                    <a:pt x="1066" y="556"/>
                  </a:lnTo>
                  <a:lnTo>
                    <a:pt x="1063" y="560"/>
                  </a:lnTo>
                  <a:lnTo>
                    <a:pt x="1058" y="563"/>
                  </a:lnTo>
                  <a:lnTo>
                    <a:pt x="1052" y="567"/>
                  </a:lnTo>
                  <a:lnTo>
                    <a:pt x="1046" y="570"/>
                  </a:lnTo>
                  <a:lnTo>
                    <a:pt x="1038" y="572"/>
                  </a:lnTo>
                  <a:lnTo>
                    <a:pt x="1029" y="574"/>
                  </a:lnTo>
                  <a:lnTo>
                    <a:pt x="1019" y="575"/>
                  </a:lnTo>
                  <a:lnTo>
                    <a:pt x="1008" y="576"/>
                  </a:lnTo>
                  <a:lnTo>
                    <a:pt x="936" y="576"/>
                  </a:lnTo>
                  <a:lnTo>
                    <a:pt x="933" y="576"/>
                  </a:lnTo>
                  <a:lnTo>
                    <a:pt x="929" y="577"/>
                  </a:lnTo>
                  <a:lnTo>
                    <a:pt x="926" y="579"/>
                  </a:lnTo>
                  <a:lnTo>
                    <a:pt x="923" y="581"/>
                  </a:lnTo>
                  <a:lnTo>
                    <a:pt x="921" y="584"/>
                  </a:lnTo>
                  <a:lnTo>
                    <a:pt x="920" y="587"/>
                  </a:lnTo>
                  <a:lnTo>
                    <a:pt x="919" y="590"/>
                  </a:lnTo>
                  <a:lnTo>
                    <a:pt x="919" y="594"/>
                  </a:lnTo>
                  <a:lnTo>
                    <a:pt x="919" y="598"/>
                  </a:lnTo>
                  <a:lnTo>
                    <a:pt x="920" y="601"/>
                  </a:lnTo>
                  <a:lnTo>
                    <a:pt x="921" y="603"/>
                  </a:lnTo>
                  <a:lnTo>
                    <a:pt x="923" y="607"/>
                  </a:lnTo>
                  <a:lnTo>
                    <a:pt x="926" y="609"/>
                  </a:lnTo>
                  <a:lnTo>
                    <a:pt x="929" y="611"/>
                  </a:lnTo>
                  <a:lnTo>
                    <a:pt x="933" y="612"/>
                  </a:lnTo>
                  <a:lnTo>
                    <a:pt x="936" y="612"/>
                  </a:lnTo>
                  <a:lnTo>
                    <a:pt x="1006" y="612"/>
                  </a:lnTo>
                  <a:lnTo>
                    <a:pt x="1016" y="612"/>
                  </a:lnTo>
                  <a:lnTo>
                    <a:pt x="1024" y="614"/>
                  </a:lnTo>
                  <a:lnTo>
                    <a:pt x="1032" y="616"/>
                  </a:lnTo>
                  <a:lnTo>
                    <a:pt x="1038" y="620"/>
                  </a:lnTo>
                  <a:lnTo>
                    <a:pt x="1044" y="623"/>
                  </a:lnTo>
                  <a:lnTo>
                    <a:pt x="1048" y="627"/>
                  </a:lnTo>
                  <a:lnTo>
                    <a:pt x="1052" y="631"/>
                  </a:lnTo>
                  <a:lnTo>
                    <a:pt x="1056" y="637"/>
                  </a:lnTo>
                  <a:lnTo>
                    <a:pt x="1059" y="642"/>
                  </a:lnTo>
                  <a:lnTo>
                    <a:pt x="1061" y="648"/>
                  </a:lnTo>
                  <a:lnTo>
                    <a:pt x="1062" y="653"/>
                  </a:lnTo>
                  <a:lnTo>
                    <a:pt x="1063" y="658"/>
                  </a:lnTo>
                  <a:lnTo>
                    <a:pt x="1064" y="669"/>
                  </a:lnTo>
                  <a:lnTo>
                    <a:pt x="1063" y="678"/>
                  </a:lnTo>
                  <a:lnTo>
                    <a:pt x="1061" y="690"/>
                  </a:lnTo>
                  <a:lnTo>
                    <a:pt x="1058" y="702"/>
                  </a:lnTo>
                  <a:lnTo>
                    <a:pt x="1052" y="715"/>
                  </a:lnTo>
                  <a:lnTo>
                    <a:pt x="1046" y="728"/>
                  </a:lnTo>
                  <a:lnTo>
                    <a:pt x="1041" y="733"/>
                  </a:lnTo>
                  <a:lnTo>
                    <a:pt x="1035" y="738"/>
                  </a:lnTo>
                  <a:lnTo>
                    <a:pt x="1030" y="744"/>
                  </a:lnTo>
                  <a:lnTo>
                    <a:pt x="1022" y="747"/>
                  </a:lnTo>
                  <a:lnTo>
                    <a:pt x="1015" y="751"/>
                  </a:lnTo>
                  <a:lnTo>
                    <a:pt x="1006" y="753"/>
                  </a:lnTo>
                  <a:lnTo>
                    <a:pt x="996" y="756"/>
                  </a:lnTo>
                  <a:lnTo>
                    <a:pt x="985" y="756"/>
                  </a:lnTo>
                  <a:lnTo>
                    <a:pt x="900" y="756"/>
                  </a:lnTo>
                  <a:lnTo>
                    <a:pt x="896" y="757"/>
                  </a:lnTo>
                  <a:lnTo>
                    <a:pt x="893" y="757"/>
                  </a:lnTo>
                  <a:lnTo>
                    <a:pt x="890" y="759"/>
                  </a:lnTo>
                  <a:lnTo>
                    <a:pt x="887" y="761"/>
                  </a:lnTo>
                  <a:lnTo>
                    <a:pt x="885" y="764"/>
                  </a:lnTo>
                  <a:lnTo>
                    <a:pt x="883" y="766"/>
                  </a:lnTo>
                  <a:lnTo>
                    <a:pt x="883" y="770"/>
                  </a:lnTo>
                  <a:lnTo>
                    <a:pt x="882" y="774"/>
                  </a:lnTo>
                  <a:lnTo>
                    <a:pt x="883" y="777"/>
                  </a:lnTo>
                  <a:lnTo>
                    <a:pt x="883" y="780"/>
                  </a:lnTo>
                  <a:lnTo>
                    <a:pt x="885" y="784"/>
                  </a:lnTo>
                  <a:lnTo>
                    <a:pt x="887" y="787"/>
                  </a:lnTo>
                  <a:lnTo>
                    <a:pt x="890" y="789"/>
                  </a:lnTo>
                  <a:lnTo>
                    <a:pt x="893" y="790"/>
                  </a:lnTo>
                  <a:lnTo>
                    <a:pt x="896" y="791"/>
                  </a:lnTo>
                  <a:lnTo>
                    <a:pt x="900" y="792"/>
                  </a:lnTo>
                  <a:lnTo>
                    <a:pt x="970" y="791"/>
                  </a:lnTo>
                  <a:lnTo>
                    <a:pt x="981" y="792"/>
                  </a:lnTo>
                  <a:lnTo>
                    <a:pt x="991" y="793"/>
                  </a:lnTo>
                  <a:lnTo>
                    <a:pt x="998" y="797"/>
                  </a:lnTo>
                  <a:lnTo>
                    <a:pt x="1005" y="800"/>
                  </a:lnTo>
                  <a:lnTo>
                    <a:pt x="1010" y="803"/>
                  </a:lnTo>
                  <a:lnTo>
                    <a:pt x="1015" y="807"/>
                  </a:lnTo>
                  <a:lnTo>
                    <a:pt x="1018" y="813"/>
                  </a:lnTo>
                  <a:lnTo>
                    <a:pt x="1020" y="818"/>
                  </a:lnTo>
                  <a:lnTo>
                    <a:pt x="1022" y="825"/>
                  </a:lnTo>
                  <a:lnTo>
                    <a:pt x="1022" y="830"/>
                  </a:lnTo>
                  <a:lnTo>
                    <a:pt x="1023" y="837"/>
                  </a:lnTo>
                  <a:lnTo>
                    <a:pt x="1022" y="843"/>
                  </a:lnTo>
                  <a:lnTo>
                    <a:pt x="1020" y="855"/>
                  </a:lnTo>
                  <a:lnTo>
                    <a:pt x="1018" y="866"/>
                  </a:lnTo>
                  <a:lnTo>
                    <a:pt x="1014" y="879"/>
                  </a:lnTo>
                  <a:lnTo>
                    <a:pt x="1008" y="892"/>
                  </a:lnTo>
                  <a:lnTo>
                    <a:pt x="1006" y="898"/>
                  </a:lnTo>
                  <a:lnTo>
                    <a:pt x="1003" y="904"/>
                  </a:lnTo>
                  <a:lnTo>
                    <a:pt x="998" y="909"/>
                  </a:lnTo>
                  <a:lnTo>
                    <a:pt x="994" y="914"/>
                  </a:lnTo>
                  <a:lnTo>
                    <a:pt x="989" y="919"/>
                  </a:lnTo>
                  <a:lnTo>
                    <a:pt x="983" y="923"/>
                  </a:lnTo>
                  <a:lnTo>
                    <a:pt x="976" y="927"/>
                  </a:lnTo>
                  <a:lnTo>
                    <a:pt x="968" y="930"/>
                  </a:lnTo>
                  <a:lnTo>
                    <a:pt x="958" y="933"/>
                  </a:lnTo>
                  <a:lnTo>
                    <a:pt x="948" y="934"/>
                  </a:lnTo>
                  <a:lnTo>
                    <a:pt x="936" y="935"/>
                  </a:lnTo>
                  <a:lnTo>
                    <a:pt x="923" y="936"/>
                  </a:lnTo>
                  <a:lnTo>
                    <a:pt x="863" y="936"/>
                  </a:lnTo>
                  <a:lnTo>
                    <a:pt x="860" y="936"/>
                  </a:lnTo>
                  <a:lnTo>
                    <a:pt x="857" y="937"/>
                  </a:lnTo>
                  <a:lnTo>
                    <a:pt x="854" y="939"/>
                  </a:lnTo>
                  <a:lnTo>
                    <a:pt x="852" y="941"/>
                  </a:lnTo>
                  <a:lnTo>
                    <a:pt x="849" y="944"/>
                  </a:lnTo>
                  <a:lnTo>
                    <a:pt x="847" y="947"/>
                  </a:lnTo>
                  <a:lnTo>
                    <a:pt x="846" y="950"/>
                  </a:lnTo>
                  <a:lnTo>
                    <a:pt x="846" y="954"/>
                  </a:lnTo>
                  <a:lnTo>
                    <a:pt x="846" y="958"/>
                  </a:lnTo>
                  <a:lnTo>
                    <a:pt x="847" y="961"/>
                  </a:lnTo>
                  <a:lnTo>
                    <a:pt x="849" y="964"/>
                  </a:lnTo>
                  <a:lnTo>
                    <a:pt x="852" y="966"/>
                  </a:lnTo>
                  <a:lnTo>
                    <a:pt x="854" y="968"/>
                  </a:lnTo>
                  <a:lnTo>
                    <a:pt x="857" y="971"/>
                  </a:lnTo>
                  <a:lnTo>
                    <a:pt x="860" y="972"/>
                  </a:lnTo>
                  <a:lnTo>
                    <a:pt x="863" y="972"/>
                  </a:lnTo>
                  <a:lnTo>
                    <a:pt x="921" y="972"/>
                  </a:lnTo>
                  <a:lnTo>
                    <a:pt x="927" y="973"/>
                  </a:lnTo>
                  <a:lnTo>
                    <a:pt x="934" y="974"/>
                  </a:lnTo>
                  <a:lnTo>
                    <a:pt x="939" y="975"/>
                  </a:lnTo>
                  <a:lnTo>
                    <a:pt x="943" y="978"/>
                  </a:lnTo>
                  <a:lnTo>
                    <a:pt x="947" y="981"/>
                  </a:lnTo>
                  <a:lnTo>
                    <a:pt x="950" y="985"/>
                  </a:lnTo>
                  <a:lnTo>
                    <a:pt x="953" y="988"/>
                  </a:lnTo>
                  <a:lnTo>
                    <a:pt x="955" y="992"/>
                  </a:lnTo>
                  <a:lnTo>
                    <a:pt x="957" y="1001"/>
                  </a:lnTo>
                  <a:lnTo>
                    <a:pt x="958" y="1008"/>
                  </a:lnTo>
                  <a:lnTo>
                    <a:pt x="958" y="1016"/>
                  </a:lnTo>
                  <a:lnTo>
                    <a:pt x="957" y="1022"/>
                  </a:lnTo>
                  <a:lnTo>
                    <a:pt x="951" y="1041"/>
                  </a:lnTo>
                  <a:lnTo>
                    <a:pt x="948" y="1048"/>
                  </a:lnTo>
                  <a:lnTo>
                    <a:pt x="943" y="1056"/>
                  </a:lnTo>
                  <a:lnTo>
                    <a:pt x="938" y="1061"/>
                  </a:lnTo>
                  <a:lnTo>
                    <a:pt x="931" y="1067"/>
                  </a:lnTo>
                  <a:lnTo>
                    <a:pt x="924" y="1071"/>
                  </a:lnTo>
                  <a:lnTo>
                    <a:pt x="916" y="1075"/>
                  </a:lnTo>
                  <a:lnTo>
                    <a:pt x="907" y="1077"/>
                  </a:lnTo>
                  <a:lnTo>
                    <a:pt x="895" y="1080"/>
                  </a:lnTo>
                  <a:lnTo>
                    <a:pt x="882" y="1080"/>
                  </a:lnTo>
                  <a:lnTo>
                    <a:pt x="685" y="1080"/>
                  </a:lnTo>
                  <a:lnTo>
                    <a:pt x="649" y="1079"/>
                  </a:lnTo>
                  <a:lnTo>
                    <a:pt x="613" y="1076"/>
                  </a:lnTo>
                  <a:lnTo>
                    <a:pt x="579" y="1073"/>
                  </a:lnTo>
                  <a:lnTo>
                    <a:pt x="549" y="1069"/>
                  </a:lnTo>
                  <a:lnTo>
                    <a:pt x="523" y="1065"/>
                  </a:lnTo>
                  <a:lnTo>
                    <a:pt x="504" y="1060"/>
                  </a:lnTo>
                  <a:lnTo>
                    <a:pt x="491" y="1058"/>
                  </a:lnTo>
                  <a:lnTo>
                    <a:pt x="485" y="1057"/>
                  </a:lnTo>
                  <a:lnTo>
                    <a:pt x="436" y="1045"/>
                  </a:lnTo>
                  <a:lnTo>
                    <a:pt x="398" y="1036"/>
                  </a:lnTo>
                  <a:lnTo>
                    <a:pt x="370" y="1030"/>
                  </a:lnTo>
                  <a:lnTo>
                    <a:pt x="349" y="1025"/>
                  </a:lnTo>
                  <a:lnTo>
                    <a:pt x="336" y="1021"/>
                  </a:lnTo>
                  <a:lnTo>
                    <a:pt x="328" y="1019"/>
                  </a:lnTo>
                  <a:lnTo>
                    <a:pt x="322" y="1018"/>
                  </a:lnTo>
                  <a:lnTo>
                    <a:pt x="319" y="1017"/>
                  </a:lnTo>
                  <a:lnTo>
                    <a:pt x="314" y="1016"/>
                  </a:lnTo>
                  <a:lnTo>
                    <a:pt x="304" y="1012"/>
                  </a:lnTo>
                  <a:lnTo>
                    <a:pt x="297" y="1007"/>
                  </a:lnTo>
                  <a:lnTo>
                    <a:pt x="293" y="1002"/>
                  </a:lnTo>
                  <a:lnTo>
                    <a:pt x="291" y="999"/>
                  </a:lnTo>
                  <a:lnTo>
                    <a:pt x="290" y="994"/>
                  </a:lnTo>
                  <a:lnTo>
                    <a:pt x="289" y="990"/>
                  </a:lnTo>
                  <a:lnTo>
                    <a:pt x="288" y="986"/>
                  </a:lnTo>
                  <a:lnTo>
                    <a:pt x="288" y="488"/>
                  </a:lnTo>
                  <a:lnTo>
                    <a:pt x="289" y="482"/>
                  </a:lnTo>
                  <a:lnTo>
                    <a:pt x="290" y="476"/>
                  </a:lnTo>
                  <a:lnTo>
                    <a:pt x="292" y="471"/>
                  </a:lnTo>
                  <a:lnTo>
                    <a:pt x="295" y="465"/>
                  </a:lnTo>
                  <a:lnTo>
                    <a:pt x="300" y="461"/>
                  </a:lnTo>
                  <a:lnTo>
                    <a:pt x="305" y="456"/>
                  </a:lnTo>
                  <a:lnTo>
                    <a:pt x="310" y="453"/>
                  </a:lnTo>
                  <a:lnTo>
                    <a:pt x="317" y="451"/>
                  </a:lnTo>
                  <a:lnTo>
                    <a:pt x="320" y="449"/>
                  </a:lnTo>
                  <a:lnTo>
                    <a:pt x="325" y="448"/>
                  </a:lnTo>
                  <a:lnTo>
                    <a:pt x="339" y="441"/>
                  </a:lnTo>
                  <a:lnTo>
                    <a:pt x="354" y="434"/>
                  </a:lnTo>
                  <a:lnTo>
                    <a:pt x="368" y="426"/>
                  </a:lnTo>
                  <a:lnTo>
                    <a:pt x="381" y="419"/>
                  </a:lnTo>
                  <a:lnTo>
                    <a:pt x="393" y="410"/>
                  </a:lnTo>
                  <a:lnTo>
                    <a:pt x="404" y="401"/>
                  </a:lnTo>
                  <a:lnTo>
                    <a:pt x="416" y="393"/>
                  </a:lnTo>
                  <a:lnTo>
                    <a:pt x="427" y="383"/>
                  </a:lnTo>
                  <a:lnTo>
                    <a:pt x="437" y="373"/>
                  </a:lnTo>
                  <a:lnTo>
                    <a:pt x="447" y="364"/>
                  </a:lnTo>
                  <a:lnTo>
                    <a:pt x="455" y="353"/>
                  </a:lnTo>
                  <a:lnTo>
                    <a:pt x="464" y="343"/>
                  </a:lnTo>
                  <a:lnTo>
                    <a:pt x="480" y="320"/>
                  </a:lnTo>
                  <a:lnTo>
                    <a:pt x="493" y="299"/>
                  </a:lnTo>
                  <a:lnTo>
                    <a:pt x="505" y="275"/>
                  </a:lnTo>
                  <a:lnTo>
                    <a:pt x="515" y="251"/>
                  </a:lnTo>
                  <a:lnTo>
                    <a:pt x="522" y="228"/>
                  </a:lnTo>
                  <a:lnTo>
                    <a:pt x="529" y="203"/>
                  </a:lnTo>
                  <a:lnTo>
                    <a:pt x="534" y="179"/>
                  </a:lnTo>
                  <a:lnTo>
                    <a:pt x="537" y="155"/>
                  </a:lnTo>
                  <a:lnTo>
                    <a:pt x="539" y="131"/>
                  </a:lnTo>
                  <a:lnTo>
                    <a:pt x="541" y="108"/>
                  </a:lnTo>
                  <a:lnTo>
                    <a:pt x="541" y="101"/>
                  </a:lnTo>
                  <a:lnTo>
                    <a:pt x="543" y="95"/>
                  </a:lnTo>
                  <a:lnTo>
                    <a:pt x="546" y="89"/>
                  </a:lnTo>
                  <a:lnTo>
                    <a:pt x="549" y="84"/>
                  </a:lnTo>
                  <a:lnTo>
                    <a:pt x="555" y="78"/>
                  </a:lnTo>
                  <a:lnTo>
                    <a:pt x="561" y="75"/>
                  </a:lnTo>
                  <a:lnTo>
                    <a:pt x="568" y="73"/>
                  </a:lnTo>
                  <a:lnTo>
                    <a:pt x="576" y="72"/>
                  </a:lnTo>
                  <a:lnTo>
                    <a:pt x="584" y="73"/>
                  </a:lnTo>
                  <a:lnTo>
                    <a:pt x="591" y="75"/>
                  </a:lnTo>
                  <a:lnTo>
                    <a:pt x="600" y="80"/>
                  </a:lnTo>
                  <a:lnTo>
                    <a:pt x="609" y="85"/>
                  </a:lnTo>
                  <a:lnTo>
                    <a:pt x="617" y="93"/>
                  </a:lnTo>
                  <a:lnTo>
                    <a:pt x="626" y="101"/>
                  </a:lnTo>
                  <a:lnTo>
                    <a:pt x="634" y="111"/>
                  </a:lnTo>
                  <a:lnTo>
                    <a:pt x="643" y="122"/>
                  </a:lnTo>
                  <a:lnTo>
                    <a:pt x="651" y="134"/>
                  </a:lnTo>
                  <a:lnTo>
                    <a:pt x="658" y="148"/>
                  </a:lnTo>
                  <a:lnTo>
                    <a:pt x="665" y="162"/>
                  </a:lnTo>
                  <a:lnTo>
                    <a:pt x="670" y="176"/>
                  </a:lnTo>
                  <a:lnTo>
                    <a:pt x="674" y="192"/>
                  </a:lnTo>
                  <a:lnTo>
                    <a:pt x="679" y="208"/>
                  </a:lnTo>
                  <a:lnTo>
                    <a:pt x="681" y="225"/>
                  </a:lnTo>
                  <a:lnTo>
                    <a:pt x="681" y="243"/>
                  </a:lnTo>
                  <a:lnTo>
                    <a:pt x="681" y="272"/>
                  </a:lnTo>
                  <a:lnTo>
                    <a:pt x="680" y="296"/>
                  </a:lnTo>
                  <a:lnTo>
                    <a:pt x="679" y="317"/>
                  </a:lnTo>
                  <a:lnTo>
                    <a:pt x="676" y="336"/>
                  </a:lnTo>
                  <a:lnTo>
                    <a:pt x="671" y="355"/>
                  </a:lnTo>
                  <a:lnTo>
                    <a:pt x="666" y="377"/>
                  </a:lnTo>
                  <a:lnTo>
                    <a:pt x="658" y="401"/>
                  </a:lnTo>
                  <a:lnTo>
                    <a:pt x="649" y="432"/>
                  </a:lnTo>
                  <a:lnTo>
                    <a:pt x="766" y="432"/>
                  </a:lnTo>
                  <a:lnTo>
                    <a:pt x="856" y="433"/>
                  </a:lnTo>
                  <a:lnTo>
                    <a:pt x="921" y="434"/>
                  </a:lnTo>
                  <a:lnTo>
                    <a:pt x="966" y="436"/>
                  </a:lnTo>
                  <a:lnTo>
                    <a:pt x="995" y="437"/>
                  </a:lnTo>
                  <a:lnTo>
                    <a:pt x="1014" y="439"/>
                  </a:lnTo>
                  <a:lnTo>
                    <a:pt x="1027" y="442"/>
                  </a:lnTo>
                  <a:lnTo>
                    <a:pt x="1037" y="446"/>
                  </a:lnTo>
                  <a:lnTo>
                    <a:pt x="1044" y="448"/>
                  </a:lnTo>
                  <a:lnTo>
                    <a:pt x="1050" y="450"/>
                  </a:lnTo>
                  <a:lnTo>
                    <a:pt x="1056" y="453"/>
                  </a:lnTo>
                  <a:lnTo>
                    <a:pt x="1060" y="458"/>
                  </a:lnTo>
                  <a:lnTo>
                    <a:pt x="1068" y="465"/>
                  </a:lnTo>
                  <a:lnTo>
                    <a:pt x="1073" y="473"/>
                  </a:lnTo>
                  <a:lnTo>
                    <a:pt x="1077" y="481"/>
                  </a:lnTo>
                  <a:lnTo>
                    <a:pt x="1078" y="489"/>
                  </a:lnTo>
                  <a:lnTo>
                    <a:pt x="1079" y="495"/>
                  </a:lnTo>
                  <a:lnTo>
                    <a:pt x="1081" y="501"/>
                  </a:lnTo>
                  <a:lnTo>
                    <a:pt x="1079" y="512"/>
                  </a:lnTo>
                  <a:lnTo>
                    <a:pt x="1079" y="523"/>
                  </a:lnTo>
                  <a:close/>
                  <a:moveTo>
                    <a:pt x="252" y="1044"/>
                  </a:moveTo>
                  <a:lnTo>
                    <a:pt x="251" y="1052"/>
                  </a:lnTo>
                  <a:lnTo>
                    <a:pt x="249" y="1058"/>
                  </a:lnTo>
                  <a:lnTo>
                    <a:pt x="246" y="1063"/>
                  </a:lnTo>
                  <a:lnTo>
                    <a:pt x="241" y="1069"/>
                  </a:lnTo>
                  <a:lnTo>
                    <a:pt x="236" y="1073"/>
                  </a:lnTo>
                  <a:lnTo>
                    <a:pt x="231" y="1077"/>
                  </a:lnTo>
                  <a:lnTo>
                    <a:pt x="223" y="1079"/>
                  </a:lnTo>
                  <a:lnTo>
                    <a:pt x="216" y="1080"/>
                  </a:lnTo>
                  <a:lnTo>
                    <a:pt x="108" y="1080"/>
                  </a:lnTo>
                  <a:lnTo>
                    <a:pt x="101" y="1079"/>
                  </a:lnTo>
                  <a:lnTo>
                    <a:pt x="94" y="1077"/>
                  </a:lnTo>
                  <a:lnTo>
                    <a:pt x="88" y="1073"/>
                  </a:lnTo>
                  <a:lnTo>
                    <a:pt x="83" y="1069"/>
                  </a:lnTo>
                  <a:lnTo>
                    <a:pt x="78" y="1063"/>
                  </a:lnTo>
                  <a:lnTo>
                    <a:pt x="75" y="1058"/>
                  </a:lnTo>
                  <a:lnTo>
                    <a:pt x="73" y="1052"/>
                  </a:lnTo>
                  <a:lnTo>
                    <a:pt x="72" y="1044"/>
                  </a:lnTo>
                  <a:lnTo>
                    <a:pt x="72" y="468"/>
                  </a:lnTo>
                  <a:lnTo>
                    <a:pt x="73" y="461"/>
                  </a:lnTo>
                  <a:lnTo>
                    <a:pt x="75" y="454"/>
                  </a:lnTo>
                  <a:lnTo>
                    <a:pt x="78" y="448"/>
                  </a:lnTo>
                  <a:lnTo>
                    <a:pt x="83" y="442"/>
                  </a:lnTo>
                  <a:lnTo>
                    <a:pt x="88" y="438"/>
                  </a:lnTo>
                  <a:lnTo>
                    <a:pt x="94" y="435"/>
                  </a:lnTo>
                  <a:lnTo>
                    <a:pt x="101" y="433"/>
                  </a:lnTo>
                  <a:lnTo>
                    <a:pt x="108" y="432"/>
                  </a:lnTo>
                  <a:lnTo>
                    <a:pt x="216" y="432"/>
                  </a:lnTo>
                  <a:lnTo>
                    <a:pt x="223" y="433"/>
                  </a:lnTo>
                  <a:lnTo>
                    <a:pt x="231" y="435"/>
                  </a:lnTo>
                  <a:lnTo>
                    <a:pt x="236" y="438"/>
                  </a:lnTo>
                  <a:lnTo>
                    <a:pt x="241" y="442"/>
                  </a:lnTo>
                  <a:lnTo>
                    <a:pt x="246" y="448"/>
                  </a:lnTo>
                  <a:lnTo>
                    <a:pt x="249" y="454"/>
                  </a:lnTo>
                  <a:lnTo>
                    <a:pt x="251" y="461"/>
                  </a:lnTo>
                  <a:lnTo>
                    <a:pt x="252" y="468"/>
                  </a:lnTo>
                  <a:lnTo>
                    <a:pt x="252" y="1044"/>
                  </a:lnTo>
                  <a:close/>
                  <a:moveTo>
                    <a:pt x="1050" y="377"/>
                  </a:moveTo>
                  <a:lnTo>
                    <a:pt x="1030" y="373"/>
                  </a:lnTo>
                  <a:lnTo>
                    <a:pt x="1005" y="370"/>
                  </a:lnTo>
                  <a:lnTo>
                    <a:pt x="975" y="368"/>
                  </a:lnTo>
                  <a:lnTo>
                    <a:pt x="938" y="366"/>
                  </a:lnTo>
                  <a:lnTo>
                    <a:pt x="897" y="365"/>
                  </a:lnTo>
                  <a:lnTo>
                    <a:pt x="852" y="364"/>
                  </a:lnTo>
                  <a:lnTo>
                    <a:pt x="800" y="363"/>
                  </a:lnTo>
                  <a:lnTo>
                    <a:pt x="745" y="361"/>
                  </a:lnTo>
                  <a:lnTo>
                    <a:pt x="749" y="336"/>
                  </a:lnTo>
                  <a:lnTo>
                    <a:pt x="751" y="310"/>
                  </a:lnTo>
                  <a:lnTo>
                    <a:pt x="753" y="279"/>
                  </a:lnTo>
                  <a:lnTo>
                    <a:pt x="753" y="243"/>
                  </a:lnTo>
                  <a:lnTo>
                    <a:pt x="752" y="219"/>
                  </a:lnTo>
                  <a:lnTo>
                    <a:pt x="749" y="195"/>
                  </a:lnTo>
                  <a:lnTo>
                    <a:pt x="744" y="172"/>
                  </a:lnTo>
                  <a:lnTo>
                    <a:pt x="737" y="151"/>
                  </a:lnTo>
                  <a:lnTo>
                    <a:pt x="728" y="129"/>
                  </a:lnTo>
                  <a:lnTo>
                    <a:pt x="719" y="109"/>
                  </a:lnTo>
                  <a:lnTo>
                    <a:pt x="708" y="90"/>
                  </a:lnTo>
                  <a:lnTo>
                    <a:pt x="696" y="73"/>
                  </a:lnTo>
                  <a:lnTo>
                    <a:pt x="683" y="57"/>
                  </a:lnTo>
                  <a:lnTo>
                    <a:pt x="669" y="43"/>
                  </a:lnTo>
                  <a:lnTo>
                    <a:pt x="654" y="30"/>
                  </a:lnTo>
                  <a:lnTo>
                    <a:pt x="639" y="20"/>
                  </a:lnTo>
                  <a:lnTo>
                    <a:pt x="624" y="12"/>
                  </a:lnTo>
                  <a:lnTo>
                    <a:pt x="607" y="5"/>
                  </a:lnTo>
                  <a:lnTo>
                    <a:pt x="600" y="3"/>
                  </a:lnTo>
                  <a:lnTo>
                    <a:pt x="591" y="1"/>
                  </a:lnTo>
                  <a:lnTo>
                    <a:pt x="584" y="0"/>
                  </a:lnTo>
                  <a:lnTo>
                    <a:pt x="576" y="0"/>
                  </a:lnTo>
                  <a:lnTo>
                    <a:pt x="565" y="1"/>
                  </a:lnTo>
                  <a:lnTo>
                    <a:pt x="555" y="2"/>
                  </a:lnTo>
                  <a:lnTo>
                    <a:pt x="544" y="5"/>
                  </a:lnTo>
                  <a:lnTo>
                    <a:pt x="534" y="8"/>
                  </a:lnTo>
                  <a:lnTo>
                    <a:pt x="525" y="13"/>
                  </a:lnTo>
                  <a:lnTo>
                    <a:pt x="516" y="18"/>
                  </a:lnTo>
                  <a:lnTo>
                    <a:pt x="508" y="24"/>
                  </a:lnTo>
                  <a:lnTo>
                    <a:pt x="501" y="31"/>
                  </a:lnTo>
                  <a:lnTo>
                    <a:pt x="493" y="39"/>
                  </a:lnTo>
                  <a:lnTo>
                    <a:pt x="487" y="47"/>
                  </a:lnTo>
                  <a:lnTo>
                    <a:pt x="481" y="56"/>
                  </a:lnTo>
                  <a:lnTo>
                    <a:pt x="477" y="66"/>
                  </a:lnTo>
                  <a:lnTo>
                    <a:pt x="474" y="75"/>
                  </a:lnTo>
                  <a:lnTo>
                    <a:pt x="470" y="85"/>
                  </a:lnTo>
                  <a:lnTo>
                    <a:pt x="469" y="96"/>
                  </a:lnTo>
                  <a:lnTo>
                    <a:pt x="468" y="107"/>
                  </a:lnTo>
                  <a:lnTo>
                    <a:pt x="467" y="122"/>
                  </a:lnTo>
                  <a:lnTo>
                    <a:pt x="467" y="137"/>
                  </a:lnTo>
                  <a:lnTo>
                    <a:pt x="465" y="153"/>
                  </a:lnTo>
                  <a:lnTo>
                    <a:pt x="462" y="169"/>
                  </a:lnTo>
                  <a:lnTo>
                    <a:pt x="458" y="186"/>
                  </a:lnTo>
                  <a:lnTo>
                    <a:pt x="454" y="205"/>
                  </a:lnTo>
                  <a:lnTo>
                    <a:pt x="448" y="223"/>
                  </a:lnTo>
                  <a:lnTo>
                    <a:pt x="441" y="240"/>
                  </a:lnTo>
                  <a:lnTo>
                    <a:pt x="433" y="259"/>
                  </a:lnTo>
                  <a:lnTo>
                    <a:pt x="423" y="277"/>
                  </a:lnTo>
                  <a:lnTo>
                    <a:pt x="411" y="294"/>
                  </a:lnTo>
                  <a:lnTo>
                    <a:pt x="397" y="311"/>
                  </a:lnTo>
                  <a:lnTo>
                    <a:pt x="382" y="327"/>
                  </a:lnTo>
                  <a:lnTo>
                    <a:pt x="364" y="342"/>
                  </a:lnTo>
                  <a:lnTo>
                    <a:pt x="356" y="348"/>
                  </a:lnTo>
                  <a:lnTo>
                    <a:pt x="345" y="356"/>
                  </a:lnTo>
                  <a:lnTo>
                    <a:pt x="335" y="363"/>
                  </a:lnTo>
                  <a:lnTo>
                    <a:pt x="325" y="368"/>
                  </a:lnTo>
                  <a:lnTo>
                    <a:pt x="315" y="373"/>
                  </a:lnTo>
                  <a:lnTo>
                    <a:pt x="303" y="379"/>
                  </a:lnTo>
                  <a:lnTo>
                    <a:pt x="292" y="384"/>
                  </a:lnTo>
                  <a:lnTo>
                    <a:pt x="286" y="387"/>
                  </a:lnTo>
                  <a:lnTo>
                    <a:pt x="288" y="388"/>
                  </a:lnTo>
                  <a:lnTo>
                    <a:pt x="280" y="383"/>
                  </a:lnTo>
                  <a:lnTo>
                    <a:pt x="273" y="378"/>
                  </a:lnTo>
                  <a:lnTo>
                    <a:pt x="264" y="372"/>
                  </a:lnTo>
                  <a:lnTo>
                    <a:pt x="255" y="368"/>
                  </a:lnTo>
                  <a:lnTo>
                    <a:pt x="246" y="365"/>
                  </a:lnTo>
                  <a:lnTo>
                    <a:pt x="236" y="363"/>
                  </a:lnTo>
                  <a:lnTo>
                    <a:pt x="226" y="360"/>
                  </a:lnTo>
                  <a:lnTo>
                    <a:pt x="216" y="360"/>
                  </a:lnTo>
                  <a:lnTo>
                    <a:pt x="108" y="360"/>
                  </a:lnTo>
                  <a:lnTo>
                    <a:pt x="97" y="360"/>
                  </a:lnTo>
                  <a:lnTo>
                    <a:pt x="86" y="363"/>
                  </a:lnTo>
                  <a:lnTo>
                    <a:pt x="76" y="365"/>
                  </a:lnTo>
                  <a:lnTo>
                    <a:pt x="66" y="368"/>
                  </a:lnTo>
                  <a:lnTo>
                    <a:pt x="57" y="373"/>
                  </a:lnTo>
                  <a:lnTo>
                    <a:pt x="48" y="379"/>
                  </a:lnTo>
                  <a:lnTo>
                    <a:pt x="39" y="384"/>
                  </a:lnTo>
                  <a:lnTo>
                    <a:pt x="32" y="392"/>
                  </a:lnTo>
                  <a:lnTo>
                    <a:pt x="24" y="399"/>
                  </a:lnTo>
                  <a:lnTo>
                    <a:pt x="19" y="408"/>
                  </a:lnTo>
                  <a:lnTo>
                    <a:pt x="13" y="417"/>
                  </a:lnTo>
                  <a:lnTo>
                    <a:pt x="8" y="426"/>
                  </a:lnTo>
                  <a:lnTo>
                    <a:pt x="5" y="436"/>
                  </a:lnTo>
                  <a:lnTo>
                    <a:pt x="3" y="446"/>
                  </a:lnTo>
                  <a:lnTo>
                    <a:pt x="0" y="456"/>
                  </a:lnTo>
                  <a:lnTo>
                    <a:pt x="0" y="468"/>
                  </a:lnTo>
                  <a:lnTo>
                    <a:pt x="0" y="1044"/>
                  </a:lnTo>
                  <a:lnTo>
                    <a:pt x="0" y="1055"/>
                  </a:lnTo>
                  <a:lnTo>
                    <a:pt x="3" y="1066"/>
                  </a:lnTo>
                  <a:lnTo>
                    <a:pt x="5" y="1076"/>
                  </a:lnTo>
                  <a:lnTo>
                    <a:pt x="8" y="1086"/>
                  </a:lnTo>
                  <a:lnTo>
                    <a:pt x="13" y="1095"/>
                  </a:lnTo>
                  <a:lnTo>
                    <a:pt x="19" y="1104"/>
                  </a:lnTo>
                  <a:lnTo>
                    <a:pt x="24" y="1112"/>
                  </a:lnTo>
                  <a:lnTo>
                    <a:pt x="32" y="1121"/>
                  </a:lnTo>
                  <a:lnTo>
                    <a:pt x="39" y="1127"/>
                  </a:lnTo>
                  <a:lnTo>
                    <a:pt x="48" y="1134"/>
                  </a:lnTo>
                  <a:lnTo>
                    <a:pt x="57" y="1139"/>
                  </a:lnTo>
                  <a:lnTo>
                    <a:pt x="66" y="1143"/>
                  </a:lnTo>
                  <a:lnTo>
                    <a:pt x="76" y="1147"/>
                  </a:lnTo>
                  <a:lnTo>
                    <a:pt x="86" y="1150"/>
                  </a:lnTo>
                  <a:lnTo>
                    <a:pt x="97" y="1151"/>
                  </a:lnTo>
                  <a:lnTo>
                    <a:pt x="108" y="1152"/>
                  </a:lnTo>
                  <a:lnTo>
                    <a:pt x="216" y="1152"/>
                  </a:lnTo>
                  <a:lnTo>
                    <a:pt x="224" y="1152"/>
                  </a:lnTo>
                  <a:lnTo>
                    <a:pt x="232" y="1151"/>
                  </a:lnTo>
                  <a:lnTo>
                    <a:pt x="239" y="1149"/>
                  </a:lnTo>
                  <a:lnTo>
                    <a:pt x="247" y="1148"/>
                  </a:lnTo>
                  <a:lnTo>
                    <a:pt x="254" y="1144"/>
                  </a:lnTo>
                  <a:lnTo>
                    <a:pt x="261" y="1141"/>
                  </a:lnTo>
                  <a:lnTo>
                    <a:pt x="267" y="1138"/>
                  </a:lnTo>
                  <a:lnTo>
                    <a:pt x="274" y="1135"/>
                  </a:lnTo>
                  <a:lnTo>
                    <a:pt x="286" y="1125"/>
                  </a:lnTo>
                  <a:lnTo>
                    <a:pt x="295" y="1114"/>
                  </a:lnTo>
                  <a:lnTo>
                    <a:pt x="305" y="1102"/>
                  </a:lnTo>
                  <a:lnTo>
                    <a:pt x="312" y="1089"/>
                  </a:lnTo>
                  <a:lnTo>
                    <a:pt x="313" y="1089"/>
                  </a:lnTo>
                  <a:lnTo>
                    <a:pt x="314" y="1090"/>
                  </a:lnTo>
                  <a:lnTo>
                    <a:pt x="318" y="1092"/>
                  </a:lnTo>
                  <a:lnTo>
                    <a:pt x="322" y="1093"/>
                  </a:lnTo>
                  <a:lnTo>
                    <a:pt x="323" y="1093"/>
                  </a:lnTo>
                  <a:lnTo>
                    <a:pt x="325" y="1093"/>
                  </a:lnTo>
                  <a:lnTo>
                    <a:pt x="344" y="1098"/>
                  </a:lnTo>
                  <a:lnTo>
                    <a:pt x="373" y="1104"/>
                  </a:lnTo>
                  <a:lnTo>
                    <a:pt x="414" y="1114"/>
                  </a:lnTo>
                  <a:lnTo>
                    <a:pt x="470" y="1127"/>
                  </a:lnTo>
                  <a:lnTo>
                    <a:pt x="480" y="1129"/>
                  </a:lnTo>
                  <a:lnTo>
                    <a:pt x="497" y="1133"/>
                  </a:lnTo>
                  <a:lnTo>
                    <a:pt x="520" y="1137"/>
                  </a:lnTo>
                  <a:lnTo>
                    <a:pt x="547" y="1141"/>
                  </a:lnTo>
                  <a:lnTo>
                    <a:pt x="578" y="1146"/>
                  </a:lnTo>
                  <a:lnTo>
                    <a:pt x="612" y="1149"/>
                  </a:lnTo>
                  <a:lnTo>
                    <a:pt x="647" y="1151"/>
                  </a:lnTo>
                  <a:lnTo>
                    <a:pt x="685" y="1152"/>
                  </a:lnTo>
                  <a:lnTo>
                    <a:pt x="882" y="1152"/>
                  </a:lnTo>
                  <a:lnTo>
                    <a:pt x="893" y="1152"/>
                  </a:lnTo>
                  <a:lnTo>
                    <a:pt x="903" y="1151"/>
                  </a:lnTo>
                  <a:lnTo>
                    <a:pt x="914" y="1150"/>
                  </a:lnTo>
                  <a:lnTo>
                    <a:pt x="924" y="1148"/>
                  </a:lnTo>
                  <a:lnTo>
                    <a:pt x="934" y="1146"/>
                  </a:lnTo>
                  <a:lnTo>
                    <a:pt x="942" y="1142"/>
                  </a:lnTo>
                  <a:lnTo>
                    <a:pt x="951" y="1139"/>
                  </a:lnTo>
                  <a:lnTo>
                    <a:pt x="960" y="1135"/>
                  </a:lnTo>
                  <a:lnTo>
                    <a:pt x="967" y="1130"/>
                  </a:lnTo>
                  <a:lnTo>
                    <a:pt x="975" y="1125"/>
                  </a:lnTo>
                  <a:lnTo>
                    <a:pt x="981" y="1119"/>
                  </a:lnTo>
                  <a:lnTo>
                    <a:pt x="989" y="1113"/>
                  </a:lnTo>
                  <a:lnTo>
                    <a:pt x="994" y="1106"/>
                  </a:lnTo>
                  <a:lnTo>
                    <a:pt x="1001" y="1099"/>
                  </a:lnTo>
                  <a:lnTo>
                    <a:pt x="1006" y="1090"/>
                  </a:lnTo>
                  <a:lnTo>
                    <a:pt x="1010" y="1083"/>
                  </a:lnTo>
                  <a:lnTo>
                    <a:pt x="1012" y="1080"/>
                  </a:lnTo>
                  <a:lnTo>
                    <a:pt x="1016" y="1071"/>
                  </a:lnTo>
                  <a:lnTo>
                    <a:pt x="1021" y="1059"/>
                  </a:lnTo>
                  <a:lnTo>
                    <a:pt x="1027" y="1044"/>
                  </a:lnTo>
                  <a:lnTo>
                    <a:pt x="1030" y="1030"/>
                  </a:lnTo>
                  <a:lnTo>
                    <a:pt x="1031" y="1015"/>
                  </a:lnTo>
                  <a:lnTo>
                    <a:pt x="1031" y="1006"/>
                  </a:lnTo>
                  <a:lnTo>
                    <a:pt x="1030" y="998"/>
                  </a:lnTo>
                  <a:lnTo>
                    <a:pt x="1029" y="989"/>
                  </a:lnTo>
                  <a:lnTo>
                    <a:pt x="1027" y="980"/>
                  </a:lnTo>
                  <a:lnTo>
                    <a:pt x="1034" y="975"/>
                  </a:lnTo>
                  <a:lnTo>
                    <a:pt x="1041" y="969"/>
                  </a:lnTo>
                  <a:lnTo>
                    <a:pt x="1046" y="964"/>
                  </a:lnTo>
                  <a:lnTo>
                    <a:pt x="1051" y="959"/>
                  </a:lnTo>
                  <a:lnTo>
                    <a:pt x="1061" y="946"/>
                  </a:lnTo>
                  <a:lnTo>
                    <a:pt x="1068" y="934"/>
                  </a:lnTo>
                  <a:lnTo>
                    <a:pt x="1074" y="921"/>
                  </a:lnTo>
                  <a:lnTo>
                    <a:pt x="1079" y="909"/>
                  </a:lnTo>
                  <a:lnTo>
                    <a:pt x="1083" y="898"/>
                  </a:lnTo>
                  <a:lnTo>
                    <a:pt x="1086" y="887"/>
                  </a:lnTo>
                  <a:lnTo>
                    <a:pt x="1090" y="872"/>
                  </a:lnTo>
                  <a:lnTo>
                    <a:pt x="1093" y="857"/>
                  </a:lnTo>
                  <a:lnTo>
                    <a:pt x="1095" y="843"/>
                  </a:lnTo>
                  <a:lnTo>
                    <a:pt x="1095" y="831"/>
                  </a:lnTo>
                  <a:lnTo>
                    <a:pt x="1093" y="819"/>
                  </a:lnTo>
                  <a:lnTo>
                    <a:pt x="1092" y="809"/>
                  </a:lnTo>
                  <a:lnTo>
                    <a:pt x="1089" y="799"/>
                  </a:lnTo>
                  <a:lnTo>
                    <a:pt x="1086" y="789"/>
                  </a:lnTo>
                  <a:lnTo>
                    <a:pt x="1095" y="782"/>
                  </a:lnTo>
                  <a:lnTo>
                    <a:pt x="1102" y="772"/>
                  </a:lnTo>
                  <a:lnTo>
                    <a:pt x="1109" y="761"/>
                  </a:lnTo>
                  <a:lnTo>
                    <a:pt x="1115" y="750"/>
                  </a:lnTo>
                  <a:lnTo>
                    <a:pt x="1122" y="737"/>
                  </a:lnTo>
                  <a:lnTo>
                    <a:pt x="1127" y="722"/>
                  </a:lnTo>
                  <a:lnTo>
                    <a:pt x="1131" y="707"/>
                  </a:lnTo>
                  <a:lnTo>
                    <a:pt x="1135" y="690"/>
                  </a:lnTo>
                  <a:lnTo>
                    <a:pt x="1136" y="679"/>
                  </a:lnTo>
                  <a:lnTo>
                    <a:pt x="1137" y="667"/>
                  </a:lnTo>
                  <a:lnTo>
                    <a:pt x="1136" y="656"/>
                  </a:lnTo>
                  <a:lnTo>
                    <a:pt x="1135" y="645"/>
                  </a:lnTo>
                  <a:lnTo>
                    <a:pt x="1132" y="635"/>
                  </a:lnTo>
                  <a:lnTo>
                    <a:pt x="1129" y="624"/>
                  </a:lnTo>
                  <a:lnTo>
                    <a:pt x="1125" y="614"/>
                  </a:lnTo>
                  <a:lnTo>
                    <a:pt x="1120" y="604"/>
                  </a:lnTo>
                  <a:lnTo>
                    <a:pt x="1128" y="596"/>
                  </a:lnTo>
                  <a:lnTo>
                    <a:pt x="1133" y="586"/>
                  </a:lnTo>
                  <a:lnTo>
                    <a:pt x="1139" y="576"/>
                  </a:lnTo>
                  <a:lnTo>
                    <a:pt x="1143" y="567"/>
                  </a:lnTo>
                  <a:lnTo>
                    <a:pt x="1146" y="557"/>
                  </a:lnTo>
                  <a:lnTo>
                    <a:pt x="1149" y="546"/>
                  </a:lnTo>
                  <a:lnTo>
                    <a:pt x="1151" y="536"/>
                  </a:lnTo>
                  <a:lnTo>
                    <a:pt x="1151" y="526"/>
                  </a:lnTo>
                  <a:lnTo>
                    <a:pt x="1152" y="518"/>
                  </a:lnTo>
                  <a:lnTo>
                    <a:pt x="1152" y="512"/>
                  </a:lnTo>
                  <a:lnTo>
                    <a:pt x="1152" y="501"/>
                  </a:lnTo>
                  <a:lnTo>
                    <a:pt x="1152" y="492"/>
                  </a:lnTo>
                  <a:lnTo>
                    <a:pt x="1151" y="482"/>
                  </a:lnTo>
                  <a:lnTo>
                    <a:pt x="1149" y="474"/>
                  </a:lnTo>
                  <a:lnTo>
                    <a:pt x="1146" y="465"/>
                  </a:lnTo>
                  <a:lnTo>
                    <a:pt x="1142" y="455"/>
                  </a:lnTo>
                  <a:lnTo>
                    <a:pt x="1139" y="447"/>
                  </a:lnTo>
                  <a:lnTo>
                    <a:pt x="1133" y="438"/>
                  </a:lnTo>
                  <a:lnTo>
                    <a:pt x="1127" y="429"/>
                  </a:lnTo>
                  <a:lnTo>
                    <a:pt x="1120" y="421"/>
                  </a:lnTo>
                  <a:lnTo>
                    <a:pt x="1113" y="413"/>
                  </a:lnTo>
                  <a:lnTo>
                    <a:pt x="1105" y="406"/>
                  </a:lnTo>
                  <a:lnTo>
                    <a:pt x="1096" y="398"/>
                  </a:lnTo>
                  <a:lnTo>
                    <a:pt x="1086" y="392"/>
                  </a:lnTo>
                  <a:lnTo>
                    <a:pt x="1074" y="386"/>
                  </a:lnTo>
                  <a:lnTo>
                    <a:pt x="1063" y="381"/>
                  </a:lnTo>
                  <a:lnTo>
                    <a:pt x="1050" y="377"/>
                  </a:lnTo>
                  <a:close/>
                </a:path>
              </a:pathLst>
            </a:custGeom>
            <a:solidFill>
              <a:srgbClr val="232A33"/>
            </a:solid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nvGrpSpPr>
            <p:cNvPr id="26" name="Group 90">
              <a:extLst>
                <a:ext uri="{FF2B5EF4-FFF2-40B4-BE49-F238E27FC236}">
                  <a16:creationId xmlns:a16="http://schemas.microsoft.com/office/drawing/2014/main" id="{9B17099D-F0F1-48D2-944D-EF30AFD6636D}"/>
                </a:ext>
              </a:extLst>
            </p:cNvPr>
            <p:cNvGrpSpPr/>
            <p:nvPr/>
          </p:nvGrpSpPr>
          <p:grpSpPr>
            <a:xfrm>
              <a:off x="9170887" y="4861677"/>
              <a:ext cx="267404" cy="267404"/>
              <a:chOff x="4563268" y="2753915"/>
              <a:chExt cx="457200" cy="457200"/>
            </a:xfrm>
            <a:solidFill>
              <a:srgbClr val="232A33"/>
            </a:solidFill>
          </p:grpSpPr>
          <p:sp>
            <p:nvSpPr>
              <p:cNvPr id="34" name="Freeform 124">
                <a:extLst>
                  <a:ext uri="{FF2B5EF4-FFF2-40B4-BE49-F238E27FC236}">
                    <a16:creationId xmlns:a16="http://schemas.microsoft.com/office/drawing/2014/main" id="{F7CA35F9-795C-4EBF-A25E-DA62FCE0D60D}"/>
                  </a:ext>
                </a:extLst>
              </p:cNvPr>
              <p:cNvSpPr>
                <a:spLocks noEditPoints="1"/>
              </p:cNvSpPr>
              <p:nvPr/>
            </p:nvSpPr>
            <p:spPr bwMode="auto">
              <a:xfrm>
                <a:off x="4563268" y="2753915"/>
                <a:ext cx="457200" cy="457200"/>
              </a:xfrm>
              <a:custGeom>
                <a:gdLst>
                  <a:gd fmla="*/ 924 w 1152" name="T0"/>
                  <a:gd fmla="*/ 677 h 1152" name="T1"/>
                  <a:gd fmla="*/ 896 w 1152" name="T2"/>
                  <a:gd fmla="*/ 742 h 1152" name="T3"/>
                  <a:gd fmla="*/ 905 w 1152" name="T4"/>
                  <a:gd fmla="*/ 804 h 1152" name="T5"/>
                  <a:gd fmla="*/ 765 w 1152" name="T6"/>
                  <a:gd fmla="*/ 893 h 1152" name="T7"/>
                  <a:gd fmla="*/ 704 w 1152" name="T8"/>
                  <a:gd fmla="*/ 912 h 1152" name="T9"/>
                  <a:gd fmla="*/ 653 w 1152" name="T10"/>
                  <a:gd fmla="*/ 952 h 1152" name="T11"/>
                  <a:gd fmla="*/ 499 w 1152" name="T12"/>
                  <a:gd fmla="*/ 952 h 1152" name="T13"/>
                  <a:gd fmla="*/ 448 w 1152" name="T14"/>
                  <a:gd fmla="*/ 912 h 1152" name="T15"/>
                  <a:gd fmla="*/ 388 w 1152" name="T16"/>
                  <a:gd fmla="*/ 893 h 1152" name="T17"/>
                  <a:gd fmla="*/ 247 w 1152" name="T18"/>
                  <a:gd fmla="*/ 804 h 1152" name="T19"/>
                  <a:gd fmla="*/ 256 w 1152" name="T20"/>
                  <a:gd fmla="*/ 742 h 1152" name="T21"/>
                  <a:gd fmla="*/ 228 w 1152" name="T22"/>
                  <a:gd fmla="*/ 677 h 1152" name="T23"/>
                  <a:gd fmla="*/ 72 w 1152" name="T24"/>
                  <a:gd fmla="*/ 625 h 1152" name="T25"/>
                  <a:gd fmla="*/ 222 w 1152" name="T26"/>
                  <a:gd fmla="*/ 482 h 1152" name="T27"/>
                  <a:gd fmla="*/ 253 w 1152" name="T28"/>
                  <a:gd fmla="*/ 420 h 1152" name="T29"/>
                  <a:gd fmla="*/ 253 w 1152" name="T30"/>
                  <a:gd fmla="*/ 356 h 1152" name="T31"/>
                  <a:gd fmla="*/ 378 w 1152" name="T32"/>
                  <a:gd fmla="*/ 259 h 1152" name="T33"/>
                  <a:gd fmla="*/ 438 w 1152" name="T34"/>
                  <a:gd fmla="*/ 244 h 1152" name="T35"/>
                  <a:gd fmla="*/ 495 w 1152" name="T36"/>
                  <a:gd fmla="*/ 208 h 1152" name="T37"/>
                  <a:gd fmla="*/ 649 w 1152" name="T38"/>
                  <a:gd fmla="*/ 192 h 1152" name="T39"/>
                  <a:gd fmla="*/ 694 w 1152" name="T40"/>
                  <a:gd fmla="*/ 236 h 1152" name="T41"/>
                  <a:gd fmla="*/ 756 w 1152" name="T42"/>
                  <a:gd fmla="*/ 259 h 1152" name="T43"/>
                  <a:gd fmla="*/ 967 w 1152" name="T44"/>
                  <a:gd fmla="*/ 255 h 1152" name="T45"/>
                  <a:gd fmla="*/ 894 w 1152" name="T46"/>
                  <a:gd fmla="*/ 401 h 1152" name="T47"/>
                  <a:gd fmla="*/ 919 w 1152" name="T48"/>
                  <a:gd fmla="*/ 466 h 1152" name="T49"/>
                  <a:gd fmla="*/ 970 w 1152" name="T50"/>
                  <a:gd fmla="*/ 505 h 1152" name="T51"/>
                  <a:gd fmla="*/ 975 w 1152" name="T52"/>
                  <a:gd fmla="*/ 411 h 1152" name="T53"/>
                  <a:gd fmla="*/ 1037 w 1152" name="T54"/>
                  <a:gd fmla="*/ 272 h 1152" name="T55"/>
                  <a:gd fmla="*/ 1023 w 1152" name="T56"/>
                  <a:gd fmla="*/ 208 h 1152" name="T57"/>
                  <a:gd fmla="*/ 918 w 1152" name="T58"/>
                  <a:gd fmla="*/ 116 h 1152" name="T59"/>
                  <a:gd fmla="*/ 857 w 1152" name="T60"/>
                  <a:gd fmla="*/ 125 h 1152" name="T61"/>
                  <a:gd fmla="*/ 694 w 1152" name="T62"/>
                  <a:gd fmla="*/ 51 h 1152" name="T63"/>
                  <a:gd fmla="*/ 649 w 1152" name="T64"/>
                  <a:gd fmla="*/ 4 h 1152" name="T65"/>
                  <a:gd fmla="*/ 514 w 1152" name="T66"/>
                  <a:gd fmla="*/ 1 h 1152" name="T67"/>
                  <a:gd fmla="*/ 462 w 1152" name="T68"/>
                  <a:gd fmla="*/ 40 h 1152" name="T69"/>
                  <a:gd fmla="*/ 400 w 1152" name="T70"/>
                  <a:gd fmla="*/ 182 h 1152" name="T71"/>
                  <a:gd fmla="*/ 247 w 1152" name="T72"/>
                  <a:gd fmla="*/ 113 h 1152" name="T73"/>
                  <a:gd fmla="*/ 203 w 1152" name="T74"/>
                  <a:gd fmla="*/ 134 h 1152" name="T75"/>
                  <a:gd fmla="*/ 113 w 1152" name="T76"/>
                  <a:gd fmla="*/ 247 h 1152" name="T77"/>
                  <a:gd fmla="*/ 188 w 1152" name="T78"/>
                  <a:gd fmla="*/ 387 h 1152" name="T79"/>
                  <a:gd fmla="*/ 45 w 1152" name="T80"/>
                  <a:gd fmla="*/ 460 h 1152" name="T81"/>
                  <a:gd fmla="*/ 2 w 1152" name="T82"/>
                  <a:gd fmla="*/ 508 h 1152" name="T83"/>
                  <a:gd fmla="*/ 2 w 1152" name="T84"/>
                  <a:gd fmla="*/ 643 h 1152" name="T85"/>
                  <a:gd fmla="*/ 45 w 1152" name="T86"/>
                  <a:gd fmla="*/ 692 h 1152" name="T87"/>
                  <a:gd fmla="*/ 188 w 1152" name="T88"/>
                  <a:gd fmla="*/ 764 h 1152" name="T89"/>
                  <a:gd fmla="*/ 113 w 1152" name="T90"/>
                  <a:gd fmla="*/ 905 h 1152" name="T91"/>
                  <a:gd fmla="*/ 203 w 1152" name="T92"/>
                  <a:gd fmla="*/ 1018 h 1152" name="T93"/>
                  <a:gd fmla="*/ 247 w 1152" name="T94"/>
                  <a:gd fmla="*/ 1039 h 1152" name="T95"/>
                  <a:gd fmla="*/ 400 w 1152" name="T96"/>
                  <a:gd fmla="*/ 969 h 1152" name="T97"/>
                  <a:gd fmla="*/ 462 w 1152" name="T98"/>
                  <a:gd fmla="*/ 1112 h 1152" name="T99"/>
                  <a:gd fmla="*/ 514 w 1152" name="T100"/>
                  <a:gd fmla="*/ 1151 h 1152" name="T101"/>
                  <a:gd fmla="*/ 649 w 1152" name="T102"/>
                  <a:gd fmla="*/ 1148 h 1152" name="T103"/>
                  <a:gd fmla="*/ 694 w 1152" name="T104"/>
                  <a:gd fmla="*/ 1100 h 1152" name="T105"/>
                  <a:gd fmla="*/ 857 w 1152" name="T106"/>
                  <a:gd fmla="*/ 1027 h 1152" name="T107"/>
                  <a:gd fmla="*/ 918 w 1152" name="T108"/>
                  <a:gd fmla="*/ 1036 h 1152" name="T109"/>
                  <a:gd fmla="*/ 1023 w 1152" name="T110"/>
                  <a:gd fmla="*/ 944 h 1152" name="T111"/>
                  <a:gd fmla="*/ 1037 w 1152" name="T112"/>
                  <a:gd fmla="*/ 881 h 1152" name="T113"/>
                  <a:gd fmla="*/ 975 w 1152" name="T114"/>
                  <a:gd fmla="*/ 742 h 1152" name="T115"/>
                  <a:gd fmla="*/ 1118 w 1152" name="T116"/>
                  <a:gd fmla="*/ 687 h 1152" name="T117"/>
                  <a:gd fmla="*/ 1151 w 1152" name="T118"/>
                  <a:gd fmla="*/ 631 h 1152" name="T119"/>
                  <a:gd fmla="*/ 1143 w 1152" name="T120"/>
                  <a:gd fmla="*/ 491 h 1152" name="T121"/>
                  <a:gd fmla="*/ 1094 w 1152" name="T122"/>
                  <a:gd fmla="*/ 456 h 1152"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152" w="1152">
                    <a:moveTo>
                      <a:pt x="970" y="647"/>
                    </a:moveTo>
                    <a:lnTo>
                      <a:pt x="960" y="650"/>
                    </a:lnTo>
                    <a:lnTo>
                      <a:pt x="951" y="653"/>
                    </a:lnTo>
                    <a:lnTo>
                      <a:pt x="944" y="657"/>
                    </a:lnTo>
                    <a:lnTo>
                      <a:pt x="936" y="664"/>
                    </a:lnTo>
                    <a:lnTo>
                      <a:pt x="930" y="670"/>
                    </a:lnTo>
                    <a:lnTo>
                      <a:pt x="924" y="677"/>
                    </a:lnTo>
                    <a:lnTo>
                      <a:pt x="919" y="685"/>
                    </a:lnTo>
                    <a:lnTo>
                      <a:pt x="916" y="694"/>
                    </a:lnTo>
                    <a:lnTo>
                      <a:pt x="913" y="704"/>
                    </a:lnTo>
                    <a:lnTo>
                      <a:pt x="908" y="714"/>
                    </a:lnTo>
                    <a:lnTo>
                      <a:pt x="904" y="723"/>
                    </a:lnTo>
                    <a:lnTo>
                      <a:pt x="900" y="733"/>
                    </a:lnTo>
                    <a:lnTo>
                      <a:pt x="896" y="742"/>
                    </a:lnTo>
                    <a:lnTo>
                      <a:pt x="894" y="750"/>
                    </a:lnTo>
                    <a:lnTo>
                      <a:pt x="893" y="760"/>
                    </a:lnTo>
                    <a:lnTo>
                      <a:pt x="893" y="769"/>
                    </a:lnTo>
                    <a:lnTo>
                      <a:pt x="894" y="778"/>
                    </a:lnTo>
                    <a:lnTo>
                      <a:pt x="896" y="787"/>
                    </a:lnTo>
                    <a:lnTo>
                      <a:pt x="900" y="796"/>
                    </a:lnTo>
                    <a:lnTo>
                      <a:pt x="905" y="804"/>
                    </a:lnTo>
                    <a:lnTo>
                      <a:pt x="967" y="898"/>
                    </a:lnTo>
                    <a:lnTo>
                      <a:pt x="897" y="967"/>
                    </a:lnTo>
                    <a:lnTo>
                      <a:pt x="805" y="905"/>
                    </a:lnTo>
                    <a:lnTo>
                      <a:pt x="795" y="899"/>
                    </a:lnTo>
                    <a:lnTo>
                      <a:pt x="785" y="895"/>
                    </a:lnTo>
                    <a:lnTo>
                      <a:pt x="774" y="893"/>
                    </a:lnTo>
                    <a:lnTo>
                      <a:pt x="765" y="893"/>
                    </a:lnTo>
                    <a:lnTo>
                      <a:pt x="756" y="893"/>
                    </a:lnTo>
                    <a:lnTo>
                      <a:pt x="748" y="894"/>
                    </a:lnTo>
                    <a:lnTo>
                      <a:pt x="741" y="896"/>
                    </a:lnTo>
                    <a:lnTo>
                      <a:pt x="733" y="899"/>
                    </a:lnTo>
                    <a:lnTo>
                      <a:pt x="724" y="904"/>
                    </a:lnTo>
                    <a:lnTo>
                      <a:pt x="714" y="908"/>
                    </a:lnTo>
                    <a:lnTo>
                      <a:pt x="704" y="912"/>
                    </a:lnTo>
                    <a:lnTo>
                      <a:pt x="694" y="915"/>
                    </a:lnTo>
                    <a:lnTo>
                      <a:pt x="686" y="920"/>
                    </a:lnTo>
                    <a:lnTo>
                      <a:pt x="677" y="924"/>
                    </a:lnTo>
                    <a:lnTo>
                      <a:pt x="670" y="930"/>
                    </a:lnTo>
                    <a:lnTo>
                      <a:pt x="663" y="936"/>
                    </a:lnTo>
                    <a:lnTo>
                      <a:pt x="658" y="944"/>
                    </a:lnTo>
                    <a:lnTo>
                      <a:pt x="653" y="952"/>
                    </a:lnTo>
                    <a:lnTo>
                      <a:pt x="650" y="961"/>
                    </a:lnTo>
                    <a:lnTo>
                      <a:pt x="647" y="969"/>
                    </a:lnTo>
                    <a:lnTo>
                      <a:pt x="625" y="1080"/>
                    </a:lnTo>
                    <a:lnTo>
                      <a:pt x="527" y="1080"/>
                    </a:lnTo>
                    <a:lnTo>
                      <a:pt x="505" y="969"/>
                    </a:lnTo>
                    <a:lnTo>
                      <a:pt x="502" y="961"/>
                    </a:lnTo>
                    <a:lnTo>
                      <a:pt x="499" y="952"/>
                    </a:lnTo>
                    <a:lnTo>
                      <a:pt x="495" y="944"/>
                    </a:lnTo>
                    <a:lnTo>
                      <a:pt x="489" y="936"/>
                    </a:lnTo>
                    <a:lnTo>
                      <a:pt x="483" y="930"/>
                    </a:lnTo>
                    <a:lnTo>
                      <a:pt x="475" y="924"/>
                    </a:lnTo>
                    <a:lnTo>
                      <a:pt x="466" y="920"/>
                    </a:lnTo>
                    <a:lnTo>
                      <a:pt x="458" y="915"/>
                    </a:lnTo>
                    <a:lnTo>
                      <a:pt x="448" y="912"/>
                    </a:lnTo>
                    <a:lnTo>
                      <a:pt x="438" y="908"/>
                    </a:lnTo>
                    <a:lnTo>
                      <a:pt x="429" y="904"/>
                    </a:lnTo>
                    <a:lnTo>
                      <a:pt x="419" y="899"/>
                    </a:lnTo>
                    <a:lnTo>
                      <a:pt x="411" y="896"/>
                    </a:lnTo>
                    <a:lnTo>
                      <a:pt x="404" y="894"/>
                    </a:lnTo>
                    <a:lnTo>
                      <a:pt x="396" y="893"/>
                    </a:lnTo>
                    <a:lnTo>
                      <a:pt x="388" y="893"/>
                    </a:lnTo>
                    <a:lnTo>
                      <a:pt x="378" y="893"/>
                    </a:lnTo>
                    <a:lnTo>
                      <a:pt x="367" y="895"/>
                    </a:lnTo>
                    <a:lnTo>
                      <a:pt x="357" y="899"/>
                    </a:lnTo>
                    <a:lnTo>
                      <a:pt x="348" y="905"/>
                    </a:lnTo>
                    <a:lnTo>
                      <a:pt x="255" y="967"/>
                    </a:lnTo>
                    <a:lnTo>
                      <a:pt x="185" y="898"/>
                    </a:lnTo>
                    <a:lnTo>
                      <a:pt x="247" y="804"/>
                    </a:lnTo>
                    <a:lnTo>
                      <a:pt x="253" y="796"/>
                    </a:lnTo>
                    <a:lnTo>
                      <a:pt x="256" y="787"/>
                    </a:lnTo>
                    <a:lnTo>
                      <a:pt x="258" y="778"/>
                    </a:lnTo>
                    <a:lnTo>
                      <a:pt x="259" y="769"/>
                    </a:lnTo>
                    <a:lnTo>
                      <a:pt x="259" y="760"/>
                    </a:lnTo>
                    <a:lnTo>
                      <a:pt x="258" y="750"/>
                    </a:lnTo>
                    <a:lnTo>
                      <a:pt x="256" y="742"/>
                    </a:lnTo>
                    <a:lnTo>
                      <a:pt x="253" y="733"/>
                    </a:lnTo>
                    <a:lnTo>
                      <a:pt x="248" y="723"/>
                    </a:lnTo>
                    <a:lnTo>
                      <a:pt x="244" y="714"/>
                    </a:lnTo>
                    <a:lnTo>
                      <a:pt x="240" y="704"/>
                    </a:lnTo>
                    <a:lnTo>
                      <a:pt x="236" y="694"/>
                    </a:lnTo>
                    <a:lnTo>
                      <a:pt x="232" y="685"/>
                    </a:lnTo>
                    <a:lnTo>
                      <a:pt x="228" y="677"/>
                    </a:lnTo>
                    <a:lnTo>
                      <a:pt x="222" y="670"/>
                    </a:lnTo>
                    <a:lnTo>
                      <a:pt x="216" y="664"/>
                    </a:lnTo>
                    <a:lnTo>
                      <a:pt x="208" y="657"/>
                    </a:lnTo>
                    <a:lnTo>
                      <a:pt x="200" y="653"/>
                    </a:lnTo>
                    <a:lnTo>
                      <a:pt x="191" y="650"/>
                    </a:lnTo>
                    <a:lnTo>
                      <a:pt x="182" y="647"/>
                    </a:lnTo>
                    <a:lnTo>
                      <a:pt x="72" y="625"/>
                    </a:lnTo>
                    <a:lnTo>
                      <a:pt x="72" y="527"/>
                    </a:lnTo>
                    <a:lnTo>
                      <a:pt x="182" y="505"/>
                    </a:lnTo>
                    <a:lnTo>
                      <a:pt x="191" y="503"/>
                    </a:lnTo>
                    <a:lnTo>
                      <a:pt x="200" y="499"/>
                    </a:lnTo>
                    <a:lnTo>
                      <a:pt x="208" y="494"/>
                    </a:lnTo>
                    <a:lnTo>
                      <a:pt x="216" y="489"/>
                    </a:lnTo>
                    <a:lnTo>
                      <a:pt x="222" y="482"/>
                    </a:lnTo>
                    <a:lnTo>
                      <a:pt x="228" y="475"/>
                    </a:lnTo>
                    <a:lnTo>
                      <a:pt x="232" y="466"/>
                    </a:lnTo>
                    <a:lnTo>
                      <a:pt x="236" y="458"/>
                    </a:lnTo>
                    <a:lnTo>
                      <a:pt x="240" y="448"/>
                    </a:lnTo>
                    <a:lnTo>
                      <a:pt x="244" y="438"/>
                    </a:lnTo>
                    <a:lnTo>
                      <a:pt x="248" y="428"/>
                    </a:lnTo>
                    <a:lnTo>
                      <a:pt x="253" y="420"/>
                    </a:lnTo>
                    <a:lnTo>
                      <a:pt x="256" y="410"/>
                    </a:lnTo>
                    <a:lnTo>
                      <a:pt x="258" y="401"/>
                    </a:lnTo>
                    <a:lnTo>
                      <a:pt x="259" y="392"/>
                    </a:lnTo>
                    <a:lnTo>
                      <a:pt x="259" y="383"/>
                    </a:lnTo>
                    <a:lnTo>
                      <a:pt x="258" y="373"/>
                    </a:lnTo>
                    <a:lnTo>
                      <a:pt x="256" y="365"/>
                    </a:lnTo>
                    <a:lnTo>
                      <a:pt x="253" y="356"/>
                    </a:lnTo>
                    <a:lnTo>
                      <a:pt x="247" y="347"/>
                    </a:lnTo>
                    <a:lnTo>
                      <a:pt x="185" y="255"/>
                    </a:lnTo>
                    <a:lnTo>
                      <a:pt x="255" y="185"/>
                    </a:lnTo>
                    <a:lnTo>
                      <a:pt x="348" y="247"/>
                    </a:lnTo>
                    <a:lnTo>
                      <a:pt x="357" y="252"/>
                    </a:lnTo>
                    <a:lnTo>
                      <a:pt x="367" y="257"/>
                    </a:lnTo>
                    <a:lnTo>
                      <a:pt x="378" y="259"/>
                    </a:lnTo>
                    <a:lnTo>
                      <a:pt x="388" y="260"/>
                    </a:lnTo>
                    <a:lnTo>
                      <a:pt x="396" y="259"/>
                    </a:lnTo>
                    <a:lnTo>
                      <a:pt x="404" y="258"/>
                    </a:lnTo>
                    <a:lnTo>
                      <a:pt x="411" y="256"/>
                    </a:lnTo>
                    <a:lnTo>
                      <a:pt x="419" y="252"/>
                    </a:lnTo>
                    <a:lnTo>
                      <a:pt x="429" y="248"/>
                    </a:lnTo>
                    <a:lnTo>
                      <a:pt x="438" y="244"/>
                    </a:lnTo>
                    <a:lnTo>
                      <a:pt x="448" y="239"/>
                    </a:lnTo>
                    <a:lnTo>
                      <a:pt x="458" y="236"/>
                    </a:lnTo>
                    <a:lnTo>
                      <a:pt x="466" y="233"/>
                    </a:lnTo>
                    <a:lnTo>
                      <a:pt x="475" y="228"/>
                    </a:lnTo>
                    <a:lnTo>
                      <a:pt x="482" y="222"/>
                    </a:lnTo>
                    <a:lnTo>
                      <a:pt x="489" y="216"/>
                    </a:lnTo>
                    <a:lnTo>
                      <a:pt x="495" y="208"/>
                    </a:lnTo>
                    <a:lnTo>
                      <a:pt x="499" y="201"/>
                    </a:lnTo>
                    <a:lnTo>
                      <a:pt x="502" y="192"/>
                    </a:lnTo>
                    <a:lnTo>
                      <a:pt x="505" y="182"/>
                    </a:lnTo>
                    <a:lnTo>
                      <a:pt x="527" y="72"/>
                    </a:lnTo>
                    <a:lnTo>
                      <a:pt x="625" y="72"/>
                    </a:lnTo>
                    <a:lnTo>
                      <a:pt x="647" y="182"/>
                    </a:lnTo>
                    <a:lnTo>
                      <a:pt x="649" y="192"/>
                    </a:lnTo>
                    <a:lnTo>
                      <a:pt x="653" y="201"/>
                    </a:lnTo>
                    <a:lnTo>
                      <a:pt x="658" y="208"/>
                    </a:lnTo>
                    <a:lnTo>
                      <a:pt x="663" y="216"/>
                    </a:lnTo>
                    <a:lnTo>
                      <a:pt x="670" y="222"/>
                    </a:lnTo>
                    <a:lnTo>
                      <a:pt x="677" y="228"/>
                    </a:lnTo>
                    <a:lnTo>
                      <a:pt x="686" y="233"/>
                    </a:lnTo>
                    <a:lnTo>
                      <a:pt x="694" y="236"/>
                    </a:lnTo>
                    <a:lnTo>
                      <a:pt x="704" y="239"/>
                    </a:lnTo>
                    <a:lnTo>
                      <a:pt x="714" y="244"/>
                    </a:lnTo>
                    <a:lnTo>
                      <a:pt x="724" y="248"/>
                    </a:lnTo>
                    <a:lnTo>
                      <a:pt x="732" y="252"/>
                    </a:lnTo>
                    <a:lnTo>
                      <a:pt x="741" y="256"/>
                    </a:lnTo>
                    <a:lnTo>
                      <a:pt x="748" y="258"/>
                    </a:lnTo>
                    <a:lnTo>
                      <a:pt x="756" y="259"/>
                    </a:lnTo>
                    <a:lnTo>
                      <a:pt x="765" y="260"/>
                    </a:lnTo>
                    <a:lnTo>
                      <a:pt x="774" y="259"/>
                    </a:lnTo>
                    <a:lnTo>
                      <a:pt x="785" y="257"/>
                    </a:lnTo>
                    <a:lnTo>
                      <a:pt x="795" y="252"/>
                    </a:lnTo>
                    <a:lnTo>
                      <a:pt x="805" y="247"/>
                    </a:lnTo>
                    <a:lnTo>
                      <a:pt x="897" y="185"/>
                    </a:lnTo>
                    <a:lnTo>
                      <a:pt x="967" y="255"/>
                    </a:lnTo>
                    <a:lnTo>
                      <a:pt x="905" y="347"/>
                    </a:lnTo>
                    <a:lnTo>
                      <a:pt x="900" y="356"/>
                    </a:lnTo>
                    <a:lnTo>
                      <a:pt x="896" y="365"/>
                    </a:lnTo>
                    <a:lnTo>
                      <a:pt x="894" y="373"/>
                    </a:lnTo>
                    <a:lnTo>
                      <a:pt x="893" y="383"/>
                    </a:lnTo>
                    <a:lnTo>
                      <a:pt x="893" y="392"/>
                    </a:lnTo>
                    <a:lnTo>
                      <a:pt x="894" y="401"/>
                    </a:lnTo>
                    <a:lnTo>
                      <a:pt x="896" y="410"/>
                    </a:lnTo>
                    <a:lnTo>
                      <a:pt x="900" y="419"/>
                    </a:lnTo>
                    <a:lnTo>
                      <a:pt x="904" y="428"/>
                    </a:lnTo>
                    <a:lnTo>
                      <a:pt x="908" y="438"/>
                    </a:lnTo>
                    <a:lnTo>
                      <a:pt x="913" y="448"/>
                    </a:lnTo>
                    <a:lnTo>
                      <a:pt x="916" y="458"/>
                    </a:lnTo>
                    <a:lnTo>
                      <a:pt x="919" y="466"/>
                    </a:lnTo>
                    <a:lnTo>
                      <a:pt x="924" y="475"/>
                    </a:lnTo>
                    <a:lnTo>
                      <a:pt x="930" y="482"/>
                    </a:lnTo>
                    <a:lnTo>
                      <a:pt x="936" y="489"/>
                    </a:lnTo>
                    <a:lnTo>
                      <a:pt x="944" y="494"/>
                    </a:lnTo>
                    <a:lnTo>
                      <a:pt x="951" y="499"/>
                    </a:lnTo>
                    <a:lnTo>
                      <a:pt x="960" y="503"/>
                    </a:lnTo>
                    <a:lnTo>
                      <a:pt x="970" y="505"/>
                    </a:lnTo>
                    <a:lnTo>
                      <a:pt x="1080" y="527"/>
                    </a:lnTo>
                    <a:lnTo>
                      <a:pt x="1080" y="625"/>
                    </a:lnTo>
                    <a:lnTo>
                      <a:pt x="970" y="647"/>
                    </a:lnTo>
                    <a:close/>
                    <a:moveTo>
                      <a:pt x="1094" y="456"/>
                    </a:moveTo>
                    <a:lnTo>
                      <a:pt x="984" y="434"/>
                    </a:lnTo>
                    <a:lnTo>
                      <a:pt x="979" y="422"/>
                    </a:lnTo>
                    <a:lnTo>
                      <a:pt x="975" y="411"/>
                    </a:lnTo>
                    <a:lnTo>
                      <a:pt x="970" y="399"/>
                    </a:lnTo>
                    <a:lnTo>
                      <a:pt x="964" y="387"/>
                    </a:lnTo>
                    <a:lnTo>
                      <a:pt x="1027" y="294"/>
                    </a:lnTo>
                    <a:lnTo>
                      <a:pt x="1030" y="289"/>
                    </a:lnTo>
                    <a:lnTo>
                      <a:pt x="1033" y="283"/>
                    </a:lnTo>
                    <a:lnTo>
                      <a:pt x="1036" y="277"/>
                    </a:lnTo>
                    <a:lnTo>
                      <a:pt x="1037" y="272"/>
                    </a:lnTo>
                    <a:lnTo>
                      <a:pt x="1039" y="259"/>
                    </a:lnTo>
                    <a:lnTo>
                      <a:pt x="1039" y="247"/>
                    </a:lnTo>
                    <a:lnTo>
                      <a:pt x="1037" y="235"/>
                    </a:lnTo>
                    <a:lnTo>
                      <a:pt x="1032" y="223"/>
                    </a:lnTo>
                    <a:lnTo>
                      <a:pt x="1029" y="218"/>
                    </a:lnTo>
                    <a:lnTo>
                      <a:pt x="1026" y="213"/>
                    </a:lnTo>
                    <a:lnTo>
                      <a:pt x="1023" y="208"/>
                    </a:lnTo>
                    <a:lnTo>
                      <a:pt x="1018" y="204"/>
                    </a:lnTo>
                    <a:lnTo>
                      <a:pt x="948" y="134"/>
                    </a:lnTo>
                    <a:lnTo>
                      <a:pt x="943" y="129"/>
                    </a:lnTo>
                    <a:lnTo>
                      <a:pt x="937" y="125"/>
                    </a:lnTo>
                    <a:lnTo>
                      <a:pt x="931" y="122"/>
                    </a:lnTo>
                    <a:lnTo>
                      <a:pt x="925" y="118"/>
                    </a:lnTo>
                    <a:lnTo>
                      <a:pt x="918" y="116"/>
                    </a:lnTo>
                    <a:lnTo>
                      <a:pt x="911" y="114"/>
                    </a:lnTo>
                    <a:lnTo>
                      <a:pt x="905" y="113"/>
                    </a:lnTo>
                    <a:lnTo>
                      <a:pt x="897" y="113"/>
                    </a:lnTo>
                    <a:lnTo>
                      <a:pt x="888" y="114"/>
                    </a:lnTo>
                    <a:lnTo>
                      <a:pt x="877" y="116"/>
                    </a:lnTo>
                    <a:lnTo>
                      <a:pt x="867" y="120"/>
                    </a:lnTo>
                    <a:lnTo>
                      <a:pt x="857" y="125"/>
                    </a:lnTo>
                    <a:lnTo>
                      <a:pt x="765" y="188"/>
                    </a:lnTo>
                    <a:lnTo>
                      <a:pt x="753" y="182"/>
                    </a:lnTo>
                    <a:lnTo>
                      <a:pt x="741" y="177"/>
                    </a:lnTo>
                    <a:lnTo>
                      <a:pt x="730" y="172"/>
                    </a:lnTo>
                    <a:lnTo>
                      <a:pt x="718" y="168"/>
                    </a:lnTo>
                    <a:lnTo>
                      <a:pt x="695" y="58"/>
                    </a:lnTo>
                    <a:lnTo>
                      <a:pt x="694" y="51"/>
                    </a:lnTo>
                    <a:lnTo>
                      <a:pt x="692" y="46"/>
                    </a:lnTo>
                    <a:lnTo>
                      <a:pt x="689" y="40"/>
                    </a:lnTo>
                    <a:lnTo>
                      <a:pt x="687" y="34"/>
                    </a:lnTo>
                    <a:lnTo>
                      <a:pt x="679" y="24"/>
                    </a:lnTo>
                    <a:lnTo>
                      <a:pt x="671" y="16"/>
                    </a:lnTo>
                    <a:lnTo>
                      <a:pt x="661" y="9"/>
                    </a:lnTo>
                    <a:lnTo>
                      <a:pt x="649" y="4"/>
                    </a:lnTo>
                    <a:lnTo>
                      <a:pt x="644" y="3"/>
                    </a:lnTo>
                    <a:lnTo>
                      <a:pt x="637" y="1"/>
                    </a:lnTo>
                    <a:lnTo>
                      <a:pt x="632" y="1"/>
                    </a:lnTo>
                    <a:lnTo>
                      <a:pt x="625" y="0"/>
                    </a:lnTo>
                    <a:lnTo>
                      <a:pt x="527" y="0"/>
                    </a:lnTo>
                    <a:lnTo>
                      <a:pt x="520" y="1"/>
                    </a:lnTo>
                    <a:lnTo>
                      <a:pt x="514" y="1"/>
                    </a:lnTo>
                    <a:lnTo>
                      <a:pt x="509" y="3"/>
                    </a:lnTo>
                    <a:lnTo>
                      <a:pt x="502" y="4"/>
                    </a:lnTo>
                    <a:lnTo>
                      <a:pt x="491" y="9"/>
                    </a:lnTo>
                    <a:lnTo>
                      <a:pt x="482" y="16"/>
                    </a:lnTo>
                    <a:lnTo>
                      <a:pt x="473" y="24"/>
                    </a:lnTo>
                    <a:lnTo>
                      <a:pt x="465" y="34"/>
                    </a:lnTo>
                    <a:lnTo>
                      <a:pt x="462" y="40"/>
                    </a:lnTo>
                    <a:lnTo>
                      <a:pt x="460" y="46"/>
                    </a:lnTo>
                    <a:lnTo>
                      <a:pt x="458" y="51"/>
                    </a:lnTo>
                    <a:lnTo>
                      <a:pt x="457" y="58"/>
                    </a:lnTo>
                    <a:lnTo>
                      <a:pt x="434" y="168"/>
                    </a:lnTo>
                    <a:lnTo>
                      <a:pt x="422" y="172"/>
                    </a:lnTo>
                    <a:lnTo>
                      <a:pt x="410" y="177"/>
                    </a:lnTo>
                    <a:lnTo>
                      <a:pt x="400" y="182"/>
                    </a:lnTo>
                    <a:lnTo>
                      <a:pt x="388" y="188"/>
                    </a:lnTo>
                    <a:lnTo>
                      <a:pt x="295" y="125"/>
                    </a:lnTo>
                    <a:lnTo>
                      <a:pt x="285" y="120"/>
                    </a:lnTo>
                    <a:lnTo>
                      <a:pt x="275" y="116"/>
                    </a:lnTo>
                    <a:lnTo>
                      <a:pt x="265" y="114"/>
                    </a:lnTo>
                    <a:lnTo>
                      <a:pt x="255" y="113"/>
                    </a:lnTo>
                    <a:lnTo>
                      <a:pt x="247" y="113"/>
                    </a:lnTo>
                    <a:lnTo>
                      <a:pt x="241" y="114"/>
                    </a:lnTo>
                    <a:lnTo>
                      <a:pt x="233" y="116"/>
                    </a:lnTo>
                    <a:lnTo>
                      <a:pt x="227" y="118"/>
                    </a:lnTo>
                    <a:lnTo>
                      <a:pt x="220" y="122"/>
                    </a:lnTo>
                    <a:lnTo>
                      <a:pt x="215" y="125"/>
                    </a:lnTo>
                    <a:lnTo>
                      <a:pt x="208" y="129"/>
                    </a:lnTo>
                    <a:lnTo>
                      <a:pt x="203" y="134"/>
                    </a:lnTo>
                    <a:lnTo>
                      <a:pt x="134" y="204"/>
                    </a:lnTo>
                    <a:lnTo>
                      <a:pt x="130" y="208"/>
                    </a:lnTo>
                    <a:lnTo>
                      <a:pt x="126" y="213"/>
                    </a:lnTo>
                    <a:lnTo>
                      <a:pt x="123" y="218"/>
                    </a:lnTo>
                    <a:lnTo>
                      <a:pt x="120" y="223"/>
                    </a:lnTo>
                    <a:lnTo>
                      <a:pt x="115" y="235"/>
                    </a:lnTo>
                    <a:lnTo>
                      <a:pt x="113" y="247"/>
                    </a:lnTo>
                    <a:lnTo>
                      <a:pt x="113" y="259"/>
                    </a:lnTo>
                    <a:lnTo>
                      <a:pt x="115" y="272"/>
                    </a:lnTo>
                    <a:lnTo>
                      <a:pt x="117" y="277"/>
                    </a:lnTo>
                    <a:lnTo>
                      <a:pt x="119" y="283"/>
                    </a:lnTo>
                    <a:lnTo>
                      <a:pt x="122" y="289"/>
                    </a:lnTo>
                    <a:lnTo>
                      <a:pt x="125" y="294"/>
                    </a:lnTo>
                    <a:lnTo>
                      <a:pt x="188" y="387"/>
                    </a:lnTo>
                    <a:lnTo>
                      <a:pt x="182" y="399"/>
                    </a:lnTo>
                    <a:lnTo>
                      <a:pt x="177" y="411"/>
                    </a:lnTo>
                    <a:lnTo>
                      <a:pt x="173" y="422"/>
                    </a:lnTo>
                    <a:lnTo>
                      <a:pt x="168" y="434"/>
                    </a:lnTo>
                    <a:lnTo>
                      <a:pt x="58" y="456"/>
                    </a:lnTo>
                    <a:lnTo>
                      <a:pt x="52" y="458"/>
                    </a:lnTo>
                    <a:lnTo>
                      <a:pt x="45" y="460"/>
                    </a:lnTo>
                    <a:lnTo>
                      <a:pt x="40" y="463"/>
                    </a:lnTo>
                    <a:lnTo>
                      <a:pt x="34" y="465"/>
                    </a:lnTo>
                    <a:lnTo>
                      <a:pt x="25" y="473"/>
                    </a:lnTo>
                    <a:lnTo>
                      <a:pt x="16" y="481"/>
                    </a:lnTo>
                    <a:lnTo>
                      <a:pt x="10" y="491"/>
                    </a:lnTo>
                    <a:lnTo>
                      <a:pt x="4" y="503"/>
                    </a:lnTo>
                    <a:lnTo>
                      <a:pt x="2" y="508"/>
                    </a:lnTo>
                    <a:lnTo>
                      <a:pt x="1" y="515"/>
                    </a:lnTo>
                    <a:lnTo>
                      <a:pt x="0" y="520"/>
                    </a:lnTo>
                    <a:lnTo>
                      <a:pt x="0" y="527"/>
                    </a:lnTo>
                    <a:lnTo>
                      <a:pt x="0" y="625"/>
                    </a:lnTo>
                    <a:lnTo>
                      <a:pt x="0" y="631"/>
                    </a:lnTo>
                    <a:lnTo>
                      <a:pt x="1" y="638"/>
                    </a:lnTo>
                    <a:lnTo>
                      <a:pt x="2" y="643"/>
                    </a:lnTo>
                    <a:lnTo>
                      <a:pt x="4" y="650"/>
                    </a:lnTo>
                    <a:lnTo>
                      <a:pt x="10" y="661"/>
                    </a:lnTo>
                    <a:lnTo>
                      <a:pt x="16" y="670"/>
                    </a:lnTo>
                    <a:lnTo>
                      <a:pt x="25" y="679"/>
                    </a:lnTo>
                    <a:lnTo>
                      <a:pt x="34" y="687"/>
                    </a:lnTo>
                    <a:lnTo>
                      <a:pt x="40" y="690"/>
                    </a:lnTo>
                    <a:lnTo>
                      <a:pt x="45" y="692"/>
                    </a:lnTo>
                    <a:lnTo>
                      <a:pt x="52" y="694"/>
                    </a:lnTo>
                    <a:lnTo>
                      <a:pt x="58" y="695"/>
                    </a:lnTo>
                    <a:lnTo>
                      <a:pt x="168" y="718"/>
                    </a:lnTo>
                    <a:lnTo>
                      <a:pt x="173" y="730"/>
                    </a:lnTo>
                    <a:lnTo>
                      <a:pt x="177" y="742"/>
                    </a:lnTo>
                    <a:lnTo>
                      <a:pt x="182" y="752"/>
                    </a:lnTo>
                    <a:lnTo>
                      <a:pt x="188" y="764"/>
                    </a:lnTo>
                    <a:lnTo>
                      <a:pt x="125" y="858"/>
                    </a:lnTo>
                    <a:lnTo>
                      <a:pt x="122" y="864"/>
                    </a:lnTo>
                    <a:lnTo>
                      <a:pt x="119" y="869"/>
                    </a:lnTo>
                    <a:lnTo>
                      <a:pt x="117" y="874"/>
                    </a:lnTo>
                    <a:lnTo>
                      <a:pt x="115" y="881"/>
                    </a:lnTo>
                    <a:lnTo>
                      <a:pt x="113" y="893"/>
                    </a:lnTo>
                    <a:lnTo>
                      <a:pt x="113" y="905"/>
                    </a:lnTo>
                    <a:lnTo>
                      <a:pt x="115" y="917"/>
                    </a:lnTo>
                    <a:lnTo>
                      <a:pt x="120" y="928"/>
                    </a:lnTo>
                    <a:lnTo>
                      <a:pt x="123" y="934"/>
                    </a:lnTo>
                    <a:lnTo>
                      <a:pt x="126" y="939"/>
                    </a:lnTo>
                    <a:lnTo>
                      <a:pt x="130" y="944"/>
                    </a:lnTo>
                    <a:lnTo>
                      <a:pt x="134" y="949"/>
                    </a:lnTo>
                    <a:lnTo>
                      <a:pt x="203" y="1018"/>
                    </a:lnTo>
                    <a:lnTo>
                      <a:pt x="208" y="1022"/>
                    </a:lnTo>
                    <a:lnTo>
                      <a:pt x="215" y="1027"/>
                    </a:lnTo>
                    <a:lnTo>
                      <a:pt x="220" y="1031"/>
                    </a:lnTo>
                    <a:lnTo>
                      <a:pt x="227" y="1033"/>
                    </a:lnTo>
                    <a:lnTo>
                      <a:pt x="233" y="1036"/>
                    </a:lnTo>
                    <a:lnTo>
                      <a:pt x="241" y="1038"/>
                    </a:lnTo>
                    <a:lnTo>
                      <a:pt x="247" y="1039"/>
                    </a:lnTo>
                    <a:lnTo>
                      <a:pt x="255" y="1039"/>
                    </a:lnTo>
                    <a:lnTo>
                      <a:pt x="265" y="1039"/>
                    </a:lnTo>
                    <a:lnTo>
                      <a:pt x="275" y="1036"/>
                    </a:lnTo>
                    <a:lnTo>
                      <a:pt x="285" y="1032"/>
                    </a:lnTo>
                    <a:lnTo>
                      <a:pt x="295" y="1027"/>
                    </a:lnTo>
                    <a:lnTo>
                      <a:pt x="388" y="964"/>
                    </a:lnTo>
                    <a:lnTo>
                      <a:pt x="400" y="969"/>
                    </a:lnTo>
                    <a:lnTo>
                      <a:pt x="410" y="975"/>
                    </a:lnTo>
                    <a:lnTo>
                      <a:pt x="422" y="979"/>
                    </a:lnTo>
                    <a:lnTo>
                      <a:pt x="434" y="984"/>
                    </a:lnTo>
                    <a:lnTo>
                      <a:pt x="457" y="1094"/>
                    </a:lnTo>
                    <a:lnTo>
                      <a:pt x="458" y="1100"/>
                    </a:lnTo>
                    <a:lnTo>
                      <a:pt x="460" y="1107"/>
                    </a:lnTo>
                    <a:lnTo>
                      <a:pt x="462" y="1112"/>
                    </a:lnTo>
                    <a:lnTo>
                      <a:pt x="465" y="1117"/>
                    </a:lnTo>
                    <a:lnTo>
                      <a:pt x="473" y="1127"/>
                    </a:lnTo>
                    <a:lnTo>
                      <a:pt x="482" y="1136"/>
                    </a:lnTo>
                    <a:lnTo>
                      <a:pt x="491" y="1142"/>
                    </a:lnTo>
                    <a:lnTo>
                      <a:pt x="502" y="1148"/>
                    </a:lnTo>
                    <a:lnTo>
                      <a:pt x="509" y="1150"/>
                    </a:lnTo>
                    <a:lnTo>
                      <a:pt x="514" y="1151"/>
                    </a:lnTo>
                    <a:lnTo>
                      <a:pt x="520" y="1152"/>
                    </a:lnTo>
                    <a:lnTo>
                      <a:pt x="527" y="1152"/>
                    </a:lnTo>
                    <a:lnTo>
                      <a:pt x="625" y="1152"/>
                    </a:lnTo>
                    <a:lnTo>
                      <a:pt x="632" y="1152"/>
                    </a:lnTo>
                    <a:lnTo>
                      <a:pt x="637" y="1151"/>
                    </a:lnTo>
                    <a:lnTo>
                      <a:pt x="644" y="1150"/>
                    </a:lnTo>
                    <a:lnTo>
                      <a:pt x="649" y="1148"/>
                    </a:lnTo>
                    <a:lnTo>
                      <a:pt x="661" y="1142"/>
                    </a:lnTo>
                    <a:lnTo>
                      <a:pt x="671" y="1136"/>
                    </a:lnTo>
                    <a:lnTo>
                      <a:pt x="679" y="1127"/>
                    </a:lnTo>
                    <a:lnTo>
                      <a:pt x="687" y="1117"/>
                    </a:lnTo>
                    <a:lnTo>
                      <a:pt x="689" y="1112"/>
                    </a:lnTo>
                    <a:lnTo>
                      <a:pt x="692" y="1107"/>
                    </a:lnTo>
                    <a:lnTo>
                      <a:pt x="694" y="1100"/>
                    </a:lnTo>
                    <a:lnTo>
                      <a:pt x="695" y="1094"/>
                    </a:lnTo>
                    <a:lnTo>
                      <a:pt x="718" y="984"/>
                    </a:lnTo>
                    <a:lnTo>
                      <a:pt x="730" y="979"/>
                    </a:lnTo>
                    <a:lnTo>
                      <a:pt x="741" y="975"/>
                    </a:lnTo>
                    <a:lnTo>
                      <a:pt x="753" y="969"/>
                    </a:lnTo>
                    <a:lnTo>
                      <a:pt x="765" y="964"/>
                    </a:lnTo>
                    <a:lnTo>
                      <a:pt x="857" y="1027"/>
                    </a:lnTo>
                    <a:lnTo>
                      <a:pt x="867" y="1032"/>
                    </a:lnTo>
                    <a:lnTo>
                      <a:pt x="877" y="1036"/>
                    </a:lnTo>
                    <a:lnTo>
                      <a:pt x="888" y="1039"/>
                    </a:lnTo>
                    <a:lnTo>
                      <a:pt x="897" y="1039"/>
                    </a:lnTo>
                    <a:lnTo>
                      <a:pt x="905" y="1039"/>
                    </a:lnTo>
                    <a:lnTo>
                      <a:pt x="911" y="1038"/>
                    </a:lnTo>
                    <a:lnTo>
                      <a:pt x="918" y="1036"/>
                    </a:lnTo>
                    <a:lnTo>
                      <a:pt x="925" y="1033"/>
                    </a:lnTo>
                    <a:lnTo>
                      <a:pt x="931" y="1031"/>
                    </a:lnTo>
                    <a:lnTo>
                      <a:pt x="937" y="1027"/>
                    </a:lnTo>
                    <a:lnTo>
                      <a:pt x="943" y="1022"/>
                    </a:lnTo>
                    <a:lnTo>
                      <a:pt x="948" y="1018"/>
                    </a:lnTo>
                    <a:lnTo>
                      <a:pt x="1018" y="949"/>
                    </a:lnTo>
                    <a:lnTo>
                      <a:pt x="1023" y="944"/>
                    </a:lnTo>
                    <a:lnTo>
                      <a:pt x="1026" y="939"/>
                    </a:lnTo>
                    <a:lnTo>
                      <a:pt x="1029" y="934"/>
                    </a:lnTo>
                    <a:lnTo>
                      <a:pt x="1032" y="928"/>
                    </a:lnTo>
                    <a:lnTo>
                      <a:pt x="1037" y="917"/>
                    </a:lnTo>
                    <a:lnTo>
                      <a:pt x="1039" y="905"/>
                    </a:lnTo>
                    <a:lnTo>
                      <a:pt x="1039" y="893"/>
                    </a:lnTo>
                    <a:lnTo>
                      <a:pt x="1037" y="881"/>
                    </a:lnTo>
                    <a:lnTo>
                      <a:pt x="1036" y="874"/>
                    </a:lnTo>
                    <a:lnTo>
                      <a:pt x="1033" y="869"/>
                    </a:lnTo>
                    <a:lnTo>
                      <a:pt x="1030" y="864"/>
                    </a:lnTo>
                    <a:lnTo>
                      <a:pt x="1027" y="858"/>
                    </a:lnTo>
                    <a:lnTo>
                      <a:pt x="964" y="764"/>
                    </a:lnTo>
                    <a:lnTo>
                      <a:pt x="970" y="752"/>
                    </a:lnTo>
                    <a:lnTo>
                      <a:pt x="975" y="742"/>
                    </a:lnTo>
                    <a:lnTo>
                      <a:pt x="979" y="730"/>
                    </a:lnTo>
                    <a:lnTo>
                      <a:pt x="984" y="718"/>
                    </a:lnTo>
                    <a:lnTo>
                      <a:pt x="1094" y="695"/>
                    </a:lnTo>
                    <a:lnTo>
                      <a:pt x="1100" y="694"/>
                    </a:lnTo>
                    <a:lnTo>
                      <a:pt x="1106" y="692"/>
                    </a:lnTo>
                    <a:lnTo>
                      <a:pt x="1112" y="690"/>
                    </a:lnTo>
                    <a:lnTo>
                      <a:pt x="1118" y="687"/>
                    </a:lnTo>
                    <a:lnTo>
                      <a:pt x="1127" y="679"/>
                    </a:lnTo>
                    <a:lnTo>
                      <a:pt x="1136" y="670"/>
                    </a:lnTo>
                    <a:lnTo>
                      <a:pt x="1143" y="661"/>
                    </a:lnTo>
                    <a:lnTo>
                      <a:pt x="1148" y="650"/>
                    </a:lnTo>
                    <a:lnTo>
                      <a:pt x="1149" y="643"/>
                    </a:lnTo>
                    <a:lnTo>
                      <a:pt x="1151" y="638"/>
                    </a:lnTo>
                    <a:lnTo>
                      <a:pt x="1151" y="631"/>
                    </a:lnTo>
                    <a:lnTo>
                      <a:pt x="1152" y="625"/>
                    </a:lnTo>
                    <a:lnTo>
                      <a:pt x="1152" y="527"/>
                    </a:lnTo>
                    <a:lnTo>
                      <a:pt x="1151" y="520"/>
                    </a:lnTo>
                    <a:lnTo>
                      <a:pt x="1151" y="515"/>
                    </a:lnTo>
                    <a:lnTo>
                      <a:pt x="1149" y="508"/>
                    </a:lnTo>
                    <a:lnTo>
                      <a:pt x="1148" y="503"/>
                    </a:lnTo>
                    <a:lnTo>
                      <a:pt x="1143" y="491"/>
                    </a:lnTo>
                    <a:lnTo>
                      <a:pt x="1136" y="481"/>
                    </a:lnTo>
                    <a:lnTo>
                      <a:pt x="1127" y="473"/>
                    </a:lnTo>
                    <a:lnTo>
                      <a:pt x="1118" y="465"/>
                    </a:lnTo>
                    <a:lnTo>
                      <a:pt x="1112" y="463"/>
                    </a:lnTo>
                    <a:lnTo>
                      <a:pt x="1106" y="460"/>
                    </a:lnTo>
                    <a:lnTo>
                      <a:pt x="1100" y="458"/>
                    </a:lnTo>
                    <a:lnTo>
                      <a:pt x="1094" y="456"/>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35" name="Freeform 125">
                <a:extLst>
                  <a:ext uri="{FF2B5EF4-FFF2-40B4-BE49-F238E27FC236}">
                    <a16:creationId xmlns:a16="http://schemas.microsoft.com/office/drawing/2014/main" id="{B35AB5E8-705F-4F6B-8984-F91B76EE078E}"/>
                  </a:ext>
                </a:extLst>
              </p:cNvPr>
              <p:cNvSpPr>
                <a:spLocks noEditPoints="1"/>
              </p:cNvSpPr>
              <p:nvPr/>
            </p:nvSpPr>
            <p:spPr bwMode="auto">
              <a:xfrm>
                <a:off x="4691856" y="2882503"/>
                <a:ext cx="200025" cy="200025"/>
              </a:xfrm>
              <a:custGeom>
                <a:gdLst>
                  <a:gd fmla="*/ 218 w 504" name="T0"/>
                  <a:gd fmla="*/ 469 h 504" name="T1"/>
                  <a:gd fmla="*/ 147 w 504" name="T2"/>
                  <a:gd fmla="*/ 446 h 504" name="T3"/>
                  <a:gd fmla="*/ 82 w 504" name="T4"/>
                  <a:gd fmla="*/ 392 h 504" name="T5"/>
                  <a:gd fmla="*/ 41 w 504" name="T6"/>
                  <a:gd fmla="*/ 317 h 504" name="T7"/>
                  <a:gd fmla="*/ 32 w 504" name="T8"/>
                  <a:gd fmla="*/ 263 h 504" name="T9"/>
                  <a:gd fmla="*/ 34 w 504" name="T10"/>
                  <a:gd fmla="*/ 219 h 504" name="T11"/>
                  <a:gd fmla="*/ 58 w 504" name="T12"/>
                  <a:gd fmla="*/ 147 h 504" name="T13"/>
                  <a:gd fmla="*/ 112 w 504" name="T14"/>
                  <a:gd fmla="*/ 82 h 504" name="T15"/>
                  <a:gd fmla="*/ 187 w 504" name="T16"/>
                  <a:gd fmla="*/ 42 h 504" name="T17"/>
                  <a:gd fmla="*/ 241 w 504" name="T18"/>
                  <a:gd fmla="*/ 32 h 504" name="T19"/>
                  <a:gd fmla="*/ 286 w 504" name="T20"/>
                  <a:gd fmla="*/ 34 h 504" name="T21"/>
                  <a:gd fmla="*/ 357 w 504" name="T22"/>
                  <a:gd fmla="*/ 58 h 504" name="T23"/>
                  <a:gd fmla="*/ 422 w 504" name="T24"/>
                  <a:gd fmla="*/ 112 h 504" name="T25"/>
                  <a:gd fmla="*/ 462 w 504" name="T26"/>
                  <a:gd fmla="*/ 186 h 504" name="T27"/>
                  <a:gd fmla="*/ 472 w 504" name="T28"/>
                  <a:gd fmla="*/ 240 h 504" name="T29"/>
                  <a:gd fmla="*/ 470 w 504" name="T30"/>
                  <a:gd fmla="*/ 286 h 504" name="T31"/>
                  <a:gd fmla="*/ 446 w 504" name="T32"/>
                  <a:gd fmla="*/ 357 h 504" name="T33"/>
                  <a:gd fmla="*/ 392 w 504" name="T34"/>
                  <a:gd fmla="*/ 422 h 504" name="T35"/>
                  <a:gd fmla="*/ 317 w 504" name="T36"/>
                  <a:gd fmla="*/ 463 h 504" name="T37"/>
                  <a:gd fmla="*/ 263 w 504" name="T38"/>
                  <a:gd fmla="*/ 473 h 504" name="T39"/>
                  <a:gd fmla="*/ 239 w 504" name="T40"/>
                  <a:gd fmla="*/ 1 h 504" name="T41"/>
                  <a:gd fmla="*/ 189 w 504" name="T42"/>
                  <a:gd fmla="*/ 8 h 504" name="T43"/>
                  <a:gd fmla="*/ 142 w 504" name="T44"/>
                  <a:gd fmla="*/ 24 h 504" name="T45"/>
                  <a:gd fmla="*/ 101 w 504" name="T46"/>
                  <a:gd fmla="*/ 50 h 504" name="T47"/>
                  <a:gd fmla="*/ 66 w 504" name="T48"/>
                  <a:gd fmla="*/ 83 h 504" name="T49"/>
                  <a:gd fmla="*/ 37 w 504" name="T50"/>
                  <a:gd fmla="*/ 122 h 504" name="T51"/>
                  <a:gd fmla="*/ 15 w 504" name="T52"/>
                  <a:gd fmla="*/ 165 h 504" name="T53"/>
                  <a:gd fmla="*/ 3 w 504" name="T54"/>
                  <a:gd fmla="*/ 213 h 504" name="T55"/>
                  <a:gd fmla="*/ 0 w 504" name="T56"/>
                  <a:gd fmla="*/ 265 h 504" name="T57"/>
                  <a:gd fmla="*/ 7 w 504" name="T58"/>
                  <a:gd fmla="*/ 315 h 504" name="T59"/>
                  <a:gd fmla="*/ 25 w 504" name="T60"/>
                  <a:gd fmla="*/ 361 h 504" name="T61"/>
                  <a:gd fmla="*/ 50 w 504" name="T62"/>
                  <a:gd fmla="*/ 402 h 504" name="T63"/>
                  <a:gd fmla="*/ 83 w 504" name="T64"/>
                  <a:gd fmla="*/ 438 h 504" name="T65"/>
                  <a:gd fmla="*/ 121 w 504" name="T66"/>
                  <a:gd fmla="*/ 467 h 504" name="T67"/>
                  <a:gd fmla="*/ 165 w 504" name="T68"/>
                  <a:gd fmla="*/ 489 h 504" name="T69"/>
                  <a:gd fmla="*/ 214 w 504" name="T70"/>
                  <a:gd fmla="*/ 501 h 504" name="T71"/>
                  <a:gd fmla="*/ 265 w 504" name="T72"/>
                  <a:gd fmla="*/ 504 h 504" name="T73"/>
                  <a:gd fmla="*/ 315 w 504" name="T74"/>
                  <a:gd fmla="*/ 496 h 504" name="T75"/>
                  <a:gd fmla="*/ 362 w 504" name="T76"/>
                  <a:gd fmla="*/ 479 h 504" name="T77"/>
                  <a:gd fmla="*/ 403 w 504" name="T78"/>
                  <a:gd fmla="*/ 454 h 504" name="T79"/>
                  <a:gd fmla="*/ 438 w 504" name="T80"/>
                  <a:gd fmla="*/ 421 h 504" name="T81"/>
                  <a:gd fmla="*/ 468 w 504" name="T82"/>
                  <a:gd fmla="*/ 383 h 504" name="T83"/>
                  <a:gd fmla="*/ 489 w 504" name="T84"/>
                  <a:gd fmla="*/ 339 h 504" name="T85"/>
                  <a:gd fmla="*/ 501 w 504" name="T86"/>
                  <a:gd fmla="*/ 290 h 504" name="T87"/>
                  <a:gd fmla="*/ 503 w 504" name="T88"/>
                  <a:gd fmla="*/ 239 h 504" name="T89"/>
                  <a:gd fmla="*/ 496 w 504" name="T90"/>
                  <a:gd fmla="*/ 189 h 504" name="T91"/>
                  <a:gd fmla="*/ 479 w 504" name="T92"/>
                  <a:gd fmla="*/ 142 h 504" name="T93"/>
                  <a:gd fmla="*/ 454 w 504" name="T94"/>
                  <a:gd fmla="*/ 101 h 504" name="T95"/>
                  <a:gd fmla="*/ 421 w 504" name="T96"/>
                  <a:gd fmla="*/ 66 h 504" name="T97"/>
                  <a:gd fmla="*/ 382 w 504" name="T98"/>
                  <a:gd fmla="*/ 36 h 504" name="T99"/>
                  <a:gd fmla="*/ 339 w 504" name="T100"/>
                  <a:gd fmla="*/ 15 h 504" name="T101"/>
                  <a:gd fmla="*/ 290 w 504" name="T102"/>
                  <a:gd fmla="*/ 3 h 50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503" w="503">
                    <a:moveTo>
                      <a:pt x="252" y="473"/>
                    </a:moveTo>
                    <a:lnTo>
                      <a:pt x="241" y="473"/>
                    </a:lnTo>
                    <a:lnTo>
                      <a:pt x="230" y="472"/>
                    </a:lnTo>
                    <a:lnTo>
                      <a:pt x="218" y="469"/>
                    </a:lnTo>
                    <a:lnTo>
                      <a:pt x="207" y="468"/>
                    </a:lnTo>
                    <a:lnTo>
                      <a:pt x="187" y="463"/>
                    </a:lnTo>
                    <a:lnTo>
                      <a:pt x="166" y="455"/>
                    </a:lnTo>
                    <a:lnTo>
                      <a:pt x="147" y="446"/>
                    </a:lnTo>
                    <a:lnTo>
                      <a:pt x="128" y="435"/>
                    </a:lnTo>
                    <a:lnTo>
                      <a:pt x="112" y="422"/>
                    </a:lnTo>
                    <a:lnTo>
                      <a:pt x="96" y="408"/>
                    </a:lnTo>
                    <a:lnTo>
                      <a:pt x="82" y="392"/>
                    </a:lnTo>
                    <a:lnTo>
                      <a:pt x="69" y="375"/>
                    </a:lnTo>
                    <a:lnTo>
                      <a:pt x="58" y="357"/>
                    </a:lnTo>
                    <a:lnTo>
                      <a:pt x="49" y="338"/>
                    </a:lnTo>
                    <a:lnTo>
                      <a:pt x="41" y="317"/>
                    </a:lnTo>
                    <a:lnTo>
                      <a:pt x="36" y="297"/>
                    </a:lnTo>
                    <a:lnTo>
                      <a:pt x="34" y="286"/>
                    </a:lnTo>
                    <a:lnTo>
                      <a:pt x="32" y="274"/>
                    </a:lnTo>
                    <a:lnTo>
                      <a:pt x="32" y="263"/>
                    </a:lnTo>
                    <a:lnTo>
                      <a:pt x="31" y="252"/>
                    </a:lnTo>
                    <a:lnTo>
                      <a:pt x="32" y="240"/>
                    </a:lnTo>
                    <a:lnTo>
                      <a:pt x="32" y="230"/>
                    </a:lnTo>
                    <a:lnTo>
                      <a:pt x="34" y="219"/>
                    </a:lnTo>
                    <a:lnTo>
                      <a:pt x="36" y="207"/>
                    </a:lnTo>
                    <a:lnTo>
                      <a:pt x="41" y="186"/>
                    </a:lnTo>
                    <a:lnTo>
                      <a:pt x="49" y="166"/>
                    </a:lnTo>
                    <a:lnTo>
                      <a:pt x="58" y="147"/>
                    </a:lnTo>
                    <a:lnTo>
                      <a:pt x="69" y="128"/>
                    </a:lnTo>
                    <a:lnTo>
                      <a:pt x="82" y="112"/>
                    </a:lnTo>
                    <a:lnTo>
                      <a:pt x="96" y="96"/>
                    </a:lnTo>
                    <a:lnTo>
                      <a:pt x="112" y="82"/>
                    </a:lnTo>
                    <a:lnTo>
                      <a:pt x="128" y="69"/>
                    </a:lnTo>
                    <a:lnTo>
                      <a:pt x="147" y="58"/>
                    </a:lnTo>
                    <a:lnTo>
                      <a:pt x="166" y="49"/>
                    </a:lnTo>
                    <a:lnTo>
                      <a:pt x="187" y="42"/>
                    </a:lnTo>
                    <a:lnTo>
                      <a:pt x="207" y="36"/>
                    </a:lnTo>
                    <a:lnTo>
                      <a:pt x="218" y="34"/>
                    </a:lnTo>
                    <a:lnTo>
                      <a:pt x="230" y="33"/>
                    </a:lnTo>
                    <a:lnTo>
                      <a:pt x="241" y="32"/>
                    </a:lnTo>
                    <a:lnTo>
                      <a:pt x="252" y="31"/>
                    </a:lnTo>
                    <a:lnTo>
                      <a:pt x="263" y="32"/>
                    </a:lnTo>
                    <a:lnTo>
                      <a:pt x="274" y="33"/>
                    </a:lnTo>
                    <a:lnTo>
                      <a:pt x="286" y="34"/>
                    </a:lnTo>
                    <a:lnTo>
                      <a:pt x="297" y="36"/>
                    </a:lnTo>
                    <a:lnTo>
                      <a:pt x="317" y="42"/>
                    </a:lnTo>
                    <a:lnTo>
                      <a:pt x="338" y="49"/>
                    </a:lnTo>
                    <a:lnTo>
                      <a:pt x="357" y="58"/>
                    </a:lnTo>
                    <a:lnTo>
                      <a:pt x="376" y="69"/>
                    </a:lnTo>
                    <a:lnTo>
                      <a:pt x="392" y="82"/>
                    </a:lnTo>
                    <a:lnTo>
                      <a:pt x="408" y="96"/>
                    </a:lnTo>
                    <a:lnTo>
                      <a:pt x="422" y="112"/>
                    </a:lnTo>
                    <a:lnTo>
                      <a:pt x="435" y="128"/>
                    </a:lnTo>
                    <a:lnTo>
                      <a:pt x="446" y="147"/>
                    </a:lnTo>
                    <a:lnTo>
                      <a:pt x="456" y="166"/>
                    </a:lnTo>
                    <a:lnTo>
                      <a:pt x="462" y="186"/>
                    </a:lnTo>
                    <a:lnTo>
                      <a:pt x="468" y="207"/>
                    </a:lnTo>
                    <a:lnTo>
                      <a:pt x="470" y="219"/>
                    </a:lnTo>
                    <a:lnTo>
                      <a:pt x="472" y="230"/>
                    </a:lnTo>
                    <a:lnTo>
                      <a:pt x="472" y="240"/>
                    </a:lnTo>
                    <a:lnTo>
                      <a:pt x="473" y="252"/>
                    </a:lnTo>
                    <a:lnTo>
                      <a:pt x="472" y="263"/>
                    </a:lnTo>
                    <a:lnTo>
                      <a:pt x="472" y="274"/>
                    </a:lnTo>
                    <a:lnTo>
                      <a:pt x="470" y="286"/>
                    </a:lnTo>
                    <a:lnTo>
                      <a:pt x="468" y="297"/>
                    </a:lnTo>
                    <a:lnTo>
                      <a:pt x="462" y="317"/>
                    </a:lnTo>
                    <a:lnTo>
                      <a:pt x="456" y="338"/>
                    </a:lnTo>
                    <a:lnTo>
                      <a:pt x="446" y="357"/>
                    </a:lnTo>
                    <a:lnTo>
                      <a:pt x="435" y="375"/>
                    </a:lnTo>
                    <a:lnTo>
                      <a:pt x="422" y="392"/>
                    </a:lnTo>
                    <a:lnTo>
                      <a:pt x="408" y="408"/>
                    </a:lnTo>
                    <a:lnTo>
                      <a:pt x="392" y="422"/>
                    </a:lnTo>
                    <a:lnTo>
                      <a:pt x="376" y="435"/>
                    </a:lnTo>
                    <a:lnTo>
                      <a:pt x="357" y="446"/>
                    </a:lnTo>
                    <a:lnTo>
                      <a:pt x="338" y="455"/>
                    </a:lnTo>
                    <a:lnTo>
                      <a:pt x="317" y="463"/>
                    </a:lnTo>
                    <a:lnTo>
                      <a:pt x="297" y="468"/>
                    </a:lnTo>
                    <a:lnTo>
                      <a:pt x="286" y="469"/>
                    </a:lnTo>
                    <a:lnTo>
                      <a:pt x="274" y="472"/>
                    </a:lnTo>
                    <a:lnTo>
                      <a:pt x="263" y="473"/>
                    </a:lnTo>
                    <a:lnTo>
                      <a:pt x="252" y="473"/>
                    </a:lnTo>
                    <a:lnTo>
                      <a:pt x="252" y="473"/>
                    </a:lnTo>
                    <a:close/>
                    <a:moveTo>
                      <a:pt x="252" y="0"/>
                    </a:moveTo>
                    <a:lnTo>
                      <a:pt x="239" y="1"/>
                    </a:lnTo>
                    <a:lnTo>
                      <a:pt x="227" y="1"/>
                    </a:lnTo>
                    <a:lnTo>
                      <a:pt x="214" y="3"/>
                    </a:lnTo>
                    <a:lnTo>
                      <a:pt x="201" y="5"/>
                    </a:lnTo>
                    <a:lnTo>
                      <a:pt x="189" y="8"/>
                    </a:lnTo>
                    <a:lnTo>
                      <a:pt x="177" y="12"/>
                    </a:lnTo>
                    <a:lnTo>
                      <a:pt x="165" y="15"/>
                    </a:lnTo>
                    <a:lnTo>
                      <a:pt x="154" y="20"/>
                    </a:lnTo>
                    <a:lnTo>
                      <a:pt x="142" y="24"/>
                    </a:lnTo>
                    <a:lnTo>
                      <a:pt x="132" y="30"/>
                    </a:lnTo>
                    <a:lnTo>
                      <a:pt x="121" y="36"/>
                    </a:lnTo>
                    <a:lnTo>
                      <a:pt x="111" y="43"/>
                    </a:lnTo>
                    <a:lnTo>
                      <a:pt x="101" y="50"/>
                    </a:lnTo>
                    <a:lnTo>
                      <a:pt x="92" y="58"/>
                    </a:lnTo>
                    <a:lnTo>
                      <a:pt x="83" y="66"/>
                    </a:lnTo>
                    <a:lnTo>
                      <a:pt x="73" y="74"/>
                    </a:lnTo>
                    <a:lnTo>
                      <a:pt x="66" y="83"/>
                    </a:lnTo>
                    <a:lnTo>
                      <a:pt x="57" y="91"/>
                    </a:lnTo>
                    <a:lnTo>
                      <a:pt x="50" y="101"/>
                    </a:lnTo>
                    <a:lnTo>
                      <a:pt x="43" y="111"/>
                    </a:lnTo>
                    <a:lnTo>
                      <a:pt x="37" y="122"/>
                    </a:lnTo>
                    <a:lnTo>
                      <a:pt x="30" y="131"/>
                    </a:lnTo>
                    <a:lnTo>
                      <a:pt x="25" y="142"/>
                    </a:lnTo>
                    <a:lnTo>
                      <a:pt x="19" y="154"/>
                    </a:lnTo>
                    <a:lnTo>
                      <a:pt x="15" y="165"/>
                    </a:lnTo>
                    <a:lnTo>
                      <a:pt x="12" y="177"/>
                    </a:lnTo>
                    <a:lnTo>
                      <a:pt x="7" y="189"/>
                    </a:lnTo>
                    <a:lnTo>
                      <a:pt x="5" y="202"/>
                    </a:lnTo>
                    <a:lnTo>
                      <a:pt x="3" y="213"/>
                    </a:lnTo>
                    <a:lnTo>
                      <a:pt x="1" y="226"/>
                    </a:lnTo>
                    <a:lnTo>
                      <a:pt x="0" y="239"/>
                    </a:lnTo>
                    <a:lnTo>
                      <a:pt x="0" y="252"/>
                    </a:lnTo>
                    <a:lnTo>
                      <a:pt x="0" y="265"/>
                    </a:lnTo>
                    <a:lnTo>
                      <a:pt x="1" y="277"/>
                    </a:lnTo>
                    <a:lnTo>
                      <a:pt x="3" y="290"/>
                    </a:lnTo>
                    <a:lnTo>
                      <a:pt x="5" y="303"/>
                    </a:lnTo>
                    <a:lnTo>
                      <a:pt x="7" y="315"/>
                    </a:lnTo>
                    <a:lnTo>
                      <a:pt x="12" y="327"/>
                    </a:lnTo>
                    <a:lnTo>
                      <a:pt x="15" y="339"/>
                    </a:lnTo>
                    <a:lnTo>
                      <a:pt x="19" y="350"/>
                    </a:lnTo>
                    <a:lnTo>
                      <a:pt x="25" y="361"/>
                    </a:lnTo>
                    <a:lnTo>
                      <a:pt x="30" y="372"/>
                    </a:lnTo>
                    <a:lnTo>
                      <a:pt x="37" y="383"/>
                    </a:lnTo>
                    <a:lnTo>
                      <a:pt x="43" y="393"/>
                    </a:lnTo>
                    <a:lnTo>
                      <a:pt x="50" y="402"/>
                    </a:lnTo>
                    <a:lnTo>
                      <a:pt x="57" y="412"/>
                    </a:lnTo>
                    <a:lnTo>
                      <a:pt x="66" y="421"/>
                    </a:lnTo>
                    <a:lnTo>
                      <a:pt x="73" y="431"/>
                    </a:lnTo>
                    <a:lnTo>
                      <a:pt x="83" y="438"/>
                    </a:lnTo>
                    <a:lnTo>
                      <a:pt x="92" y="447"/>
                    </a:lnTo>
                    <a:lnTo>
                      <a:pt x="101" y="454"/>
                    </a:lnTo>
                    <a:lnTo>
                      <a:pt x="111" y="461"/>
                    </a:lnTo>
                    <a:lnTo>
                      <a:pt x="121" y="467"/>
                    </a:lnTo>
                    <a:lnTo>
                      <a:pt x="132" y="474"/>
                    </a:lnTo>
                    <a:lnTo>
                      <a:pt x="142" y="479"/>
                    </a:lnTo>
                    <a:lnTo>
                      <a:pt x="154" y="485"/>
                    </a:lnTo>
                    <a:lnTo>
                      <a:pt x="165" y="489"/>
                    </a:lnTo>
                    <a:lnTo>
                      <a:pt x="177" y="492"/>
                    </a:lnTo>
                    <a:lnTo>
                      <a:pt x="189" y="496"/>
                    </a:lnTo>
                    <a:lnTo>
                      <a:pt x="201" y="499"/>
                    </a:lnTo>
                    <a:lnTo>
                      <a:pt x="214" y="501"/>
                    </a:lnTo>
                    <a:lnTo>
                      <a:pt x="227" y="503"/>
                    </a:lnTo>
                    <a:lnTo>
                      <a:pt x="239" y="504"/>
                    </a:lnTo>
                    <a:lnTo>
                      <a:pt x="252" y="504"/>
                    </a:lnTo>
                    <a:lnTo>
                      <a:pt x="265" y="504"/>
                    </a:lnTo>
                    <a:lnTo>
                      <a:pt x="277" y="503"/>
                    </a:lnTo>
                    <a:lnTo>
                      <a:pt x="290" y="501"/>
                    </a:lnTo>
                    <a:lnTo>
                      <a:pt x="302" y="499"/>
                    </a:lnTo>
                    <a:lnTo>
                      <a:pt x="315" y="496"/>
                    </a:lnTo>
                    <a:lnTo>
                      <a:pt x="327" y="492"/>
                    </a:lnTo>
                    <a:lnTo>
                      <a:pt x="339" y="489"/>
                    </a:lnTo>
                    <a:lnTo>
                      <a:pt x="350" y="485"/>
                    </a:lnTo>
                    <a:lnTo>
                      <a:pt x="362" y="479"/>
                    </a:lnTo>
                    <a:lnTo>
                      <a:pt x="373" y="474"/>
                    </a:lnTo>
                    <a:lnTo>
                      <a:pt x="382" y="467"/>
                    </a:lnTo>
                    <a:lnTo>
                      <a:pt x="393" y="461"/>
                    </a:lnTo>
                    <a:lnTo>
                      <a:pt x="403" y="454"/>
                    </a:lnTo>
                    <a:lnTo>
                      <a:pt x="412" y="447"/>
                    </a:lnTo>
                    <a:lnTo>
                      <a:pt x="421" y="438"/>
                    </a:lnTo>
                    <a:lnTo>
                      <a:pt x="430" y="431"/>
                    </a:lnTo>
                    <a:lnTo>
                      <a:pt x="438" y="421"/>
                    </a:lnTo>
                    <a:lnTo>
                      <a:pt x="446" y="412"/>
                    </a:lnTo>
                    <a:lnTo>
                      <a:pt x="454" y="402"/>
                    </a:lnTo>
                    <a:lnTo>
                      <a:pt x="461" y="393"/>
                    </a:lnTo>
                    <a:lnTo>
                      <a:pt x="468" y="383"/>
                    </a:lnTo>
                    <a:lnTo>
                      <a:pt x="474" y="372"/>
                    </a:lnTo>
                    <a:lnTo>
                      <a:pt x="479" y="361"/>
                    </a:lnTo>
                    <a:lnTo>
                      <a:pt x="484" y="350"/>
                    </a:lnTo>
                    <a:lnTo>
                      <a:pt x="489" y="339"/>
                    </a:lnTo>
                    <a:lnTo>
                      <a:pt x="492" y="327"/>
                    </a:lnTo>
                    <a:lnTo>
                      <a:pt x="496" y="315"/>
                    </a:lnTo>
                    <a:lnTo>
                      <a:pt x="499" y="303"/>
                    </a:lnTo>
                    <a:lnTo>
                      <a:pt x="501" y="290"/>
                    </a:lnTo>
                    <a:lnTo>
                      <a:pt x="503" y="277"/>
                    </a:lnTo>
                    <a:lnTo>
                      <a:pt x="503" y="265"/>
                    </a:lnTo>
                    <a:lnTo>
                      <a:pt x="504" y="252"/>
                    </a:lnTo>
                    <a:lnTo>
                      <a:pt x="503" y="239"/>
                    </a:lnTo>
                    <a:lnTo>
                      <a:pt x="503" y="226"/>
                    </a:lnTo>
                    <a:lnTo>
                      <a:pt x="501" y="213"/>
                    </a:lnTo>
                    <a:lnTo>
                      <a:pt x="499" y="202"/>
                    </a:lnTo>
                    <a:lnTo>
                      <a:pt x="496" y="189"/>
                    </a:lnTo>
                    <a:lnTo>
                      <a:pt x="492" y="177"/>
                    </a:lnTo>
                    <a:lnTo>
                      <a:pt x="489" y="165"/>
                    </a:lnTo>
                    <a:lnTo>
                      <a:pt x="484" y="154"/>
                    </a:lnTo>
                    <a:lnTo>
                      <a:pt x="479" y="142"/>
                    </a:lnTo>
                    <a:lnTo>
                      <a:pt x="474" y="131"/>
                    </a:lnTo>
                    <a:lnTo>
                      <a:pt x="468" y="122"/>
                    </a:lnTo>
                    <a:lnTo>
                      <a:pt x="461" y="111"/>
                    </a:lnTo>
                    <a:lnTo>
                      <a:pt x="454" y="101"/>
                    </a:lnTo>
                    <a:lnTo>
                      <a:pt x="446" y="91"/>
                    </a:lnTo>
                    <a:lnTo>
                      <a:pt x="438" y="83"/>
                    </a:lnTo>
                    <a:lnTo>
                      <a:pt x="430" y="74"/>
                    </a:lnTo>
                    <a:lnTo>
                      <a:pt x="421" y="66"/>
                    </a:lnTo>
                    <a:lnTo>
                      <a:pt x="412" y="58"/>
                    </a:lnTo>
                    <a:lnTo>
                      <a:pt x="403" y="50"/>
                    </a:lnTo>
                    <a:lnTo>
                      <a:pt x="393" y="43"/>
                    </a:lnTo>
                    <a:lnTo>
                      <a:pt x="382" y="36"/>
                    </a:lnTo>
                    <a:lnTo>
                      <a:pt x="373" y="30"/>
                    </a:lnTo>
                    <a:lnTo>
                      <a:pt x="362" y="24"/>
                    </a:lnTo>
                    <a:lnTo>
                      <a:pt x="350" y="20"/>
                    </a:lnTo>
                    <a:lnTo>
                      <a:pt x="339" y="15"/>
                    </a:lnTo>
                    <a:lnTo>
                      <a:pt x="327" y="12"/>
                    </a:lnTo>
                    <a:lnTo>
                      <a:pt x="315" y="8"/>
                    </a:lnTo>
                    <a:lnTo>
                      <a:pt x="302" y="5"/>
                    </a:lnTo>
                    <a:lnTo>
                      <a:pt x="290" y="3"/>
                    </a:lnTo>
                    <a:lnTo>
                      <a:pt x="277" y="1"/>
                    </a:lnTo>
                    <a:lnTo>
                      <a:pt x="265" y="1"/>
                    </a:lnTo>
                    <a:lnTo>
                      <a:pt x="252"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36" name="Freeform 126">
                <a:extLst>
                  <a:ext uri="{FF2B5EF4-FFF2-40B4-BE49-F238E27FC236}">
                    <a16:creationId xmlns:a16="http://schemas.microsoft.com/office/drawing/2014/main" id="{DEA327BD-E44A-4DA4-8D9B-023BC101810C}"/>
                  </a:ext>
                </a:extLst>
              </p:cNvPr>
              <p:cNvSpPr>
                <a:spLocks noEditPoints="1"/>
              </p:cNvSpPr>
              <p:nvPr/>
            </p:nvSpPr>
            <p:spPr bwMode="auto">
              <a:xfrm>
                <a:off x="4734718" y="2925365"/>
                <a:ext cx="114300" cy="114300"/>
              </a:xfrm>
              <a:custGeom>
                <a:gdLst>
                  <a:gd fmla="*/ 122 w 288" name="T0"/>
                  <a:gd fmla="*/ 250 h 288" name="T1"/>
                  <a:gd fmla="*/ 93 w 288" name="T2"/>
                  <a:gd fmla="*/ 239 h 288" name="T3"/>
                  <a:gd fmla="*/ 68 w 288" name="T4"/>
                  <a:gd fmla="*/ 220 h 288" name="T5"/>
                  <a:gd fmla="*/ 50 w 288" name="T6"/>
                  <a:gd fmla="*/ 195 h 288" name="T7"/>
                  <a:gd fmla="*/ 38 w 288" name="T8"/>
                  <a:gd fmla="*/ 166 h 288" name="T9"/>
                  <a:gd fmla="*/ 37 w 288" name="T10"/>
                  <a:gd fmla="*/ 132 h 288" name="T11"/>
                  <a:gd fmla="*/ 44 w 288" name="T12"/>
                  <a:gd fmla="*/ 102 h 288" name="T13"/>
                  <a:gd fmla="*/ 60 w 288" name="T14"/>
                  <a:gd fmla="*/ 75 h 288" name="T15"/>
                  <a:gd fmla="*/ 84 w 288" name="T16"/>
                  <a:gd fmla="*/ 55 h 288" name="T17"/>
                  <a:gd fmla="*/ 112 w 288" name="T18"/>
                  <a:gd fmla="*/ 41 h 288" name="T19"/>
                  <a:gd fmla="*/ 144 w 288" name="T20"/>
                  <a:gd fmla="*/ 36 h 288" name="T21"/>
                  <a:gd fmla="*/ 176 w 288" name="T22"/>
                  <a:gd fmla="*/ 41 h 288" name="T23"/>
                  <a:gd fmla="*/ 204 w 288" name="T24"/>
                  <a:gd fmla="*/ 55 h 288" name="T25"/>
                  <a:gd fmla="*/ 228 w 288" name="T26"/>
                  <a:gd fmla="*/ 75 h 288" name="T27"/>
                  <a:gd fmla="*/ 244 w 288" name="T28"/>
                  <a:gd fmla="*/ 102 h 288" name="T29"/>
                  <a:gd fmla="*/ 252 w 288" name="T30"/>
                  <a:gd fmla="*/ 132 h 288" name="T31"/>
                  <a:gd fmla="*/ 249 w 288" name="T32"/>
                  <a:gd fmla="*/ 166 h 288" name="T33"/>
                  <a:gd fmla="*/ 239 w 288" name="T34"/>
                  <a:gd fmla="*/ 195 h 288" name="T35"/>
                  <a:gd fmla="*/ 220 w 288" name="T36"/>
                  <a:gd fmla="*/ 220 h 288" name="T37"/>
                  <a:gd fmla="*/ 195 w 288" name="T38"/>
                  <a:gd fmla="*/ 239 h 288" name="T39"/>
                  <a:gd fmla="*/ 166 w 288" name="T40"/>
                  <a:gd fmla="*/ 250 h 288" name="T41"/>
                  <a:gd fmla="*/ 144 w 288" name="T42"/>
                  <a:gd fmla="*/ 252 h 288" name="T43"/>
                  <a:gd fmla="*/ 115 w 288" name="T44"/>
                  <a:gd fmla="*/ 3 h 288" name="T45"/>
                  <a:gd fmla="*/ 76 w 288" name="T46"/>
                  <a:gd fmla="*/ 17 h 288" name="T47"/>
                  <a:gd fmla="*/ 42 w 288" name="T48"/>
                  <a:gd fmla="*/ 42 h 288" name="T49"/>
                  <a:gd fmla="*/ 17 w 288" name="T50"/>
                  <a:gd fmla="*/ 75 h 288" name="T51"/>
                  <a:gd fmla="*/ 3 w 288" name="T52"/>
                  <a:gd fmla="*/ 115 h 288" name="T53"/>
                  <a:gd fmla="*/ 1 w 288" name="T54"/>
                  <a:gd fmla="*/ 158 h 288" name="T55"/>
                  <a:gd fmla="*/ 12 w 288" name="T56"/>
                  <a:gd fmla="*/ 201 h 288" name="T57"/>
                  <a:gd fmla="*/ 33 w 288" name="T58"/>
                  <a:gd fmla="*/ 235 h 288" name="T59"/>
                  <a:gd fmla="*/ 64 w 288" name="T60"/>
                  <a:gd fmla="*/ 263 h 288" name="T61"/>
                  <a:gd fmla="*/ 101 w 288" name="T62"/>
                  <a:gd fmla="*/ 282 h 288" name="T63"/>
                  <a:gd fmla="*/ 144 w 288" name="T64"/>
                  <a:gd fmla="*/ 288 h 288" name="T65"/>
                  <a:gd fmla="*/ 187 w 288" name="T66"/>
                  <a:gd fmla="*/ 282 h 288" name="T67"/>
                  <a:gd fmla="*/ 225 w 288" name="T68"/>
                  <a:gd fmla="*/ 263 h 288" name="T69"/>
                  <a:gd fmla="*/ 255 w 288" name="T70"/>
                  <a:gd fmla="*/ 235 h 288" name="T71"/>
                  <a:gd fmla="*/ 276 w 288" name="T72"/>
                  <a:gd fmla="*/ 201 h 288" name="T73"/>
                  <a:gd fmla="*/ 287 w 288" name="T74"/>
                  <a:gd fmla="*/ 158 h 288" name="T75"/>
                  <a:gd fmla="*/ 285 w 288" name="T76"/>
                  <a:gd fmla="*/ 115 h 288" name="T77"/>
                  <a:gd fmla="*/ 271 w 288" name="T78"/>
                  <a:gd fmla="*/ 75 h 288" name="T79"/>
                  <a:gd fmla="*/ 246 w 288" name="T80"/>
                  <a:gd fmla="*/ 42 h 288" name="T81"/>
                  <a:gd fmla="*/ 213 w 288" name="T82"/>
                  <a:gd fmla="*/ 17 h 288" name="T83"/>
                  <a:gd fmla="*/ 173 w 288" name="T84"/>
                  <a:gd fmla="*/ 3 h 2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88" w="288">
                    <a:moveTo>
                      <a:pt x="144" y="252"/>
                    </a:moveTo>
                    <a:lnTo>
                      <a:pt x="133" y="251"/>
                    </a:lnTo>
                    <a:lnTo>
                      <a:pt x="122" y="250"/>
                    </a:lnTo>
                    <a:lnTo>
                      <a:pt x="112" y="247"/>
                    </a:lnTo>
                    <a:lnTo>
                      <a:pt x="103" y="244"/>
                    </a:lnTo>
                    <a:lnTo>
                      <a:pt x="93" y="239"/>
                    </a:lnTo>
                    <a:lnTo>
                      <a:pt x="84" y="234"/>
                    </a:lnTo>
                    <a:lnTo>
                      <a:pt x="76" y="228"/>
                    </a:lnTo>
                    <a:lnTo>
                      <a:pt x="68" y="220"/>
                    </a:lnTo>
                    <a:lnTo>
                      <a:pt x="60" y="212"/>
                    </a:lnTo>
                    <a:lnTo>
                      <a:pt x="55" y="205"/>
                    </a:lnTo>
                    <a:lnTo>
                      <a:pt x="50" y="195"/>
                    </a:lnTo>
                    <a:lnTo>
                      <a:pt x="44" y="186"/>
                    </a:lnTo>
                    <a:lnTo>
                      <a:pt x="41" y="176"/>
                    </a:lnTo>
                    <a:lnTo>
                      <a:pt x="38" y="166"/>
                    </a:lnTo>
                    <a:lnTo>
                      <a:pt x="37" y="155"/>
                    </a:lnTo>
                    <a:lnTo>
                      <a:pt x="36" y="144"/>
                    </a:lnTo>
                    <a:lnTo>
                      <a:pt x="37" y="132"/>
                    </a:lnTo>
                    <a:lnTo>
                      <a:pt x="38" y="122"/>
                    </a:lnTo>
                    <a:lnTo>
                      <a:pt x="41" y="112"/>
                    </a:lnTo>
                    <a:lnTo>
                      <a:pt x="44" y="102"/>
                    </a:lnTo>
                    <a:lnTo>
                      <a:pt x="50" y="93"/>
                    </a:lnTo>
                    <a:lnTo>
                      <a:pt x="55" y="84"/>
                    </a:lnTo>
                    <a:lnTo>
                      <a:pt x="60" y="75"/>
                    </a:lnTo>
                    <a:lnTo>
                      <a:pt x="68" y="68"/>
                    </a:lnTo>
                    <a:lnTo>
                      <a:pt x="76" y="60"/>
                    </a:lnTo>
                    <a:lnTo>
                      <a:pt x="84" y="55"/>
                    </a:lnTo>
                    <a:lnTo>
                      <a:pt x="93" y="49"/>
                    </a:lnTo>
                    <a:lnTo>
                      <a:pt x="103" y="44"/>
                    </a:lnTo>
                    <a:lnTo>
                      <a:pt x="112" y="41"/>
                    </a:lnTo>
                    <a:lnTo>
                      <a:pt x="122" y="39"/>
                    </a:lnTo>
                    <a:lnTo>
                      <a:pt x="133" y="36"/>
                    </a:lnTo>
                    <a:lnTo>
                      <a:pt x="144" y="36"/>
                    </a:lnTo>
                    <a:lnTo>
                      <a:pt x="155" y="36"/>
                    </a:lnTo>
                    <a:lnTo>
                      <a:pt x="166" y="39"/>
                    </a:lnTo>
                    <a:lnTo>
                      <a:pt x="176" y="41"/>
                    </a:lnTo>
                    <a:lnTo>
                      <a:pt x="186" y="44"/>
                    </a:lnTo>
                    <a:lnTo>
                      <a:pt x="195" y="49"/>
                    </a:lnTo>
                    <a:lnTo>
                      <a:pt x="204" y="55"/>
                    </a:lnTo>
                    <a:lnTo>
                      <a:pt x="213" y="60"/>
                    </a:lnTo>
                    <a:lnTo>
                      <a:pt x="220" y="68"/>
                    </a:lnTo>
                    <a:lnTo>
                      <a:pt x="228" y="75"/>
                    </a:lnTo>
                    <a:lnTo>
                      <a:pt x="233" y="84"/>
                    </a:lnTo>
                    <a:lnTo>
                      <a:pt x="239" y="93"/>
                    </a:lnTo>
                    <a:lnTo>
                      <a:pt x="244" y="102"/>
                    </a:lnTo>
                    <a:lnTo>
                      <a:pt x="247" y="112"/>
                    </a:lnTo>
                    <a:lnTo>
                      <a:pt x="249" y="122"/>
                    </a:lnTo>
                    <a:lnTo>
                      <a:pt x="252" y="132"/>
                    </a:lnTo>
                    <a:lnTo>
                      <a:pt x="252" y="144"/>
                    </a:lnTo>
                    <a:lnTo>
                      <a:pt x="252" y="155"/>
                    </a:lnTo>
                    <a:lnTo>
                      <a:pt x="249" y="166"/>
                    </a:lnTo>
                    <a:lnTo>
                      <a:pt x="247" y="176"/>
                    </a:lnTo>
                    <a:lnTo>
                      <a:pt x="244" y="186"/>
                    </a:lnTo>
                    <a:lnTo>
                      <a:pt x="239" y="195"/>
                    </a:lnTo>
                    <a:lnTo>
                      <a:pt x="233" y="205"/>
                    </a:lnTo>
                    <a:lnTo>
                      <a:pt x="228" y="212"/>
                    </a:lnTo>
                    <a:lnTo>
                      <a:pt x="220" y="220"/>
                    </a:lnTo>
                    <a:lnTo>
                      <a:pt x="213" y="228"/>
                    </a:lnTo>
                    <a:lnTo>
                      <a:pt x="204" y="234"/>
                    </a:lnTo>
                    <a:lnTo>
                      <a:pt x="195" y="239"/>
                    </a:lnTo>
                    <a:lnTo>
                      <a:pt x="186" y="244"/>
                    </a:lnTo>
                    <a:lnTo>
                      <a:pt x="176" y="247"/>
                    </a:lnTo>
                    <a:lnTo>
                      <a:pt x="166" y="250"/>
                    </a:lnTo>
                    <a:lnTo>
                      <a:pt x="155" y="251"/>
                    </a:lnTo>
                    <a:lnTo>
                      <a:pt x="144" y="252"/>
                    </a:lnTo>
                    <a:lnTo>
                      <a:pt x="144" y="252"/>
                    </a:lnTo>
                    <a:close/>
                    <a:moveTo>
                      <a:pt x="144" y="0"/>
                    </a:moveTo>
                    <a:lnTo>
                      <a:pt x="130" y="1"/>
                    </a:lnTo>
                    <a:lnTo>
                      <a:pt x="115" y="3"/>
                    </a:lnTo>
                    <a:lnTo>
                      <a:pt x="101" y="6"/>
                    </a:lnTo>
                    <a:lnTo>
                      <a:pt x="88" y="12"/>
                    </a:lnTo>
                    <a:lnTo>
                      <a:pt x="76" y="17"/>
                    </a:lnTo>
                    <a:lnTo>
                      <a:pt x="64" y="24"/>
                    </a:lnTo>
                    <a:lnTo>
                      <a:pt x="53" y="33"/>
                    </a:lnTo>
                    <a:lnTo>
                      <a:pt x="42" y="42"/>
                    </a:lnTo>
                    <a:lnTo>
                      <a:pt x="33" y="53"/>
                    </a:lnTo>
                    <a:lnTo>
                      <a:pt x="25" y="63"/>
                    </a:lnTo>
                    <a:lnTo>
                      <a:pt x="17" y="75"/>
                    </a:lnTo>
                    <a:lnTo>
                      <a:pt x="12" y="88"/>
                    </a:lnTo>
                    <a:lnTo>
                      <a:pt x="6" y="101"/>
                    </a:lnTo>
                    <a:lnTo>
                      <a:pt x="3" y="115"/>
                    </a:lnTo>
                    <a:lnTo>
                      <a:pt x="1" y="129"/>
                    </a:lnTo>
                    <a:lnTo>
                      <a:pt x="0" y="144"/>
                    </a:lnTo>
                    <a:lnTo>
                      <a:pt x="1" y="158"/>
                    </a:lnTo>
                    <a:lnTo>
                      <a:pt x="3" y="174"/>
                    </a:lnTo>
                    <a:lnTo>
                      <a:pt x="6" y="186"/>
                    </a:lnTo>
                    <a:lnTo>
                      <a:pt x="12" y="201"/>
                    </a:lnTo>
                    <a:lnTo>
                      <a:pt x="17" y="212"/>
                    </a:lnTo>
                    <a:lnTo>
                      <a:pt x="25" y="224"/>
                    </a:lnTo>
                    <a:lnTo>
                      <a:pt x="33" y="235"/>
                    </a:lnTo>
                    <a:lnTo>
                      <a:pt x="42" y="246"/>
                    </a:lnTo>
                    <a:lnTo>
                      <a:pt x="53" y="256"/>
                    </a:lnTo>
                    <a:lnTo>
                      <a:pt x="64" y="263"/>
                    </a:lnTo>
                    <a:lnTo>
                      <a:pt x="76" y="271"/>
                    </a:lnTo>
                    <a:lnTo>
                      <a:pt x="88" y="276"/>
                    </a:lnTo>
                    <a:lnTo>
                      <a:pt x="101" y="282"/>
                    </a:lnTo>
                    <a:lnTo>
                      <a:pt x="115" y="285"/>
                    </a:lnTo>
                    <a:lnTo>
                      <a:pt x="130" y="287"/>
                    </a:lnTo>
                    <a:lnTo>
                      <a:pt x="144" y="288"/>
                    </a:lnTo>
                    <a:lnTo>
                      <a:pt x="159" y="287"/>
                    </a:lnTo>
                    <a:lnTo>
                      <a:pt x="173" y="285"/>
                    </a:lnTo>
                    <a:lnTo>
                      <a:pt x="187" y="282"/>
                    </a:lnTo>
                    <a:lnTo>
                      <a:pt x="200" y="276"/>
                    </a:lnTo>
                    <a:lnTo>
                      <a:pt x="213" y="271"/>
                    </a:lnTo>
                    <a:lnTo>
                      <a:pt x="225" y="263"/>
                    </a:lnTo>
                    <a:lnTo>
                      <a:pt x="235" y="256"/>
                    </a:lnTo>
                    <a:lnTo>
                      <a:pt x="246" y="246"/>
                    </a:lnTo>
                    <a:lnTo>
                      <a:pt x="255" y="235"/>
                    </a:lnTo>
                    <a:lnTo>
                      <a:pt x="263" y="224"/>
                    </a:lnTo>
                    <a:lnTo>
                      <a:pt x="271" y="212"/>
                    </a:lnTo>
                    <a:lnTo>
                      <a:pt x="276" y="201"/>
                    </a:lnTo>
                    <a:lnTo>
                      <a:pt x="282" y="186"/>
                    </a:lnTo>
                    <a:lnTo>
                      <a:pt x="285" y="174"/>
                    </a:lnTo>
                    <a:lnTo>
                      <a:pt x="287" y="158"/>
                    </a:lnTo>
                    <a:lnTo>
                      <a:pt x="288" y="144"/>
                    </a:lnTo>
                    <a:lnTo>
                      <a:pt x="287" y="129"/>
                    </a:lnTo>
                    <a:lnTo>
                      <a:pt x="285" y="115"/>
                    </a:lnTo>
                    <a:lnTo>
                      <a:pt x="282" y="101"/>
                    </a:lnTo>
                    <a:lnTo>
                      <a:pt x="276" y="88"/>
                    </a:lnTo>
                    <a:lnTo>
                      <a:pt x="271" y="75"/>
                    </a:lnTo>
                    <a:lnTo>
                      <a:pt x="263" y="63"/>
                    </a:lnTo>
                    <a:lnTo>
                      <a:pt x="255" y="53"/>
                    </a:lnTo>
                    <a:lnTo>
                      <a:pt x="246" y="42"/>
                    </a:lnTo>
                    <a:lnTo>
                      <a:pt x="235" y="33"/>
                    </a:lnTo>
                    <a:lnTo>
                      <a:pt x="225" y="24"/>
                    </a:lnTo>
                    <a:lnTo>
                      <a:pt x="213" y="17"/>
                    </a:lnTo>
                    <a:lnTo>
                      <a:pt x="200" y="12"/>
                    </a:lnTo>
                    <a:lnTo>
                      <a:pt x="187" y="6"/>
                    </a:lnTo>
                    <a:lnTo>
                      <a:pt x="173" y="3"/>
                    </a:lnTo>
                    <a:lnTo>
                      <a:pt x="159" y="1"/>
                    </a:lnTo>
                    <a:lnTo>
                      <a:pt x="144"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27" name="Group 94">
              <a:extLst>
                <a:ext uri="{FF2B5EF4-FFF2-40B4-BE49-F238E27FC236}">
                  <a16:creationId xmlns:a16="http://schemas.microsoft.com/office/drawing/2014/main" id="{74D2F6FC-E7E0-4A88-B1F8-79B5A810B786}"/>
                </a:ext>
              </a:extLst>
            </p:cNvPr>
            <p:cNvGrpSpPr/>
            <p:nvPr/>
          </p:nvGrpSpPr>
          <p:grpSpPr>
            <a:xfrm>
              <a:off x="6760725" y="4861677"/>
              <a:ext cx="267404" cy="267404"/>
              <a:chOff x="3648868" y="2753915"/>
              <a:chExt cx="457200" cy="457200"/>
            </a:xfrm>
            <a:solidFill>
              <a:srgbClr val="232A33"/>
            </a:solidFill>
          </p:grpSpPr>
          <p:sp>
            <p:nvSpPr>
              <p:cNvPr id="32" name="Freeform 127">
                <a:extLst>
                  <a:ext uri="{FF2B5EF4-FFF2-40B4-BE49-F238E27FC236}">
                    <a16:creationId xmlns:a16="http://schemas.microsoft.com/office/drawing/2014/main" id="{96CCF1CD-FDF9-4570-80E8-19A8444BAB06}"/>
                  </a:ext>
                </a:extLst>
              </p:cNvPr>
              <p:cNvSpPr>
                <a:spLocks noEditPoints="1"/>
              </p:cNvSpPr>
              <p:nvPr/>
            </p:nvSpPr>
            <p:spPr bwMode="auto">
              <a:xfrm>
                <a:off x="3648868" y="2753915"/>
                <a:ext cx="457200" cy="457200"/>
              </a:xfrm>
              <a:custGeom>
                <a:gdLst>
                  <a:gd fmla="*/ 630 w 1152" name="T0"/>
                  <a:gd fmla="*/ 780 h 1152" name="T1"/>
                  <a:gd fmla="*/ 534 w 1152" name="T2"/>
                  <a:gd fmla="*/ 739 h 1152" name="T3"/>
                  <a:gd fmla="*/ 454 w 1152" name="T4"/>
                  <a:gd fmla="*/ 674 h 1152" name="T5"/>
                  <a:gd fmla="*/ 395 w 1152" name="T6"/>
                  <a:gd fmla="*/ 588 h 1152" name="T7"/>
                  <a:gd fmla="*/ 364 w 1152" name="T8"/>
                  <a:gd fmla="*/ 487 h 1152" name="T9"/>
                  <a:gd fmla="*/ 364 w 1152" name="T10"/>
                  <a:gd fmla="*/ 378 h 1152" name="T11"/>
                  <a:gd fmla="*/ 395 w 1152" name="T12"/>
                  <a:gd fmla="*/ 276 h 1152" name="T13"/>
                  <a:gd fmla="*/ 454 w 1152" name="T14"/>
                  <a:gd fmla="*/ 190 h 1152" name="T15"/>
                  <a:gd fmla="*/ 534 w 1152" name="T16"/>
                  <a:gd fmla="*/ 124 h 1152" name="T17"/>
                  <a:gd fmla="*/ 630 w 1152" name="T18"/>
                  <a:gd fmla="*/ 83 h 1152" name="T19"/>
                  <a:gd fmla="*/ 739 w 1152" name="T20"/>
                  <a:gd fmla="*/ 72 h 1152" name="T21"/>
                  <a:gd fmla="*/ 844 w 1152" name="T22"/>
                  <a:gd fmla="*/ 94 h 1152" name="T23"/>
                  <a:gd fmla="*/ 936 w 1152" name="T24"/>
                  <a:gd fmla="*/ 143 h 1152" name="T25"/>
                  <a:gd fmla="*/ 1009 w 1152" name="T26"/>
                  <a:gd fmla="*/ 217 h 1152" name="T27"/>
                  <a:gd fmla="*/ 1059 w 1152" name="T28"/>
                  <a:gd fmla="*/ 309 h 1152" name="T29"/>
                  <a:gd fmla="*/ 1079 w 1152" name="T30"/>
                  <a:gd fmla="*/ 413 h 1152" name="T31"/>
                  <a:gd fmla="*/ 1068 w 1152" name="T32"/>
                  <a:gd fmla="*/ 522 h 1152" name="T33"/>
                  <a:gd fmla="*/ 1028 w 1152" name="T34"/>
                  <a:gd fmla="*/ 618 h 1152" name="T35"/>
                  <a:gd fmla="*/ 963 w 1152" name="T36"/>
                  <a:gd fmla="*/ 698 h 1152" name="T37"/>
                  <a:gd fmla="*/ 876 w 1152" name="T38"/>
                  <a:gd fmla="*/ 757 h 1152" name="T39"/>
                  <a:gd fmla="*/ 775 w 1152" name="T40"/>
                  <a:gd fmla="*/ 788 h 1152" name="T41"/>
                  <a:gd fmla="*/ 163 w 1152" name="T42"/>
                  <a:gd fmla="*/ 1077 h 1152" name="T43"/>
                  <a:gd fmla="*/ 127 w 1152" name="T44"/>
                  <a:gd fmla="*/ 1088 h 1152" name="T45"/>
                  <a:gd fmla="*/ 92 w 1152" name="T46"/>
                  <a:gd fmla="*/ 1077 h 1152" name="T47"/>
                  <a:gd fmla="*/ 68 w 1152" name="T48"/>
                  <a:gd fmla="*/ 1049 h 1152" name="T49"/>
                  <a:gd fmla="*/ 65 w 1152" name="T50"/>
                  <a:gd fmla="*/ 1012 h 1152" name="T51"/>
                  <a:gd fmla="*/ 83 w 1152" name="T52"/>
                  <a:gd fmla="*/ 979 h 1152" name="T53"/>
                  <a:gd fmla="*/ 415 w 1152" name="T54"/>
                  <a:gd fmla="*/ 737 h 1152" name="T55"/>
                  <a:gd fmla="*/ 719 w 1152" name="T56"/>
                  <a:gd fmla="*/ 0 h 1152" name="T57"/>
                  <a:gd fmla="*/ 592 w 1152" name="T58"/>
                  <a:gd fmla="*/ 19 h 1152" name="T59"/>
                  <a:gd fmla="*/ 479 w 1152" name="T60"/>
                  <a:gd fmla="*/ 74 h 1152" name="T61"/>
                  <a:gd fmla="*/ 387 w 1152" name="T62"/>
                  <a:gd fmla="*/ 157 h 1152" name="T63"/>
                  <a:gd fmla="*/ 322 w 1152" name="T64"/>
                  <a:gd fmla="*/ 264 h 1152" name="T65"/>
                  <a:gd fmla="*/ 291 w 1152" name="T66"/>
                  <a:gd fmla="*/ 387 h 1152" name="T67"/>
                  <a:gd fmla="*/ 302 w 1152" name="T68"/>
                  <a:gd fmla="*/ 537 h 1152" name="T69"/>
                  <a:gd fmla="*/ 38 w 1152" name="T70"/>
                  <a:gd fmla="*/ 934 h 1152" name="T71"/>
                  <a:gd fmla="*/ 2 w 1152" name="T72"/>
                  <a:gd fmla="*/ 999 h 1152" name="T73"/>
                  <a:gd fmla="*/ 10 w 1152" name="T74"/>
                  <a:gd fmla="*/ 1074 h 1152" name="T75"/>
                  <a:gd fmla="*/ 56 w 1152" name="T76"/>
                  <a:gd fmla="*/ 1130 h 1152" name="T77"/>
                  <a:gd fmla="*/ 127 w 1152" name="T78"/>
                  <a:gd fmla="*/ 1152 h 1152" name="T79"/>
                  <a:gd fmla="*/ 199 w 1152" name="T80"/>
                  <a:gd fmla="*/ 1129 h 1152" name="T81"/>
                  <a:gd fmla="*/ 565 w 1152" name="T82"/>
                  <a:gd fmla="*/ 834 h 1152" name="T83"/>
                  <a:gd fmla="*/ 719 w 1152" name="T84"/>
                  <a:gd fmla="*/ 864 h 1152" name="T85"/>
                  <a:gd fmla="*/ 848 w 1152" name="T86"/>
                  <a:gd fmla="*/ 844 h 1152" name="T87"/>
                  <a:gd fmla="*/ 961 w 1152" name="T88"/>
                  <a:gd fmla="*/ 790 h 1152" name="T89"/>
                  <a:gd fmla="*/ 1053 w 1152" name="T90"/>
                  <a:gd fmla="*/ 707 h 1152" name="T91"/>
                  <a:gd fmla="*/ 1118 w 1152" name="T92"/>
                  <a:gd fmla="*/ 600 h 1152" name="T93"/>
                  <a:gd fmla="*/ 1149 w 1152" name="T94"/>
                  <a:gd fmla="*/ 476 h 1152" name="T95"/>
                  <a:gd fmla="*/ 1143 w 1152" name="T96"/>
                  <a:gd fmla="*/ 345 h 1152" name="T97"/>
                  <a:gd fmla="*/ 1100 w 1152" name="T98"/>
                  <a:gd fmla="*/ 226 h 1152" name="T99"/>
                  <a:gd fmla="*/ 1025 w 1152" name="T100"/>
                  <a:gd fmla="*/ 126 h 1152" name="T101"/>
                  <a:gd fmla="*/ 926 w 1152" name="T102"/>
                  <a:gd fmla="*/ 53 h 1152" name="T103"/>
                  <a:gd fmla="*/ 807 w 1152" name="T104"/>
                  <a:gd fmla="*/ 8 h 115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152" w="1152">
                    <a:moveTo>
                      <a:pt x="719" y="792"/>
                    </a:moveTo>
                    <a:lnTo>
                      <a:pt x="701" y="791"/>
                    </a:lnTo>
                    <a:lnTo>
                      <a:pt x="683" y="790"/>
                    </a:lnTo>
                    <a:lnTo>
                      <a:pt x="665" y="788"/>
                    </a:lnTo>
                    <a:lnTo>
                      <a:pt x="647" y="785"/>
                    </a:lnTo>
                    <a:lnTo>
                      <a:pt x="630" y="780"/>
                    </a:lnTo>
                    <a:lnTo>
                      <a:pt x="613" y="776"/>
                    </a:lnTo>
                    <a:lnTo>
                      <a:pt x="596" y="770"/>
                    </a:lnTo>
                    <a:lnTo>
                      <a:pt x="580" y="763"/>
                    </a:lnTo>
                    <a:lnTo>
                      <a:pt x="564" y="757"/>
                    </a:lnTo>
                    <a:lnTo>
                      <a:pt x="549" y="748"/>
                    </a:lnTo>
                    <a:lnTo>
                      <a:pt x="534" y="739"/>
                    </a:lnTo>
                    <a:lnTo>
                      <a:pt x="519" y="731"/>
                    </a:lnTo>
                    <a:lnTo>
                      <a:pt x="505" y="720"/>
                    </a:lnTo>
                    <a:lnTo>
                      <a:pt x="491" y="709"/>
                    </a:lnTo>
                    <a:lnTo>
                      <a:pt x="478" y="698"/>
                    </a:lnTo>
                    <a:lnTo>
                      <a:pt x="466" y="687"/>
                    </a:lnTo>
                    <a:lnTo>
                      <a:pt x="454" y="674"/>
                    </a:lnTo>
                    <a:lnTo>
                      <a:pt x="442" y="661"/>
                    </a:lnTo>
                    <a:lnTo>
                      <a:pt x="431" y="648"/>
                    </a:lnTo>
                    <a:lnTo>
                      <a:pt x="421" y="634"/>
                    </a:lnTo>
                    <a:lnTo>
                      <a:pt x="412" y="618"/>
                    </a:lnTo>
                    <a:lnTo>
                      <a:pt x="403" y="603"/>
                    </a:lnTo>
                    <a:lnTo>
                      <a:pt x="395" y="588"/>
                    </a:lnTo>
                    <a:lnTo>
                      <a:pt x="388" y="572"/>
                    </a:lnTo>
                    <a:lnTo>
                      <a:pt x="381" y="556"/>
                    </a:lnTo>
                    <a:lnTo>
                      <a:pt x="376" y="539"/>
                    </a:lnTo>
                    <a:lnTo>
                      <a:pt x="372" y="522"/>
                    </a:lnTo>
                    <a:lnTo>
                      <a:pt x="367" y="504"/>
                    </a:lnTo>
                    <a:lnTo>
                      <a:pt x="364" y="487"/>
                    </a:lnTo>
                    <a:lnTo>
                      <a:pt x="362" y="468"/>
                    </a:lnTo>
                    <a:lnTo>
                      <a:pt x="361" y="450"/>
                    </a:lnTo>
                    <a:lnTo>
                      <a:pt x="360" y="432"/>
                    </a:lnTo>
                    <a:lnTo>
                      <a:pt x="361" y="413"/>
                    </a:lnTo>
                    <a:lnTo>
                      <a:pt x="362" y="395"/>
                    </a:lnTo>
                    <a:lnTo>
                      <a:pt x="364" y="378"/>
                    </a:lnTo>
                    <a:lnTo>
                      <a:pt x="367" y="359"/>
                    </a:lnTo>
                    <a:lnTo>
                      <a:pt x="372" y="342"/>
                    </a:lnTo>
                    <a:lnTo>
                      <a:pt x="376" y="325"/>
                    </a:lnTo>
                    <a:lnTo>
                      <a:pt x="381" y="309"/>
                    </a:lnTo>
                    <a:lnTo>
                      <a:pt x="388" y="292"/>
                    </a:lnTo>
                    <a:lnTo>
                      <a:pt x="395" y="276"/>
                    </a:lnTo>
                    <a:lnTo>
                      <a:pt x="403" y="260"/>
                    </a:lnTo>
                    <a:lnTo>
                      <a:pt x="412" y="245"/>
                    </a:lnTo>
                    <a:lnTo>
                      <a:pt x="421" y="231"/>
                    </a:lnTo>
                    <a:lnTo>
                      <a:pt x="431" y="217"/>
                    </a:lnTo>
                    <a:lnTo>
                      <a:pt x="442" y="203"/>
                    </a:lnTo>
                    <a:lnTo>
                      <a:pt x="454" y="190"/>
                    </a:lnTo>
                    <a:lnTo>
                      <a:pt x="466" y="178"/>
                    </a:lnTo>
                    <a:lnTo>
                      <a:pt x="478" y="166"/>
                    </a:lnTo>
                    <a:lnTo>
                      <a:pt x="491" y="154"/>
                    </a:lnTo>
                    <a:lnTo>
                      <a:pt x="505" y="143"/>
                    </a:lnTo>
                    <a:lnTo>
                      <a:pt x="519" y="134"/>
                    </a:lnTo>
                    <a:lnTo>
                      <a:pt x="534" y="124"/>
                    </a:lnTo>
                    <a:lnTo>
                      <a:pt x="549" y="115"/>
                    </a:lnTo>
                    <a:lnTo>
                      <a:pt x="564" y="108"/>
                    </a:lnTo>
                    <a:lnTo>
                      <a:pt x="580" y="100"/>
                    </a:lnTo>
                    <a:lnTo>
                      <a:pt x="596" y="94"/>
                    </a:lnTo>
                    <a:lnTo>
                      <a:pt x="613" y="88"/>
                    </a:lnTo>
                    <a:lnTo>
                      <a:pt x="630" y="83"/>
                    </a:lnTo>
                    <a:lnTo>
                      <a:pt x="647" y="80"/>
                    </a:lnTo>
                    <a:lnTo>
                      <a:pt x="665" y="76"/>
                    </a:lnTo>
                    <a:lnTo>
                      <a:pt x="683" y="74"/>
                    </a:lnTo>
                    <a:lnTo>
                      <a:pt x="701" y="72"/>
                    </a:lnTo>
                    <a:lnTo>
                      <a:pt x="719" y="72"/>
                    </a:lnTo>
                    <a:lnTo>
                      <a:pt x="739" y="72"/>
                    </a:lnTo>
                    <a:lnTo>
                      <a:pt x="757" y="74"/>
                    </a:lnTo>
                    <a:lnTo>
                      <a:pt x="775" y="76"/>
                    </a:lnTo>
                    <a:lnTo>
                      <a:pt x="793" y="80"/>
                    </a:lnTo>
                    <a:lnTo>
                      <a:pt x="810" y="83"/>
                    </a:lnTo>
                    <a:lnTo>
                      <a:pt x="827" y="88"/>
                    </a:lnTo>
                    <a:lnTo>
                      <a:pt x="844" y="94"/>
                    </a:lnTo>
                    <a:lnTo>
                      <a:pt x="860" y="100"/>
                    </a:lnTo>
                    <a:lnTo>
                      <a:pt x="876" y="108"/>
                    </a:lnTo>
                    <a:lnTo>
                      <a:pt x="891" y="115"/>
                    </a:lnTo>
                    <a:lnTo>
                      <a:pt x="906" y="124"/>
                    </a:lnTo>
                    <a:lnTo>
                      <a:pt x="921" y="134"/>
                    </a:lnTo>
                    <a:lnTo>
                      <a:pt x="936" y="143"/>
                    </a:lnTo>
                    <a:lnTo>
                      <a:pt x="948" y="154"/>
                    </a:lnTo>
                    <a:lnTo>
                      <a:pt x="963" y="166"/>
                    </a:lnTo>
                    <a:lnTo>
                      <a:pt x="974" y="178"/>
                    </a:lnTo>
                    <a:lnTo>
                      <a:pt x="986" y="190"/>
                    </a:lnTo>
                    <a:lnTo>
                      <a:pt x="998" y="203"/>
                    </a:lnTo>
                    <a:lnTo>
                      <a:pt x="1009" y="217"/>
                    </a:lnTo>
                    <a:lnTo>
                      <a:pt x="1019" y="231"/>
                    </a:lnTo>
                    <a:lnTo>
                      <a:pt x="1028" y="245"/>
                    </a:lnTo>
                    <a:lnTo>
                      <a:pt x="1037" y="260"/>
                    </a:lnTo>
                    <a:lnTo>
                      <a:pt x="1045" y="276"/>
                    </a:lnTo>
                    <a:lnTo>
                      <a:pt x="1052" y="292"/>
                    </a:lnTo>
                    <a:lnTo>
                      <a:pt x="1059" y="309"/>
                    </a:lnTo>
                    <a:lnTo>
                      <a:pt x="1064" y="325"/>
                    </a:lnTo>
                    <a:lnTo>
                      <a:pt x="1068" y="342"/>
                    </a:lnTo>
                    <a:lnTo>
                      <a:pt x="1073" y="359"/>
                    </a:lnTo>
                    <a:lnTo>
                      <a:pt x="1076" y="378"/>
                    </a:lnTo>
                    <a:lnTo>
                      <a:pt x="1078" y="395"/>
                    </a:lnTo>
                    <a:lnTo>
                      <a:pt x="1079" y="413"/>
                    </a:lnTo>
                    <a:lnTo>
                      <a:pt x="1080" y="432"/>
                    </a:lnTo>
                    <a:lnTo>
                      <a:pt x="1079" y="450"/>
                    </a:lnTo>
                    <a:lnTo>
                      <a:pt x="1078" y="468"/>
                    </a:lnTo>
                    <a:lnTo>
                      <a:pt x="1076" y="487"/>
                    </a:lnTo>
                    <a:lnTo>
                      <a:pt x="1073" y="504"/>
                    </a:lnTo>
                    <a:lnTo>
                      <a:pt x="1068" y="522"/>
                    </a:lnTo>
                    <a:lnTo>
                      <a:pt x="1064" y="539"/>
                    </a:lnTo>
                    <a:lnTo>
                      <a:pt x="1059" y="556"/>
                    </a:lnTo>
                    <a:lnTo>
                      <a:pt x="1052" y="572"/>
                    </a:lnTo>
                    <a:lnTo>
                      <a:pt x="1045" y="588"/>
                    </a:lnTo>
                    <a:lnTo>
                      <a:pt x="1037" y="603"/>
                    </a:lnTo>
                    <a:lnTo>
                      <a:pt x="1028" y="618"/>
                    </a:lnTo>
                    <a:lnTo>
                      <a:pt x="1019" y="634"/>
                    </a:lnTo>
                    <a:lnTo>
                      <a:pt x="1009" y="648"/>
                    </a:lnTo>
                    <a:lnTo>
                      <a:pt x="998" y="661"/>
                    </a:lnTo>
                    <a:lnTo>
                      <a:pt x="986" y="674"/>
                    </a:lnTo>
                    <a:lnTo>
                      <a:pt x="974" y="687"/>
                    </a:lnTo>
                    <a:lnTo>
                      <a:pt x="963" y="698"/>
                    </a:lnTo>
                    <a:lnTo>
                      <a:pt x="948" y="709"/>
                    </a:lnTo>
                    <a:lnTo>
                      <a:pt x="936" y="720"/>
                    </a:lnTo>
                    <a:lnTo>
                      <a:pt x="921" y="731"/>
                    </a:lnTo>
                    <a:lnTo>
                      <a:pt x="906" y="739"/>
                    </a:lnTo>
                    <a:lnTo>
                      <a:pt x="891" y="748"/>
                    </a:lnTo>
                    <a:lnTo>
                      <a:pt x="876" y="757"/>
                    </a:lnTo>
                    <a:lnTo>
                      <a:pt x="860" y="763"/>
                    </a:lnTo>
                    <a:lnTo>
                      <a:pt x="844" y="770"/>
                    </a:lnTo>
                    <a:lnTo>
                      <a:pt x="827" y="776"/>
                    </a:lnTo>
                    <a:lnTo>
                      <a:pt x="810" y="780"/>
                    </a:lnTo>
                    <a:lnTo>
                      <a:pt x="793" y="785"/>
                    </a:lnTo>
                    <a:lnTo>
                      <a:pt x="775" y="788"/>
                    </a:lnTo>
                    <a:lnTo>
                      <a:pt x="757" y="790"/>
                    </a:lnTo>
                    <a:lnTo>
                      <a:pt x="739" y="791"/>
                    </a:lnTo>
                    <a:lnTo>
                      <a:pt x="719" y="792"/>
                    </a:lnTo>
                    <a:close/>
                    <a:moveTo>
                      <a:pt x="173" y="1069"/>
                    </a:moveTo>
                    <a:lnTo>
                      <a:pt x="168" y="1073"/>
                    </a:lnTo>
                    <a:lnTo>
                      <a:pt x="163" y="1077"/>
                    </a:lnTo>
                    <a:lnTo>
                      <a:pt x="158" y="1081"/>
                    </a:lnTo>
                    <a:lnTo>
                      <a:pt x="152" y="1083"/>
                    </a:lnTo>
                    <a:lnTo>
                      <a:pt x="146" y="1085"/>
                    </a:lnTo>
                    <a:lnTo>
                      <a:pt x="141" y="1087"/>
                    </a:lnTo>
                    <a:lnTo>
                      <a:pt x="134" y="1088"/>
                    </a:lnTo>
                    <a:lnTo>
                      <a:pt x="127" y="1088"/>
                    </a:lnTo>
                    <a:lnTo>
                      <a:pt x="120" y="1088"/>
                    </a:lnTo>
                    <a:lnTo>
                      <a:pt x="115" y="1087"/>
                    </a:lnTo>
                    <a:lnTo>
                      <a:pt x="108" y="1085"/>
                    </a:lnTo>
                    <a:lnTo>
                      <a:pt x="103" y="1083"/>
                    </a:lnTo>
                    <a:lnTo>
                      <a:pt x="96" y="1081"/>
                    </a:lnTo>
                    <a:lnTo>
                      <a:pt x="92" y="1077"/>
                    </a:lnTo>
                    <a:lnTo>
                      <a:pt x="87" y="1074"/>
                    </a:lnTo>
                    <a:lnTo>
                      <a:pt x="82" y="1070"/>
                    </a:lnTo>
                    <a:lnTo>
                      <a:pt x="78" y="1066"/>
                    </a:lnTo>
                    <a:lnTo>
                      <a:pt x="75" y="1060"/>
                    </a:lnTo>
                    <a:lnTo>
                      <a:pt x="71" y="1055"/>
                    </a:lnTo>
                    <a:lnTo>
                      <a:pt x="68" y="1049"/>
                    </a:lnTo>
                    <a:lnTo>
                      <a:pt x="66" y="1044"/>
                    </a:lnTo>
                    <a:lnTo>
                      <a:pt x="65" y="1038"/>
                    </a:lnTo>
                    <a:lnTo>
                      <a:pt x="64" y="1031"/>
                    </a:lnTo>
                    <a:lnTo>
                      <a:pt x="64" y="1025"/>
                    </a:lnTo>
                    <a:lnTo>
                      <a:pt x="64" y="1018"/>
                    </a:lnTo>
                    <a:lnTo>
                      <a:pt x="65" y="1012"/>
                    </a:lnTo>
                    <a:lnTo>
                      <a:pt x="66" y="1006"/>
                    </a:lnTo>
                    <a:lnTo>
                      <a:pt x="69" y="1000"/>
                    </a:lnTo>
                    <a:lnTo>
                      <a:pt x="71" y="994"/>
                    </a:lnTo>
                    <a:lnTo>
                      <a:pt x="75" y="989"/>
                    </a:lnTo>
                    <a:lnTo>
                      <a:pt x="79" y="984"/>
                    </a:lnTo>
                    <a:lnTo>
                      <a:pt x="83" y="979"/>
                    </a:lnTo>
                    <a:lnTo>
                      <a:pt x="82" y="979"/>
                    </a:lnTo>
                    <a:lnTo>
                      <a:pt x="373" y="689"/>
                    </a:lnTo>
                    <a:lnTo>
                      <a:pt x="383" y="702"/>
                    </a:lnTo>
                    <a:lnTo>
                      <a:pt x="393" y="714"/>
                    </a:lnTo>
                    <a:lnTo>
                      <a:pt x="404" y="725"/>
                    </a:lnTo>
                    <a:lnTo>
                      <a:pt x="415" y="737"/>
                    </a:lnTo>
                    <a:lnTo>
                      <a:pt x="426" y="748"/>
                    </a:lnTo>
                    <a:lnTo>
                      <a:pt x="438" y="759"/>
                    </a:lnTo>
                    <a:lnTo>
                      <a:pt x="451" y="769"/>
                    </a:lnTo>
                    <a:lnTo>
                      <a:pt x="462" y="778"/>
                    </a:lnTo>
                    <a:lnTo>
                      <a:pt x="173" y="1069"/>
                    </a:lnTo>
                    <a:close/>
                    <a:moveTo>
                      <a:pt x="719" y="0"/>
                    </a:moveTo>
                    <a:lnTo>
                      <a:pt x="698" y="1"/>
                    </a:lnTo>
                    <a:lnTo>
                      <a:pt x="676" y="2"/>
                    </a:lnTo>
                    <a:lnTo>
                      <a:pt x="655" y="5"/>
                    </a:lnTo>
                    <a:lnTo>
                      <a:pt x="633" y="8"/>
                    </a:lnTo>
                    <a:lnTo>
                      <a:pt x="611" y="14"/>
                    </a:lnTo>
                    <a:lnTo>
                      <a:pt x="592" y="19"/>
                    </a:lnTo>
                    <a:lnTo>
                      <a:pt x="572" y="27"/>
                    </a:lnTo>
                    <a:lnTo>
                      <a:pt x="552" y="34"/>
                    </a:lnTo>
                    <a:lnTo>
                      <a:pt x="533" y="43"/>
                    </a:lnTo>
                    <a:lnTo>
                      <a:pt x="514" y="53"/>
                    </a:lnTo>
                    <a:lnTo>
                      <a:pt x="496" y="62"/>
                    </a:lnTo>
                    <a:lnTo>
                      <a:pt x="479" y="74"/>
                    </a:lnTo>
                    <a:lnTo>
                      <a:pt x="461" y="86"/>
                    </a:lnTo>
                    <a:lnTo>
                      <a:pt x="445" y="99"/>
                    </a:lnTo>
                    <a:lnTo>
                      <a:pt x="430" y="112"/>
                    </a:lnTo>
                    <a:lnTo>
                      <a:pt x="415" y="126"/>
                    </a:lnTo>
                    <a:lnTo>
                      <a:pt x="400" y="141"/>
                    </a:lnTo>
                    <a:lnTo>
                      <a:pt x="387" y="157"/>
                    </a:lnTo>
                    <a:lnTo>
                      <a:pt x="374" y="174"/>
                    </a:lnTo>
                    <a:lnTo>
                      <a:pt x="362" y="191"/>
                    </a:lnTo>
                    <a:lnTo>
                      <a:pt x="350" y="208"/>
                    </a:lnTo>
                    <a:lnTo>
                      <a:pt x="340" y="226"/>
                    </a:lnTo>
                    <a:lnTo>
                      <a:pt x="331" y="245"/>
                    </a:lnTo>
                    <a:lnTo>
                      <a:pt x="322" y="264"/>
                    </a:lnTo>
                    <a:lnTo>
                      <a:pt x="314" y="284"/>
                    </a:lnTo>
                    <a:lnTo>
                      <a:pt x="307" y="303"/>
                    </a:lnTo>
                    <a:lnTo>
                      <a:pt x="302" y="324"/>
                    </a:lnTo>
                    <a:lnTo>
                      <a:pt x="297" y="345"/>
                    </a:lnTo>
                    <a:lnTo>
                      <a:pt x="293" y="366"/>
                    </a:lnTo>
                    <a:lnTo>
                      <a:pt x="291" y="387"/>
                    </a:lnTo>
                    <a:lnTo>
                      <a:pt x="289" y="410"/>
                    </a:lnTo>
                    <a:lnTo>
                      <a:pt x="287" y="432"/>
                    </a:lnTo>
                    <a:lnTo>
                      <a:pt x="289" y="459"/>
                    </a:lnTo>
                    <a:lnTo>
                      <a:pt x="292" y="486"/>
                    </a:lnTo>
                    <a:lnTo>
                      <a:pt x="295" y="512"/>
                    </a:lnTo>
                    <a:lnTo>
                      <a:pt x="302" y="537"/>
                    </a:lnTo>
                    <a:lnTo>
                      <a:pt x="308" y="562"/>
                    </a:lnTo>
                    <a:lnTo>
                      <a:pt x="317" y="587"/>
                    </a:lnTo>
                    <a:lnTo>
                      <a:pt x="326" y="611"/>
                    </a:lnTo>
                    <a:lnTo>
                      <a:pt x="338" y="634"/>
                    </a:lnTo>
                    <a:lnTo>
                      <a:pt x="38" y="934"/>
                    </a:lnTo>
                    <a:lnTo>
                      <a:pt x="38" y="934"/>
                    </a:lnTo>
                    <a:lnTo>
                      <a:pt x="29" y="944"/>
                    </a:lnTo>
                    <a:lnTo>
                      <a:pt x="22" y="953"/>
                    </a:lnTo>
                    <a:lnTo>
                      <a:pt x="15" y="964"/>
                    </a:lnTo>
                    <a:lnTo>
                      <a:pt x="10" y="975"/>
                    </a:lnTo>
                    <a:lnTo>
                      <a:pt x="6" y="987"/>
                    </a:lnTo>
                    <a:lnTo>
                      <a:pt x="2" y="999"/>
                    </a:lnTo>
                    <a:lnTo>
                      <a:pt x="0" y="1012"/>
                    </a:lnTo>
                    <a:lnTo>
                      <a:pt x="0" y="1025"/>
                    </a:lnTo>
                    <a:lnTo>
                      <a:pt x="0" y="1038"/>
                    </a:lnTo>
                    <a:lnTo>
                      <a:pt x="2" y="1050"/>
                    </a:lnTo>
                    <a:lnTo>
                      <a:pt x="6" y="1062"/>
                    </a:lnTo>
                    <a:lnTo>
                      <a:pt x="10" y="1074"/>
                    </a:lnTo>
                    <a:lnTo>
                      <a:pt x="15" y="1085"/>
                    </a:lnTo>
                    <a:lnTo>
                      <a:pt x="22" y="1096"/>
                    </a:lnTo>
                    <a:lnTo>
                      <a:pt x="29" y="1106"/>
                    </a:lnTo>
                    <a:lnTo>
                      <a:pt x="37" y="1114"/>
                    </a:lnTo>
                    <a:lnTo>
                      <a:pt x="47" y="1123"/>
                    </a:lnTo>
                    <a:lnTo>
                      <a:pt x="56" y="1130"/>
                    </a:lnTo>
                    <a:lnTo>
                      <a:pt x="66" y="1137"/>
                    </a:lnTo>
                    <a:lnTo>
                      <a:pt x="78" y="1142"/>
                    </a:lnTo>
                    <a:lnTo>
                      <a:pt x="89" y="1147"/>
                    </a:lnTo>
                    <a:lnTo>
                      <a:pt x="102" y="1150"/>
                    </a:lnTo>
                    <a:lnTo>
                      <a:pt x="114" y="1151"/>
                    </a:lnTo>
                    <a:lnTo>
                      <a:pt x="127" y="1152"/>
                    </a:lnTo>
                    <a:lnTo>
                      <a:pt x="141" y="1151"/>
                    </a:lnTo>
                    <a:lnTo>
                      <a:pt x="152" y="1149"/>
                    </a:lnTo>
                    <a:lnTo>
                      <a:pt x="165" y="1147"/>
                    </a:lnTo>
                    <a:lnTo>
                      <a:pt x="177" y="1141"/>
                    </a:lnTo>
                    <a:lnTo>
                      <a:pt x="188" y="1136"/>
                    </a:lnTo>
                    <a:lnTo>
                      <a:pt x="199" y="1129"/>
                    </a:lnTo>
                    <a:lnTo>
                      <a:pt x="209" y="1122"/>
                    </a:lnTo>
                    <a:lnTo>
                      <a:pt x="217" y="1114"/>
                    </a:lnTo>
                    <a:lnTo>
                      <a:pt x="217" y="1114"/>
                    </a:lnTo>
                    <a:lnTo>
                      <a:pt x="518" y="814"/>
                    </a:lnTo>
                    <a:lnTo>
                      <a:pt x="541" y="825"/>
                    </a:lnTo>
                    <a:lnTo>
                      <a:pt x="565" y="834"/>
                    </a:lnTo>
                    <a:lnTo>
                      <a:pt x="589" y="843"/>
                    </a:lnTo>
                    <a:lnTo>
                      <a:pt x="614" y="851"/>
                    </a:lnTo>
                    <a:lnTo>
                      <a:pt x="640" y="856"/>
                    </a:lnTo>
                    <a:lnTo>
                      <a:pt x="667" y="860"/>
                    </a:lnTo>
                    <a:lnTo>
                      <a:pt x="692" y="864"/>
                    </a:lnTo>
                    <a:lnTo>
                      <a:pt x="719" y="864"/>
                    </a:lnTo>
                    <a:lnTo>
                      <a:pt x="742" y="864"/>
                    </a:lnTo>
                    <a:lnTo>
                      <a:pt x="764" y="861"/>
                    </a:lnTo>
                    <a:lnTo>
                      <a:pt x="785" y="859"/>
                    </a:lnTo>
                    <a:lnTo>
                      <a:pt x="807" y="855"/>
                    </a:lnTo>
                    <a:lnTo>
                      <a:pt x="827" y="851"/>
                    </a:lnTo>
                    <a:lnTo>
                      <a:pt x="848" y="844"/>
                    </a:lnTo>
                    <a:lnTo>
                      <a:pt x="869" y="838"/>
                    </a:lnTo>
                    <a:lnTo>
                      <a:pt x="888" y="830"/>
                    </a:lnTo>
                    <a:lnTo>
                      <a:pt x="907" y="822"/>
                    </a:lnTo>
                    <a:lnTo>
                      <a:pt x="926" y="812"/>
                    </a:lnTo>
                    <a:lnTo>
                      <a:pt x="944" y="801"/>
                    </a:lnTo>
                    <a:lnTo>
                      <a:pt x="961" y="790"/>
                    </a:lnTo>
                    <a:lnTo>
                      <a:pt x="979" y="778"/>
                    </a:lnTo>
                    <a:lnTo>
                      <a:pt x="995" y="765"/>
                    </a:lnTo>
                    <a:lnTo>
                      <a:pt x="1010" y="751"/>
                    </a:lnTo>
                    <a:lnTo>
                      <a:pt x="1025" y="737"/>
                    </a:lnTo>
                    <a:lnTo>
                      <a:pt x="1040" y="722"/>
                    </a:lnTo>
                    <a:lnTo>
                      <a:pt x="1053" y="707"/>
                    </a:lnTo>
                    <a:lnTo>
                      <a:pt x="1066" y="691"/>
                    </a:lnTo>
                    <a:lnTo>
                      <a:pt x="1078" y="674"/>
                    </a:lnTo>
                    <a:lnTo>
                      <a:pt x="1090" y="656"/>
                    </a:lnTo>
                    <a:lnTo>
                      <a:pt x="1100" y="638"/>
                    </a:lnTo>
                    <a:lnTo>
                      <a:pt x="1109" y="620"/>
                    </a:lnTo>
                    <a:lnTo>
                      <a:pt x="1118" y="600"/>
                    </a:lnTo>
                    <a:lnTo>
                      <a:pt x="1126" y="581"/>
                    </a:lnTo>
                    <a:lnTo>
                      <a:pt x="1132" y="560"/>
                    </a:lnTo>
                    <a:lnTo>
                      <a:pt x="1139" y="540"/>
                    </a:lnTo>
                    <a:lnTo>
                      <a:pt x="1143" y="519"/>
                    </a:lnTo>
                    <a:lnTo>
                      <a:pt x="1147" y="498"/>
                    </a:lnTo>
                    <a:lnTo>
                      <a:pt x="1149" y="476"/>
                    </a:lnTo>
                    <a:lnTo>
                      <a:pt x="1152" y="454"/>
                    </a:lnTo>
                    <a:lnTo>
                      <a:pt x="1152" y="432"/>
                    </a:lnTo>
                    <a:lnTo>
                      <a:pt x="1152" y="410"/>
                    </a:lnTo>
                    <a:lnTo>
                      <a:pt x="1149" y="387"/>
                    </a:lnTo>
                    <a:lnTo>
                      <a:pt x="1147" y="366"/>
                    </a:lnTo>
                    <a:lnTo>
                      <a:pt x="1143" y="345"/>
                    </a:lnTo>
                    <a:lnTo>
                      <a:pt x="1139" y="324"/>
                    </a:lnTo>
                    <a:lnTo>
                      <a:pt x="1132" y="303"/>
                    </a:lnTo>
                    <a:lnTo>
                      <a:pt x="1126" y="284"/>
                    </a:lnTo>
                    <a:lnTo>
                      <a:pt x="1118" y="264"/>
                    </a:lnTo>
                    <a:lnTo>
                      <a:pt x="1109" y="245"/>
                    </a:lnTo>
                    <a:lnTo>
                      <a:pt x="1100" y="226"/>
                    </a:lnTo>
                    <a:lnTo>
                      <a:pt x="1090" y="208"/>
                    </a:lnTo>
                    <a:lnTo>
                      <a:pt x="1078" y="191"/>
                    </a:lnTo>
                    <a:lnTo>
                      <a:pt x="1066" y="174"/>
                    </a:lnTo>
                    <a:lnTo>
                      <a:pt x="1053" y="157"/>
                    </a:lnTo>
                    <a:lnTo>
                      <a:pt x="1040" y="141"/>
                    </a:lnTo>
                    <a:lnTo>
                      <a:pt x="1025" y="126"/>
                    </a:lnTo>
                    <a:lnTo>
                      <a:pt x="1010" y="112"/>
                    </a:lnTo>
                    <a:lnTo>
                      <a:pt x="995" y="99"/>
                    </a:lnTo>
                    <a:lnTo>
                      <a:pt x="979" y="86"/>
                    </a:lnTo>
                    <a:lnTo>
                      <a:pt x="961" y="74"/>
                    </a:lnTo>
                    <a:lnTo>
                      <a:pt x="944" y="62"/>
                    </a:lnTo>
                    <a:lnTo>
                      <a:pt x="926" y="53"/>
                    </a:lnTo>
                    <a:lnTo>
                      <a:pt x="907" y="43"/>
                    </a:lnTo>
                    <a:lnTo>
                      <a:pt x="888" y="34"/>
                    </a:lnTo>
                    <a:lnTo>
                      <a:pt x="869" y="27"/>
                    </a:lnTo>
                    <a:lnTo>
                      <a:pt x="848" y="19"/>
                    </a:lnTo>
                    <a:lnTo>
                      <a:pt x="827" y="14"/>
                    </a:lnTo>
                    <a:lnTo>
                      <a:pt x="807" y="8"/>
                    </a:lnTo>
                    <a:lnTo>
                      <a:pt x="785" y="5"/>
                    </a:lnTo>
                    <a:lnTo>
                      <a:pt x="764" y="2"/>
                    </a:lnTo>
                    <a:lnTo>
                      <a:pt x="742" y="1"/>
                    </a:lnTo>
                    <a:lnTo>
                      <a:pt x="719"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33" name="Freeform 128">
                <a:extLst>
                  <a:ext uri="{FF2B5EF4-FFF2-40B4-BE49-F238E27FC236}">
                    <a16:creationId xmlns:a16="http://schemas.microsoft.com/office/drawing/2014/main" id="{361A191C-B833-4EBC-8D97-C0E30CA99198}"/>
                  </a:ext>
                </a:extLst>
              </p:cNvPr>
              <p:cNvSpPr/>
              <p:nvPr/>
            </p:nvSpPr>
            <p:spPr bwMode="auto">
              <a:xfrm>
                <a:off x="3834606" y="2825353"/>
                <a:ext cx="106363" cy="107950"/>
              </a:xfrm>
              <a:custGeom>
                <a:gdLst>
                  <a:gd fmla="*/ 239 w 270" name="T0"/>
                  <a:gd fmla="*/ 0 h 270" name="T1"/>
                  <a:gd fmla="*/ 214 w 270" name="T2"/>
                  <a:gd fmla="*/ 3 h 270" name="T3"/>
                  <a:gd fmla="*/ 189 w 270" name="T4"/>
                  <a:gd fmla="*/ 8 h 270" name="T5"/>
                  <a:gd fmla="*/ 165 w 270" name="T6"/>
                  <a:gd fmla="*/ 15 h 270" name="T7"/>
                  <a:gd fmla="*/ 142 w 270" name="T8"/>
                  <a:gd fmla="*/ 25 h 270" name="T9"/>
                  <a:gd fmla="*/ 121 w 270" name="T10"/>
                  <a:gd fmla="*/ 37 h 270" name="T11"/>
                  <a:gd fmla="*/ 101 w 270" name="T12"/>
                  <a:gd fmla="*/ 50 h 270" name="T13"/>
                  <a:gd fmla="*/ 83 w 270" name="T14"/>
                  <a:gd fmla="*/ 66 h 270" name="T15"/>
                  <a:gd fmla="*/ 66 w 270" name="T16"/>
                  <a:gd fmla="*/ 82 h 270" name="T17"/>
                  <a:gd fmla="*/ 50 w 270" name="T18"/>
                  <a:gd fmla="*/ 102 h 270" name="T19"/>
                  <a:gd fmla="*/ 37 w 270" name="T20"/>
                  <a:gd fmla="*/ 121 h 270" name="T21"/>
                  <a:gd fmla="*/ 25 w 270" name="T22"/>
                  <a:gd fmla="*/ 143 h 270" name="T23"/>
                  <a:gd fmla="*/ 15 w 270" name="T24"/>
                  <a:gd fmla="*/ 165 h 270" name="T25"/>
                  <a:gd fmla="*/ 7 w 270" name="T26"/>
                  <a:gd fmla="*/ 189 h 270" name="T27"/>
                  <a:gd fmla="*/ 3 w 270" name="T28"/>
                  <a:gd fmla="*/ 214 h 270" name="T29"/>
                  <a:gd fmla="*/ 0 w 270" name="T30"/>
                  <a:gd fmla="*/ 239 h 270" name="T31"/>
                  <a:gd fmla="*/ 0 w 270" name="T32"/>
                  <a:gd fmla="*/ 256 h 270" name="T33"/>
                  <a:gd fmla="*/ 3 w 270" name="T34"/>
                  <a:gd fmla="*/ 262 h 270" name="T35"/>
                  <a:gd fmla="*/ 7 w 270" name="T36"/>
                  <a:gd fmla="*/ 267 h 270" name="T37"/>
                  <a:gd fmla="*/ 14 w 270" name="T38"/>
                  <a:gd fmla="*/ 270 h 270" name="T39"/>
                  <a:gd fmla="*/ 21 w 270" name="T40"/>
                  <a:gd fmla="*/ 270 h 270" name="T41"/>
                  <a:gd fmla="*/ 28 w 270" name="T42"/>
                  <a:gd fmla="*/ 267 h 270" name="T43"/>
                  <a:gd fmla="*/ 33 w 270" name="T44"/>
                  <a:gd fmla="*/ 262 h 270" name="T45"/>
                  <a:gd fmla="*/ 35 w 270" name="T46"/>
                  <a:gd fmla="*/ 256 h 270" name="T47"/>
                  <a:gd fmla="*/ 37 w 270" name="T48"/>
                  <a:gd fmla="*/ 241 h 270" name="T49"/>
                  <a:gd fmla="*/ 39 w 270" name="T50"/>
                  <a:gd fmla="*/ 219 h 270" name="T51"/>
                  <a:gd fmla="*/ 45 w 270" name="T52"/>
                  <a:gd fmla="*/ 188 h 270" name="T53"/>
                  <a:gd fmla="*/ 62 w 270" name="T54"/>
                  <a:gd fmla="*/ 149 h 270" name="T55"/>
                  <a:gd fmla="*/ 85 w 270" name="T56"/>
                  <a:gd fmla="*/ 114 h 270" name="T57"/>
                  <a:gd fmla="*/ 114 w 270" name="T58"/>
                  <a:gd fmla="*/ 85 h 270" name="T59"/>
                  <a:gd fmla="*/ 149 w 270" name="T60"/>
                  <a:gd fmla="*/ 62 h 270" name="T61"/>
                  <a:gd fmla="*/ 188 w 270" name="T62"/>
                  <a:gd fmla="*/ 45 h 270" name="T63"/>
                  <a:gd fmla="*/ 219 w 270" name="T64"/>
                  <a:gd fmla="*/ 39 h 270" name="T65"/>
                  <a:gd fmla="*/ 241 w 270" name="T66"/>
                  <a:gd fmla="*/ 37 h 270" name="T67"/>
                  <a:gd fmla="*/ 256 w 270" name="T68"/>
                  <a:gd fmla="*/ 36 h 270" name="T69"/>
                  <a:gd fmla="*/ 262 w 270" name="T70"/>
                  <a:gd fmla="*/ 32 h 270" name="T71"/>
                  <a:gd fmla="*/ 267 w 270" name="T72"/>
                  <a:gd fmla="*/ 28 h 270" name="T73"/>
                  <a:gd fmla="*/ 270 w 270" name="T74"/>
                  <a:gd fmla="*/ 22 h 270" name="T75"/>
                  <a:gd fmla="*/ 270 w 270" name="T76"/>
                  <a:gd fmla="*/ 14 h 270" name="T77"/>
                  <a:gd fmla="*/ 267 w 270" name="T78"/>
                  <a:gd fmla="*/ 8 h 270" name="T79"/>
                  <a:gd fmla="*/ 262 w 270" name="T80"/>
                  <a:gd fmla="*/ 3 h 270" name="T81"/>
                  <a:gd fmla="*/ 256 w 270" name="T82"/>
                  <a:gd fmla="*/ 0 h 27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270" w="270">
                    <a:moveTo>
                      <a:pt x="251" y="0"/>
                    </a:moveTo>
                    <a:lnTo>
                      <a:pt x="239" y="0"/>
                    </a:lnTo>
                    <a:lnTo>
                      <a:pt x="227" y="1"/>
                    </a:lnTo>
                    <a:lnTo>
                      <a:pt x="214" y="3"/>
                    </a:lnTo>
                    <a:lnTo>
                      <a:pt x="201" y="5"/>
                    </a:lnTo>
                    <a:lnTo>
                      <a:pt x="189" y="8"/>
                    </a:lnTo>
                    <a:lnTo>
                      <a:pt x="177" y="11"/>
                    </a:lnTo>
                    <a:lnTo>
                      <a:pt x="165" y="15"/>
                    </a:lnTo>
                    <a:lnTo>
                      <a:pt x="154" y="19"/>
                    </a:lnTo>
                    <a:lnTo>
                      <a:pt x="142" y="25"/>
                    </a:lnTo>
                    <a:lnTo>
                      <a:pt x="132" y="30"/>
                    </a:lnTo>
                    <a:lnTo>
                      <a:pt x="121" y="37"/>
                    </a:lnTo>
                    <a:lnTo>
                      <a:pt x="111" y="43"/>
                    </a:lnTo>
                    <a:lnTo>
                      <a:pt x="101" y="50"/>
                    </a:lnTo>
                    <a:lnTo>
                      <a:pt x="92" y="57"/>
                    </a:lnTo>
                    <a:lnTo>
                      <a:pt x="83" y="66"/>
                    </a:lnTo>
                    <a:lnTo>
                      <a:pt x="73" y="73"/>
                    </a:lnTo>
                    <a:lnTo>
                      <a:pt x="66" y="82"/>
                    </a:lnTo>
                    <a:lnTo>
                      <a:pt x="57" y="92"/>
                    </a:lnTo>
                    <a:lnTo>
                      <a:pt x="50" y="102"/>
                    </a:lnTo>
                    <a:lnTo>
                      <a:pt x="43" y="111"/>
                    </a:lnTo>
                    <a:lnTo>
                      <a:pt x="37" y="121"/>
                    </a:lnTo>
                    <a:lnTo>
                      <a:pt x="30" y="132"/>
                    </a:lnTo>
                    <a:lnTo>
                      <a:pt x="25" y="143"/>
                    </a:lnTo>
                    <a:lnTo>
                      <a:pt x="19" y="153"/>
                    </a:lnTo>
                    <a:lnTo>
                      <a:pt x="15" y="165"/>
                    </a:lnTo>
                    <a:lnTo>
                      <a:pt x="12" y="177"/>
                    </a:lnTo>
                    <a:lnTo>
                      <a:pt x="7" y="189"/>
                    </a:lnTo>
                    <a:lnTo>
                      <a:pt x="5" y="201"/>
                    </a:lnTo>
                    <a:lnTo>
                      <a:pt x="3" y="214"/>
                    </a:lnTo>
                    <a:lnTo>
                      <a:pt x="1" y="226"/>
                    </a:lnTo>
                    <a:lnTo>
                      <a:pt x="0" y="239"/>
                    </a:lnTo>
                    <a:lnTo>
                      <a:pt x="0" y="252"/>
                    </a:lnTo>
                    <a:lnTo>
                      <a:pt x="0" y="256"/>
                    </a:lnTo>
                    <a:lnTo>
                      <a:pt x="1" y="259"/>
                    </a:lnTo>
                    <a:lnTo>
                      <a:pt x="3" y="262"/>
                    </a:lnTo>
                    <a:lnTo>
                      <a:pt x="5" y="265"/>
                    </a:lnTo>
                    <a:lnTo>
                      <a:pt x="7" y="267"/>
                    </a:lnTo>
                    <a:lnTo>
                      <a:pt x="11" y="269"/>
                    </a:lnTo>
                    <a:lnTo>
                      <a:pt x="14" y="270"/>
                    </a:lnTo>
                    <a:lnTo>
                      <a:pt x="18" y="270"/>
                    </a:lnTo>
                    <a:lnTo>
                      <a:pt x="21" y="270"/>
                    </a:lnTo>
                    <a:lnTo>
                      <a:pt x="25" y="269"/>
                    </a:lnTo>
                    <a:lnTo>
                      <a:pt x="28" y="267"/>
                    </a:lnTo>
                    <a:lnTo>
                      <a:pt x="31" y="265"/>
                    </a:lnTo>
                    <a:lnTo>
                      <a:pt x="33" y="262"/>
                    </a:lnTo>
                    <a:lnTo>
                      <a:pt x="34" y="259"/>
                    </a:lnTo>
                    <a:lnTo>
                      <a:pt x="35" y="256"/>
                    </a:lnTo>
                    <a:lnTo>
                      <a:pt x="35" y="252"/>
                    </a:lnTo>
                    <a:lnTo>
                      <a:pt x="37" y="241"/>
                    </a:lnTo>
                    <a:lnTo>
                      <a:pt x="37" y="230"/>
                    </a:lnTo>
                    <a:lnTo>
                      <a:pt x="39" y="219"/>
                    </a:lnTo>
                    <a:lnTo>
                      <a:pt x="41" y="208"/>
                    </a:lnTo>
                    <a:lnTo>
                      <a:pt x="45" y="188"/>
                    </a:lnTo>
                    <a:lnTo>
                      <a:pt x="53" y="167"/>
                    </a:lnTo>
                    <a:lnTo>
                      <a:pt x="62" y="149"/>
                    </a:lnTo>
                    <a:lnTo>
                      <a:pt x="73" y="131"/>
                    </a:lnTo>
                    <a:lnTo>
                      <a:pt x="85" y="114"/>
                    </a:lnTo>
                    <a:lnTo>
                      <a:pt x="99" y="99"/>
                    </a:lnTo>
                    <a:lnTo>
                      <a:pt x="114" y="85"/>
                    </a:lnTo>
                    <a:lnTo>
                      <a:pt x="132" y="72"/>
                    </a:lnTo>
                    <a:lnTo>
                      <a:pt x="149" y="62"/>
                    </a:lnTo>
                    <a:lnTo>
                      <a:pt x="168" y="53"/>
                    </a:lnTo>
                    <a:lnTo>
                      <a:pt x="188" y="45"/>
                    </a:lnTo>
                    <a:lnTo>
                      <a:pt x="208" y="40"/>
                    </a:lnTo>
                    <a:lnTo>
                      <a:pt x="219" y="39"/>
                    </a:lnTo>
                    <a:lnTo>
                      <a:pt x="230" y="37"/>
                    </a:lnTo>
                    <a:lnTo>
                      <a:pt x="241" y="37"/>
                    </a:lnTo>
                    <a:lnTo>
                      <a:pt x="251" y="36"/>
                    </a:lnTo>
                    <a:lnTo>
                      <a:pt x="256" y="36"/>
                    </a:lnTo>
                    <a:lnTo>
                      <a:pt x="259" y="35"/>
                    </a:lnTo>
                    <a:lnTo>
                      <a:pt x="262" y="32"/>
                    </a:lnTo>
                    <a:lnTo>
                      <a:pt x="264" y="30"/>
                    </a:lnTo>
                    <a:lnTo>
                      <a:pt x="267" y="28"/>
                    </a:lnTo>
                    <a:lnTo>
                      <a:pt x="269" y="25"/>
                    </a:lnTo>
                    <a:lnTo>
                      <a:pt x="270" y="22"/>
                    </a:lnTo>
                    <a:lnTo>
                      <a:pt x="270" y="18"/>
                    </a:lnTo>
                    <a:lnTo>
                      <a:pt x="270" y="14"/>
                    </a:lnTo>
                    <a:lnTo>
                      <a:pt x="269" y="11"/>
                    </a:lnTo>
                    <a:lnTo>
                      <a:pt x="267" y="8"/>
                    </a:lnTo>
                    <a:lnTo>
                      <a:pt x="264" y="5"/>
                    </a:lnTo>
                    <a:lnTo>
                      <a:pt x="262" y="3"/>
                    </a:lnTo>
                    <a:lnTo>
                      <a:pt x="259" y="1"/>
                    </a:lnTo>
                    <a:lnTo>
                      <a:pt x="256" y="0"/>
                    </a:lnTo>
                    <a:lnTo>
                      <a:pt x="251"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28" name="Group 97">
              <a:extLst>
                <a:ext uri="{FF2B5EF4-FFF2-40B4-BE49-F238E27FC236}">
                  <a16:creationId xmlns:a16="http://schemas.microsoft.com/office/drawing/2014/main" id="{372DA298-07AC-48F0-9CFF-EEC483F073BD}"/>
                </a:ext>
              </a:extLst>
            </p:cNvPr>
            <p:cNvGrpSpPr/>
            <p:nvPr/>
          </p:nvGrpSpPr>
          <p:grpSpPr>
            <a:xfrm>
              <a:off x="7965806" y="4861677"/>
              <a:ext cx="267404" cy="267404"/>
              <a:chOff x="2734468" y="2753915"/>
              <a:chExt cx="457200" cy="457200"/>
            </a:xfrm>
            <a:solidFill>
              <a:srgbClr val="232A33"/>
            </a:solidFill>
          </p:grpSpPr>
          <p:sp>
            <p:nvSpPr>
              <p:cNvPr id="30" name="Freeform 129">
                <a:extLst>
                  <a:ext uri="{FF2B5EF4-FFF2-40B4-BE49-F238E27FC236}">
                    <a16:creationId xmlns:a16="http://schemas.microsoft.com/office/drawing/2014/main" id="{F6B8FE6C-3170-4EC0-8651-6CC2C53E5AF2}"/>
                  </a:ext>
                </a:extLst>
              </p:cNvPr>
              <p:cNvSpPr>
                <a:spLocks noEditPoints="1"/>
              </p:cNvSpPr>
              <p:nvPr/>
            </p:nvSpPr>
            <p:spPr bwMode="auto">
              <a:xfrm>
                <a:off x="2734468" y="2753915"/>
                <a:ext cx="457200" cy="457200"/>
              </a:xfrm>
              <a:custGeom>
                <a:gdLst>
                  <a:gd fmla="*/ 698 w 1153" name="T0"/>
                  <a:gd fmla="*/ 631 h 1152" name="T1"/>
                  <a:gd fmla="*/ 526 w 1153" name="T2"/>
                  <a:gd fmla="*/ 729 h 1152" name="T3"/>
                  <a:gd fmla="*/ 506 w 1153" name="T4"/>
                  <a:gd fmla="*/ 765 h 1152" name="T5"/>
                  <a:gd fmla="*/ 418 w 1153" name="T6"/>
                  <a:gd fmla="*/ 866 h 1152" name="T7"/>
                  <a:gd fmla="*/ 382 w 1153" name="T8"/>
                  <a:gd fmla="*/ 885 h 1152" name="T9"/>
                  <a:gd fmla="*/ 362 w 1153" name="T10"/>
                  <a:gd fmla="*/ 922 h 1152" name="T11"/>
                  <a:gd fmla="*/ 263 w 1153" name="T12"/>
                  <a:gd fmla="*/ 1009 h 1152" name="T13"/>
                  <a:gd fmla="*/ 226 w 1153" name="T14"/>
                  <a:gd fmla="*/ 1029 h 1152" name="T15"/>
                  <a:gd fmla="*/ 493 w 1153" name="T16"/>
                  <a:gd fmla="*/ 558 h 1152" name="T17"/>
                  <a:gd fmla="*/ 511 w 1153" name="T18"/>
                  <a:gd fmla="*/ 418 h 1152" name="T19"/>
                  <a:gd fmla="*/ 508 w 1153" name="T20"/>
                  <a:gd fmla="*/ 316 h 1152" name="T21"/>
                  <a:gd fmla="*/ 533 w 1153" name="T22"/>
                  <a:gd fmla="*/ 235 h 1152" name="T23"/>
                  <a:gd fmla="*/ 579 w 1153" name="T24"/>
                  <a:gd fmla="*/ 166 h 1152" name="T25"/>
                  <a:gd fmla="*/ 644 w 1153" name="T26"/>
                  <a:gd fmla="*/ 114 h 1152" name="T27"/>
                  <a:gd fmla="*/ 721 w 1153" name="T28"/>
                  <a:gd fmla="*/ 81 h 1152" name="T29"/>
                  <a:gd fmla="*/ 808 w 1153" name="T30"/>
                  <a:gd fmla="*/ 72 h 1152" name="T31"/>
                  <a:gd fmla="*/ 893 w 1153" name="T32"/>
                  <a:gd fmla="*/ 89 h 1152" name="T33"/>
                  <a:gd fmla="*/ 965 w 1153" name="T34"/>
                  <a:gd fmla="*/ 129 h 1152" name="T35"/>
                  <a:gd fmla="*/ 1024 w 1153" name="T36"/>
                  <a:gd fmla="*/ 188 h 1152" name="T37"/>
                  <a:gd fmla="*/ 1063 w 1153" name="T38"/>
                  <a:gd fmla="*/ 261 h 1152" name="T39"/>
                  <a:gd fmla="*/ 1080 w 1153" name="T40"/>
                  <a:gd fmla="*/ 345 h 1152" name="T41"/>
                  <a:gd fmla="*/ 1072 w 1153" name="T42"/>
                  <a:gd fmla="*/ 432 h 1152" name="T43"/>
                  <a:gd fmla="*/ 1039 w 1153" name="T44"/>
                  <a:gd fmla="*/ 509 h 1152" name="T45"/>
                  <a:gd fmla="*/ 986 w 1153" name="T46"/>
                  <a:gd fmla="*/ 573 h 1152" name="T47"/>
                  <a:gd fmla="*/ 917 w 1153" name="T48"/>
                  <a:gd fmla="*/ 620 h 1152" name="T49"/>
                  <a:gd fmla="*/ 836 w 1153" name="T50"/>
                  <a:gd fmla="*/ 644 h 1152" name="T51"/>
                  <a:gd fmla="*/ 756 w 1153" name="T52"/>
                  <a:gd fmla="*/ 2 h 1152" name="T53"/>
                  <a:gd fmla="*/ 653 w 1153" name="T54"/>
                  <a:gd fmla="*/ 28 h 1152" name="T55"/>
                  <a:gd fmla="*/ 564 w 1153" name="T56"/>
                  <a:gd fmla="*/ 82 h 1152" name="T57"/>
                  <a:gd fmla="*/ 494 w 1153" name="T58"/>
                  <a:gd fmla="*/ 158 h 1152" name="T59"/>
                  <a:gd fmla="*/ 450 w 1153" name="T60"/>
                  <a:gd fmla="*/ 253 h 1152" name="T61"/>
                  <a:gd fmla="*/ 434 w 1153" name="T62"/>
                  <a:gd fmla="*/ 360 h 1152" name="T63"/>
                  <a:gd fmla="*/ 448 w 1153" name="T64"/>
                  <a:gd fmla="*/ 460 h 1152" name="T65"/>
                  <a:gd fmla="*/ 4 w 1153" name="T66"/>
                  <a:gd fmla="*/ 953 h 1152" name="T67"/>
                  <a:gd fmla="*/ 3 w 1153" name="T68"/>
                  <a:gd fmla="*/ 1094 h 1152" name="T69"/>
                  <a:gd fmla="*/ 22 w 1153" name="T70"/>
                  <a:gd fmla="*/ 1130 h 1152" name="T71"/>
                  <a:gd fmla="*/ 59 w 1153" name="T72"/>
                  <a:gd fmla="*/ 1151 h 1152" name="T73"/>
                  <a:gd fmla="*/ 200 w 1153" name="T74"/>
                  <a:gd fmla="*/ 1149 h 1152" name="T75"/>
                  <a:gd fmla="*/ 369 w 1153" name="T76"/>
                  <a:gd fmla="*/ 1080 h 1152" name="T77"/>
                  <a:gd fmla="*/ 407 w 1153" name="T78"/>
                  <a:gd fmla="*/ 1063 h 1152" name="T79"/>
                  <a:gd fmla="*/ 430 w 1153" name="T80"/>
                  <a:gd fmla="*/ 1029 h 1152" name="T81"/>
                  <a:gd fmla="*/ 512 w 1153" name="T82"/>
                  <a:gd fmla="*/ 936 h 1152" name="T83"/>
                  <a:gd fmla="*/ 551 w 1153" name="T84"/>
                  <a:gd fmla="*/ 920 h 1152" name="T85"/>
                  <a:gd fmla="*/ 574 w 1153" name="T86"/>
                  <a:gd fmla="*/ 885 h 1152" name="T87"/>
                  <a:gd fmla="*/ 678 w 1153" name="T88"/>
                  <a:gd fmla="*/ 699 h 1152" name="T89"/>
                  <a:gd fmla="*/ 776 w 1153" name="T90"/>
                  <a:gd fmla="*/ 720 h 1152" name="T91"/>
                  <a:gd fmla="*/ 883 w 1153" name="T92"/>
                  <a:gd fmla="*/ 708 h 1152" name="T93"/>
                  <a:gd fmla="*/ 980 w 1153" name="T94"/>
                  <a:gd fmla="*/ 668 h 1152" name="T95"/>
                  <a:gd fmla="*/ 1060 w 1153" name="T96"/>
                  <a:gd fmla="*/ 602 h 1152" name="T97"/>
                  <a:gd fmla="*/ 1117 w 1153" name="T98"/>
                  <a:gd fmla="*/ 516 h 1152" name="T99"/>
                  <a:gd fmla="*/ 1148 w 1153" name="T100"/>
                  <a:gd fmla="*/ 414 h 1152" name="T101"/>
                  <a:gd fmla="*/ 1148 w 1153" name="T102"/>
                  <a:gd fmla="*/ 305 h 1152" name="T103"/>
                  <a:gd fmla="*/ 1117 w 1153" name="T104"/>
                  <a:gd fmla="*/ 204 h 1152" name="T105"/>
                  <a:gd fmla="*/ 1060 w 1153" name="T106"/>
                  <a:gd fmla="*/ 118 h 1152" name="T107"/>
                  <a:gd fmla="*/ 980 w 1153" name="T108"/>
                  <a:gd fmla="*/ 53 h 1152" name="T109"/>
                  <a:gd fmla="*/ 883 w 1153" name="T110"/>
                  <a:gd fmla="*/ 12 h 115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152" w="1153">
                    <a:moveTo>
                      <a:pt x="793" y="648"/>
                    </a:moveTo>
                    <a:lnTo>
                      <a:pt x="774" y="648"/>
                    </a:lnTo>
                    <a:lnTo>
                      <a:pt x="754" y="645"/>
                    </a:lnTo>
                    <a:lnTo>
                      <a:pt x="735" y="642"/>
                    </a:lnTo>
                    <a:lnTo>
                      <a:pt x="716" y="637"/>
                    </a:lnTo>
                    <a:lnTo>
                      <a:pt x="698" y="631"/>
                    </a:lnTo>
                    <a:lnTo>
                      <a:pt x="681" y="624"/>
                    </a:lnTo>
                    <a:lnTo>
                      <a:pt x="664" y="616"/>
                    </a:lnTo>
                    <a:lnTo>
                      <a:pt x="647" y="608"/>
                    </a:lnTo>
                    <a:lnTo>
                      <a:pt x="635" y="620"/>
                    </a:lnTo>
                    <a:lnTo>
                      <a:pt x="594" y="661"/>
                    </a:lnTo>
                    <a:lnTo>
                      <a:pt x="526" y="729"/>
                    </a:lnTo>
                    <a:lnTo>
                      <a:pt x="521" y="734"/>
                    </a:lnTo>
                    <a:lnTo>
                      <a:pt x="517" y="739"/>
                    </a:lnTo>
                    <a:lnTo>
                      <a:pt x="513" y="746"/>
                    </a:lnTo>
                    <a:lnTo>
                      <a:pt x="510" y="752"/>
                    </a:lnTo>
                    <a:lnTo>
                      <a:pt x="508" y="759"/>
                    </a:lnTo>
                    <a:lnTo>
                      <a:pt x="506" y="765"/>
                    </a:lnTo>
                    <a:lnTo>
                      <a:pt x="506" y="773"/>
                    </a:lnTo>
                    <a:lnTo>
                      <a:pt x="505" y="779"/>
                    </a:lnTo>
                    <a:lnTo>
                      <a:pt x="505" y="864"/>
                    </a:lnTo>
                    <a:lnTo>
                      <a:pt x="434" y="864"/>
                    </a:lnTo>
                    <a:lnTo>
                      <a:pt x="426" y="865"/>
                    </a:lnTo>
                    <a:lnTo>
                      <a:pt x="418" y="866"/>
                    </a:lnTo>
                    <a:lnTo>
                      <a:pt x="412" y="867"/>
                    </a:lnTo>
                    <a:lnTo>
                      <a:pt x="405" y="870"/>
                    </a:lnTo>
                    <a:lnTo>
                      <a:pt x="399" y="872"/>
                    </a:lnTo>
                    <a:lnTo>
                      <a:pt x="392" y="877"/>
                    </a:lnTo>
                    <a:lnTo>
                      <a:pt x="387" y="881"/>
                    </a:lnTo>
                    <a:lnTo>
                      <a:pt x="382" y="885"/>
                    </a:lnTo>
                    <a:lnTo>
                      <a:pt x="377" y="891"/>
                    </a:lnTo>
                    <a:lnTo>
                      <a:pt x="373" y="896"/>
                    </a:lnTo>
                    <a:lnTo>
                      <a:pt x="370" y="901"/>
                    </a:lnTo>
                    <a:lnTo>
                      <a:pt x="367" y="908"/>
                    </a:lnTo>
                    <a:lnTo>
                      <a:pt x="364" y="914"/>
                    </a:lnTo>
                    <a:lnTo>
                      <a:pt x="362" y="922"/>
                    </a:lnTo>
                    <a:lnTo>
                      <a:pt x="361" y="928"/>
                    </a:lnTo>
                    <a:lnTo>
                      <a:pt x="361" y="936"/>
                    </a:lnTo>
                    <a:lnTo>
                      <a:pt x="361" y="1008"/>
                    </a:lnTo>
                    <a:lnTo>
                      <a:pt x="277" y="1008"/>
                    </a:lnTo>
                    <a:lnTo>
                      <a:pt x="269" y="1008"/>
                    </a:lnTo>
                    <a:lnTo>
                      <a:pt x="263" y="1009"/>
                    </a:lnTo>
                    <a:lnTo>
                      <a:pt x="255" y="1012"/>
                    </a:lnTo>
                    <a:lnTo>
                      <a:pt x="249" y="1014"/>
                    </a:lnTo>
                    <a:lnTo>
                      <a:pt x="242" y="1016"/>
                    </a:lnTo>
                    <a:lnTo>
                      <a:pt x="237" y="1020"/>
                    </a:lnTo>
                    <a:lnTo>
                      <a:pt x="232" y="1025"/>
                    </a:lnTo>
                    <a:lnTo>
                      <a:pt x="226" y="1029"/>
                    </a:lnTo>
                    <a:lnTo>
                      <a:pt x="174" y="1080"/>
                    </a:lnTo>
                    <a:lnTo>
                      <a:pt x="73" y="1080"/>
                    </a:lnTo>
                    <a:lnTo>
                      <a:pt x="73" y="977"/>
                    </a:lnTo>
                    <a:lnTo>
                      <a:pt x="493" y="558"/>
                    </a:lnTo>
                    <a:lnTo>
                      <a:pt x="493" y="558"/>
                    </a:lnTo>
                    <a:lnTo>
                      <a:pt x="493" y="558"/>
                    </a:lnTo>
                    <a:lnTo>
                      <a:pt x="546" y="505"/>
                    </a:lnTo>
                    <a:lnTo>
                      <a:pt x="537" y="489"/>
                    </a:lnTo>
                    <a:lnTo>
                      <a:pt x="529" y="472"/>
                    </a:lnTo>
                    <a:lnTo>
                      <a:pt x="522" y="454"/>
                    </a:lnTo>
                    <a:lnTo>
                      <a:pt x="516" y="437"/>
                    </a:lnTo>
                    <a:lnTo>
                      <a:pt x="511" y="418"/>
                    </a:lnTo>
                    <a:lnTo>
                      <a:pt x="508" y="399"/>
                    </a:lnTo>
                    <a:lnTo>
                      <a:pt x="506" y="380"/>
                    </a:lnTo>
                    <a:lnTo>
                      <a:pt x="505" y="360"/>
                    </a:lnTo>
                    <a:lnTo>
                      <a:pt x="506" y="345"/>
                    </a:lnTo>
                    <a:lnTo>
                      <a:pt x="507" y="330"/>
                    </a:lnTo>
                    <a:lnTo>
                      <a:pt x="508" y="316"/>
                    </a:lnTo>
                    <a:lnTo>
                      <a:pt x="511" y="302"/>
                    </a:lnTo>
                    <a:lnTo>
                      <a:pt x="515" y="288"/>
                    </a:lnTo>
                    <a:lnTo>
                      <a:pt x="518" y="274"/>
                    </a:lnTo>
                    <a:lnTo>
                      <a:pt x="522" y="261"/>
                    </a:lnTo>
                    <a:lnTo>
                      <a:pt x="527" y="248"/>
                    </a:lnTo>
                    <a:lnTo>
                      <a:pt x="533" y="235"/>
                    </a:lnTo>
                    <a:lnTo>
                      <a:pt x="539" y="223"/>
                    </a:lnTo>
                    <a:lnTo>
                      <a:pt x="547" y="210"/>
                    </a:lnTo>
                    <a:lnTo>
                      <a:pt x="554" y="199"/>
                    </a:lnTo>
                    <a:lnTo>
                      <a:pt x="562" y="188"/>
                    </a:lnTo>
                    <a:lnTo>
                      <a:pt x="571" y="177"/>
                    </a:lnTo>
                    <a:lnTo>
                      <a:pt x="579" y="166"/>
                    </a:lnTo>
                    <a:lnTo>
                      <a:pt x="589" y="156"/>
                    </a:lnTo>
                    <a:lnTo>
                      <a:pt x="600" y="147"/>
                    </a:lnTo>
                    <a:lnTo>
                      <a:pt x="610" y="138"/>
                    </a:lnTo>
                    <a:lnTo>
                      <a:pt x="620" y="129"/>
                    </a:lnTo>
                    <a:lnTo>
                      <a:pt x="632" y="122"/>
                    </a:lnTo>
                    <a:lnTo>
                      <a:pt x="644" y="114"/>
                    </a:lnTo>
                    <a:lnTo>
                      <a:pt x="656" y="107"/>
                    </a:lnTo>
                    <a:lnTo>
                      <a:pt x="668" y="100"/>
                    </a:lnTo>
                    <a:lnTo>
                      <a:pt x="681" y="95"/>
                    </a:lnTo>
                    <a:lnTo>
                      <a:pt x="694" y="89"/>
                    </a:lnTo>
                    <a:lnTo>
                      <a:pt x="708" y="85"/>
                    </a:lnTo>
                    <a:lnTo>
                      <a:pt x="721" y="81"/>
                    </a:lnTo>
                    <a:lnTo>
                      <a:pt x="735" y="77"/>
                    </a:lnTo>
                    <a:lnTo>
                      <a:pt x="749" y="75"/>
                    </a:lnTo>
                    <a:lnTo>
                      <a:pt x="764" y="73"/>
                    </a:lnTo>
                    <a:lnTo>
                      <a:pt x="778" y="72"/>
                    </a:lnTo>
                    <a:lnTo>
                      <a:pt x="793" y="72"/>
                    </a:lnTo>
                    <a:lnTo>
                      <a:pt x="808" y="72"/>
                    </a:lnTo>
                    <a:lnTo>
                      <a:pt x="822" y="73"/>
                    </a:lnTo>
                    <a:lnTo>
                      <a:pt x="836" y="75"/>
                    </a:lnTo>
                    <a:lnTo>
                      <a:pt x="851" y="77"/>
                    </a:lnTo>
                    <a:lnTo>
                      <a:pt x="864" y="81"/>
                    </a:lnTo>
                    <a:lnTo>
                      <a:pt x="878" y="85"/>
                    </a:lnTo>
                    <a:lnTo>
                      <a:pt x="893" y="89"/>
                    </a:lnTo>
                    <a:lnTo>
                      <a:pt x="905" y="95"/>
                    </a:lnTo>
                    <a:lnTo>
                      <a:pt x="917" y="100"/>
                    </a:lnTo>
                    <a:lnTo>
                      <a:pt x="930" y="107"/>
                    </a:lnTo>
                    <a:lnTo>
                      <a:pt x="942" y="114"/>
                    </a:lnTo>
                    <a:lnTo>
                      <a:pt x="954" y="122"/>
                    </a:lnTo>
                    <a:lnTo>
                      <a:pt x="965" y="129"/>
                    </a:lnTo>
                    <a:lnTo>
                      <a:pt x="976" y="138"/>
                    </a:lnTo>
                    <a:lnTo>
                      <a:pt x="986" y="147"/>
                    </a:lnTo>
                    <a:lnTo>
                      <a:pt x="996" y="156"/>
                    </a:lnTo>
                    <a:lnTo>
                      <a:pt x="1006" y="166"/>
                    </a:lnTo>
                    <a:lnTo>
                      <a:pt x="1016" y="177"/>
                    </a:lnTo>
                    <a:lnTo>
                      <a:pt x="1024" y="188"/>
                    </a:lnTo>
                    <a:lnTo>
                      <a:pt x="1032" y="199"/>
                    </a:lnTo>
                    <a:lnTo>
                      <a:pt x="1039" y="210"/>
                    </a:lnTo>
                    <a:lnTo>
                      <a:pt x="1046" y="223"/>
                    </a:lnTo>
                    <a:lnTo>
                      <a:pt x="1052" y="235"/>
                    </a:lnTo>
                    <a:lnTo>
                      <a:pt x="1059" y="248"/>
                    </a:lnTo>
                    <a:lnTo>
                      <a:pt x="1063" y="261"/>
                    </a:lnTo>
                    <a:lnTo>
                      <a:pt x="1069" y="274"/>
                    </a:lnTo>
                    <a:lnTo>
                      <a:pt x="1072" y="288"/>
                    </a:lnTo>
                    <a:lnTo>
                      <a:pt x="1075" y="302"/>
                    </a:lnTo>
                    <a:lnTo>
                      <a:pt x="1077" y="316"/>
                    </a:lnTo>
                    <a:lnTo>
                      <a:pt x="1079" y="330"/>
                    </a:lnTo>
                    <a:lnTo>
                      <a:pt x="1080" y="345"/>
                    </a:lnTo>
                    <a:lnTo>
                      <a:pt x="1082" y="360"/>
                    </a:lnTo>
                    <a:lnTo>
                      <a:pt x="1080" y="374"/>
                    </a:lnTo>
                    <a:lnTo>
                      <a:pt x="1079" y="390"/>
                    </a:lnTo>
                    <a:lnTo>
                      <a:pt x="1077" y="404"/>
                    </a:lnTo>
                    <a:lnTo>
                      <a:pt x="1075" y="418"/>
                    </a:lnTo>
                    <a:lnTo>
                      <a:pt x="1072" y="432"/>
                    </a:lnTo>
                    <a:lnTo>
                      <a:pt x="1069" y="446"/>
                    </a:lnTo>
                    <a:lnTo>
                      <a:pt x="1063" y="459"/>
                    </a:lnTo>
                    <a:lnTo>
                      <a:pt x="1059" y="472"/>
                    </a:lnTo>
                    <a:lnTo>
                      <a:pt x="1052" y="485"/>
                    </a:lnTo>
                    <a:lnTo>
                      <a:pt x="1046" y="498"/>
                    </a:lnTo>
                    <a:lnTo>
                      <a:pt x="1039" y="509"/>
                    </a:lnTo>
                    <a:lnTo>
                      <a:pt x="1032" y="521"/>
                    </a:lnTo>
                    <a:lnTo>
                      <a:pt x="1024" y="532"/>
                    </a:lnTo>
                    <a:lnTo>
                      <a:pt x="1016" y="543"/>
                    </a:lnTo>
                    <a:lnTo>
                      <a:pt x="1006" y="554"/>
                    </a:lnTo>
                    <a:lnTo>
                      <a:pt x="996" y="563"/>
                    </a:lnTo>
                    <a:lnTo>
                      <a:pt x="986" y="573"/>
                    </a:lnTo>
                    <a:lnTo>
                      <a:pt x="976" y="582"/>
                    </a:lnTo>
                    <a:lnTo>
                      <a:pt x="965" y="590"/>
                    </a:lnTo>
                    <a:lnTo>
                      <a:pt x="954" y="599"/>
                    </a:lnTo>
                    <a:lnTo>
                      <a:pt x="942" y="607"/>
                    </a:lnTo>
                    <a:lnTo>
                      <a:pt x="930" y="613"/>
                    </a:lnTo>
                    <a:lnTo>
                      <a:pt x="917" y="620"/>
                    </a:lnTo>
                    <a:lnTo>
                      <a:pt x="905" y="625"/>
                    </a:lnTo>
                    <a:lnTo>
                      <a:pt x="893" y="630"/>
                    </a:lnTo>
                    <a:lnTo>
                      <a:pt x="878" y="635"/>
                    </a:lnTo>
                    <a:lnTo>
                      <a:pt x="864" y="639"/>
                    </a:lnTo>
                    <a:lnTo>
                      <a:pt x="851" y="642"/>
                    </a:lnTo>
                    <a:lnTo>
                      <a:pt x="836" y="644"/>
                    </a:lnTo>
                    <a:lnTo>
                      <a:pt x="822" y="647"/>
                    </a:lnTo>
                    <a:lnTo>
                      <a:pt x="808" y="648"/>
                    </a:lnTo>
                    <a:lnTo>
                      <a:pt x="793" y="648"/>
                    </a:lnTo>
                    <a:close/>
                    <a:moveTo>
                      <a:pt x="793" y="0"/>
                    </a:moveTo>
                    <a:lnTo>
                      <a:pt x="775" y="1"/>
                    </a:lnTo>
                    <a:lnTo>
                      <a:pt x="756" y="2"/>
                    </a:lnTo>
                    <a:lnTo>
                      <a:pt x="738" y="4"/>
                    </a:lnTo>
                    <a:lnTo>
                      <a:pt x="721" y="7"/>
                    </a:lnTo>
                    <a:lnTo>
                      <a:pt x="704" y="12"/>
                    </a:lnTo>
                    <a:lnTo>
                      <a:pt x="686" y="16"/>
                    </a:lnTo>
                    <a:lnTo>
                      <a:pt x="669" y="22"/>
                    </a:lnTo>
                    <a:lnTo>
                      <a:pt x="653" y="28"/>
                    </a:lnTo>
                    <a:lnTo>
                      <a:pt x="637" y="35"/>
                    </a:lnTo>
                    <a:lnTo>
                      <a:pt x="621" y="44"/>
                    </a:lnTo>
                    <a:lnTo>
                      <a:pt x="606" y="53"/>
                    </a:lnTo>
                    <a:lnTo>
                      <a:pt x="592" y="61"/>
                    </a:lnTo>
                    <a:lnTo>
                      <a:pt x="577" y="72"/>
                    </a:lnTo>
                    <a:lnTo>
                      <a:pt x="564" y="82"/>
                    </a:lnTo>
                    <a:lnTo>
                      <a:pt x="551" y="94"/>
                    </a:lnTo>
                    <a:lnTo>
                      <a:pt x="538" y="105"/>
                    </a:lnTo>
                    <a:lnTo>
                      <a:pt x="526" y="118"/>
                    </a:lnTo>
                    <a:lnTo>
                      <a:pt x="516" y="131"/>
                    </a:lnTo>
                    <a:lnTo>
                      <a:pt x="505" y="144"/>
                    </a:lnTo>
                    <a:lnTo>
                      <a:pt x="494" y="158"/>
                    </a:lnTo>
                    <a:lnTo>
                      <a:pt x="485" y="174"/>
                    </a:lnTo>
                    <a:lnTo>
                      <a:pt x="477" y="189"/>
                    </a:lnTo>
                    <a:lnTo>
                      <a:pt x="468" y="204"/>
                    </a:lnTo>
                    <a:lnTo>
                      <a:pt x="462" y="220"/>
                    </a:lnTo>
                    <a:lnTo>
                      <a:pt x="455" y="236"/>
                    </a:lnTo>
                    <a:lnTo>
                      <a:pt x="450" y="253"/>
                    </a:lnTo>
                    <a:lnTo>
                      <a:pt x="444" y="270"/>
                    </a:lnTo>
                    <a:lnTo>
                      <a:pt x="440" y="287"/>
                    </a:lnTo>
                    <a:lnTo>
                      <a:pt x="437" y="305"/>
                    </a:lnTo>
                    <a:lnTo>
                      <a:pt x="435" y="324"/>
                    </a:lnTo>
                    <a:lnTo>
                      <a:pt x="434" y="341"/>
                    </a:lnTo>
                    <a:lnTo>
                      <a:pt x="434" y="360"/>
                    </a:lnTo>
                    <a:lnTo>
                      <a:pt x="434" y="378"/>
                    </a:lnTo>
                    <a:lnTo>
                      <a:pt x="435" y="394"/>
                    </a:lnTo>
                    <a:lnTo>
                      <a:pt x="437" y="411"/>
                    </a:lnTo>
                    <a:lnTo>
                      <a:pt x="440" y="427"/>
                    </a:lnTo>
                    <a:lnTo>
                      <a:pt x="443" y="444"/>
                    </a:lnTo>
                    <a:lnTo>
                      <a:pt x="448" y="460"/>
                    </a:lnTo>
                    <a:lnTo>
                      <a:pt x="453" y="475"/>
                    </a:lnTo>
                    <a:lnTo>
                      <a:pt x="458" y="491"/>
                    </a:lnTo>
                    <a:lnTo>
                      <a:pt x="21" y="928"/>
                    </a:lnTo>
                    <a:lnTo>
                      <a:pt x="12" y="937"/>
                    </a:lnTo>
                    <a:lnTo>
                      <a:pt x="6" y="948"/>
                    </a:lnTo>
                    <a:lnTo>
                      <a:pt x="4" y="953"/>
                    </a:lnTo>
                    <a:lnTo>
                      <a:pt x="3" y="959"/>
                    </a:lnTo>
                    <a:lnTo>
                      <a:pt x="1" y="965"/>
                    </a:lnTo>
                    <a:lnTo>
                      <a:pt x="0" y="972"/>
                    </a:lnTo>
                    <a:lnTo>
                      <a:pt x="0" y="1080"/>
                    </a:lnTo>
                    <a:lnTo>
                      <a:pt x="1" y="1087"/>
                    </a:lnTo>
                    <a:lnTo>
                      <a:pt x="3" y="1094"/>
                    </a:lnTo>
                    <a:lnTo>
                      <a:pt x="5" y="1101"/>
                    </a:lnTo>
                    <a:lnTo>
                      <a:pt x="7" y="1108"/>
                    </a:lnTo>
                    <a:lnTo>
                      <a:pt x="10" y="1114"/>
                    </a:lnTo>
                    <a:lnTo>
                      <a:pt x="13" y="1120"/>
                    </a:lnTo>
                    <a:lnTo>
                      <a:pt x="18" y="1125"/>
                    </a:lnTo>
                    <a:lnTo>
                      <a:pt x="22" y="1130"/>
                    </a:lnTo>
                    <a:lnTo>
                      <a:pt x="27" y="1135"/>
                    </a:lnTo>
                    <a:lnTo>
                      <a:pt x="33" y="1139"/>
                    </a:lnTo>
                    <a:lnTo>
                      <a:pt x="39" y="1143"/>
                    </a:lnTo>
                    <a:lnTo>
                      <a:pt x="46" y="1147"/>
                    </a:lnTo>
                    <a:lnTo>
                      <a:pt x="52" y="1149"/>
                    </a:lnTo>
                    <a:lnTo>
                      <a:pt x="59" y="1151"/>
                    </a:lnTo>
                    <a:lnTo>
                      <a:pt x="65" y="1152"/>
                    </a:lnTo>
                    <a:lnTo>
                      <a:pt x="73" y="1152"/>
                    </a:lnTo>
                    <a:lnTo>
                      <a:pt x="181" y="1152"/>
                    </a:lnTo>
                    <a:lnTo>
                      <a:pt x="187" y="1152"/>
                    </a:lnTo>
                    <a:lnTo>
                      <a:pt x="194" y="1151"/>
                    </a:lnTo>
                    <a:lnTo>
                      <a:pt x="200" y="1149"/>
                    </a:lnTo>
                    <a:lnTo>
                      <a:pt x="206" y="1147"/>
                    </a:lnTo>
                    <a:lnTo>
                      <a:pt x="215" y="1140"/>
                    </a:lnTo>
                    <a:lnTo>
                      <a:pt x="225" y="1131"/>
                    </a:lnTo>
                    <a:lnTo>
                      <a:pt x="277" y="1080"/>
                    </a:lnTo>
                    <a:lnTo>
                      <a:pt x="361" y="1080"/>
                    </a:lnTo>
                    <a:lnTo>
                      <a:pt x="369" y="1080"/>
                    </a:lnTo>
                    <a:lnTo>
                      <a:pt x="375" y="1079"/>
                    </a:lnTo>
                    <a:lnTo>
                      <a:pt x="383" y="1076"/>
                    </a:lnTo>
                    <a:lnTo>
                      <a:pt x="389" y="1074"/>
                    </a:lnTo>
                    <a:lnTo>
                      <a:pt x="396" y="1071"/>
                    </a:lnTo>
                    <a:lnTo>
                      <a:pt x="401" y="1068"/>
                    </a:lnTo>
                    <a:lnTo>
                      <a:pt x="407" y="1063"/>
                    </a:lnTo>
                    <a:lnTo>
                      <a:pt x="412" y="1059"/>
                    </a:lnTo>
                    <a:lnTo>
                      <a:pt x="416" y="1054"/>
                    </a:lnTo>
                    <a:lnTo>
                      <a:pt x="421" y="1048"/>
                    </a:lnTo>
                    <a:lnTo>
                      <a:pt x="424" y="1042"/>
                    </a:lnTo>
                    <a:lnTo>
                      <a:pt x="427" y="1036"/>
                    </a:lnTo>
                    <a:lnTo>
                      <a:pt x="430" y="1029"/>
                    </a:lnTo>
                    <a:lnTo>
                      <a:pt x="431" y="1022"/>
                    </a:lnTo>
                    <a:lnTo>
                      <a:pt x="432" y="1015"/>
                    </a:lnTo>
                    <a:lnTo>
                      <a:pt x="434" y="1008"/>
                    </a:lnTo>
                    <a:lnTo>
                      <a:pt x="434" y="936"/>
                    </a:lnTo>
                    <a:lnTo>
                      <a:pt x="505" y="936"/>
                    </a:lnTo>
                    <a:lnTo>
                      <a:pt x="512" y="936"/>
                    </a:lnTo>
                    <a:lnTo>
                      <a:pt x="520" y="935"/>
                    </a:lnTo>
                    <a:lnTo>
                      <a:pt x="526" y="933"/>
                    </a:lnTo>
                    <a:lnTo>
                      <a:pt x="533" y="931"/>
                    </a:lnTo>
                    <a:lnTo>
                      <a:pt x="539" y="927"/>
                    </a:lnTo>
                    <a:lnTo>
                      <a:pt x="545" y="924"/>
                    </a:lnTo>
                    <a:lnTo>
                      <a:pt x="551" y="920"/>
                    </a:lnTo>
                    <a:lnTo>
                      <a:pt x="556" y="914"/>
                    </a:lnTo>
                    <a:lnTo>
                      <a:pt x="561" y="910"/>
                    </a:lnTo>
                    <a:lnTo>
                      <a:pt x="564" y="905"/>
                    </a:lnTo>
                    <a:lnTo>
                      <a:pt x="569" y="898"/>
                    </a:lnTo>
                    <a:lnTo>
                      <a:pt x="572" y="892"/>
                    </a:lnTo>
                    <a:lnTo>
                      <a:pt x="574" y="885"/>
                    </a:lnTo>
                    <a:lnTo>
                      <a:pt x="576" y="879"/>
                    </a:lnTo>
                    <a:lnTo>
                      <a:pt x="577" y="871"/>
                    </a:lnTo>
                    <a:lnTo>
                      <a:pt x="577" y="864"/>
                    </a:lnTo>
                    <a:lnTo>
                      <a:pt x="577" y="779"/>
                    </a:lnTo>
                    <a:lnTo>
                      <a:pt x="662" y="694"/>
                    </a:lnTo>
                    <a:lnTo>
                      <a:pt x="678" y="699"/>
                    </a:lnTo>
                    <a:lnTo>
                      <a:pt x="694" y="705"/>
                    </a:lnTo>
                    <a:lnTo>
                      <a:pt x="709" y="709"/>
                    </a:lnTo>
                    <a:lnTo>
                      <a:pt x="725" y="714"/>
                    </a:lnTo>
                    <a:lnTo>
                      <a:pt x="742" y="716"/>
                    </a:lnTo>
                    <a:lnTo>
                      <a:pt x="759" y="718"/>
                    </a:lnTo>
                    <a:lnTo>
                      <a:pt x="776" y="720"/>
                    </a:lnTo>
                    <a:lnTo>
                      <a:pt x="793" y="720"/>
                    </a:lnTo>
                    <a:lnTo>
                      <a:pt x="812" y="720"/>
                    </a:lnTo>
                    <a:lnTo>
                      <a:pt x="830" y="718"/>
                    </a:lnTo>
                    <a:lnTo>
                      <a:pt x="848" y="716"/>
                    </a:lnTo>
                    <a:lnTo>
                      <a:pt x="866" y="712"/>
                    </a:lnTo>
                    <a:lnTo>
                      <a:pt x="883" y="708"/>
                    </a:lnTo>
                    <a:lnTo>
                      <a:pt x="900" y="704"/>
                    </a:lnTo>
                    <a:lnTo>
                      <a:pt x="916" y="698"/>
                    </a:lnTo>
                    <a:lnTo>
                      <a:pt x="934" y="692"/>
                    </a:lnTo>
                    <a:lnTo>
                      <a:pt x="949" y="684"/>
                    </a:lnTo>
                    <a:lnTo>
                      <a:pt x="965" y="677"/>
                    </a:lnTo>
                    <a:lnTo>
                      <a:pt x="980" y="668"/>
                    </a:lnTo>
                    <a:lnTo>
                      <a:pt x="994" y="658"/>
                    </a:lnTo>
                    <a:lnTo>
                      <a:pt x="1008" y="649"/>
                    </a:lnTo>
                    <a:lnTo>
                      <a:pt x="1022" y="638"/>
                    </a:lnTo>
                    <a:lnTo>
                      <a:pt x="1035" y="626"/>
                    </a:lnTo>
                    <a:lnTo>
                      <a:pt x="1048" y="614"/>
                    </a:lnTo>
                    <a:lnTo>
                      <a:pt x="1060" y="602"/>
                    </a:lnTo>
                    <a:lnTo>
                      <a:pt x="1071" y="589"/>
                    </a:lnTo>
                    <a:lnTo>
                      <a:pt x="1082" y="575"/>
                    </a:lnTo>
                    <a:lnTo>
                      <a:pt x="1091" y="561"/>
                    </a:lnTo>
                    <a:lnTo>
                      <a:pt x="1101" y="546"/>
                    </a:lnTo>
                    <a:lnTo>
                      <a:pt x="1110" y="531"/>
                    </a:lnTo>
                    <a:lnTo>
                      <a:pt x="1117" y="516"/>
                    </a:lnTo>
                    <a:lnTo>
                      <a:pt x="1125" y="500"/>
                    </a:lnTo>
                    <a:lnTo>
                      <a:pt x="1131" y="483"/>
                    </a:lnTo>
                    <a:lnTo>
                      <a:pt x="1137" y="467"/>
                    </a:lnTo>
                    <a:lnTo>
                      <a:pt x="1142" y="450"/>
                    </a:lnTo>
                    <a:lnTo>
                      <a:pt x="1145" y="433"/>
                    </a:lnTo>
                    <a:lnTo>
                      <a:pt x="1148" y="414"/>
                    </a:lnTo>
                    <a:lnTo>
                      <a:pt x="1151" y="397"/>
                    </a:lnTo>
                    <a:lnTo>
                      <a:pt x="1153" y="379"/>
                    </a:lnTo>
                    <a:lnTo>
                      <a:pt x="1153" y="360"/>
                    </a:lnTo>
                    <a:lnTo>
                      <a:pt x="1153" y="341"/>
                    </a:lnTo>
                    <a:lnTo>
                      <a:pt x="1151" y="324"/>
                    </a:lnTo>
                    <a:lnTo>
                      <a:pt x="1148" y="305"/>
                    </a:lnTo>
                    <a:lnTo>
                      <a:pt x="1145" y="287"/>
                    </a:lnTo>
                    <a:lnTo>
                      <a:pt x="1142" y="270"/>
                    </a:lnTo>
                    <a:lnTo>
                      <a:pt x="1137" y="253"/>
                    </a:lnTo>
                    <a:lnTo>
                      <a:pt x="1131" y="236"/>
                    </a:lnTo>
                    <a:lnTo>
                      <a:pt x="1125" y="220"/>
                    </a:lnTo>
                    <a:lnTo>
                      <a:pt x="1117" y="204"/>
                    </a:lnTo>
                    <a:lnTo>
                      <a:pt x="1110" y="189"/>
                    </a:lnTo>
                    <a:lnTo>
                      <a:pt x="1101" y="174"/>
                    </a:lnTo>
                    <a:lnTo>
                      <a:pt x="1091" y="158"/>
                    </a:lnTo>
                    <a:lnTo>
                      <a:pt x="1082" y="144"/>
                    </a:lnTo>
                    <a:lnTo>
                      <a:pt x="1071" y="131"/>
                    </a:lnTo>
                    <a:lnTo>
                      <a:pt x="1060" y="118"/>
                    </a:lnTo>
                    <a:lnTo>
                      <a:pt x="1048" y="105"/>
                    </a:lnTo>
                    <a:lnTo>
                      <a:pt x="1035" y="94"/>
                    </a:lnTo>
                    <a:lnTo>
                      <a:pt x="1022" y="82"/>
                    </a:lnTo>
                    <a:lnTo>
                      <a:pt x="1008" y="72"/>
                    </a:lnTo>
                    <a:lnTo>
                      <a:pt x="994" y="61"/>
                    </a:lnTo>
                    <a:lnTo>
                      <a:pt x="980" y="53"/>
                    </a:lnTo>
                    <a:lnTo>
                      <a:pt x="965" y="44"/>
                    </a:lnTo>
                    <a:lnTo>
                      <a:pt x="949" y="35"/>
                    </a:lnTo>
                    <a:lnTo>
                      <a:pt x="934" y="28"/>
                    </a:lnTo>
                    <a:lnTo>
                      <a:pt x="916" y="22"/>
                    </a:lnTo>
                    <a:lnTo>
                      <a:pt x="900" y="16"/>
                    </a:lnTo>
                    <a:lnTo>
                      <a:pt x="883" y="12"/>
                    </a:lnTo>
                    <a:lnTo>
                      <a:pt x="866" y="7"/>
                    </a:lnTo>
                    <a:lnTo>
                      <a:pt x="848" y="4"/>
                    </a:lnTo>
                    <a:lnTo>
                      <a:pt x="830" y="2"/>
                    </a:lnTo>
                    <a:lnTo>
                      <a:pt x="812" y="1"/>
                    </a:lnTo>
                    <a:lnTo>
                      <a:pt x="793"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31" name="Freeform 130">
                <a:extLst>
                  <a:ext uri="{FF2B5EF4-FFF2-40B4-BE49-F238E27FC236}">
                    <a16:creationId xmlns:a16="http://schemas.microsoft.com/office/drawing/2014/main" id="{D574CA55-18FE-4730-A5C0-E040889B739A}"/>
                  </a:ext>
                </a:extLst>
              </p:cNvPr>
              <p:cNvSpPr>
                <a:spLocks noEditPoints="1"/>
              </p:cNvSpPr>
              <p:nvPr/>
            </p:nvSpPr>
            <p:spPr bwMode="auto">
              <a:xfrm>
                <a:off x="3020218" y="2811065"/>
                <a:ext cx="114300" cy="114300"/>
              </a:xfrm>
              <a:custGeom>
                <a:gdLst>
                  <a:gd fmla="*/ 154 w 288" name="T0"/>
                  <a:gd fmla="*/ 238 h 288" name="T1"/>
                  <a:gd fmla="*/ 116 w 288" name="T2"/>
                  <a:gd fmla="*/ 206 h 288" name="T3"/>
                  <a:gd fmla="*/ 82 w 288" name="T4"/>
                  <a:gd fmla="*/ 172 h 288" name="T5"/>
                  <a:gd fmla="*/ 51 w 288" name="T6"/>
                  <a:gd fmla="*/ 135 h 288" name="T7"/>
                  <a:gd fmla="*/ 42 w 288" name="T8"/>
                  <a:gd fmla="*/ 102 h 288" name="T9"/>
                  <a:gd fmla="*/ 57 w 288" name="T10"/>
                  <a:gd fmla="*/ 77 h 288" name="T11"/>
                  <a:gd fmla="*/ 76 w 288" name="T12"/>
                  <a:gd fmla="*/ 57 h 288" name="T13"/>
                  <a:gd fmla="*/ 100 w 288" name="T14"/>
                  <a:gd fmla="*/ 41 h 288" name="T15"/>
                  <a:gd fmla="*/ 134 w 288" name="T16"/>
                  <a:gd fmla="*/ 51 h 288" name="T17"/>
                  <a:gd fmla="*/ 172 w 288" name="T18"/>
                  <a:gd fmla="*/ 82 h 288" name="T19"/>
                  <a:gd fmla="*/ 206 w 288" name="T20"/>
                  <a:gd fmla="*/ 117 h 288" name="T21"/>
                  <a:gd fmla="*/ 237 w 288" name="T22"/>
                  <a:gd fmla="*/ 154 h 288" name="T23"/>
                  <a:gd fmla="*/ 246 w 288" name="T24"/>
                  <a:gd fmla="*/ 187 h 288" name="T25"/>
                  <a:gd fmla="*/ 231 w 288" name="T26"/>
                  <a:gd fmla="*/ 212 h 288" name="T27"/>
                  <a:gd fmla="*/ 211 w 288" name="T28"/>
                  <a:gd fmla="*/ 231 h 288" name="T29"/>
                  <a:gd fmla="*/ 187 w 288" name="T30"/>
                  <a:gd fmla="*/ 247 h 288" name="T31"/>
                  <a:gd fmla="*/ 174 w 288" name="T32"/>
                  <a:gd fmla="*/ 252 h 288" name="T33"/>
                  <a:gd fmla="*/ 265 w 288" name="T34"/>
                  <a:gd fmla="*/ 132 h 288" name="T35"/>
                  <a:gd fmla="*/ 232 w 288" name="T36"/>
                  <a:gd fmla="*/ 92 h 288" name="T37"/>
                  <a:gd fmla="*/ 195 w 288" name="T38"/>
                  <a:gd fmla="*/ 55 h 288" name="T39"/>
                  <a:gd fmla="*/ 156 w 288" name="T40"/>
                  <a:gd fmla="*/ 22 h 288" name="T41"/>
                  <a:gd fmla="*/ 128 w 288" name="T42"/>
                  <a:gd fmla="*/ 3 h 288" name="T43"/>
                  <a:gd fmla="*/ 112 w 288" name="T44"/>
                  <a:gd fmla="*/ 0 h 288" name="T45"/>
                  <a:gd fmla="*/ 85 w 288" name="T46"/>
                  <a:gd fmla="*/ 9 h 288" name="T47"/>
                  <a:gd fmla="*/ 54 w 288" name="T48"/>
                  <a:gd fmla="*/ 28 h 288" name="T49"/>
                  <a:gd fmla="*/ 29 w 288" name="T50"/>
                  <a:gd fmla="*/ 54 h 288" name="T51"/>
                  <a:gd fmla="*/ 10 w 288" name="T52"/>
                  <a:gd fmla="*/ 86 h 288" name="T53"/>
                  <a:gd fmla="*/ 1 w 288" name="T54"/>
                  <a:gd fmla="*/ 109 h 288" name="T55"/>
                  <a:gd fmla="*/ 1 w 288" name="T56"/>
                  <a:gd fmla="*/ 120 h 288" name="T57"/>
                  <a:gd fmla="*/ 4 w 288" name="T58"/>
                  <a:gd fmla="*/ 131 h 288" name="T59"/>
                  <a:gd fmla="*/ 22 w 288" name="T60"/>
                  <a:gd fmla="*/ 157 h 288" name="T61"/>
                  <a:gd fmla="*/ 56 w 288" name="T62"/>
                  <a:gd fmla="*/ 196 h 288" name="T63"/>
                  <a:gd fmla="*/ 93 w 288" name="T64"/>
                  <a:gd fmla="*/ 233 h 288" name="T65"/>
                  <a:gd fmla="*/ 132 w 288" name="T66"/>
                  <a:gd fmla="*/ 266 h 288" name="T67"/>
                  <a:gd fmla="*/ 160 w 288" name="T68"/>
                  <a:gd fmla="*/ 285 h 288" name="T69"/>
                  <a:gd fmla="*/ 176 w 288" name="T70"/>
                  <a:gd fmla="*/ 288 h 288" name="T71"/>
                  <a:gd fmla="*/ 202 w 288" name="T72"/>
                  <a:gd fmla="*/ 279 h 288" name="T73"/>
                  <a:gd fmla="*/ 234 w 288" name="T74"/>
                  <a:gd fmla="*/ 260 h 288" name="T75"/>
                  <a:gd fmla="*/ 259 w 288" name="T76"/>
                  <a:gd fmla="*/ 234 h 288" name="T77"/>
                  <a:gd fmla="*/ 278 w 288" name="T78"/>
                  <a:gd fmla="*/ 202 h 288" name="T79"/>
                  <a:gd fmla="*/ 287 w 288" name="T80"/>
                  <a:gd fmla="*/ 179 h 288" name="T81"/>
                  <a:gd fmla="*/ 287 w 288" name="T82"/>
                  <a:gd fmla="*/ 168 h 288" name="T83"/>
                  <a:gd fmla="*/ 284 w 288" name="T84"/>
                  <a:gd fmla="*/ 157 h 288"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88" w="288">
                    <a:moveTo>
                      <a:pt x="174" y="252"/>
                    </a:moveTo>
                    <a:lnTo>
                      <a:pt x="154" y="238"/>
                    </a:lnTo>
                    <a:lnTo>
                      <a:pt x="135" y="222"/>
                    </a:lnTo>
                    <a:lnTo>
                      <a:pt x="116" y="206"/>
                    </a:lnTo>
                    <a:lnTo>
                      <a:pt x="99" y="189"/>
                    </a:lnTo>
                    <a:lnTo>
                      <a:pt x="82" y="172"/>
                    </a:lnTo>
                    <a:lnTo>
                      <a:pt x="66" y="154"/>
                    </a:lnTo>
                    <a:lnTo>
                      <a:pt x="51" y="135"/>
                    </a:lnTo>
                    <a:lnTo>
                      <a:pt x="35" y="116"/>
                    </a:lnTo>
                    <a:lnTo>
                      <a:pt x="42" y="102"/>
                    </a:lnTo>
                    <a:lnTo>
                      <a:pt x="48" y="89"/>
                    </a:lnTo>
                    <a:lnTo>
                      <a:pt x="57" y="77"/>
                    </a:lnTo>
                    <a:lnTo>
                      <a:pt x="66" y="66"/>
                    </a:lnTo>
                    <a:lnTo>
                      <a:pt x="76" y="57"/>
                    </a:lnTo>
                    <a:lnTo>
                      <a:pt x="88" y="49"/>
                    </a:lnTo>
                    <a:lnTo>
                      <a:pt x="100" y="41"/>
                    </a:lnTo>
                    <a:lnTo>
                      <a:pt x="114" y="36"/>
                    </a:lnTo>
                    <a:lnTo>
                      <a:pt x="134" y="51"/>
                    </a:lnTo>
                    <a:lnTo>
                      <a:pt x="153" y="66"/>
                    </a:lnTo>
                    <a:lnTo>
                      <a:pt x="172" y="82"/>
                    </a:lnTo>
                    <a:lnTo>
                      <a:pt x="189" y="99"/>
                    </a:lnTo>
                    <a:lnTo>
                      <a:pt x="206" y="117"/>
                    </a:lnTo>
                    <a:lnTo>
                      <a:pt x="222" y="134"/>
                    </a:lnTo>
                    <a:lnTo>
                      <a:pt x="237" y="154"/>
                    </a:lnTo>
                    <a:lnTo>
                      <a:pt x="251" y="173"/>
                    </a:lnTo>
                    <a:lnTo>
                      <a:pt x="246" y="187"/>
                    </a:lnTo>
                    <a:lnTo>
                      <a:pt x="238" y="200"/>
                    </a:lnTo>
                    <a:lnTo>
                      <a:pt x="231" y="212"/>
                    </a:lnTo>
                    <a:lnTo>
                      <a:pt x="221" y="222"/>
                    </a:lnTo>
                    <a:lnTo>
                      <a:pt x="211" y="231"/>
                    </a:lnTo>
                    <a:lnTo>
                      <a:pt x="200" y="240"/>
                    </a:lnTo>
                    <a:lnTo>
                      <a:pt x="187" y="247"/>
                    </a:lnTo>
                    <a:lnTo>
                      <a:pt x="174" y="252"/>
                    </a:lnTo>
                    <a:lnTo>
                      <a:pt x="174" y="252"/>
                    </a:lnTo>
                    <a:close/>
                    <a:moveTo>
                      <a:pt x="282" y="153"/>
                    </a:moveTo>
                    <a:lnTo>
                      <a:pt x="265" y="132"/>
                    </a:lnTo>
                    <a:lnTo>
                      <a:pt x="249" y="112"/>
                    </a:lnTo>
                    <a:lnTo>
                      <a:pt x="232" y="92"/>
                    </a:lnTo>
                    <a:lnTo>
                      <a:pt x="215" y="74"/>
                    </a:lnTo>
                    <a:lnTo>
                      <a:pt x="195" y="55"/>
                    </a:lnTo>
                    <a:lnTo>
                      <a:pt x="177" y="38"/>
                    </a:lnTo>
                    <a:lnTo>
                      <a:pt x="156" y="22"/>
                    </a:lnTo>
                    <a:lnTo>
                      <a:pt x="136" y="7"/>
                    </a:lnTo>
                    <a:lnTo>
                      <a:pt x="128" y="3"/>
                    </a:lnTo>
                    <a:lnTo>
                      <a:pt x="120" y="0"/>
                    </a:lnTo>
                    <a:lnTo>
                      <a:pt x="112" y="0"/>
                    </a:lnTo>
                    <a:lnTo>
                      <a:pt x="103" y="3"/>
                    </a:lnTo>
                    <a:lnTo>
                      <a:pt x="85" y="9"/>
                    </a:lnTo>
                    <a:lnTo>
                      <a:pt x="69" y="19"/>
                    </a:lnTo>
                    <a:lnTo>
                      <a:pt x="54" y="28"/>
                    </a:lnTo>
                    <a:lnTo>
                      <a:pt x="41" y="40"/>
                    </a:lnTo>
                    <a:lnTo>
                      <a:pt x="29" y="54"/>
                    </a:lnTo>
                    <a:lnTo>
                      <a:pt x="18" y="69"/>
                    </a:lnTo>
                    <a:lnTo>
                      <a:pt x="10" y="86"/>
                    </a:lnTo>
                    <a:lnTo>
                      <a:pt x="2" y="104"/>
                    </a:lnTo>
                    <a:lnTo>
                      <a:pt x="1" y="109"/>
                    </a:lnTo>
                    <a:lnTo>
                      <a:pt x="0" y="115"/>
                    </a:lnTo>
                    <a:lnTo>
                      <a:pt x="1" y="120"/>
                    </a:lnTo>
                    <a:lnTo>
                      <a:pt x="2" y="126"/>
                    </a:lnTo>
                    <a:lnTo>
                      <a:pt x="4" y="131"/>
                    </a:lnTo>
                    <a:lnTo>
                      <a:pt x="6" y="135"/>
                    </a:lnTo>
                    <a:lnTo>
                      <a:pt x="22" y="157"/>
                    </a:lnTo>
                    <a:lnTo>
                      <a:pt x="39" y="176"/>
                    </a:lnTo>
                    <a:lnTo>
                      <a:pt x="56" y="196"/>
                    </a:lnTo>
                    <a:lnTo>
                      <a:pt x="73" y="214"/>
                    </a:lnTo>
                    <a:lnTo>
                      <a:pt x="93" y="233"/>
                    </a:lnTo>
                    <a:lnTo>
                      <a:pt x="111" y="250"/>
                    </a:lnTo>
                    <a:lnTo>
                      <a:pt x="132" y="266"/>
                    </a:lnTo>
                    <a:lnTo>
                      <a:pt x="152" y="281"/>
                    </a:lnTo>
                    <a:lnTo>
                      <a:pt x="160" y="285"/>
                    </a:lnTo>
                    <a:lnTo>
                      <a:pt x="167" y="288"/>
                    </a:lnTo>
                    <a:lnTo>
                      <a:pt x="176" y="288"/>
                    </a:lnTo>
                    <a:lnTo>
                      <a:pt x="184" y="287"/>
                    </a:lnTo>
                    <a:lnTo>
                      <a:pt x="202" y="279"/>
                    </a:lnTo>
                    <a:lnTo>
                      <a:pt x="219" y="270"/>
                    </a:lnTo>
                    <a:lnTo>
                      <a:pt x="234" y="260"/>
                    </a:lnTo>
                    <a:lnTo>
                      <a:pt x="247" y="248"/>
                    </a:lnTo>
                    <a:lnTo>
                      <a:pt x="259" y="234"/>
                    </a:lnTo>
                    <a:lnTo>
                      <a:pt x="270" y="219"/>
                    </a:lnTo>
                    <a:lnTo>
                      <a:pt x="278" y="202"/>
                    </a:lnTo>
                    <a:lnTo>
                      <a:pt x="286" y="184"/>
                    </a:lnTo>
                    <a:lnTo>
                      <a:pt x="287" y="179"/>
                    </a:lnTo>
                    <a:lnTo>
                      <a:pt x="288" y="173"/>
                    </a:lnTo>
                    <a:lnTo>
                      <a:pt x="287" y="168"/>
                    </a:lnTo>
                    <a:lnTo>
                      <a:pt x="286" y="162"/>
                    </a:lnTo>
                    <a:lnTo>
                      <a:pt x="284" y="157"/>
                    </a:lnTo>
                    <a:lnTo>
                      <a:pt x="282" y="153"/>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sp>
          <p:nvSpPr>
            <p:cNvPr id="29" name="Freeform 131">
              <a:extLst>
                <a:ext uri="{FF2B5EF4-FFF2-40B4-BE49-F238E27FC236}">
                  <a16:creationId xmlns:a16="http://schemas.microsoft.com/office/drawing/2014/main" id="{DD856991-DF7A-40B9-9929-E1A1A40EA3AF}"/>
                </a:ext>
              </a:extLst>
            </p:cNvPr>
            <p:cNvSpPr>
              <a:spLocks noEditPoints="1"/>
            </p:cNvSpPr>
            <p:nvPr/>
          </p:nvSpPr>
          <p:spPr bwMode="auto">
            <a:xfrm>
              <a:off x="5555644" y="4861677"/>
              <a:ext cx="267404" cy="267404"/>
            </a:xfrm>
            <a:custGeom>
              <a:gdLst>
                <a:gd fmla="*/ 161 w 1152" name="T0"/>
                <a:gd fmla="*/ 1032 h 1152" name="T1"/>
                <a:gd fmla="*/ 285 w 1152" name="T2"/>
                <a:gd fmla="*/ 982 h 1152" name="T3"/>
                <a:gd fmla="*/ 482 w 1152" name="T4"/>
                <a:gd fmla="*/ 946 h 1152" name="T5"/>
                <a:gd fmla="*/ 547 w 1152" name="T6"/>
                <a:gd fmla="*/ 969 h 1152" name="T7"/>
                <a:gd fmla="*/ 617 w 1152" name="T8"/>
                <a:gd fmla="*/ 966 h 1152" name="T9"/>
                <a:gd fmla="*/ 681 w 1152" name="T10"/>
                <a:gd fmla="*/ 938 h 1152" name="T11"/>
                <a:gd fmla="*/ 894 w 1152" name="T12"/>
                <a:gd fmla="*/ 992 h 1152" name="T13"/>
                <a:gd fmla="*/ 1027 w 1152" name="T14"/>
                <a:gd fmla="*/ 1049 h 1152" name="T15"/>
                <a:gd fmla="*/ 730 w 1152" name="T16"/>
                <a:gd fmla="*/ 842 h 1152" name="T17"/>
                <a:gd fmla="*/ 650 w 1152" name="T18"/>
                <a:gd fmla="*/ 912 h 1152" name="T19"/>
                <a:gd fmla="*/ 603 w 1152" name="T20"/>
                <a:gd fmla="*/ 928 h 1152" name="T21"/>
                <a:gd fmla="*/ 557 w 1152" name="T22"/>
                <a:gd fmla="*/ 930 h 1152" name="T23"/>
                <a:gd fmla="*/ 512 w 1152" name="T24"/>
                <a:gd fmla="*/ 917 h 1152" name="T25"/>
                <a:gd fmla="*/ 434 w 1152" name="T26"/>
                <a:gd fmla="*/ 857 h 1152" name="T27"/>
                <a:gd fmla="*/ 357 w 1152" name="T28"/>
                <a:gd fmla="*/ 741 h 1152" name="T29"/>
                <a:gd fmla="*/ 305 w 1152" name="T30"/>
                <a:gd fmla="*/ 598 h 1152" name="T31"/>
                <a:gd fmla="*/ 289 w 1152" name="T32"/>
                <a:gd fmla="*/ 447 h 1152" name="T33"/>
                <a:gd fmla="*/ 312 w 1152" name="T34"/>
                <a:gd fmla="*/ 301 h 1152" name="T35"/>
                <a:gd fmla="*/ 360 w 1152" name="T36"/>
                <a:gd fmla="*/ 195 h 1152" name="T37"/>
                <a:gd fmla="*/ 405 w 1152" name="T38"/>
                <a:gd fmla="*/ 140 h 1152" name="T39"/>
                <a:gd fmla="*/ 461 w 1152" name="T40"/>
                <a:gd fmla="*/ 99 h 1152" name="T41"/>
                <a:gd fmla="*/ 529 w 1152" name="T42"/>
                <a:gd fmla="*/ 76 h 1152" name="T43"/>
                <a:gd fmla="*/ 608 w 1152" name="T44"/>
                <a:gd fmla="*/ 74 h 1152" name="T45"/>
                <a:gd fmla="*/ 678 w 1152" name="T46"/>
                <a:gd fmla="*/ 94 h 1152" name="T47"/>
                <a:gd fmla="*/ 736 w 1152" name="T48"/>
                <a:gd fmla="*/ 131 h 1152" name="T49"/>
                <a:gd fmla="*/ 784 w 1152" name="T50"/>
                <a:gd fmla="*/ 183 h 1152" name="T51"/>
                <a:gd fmla="*/ 830 w 1152" name="T52"/>
                <a:gd fmla="*/ 273 h 1152" name="T53"/>
                <a:gd fmla="*/ 862 w 1152" name="T54"/>
                <a:gd fmla="*/ 418 h 1152" name="T55"/>
                <a:gd fmla="*/ 853 w 1152" name="T56"/>
                <a:gd fmla="*/ 568 h 1152" name="T57"/>
                <a:gd fmla="*/ 809 w 1152" name="T58"/>
                <a:gd fmla="*/ 712 h 1152" name="T59"/>
                <a:gd fmla="*/ 730 w 1152" name="T60"/>
                <a:gd fmla="*/ 842 h 1152" name="T61"/>
                <a:gd fmla="*/ 1024 w 1152" name="T62"/>
                <a:gd fmla="*/ 967 h 1152" name="T63"/>
                <a:gd fmla="*/ 889 w 1152" name="T64"/>
                <a:gd fmla="*/ 914 h 1152" name="T65"/>
                <a:gd fmla="*/ 812 w 1152" name="T66"/>
                <a:gd fmla="*/ 852 h 1152" name="T67"/>
                <a:gd fmla="*/ 866 w 1152" name="T68"/>
                <a:gd fmla="*/ 756 h 1152" name="T69"/>
                <a:gd fmla="*/ 923 w 1152" name="T70"/>
                <a:gd fmla="*/ 593 h 1152" name="T71"/>
                <a:gd fmla="*/ 936 w 1152" name="T72"/>
                <a:gd fmla="*/ 462 h 1152" name="T73"/>
                <a:gd fmla="*/ 916 w 1152" name="T74"/>
                <a:gd fmla="*/ 302 h 1152" name="T75"/>
                <a:gd fmla="*/ 876 w 1152" name="T76"/>
                <a:gd fmla="*/ 192 h 1152" name="T77"/>
                <a:gd fmla="*/ 831 w 1152" name="T78"/>
                <a:gd fmla="*/ 123 h 1152" name="T79"/>
                <a:gd fmla="*/ 765 w 1152" name="T80"/>
                <a:gd fmla="*/ 59 h 1152" name="T81"/>
                <a:gd fmla="*/ 686 w 1152" name="T82"/>
                <a:gd fmla="*/ 18 h 1152" name="T83"/>
                <a:gd fmla="*/ 595 w 1152" name="T84"/>
                <a:gd fmla="*/ 1 h 1152" name="T85"/>
                <a:gd fmla="*/ 501 w 1152" name="T86"/>
                <a:gd fmla="*/ 8 h 1152" name="T87"/>
                <a:gd fmla="*/ 417 w 1152" name="T88"/>
                <a:gd fmla="*/ 40 h 1152" name="T89"/>
                <a:gd fmla="*/ 345 w 1152" name="T90"/>
                <a:gd fmla="*/ 95 h 1152" name="T91"/>
                <a:gd fmla="*/ 292 w 1152" name="T92"/>
                <a:gd fmla="*/ 163 h 1152" name="T93"/>
                <a:gd fmla="*/ 257 w 1152" name="T94"/>
                <a:gd fmla="*/ 238 h 1152" name="T95"/>
                <a:gd fmla="*/ 220 w 1152" name="T96"/>
                <a:gd fmla="*/ 399 h 1152" name="T97"/>
                <a:gd fmla="*/ 220 w 1152" name="T98"/>
                <a:gd fmla="*/ 546 h 1152" name="T99"/>
                <a:gd fmla="*/ 262 w 1152" name="T100"/>
                <a:gd fmla="*/ 697 h 1152" name="T101"/>
                <a:gd fmla="*/ 317 w 1152" name="T102"/>
                <a:gd fmla="*/ 814 h 1152" name="T103"/>
                <a:gd fmla="*/ 330 w 1152" name="T104"/>
                <a:gd fmla="*/ 895 h 1152" name="T105"/>
                <a:gd fmla="*/ 177 w 1152" name="T106"/>
                <a:gd fmla="*/ 947 h 1152" name="T107"/>
                <a:gd fmla="*/ 41 w 1152" name="T108"/>
                <a:gd fmla="*/ 1015 h 1152" name="T109"/>
                <a:gd fmla="*/ 4 w 1152" name="T110"/>
                <a:gd fmla="*/ 1056 h 1152" name="T111"/>
                <a:gd fmla="*/ 7 w 1152" name="T112"/>
                <a:gd fmla="*/ 1112 h 1152" name="T113"/>
                <a:gd fmla="*/ 49 w 1152" name="T114"/>
                <a:gd fmla="*/ 1149 h 1152" name="T115"/>
                <a:gd fmla="*/ 1102 w 1152" name="T116"/>
                <a:gd fmla="*/ 1149 h 1152" name="T117"/>
                <a:gd fmla="*/ 1145 w 1152" name="T118"/>
                <a:gd fmla="*/ 1112 h 1152" name="T119"/>
                <a:gd fmla="*/ 1148 w 1152" name="T120"/>
                <a:gd fmla="*/ 1056 h 115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152" w="1152">
                  <a:moveTo>
                    <a:pt x="72" y="1080"/>
                  </a:moveTo>
                  <a:lnTo>
                    <a:pt x="80" y="1075"/>
                  </a:lnTo>
                  <a:lnTo>
                    <a:pt x="97" y="1065"/>
                  </a:lnTo>
                  <a:lnTo>
                    <a:pt x="124" y="1050"/>
                  </a:lnTo>
                  <a:lnTo>
                    <a:pt x="161" y="1032"/>
                  </a:lnTo>
                  <a:lnTo>
                    <a:pt x="181" y="1022"/>
                  </a:lnTo>
                  <a:lnTo>
                    <a:pt x="205" y="1013"/>
                  </a:lnTo>
                  <a:lnTo>
                    <a:pt x="230" y="1003"/>
                  </a:lnTo>
                  <a:lnTo>
                    <a:pt x="257" y="992"/>
                  </a:lnTo>
                  <a:lnTo>
                    <a:pt x="285" y="982"/>
                  </a:lnTo>
                  <a:lnTo>
                    <a:pt x="316" y="974"/>
                  </a:lnTo>
                  <a:lnTo>
                    <a:pt x="347" y="965"/>
                  </a:lnTo>
                  <a:lnTo>
                    <a:pt x="381" y="958"/>
                  </a:lnTo>
                  <a:lnTo>
                    <a:pt x="471" y="938"/>
                  </a:lnTo>
                  <a:lnTo>
                    <a:pt x="482" y="946"/>
                  </a:lnTo>
                  <a:lnTo>
                    <a:pt x="495" y="952"/>
                  </a:lnTo>
                  <a:lnTo>
                    <a:pt x="507" y="958"/>
                  </a:lnTo>
                  <a:lnTo>
                    <a:pt x="520" y="963"/>
                  </a:lnTo>
                  <a:lnTo>
                    <a:pt x="534" y="966"/>
                  </a:lnTo>
                  <a:lnTo>
                    <a:pt x="547" y="969"/>
                  </a:lnTo>
                  <a:lnTo>
                    <a:pt x="561" y="972"/>
                  </a:lnTo>
                  <a:lnTo>
                    <a:pt x="576" y="972"/>
                  </a:lnTo>
                  <a:lnTo>
                    <a:pt x="590" y="972"/>
                  </a:lnTo>
                  <a:lnTo>
                    <a:pt x="605" y="969"/>
                  </a:lnTo>
                  <a:lnTo>
                    <a:pt x="617" y="966"/>
                  </a:lnTo>
                  <a:lnTo>
                    <a:pt x="632" y="963"/>
                  </a:lnTo>
                  <a:lnTo>
                    <a:pt x="644" y="958"/>
                  </a:lnTo>
                  <a:lnTo>
                    <a:pt x="657" y="952"/>
                  </a:lnTo>
                  <a:lnTo>
                    <a:pt x="669" y="946"/>
                  </a:lnTo>
                  <a:lnTo>
                    <a:pt x="681" y="938"/>
                  </a:lnTo>
                  <a:lnTo>
                    <a:pt x="771" y="958"/>
                  </a:lnTo>
                  <a:lnTo>
                    <a:pt x="804" y="965"/>
                  </a:lnTo>
                  <a:lnTo>
                    <a:pt x="836" y="974"/>
                  </a:lnTo>
                  <a:lnTo>
                    <a:pt x="866" y="982"/>
                  </a:lnTo>
                  <a:lnTo>
                    <a:pt x="894" y="992"/>
                  </a:lnTo>
                  <a:lnTo>
                    <a:pt x="921" y="1002"/>
                  </a:lnTo>
                  <a:lnTo>
                    <a:pt x="946" y="1012"/>
                  </a:lnTo>
                  <a:lnTo>
                    <a:pt x="970" y="1022"/>
                  </a:lnTo>
                  <a:lnTo>
                    <a:pt x="991" y="1031"/>
                  </a:lnTo>
                  <a:lnTo>
                    <a:pt x="1027" y="1049"/>
                  </a:lnTo>
                  <a:lnTo>
                    <a:pt x="1054" y="1065"/>
                  </a:lnTo>
                  <a:lnTo>
                    <a:pt x="1072" y="1075"/>
                  </a:lnTo>
                  <a:lnTo>
                    <a:pt x="1080" y="1080"/>
                  </a:lnTo>
                  <a:lnTo>
                    <a:pt x="72" y="1080"/>
                  </a:lnTo>
                  <a:close/>
                  <a:moveTo>
                    <a:pt x="730" y="842"/>
                  </a:moveTo>
                  <a:lnTo>
                    <a:pt x="718" y="857"/>
                  </a:lnTo>
                  <a:lnTo>
                    <a:pt x="702" y="874"/>
                  </a:lnTo>
                  <a:lnTo>
                    <a:pt x="684" y="890"/>
                  </a:lnTo>
                  <a:lnTo>
                    <a:pt x="667" y="903"/>
                  </a:lnTo>
                  <a:lnTo>
                    <a:pt x="650" y="912"/>
                  </a:lnTo>
                  <a:lnTo>
                    <a:pt x="640" y="917"/>
                  </a:lnTo>
                  <a:lnTo>
                    <a:pt x="632" y="921"/>
                  </a:lnTo>
                  <a:lnTo>
                    <a:pt x="622" y="924"/>
                  </a:lnTo>
                  <a:lnTo>
                    <a:pt x="613" y="926"/>
                  </a:lnTo>
                  <a:lnTo>
                    <a:pt x="603" y="928"/>
                  </a:lnTo>
                  <a:lnTo>
                    <a:pt x="595" y="930"/>
                  </a:lnTo>
                  <a:lnTo>
                    <a:pt x="585" y="931"/>
                  </a:lnTo>
                  <a:lnTo>
                    <a:pt x="576" y="932"/>
                  </a:lnTo>
                  <a:lnTo>
                    <a:pt x="567" y="931"/>
                  </a:lnTo>
                  <a:lnTo>
                    <a:pt x="557" y="930"/>
                  </a:lnTo>
                  <a:lnTo>
                    <a:pt x="548" y="928"/>
                  </a:lnTo>
                  <a:lnTo>
                    <a:pt x="539" y="926"/>
                  </a:lnTo>
                  <a:lnTo>
                    <a:pt x="530" y="924"/>
                  </a:lnTo>
                  <a:lnTo>
                    <a:pt x="520" y="921"/>
                  </a:lnTo>
                  <a:lnTo>
                    <a:pt x="512" y="917"/>
                  </a:lnTo>
                  <a:lnTo>
                    <a:pt x="503" y="912"/>
                  </a:lnTo>
                  <a:lnTo>
                    <a:pt x="485" y="903"/>
                  </a:lnTo>
                  <a:lnTo>
                    <a:pt x="467" y="890"/>
                  </a:lnTo>
                  <a:lnTo>
                    <a:pt x="450" y="874"/>
                  </a:lnTo>
                  <a:lnTo>
                    <a:pt x="434" y="857"/>
                  </a:lnTo>
                  <a:lnTo>
                    <a:pt x="422" y="842"/>
                  </a:lnTo>
                  <a:lnTo>
                    <a:pt x="405" y="818"/>
                  </a:lnTo>
                  <a:lnTo>
                    <a:pt x="387" y="792"/>
                  </a:lnTo>
                  <a:lnTo>
                    <a:pt x="371" y="766"/>
                  </a:lnTo>
                  <a:lnTo>
                    <a:pt x="357" y="741"/>
                  </a:lnTo>
                  <a:lnTo>
                    <a:pt x="344" y="712"/>
                  </a:lnTo>
                  <a:lnTo>
                    <a:pt x="332" y="684"/>
                  </a:lnTo>
                  <a:lnTo>
                    <a:pt x="322" y="656"/>
                  </a:lnTo>
                  <a:lnTo>
                    <a:pt x="313" y="627"/>
                  </a:lnTo>
                  <a:lnTo>
                    <a:pt x="305" y="598"/>
                  </a:lnTo>
                  <a:lnTo>
                    <a:pt x="299" y="568"/>
                  </a:lnTo>
                  <a:lnTo>
                    <a:pt x="293" y="537"/>
                  </a:lnTo>
                  <a:lnTo>
                    <a:pt x="290" y="508"/>
                  </a:lnTo>
                  <a:lnTo>
                    <a:pt x="289" y="478"/>
                  </a:lnTo>
                  <a:lnTo>
                    <a:pt x="289" y="447"/>
                  </a:lnTo>
                  <a:lnTo>
                    <a:pt x="290" y="417"/>
                  </a:lnTo>
                  <a:lnTo>
                    <a:pt x="293" y="387"/>
                  </a:lnTo>
                  <a:lnTo>
                    <a:pt x="298" y="358"/>
                  </a:lnTo>
                  <a:lnTo>
                    <a:pt x="304" y="329"/>
                  </a:lnTo>
                  <a:lnTo>
                    <a:pt x="312" y="301"/>
                  </a:lnTo>
                  <a:lnTo>
                    <a:pt x="322" y="273"/>
                  </a:lnTo>
                  <a:lnTo>
                    <a:pt x="332" y="246"/>
                  </a:lnTo>
                  <a:lnTo>
                    <a:pt x="345" y="220"/>
                  </a:lnTo>
                  <a:lnTo>
                    <a:pt x="353" y="207"/>
                  </a:lnTo>
                  <a:lnTo>
                    <a:pt x="360" y="195"/>
                  </a:lnTo>
                  <a:lnTo>
                    <a:pt x="368" y="183"/>
                  </a:lnTo>
                  <a:lnTo>
                    <a:pt x="377" y="171"/>
                  </a:lnTo>
                  <a:lnTo>
                    <a:pt x="386" y="161"/>
                  </a:lnTo>
                  <a:lnTo>
                    <a:pt x="395" y="151"/>
                  </a:lnTo>
                  <a:lnTo>
                    <a:pt x="405" y="140"/>
                  </a:lnTo>
                  <a:lnTo>
                    <a:pt x="416" y="131"/>
                  </a:lnTo>
                  <a:lnTo>
                    <a:pt x="426" y="122"/>
                  </a:lnTo>
                  <a:lnTo>
                    <a:pt x="437" y="114"/>
                  </a:lnTo>
                  <a:lnTo>
                    <a:pt x="449" y="107"/>
                  </a:lnTo>
                  <a:lnTo>
                    <a:pt x="461" y="99"/>
                  </a:lnTo>
                  <a:lnTo>
                    <a:pt x="474" y="94"/>
                  </a:lnTo>
                  <a:lnTo>
                    <a:pt x="487" y="88"/>
                  </a:lnTo>
                  <a:lnTo>
                    <a:pt x="501" y="83"/>
                  </a:lnTo>
                  <a:lnTo>
                    <a:pt x="515" y="80"/>
                  </a:lnTo>
                  <a:lnTo>
                    <a:pt x="529" y="76"/>
                  </a:lnTo>
                  <a:lnTo>
                    <a:pt x="544" y="74"/>
                  </a:lnTo>
                  <a:lnTo>
                    <a:pt x="560" y="72"/>
                  </a:lnTo>
                  <a:lnTo>
                    <a:pt x="576" y="72"/>
                  </a:lnTo>
                  <a:lnTo>
                    <a:pt x="592" y="72"/>
                  </a:lnTo>
                  <a:lnTo>
                    <a:pt x="608" y="74"/>
                  </a:lnTo>
                  <a:lnTo>
                    <a:pt x="623" y="76"/>
                  </a:lnTo>
                  <a:lnTo>
                    <a:pt x="637" y="80"/>
                  </a:lnTo>
                  <a:lnTo>
                    <a:pt x="651" y="83"/>
                  </a:lnTo>
                  <a:lnTo>
                    <a:pt x="665" y="88"/>
                  </a:lnTo>
                  <a:lnTo>
                    <a:pt x="678" y="94"/>
                  </a:lnTo>
                  <a:lnTo>
                    <a:pt x="691" y="99"/>
                  </a:lnTo>
                  <a:lnTo>
                    <a:pt x="703" y="107"/>
                  </a:lnTo>
                  <a:lnTo>
                    <a:pt x="715" y="114"/>
                  </a:lnTo>
                  <a:lnTo>
                    <a:pt x="725" y="122"/>
                  </a:lnTo>
                  <a:lnTo>
                    <a:pt x="736" y="131"/>
                  </a:lnTo>
                  <a:lnTo>
                    <a:pt x="747" y="140"/>
                  </a:lnTo>
                  <a:lnTo>
                    <a:pt x="757" y="151"/>
                  </a:lnTo>
                  <a:lnTo>
                    <a:pt x="767" y="161"/>
                  </a:lnTo>
                  <a:lnTo>
                    <a:pt x="775" y="171"/>
                  </a:lnTo>
                  <a:lnTo>
                    <a:pt x="784" y="183"/>
                  </a:lnTo>
                  <a:lnTo>
                    <a:pt x="791" y="195"/>
                  </a:lnTo>
                  <a:lnTo>
                    <a:pt x="799" y="207"/>
                  </a:lnTo>
                  <a:lnTo>
                    <a:pt x="806" y="220"/>
                  </a:lnTo>
                  <a:lnTo>
                    <a:pt x="819" y="246"/>
                  </a:lnTo>
                  <a:lnTo>
                    <a:pt x="830" y="273"/>
                  </a:lnTo>
                  <a:lnTo>
                    <a:pt x="840" y="301"/>
                  </a:lnTo>
                  <a:lnTo>
                    <a:pt x="848" y="329"/>
                  </a:lnTo>
                  <a:lnTo>
                    <a:pt x="854" y="358"/>
                  </a:lnTo>
                  <a:lnTo>
                    <a:pt x="858" y="387"/>
                  </a:lnTo>
                  <a:lnTo>
                    <a:pt x="862" y="418"/>
                  </a:lnTo>
                  <a:lnTo>
                    <a:pt x="863" y="448"/>
                  </a:lnTo>
                  <a:lnTo>
                    <a:pt x="863" y="478"/>
                  </a:lnTo>
                  <a:lnTo>
                    <a:pt x="862" y="508"/>
                  </a:lnTo>
                  <a:lnTo>
                    <a:pt x="858" y="537"/>
                  </a:lnTo>
                  <a:lnTo>
                    <a:pt x="853" y="568"/>
                  </a:lnTo>
                  <a:lnTo>
                    <a:pt x="848" y="598"/>
                  </a:lnTo>
                  <a:lnTo>
                    <a:pt x="840" y="627"/>
                  </a:lnTo>
                  <a:lnTo>
                    <a:pt x="830" y="656"/>
                  </a:lnTo>
                  <a:lnTo>
                    <a:pt x="821" y="684"/>
                  </a:lnTo>
                  <a:lnTo>
                    <a:pt x="809" y="712"/>
                  </a:lnTo>
                  <a:lnTo>
                    <a:pt x="795" y="741"/>
                  </a:lnTo>
                  <a:lnTo>
                    <a:pt x="781" y="766"/>
                  </a:lnTo>
                  <a:lnTo>
                    <a:pt x="764" y="792"/>
                  </a:lnTo>
                  <a:lnTo>
                    <a:pt x="748" y="818"/>
                  </a:lnTo>
                  <a:lnTo>
                    <a:pt x="730" y="842"/>
                  </a:lnTo>
                  <a:close/>
                  <a:moveTo>
                    <a:pt x="1120" y="1020"/>
                  </a:moveTo>
                  <a:lnTo>
                    <a:pt x="1111" y="1015"/>
                  </a:lnTo>
                  <a:lnTo>
                    <a:pt x="1093" y="1003"/>
                  </a:lnTo>
                  <a:lnTo>
                    <a:pt x="1062" y="987"/>
                  </a:lnTo>
                  <a:lnTo>
                    <a:pt x="1024" y="967"/>
                  </a:lnTo>
                  <a:lnTo>
                    <a:pt x="1001" y="957"/>
                  </a:lnTo>
                  <a:lnTo>
                    <a:pt x="976" y="947"/>
                  </a:lnTo>
                  <a:lnTo>
                    <a:pt x="949" y="936"/>
                  </a:lnTo>
                  <a:lnTo>
                    <a:pt x="920" y="925"/>
                  </a:lnTo>
                  <a:lnTo>
                    <a:pt x="889" y="914"/>
                  </a:lnTo>
                  <a:lnTo>
                    <a:pt x="856" y="905"/>
                  </a:lnTo>
                  <a:lnTo>
                    <a:pt x="822" y="895"/>
                  </a:lnTo>
                  <a:lnTo>
                    <a:pt x="786" y="887"/>
                  </a:lnTo>
                  <a:lnTo>
                    <a:pt x="799" y="869"/>
                  </a:lnTo>
                  <a:lnTo>
                    <a:pt x="812" y="852"/>
                  </a:lnTo>
                  <a:lnTo>
                    <a:pt x="824" y="833"/>
                  </a:lnTo>
                  <a:lnTo>
                    <a:pt x="835" y="814"/>
                  </a:lnTo>
                  <a:lnTo>
                    <a:pt x="845" y="795"/>
                  </a:lnTo>
                  <a:lnTo>
                    <a:pt x="856" y="775"/>
                  </a:lnTo>
                  <a:lnTo>
                    <a:pt x="866" y="756"/>
                  </a:lnTo>
                  <a:lnTo>
                    <a:pt x="875" y="736"/>
                  </a:lnTo>
                  <a:lnTo>
                    <a:pt x="890" y="697"/>
                  </a:lnTo>
                  <a:lnTo>
                    <a:pt x="904" y="661"/>
                  </a:lnTo>
                  <a:lnTo>
                    <a:pt x="914" y="625"/>
                  </a:lnTo>
                  <a:lnTo>
                    <a:pt x="923" y="593"/>
                  </a:lnTo>
                  <a:lnTo>
                    <a:pt x="927" y="571"/>
                  </a:lnTo>
                  <a:lnTo>
                    <a:pt x="932" y="546"/>
                  </a:lnTo>
                  <a:lnTo>
                    <a:pt x="934" y="519"/>
                  </a:lnTo>
                  <a:lnTo>
                    <a:pt x="936" y="491"/>
                  </a:lnTo>
                  <a:lnTo>
                    <a:pt x="936" y="462"/>
                  </a:lnTo>
                  <a:lnTo>
                    <a:pt x="935" y="431"/>
                  </a:lnTo>
                  <a:lnTo>
                    <a:pt x="932" y="399"/>
                  </a:lnTo>
                  <a:lnTo>
                    <a:pt x="929" y="367"/>
                  </a:lnTo>
                  <a:lnTo>
                    <a:pt x="923" y="334"/>
                  </a:lnTo>
                  <a:lnTo>
                    <a:pt x="916" y="302"/>
                  </a:lnTo>
                  <a:lnTo>
                    <a:pt x="906" y="270"/>
                  </a:lnTo>
                  <a:lnTo>
                    <a:pt x="895" y="238"/>
                  </a:lnTo>
                  <a:lnTo>
                    <a:pt x="890" y="222"/>
                  </a:lnTo>
                  <a:lnTo>
                    <a:pt x="883" y="207"/>
                  </a:lnTo>
                  <a:lnTo>
                    <a:pt x="876" y="192"/>
                  </a:lnTo>
                  <a:lnTo>
                    <a:pt x="868" y="178"/>
                  </a:lnTo>
                  <a:lnTo>
                    <a:pt x="859" y="163"/>
                  </a:lnTo>
                  <a:lnTo>
                    <a:pt x="851" y="150"/>
                  </a:lnTo>
                  <a:lnTo>
                    <a:pt x="841" y="136"/>
                  </a:lnTo>
                  <a:lnTo>
                    <a:pt x="831" y="123"/>
                  </a:lnTo>
                  <a:lnTo>
                    <a:pt x="819" y="108"/>
                  </a:lnTo>
                  <a:lnTo>
                    <a:pt x="806" y="95"/>
                  </a:lnTo>
                  <a:lnTo>
                    <a:pt x="794" y="82"/>
                  </a:lnTo>
                  <a:lnTo>
                    <a:pt x="779" y="70"/>
                  </a:lnTo>
                  <a:lnTo>
                    <a:pt x="765" y="59"/>
                  </a:lnTo>
                  <a:lnTo>
                    <a:pt x="750" y="48"/>
                  </a:lnTo>
                  <a:lnTo>
                    <a:pt x="735" y="40"/>
                  </a:lnTo>
                  <a:lnTo>
                    <a:pt x="719" y="31"/>
                  </a:lnTo>
                  <a:lnTo>
                    <a:pt x="703" y="23"/>
                  </a:lnTo>
                  <a:lnTo>
                    <a:pt x="686" y="18"/>
                  </a:lnTo>
                  <a:lnTo>
                    <a:pt x="668" y="13"/>
                  </a:lnTo>
                  <a:lnTo>
                    <a:pt x="651" y="8"/>
                  </a:lnTo>
                  <a:lnTo>
                    <a:pt x="633" y="4"/>
                  </a:lnTo>
                  <a:lnTo>
                    <a:pt x="614" y="2"/>
                  </a:lnTo>
                  <a:lnTo>
                    <a:pt x="595" y="1"/>
                  </a:lnTo>
                  <a:lnTo>
                    <a:pt x="576" y="0"/>
                  </a:lnTo>
                  <a:lnTo>
                    <a:pt x="557" y="1"/>
                  </a:lnTo>
                  <a:lnTo>
                    <a:pt x="538" y="2"/>
                  </a:lnTo>
                  <a:lnTo>
                    <a:pt x="519" y="4"/>
                  </a:lnTo>
                  <a:lnTo>
                    <a:pt x="501" y="8"/>
                  </a:lnTo>
                  <a:lnTo>
                    <a:pt x="484" y="13"/>
                  </a:lnTo>
                  <a:lnTo>
                    <a:pt x="466" y="18"/>
                  </a:lnTo>
                  <a:lnTo>
                    <a:pt x="449" y="23"/>
                  </a:lnTo>
                  <a:lnTo>
                    <a:pt x="433" y="31"/>
                  </a:lnTo>
                  <a:lnTo>
                    <a:pt x="417" y="40"/>
                  </a:lnTo>
                  <a:lnTo>
                    <a:pt x="401" y="48"/>
                  </a:lnTo>
                  <a:lnTo>
                    <a:pt x="386" y="59"/>
                  </a:lnTo>
                  <a:lnTo>
                    <a:pt x="372" y="70"/>
                  </a:lnTo>
                  <a:lnTo>
                    <a:pt x="358" y="82"/>
                  </a:lnTo>
                  <a:lnTo>
                    <a:pt x="345" y="95"/>
                  </a:lnTo>
                  <a:lnTo>
                    <a:pt x="332" y="108"/>
                  </a:lnTo>
                  <a:lnTo>
                    <a:pt x="320" y="123"/>
                  </a:lnTo>
                  <a:lnTo>
                    <a:pt x="311" y="136"/>
                  </a:lnTo>
                  <a:lnTo>
                    <a:pt x="301" y="150"/>
                  </a:lnTo>
                  <a:lnTo>
                    <a:pt x="292" y="163"/>
                  </a:lnTo>
                  <a:lnTo>
                    <a:pt x="284" y="178"/>
                  </a:lnTo>
                  <a:lnTo>
                    <a:pt x="276" y="192"/>
                  </a:lnTo>
                  <a:lnTo>
                    <a:pt x="270" y="207"/>
                  </a:lnTo>
                  <a:lnTo>
                    <a:pt x="262" y="222"/>
                  </a:lnTo>
                  <a:lnTo>
                    <a:pt x="257" y="238"/>
                  </a:lnTo>
                  <a:lnTo>
                    <a:pt x="246" y="270"/>
                  </a:lnTo>
                  <a:lnTo>
                    <a:pt x="236" y="302"/>
                  </a:lnTo>
                  <a:lnTo>
                    <a:pt x="230" y="334"/>
                  </a:lnTo>
                  <a:lnTo>
                    <a:pt x="223" y="367"/>
                  </a:lnTo>
                  <a:lnTo>
                    <a:pt x="220" y="399"/>
                  </a:lnTo>
                  <a:lnTo>
                    <a:pt x="217" y="431"/>
                  </a:lnTo>
                  <a:lnTo>
                    <a:pt x="216" y="462"/>
                  </a:lnTo>
                  <a:lnTo>
                    <a:pt x="217" y="491"/>
                  </a:lnTo>
                  <a:lnTo>
                    <a:pt x="218" y="519"/>
                  </a:lnTo>
                  <a:lnTo>
                    <a:pt x="220" y="546"/>
                  </a:lnTo>
                  <a:lnTo>
                    <a:pt x="224" y="571"/>
                  </a:lnTo>
                  <a:lnTo>
                    <a:pt x="229" y="593"/>
                  </a:lnTo>
                  <a:lnTo>
                    <a:pt x="237" y="625"/>
                  </a:lnTo>
                  <a:lnTo>
                    <a:pt x="248" y="661"/>
                  </a:lnTo>
                  <a:lnTo>
                    <a:pt x="262" y="697"/>
                  </a:lnTo>
                  <a:lnTo>
                    <a:pt x="277" y="736"/>
                  </a:lnTo>
                  <a:lnTo>
                    <a:pt x="287" y="756"/>
                  </a:lnTo>
                  <a:lnTo>
                    <a:pt x="296" y="775"/>
                  </a:lnTo>
                  <a:lnTo>
                    <a:pt x="306" y="795"/>
                  </a:lnTo>
                  <a:lnTo>
                    <a:pt x="317" y="814"/>
                  </a:lnTo>
                  <a:lnTo>
                    <a:pt x="328" y="833"/>
                  </a:lnTo>
                  <a:lnTo>
                    <a:pt x="340" y="852"/>
                  </a:lnTo>
                  <a:lnTo>
                    <a:pt x="353" y="869"/>
                  </a:lnTo>
                  <a:lnTo>
                    <a:pt x="366" y="887"/>
                  </a:lnTo>
                  <a:lnTo>
                    <a:pt x="330" y="895"/>
                  </a:lnTo>
                  <a:lnTo>
                    <a:pt x="296" y="905"/>
                  </a:lnTo>
                  <a:lnTo>
                    <a:pt x="263" y="914"/>
                  </a:lnTo>
                  <a:lnTo>
                    <a:pt x="232" y="925"/>
                  </a:lnTo>
                  <a:lnTo>
                    <a:pt x="204" y="936"/>
                  </a:lnTo>
                  <a:lnTo>
                    <a:pt x="177" y="947"/>
                  </a:lnTo>
                  <a:lnTo>
                    <a:pt x="151" y="957"/>
                  </a:lnTo>
                  <a:lnTo>
                    <a:pt x="128" y="967"/>
                  </a:lnTo>
                  <a:lnTo>
                    <a:pt x="89" y="987"/>
                  </a:lnTo>
                  <a:lnTo>
                    <a:pt x="60" y="1003"/>
                  </a:lnTo>
                  <a:lnTo>
                    <a:pt x="41" y="1015"/>
                  </a:lnTo>
                  <a:lnTo>
                    <a:pt x="32" y="1020"/>
                  </a:lnTo>
                  <a:lnTo>
                    <a:pt x="22" y="1028"/>
                  </a:lnTo>
                  <a:lnTo>
                    <a:pt x="15" y="1035"/>
                  </a:lnTo>
                  <a:lnTo>
                    <a:pt x="8" y="1045"/>
                  </a:lnTo>
                  <a:lnTo>
                    <a:pt x="4" y="1056"/>
                  </a:lnTo>
                  <a:lnTo>
                    <a:pt x="1" y="1067"/>
                  </a:lnTo>
                  <a:lnTo>
                    <a:pt x="0" y="1077"/>
                  </a:lnTo>
                  <a:lnTo>
                    <a:pt x="1" y="1089"/>
                  </a:lnTo>
                  <a:lnTo>
                    <a:pt x="3" y="1101"/>
                  </a:lnTo>
                  <a:lnTo>
                    <a:pt x="7" y="1112"/>
                  </a:lnTo>
                  <a:lnTo>
                    <a:pt x="14" y="1122"/>
                  </a:lnTo>
                  <a:lnTo>
                    <a:pt x="20" y="1130"/>
                  </a:lnTo>
                  <a:lnTo>
                    <a:pt x="29" y="1138"/>
                  </a:lnTo>
                  <a:lnTo>
                    <a:pt x="39" y="1143"/>
                  </a:lnTo>
                  <a:lnTo>
                    <a:pt x="49" y="1149"/>
                  </a:lnTo>
                  <a:lnTo>
                    <a:pt x="60" y="1151"/>
                  </a:lnTo>
                  <a:lnTo>
                    <a:pt x="72" y="1152"/>
                  </a:lnTo>
                  <a:lnTo>
                    <a:pt x="1080" y="1152"/>
                  </a:lnTo>
                  <a:lnTo>
                    <a:pt x="1092" y="1151"/>
                  </a:lnTo>
                  <a:lnTo>
                    <a:pt x="1102" y="1149"/>
                  </a:lnTo>
                  <a:lnTo>
                    <a:pt x="1113" y="1143"/>
                  </a:lnTo>
                  <a:lnTo>
                    <a:pt x="1123" y="1138"/>
                  </a:lnTo>
                  <a:lnTo>
                    <a:pt x="1132" y="1130"/>
                  </a:lnTo>
                  <a:lnTo>
                    <a:pt x="1139" y="1122"/>
                  </a:lnTo>
                  <a:lnTo>
                    <a:pt x="1145" y="1112"/>
                  </a:lnTo>
                  <a:lnTo>
                    <a:pt x="1149" y="1101"/>
                  </a:lnTo>
                  <a:lnTo>
                    <a:pt x="1151" y="1089"/>
                  </a:lnTo>
                  <a:lnTo>
                    <a:pt x="1152" y="1077"/>
                  </a:lnTo>
                  <a:lnTo>
                    <a:pt x="1151" y="1067"/>
                  </a:lnTo>
                  <a:lnTo>
                    <a:pt x="1148" y="1056"/>
                  </a:lnTo>
                  <a:lnTo>
                    <a:pt x="1143" y="1045"/>
                  </a:lnTo>
                  <a:lnTo>
                    <a:pt x="1137" y="1035"/>
                  </a:lnTo>
                  <a:lnTo>
                    <a:pt x="1129" y="1028"/>
                  </a:lnTo>
                  <a:lnTo>
                    <a:pt x="1120" y="1020"/>
                  </a:lnTo>
                  <a:close/>
                </a:path>
              </a:pathLst>
            </a:custGeom>
            <a:solidFill>
              <a:srgbClr val="232A33"/>
            </a:solidFill>
            <a:ln>
              <a:noFill/>
            </a:ln>
          </p:spPr>
          <p:txBody>
            <a:bodyPr anchor="t" anchorCtr="0" bIns="91440" compatLnSpc="1" lIns="182880" numCol="1" rIns="182880" tIns="91440" vert="horz" wrap="square">
              <a:prstTxWarp prst="textNoShape">
                <a:avLst/>
              </a:prstTxWarp>
            </a:bodyPr>
            <a:lstStyle/>
            <a:p>
              <a:endParaRPr lang="en-US" sz="10000"/>
            </a:p>
          </p:txBody>
        </p:sp>
      </p:grpSp>
      <p:sp>
        <p:nvSpPr>
          <p:cNvPr id="37" name="矩形 36">
            <a:extLst>
              <a:ext uri="{FF2B5EF4-FFF2-40B4-BE49-F238E27FC236}">
                <a16:creationId xmlns:a16="http://schemas.microsoft.com/office/drawing/2014/main" id="{4ABA03A5-1BC2-415A-8525-1B52F707DA98}"/>
              </a:ext>
            </a:extLst>
          </p:cNvPr>
          <p:cNvSpPr/>
          <p:nvPr/>
        </p:nvSpPr>
        <p:spPr>
          <a:xfrm flipV="1">
            <a:off x="6022727" y="2429716"/>
            <a:ext cx="5087729" cy="45719"/>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87919265"/>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23"/>
                                        </p:tgtEl>
                                        <p:attrNameLst>
                                          <p:attrName>style.visibility</p:attrName>
                                        </p:attrNameLst>
                                      </p:cBhvr>
                                      <p:to>
                                        <p:strVal val="visible"/>
                                      </p:to>
                                    </p:set>
                                    <p:animEffect filter="fade" transition="in">
                                      <p:cBhvr>
                                        <p:cTn dur="500" id="7"/>
                                        <p:tgtEl>
                                          <p:spTgt spid="23"/>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22"/>
                                        </p:tgtEl>
                                        <p:attrNameLst>
                                          <p:attrName>style.visibility</p:attrName>
                                        </p:attrNameLst>
                                      </p:cBhvr>
                                      <p:to>
                                        <p:strVal val="visible"/>
                                      </p:to>
                                    </p:set>
                                    <p:animEffect filter="fade" transition="in">
                                      <p:cBhvr>
                                        <p:cTn dur="500" id="10"/>
                                        <p:tgtEl>
                                          <p:spTgt spid="22"/>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21" presetSubtype="1">
                                  <p:stCondLst>
                                    <p:cond delay="0"/>
                                  </p:stCondLst>
                                  <p:childTnLst>
                                    <p:set>
                                      <p:cBhvr>
                                        <p:cTn dur="1" fill="hold" id="14">
                                          <p:stCondLst>
                                            <p:cond delay="0"/>
                                          </p:stCondLst>
                                        </p:cTn>
                                        <p:tgtEl>
                                          <p:spTgt spid="24"/>
                                        </p:tgtEl>
                                        <p:attrNameLst>
                                          <p:attrName>style.visibility</p:attrName>
                                        </p:attrNameLst>
                                      </p:cBhvr>
                                      <p:to>
                                        <p:strVal val="visible"/>
                                      </p:to>
                                    </p:set>
                                    <p:animEffect filter="wheel(1)" transition="in">
                                      <p:cBhvr>
                                        <p:cTn dur="2000" id="15"/>
                                        <p:tgtEl>
                                          <p:spTgt spid="24"/>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4">
                                  <p:stCondLst>
                                    <p:cond delay="0"/>
                                  </p:stCondLst>
                                  <p:childTnLst>
                                    <p:set>
                                      <p:cBhvr>
                                        <p:cTn dur="1" fill="hold" id="19">
                                          <p:stCondLst>
                                            <p:cond delay="0"/>
                                          </p:stCondLst>
                                        </p:cTn>
                                        <p:tgtEl>
                                          <p:spTgt spid="37"/>
                                        </p:tgtEl>
                                        <p:attrNameLst>
                                          <p:attrName>style.visibility</p:attrName>
                                        </p:attrNameLst>
                                      </p:cBhvr>
                                      <p:to>
                                        <p:strVal val="visible"/>
                                      </p:to>
                                    </p:set>
                                    <p:anim calcmode="lin" valueType="num">
                                      <p:cBhvr additive="base">
                                        <p:cTn dur="500" fill="hold" id="20"/>
                                        <p:tgtEl>
                                          <p:spTgt spid="37"/>
                                        </p:tgtEl>
                                        <p:attrNameLst>
                                          <p:attrName>ppt_x</p:attrName>
                                        </p:attrNameLst>
                                      </p:cBhvr>
                                      <p:tavLst>
                                        <p:tav tm="0">
                                          <p:val>
                                            <p:strVal val="#ppt_x"/>
                                          </p:val>
                                        </p:tav>
                                        <p:tav tm="100000">
                                          <p:val>
                                            <p:strVal val="#ppt_x"/>
                                          </p:val>
                                        </p:tav>
                                      </p:tavLst>
                                    </p:anim>
                                    <p:anim calcmode="lin" valueType="num">
                                      <p:cBhvr additive="base">
                                        <p:cTn dur="500" fill="hold" id="21"/>
                                        <p:tgtEl>
                                          <p:spTgt spid="37"/>
                                        </p:tgtEl>
                                        <p:attrNameLst>
                                          <p:attrName>ppt_y</p:attrName>
                                        </p:attrNameLst>
                                      </p:cBhvr>
                                      <p:tavLst>
                                        <p:tav tm="0">
                                          <p:val>
                                            <p:strVal val="1+#ppt_h/2"/>
                                          </p:val>
                                        </p:tav>
                                        <p:tav tm="100000">
                                          <p:val>
                                            <p:strVal val="#ppt_y"/>
                                          </p:val>
                                        </p:tav>
                                      </p:tavLst>
                                    </p:anim>
                                  </p:childTnLst>
                                </p:cTn>
                              </p:par>
                              <p:par>
                                <p:cTn fill="hold" id="22" nodeType="withEffect" presetClass="entr" presetID="2" presetSubtype="4">
                                  <p:stCondLst>
                                    <p:cond delay="0"/>
                                  </p:stCondLst>
                                  <p:childTnLst>
                                    <p:set>
                                      <p:cBhvr>
                                        <p:cTn dur="1" fill="hold" id="23">
                                          <p:stCondLst>
                                            <p:cond delay="0"/>
                                          </p:stCondLst>
                                        </p:cTn>
                                        <p:tgtEl>
                                          <p:spTgt spid="13"/>
                                        </p:tgtEl>
                                        <p:attrNameLst>
                                          <p:attrName>style.visibility</p:attrName>
                                        </p:attrNameLst>
                                      </p:cBhvr>
                                      <p:to>
                                        <p:strVal val="visible"/>
                                      </p:to>
                                    </p:set>
                                    <p:anim calcmode="lin" valueType="num">
                                      <p:cBhvr additive="base">
                                        <p:cTn dur="500" fill="hold" id="24"/>
                                        <p:tgtEl>
                                          <p:spTgt spid="13"/>
                                        </p:tgtEl>
                                        <p:attrNameLst>
                                          <p:attrName>ppt_x</p:attrName>
                                        </p:attrNameLst>
                                      </p:cBhvr>
                                      <p:tavLst>
                                        <p:tav tm="0">
                                          <p:val>
                                            <p:strVal val="#ppt_x"/>
                                          </p:val>
                                        </p:tav>
                                        <p:tav tm="100000">
                                          <p:val>
                                            <p:strVal val="#ppt_x"/>
                                          </p:val>
                                        </p:tav>
                                      </p:tavLst>
                                    </p:anim>
                                    <p:anim calcmode="lin" valueType="num">
                                      <p:cBhvr additive="base">
                                        <p:cTn dur="500" fill="hold" id="25"/>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3"/>
      <p:bldP grpId="0" spid="22"/>
      <p:bldP grpId="0" spid="37"/>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a:off x="2343623" y="1730833"/>
            <a:ext cx="7504754" cy="2558898"/>
            <a:chOff x="2336376" y="1685225"/>
            <a:chExt cx="7504754" cy="2558898"/>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775970"/>
              <a:ext cx="7196656" cy="2468153"/>
              <a:chOff x="2644474" y="1775970"/>
              <a:chExt cx="7196656" cy="2468153"/>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95917" y="2488418"/>
                <a:ext cx="1653907" cy="1119991"/>
                <a:chOff x="6495917" y="2488418"/>
                <a:chExt cx="1653907" cy="1119991"/>
              </a:xfrm>
            </p:grpSpPr>
            <p:sp>
              <p:nvSpPr>
                <p:cNvPr id="33" name="矩形 32">
                  <a:extLst>
                    <a:ext uri="{FF2B5EF4-FFF2-40B4-BE49-F238E27FC236}">
                      <a16:creationId xmlns:a16="http://schemas.microsoft.com/office/drawing/2014/main" id="{303C5547-1E65-494A-8AF8-D827B348F991}"/>
                    </a:ext>
                  </a:extLst>
                </p:cNvPr>
                <p:cNvSpPr/>
                <p:nvPr/>
              </p:nvSpPr>
              <p:spPr>
                <a:xfrm flipH="1">
                  <a:off x="6495917" y="2488418"/>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10723" y="2503183"/>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1" name="TextBox 8">
            <a:extLst>
              <a:ext uri="{FF2B5EF4-FFF2-40B4-BE49-F238E27FC236}">
                <a16:creationId xmlns:a16="http://schemas.microsoft.com/office/drawing/2014/main" id="{354F1A27-AB2E-43CD-A5FD-6408CF3D92D7}"/>
              </a:ext>
            </a:extLst>
          </p:cNvPr>
          <p:cNvSpPr txBox="1">
            <a:spLocks noChangeArrowheads="1"/>
          </p:cNvSpPr>
          <p:nvPr/>
        </p:nvSpPr>
        <p:spPr bwMode="auto">
          <a:xfrm>
            <a:off x="6798948" y="1713839"/>
            <a:ext cx="2225275" cy="762000"/>
          </a:xfrm>
          <a:prstGeom prst="rect">
            <a:avLst/>
          </a:prstGeom>
          <a:noFill/>
          <a:extLst/>
        </p:spPr>
        <p:txBody>
          <a:bodyPr rtlCol="0" vert="horz" wrap="square">
            <a:spAutoFit/>
          </a:bodyPr>
          <a:lstStyle>
            <a:defPPr>
              <a:defRPr lang="en-US"/>
            </a:defPPr>
            <a:lvl1pPr algn="dist">
              <a:defRPr sz="7500">
                <a:solidFill>
                  <a:srgbClr val="FFFFFF"/>
                </a:solidFill>
                <a:effectLst>
                  <a:outerShdw blurRad="101600" dir="2509773" dist="171450" rotWithShape="0">
                    <a:srgbClr val="000000">
                      <a:alpha val="44000"/>
                    </a:srgbClr>
                  </a:outerShdw>
                </a:effectLst>
                <a:latin charset="-122" panose="020b0703020204020201" pitchFamily="34" typeface="微软雅黑 Bold"/>
                <a:ea charset="-122" panose="020b0703020204020201" pitchFamily="34" typeface="微软雅黑 Bold"/>
              </a:defRPr>
            </a:lvl1pPr>
          </a:lstStyle>
          <a:p>
            <a:r>
              <a:rPr altLang="zh-CN" lang="en-US" sz="4400"/>
              <a:t>GOAL</a:t>
            </a:r>
          </a:p>
        </p:txBody>
      </p:sp>
      <p:grpSp>
        <p:nvGrpSpPr>
          <p:cNvPr id="122" name="组合 121">
            <a:extLst>
              <a:ext uri="{FF2B5EF4-FFF2-40B4-BE49-F238E27FC236}">
                <a16:creationId xmlns:a16="http://schemas.microsoft.com/office/drawing/2014/main" id="{84321384-877C-4569-AF35-1971BA5AE60F}"/>
              </a:ext>
            </a:extLst>
          </p:cNvPr>
          <p:cNvGrpSpPr/>
          <p:nvPr/>
        </p:nvGrpSpPr>
        <p:grpSpPr>
          <a:xfrm>
            <a:off x="2918728" y="3861335"/>
            <a:ext cx="2156033" cy="212356"/>
            <a:chOff x="3243509" y="3861335"/>
            <a:chExt cx="2156033" cy="212356"/>
          </a:xfrm>
        </p:grpSpPr>
        <p:grpSp>
          <p:nvGrpSpPr>
            <p:cNvPr id="94" name="组合 93">
              <a:extLst>
                <a:ext uri="{FF2B5EF4-FFF2-40B4-BE49-F238E27FC236}">
                  <a16:creationId xmlns:a16="http://schemas.microsoft.com/office/drawing/2014/main" id="{D6D03E1C-B86B-4382-9A70-74BD260DDA41}"/>
                </a:ext>
              </a:extLst>
            </p:cNvPr>
            <p:cNvGrpSpPr/>
            <p:nvPr/>
          </p:nvGrpSpPr>
          <p:grpSpPr>
            <a:xfrm>
              <a:off x="3435448" y="3870056"/>
              <a:ext cx="1964094" cy="203635"/>
              <a:chOff x="3626307" y="3708106"/>
              <a:chExt cx="1964094" cy="203635"/>
            </a:xfrm>
          </p:grpSpPr>
          <p:grpSp>
            <p:nvGrpSpPr>
              <p:cNvPr id="82" name="组合 81">
                <a:extLst>
                  <a:ext uri="{FF2B5EF4-FFF2-40B4-BE49-F238E27FC236}">
                    <a16:creationId xmlns:a16="http://schemas.microsoft.com/office/drawing/2014/main" id="{4A60660C-AE3C-44FA-9F2A-446D9E9DB203}"/>
                  </a:ext>
                </a:extLst>
              </p:cNvPr>
              <p:cNvGrpSpPr/>
              <p:nvPr/>
            </p:nvGrpSpPr>
            <p:grpSpPr>
              <a:xfrm>
                <a:off x="3626307" y="3708106"/>
                <a:ext cx="1633325" cy="203635"/>
                <a:chOff x="3515730" y="4703645"/>
                <a:chExt cx="1943593" cy="278562"/>
              </a:xfrm>
            </p:grpSpPr>
            <p:sp>
              <p:nvSpPr>
                <p:cNvPr id="72" name="箭头: V 形 71">
                  <a:extLst>
                    <a:ext uri="{FF2B5EF4-FFF2-40B4-BE49-F238E27FC236}">
                      <a16:creationId xmlns:a16="http://schemas.microsoft.com/office/drawing/2014/main" id="{25FF6D15-DEF8-4754-A58C-A1012B3E1D0E}"/>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3" name="箭头: V 形 72">
                  <a:extLst>
                    <a:ext uri="{FF2B5EF4-FFF2-40B4-BE49-F238E27FC236}">
                      <a16:creationId xmlns:a16="http://schemas.microsoft.com/office/drawing/2014/main" id="{97917FB6-286B-44B2-8235-6CA02949C5D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4" name="箭头: V 形 73">
                  <a:extLst>
                    <a:ext uri="{FF2B5EF4-FFF2-40B4-BE49-F238E27FC236}">
                      <a16:creationId xmlns:a16="http://schemas.microsoft.com/office/drawing/2014/main" id="{1C89F20A-A3F0-4110-86BD-54DFE1934FA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5" name="箭头: V 形 74">
                  <a:extLst>
                    <a:ext uri="{FF2B5EF4-FFF2-40B4-BE49-F238E27FC236}">
                      <a16:creationId xmlns:a16="http://schemas.microsoft.com/office/drawing/2014/main" id="{2C717FA9-847F-4E3F-BFBE-F3DA6F6863FD}"/>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6" name="箭头: V 形 75">
                  <a:extLst>
                    <a:ext uri="{FF2B5EF4-FFF2-40B4-BE49-F238E27FC236}">
                      <a16:creationId xmlns:a16="http://schemas.microsoft.com/office/drawing/2014/main" id="{2546673D-AAE6-42CF-8903-0E16A13F3B70}"/>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7" name="箭头: V 形 76">
                  <a:extLst>
                    <a:ext uri="{FF2B5EF4-FFF2-40B4-BE49-F238E27FC236}">
                      <a16:creationId xmlns:a16="http://schemas.microsoft.com/office/drawing/2014/main" id="{AE729EF7-1E8F-47F5-AE1A-A0FB390BFEB4}"/>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8" name="箭头: V 形 77">
                  <a:extLst>
                    <a:ext uri="{FF2B5EF4-FFF2-40B4-BE49-F238E27FC236}">
                      <a16:creationId xmlns:a16="http://schemas.microsoft.com/office/drawing/2014/main" id="{0A56C3F3-1278-438B-9EBE-2ED758522293}"/>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79" name="箭头: V 形 78">
                  <a:extLst>
                    <a:ext uri="{FF2B5EF4-FFF2-40B4-BE49-F238E27FC236}">
                      <a16:creationId xmlns:a16="http://schemas.microsoft.com/office/drawing/2014/main" id="{D5462C9E-F7DE-42D9-AD92-B4CADFCE690F}"/>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0" name="箭头: V 形 79">
                  <a:extLst>
                    <a:ext uri="{FF2B5EF4-FFF2-40B4-BE49-F238E27FC236}">
                      <a16:creationId xmlns:a16="http://schemas.microsoft.com/office/drawing/2014/main" id="{55B93601-7CB9-4B28-9ACA-BBB64B66F8ED}"/>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1" name="箭头: V 形 80">
                  <a:extLst>
                    <a:ext uri="{FF2B5EF4-FFF2-40B4-BE49-F238E27FC236}">
                      <a16:creationId xmlns:a16="http://schemas.microsoft.com/office/drawing/2014/main" id="{3564244A-A401-4824-B257-1BBE41757E68}"/>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83" name="组合 82">
                <a:extLst>
                  <a:ext uri="{FF2B5EF4-FFF2-40B4-BE49-F238E27FC236}">
                    <a16:creationId xmlns:a16="http://schemas.microsoft.com/office/drawing/2014/main" id="{422CB139-CD5F-4CB1-861F-2950CC9561AF}"/>
                  </a:ext>
                </a:extLst>
              </p:cNvPr>
              <p:cNvGrpSpPr/>
              <p:nvPr/>
            </p:nvGrpSpPr>
            <p:grpSpPr>
              <a:xfrm>
                <a:off x="5242231" y="3708106"/>
                <a:ext cx="348170" cy="203635"/>
                <a:chOff x="3515730" y="4703645"/>
                <a:chExt cx="414309" cy="278562"/>
              </a:xfrm>
            </p:grpSpPr>
            <p:sp>
              <p:nvSpPr>
                <p:cNvPr id="84" name="箭头: V 形 83">
                  <a:extLst>
                    <a:ext uri="{FF2B5EF4-FFF2-40B4-BE49-F238E27FC236}">
                      <a16:creationId xmlns:a16="http://schemas.microsoft.com/office/drawing/2014/main" id="{A13F8B2D-8921-42B8-808E-9AF3B7B136F0}"/>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5" name="箭头: V 形 84">
                  <a:extLst>
                    <a:ext uri="{FF2B5EF4-FFF2-40B4-BE49-F238E27FC236}">
                      <a16:creationId xmlns:a16="http://schemas.microsoft.com/office/drawing/2014/main" id="{4C134E6E-D9D4-4363-9223-9B03F89D1286}"/>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10" name="矩形 109">
              <a:extLst>
                <a:ext uri="{FF2B5EF4-FFF2-40B4-BE49-F238E27FC236}">
                  <a16:creationId xmlns:a16="http://schemas.microsoft.com/office/drawing/2014/main" id="{6A505430-1C90-42CE-8016-9497012A6F54}"/>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23" name="组合 122">
            <a:extLst>
              <a:ext uri="{FF2B5EF4-FFF2-40B4-BE49-F238E27FC236}">
                <a16:creationId xmlns:a16="http://schemas.microsoft.com/office/drawing/2014/main" id="{DDFF93BA-9538-4BAD-B6AB-917FEC2EAEBB}"/>
              </a:ext>
            </a:extLst>
          </p:cNvPr>
          <p:cNvGrpSpPr/>
          <p:nvPr/>
        </p:nvGrpSpPr>
        <p:grpSpPr>
          <a:xfrm>
            <a:off x="7130112" y="3870056"/>
            <a:ext cx="2053917" cy="212356"/>
            <a:chOff x="6797453" y="3870056"/>
            <a:chExt cx="2053917" cy="212356"/>
          </a:xfrm>
        </p:grpSpPr>
        <p:grpSp>
          <p:nvGrpSpPr>
            <p:cNvPr id="95" name="组合 94">
              <a:extLst>
                <a:ext uri="{FF2B5EF4-FFF2-40B4-BE49-F238E27FC236}">
                  <a16:creationId xmlns:a16="http://schemas.microsoft.com/office/drawing/2014/main" id="{5E102692-6FF7-4C03-ADFE-E769E209C596}"/>
                </a:ext>
              </a:extLst>
            </p:cNvPr>
            <p:cNvGrpSpPr/>
            <p:nvPr/>
          </p:nvGrpSpPr>
          <p:grpSpPr>
            <a:xfrm flipH="1">
              <a:off x="6797453" y="3870056"/>
              <a:ext cx="1964094" cy="203635"/>
              <a:chOff x="3626307" y="3708106"/>
              <a:chExt cx="1964094" cy="203635"/>
            </a:xfrm>
          </p:grpSpPr>
          <p:grpSp>
            <p:nvGrpSpPr>
              <p:cNvPr id="96" name="组合 95">
                <a:extLst>
                  <a:ext uri="{FF2B5EF4-FFF2-40B4-BE49-F238E27FC236}">
                    <a16:creationId xmlns:a16="http://schemas.microsoft.com/office/drawing/2014/main" id="{A3439A08-63EE-4792-B557-3DBAEA58571B}"/>
                  </a:ext>
                </a:extLst>
              </p:cNvPr>
              <p:cNvGrpSpPr/>
              <p:nvPr/>
            </p:nvGrpSpPr>
            <p:grpSpPr>
              <a:xfrm>
                <a:off x="3626307" y="3708106"/>
                <a:ext cx="1633325" cy="203635"/>
                <a:chOff x="3515730" y="4703645"/>
                <a:chExt cx="1943593" cy="278562"/>
              </a:xfrm>
            </p:grpSpPr>
            <p:sp>
              <p:nvSpPr>
                <p:cNvPr id="100" name="箭头: V 形 99">
                  <a:extLst>
                    <a:ext uri="{FF2B5EF4-FFF2-40B4-BE49-F238E27FC236}">
                      <a16:creationId xmlns:a16="http://schemas.microsoft.com/office/drawing/2014/main" id="{2FBBE3C7-BA65-4A7B-92DB-88B8F6B1C4D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1" name="箭头: V 形 100">
                  <a:extLst>
                    <a:ext uri="{FF2B5EF4-FFF2-40B4-BE49-F238E27FC236}">
                      <a16:creationId xmlns:a16="http://schemas.microsoft.com/office/drawing/2014/main" id="{175B9DAC-803A-43EA-B840-A409016A021D}"/>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2" name="箭头: V 形 101">
                  <a:extLst>
                    <a:ext uri="{FF2B5EF4-FFF2-40B4-BE49-F238E27FC236}">
                      <a16:creationId xmlns:a16="http://schemas.microsoft.com/office/drawing/2014/main" id="{6A354ED9-6401-47DB-8914-18C29AE92496}"/>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3" name="箭头: V 形 102">
                  <a:extLst>
                    <a:ext uri="{FF2B5EF4-FFF2-40B4-BE49-F238E27FC236}">
                      <a16:creationId xmlns:a16="http://schemas.microsoft.com/office/drawing/2014/main" id="{516A36A6-07DD-4AD0-8D20-8022F9C38B2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4" name="箭头: V 形 103">
                  <a:extLst>
                    <a:ext uri="{FF2B5EF4-FFF2-40B4-BE49-F238E27FC236}">
                      <a16:creationId xmlns:a16="http://schemas.microsoft.com/office/drawing/2014/main" id="{5F7B481F-9CCF-43AE-9621-B954AB92E27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5" name="箭头: V 形 104">
                  <a:extLst>
                    <a:ext uri="{FF2B5EF4-FFF2-40B4-BE49-F238E27FC236}">
                      <a16:creationId xmlns:a16="http://schemas.microsoft.com/office/drawing/2014/main" id="{27420D78-8DF0-4D1C-84B8-2C8CC6950E90}"/>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6" name="箭头: V 形 105">
                  <a:extLst>
                    <a:ext uri="{FF2B5EF4-FFF2-40B4-BE49-F238E27FC236}">
                      <a16:creationId xmlns:a16="http://schemas.microsoft.com/office/drawing/2014/main" id="{862E2746-BFD4-434B-8B1E-5184DB0FCF5D}"/>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7" name="箭头: V 形 106">
                  <a:extLst>
                    <a:ext uri="{FF2B5EF4-FFF2-40B4-BE49-F238E27FC236}">
                      <a16:creationId xmlns:a16="http://schemas.microsoft.com/office/drawing/2014/main" id="{F7ED138F-2372-4CB6-B68F-49D35F3496DB}"/>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8" name="箭头: V 形 107">
                  <a:extLst>
                    <a:ext uri="{FF2B5EF4-FFF2-40B4-BE49-F238E27FC236}">
                      <a16:creationId xmlns:a16="http://schemas.microsoft.com/office/drawing/2014/main" id="{7E684677-4264-4602-A311-24E80E253E59}"/>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09" name="箭头: V 形 108">
                  <a:extLst>
                    <a:ext uri="{FF2B5EF4-FFF2-40B4-BE49-F238E27FC236}">
                      <a16:creationId xmlns:a16="http://schemas.microsoft.com/office/drawing/2014/main" id="{2031F8BB-71E6-4FEE-A230-4AB885935642}"/>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97" name="组合 96">
                <a:extLst>
                  <a:ext uri="{FF2B5EF4-FFF2-40B4-BE49-F238E27FC236}">
                    <a16:creationId xmlns:a16="http://schemas.microsoft.com/office/drawing/2014/main" id="{6BEC4832-1F4F-4831-B3E9-656B05FE0C65}"/>
                  </a:ext>
                </a:extLst>
              </p:cNvPr>
              <p:cNvGrpSpPr/>
              <p:nvPr/>
            </p:nvGrpSpPr>
            <p:grpSpPr>
              <a:xfrm>
                <a:off x="5242231" y="3708106"/>
                <a:ext cx="348170" cy="203635"/>
                <a:chOff x="3515730" y="4703645"/>
                <a:chExt cx="414309" cy="278562"/>
              </a:xfrm>
            </p:grpSpPr>
            <p:sp>
              <p:nvSpPr>
                <p:cNvPr id="98" name="箭头: V 形 97">
                  <a:extLst>
                    <a:ext uri="{FF2B5EF4-FFF2-40B4-BE49-F238E27FC236}">
                      <a16:creationId xmlns:a16="http://schemas.microsoft.com/office/drawing/2014/main" id="{0055A04C-0F83-4B13-80D4-2FC290FEF359}"/>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9" name="箭头: V 形 98">
                  <a:extLst>
                    <a:ext uri="{FF2B5EF4-FFF2-40B4-BE49-F238E27FC236}">
                      <a16:creationId xmlns:a16="http://schemas.microsoft.com/office/drawing/2014/main" id="{52858755-A93F-4B61-8011-96773C1D7BAC}"/>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11" name="矩形 110">
              <a:extLst>
                <a:ext uri="{FF2B5EF4-FFF2-40B4-BE49-F238E27FC236}">
                  <a16:creationId xmlns:a16="http://schemas.microsoft.com/office/drawing/2014/main" id="{347BD72B-D887-49FD-B63F-7C15C5C2BD56}"/>
                </a:ext>
              </a:extLst>
            </p:cNvPr>
            <p:cNvSpPr/>
            <p:nvPr/>
          </p:nvSpPr>
          <p:spPr>
            <a:xfrm>
              <a:off x="6866857" y="3870056"/>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21" name="文本框 120">
            <a:extLst>
              <a:ext uri="{FF2B5EF4-FFF2-40B4-BE49-F238E27FC236}">
                <a16:creationId xmlns:a16="http://schemas.microsoft.com/office/drawing/2014/main" id="{1C159A4A-D0E1-4215-80B8-940484280276}"/>
              </a:ext>
            </a:extLst>
          </p:cNvPr>
          <p:cNvSpPr txBox="1"/>
          <p:nvPr/>
        </p:nvSpPr>
        <p:spPr>
          <a:xfrm>
            <a:off x="5198157" y="3807641"/>
            <a:ext cx="1776227" cy="396240"/>
          </a:xfrm>
          <a:prstGeom prst="rect">
            <a:avLst/>
          </a:prstGeom>
          <a:noFill/>
        </p:spPr>
        <p:txBody>
          <a:bodyPr rtlCol="0" vert="horz" wrap="square">
            <a:spAutoFit/>
          </a:bodyPr>
          <a:lstStyle>
            <a:defPPr>
              <a:defRPr lang="en-US"/>
            </a:defPPr>
            <a:lvl1pPr algn="dist">
              <a:defRPr sz="4400">
                <a:solidFill>
                  <a:srgbClr val="FFFFFF"/>
                </a:solidFill>
                <a:effectLst>
                  <a:outerShdw blurRad="101600" dir="2509773" dist="171450" rotWithShape="0">
                    <a:srgbClr val="000000">
                      <a:alpha val="44000"/>
                    </a:srgbClr>
                  </a:outerShdw>
                </a:effectLst>
                <a:latin charset="-122" panose="020b0703020204020201" pitchFamily="34" typeface="微软雅黑 Bold"/>
                <a:ea charset="-122" panose="020b0703020204020201" pitchFamily="34" typeface="微软雅黑 Bold"/>
              </a:defRPr>
            </a:lvl1pPr>
          </a:lstStyle>
          <a:p>
            <a:r>
              <a:rPr altLang="zh-CN" lang="en-US" sz="2000">
                <a:solidFill>
                  <a:srgbClr val="F98D1E"/>
                </a:solidFill>
              </a:rPr>
              <a:t>COMPANY</a:t>
            </a:r>
          </a:p>
        </p:txBody>
      </p:sp>
      <p:sp>
        <p:nvSpPr>
          <p:cNvPr id="124" name="矩形 123">
            <a:extLst>
              <a:ext uri="{FF2B5EF4-FFF2-40B4-BE49-F238E27FC236}">
                <a16:creationId xmlns:a16="http://schemas.microsoft.com/office/drawing/2014/main" id="{2A11921B-DA72-4E34-8FC2-412C71CFA70B}"/>
              </a:ext>
            </a:extLst>
          </p:cNvPr>
          <p:cNvSpPr/>
          <p:nvPr/>
        </p:nvSpPr>
        <p:spPr>
          <a:xfrm>
            <a:off x="3713306" y="4244136"/>
            <a:ext cx="4802505" cy="457200"/>
          </a:xfrm>
          <a:prstGeom prst="rect">
            <a:avLst/>
          </a:prstGeom>
        </p:spPr>
        <p:txBody>
          <a:bodyPr wrap="none">
            <a:spAutoFit/>
          </a:bodyPr>
          <a:lstStyle/>
          <a:p>
            <a:pPr algn="ctr"/>
            <a:r>
              <a:rPr altLang="zh-CN" lang="en-US" spc="600" sz="2400">
                <a:solidFill>
                  <a:schemeClr val="bg1"/>
                </a:solidFill>
                <a:latin charset="-122" panose="020b0800000000000000" pitchFamily="34" typeface="思源黑体 CN Bold"/>
                <a:ea charset="-122" panose="020b0800000000000000" pitchFamily="34" typeface="思源黑体 CN Bold"/>
              </a:rPr>
              <a:t>-企业使命与目标PPT模板-</a:t>
            </a:r>
          </a:p>
        </p:txBody>
      </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pic>
        <p:nvPicPr>
          <p:cNvPr id="3" name="图片 2">
            <a:extLst>
              <a:ext uri="{FF2B5EF4-FFF2-40B4-BE49-F238E27FC236}">
                <a16:creationId xmlns:a16="http://schemas.microsoft.com/office/drawing/2014/main" id="{D6DCD2B6-0FD4-4883-9AB5-E2CFC3CC23DF}"/>
              </a:ext>
            </a:extLst>
          </p:cNvPr>
          <p:cNvPicPr>
            <a:picLocks noChangeAspect="1"/>
          </p:cNvPicPr>
          <p:nvPr/>
        </p:nvPicPr>
        <p:blipFill>
          <a:blip r:embed="rId3">
            <a:extLst>
              <a:ext uri="{28A0092B-C50C-407E-A947-70E740481C1C}">
                <a14:useLocalDpi val="0"/>
              </a:ext>
            </a:extLst>
          </a:blip>
          <a:stretch>
            <a:fillRect/>
          </a:stretch>
        </p:blipFill>
        <p:spPr>
          <a:xfrm>
            <a:off x="3144530" y="2161745"/>
            <a:ext cx="6035563" cy="2219136"/>
          </a:xfrm>
          <a:prstGeom prst="rect">
            <a:avLst/>
          </a:prstGeom>
        </p:spPr>
      </p:pic>
    </p:spTree>
    <p:extLst>
      <p:ext uri="{BB962C8B-B14F-4D97-AF65-F5344CB8AC3E}">
        <p14:creationId val="3799232424"/>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139"/>
                                        </p:tgtEl>
                                        <p:attrNameLst>
                                          <p:attrName>style.visibility</p:attrName>
                                        </p:attrNameLst>
                                      </p:cBhvr>
                                      <p:to>
                                        <p:strVal val="visible"/>
                                      </p:to>
                                    </p:set>
                                    <p:animEffect filter="fade" transition="in">
                                      <p:cBhvr>
                                        <p:cTn dur="500" id="7"/>
                                        <p:tgtEl>
                                          <p:spTgt spid="139"/>
                                        </p:tgtEl>
                                      </p:cBhvr>
                                    </p:animEffect>
                                  </p:childTnLst>
                                </p:cTn>
                              </p:par>
                              <p:par>
                                <p:cTn fill="hold" id="8" nodeType="withEffect" presetClass="entr" presetID="10" presetSubtype="0">
                                  <p:stCondLst>
                                    <p:cond delay="0"/>
                                  </p:stCondLst>
                                  <p:childTnLst>
                                    <p:set>
                                      <p:cBhvr>
                                        <p:cTn dur="1" fill="hold" id="9">
                                          <p:stCondLst>
                                            <p:cond delay="0"/>
                                          </p:stCondLst>
                                        </p:cTn>
                                        <p:tgtEl>
                                          <p:spTgt spid="138"/>
                                        </p:tgtEl>
                                        <p:attrNameLst>
                                          <p:attrName>style.visibility</p:attrName>
                                        </p:attrNameLst>
                                      </p:cBhvr>
                                      <p:to>
                                        <p:strVal val="visible"/>
                                      </p:to>
                                    </p:set>
                                    <p:animEffect filter="fade" transition="in">
                                      <p:cBhvr>
                                        <p:cTn dur="500" id="10"/>
                                        <p:tgtEl>
                                          <p:spTgt spid="138"/>
                                        </p:tgtEl>
                                      </p:cBhvr>
                                    </p:animEffect>
                                  </p:childTnLst>
                                </p:cTn>
                              </p:par>
                              <p:par>
                                <p:cTn fill="hold" id="11" nodeType="withEffect" presetClass="entr" presetID="10" presetSubtype="0">
                                  <p:stCondLst>
                                    <p:cond delay="0"/>
                                  </p:stCondLst>
                                  <p:childTnLst>
                                    <p:set>
                                      <p:cBhvr>
                                        <p:cTn dur="1" fill="hold" id="12">
                                          <p:stCondLst>
                                            <p:cond delay="0"/>
                                          </p:stCondLst>
                                        </p:cTn>
                                        <p:tgtEl>
                                          <p:spTgt spid="39"/>
                                        </p:tgtEl>
                                        <p:attrNameLst>
                                          <p:attrName>style.visibility</p:attrName>
                                        </p:attrNameLst>
                                      </p:cBhvr>
                                      <p:to>
                                        <p:strVal val="visible"/>
                                      </p:to>
                                    </p:set>
                                    <p:animEffect filter="fade" transition="in">
                                      <p:cBhvr>
                                        <p:cTn dur="500" id="13"/>
                                        <p:tgtEl>
                                          <p:spTgt spid="39"/>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42"/>
                                        </p:tgtEl>
                                        <p:attrNameLst>
                                          <p:attrName>style.visibility</p:attrName>
                                        </p:attrNameLst>
                                      </p:cBhvr>
                                      <p:to>
                                        <p:strVal val="visible"/>
                                      </p:to>
                                    </p:set>
                                    <p:animEffect filter="fade" transition="in">
                                      <p:cBhvr>
                                        <p:cTn dur="500" id="16"/>
                                        <p:tgtEl>
                                          <p:spTgt spid="42"/>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43"/>
                                        </p:tgtEl>
                                        <p:attrNameLst>
                                          <p:attrName>style.visibility</p:attrName>
                                        </p:attrNameLst>
                                      </p:cBhvr>
                                      <p:to>
                                        <p:strVal val="visible"/>
                                      </p:to>
                                    </p:set>
                                    <p:animEffect filter="fade" transition="in">
                                      <p:cBhvr>
                                        <p:cTn dur="500" id="19"/>
                                        <p:tgtEl>
                                          <p:spTgt spid="43"/>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44"/>
                                        </p:tgtEl>
                                        <p:attrNameLst>
                                          <p:attrName>style.visibility</p:attrName>
                                        </p:attrNameLst>
                                      </p:cBhvr>
                                      <p:to>
                                        <p:strVal val="visible"/>
                                      </p:to>
                                    </p:set>
                                    <p:animEffect filter="fade" transition="in">
                                      <p:cBhvr>
                                        <p:cTn dur="500" id="22"/>
                                        <p:tgtEl>
                                          <p:spTgt spid="44"/>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45"/>
                                        </p:tgtEl>
                                        <p:attrNameLst>
                                          <p:attrName>style.visibility</p:attrName>
                                        </p:attrNameLst>
                                      </p:cBhvr>
                                      <p:to>
                                        <p:strVal val="visible"/>
                                      </p:to>
                                    </p:set>
                                    <p:animEffect filter="fade" transition="in">
                                      <p:cBhvr>
                                        <p:cTn dur="500" id="25"/>
                                        <p:tgtEl>
                                          <p:spTgt spid="45"/>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46"/>
                                        </p:tgtEl>
                                        <p:attrNameLst>
                                          <p:attrName>style.visibility</p:attrName>
                                        </p:attrNameLst>
                                      </p:cBhvr>
                                      <p:to>
                                        <p:strVal val="visible"/>
                                      </p:to>
                                    </p:set>
                                    <p:animEffect filter="fade" transition="in">
                                      <p:cBhvr>
                                        <p:cTn dur="500" id="28"/>
                                        <p:tgtEl>
                                          <p:spTgt spid="46"/>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47"/>
                                        </p:tgtEl>
                                        <p:attrNameLst>
                                          <p:attrName>style.visibility</p:attrName>
                                        </p:attrNameLst>
                                      </p:cBhvr>
                                      <p:to>
                                        <p:strVal val="visible"/>
                                      </p:to>
                                    </p:set>
                                    <p:animEffect filter="fade" transition="in">
                                      <p:cBhvr>
                                        <p:cTn dur="500" id="31"/>
                                        <p:tgtEl>
                                          <p:spTgt spid="47"/>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48"/>
                                        </p:tgtEl>
                                        <p:attrNameLst>
                                          <p:attrName>style.visibility</p:attrName>
                                        </p:attrNameLst>
                                      </p:cBhvr>
                                      <p:to>
                                        <p:strVal val="visible"/>
                                      </p:to>
                                    </p:set>
                                    <p:animEffect filter="fade" transition="in">
                                      <p:cBhvr>
                                        <p:cTn dur="500" id="34"/>
                                        <p:tgtEl>
                                          <p:spTgt spid="48"/>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49"/>
                                        </p:tgtEl>
                                        <p:attrNameLst>
                                          <p:attrName>style.visibility</p:attrName>
                                        </p:attrNameLst>
                                      </p:cBhvr>
                                      <p:to>
                                        <p:strVal val="visible"/>
                                      </p:to>
                                    </p:set>
                                    <p:animEffect filter="fade" transition="in">
                                      <p:cBhvr>
                                        <p:cTn dur="500" id="37"/>
                                        <p:tgtEl>
                                          <p:spTgt spid="49"/>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50"/>
                                        </p:tgtEl>
                                        <p:attrNameLst>
                                          <p:attrName>style.visibility</p:attrName>
                                        </p:attrNameLst>
                                      </p:cBhvr>
                                      <p:to>
                                        <p:strVal val="visible"/>
                                      </p:to>
                                    </p:set>
                                    <p:animEffect filter="fade" transition="in">
                                      <p:cBhvr>
                                        <p:cTn dur="500" id="40"/>
                                        <p:tgtEl>
                                          <p:spTgt spid="50"/>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51"/>
                                        </p:tgtEl>
                                        <p:attrNameLst>
                                          <p:attrName>style.visibility</p:attrName>
                                        </p:attrNameLst>
                                      </p:cBhvr>
                                      <p:to>
                                        <p:strVal val="visible"/>
                                      </p:to>
                                    </p:set>
                                    <p:animEffect filter="fade" transition="in">
                                      <p:cBhvr>
                                        <p:cTn dur="500" id="43"/>
                                        <p:tgtEl>
                                          <p:spTgt spid="51"/>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52"/>
                                        </p:tgtEl>
                                        <p:attrNameLst>
                                          <p:attrName>style.visibility</p:attrName>
                                        </p:attrNameLst>
                                      </p:cBhvr>
                                      <p:to>
                                        <p:strVal val="visible"/>
                                      </p:to>
                                    </p:set>
                                    <p:animEffect filter="fade" transition="in">
                                      <p:cBhvr>
                                        <p:cTn dur="500" id="46"/>
                                        <p:tgtEl>
                                          <p:spTgt spid="52"/>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53"/>
                                        </p:tgtEl>
                                        <p:attrNameLst>
                                          <p:attrName>style.visibility</p:attrName>
                                        </p:attrNameLst>
                                      </p:cBhvr>
                                      <p:to>
                                        <p:strVal val="visible"/>
                                      </p:to>
                                    </p:set>
                                    <p:animEffect filter="fade" transition="in">
                                      <p:cBhvr>
                                        <p:cTn dur="500" id="49"/>
                                        <p:tgtEl>
                                          <p:spTgt spid="53"/>
                                        </p:tgtEl>
                                      </p:cBhvr>
                                    </p:animEffect>
                                  </p:childTnLst>
                                </p:cTn>
                              </p:par>
                              <p:par>
                                <p:cTn fill="hold" id="50" nodeType="withEffect" presetClass="entr" presetID="10" presetSubtype="0">
                                  <p:stCondLst>
                                    <p:cond delay="0"/>
                                  </p:stCondLst>
                                  <p:childTnLst>
                                    <p:set>
                                      <p:cBhvr>
                                        <p:cTn dur="1" fill="hold" id="51">
                                          <p:stCondLst>
                                            <p:cond delay="0"/>
                                          </p:stCondLst>
                                        </p:cTn>
                                        <p:tgtEl>
                                          <p:spTgt spid="58"/>
                                        </p:tgtEl>
                                        <p:attrNameLst>
                                          <p:attrName>style.visibility</p:attrName>
                                        </p:attrNameLst>
                                      </p:cBhvr>
                                      <p:to>
                                        <p:strVal val="visible"/>
                                      </p:to>
                                    </p:set>
                                    <p:animEffect filter="fade" transition="in">
                                      <p:cBhvr>
                                        <p:cTn dur="500" id="52"/>
                                        <p:tgtEl>
                                          <p:spTgt spid="58"/>
                                        </p:tgtEl>
                                      </p:cBhvr>
                                    </p:animEffect>
                                  </p:childTnLst>
                                </p:cTn>
                              </p:par>
                              <p:par>
                                <p:cTn fill="hold" grpId="0" id="53" nodeType="withEffect" presetClass="entr" presetID="10" presetSubtype="0">
                                  <p:stCondLst>
                                    <p:cond delay="0"/>
                                  </p:stCondLst>
                                  <p:childTnLst>
                                    <p:set>
                                      <p:cBhvr>
                                        <p:cTn dur="1" fill="hold" id="54">
                                          <p:stCondLst>
                                            <p:cond delay="0"/>
                                          </p:stCondLst>
                                        </p:cTn>
                                        <p:tgtEl>
                                          <p:spTgt spid="62"/>
                                        </p:tgtEl>
                                        <p:attrNameLst>
                                          <p:attrName>style.visibility</p:attrName>
                                        </p:attrNameLst>
                                      </p:cBhvr>
                                      <p:to>
                                        <p:strVal val="visible"/>
                                      </p:to>
                                    </p:set>
                                    <p:animEffect filter="fade" transition="in">
                                      <p:cBhvr>
                                        <p:cTn dur="500" id="55"/>
                                        <p:tgtEl>
                                          <p:spTgt spid="62"/>
                                        </p:tgtEl>
                                      </p:cBhvr>
                                    </p:animEffect>
                                  </p:childTnLst>
                                </p:cTn>
                              </p:par>
                              <p:par>
                                <p:cTn fill="hold" grpId="0" id="56" nodeType="withEffect" presetClass="entr" presetID="10" presetSubtype="0">
                                  <p:stCondLst>
                                    <p:cond delay="0"/>
                                  </p:stCondLst>
                                  <p:childTnLst>
                                    <p:set>
                                      <p:cBhvr>
                                        <p:cTn dur="1" fill="hold" id="57">
                                          <p:stCondLst>
                                            <p:cond delay="0"/>
                                          </p:stCondLst>
                                        </p:cTn>
                                        <p:tgtEl>
                                          <p:spTgt spid="63"/>
                                        </p:tgtEl>
                                        <p:attrNameLst>
                                          <p:attrName>style.visibility</p:attrName>
                                        </p:attrNameLst>
                                      </p:cBhvr>
                                      <p:to>
                                        <p:strVal val="visible"/>
                                      </p:to>
                                    </p:set>
                                    <p:animEffect filter="fade" transition="in">
                                      <p:cBhvr>
                                        <p:cTn dur="500" id="58"/>
                                        <p:tgtEl>
                                          <p:spTgt spid="63"/>
                                        </p:tgtEl>
                                      </p:cBhvr>
                                    </p:animEffect>
                                  </p:childTnLst>
                                </p:cTn>
                              </p:par>
                              <p:par>
                                <p:cTn fill="hold" id="59" nodeType="withEffect" presetClass="entr" presetID="10" presetSubtype="0">
                                  <p:stCondLst>
                                    <p:cond delay="0"/>
                                  </p:stCondLst>
                                  <p:childTnLst>
                                    <p:set>
                                      <p:cBhvr>
                                        <p:cTn dur="1" fill="hold" id="60">
                                          <p:stCondLst>
                                            <p:cond delay="0"/>
                                          </p:stCondLst>
                                        </p:cTn>
                                        <p:tgtEl>
                                          <p:spTgt spid="64"/>
                                        </p:tgtEl>
                                        <p:attrNameLst>
                                          <p:attrName>style.visibility</p:attrName>
                                        </p:attrNameLst>
                                      </p:cBhvr>
                                      <p:to>
                                        <p:strVal val="visible"/>
                                      </p:to>
                                    </p:set>
                                    <p:animEffect filter="fade" transition="in">
                                      <p:cBhvr>
                                        <p:cTn dur="500" id="61"/>
                                        <p:tgtEl>
                                          <p:spTgt spid="64"/>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69"/>
                                        </p:tgtEl>
                                        <p:attrNameLst>
                                          <p:attrName>style.visibility</p:attrName>
                                        </p:attrNameLst>
                                      </p:cBhvr>
                                      <p:to>
                                        <p:strVal val="visible"/>
                                      </p:to>
                                    </p:set>
                                    <p:animEffect filter="fade" transition="in">
                                      <p:cBhvr>
                                        <p:cTn dur="500" id="64"/>
                                        <p:tgtEl>
                                          <p:spTgt spid="69"/>
                                        </p:tgtEl>
                                      </p:cBhvr>
                                    </p:animEffect>
                                  </p:childTnLst>
                                </p:cTn>
                              </p:par>
                              <p:par>
                                <p:cTn fill="hold" grpId="0" id="65" nodeType="withEffect" presetClass="entr" presetID="10" presetSubtype="0">
                                  <p:stCondLst>
                                    <p:cond delay="0"/>
                                  </p:stCondLst>
                                  <p:childTnLst>
                                    <p:set>
                                      <p:cBhvr>
                                        <p:cTn dur="1" fill="hold" id="66">
                                          <p:stCondLst>
                                            <p:cond delay="0"/>
                                          </p:stCondLst>
                                        </p:cTn>
                                        <p:tgtEl>
                                          <p:spTgt spid="70"/>
                                        </p:tgtEl>
                                        <p:attrNameLst>
                                          <p:attrName>style.visibility</p:attrName>
                                        </p:attrNameLst>
                                      </p:cBhvr>
                                      <p:to>
                                        <p:strVal val="visible"/>
                                      </p:to>
                                    </p:set>
                                    <p:animEffect filter="fade" transition="in">
                                      <p:cBhvr>
                                        <p:cTn dur="500" id="67"/>
                                        <p:tgtEl>
                                          <p:spTgt spid="70"/>
                                        </p:tgtEl>
                                      </p:cBhvr>
                                    </p:animEffect>
                                  </p:childTnLst>
                                </p:cTn>
                              </p:par>
                              <p:par>
                                <p:cTn fill="hold" grpId="0" id="68" nodeType="withEffect" presetClass="entr" presetID="10" presetSubtype="0">
                                  <p:stCondLst>
                                    <p:cond delay="0"/>
                                  </p:stCondLst>
                                  <p:childTnLst>
                                    <p:set>
                                      <p:cBhvr>
                                        <p:cTn dur="1" fill="hold" id="69">
                                          <p:stCondLst>
                                            <p:cond delay="0"/>
                                          </p:stCondLst>
                                        </p:cTn>
                                        <p:tgtEl>
                                          <p:spTgt spid="71"/>
                                        </p:tgtEl>
                                        <p:attrNameLst>
                                          <p:attrName>style.visibility</p:attrName>
                                        </p:attrNameLst>
                                      </p:cBhvr>
                                      <p:to>
                                        <p:strVal val="visible"/>
                                      </p:to>
                                    </p:set>
                                    <p:animEffect filter="fade" transition="in">
                                      <p:cBhvr>
                                        <p:cTn dur="500" id="70"/>
                                        <p:tgtEl>
                                          <p:spTgt spid="71"/>
                                        </p:tgtEl>
                                      </p:cBhvr>
                                    </p:animEffect>
                                  </p:childTnLst>
                                </p:cTn>
                              </p:par>
                              <p:par>
                                <p:cTn fill="hold" grpId="0" id="71" nodeType="withEffect" presetClass="entr" presetID="10" presetSubtype="0">
                                  <p:stCondLst>
                                    <p:cond delay="0"/>
                                  </p:stCondLst>
                                  <p:childTnLst>
                                    <p:set>
                                      <p:cBhvr>
                                        <p:cTn dur="1" fill="hold" id="72">
                                          <p:stCondLst>
                                            <p:cond delay="0"/>
                                          </p:stCondLst>
                                        </p:cTn>
                                        <p:tgtEl>
                                          <p:spTgt spid="114"/>
                                        </p:tgtEl>
                                        <p:attrNameLst>
                                          <p:attrName>style.visibility</p:attrName>
                                        </p:attrNameLst>
                                      </p:cBhvr>
                                      <p:to>
                                        <p:strVal val="visible"/>
                                      </p:to>
                                    </p:set>
                                    <p:animEffect filter="fade" transition="in">
                                      <p:cBhvr>
                                        <p:cTn dur="500" id="73"/>
                                        <p:tgtEl>
                                          <p:spTgt spid="114"/>
                                        </p:tgtEl>
                                      </p:cBhvr>
                                    </p:animEffect>
                                  </p:childTnLst>
                                </p:cTn>
                              </p:par>
                              <p:par>
                                <p:cTn fill="hold" id="74" nodeType="withEffect" presetClass="entr" presetID="10" presetSubtype="0">
                                  <p:stCondLst>
                                    <p:cond delay="0"/>
                                  </p:stCondLst>
                                  <p:childTnLst>
                                    <p:set>
                                      <p:cBhvr>
                                        <p:cTn dur="1" fill="hold" id="75">
                                          <p:stCondLst>
                                            <p:cond delay="0"/>
                                          </p:stCondLst>
                                        </p:cTn>
                                        <p:tgtEl>
                                          <p:spTgt spid="117"/>
                                        </p:tgtEl>
                                        <p:attrNameLst>
                                          <p:attrName>style.visibility</p:attrName>
                                        </p:attrNameLst>
                                      </p:cBhvr>
                                      <p:to>
                                        <p:strVal val="visible"/>
                                      </p:to>
                                    </p:set>
                                    <p:animEffect filter="fade" transition="in">
                                      <p:cBhvr>
                                        <p:cTn dur="500" id="76"/>
                                        <p:tgtEl>
                                          <p:spTgt spid="117"/>
                                        </p:tgtEl>
                                      </p:cBhvr>
                                    </p:animEffect>
                                  </p:childTnLst>
                                </p:cTn>
                              </p:par>
                              <p:par>
                                <p:cTn fill="hold" id="77" nodeType="withEffect" presetClass="entr" presetID="10" presetSubtype="0">
                                  <p:stCondLst>
                                    <p:cond delay="0"/>
                                  </p:stCondLst>
                                  <p:childTnLst>
                                    <p:set>
                                      <p:cBhvr>
                                        <p:cTn dur="1" fill="hold" id="78">
                                          <p:stCondLst>
                                            <p:cond delay="0"/>
                                          </p:stCondLst>
                                        </p:cTn>
                                        <p:tgtEl>
                                          <p:spTgt spid="126"/>
                                        </p:tgtEl>
                                        <p:attrNameLst>
                                          <p:attrName>style.visibility</p:attrName>
                                        </p:attrNameLst>
                                      </p:cBhvr>
                                      <p:to>
                                        <p:strVal val="visible"/>
                                      </p:to>
                                    </p:set>
                                    <p:animEffect filter="fade" transition="in">
                                      <p:cBhvr>
                                        <p:cTn dur="500" id="79"/>
                                        <p:tgtEl>
                                          <p:spTgt spid="126"/>
                                        </p:tgtEl>
                                      </p:cBhvr>
                                    </p:animEffect>
                                  </p:childTnLst>
                                </p:cTn>
                              </p:par>
                              <p:par>
                                <p:cTn fill="hold" grpId="0" id="80" nodeType="withEffect" presetClass="entr" presetID="10" presetSubtype="0">
                                  <p:stCondLst>
                                    <p:cond delay="0"/>
                                  </p:stCondLst>
                                  <p:childTnLst>
                                    <p:set>
                                      <p:cBhvr>
                                        <p:cTn dur="1" fill="hold" id="81">
                                          <p:stCondLst>
                                            <p:cond delay="0"/>
                                          </p:stCondLst>
                                        </p:cTn>
                                        <p:tgtEl>
                                          <p:spTgt spid="134"/>
                                        </p:tgtEl>
                                        <p:attrNameLst>
                                          <p:attrName>style.visibility</p:attrName>
                                        </p:attrNameLst>
                                      </p:cBhvr>
                                      <p:to>
                                        <p:strVal val="visible"/>
                                      </p:to>
                                    </p:set>
                                    <p:animEffect filter="fade" transition="in">
                                      <p:cBhvr>
                                        <p:cTn dur="500" id="82"/>
                                        <p:tgtEl>
                                          <p:spTgt spid="134"/>
                                        </p:tgtEl>
                                      </p:cBhvr>
                                    </p:animEffect>
                                  </p:childTnLst>
                                </p:cTn>
                              </p:par>
                              <p:par>
                                <p:cTn fill="hold" id="83" nodeType="withEffect" presetClass="entr" presetID="10" presetSubtype="0">
                                  <p:stCondLst>
                                    <p:cond delay="0"/>
                                  </p:stCondLst>
                                  <p:childTnLst>
                                    <p:set>
                                      <p:cBhvr>
                                        <p:cTn dur="1" fill="hold" id="84">
                                          <p:stCondLst>
                                            <p:cond delay="0"/>
                                          </p:stCondLst>
                                        </p:cTn>
                                        <p:tgtEl>
                                          <p:spTgt spid="145"/>
                                        </p:tgtEl>
                                        <p:attrNameLst>
                                          <p:attrName>style.visibility</p:attrName>
                                        </p:attrNameLst>
                                      </p:cBhvr>
                                      <p:to>
                                        <p:strVal val="visible"/>
                                      </p:to>
                                    </p:set>
                                    <p:animEffect filter="fade" transition="in">
                                      <p:cBhvr>
                                        <p:cTn dur="500" id="85"/>
                                        <p:tgtEl>
                                          <p:spTgt spid="145"/>
                                        </p:tgtEl>
                                      </p:cBhvr>
                                    </p:animEffect>
                                  </p:childTnLst>
                                </p:cTn>
                              </p:par>
                              <p:par>
                                <p:cTn fill="hold" grpId="0" id="86" nodeType="withEffect" presetClass="entr" presetID="10" presetSubtype="0">
                                  <p:stCondLst>
                                    <p:cond delay="0"/>
                                  </p:stCondLst>
                                  <p:childTnLst>
                                    <p:set>
                                      <p:cBhvr>
                                        <p:cTn dur="1" fill="hold" id="87">
                                          <p:stCondLst>
                                            <p:cond delay="0"/>
                                          </p:stCondLst>
                                        </p:cTn>
                                        <p:tgtEl>
                                          <p:spTgt spid="121"/>
                                        </p:tgtEl>
                                        <p:attrNameLst>
                                          <p:attrName>style.visibility</p:attrName>
                                        </p:attrNameLst>
                                      </p:cBhvr>
                                      <p:to>
                                        <p:strVal val="visible"/>
                                      </p:to>
                                    </p:set>
                                    <p:animEffect filter="fade" transition="in">
                                      <p:cBhvr>
                                        <p:cTn dur="500" id="88"/>
                                        <p:tgtEl>
                                          <p:spTgt spid="121"/>
                                        </p:tgtEl>
                                      </p:cBhvr>
                                    </p:animEffect>
                                  </p:childTnLst>
                                </p:cTn>
                              </p:par>
                              <p:par>
                                <p:cTn fill="hold" id="89" nodeType="withEffect" presetClass="entr" presetID="10" presetSubtype="0">
                                  <p:stCondLst>
                                    <p:cond delay="0"/>
                                  </p:stCondLst>
                                  <p:childTnLst>
                                    <p:set>
                                      <p:cBhvr>
                                        <p:cTn dur="1" fill="hold" id="90">
                                          <p:stCondLst>
                                            <p:cond delay="0"/>
                                          </p:stCondLst>
                                        </p:cTn>
                                        <p:tgtEl>
                                          <p:spTgt spid="123"/>
                                        </p:tgtEl>
                                        <p:attrNameLst>
                                          <p:attrName>style.visibility</p:attrName>
                                        </p:attrNameLst>
                                      </p:cBhvr>
                                      <p:to>
                                        <p:strVal val="visible"/>
                                      </p:to>
                                    </p:set>
                                    <p:animEffect filter="fade" transition="in">
                                      <p:cBhvr>
                                        <p:cTn dur="500" id="91"/>
                                        <p:tgtEl>
                                          <p:spTgt spid="123"/>
                                        </p:tgtEl>
                                      </p:cBhvr>
                                    </p:animEffect>
                                  </p:childTnLst>
                                </p:cTn>
                              </p:par>
                              <p:par>
                                <p:cTn fill="hold" id="92" nodeType="withEffect" presetClass="entr" presetID="10" presetSubtype="0">
                                  <p:stCondLst>
                                    <p:cond delay="0"/>
                                  </p:stCondLst>
                                  <p:childTnLst>
                                    <p:set>
                                      <p:cBhvr>
                                        <p:cTn dur="1" fill="hold" id="93">
                                          <p:stCondLst>
                                            <p:cond delay="0"/>
                                          </p:stCondLst>
                                        </p:cTn>
                                        <p:tgtEl>
                                          <p:spTgt spid="122"/>
                                        </p:tgtEl>
                                        <p:attrNameLst>
                                          <p:attrName>style.visibility</p:attrName>
                                        </p:attrNameLst>
                                      </p:cBhvr>
                                      <p:to>
                                        <p:strVal val="visible"/>
                                      </p:to>
                                    </p:set>
                                    <p:animEffect filter="fade" transition="in">
                                      <p:cBhvr>
                                        <p:cTn dur="500" id="94"/>
                                        <p:tgtEl>
                                          <p:spTgt spid="122"/>
                                        </p:tgtEl>
                                      </p:cBhvr>
                                    </p:animEffect>
                                  </p:childTnLst>
                                </p:cTn>
                              </p:par>
                              <p:par>
                                <p:cTn fill="hold" grpId="0" id="95" nodeType="withEffect" presetClass="entr" presetID="10" presetSubtype="0">
                                  <p:stCondLst>
                                    <p:cond delay="0"/>
                                  </p:stCondLst>
                                  <p:childTnLst>
                                    <p:set>
                                      <p:cBhvr>
                                        <p:cTn dur="1" fill="hold" id="96">
                                          <p:stCondLst>
                                            <p:cond delay="0"/>
                                          </p:stCondLst>
                                        </p:cTn>
                                        <p:tgtEl>
                                          <p:spTgt spid="124"/>
                                        </p:tgtEl>
                                        <p:attrNameLst>
                                          <p:attrName>style.visibility</p:attrName>
                                        </p:attrNameLst>
                                      </p:cBhvr>
                                      <p:to>
                                        <p:strVal val="visible"/>
                                      </p:to>
                                    </p:set>
                                    <p:animEffect filter="fade" transition="in">
                                      <p:cBhvr>
                                        <p:cTn dur="500" id="97"/>
                                        <p:tgtEl>
                                          <p:spTgt spid="124"/>
                                        </p:tgtEl>
                                      </p:cBhvr>
                                    </p:animEffect>
                                  </p:childTnLst>
                                </p:cTn>
                              </p:par>
                            </p:childTnLst>
                          </p:cTn>
                        </p:par>
                      </p:childTnLst>
                    </p:cTn>
                  </p:par>
                  <p:par>
                    <p:cTn fill="hold" id="98" nodeType="clickPar">
                      <p:stCondLst>
                        <p:cond delay="indefinite"/>
                      </p:stCondLst>
                      <p:childTnLst>
                        <p:par>
                          <p:cTn fill="hold" id="99" nodeType="afterGroup">
                            <p:stCondLst>
                              <p:cond delay="0"/>
                            </p:stCondLst>
                            <p:childTnLst>
                              <p:par>
                                <p:cTn fill="hold" id="100" nodeType="clickEffect" presetClass="entr" presetID="10" presetSubtype="0">
                                  <p:stCondLst>
                                    <p:cond delay="0"/>
                                  </p:stCondLst>
                                  <p:childTnLst>
                                    <p:set>
                                      <p:cBhvr>
                                        <p:cTn dur="1" fill="hold" id="101">
                                          <p:stCondLst>
                                            <p:cond delay="0"/>
                                          </p:stCondLst>
                                        </p:cTn>
                                        <p:tgtEl>
                                          <p:spTgt spid="3"/>
                                        </p:tgtEl>
                                        <p:attrNameLst>
                                          <p:attrName>style.visibility</p:attrName>
                                        </p:attrNameLst>
                                      </p:cBhvr>
                                      <p:to>
                                        <p:strVal val="visible"/>
                                      </p:to>
                                    </p:set>
                                    <p:animEffect filter="fade" transition="in">
                                      <p:cBhvr>
                                        <p:cTn dur="500" id="102"/>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71"/>
      <p:bldP grpId="0" spid="114"/>
      <p:bldP grpId="0" spid="121"/>
      <p:bldP grpId="0" spid="124"/>
      <p:bldP grpId="0" spid="134"/>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rot="5400000">
            <a:off x="-1681583" y="4697111"/>
            <a:ext cx="11948998" cy="4287441"/>
            <a:chOff x="2336376" y="1551329"/>
            <a:chExt cx="7504754" cy="2692794"/>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551329"/>
              <a:ext cx="7196656" cy="2692794"/>
              <a:chOff x="2644474" y="1551329"/>
              <a:chExt cx="7196656" cy="2692794"/>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51224" y="1551329"/>
                <a:ext cx="1698600" cy="2404279"/>
                <a:chOff x="6451224" y="1551329"/>
                <a:chExt cx="1698600" cy="2404279"/>
              </a:xfrm>
            </p:grpSpPr>
            <p:sp>
              <p:nvSpPr>
                <p:cNvPr id="33" name="矩形 32">
                  <a:extLst>
                    <a:ext uri="{FF2B5EF4-FFF2-40B4-BE49-F238E27FC236}">
                      <a16:creationId xmlns:a16="http://schemas.microsoft.com/office/drawing/2014/main" id="{303C5547-1E65-494A-8AF8-D827B348F991}"/>
                    </a:ext>
                  </a:extLst>
                </p:cNvPr>
                <p:cNvSpPr/>
                <p:nvPr/>
              </p:nvSpPr>
              <p:spPr>
                <a:xfrm flipH="1">
                  <a:off x="6451224" y="155132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92630" y="295012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1" name="文本框 130">
            <a:extLst>
              <a:ext uri="{FF2B5EF4-FFF2-40B4-BE49-F238E27FC236}">
                <a16:creationId xmlns:a16="http://schemas.microsoft.com/office/drawing/2014/main" id="{99BBB7CE-10A6-42D2-951D-236914FFFC37}"/>
              </a:ext>
            </a:extLst>
          </p:cNvPr>
          <p:cNvSpPr txBox="1"/>
          <p:nvPr/>
        </p:nvSpPr>
        <p:spPr>
          <a:xfrm>
            <a:off x="3556192" y="2664370"/>
            <a:ext cx="2370958" cy="1310640"/>
          </a:xfrm>
          <a:prstGeom prst="rect">
            <a:avLst/>
          </a:prstGeom>
          <a:noFill/>
        </p:spPr>
        <p:txBody>
          <a:bodyPr rtlCol="0" wrap="square">
            <a:spAutoFit/>
          </a:bodyPr>
          <a:lstStyle/>
          <a:p>
            <a:r>
              <a:rPr altLang="zh-CN" lang="en-US" sz="8000">
                <a:solidFill>
                  <a:schemeClr val="bg1"/>
                </a:solidFill>
                <a:latin charset="-122" panose="020b0800000000000000" pitchFamily="34" typeface="思源黑体 CN Bold"/>
                <a:ea charset="-122" panose="020b0800000000000000" pitchFamily="34" typeface="思源黑体 CN Bold"/>
              </a:rPr>
              <a:t>01.</a:t>
            </a:r>
          </a:p>
        </p:txBody>
      </p:sp>
      <p:grpSp>
        <p:nvGrpSpPr>
          <p:cNvPr id="133" name="组合 132">
            <a:extLst>
              <a:ext uri="{FF2B5EF4-FFF2-40B4-BE49-F238E27FC236}">
                <a16:creationId xmlns:a16="http://schemas.microsoft.com/office/drawing/2014/main" id="{7AB92D29-5A34-4EA8-821C-658A702048F7}"/>
              </a:ext>
            </a:extLst>
          </p:cNvPr>
          <p:cNvGrpSpPr/>
          <p:nvPr/>
        </p:nvGrpSpPr>
        <p:grpSpPr>
          <a:xfrm>
            <a:off x="6188545" y="2703794"/>
            <a:ext cx="4457051" cy="1200329"/>
            <a:chOff x="3876465" y="2622902"/>
            <a:chExt cx="4457051" cy="1200329"/>
          </a:xfrm>
        </p:grpSpPr>
        <p:sp>
          <p:nvSpPr>
            <p:cNvPr id="135" name="文本框 134">
              <a:extLst>
                <a:ext uri="{FF2B5EF4-FFF2-40B4-BE49-F238E27FC236}">
                  <a16:creationId xmlns:a16="http://schemas.microsoft.com/office/drawing/2014/main" id="{9CD3AD96-9553-4E16-8BAF-0B0032B0C7D3}"/>
                </a:ext>
              </a:extLst>
            </p:cNvPr>
            <p:cNvSpPr txBox="1"/>
            <p:nvPr/>
          </p:nvSpPr>
          <p:spPr>
            <a:xfrm>
              <a:off x="5851473" y="2622901"/>
              <a:ext cx="2482044" cy="1188720"/>
            </a:xfrm>
            <a:prstGeom prst="rect">
              <a:avLst/>
            </a:prstGeom>
            <a:noFill/>
          </p:spPr>
          <p:txBody>
            <a:bodyPr rtlCol="0" wrap="squar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使命</a:t>
              </a:r>
            </a:p>
          </p:txBody>
        </p:sp>
        <p:sp>
          <p:nvSpPr>
            <p:cNvPr id="136" name="矩形 135">
              <a:extLst>
                <a:ext uri="{FF2B5EF4-FFF2-40B4-BE49-F238E27FC236}">
                  <a16:creationId xmlns:a16="http://schemas.microsoft.com/office/drawing/2014/main" id="{1839E572-AD95-49A0-A33A-CB76031CF33E}"/>
                </a:ext>
              </a:extLst>
            </p:cNvPr>
            <p:cNvSpPr/>
            <p:nvPr/>
          </p:nvSpPr>
          <p:spPr>
            <a:xfrm>
              <a:off x="3876466" y="2622901"/>
              <a:ext cx="2164080" cy="1188720"/>
            </a:xfrm>
            <a:prstGeom prst="rect">
              <a:avLst/>
            </a:prstGeom>
          </p:spPr>
          <p:txBody>
            <a:bodyPr wrap="non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企业</a:t>
              </a:r>
            </a:p>
          </p:txBody>
        </p:sp>
      </p:grpSp>
      <p:grpSp>
        <p:nvGrpSpPr>
          <p:cNvPr id="149" name="组合 148">
            <a:extLst>
              <a:ext uri="{FF2B5EF4-FFF2-40B4-BE49-F238E27FC236}">
                <a16:creationId xmlns:a16="http://schemas.microsoft.com/office/drawing/2014/main" id="{0B303A76-A45B-41D9-982C-A0E8AB7E30D2}"/>
              </a:ext>
            </a:extLst>
          </p:cNvPr>
          <p:cNvGrpSpPr/>
          <p:nvPr/>
        </p:nvGrpSpPr>
        <p:grpSpPr>
          <a:xfrm flipH="1">
            <a:off x="10027588" y="2309060"/>
            <a:ext cx="2156033" cy="212356"/>
            <a:chOff x="3243509" y="3861335"/>
            <a:chExt cx="2156033" cy="212356"/>
          </a:xfrm>
        </p:grpSpPr>
        <p:grpSp>
          <p:nvGrpSpPr>
            <p:cNvPr id="150" name="组合 149">
              <a:extLst>
                <a:ext uri="{FF2B5EF4-FFF2-40B4-BE49-F238E27FC236}">
                  <a16:creationId xmlns:a16="http://schemas.microsoft.com/office/drawing/2014/main" id="{E2CDB3C6-4153-4402-820A-E209C1993CA1}"/>
                </a:ext>
              </a:extLst>
            </p:cNvPr>
            <p:cNvGrpSpPr/>
            <p:nvPr/>
          </p:nvGrpSpPr>
          <p:grpSpPr>
            <a:xfrm>
              <a:off x="3435448" y="3870056"/>
              <a:ext cx="1964094" cy="203635"/>
              <a:chOff x="3626307" y="3708106"/>
              <a:chExt cx="1964094" cy="203635"/>
            </a:xfrm>
          </p:grpSpPr>
          <p:grpSp>
            <p:nvGrpSpPr>
              <p:cNvPr id="152" name="组合 151">
                <a:extLst>
                  <a:ext uri="{FF2B5EF4-FFF2-40B4-BE49-F238E27FC236}">
                    <a16:creationId xmlns:a16="http://schemas.microsoft.com/office/drawing/2014/main" id="{60C221AD-0B90-45C2-9D4A-04B4AF033A54}"/>
                  </a:ext>
                </a:extLst>
              </p:cNvPr>
              <p:cNvGrpSpPr/>
              <p:nvPr/>
            </p:nvGrpSpPr>
            <p:grpSpPr>
              <a:xfrm>
                <a:off x="3626307" y="3708106"/>
                <a:ext cx="1633325" cy="203635"/>
                <a:chOff x="3515730" y="4703645"/>
                <a:chExt cx="1943593" cy="278562"/>
              </a:xfrm>
            </p:grpSpPr>
            <p:sp>
              <p:nvSpPr>
                <p:cNvPr id="156" name="箭头: V 形 155">
                  <a:extLst>
                    <a:ext uri="{FF2B5EF4-FFF2-40B4-BE49-F238E27FC236}">
                      <a16:creationId xmlns:a16="http://schemas.microsoft.com/office/drawing/2014/main" id="{1164DF86-E728-4492-A628-EDCE5567CEF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7" name="箭头: V 形 156">
                  <a:extLst>
                    <a:ext uri="{FF2B5EF4-FFF2-40B4-BE49-F238E27FC236}">
                      <a16:creationId xmlns:a16="http://schemas.microsoft.com/office/drawing/2014/main" id="{10E9E106-6A36-4A58-828B-33D90B6E5AF8}"/>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8" name="箭头: V 形 157">
                  <a:extLst>
                    <a:ext uri="{FF2B5EF4-FFF2-40B4-BE49-F238E27FC236}">
                      <a16:creationId xmlns:a16="http://schemas.microsoft.com/office/drawing/2014/main" id="{23DA7726-3555-4E4E-9F0F-08C5F56DDD15}"/>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9" name="箭头: V 形 158">
                  <a:extLst>
                    <a:ext uri="{FF2B5EF4-FFF2-40B4-BE49-F238E27FC236}">
                      <a16:creationId xmlns:a16="http://schemas.microsoft.com/office/drawing/2014/main" id="{A1720D1A-87B0-40A5-8604-1C44F617C1C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0" name="箭头: V 形 159">
                  <a:extLst>
                    <a:ext uri="{FF2B5EF4-FFF2-40B4-BE49-F238E27FC236}">
                      <a16:creationId xmlns:a16="http://schemas.microsoft.com/office/drawing/2014/main" id="{5BB83CC5-3DA0-4C93-9EC0-BDBEDCA2E6F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1" name="箭头: V 形 160">
                  <a:extLst>
                    <a:ext uri="{FF2B5EF4-FFF2-40B4-BE49-F238E27FC236}">
                      <a16:creationId xmlns:a16="http://schemas.microsoft.com/office/drawing/2014/main" id="{4BF82908-357D-485B-A003-0D88BBB3D15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2" name="箭头: V 形 161">
                  <a:extLst>
                    <a:ext uri="{FF2B5EF4-FFF2-40B4-BE49-F238E27FC236}">
                      <a16:creationId xmlns:a16="http://schemas.microsoft.com/office/drawing/2014/main" id="{1F63964C-6008-4DCC-B372-1CFECD94CFB7}"/>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3" name="箭头: V 形 162">
                  <a:extLst>
                    <a:ext uri="{FF2B5EF4-FFF2-40B4-BE49-F238E27FC236}">
                      <a16:creationId xmlns:a16="http://schemas.microsoft.com/office/drawing/2014/main" id="{43246EAB-49C7-4114-BF53-8254DB98C42E}"/>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4" name="箭头: V 形 163">
                  <a:extLst>
                    <a:ext uri="{FF2B5EF4-FFF2-40B4-BE49-F238E27FC236}">
                      <a16:creationId xmlns:a16="http://schemas.microsoft.com/office/drawing/2014/main" id="{5270E501-2A92-43C0-8520-3A39A2F71352}"/>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5" name="箭头: V 形 164">
                  <a:extLst>
                    <a:ext uri="{FF2B5EF4-FFF2-40B4-BE49-F238E27FC236}">
                      <a16:creationId xmlns:a16="http://schemas.microsoft.com/office/drawing/2014/main" id="{72F6236D-52C2-4942-8EAA-B51F5AAEFDD9}"/>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53" name="组合 152">
                <a:extLst>
                  <a:ext uri="{FF2B5EF4-FFF2-40B4-BE49-F238E27FC236}">
                    <a16:creationId xmlns:a16="http://schemas.microsoft.com/office/drawing/2014/main" id="{89325B33-76C6-4FBC-AD64-A99B0AC09666}"/>
                  </a:ext>
                </a:extLst>
              </p:cNvPr>
              <p:cNvGrpSpPr/>
              <p:nvPr/>
            </p:nvGrpSpPr>
            <p:grpSpPr>
              <a:xfrm>
                <a:off x="5242231" y="3708106"/>
                <a:ext cx="348170" cy="203635"/>
                <a:chOff x="3515730" y="4703645"/>
                <a:chExt cx="414309" cy="278562"/>
              </a:xfrm>
            </p:grpSpPr>
            <p:sp>
              <p:nvSpPr>
                <p:cNvPr id="154" name="箭头: V 形 153">
                  <a:extLst>
                    <a:ext uri="{FF2B5EF4-FFF2-40B4-BE49-F238E27FC236}">
                      <a16:creationId xmlns:a16="http://schemas.microsoft.com/office/drawing/2014/main" id="{43D1EA54-63F0-42CD-B8F2-1606A832C1ED}"/>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5" name="箭头: V 形 154">
                  <a:extLst>
                    <a:ext uri="{FF2B5EF4-FFF2-40B4-BE49-F238E27FC236}">
                      <a16:creationId xmlns:a16="http://schemas.microsoft.com/office/drawing/2014/main" id="{819ABB7A-90EB-404B-92FE-533E73FB9410}"/>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51" name="矩形 150">
              <a:extLst>
                <a:ext uri="{FF2B5EF4-FFF2-40B4-BE49-F238E27FC236}">
                  <a16:creationId xmlns:a16="http://schemas.microsoft.com/office/drawing/2014/main" id="{DA9236F7-92D5-49A9-80DE-AD65CDFFF73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6" name="组合 165">
            <a:extLst>
              <a:ext uri="{FF2B5EF4-FFF2-40B4-BE49-F238E27FC236}">
                <a16:creationId xmlns:a16="http://schemas.microsoft.com/office/drawing/2014/main" id="{5060876C-3812-499A-AFB5-3CC86169F2DF}"/>
              </a:ext>
            </a:extLst>
          </p:cNvPr>
          <p:cNvGrpSpPr/>
          <p:nvPr/>
        </p:nvGrpSpPr>
        <p:grpSpPr>
          <a:xfrm>
            <a:off x="0" y="4228169"/>
            <a:ext cx="2156033" cy="212356"/>
            <a:chOff x="3243509" y="3861335"/>
            <a:chExt cx="2156033" cy="212356"/>
          </a:xfrm>
        </p:grpSpPr>
        <p:grpSp>
          <p:nvGrpSpPr>
            <p:cNvPr id="167" name="组合 166">
              <a:extLst>
                <a:ext uri="{FF2B5EF4-FFF2-40B4-BE49-F238E27FC236}">
                  <a16:creationId xmlns:a16="http://schemas.microsoft.com/office/drawing/2014/main" id="{F388A6C5-F867-4E5B-A082-5A7175AF2D2D}"/>
                </a:ext>
              </a:extLst>
            </p:cNvPr>
            <p:cNvGrpSpPr/>
            <p:nvPr/>
          </p:nvGrpSpPr>
          <p:grpSpPr>
            <a:xfrm>
              <a:off x="3435448" y="3870056"/>
              <a:ext cx="1964094" cy="203635"/>
              <a:chOff x="3626307" y="3708106"/>
              <a:chExt cx="1964094" cy="203635"/>
            </a:xfrm>
          </p:grpSpPr>
          <p:grpSp>
            <p:nvGrpSpPr>
              <p:cNvPr id="169" name="组合 168">
                <a:extLst>
                  <a:ext uri="{FF2B5EF4-FFF2-40B4-BE49-F238E27FC236}">
                    <a16:creationId xmlns:a16="http://schemas.microsoft.com/office/drawing/2014/main" id="{D75F6AD1-F046-4525-B5F5-4FAED6D140A3}"/>
                  </a:ext>
                </a:extLst>
              </p:cNvPr>
              <p:cNvGrpSpPr/>
              <p:nvPr/>
            </p:nvGrpSpPr>
            <p:grpSpPr>
              <a:xfrm>
                <a:off x="3626307" y="3708106"/>
                <a:ext cx="1633325" cy="203635"/>
                <a:chOff x="3515730" y="4703645"/>
                <a:chExt cx="1943593" cy="278562"/>
              </a:xfrm>
            </p:grpSpPr>
            <p:sp>
              <p:nvSpPr>
                <p:cNvPr id="173" name="箭头: V 形 172">
                  <a:extLst>
                    <a:ext uri="{FF2B5EF4-FFF2-40B4-BE49-F238E27FC236}">
                      <a16:creationId xmlns:a16="http://schemas.microsoft.com/office/drawing/2014/main" id="{87C9A7E0-E6B6-41C7-9D4E-F418069557B8}"/>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4" name="箭头: V 形 173">
                  <a:extLst>
                    <a:ext uri="{FF2B5EF4-FFF2-40B4-BE49-F238E27FC236}">
                      <a16:creationId xmlns:a16="http://schemas.microsoft.com/office/drawing/2014/main" id="{18788181-F1E1-4C3E-AA99-FAD3A198AA4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5" name="箭头: V 形 174">
                  <a:extLst>
                    <a:ext uri="{FF2B5EF4-FFF2-40B4-BE49-F238E27FC236}">
                      <a16:creationId xmlns:a16="http://schemas.microsoft.com/office/drawing/2014/main" id="{FB4E4852-EFE9-4B8B-A456-6B69BD8DA05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6" name="箭头: V 形 175">
                  <a:extLst>
                    <a:ext uri="{FF2B5EF4-FFF2-40B4-BE49-F238E27FC236}">
                      <a16:creationId xmlns:a16="http://schemas.microsoft.com/office/drawing/2014/main" id="{3C7AF372-4E09-4EFB-94E4-A2E337DBF7F0}"/>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7" name="箭头: V 形 176">
                  <a:extLst>
                    <a:ext uri="{FF2B5EF4-FFF2-40B4-BE49-F238E27FC236}">
                      <a16:creationId xmlns:a16="http://schemas.microsoft.com/office/drawing/2014/main" id="{29F909E7-A1C7-464F-B9DA-5BECC73F81B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8" name="箭头: V 形 177">
                  <a:extLst>
                    <a:ext uri="{FF2B5EF4-FFF2-40B4-BE49-F238E27FC236}">
                      <a16:creationId xmlns:a16="http://schemas.microsoft.com/office/drawing/2014/main" id="{9706FAD8-84F7-4FAF-BB2E-3515A97EE8B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9" name="箭头: V 形 178">
                  <a:extLst>
                    <a:ext uri="{FF2B5EF4-FFF2-40B4-BE49-F238E27FC236}">
                      <a16:creationId xmlns:a16="http://schemas.microsoft.com/office/drawing/2014/main" id="{521505DD-2189-4D9A-9E65-81EBD571614B}"/>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0" name="箭头: V 形 179">
                  <a:extLst>
                    <a:ext uri="{FF2B5EF4-FFF2-40B4-BE49-F238E27FC236}">
                      <a16:creationId xmlns:a16="http://schemas.microsoft.com/office/drawing/2014/main" id="{8ABEFA49-2093-47A0-B672-CE7B615A5BA4}"/>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1" name="箭头: V 形 180">
                  <a:extLst>
                    <a:ext uri="{FF2B5EF4-FFF2-40B4-BE49-F238E27FC236}">
                      <a16:creationId xmlns:a16="http://schemas.microsoft.com/office/drawing/2014/main" id="{B1CF4703-70A0-456E-8E32-03DBF29CEF8A}"/>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2" name="箭头: V 形 181">
                  <a:extLst>
                    <a:ext uri="{FF2B5EF4-FFF2-40B4-BE49-F238E27FC236}">
                      <a16:creationId xmlns:a16="http://schemas.microsoft.com/office/drawing/2014/main" id="{63501F19-873A-410E-825D-227909C0447F}"/>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70" name="组合 169">
                <a:extLst>
                  <a:ext uri="{FF2B5EF4-FFF2-40B4-BE49-F238E27FC236}">
                    <a16:creationId xmlns:a16="http://schemas.microsoft.com/office/drawing/2014/main" id="{D2522312-EFE3-4CD6-B6BC-82BFFAAFFF73}"/>
                  </a:ext>
                </a:extLst>
              </p:cNvPr>
              <p:cNvGrpSpPr/>
              <p:nvPr/>
            </p:nvGrpSpPr>
            <p:grpSpPr>
              <a:xfrm>
                <a:off x="5242231" y="3708106"/>
                <a:ext cx="348170" cy="203635"/>
                <a:chOff x="3515730" y="4703645"/>
                <a:chExt cx="414309" cy="278562"/>
              </a:xfrm>
            </p:grpSpPr>
            <p:sp>
              <p:nvSpPr>
                <p:cNvPr id="171" name="箭头: V 形 170">
                  <a:extLst>
                    <a:ext uri="{FF2B5EF4-FFF2-40B4-BE49-F238E27FC236}">
                      <a16:creationId xmlns:a16="http://schemas.microsoft.com/office/drawing/2014/main" id="{798E86AB-CA79-4DF9-B4D8-81B3111EDB83}"/>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2" name="箭头: V 形 171">
                  <a:extLst>
                    <a:ext uri="{FF2B5EF4-FFF2-40B4-BE49-F238E27FC236}">
                      <a16:creationId xmlns:a16="http://schemas.microsoft.com/office/drawing/2014/main" id="{A5EC38FA-8CDC-41E4-AA8A-F44D1C39AB23}"/>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68" name="矩形 167">
              <a:extLst>
                <a:ext uri="{FF2B5EF4-FFF2-40B4-BE49-F238E27FC236}">
                  <a16:creationId xmlns:a16="http://schemas.microsoft.com/office/drawing/2014/main" id="{2C037CC8-E48A-4888-A0BF-B2B061A1345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3" name="文本框 182">
            <a:extLst>
              <a:ext uri="{FF2B5EF4-FFF2-40B4-BE49-F238E27FC236}">
                <a16:creationId xmlns:a16="http://schemas.microsoft.com/office/drawing/2014/main" id="{F6659093-42EA-47D1-A4A3-7FB564A70FBF}"/>
              </a:ext>
            </a:extLst>
          </p:cNvPr>
          <p:cNvSpPr txBox="1"/>
          <p:nvPr/>
        </p:nvSpPr>
        <p:spPr>
          <a:xfrm>
            <a:off x="6026365" y="3809002"/>
            <a:ext cx="4721991" cy="365760"/>
          </a:xfrm>
          <a:prstGeom prst="rect">
            <a:avLst/>
          </a:prstGeom>
          <a:noFill/>
        </p:spPr>
        <p:txBody>
          <a:bodyPr rtlCol="0" wrap="square">
            <a:spAutoFit/>
          </a:bodyPr>
          <a:lstStyle/>
          <a:p>
            <a:pPr>
              <a:lnSpc>
                <a:spcPct val="150000"/>
              </a:lnSpc>
            </a:pPr>
            <a:r>
              <a:rPr altLang="zh-CN" lang="en-US" spc="300" sz="1200">
                <a:solidFill>
                  <a:schemeClr val="bg1"/>
                </a:solidFill>
                <a:latin charset="-122" panose="020b0500000000000000" pitchFamily="34" typeface="思源黑体 CN Regular"/>
                <a:ea charset="-122" panose="020b0500000000000000" pitchFamily="34" typeface="思源黑体 CN Regular"/>
              </a:rPr>
              <a:t>You can type here whatever you want.</a:t>
            </a:r>
          </a:p>
        </p:txBody>
      </p:sp>
    </p:spTree>
    <p:extLst>
      <p:ext uri="{BB962C8B-B14F-4D97-AF65-F5344CB8AC3E}">
        <p14:creationId val="1514265683"/>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39"/>
                                        </p:tgtEl>
                                        <p:attrNameLst>
                                          <p:attrName>style.visibility</p:attrName>
                                        </p:attrNameLst>
                                      </p:cBhvr>
                                      <p:to>
                                        <p:strVal val="visible"/>
                                      </p:to>
                                    </p:set>
                                    <p:animEffect filter="randombar(horizontal)" transition="in">
                                      <p:cBhvr>
                                        <p:cTn dur="500" id="7"/>
                                        <p:tgtEl>
                                          <p:spTgt spid="139"/>
                                        </p:tgtEl>
                                      </p:cBhvr>
                                    </p:animEffect>
                                  </p:childTnLst>
                                </p:cTn>
                              </p:par>
                              <p:par>
                                <p:cTn fill="hold" id="8" nodeType="withEffect" presetClass="entr" presetID="14" presetSubtype="10">
                                  <p:stCondLst>
                                    <p:cond delay="0"/>
                                  </p:stCondLst>
                                  <p:childTnLst>
                                    <p:set>
                                      <p:cBhvr>
                                        <p:cTn dur="1" fill="hold" id="9">
                                          <p:stCondLst>
                                            <p:cond delay="0"/>
                                          </p:stCondLst>
                                        </p:cTn>
                                        <p:tgtEl>
                                          <p:spTgt spid="138"/>
                                        </p:tgtEl>
                                        <p:attrNameLst>
                                          <p:attrName>style.visibility</p:attrName>
                                        </p:attrNameLst>
                                      </p:cBhvr>
                                      <p:to>
                                        <p:strVal val="visible"/>
                                      </p:to>
                                    </p:set>
                                    <p:animEffect filter="randombar(horizontal)" transition="in">
                                      <p:cBhvr>
                                        <p:cTn dur="500" id="10"/>
                                        <p:tgtEl>
                                          <p:spTgt spid="138"/>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2"/>
                                        </p:tgtEl>
                                        <p:attrNameLst>
                                          <p:attrName>style.visibility</p:attrName>
                                        </p:attrNameLst>
                                      </p:cBhvr>
                                      <p:to>
                                        <p:strVal val="visible"/>
                                      </p:to>
                                    </p:set>
                                    <p:animEffect filter="randombar(horizontal)" transition="in">
                                      <p:cBhvr>
                                        <p:cTn dur="500" id="13"/>
                                        <p:tgtEl>
                                          <p:spTgt spid="42"/>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3"/>
                                        </p:tgtEl>
                                        <p:attrNameLst>
                                          <p:attrName>style.visibility</p:attrName>
                                        </p:attrNameLst>
                                      </p:cBhvr>
                                      <p:to>
                                        <p:strVal val="visible"/>
                                      </p:to>
                                    </p:set>
                                    <p:animEffect filter="randombar(horizontal)" transition="in">
                                      <p:cBhvr>
                                        <p:cTn dur="500" id="16"/>
                                        <p:tgtEl>
                                          <p:spTgt spid="43"/>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44"/>
                                        </p:tgtEl>
                                        <p:attrNameLst>
                                          <p:attrName>style.visibility</p:attrName>
                                        </p:attrNameLst>
                                      </p:cBhvr>
                                      <p:to>
                                        <p:strVal val="visible"/>
                                      </p:to>
                                    </p:set>
                                    <p:animEffect filter="randombar(horizontal)" transition="in">
                                      <p:cBhvr>
                                        <p:cTn dur="500" id="19"/>
                                        <p:tgtEl>
                                          <p:spTgt spid="44"/>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45"/>
                                        </p:tgtEl>
                                        <p:attrNameLst>
                                          <p:attrName>style.visibility</p:attrName>
                                        </p:attrNameLst>
                                      </p:cBhvr>
                                      <p:to>
                                        <p:strVal val="visible"/>
                                      </p:to>
                                    </p:set>
                                    <p:animEffect filter="randombar(horizontal)" transition="in">
                                      <p:cBhvr>
                                        <p:cTn dur="500" id="22"/>
                                        <p:tgtEl>
                                          <p:spTgt spid="45"/>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46"/>
                                        </p:tgtEl>
                                        <p:attrNameLst>
                                          <p:attrName>style.visibility</p:attrName>
                                        </p:attrNameLst>
                                      </p:cBhvr>
                                      <p:to>
                                        <p:strVal val="visible"/>
                                      </p:to>
                                    </p:set>
                                    <p:animEffect filter="randombar(horizontal)" transition="in">
                                      <p:cBhvr>
                                        <p:cTn dur="500" id="25"/>
                                        <p:tgtEl>
                                          <p:spTgt spid="46"/>
                                        </p:tgtEl>
                                      </p:cBhvr>
                                    </p:animEffect>
                                  </p:childTnLst>
                                </p:cTn>
                              </p:par>
                              <p:par>
                                <p:cTn fill="hold" grpId="0" id="26" nodeType="withEffect" presetClass="entr" presetID="14" presetSubtype="10">
                                  <p:stCondLst>
                                    <p:cond delay="0"/>
                                  </p:stCondLst>
                                  <p:childTnLst>
                                    <p:set>
                                      <p:cBhvr>
                                        <p:cTn dur="1" fill="hold" id="27">
                                          <p:stCondLst>
                                            <p:cond delay="0"/>
                                          </p:stCondLst>
                                        </p:cTn>
                                        <p:tgtEl>
                                          <p:spTgt spid="47"/>
                                        </p:tgtEl>
                                        <p:attrNameLst>
                                          <p:attrName>style.visibility</p:attrName>
                                        </p:attrNameLst>
                                      </p:cBhvr>
                                      <p:to>
                                        <p:strVal val="visible"/>
                                      </p:to>
                                    </p:set>
                                    <p:animEffect filter="randombar(horizontal)" transition="in">
                                      <p:cBhvr>
                                        <p:cTn dur="500" id="28"/>
                                        <p:tgtEl>
                                          <p:spTgt spid="47"/>
                                        </p:tgtEl>
                                      </p:cBhvr>
                                    </p:animEffect>
                                  </p:childTnLst>
                                </p:cTn>
                              </p:par>
                              <p:par>
                                <p:cTn fill="hold" grpId="0" id="29" nodeType="withEffect" presetClass="entr" presetID="14" presetSubtype="10">
                                  <p:stCondLst>
                                    <p:cond delay="0"/>
                                  </p:stCondLst>
                                  <p:childTnLst>
                                    <p:set>
                                      <p:cBhvr>
                                        <p:cTn dur="1" fill="hold" id="30">
                                          <p:stCondLst>
                                            <p:cond delay="0"/>
                                          </p:stCondLst>
                                        </p:cTn>
                                        <p:tgtEl>
                                          <p:spTgt spid="48"/>
                                        </p:tgtEl>
                                        <p:attrNameLst>
                                          <p:attrName>style.visibility</p:attrName>
                                        </p:attrNameLst>
                                      </p:cBhvr>
                                      <p:to>
                                        <p:strVal val="visible"/>
                                      </p:to>
                                    </p:set>
                                    <p:animEffect filter="randombar(horizontal)" transition="in">
                                      <p:cBhvr>
                                        <p:cTn dur="500" id="31"/>
                                        <p:tgtEl>
                                          <p:spTgt spid="48"/>
                                        </p:tgtEl>
                                      </p:cBhvr>
                                    </p:animEffect>
                                  </p:childTnLst>
                                </p:cTn>
                              </p:par>
                              <p:par>
                                <p:cTn fill="hold" grpId="0" id="32" nodeType="withEffect" presetClass="entr" presetID="14" presetSubtype="10">
                                  <p:stCondLst>
                                    <p:cond delay="0"/>
                                  </p:stCondLst>
                                  <p:childTnLst>
                                    <p:set>
                                      <p:cBhvr>
                                        <p:cTn dur="1" fill="hold" id="33">
                                          <p:stCondLst>
                                            <p:cond delay="0"/>
                                          </p:stCondLst>
                                        </p:cTn>
                                        <p:tgtEl>
                                          <p:spTgt spid="49"/>
                                        </p:tgtEl>
                                        <p:attrNameLst>
                                          <p:attrName>style.visibility</p:attrName>
                                        </p:attrNameLst>
                                      </p:cBhvr>
                                      <p:to>
                                        <p:strVal val="visible"/>
                                      </p:to>
                                    </p:set>
                                    <p:animEffect filter="randombar(horizontal)" transition="in">
                                      <p:cBhvr>
                                        <p:cTn dur="500" id="34"/>
                                        <p:tgtEl>
                                          <p:spTgt spid="49"/>
                                        </p:tgtEl>
                                      </p:cBhvr>
                                    </p:animEffect>
                                  </p:childTnLst>
                                </p:cTn>
                              </p:par>
                              <p:par>
                                <p:cTn fill="hold" grpId="0" id="35" nodeType="withEffect" presetClass="entr" presetID="14" presetSubtype="10">
                                  <p:stCondLst>
                                    <p:cond delay="0"/>
                                  </p:stCondLst>
                                  <p:childTnLst>
                                    <p:set>
                                      <p:cBhvr>
                                        <p:cTn dur="1" fill="hold" id="36">
                                          <p:stCondLst>
                                            <p:cond delay="0"/>
                                          </p:stCondLst>
                                        </p:cTn>
                                        <p:tgtEl>
                                          <p:spTgt spid="50"/>
                                        </p:tgtEl>
                                        <p:attrNameLst>
                                          <p:attrName>style.visibility</p:attrName>
                                        </p:attrNameLst>
                                      </p:cBhvr>
                                      <p:to>
                                        <p:strVal val="visible"/>
                                      </p:to>
                                    </p:set>
                                    <p:animEffect filter="randombar(horizontal)" transition="in">
                                      <p:cBhvr>
                                        <p:cTn dur="500" id="37"/>
                                        <p:tgtEl>
                                          <p:spTgt spid="50"/>
                                        </p:tgtEl>
                                      </p:cBhvr>
                                    </p:animEffect>
                                  </p:childTnLst>
                                </p:cTn>
                              </p:par>
                              <p:par>
                                <p:cTn fill="hold" grpId="0" id="38" nodeType="withEffect" presetClass="entr" presetID="14" presetSubtype="10">
                                  <p:stCondLst>
                                    <p:cond delay="0"/>
                                  </p:stCondLst>
                                  <p:childTnLst>
                                    <p:set>
                                      <p:cBhvr>
                                        <p:cTn dur="1" fill="hold" id="39">
                                          <p:stCondLst>
                                            <p:cond delay="0"/>
                                          </p:stCondLst>
                                        </p:cTn>
                                        <p:tgtEl>
                                          <p:spTgt spid="51"/>
                                        </p:tgtEl>
                                        <p:attrNameLst>
                                          <p:attrName>style.visibility</p:attrName>
                                        </p:attrNameLst>
                                      </p:cBhvr>
                                      <p:to>
                                        <p:strVal val="visible"/>
                                      </p:to>
                                    </p:set>
                                    <p:animEffect filter="randombar(horizontal)" transition="in">
                                      <p:cBhvr>
                                        <p:cTn dur="500" id="40"/>
                                        <p:tgtEl>
                                          <p:spTgt spid="51"/>
                                        </p:tgtEl>
                                      </p:cBhvr>
                                    </p:animEffect>
                                  </p:childTnLst>
                                </p:cTn>
                              </p:par>
                              <p:par>
                                <p:cTn fill="hold" grpId="0" id="41" nodeType="withEffect" presetClass="entr" presetID="14" presetSubtype="10">
                                  <p:stCondLst>
                                    <p:cond delay="0"/>
                                  </p:stCondLst>
                                  <p:childTnLst>
                                    <p:set>
                                      <p:cBhvr>
                                        <p:cTn dur="1" fill="hold" id="42">
                                          <p:stCondLst>
                                            <p:cond delay="0"/>
                                          </p:stCondLst>
                                        </p:cTn>
                                        <p:tgtEl>
                                          <p:spTgt spid="52"/>
                                        </p:tgtEl>
                                        <p:attrNameLst>
                                          <p:attrName>style.visibility</p:attrName>
                                        </p:attrNameLst>
                                      </p:cBhvr>
                                      <p:to>
                                        <p:strVal val="visible"/>
                                      </p:to>
                                    </p:set>
                                    <p:animEffect filter="randombar(horizontal)" transition="in">
                                      <p:cBhvr>
                                        <p:cTn dur="500" id="43"/>
                                        <p:tgtEl>
                                          <p:spTgt spid="52"/>
                                        </p:tgtEl>
                                      </p:cBhvr>
                                    </p:animEffect>
                                  </p:childTnLst>
                                </p:cTn>
                              </p:par>
                              <p:par>
                                <p:cTn fill="hold" grpId="0" id="44" nodeType="withEffect" presetClass="entr" presetID="14" presetSubtype="10">
                                  <p:stCondLst>
                                    <p:cond delay="0"/>
                                  </p:stCondLst>
                                  <p:childTnLst>
                                    <p:set>
                                      <p:cBhvr>
                                        <p:cTn dur="1" fill="hold" id="45">
                                          <p:stCondLst>
                                            <p:cond delay="0"/>
                                          </p:stCondLst>
                                        </p:cTn>
                                        <p:tgtEl>
                                          <p:spTgt spid="53"/>
                                        </p:tgtEl>
                                        <p:attrNameLst>
                                          <p:attrName>style.visibility</p:attrName>
                                        </p:attrNameLst>
                                      </p:cBhvr>
                                      <p:to>
                                        <p:strVal val="visible"/>
                                      </p:to>
                                    </p:set>
                                    <p:animEffect filter="randombar(horizontal)" transition="in">
                                      <p:cBhvr>
                                        <p:cTn dur="500" id="46"/>
                                        <p:tgtEl>
                                          <p:spTgt spid="53"/>
                                        </p:tgtEl>
                                      </p:cBhvr>
                                    </p:animEffect>
                                  </p:childTnLst>
                                </p:cTn>
                              </p:par>
                              <p:par>
                                <p:cTn fill="hold" id="47" nodeType="withEffect" presetClass="entr" presetID="14" presetSubtype="10">
                                  <p:stCondLst>
                                    <p:cond delay="0"/>
                                  </p:stCondLst>
                                  <p:childTnLst>
                                    <p:set>
                                      <p:cBhvr>
                                        <p:cTn dur="1" fill="hold" id="48">
                                          <p:stCondLst>
                                            <p:cond delay="0"/>
                                          </p:stCondLst>
                                        </p:cTn>
                                        <p:tgtEl>
                                          <p:spTgt spid="58"/>
                                        </p:tgtEl>
                                        <p:attrNameLst>
                                          <p:attrName>style.visibility</p:attrName>
                                        </p:attrNameLst>
                                      </p:cBhvr>
                                      <p:to>
                                        <p:strVal val="visible"/>
                                      </p:to>
                                    </p:set>
                                    <p:animEffect filter="randombar(horizontal)" transition="in">
                                      <p:cBhvr>
                                        <p:cTn dur="500" id="49"/>
                                        <p:tgtEl>
                                          <p:spTgt spid="58"/>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62"/>
                                        </p:tgtEl>
                                        <p:attrNameLst>
                                          <p:attrName>style.visibility</p:attrName>
                                        </p:attrNameLst>
                                      </p:cBhvr>
                                      <p:to>
                                        <p:strVal val="visible"/>
                                      </p:to>
                                    </p:set>
                                    <p:animEffect filter="randombar(horizontal)" transition="in">
                                      <p:cBhvr>
                                        <p:cTn dur="500" id="52"/>
                                        <p:tgtEl>
                                          <p:spTgt spid="62"/>
                                        </p:tgtEl>
                                      </p:cBhvr>
                                    </p:animEffect>
                                  </p:childTnLst>
                                </p:cTn>
                              </p:par>
                              <p:par>
                                <p:cTn fill="hold" grpId="0" id="53" nodeType="withEffect" presetClass="entr" presetID="14" presetSubtype="10">
                                  <p:stCondLst>
                                    <p:cond delay="0"/>
                                  </p:stCondLst>
                                  <p:childTnLst>
                                    <p:set>
                                      <p:cBhvr>
                                        <p:cTn dur="1" fill="hold" id="54">
                                          <p:stCondLst>
                                            <p:cond delay="0"/>
                                          </p:stCondLst>
                                        </p:cTn>
                                        <p:tgtEl>
                                          <p:spTgt spid="63"/>
                                        </p:tgtEl>
                                        <p:attrNameLst>
                                          <p:attrName>style.visibility</p:attrName>
                                        </p:attrNameLst>
                                      </p:cBhvr>
                                      <p:to>
                                        <p:strVal val="visible"/>
                                      </p:to>
                                    </p:set>
                                    <p:animEffect filter="randombar(horizontal)" transition="in">
                                      <p:cBhvr>
                                        <p:cTn dur="500" id="55"/>
                                        <p:tgtEl>
                                          <p:spTgt spid="63"/>
                                        </p:tgtEl>
                                      </p:cBhvr>
                                    </p:animEffect>
                                  </p:childTnLst>
                                </p:cTn>
                              </p:par>
                              <p:par>
                                <p:cTn fill="hold" id="56" nodeType="withEffect" presetClass="entr" presetID="14" presetSubtype="10">
                                  <p:stCondLst>
                                    <p:cond delay="0"/>
                                  </p:stCondLst>
                                  <p:childTnLst>
                                    <p:set>
                                      <p:cBhvr>
                                        <p:cTn dur="1" fill="hold" id="57">
                                          <p:stCondLst>
                                            <p:cond delay="0"/>
                                          </p:stCondLst>
                                        </p:cTn>
                                        <p:tgtEl>
                                          <p:spTgt spid="64"/>
                                        </p:tgtEl>
                                        <p:attrNameLst>
                                          <p:attrName>style.visibility</p:attrName>
                                        </p:attrNameLst>
                                      </p:cBhvr>
                                      <p:to>
                                        <p:strVal val="visible"/>
                                      </p:to>
                                    </p:set>
                                    <p:animEffect filter="randombar(horizontal)" transition="in">
                                      <p:cBhvr>
                                        <p:cTn dur="500" id="58"/>
                                        <p:tgtEl>
                                          <p:spTgt spid="64"/>
                                        </p:tgtEl>
                                      </p:cBhvr>
                                    </p:animEffect>
                                  </p:childTnLst>
                                </p:cTn>
                              </p:par>
                              <p:par>
                                <p:cTn fill="hold" grpId="0" id="59" nodeType="withEffect" presetClass="entr" presetID="14" presetSubtype="10">
                                  <p:stCondLst>
                                    <p:cond delay="0"/>
                                  </p:stCondLst>
                                  <p:childTnLst>
                                    <p:set>
                                      <p:cBhvr>
                                        <p:cTn dur="1" fill="hold" id="60">
                                          <p:stCondLst>
                                            <p:cond delay="0"/>
                                          </p:stCondLst>
                                        </p:cTn>
                                        <p:tgtEl>
                                          <p:spTgt spid="69"/>
                                        </p:tgtEl>
                                        <p:attrNameLst>
                                          <p:attrName>style.visibility</p:attrName>
                                        </p:attrNameLst>
                                      </p:cBhvr>
                                      <p:to>
                                        <p:strVal val="visible"/>
                                      </p:to>
                                    </p:set>
                                    <p:animEffect filter="randombar(horizontal)" transition="in">
                                      <p:cBhvr>
                                        <p:cTn dur="500" id="61"/>
                                        <p:tgtEl>
                                          <p:spTgt spid="69"/>
                                        </p:tgtEl>
                                      </p:cBhvr>
                                    </p:animEffect>
                                  </p:childTnLst>
                                </p:cTn>
                              </p:par>
                              <p:par>
                                <p:cTn fill="hold" grpId="0" id="62" nodeType="withEffect" presetClass="entr" presetID="14" presetSubtype="10">
                                  <p:stCondLst>
                                    <p:cond delay="0"/>
                                  </p:stCondLst>
                                  <p:childTnLst>
                                    <p:set>
                                      <p:cBhvr>
                                        <p:cTn dur="1" fill="hold" id="63">
                                          <p:stCondLst>
                                            <p:cond delay="0"/>
                                          </p:stCondLst>
                                        </p:cTn>
                                        <p:tgtEl>
                                          <p:spTgt spid="70"/>
                                        </p:tgtEl>
                                        <p:attrNameLst>
                                          <p:attrName>style.visibility</p:attrName>
                                        </p:attrNameLst>
                                      </p:cBhvr>
                                      <p:to>
                                        <p:strVal val="visible"/>
                                      </p:to>
                                    </p:set>
                                    <p:animEffect filter="randombar(horizontal)" transition="in">
                                      <p:cBhvr>
                                        <p:cTn dur="500" id="64"/>
                                        <p:tgtEl>
                                          <p:spTgt spid="70"/>
                                        </p:tgtEl>
                                      </p:cBhvr>
                                    </p:animEffect>
                                  </p:childTnLst>
                                </p:cTn>
                              </p:par>
                              <p:par>
                                <p:cTn fill="hold" grpId="0" id="65" nodeType="withEffect" presetClass="entr" presetID="14" presetSubtype="10">
                                  <p:stCondLst>
                                    <p:cond delay="0"/>
                                  </p:stCondLst>
                                  <p:childTnLst>
                                    <p:set>
                                      <p:cBhvr>
                                        <p:cTn dur="1" fill="hold" id="66">
                                          <p:stCondLst>
                                            <p:cond delay="0"/>
                                          </p:stCondLst>
                                        </p:cTn>
                                        <p:tgtEl>
                                          <p:spTgt spid="114"/>
                                        </p:tgtEl>
                                        <p:attrNameLst>
                                          <p:attrName>style.visibility</p:attrName>
                                        </p:attrNameLst>
                                      </p:cBhvr>
                                      <p:to>
                                        <p:strVal val="visible"/>
                                      </p:to>
                                    </p:set>
                                    <p:animEffect filter="randombar(horizontal)" transition="in">
                                      <p:cBhvr>
                                        <p:cTn dur="500" id="67"/>
                                        <p:tgtEl>
                                          <p:spTgt spid="114"/>
                                        </p:tgtEl>
                                      </p:cBhvr>
                                    </p:animEffect>
                                  </p:childTnLst>
                                </p:cTn>
                              </p:par>
                              <p:par>
                                <p:cTn fill="hold" id="68" nodeType="withEffect" presetClass="entr" presetID="14" presetSubtype="10">
                                  <p:stCondLst>
                                    <p:cond delay="0"/>
                                  </p:stCondLst>
                                  <p:childTnLst>
                                    <p:set>
                                      <p:cBhvr>
                                        <p:cTn dur="1" fill="hold" id="69">
                                          <p:stCondLst>
                                            <p:cond delay="0"/>
                                          </p:stCondLst>
                                        </p:cTn>
                                        <p:tgtEl>
                                          <p:spTgt spid="117"/>
                                        </p:tgtEl>
                                        <p:attrNameLst>
                                          <p:attrName>style.visibility</p:attrName>
                                        </p:attrNameLst>
                                      </p:cBhvr>
                                      <p:to>
                                        <p:strVal val="visible"/>
                                      </p:to>
                                    </p:set>
                                    <p:animEffect filter="randombar(horizontal)" transition="in">
                                      <p:cBhvr>
                                        <p:cTn dur="500" id="70"/>
                                        <p:tgtEl>
                                          <p:spTgt spid="117"/>
                                        </p:tgtEl>
                                      </p:cBhvr>
                                    </p:animEffect>
                                  </p:childTnLst>
                                </p:cTn>
                              </p:par>
                              <p:par>
                                <p:cTn fill="hold" id="71" nodeType="withEffect" presetClass="entr" presetID="14" presetSubtype="10">
                                  <p:stCondLst>
                                    <p:cond delay="0"/>
                                  </p:stCondLst>
                                  <p:childTnLst>
                                    <p:set>
                                      <p:cBhvr>
                                        <p:cTn dur="1" fill="hold" id="72">
                                          <p:stCondLst>
                                            <p:cond delay="0"/>
                                          </p:stCondLst>
                                        </p:cTn>
                                        <p:tgtEl>
                                          <p:spTgt spid="126"/>
                                        </p:tgtEl>
                                        <p:attrNameLst>
                                          <p:attrName>style.visibility</p:attrName>
                                        </p:attrNameLst>
                                      </p:cBhvr>
                                      <p:to>
                                        <p:strVal val="visible"/>
                                      </p:to>
                                    </p:set>
                                    <p:animEffect filter="randombar(horizontal)" transition="in">
                                      <p:cBhvr>
                                        <p:cTn dur="500" id="73"/>
                                        <p:tgtEl>
                                          <p:spTgt spid="126"/>
                                        </p:tgtEl>
                                      </p:cBhvr>
                                    </p:animEffect>
                                  </p:childTnLst>
                                </p:cTn>
                              </p:par>
                              <p:par>
                                <p:cTn fill="hold" grpId="0" id="74" nodeType="withEffect" presetClass="entr" presetID="14" presetSubtype="10">
                                  <p:stCondLst>
                                    <p:cond delay="0"/>
                                  </p:stCondLst>
                                  <p:childTnLst>
                                    <p:set>
                                      <p:cBhvr>
                                        <p:cTn dur="1" fill="hold" id="75">
                                          <p:stCondLst>
                                            <p:cond delay="0"/>
                                          </p:stCondLst>
                                        </p:cTn>
                                        <p:tgtEl>
                                          <p:spTgt spid="134"/>
                                        </p:tgtEl>
                                        <p:attrNameLst>
                                          <p:attrName>style.visibility</p:attrName>
                                        </p:attrNameLst>
                                      </p:cBhvr>
                                      <p:to>
                                        <p:strVal val="visible"/>
                                      </p:to>
                                    </p:set>
                                    <p:animEffect filter="randombar(horizontal)" transition="in">
                                      <p:cBhvr>
                                        <p:cTn dur="500" id="76"/>
                                        <p:tgtEl>
                                          <p:spTgt spid="134"/>
                                        </p:tgtEl>
                                      </p:cBhvr>
                                    </p:animEffect>
                                  </p:childTnLst>
                                </p:cTn>
                              </p:par>
                              <p:par>
                                <p:cTn fill="hold" id="77" nodeType="withEffect" presetClass="entr" presetID="14" presetSubtype="10">
                                  <p:stCondLst>
                                    <p:cond delay="0"/>
                                  </p:stCondLst>
                                  <p:childTnLst>
                                    <p:set>
                                      <p:cBhvr>
                                        <p:cTn dur="1" fill="hold" id="78">
                                          <p:stCondLst>
                                            <p:cond delay="0"/>
                                          </p:stCondLst>
                                        </p:cTn>
                                        <p:tgtEl>
                                          <p:spTgt spid="145"/>
                                        </p:tgtEl>
                                        <p:attrNameLst>
                                          <p:attrName>style.visibility</p:attrName>
                                        </p:attrNameLst>
                                      </p:cBhvr>
                                      <p:to>
                                        <p:strVal val="visible"/>
                                      </p:to>
                                    </p:set>
                                    <p:animEffect filter="randombar(horizontal)" transition="in">
                                      <p:cBhvr>
                                        <p:cTn dur="500" id="79"/>
                                        <p:tgtEl>
                                          <p:spTgt spid="145"/>
                                        </p:tgtEl>
                                      </p:cBhvr>
                                    </p:animEffect>
                                  </p:childTnLst>
                                </p:cTn>
                              </p:par>
                              <p:par>
                                <p:cTn fill="hold" id="80" nodeType="withEffect" presetClass="entr" presetID="14" presetSubtype="10">
                                  <p:stCondLst>
                                    <p:cond delay="0"/>
                                  </p:stCondLst>
                                  <p:childTnLst>
                                    <p:set>
                                      <p:cBhvr>
                                        <p:cTn dur="1" fill="hold" id="81">
                                          <p:stCondLst>
                                            <p:cond delay="0"/>
                                          </p:stCondLst>
                                        </p:cTn>
                                        <p:tgtEl>
                                          <p:spTgt spid="149"/>
                                        </p:tgtEl>
                                        <p:attrNameLst>
                                          <p:attrName>style.visibility</p:attrName>
                                        </p:attrNameLst>
                                      </p:cBhvr>
                                      <p:to>
                                        <p:strVal val="visible"/>
                                      </p:to>
                                    </p:set>
                                    <p:animEffect filter="randombar(horizontal)" transition="in">
                                      <p:cBhvr>
                                        <p:cTn dur="500" id="82"/>
                                        <p:tgtEl>
                                          <p:spTgt spid="149"/>
                                        </p:tgtEl>
                                      </p:cBhvr>
                                    </p:animEffect>
                                  </p:childTnLst>
                                </p:cTn>
                              </p:par>
                              <p:par>
                                <p:cTn fill="hold" id="83" nodeType="withEffect" presetClass="entr" presetID="14" presetSubtype="10">
                                  <p:stCondLst>
                                    <p:cond delay="0"/>
                                  </p:stCondLst>
                                  <p:childTnLst>
                                    <p:set>
                                      <p:cBhvr>
                                        <p:cTn dur="1" fill="hold" id="84">
                                          <p:stCondLst>
                                            <p:cond delay="0"/>
                                          </p:stCondLst>
                                        </p:cTn>
                                        <p:tgtEl>
                                          <p:spTgt spid="166"/>
                                        </p:tgtEl>
                                        <p:attrNameLst>
                                          <p:attrName>style.visibility</p:attrName>
                                        </p:attrNameLst>
                                      </p:cBhvr>
                                      <p:to>
                                        <p:strVal val="visible"/>
                                      </p:to>
                                    </p:set>
                                    <p:animEffect filter="randombar(horizontal)" transition="in">
                                      <p:cBhvr>
                                        <p:cTn dur="500" id="85"/>
                                        <p:tgtEl>
                                          <p:spTgt spid="166"/>
                                        </p:tgtEl>
                                      </p:cBhvr>
                                    </p:animEffect>
                                  </p:childTnLst>
                                </p:cTn>
                              </p:par>
                            </p:childTnLst>
                          </p:cTn>
                        </p:par>
                      </p:childTnLst>
                    </p:cTn>
                  </p:par>
                  <p:par>
                    <p:cTn fill="hold" id="86" nodeType="clickPar">
                      <p:stCondLst>
                        <p:cond delay="indefinite"/>
                      </p:stCondLst>
                      <p:childTnLst>
                        <p:par>
                          <p:cTn fill="hold" id="87" nodeType="afterGroup">
                            <p:stCondLst>
                              <p:cond delay="0"/>
                            </p:stCondLst>
                            <p:childTnLst>
                              <p:par>
                                <p:cTn fill="hold" id="88" nodeType="clickEffect" presetClass="entr" presetID="2" presetSubtype="4">
                                  <p:stCondLst>
                                    <p:cond delay="0"/>
                                  </p:stCondLst>
                                  <p:childTnLst>
                                    <p:set>
                                      <p:cBhvr>
                                        <p:cTn dur="1" fill="hold" id="89">
                                          <p:stCondLst>
                                            <p:cond delay="0"/>
                                          </p:stCondLst>
                                        </p:cTn>
                                        <p:tgtEl>
                                          <p:spTgt spid="39"/>
                                        </p:tgtEl>
                                        <p:attrNameLst>
                                          <p:attrName>style.visibility</p:attrName>
                                        </p:attrNameLst>
                                      </p:cBhvr>
                                      <p:to>
                                        <p:strVal val="visible"/>
                                      </p:to>
                                    </p:set>
                                    <p:anim calcmode="lin" valueType="num">
                                      <p:cBhvr additive="base">
                                        <p:cTn dur="500" fill="hold" id="90"/>
                                        <p:tgtEl>
                                          <p:spTgt spid="39"/>
                                        </p:tgtEl>
                                        <p:attrNameLst>
                                          <p:attrName>ppt_x</p:attrName>
                                        </p:attrNameLst>
                                      </p:cBhvr>
                                      <p:tavLst>
                                        <p:tav tm="0">
                                          <p:val>
                                            <p:strVal val="#ppt_x"/>
                                          </p:val>
                                        </p:tav>
                                        <p:tav tm="100000">
                                          <p:val>
                                            <p:strVal val="#ppt_x"/>
                                          </p:val>
                                        </p:tav>
                                      </p:tavLst>
                                    </p:anim>
                                    <p:anim calcmode="lin" valueType="num">
                                      <p:cBhvr additive="base">
                                        <p:cTn dur="500" fill="hold" id="91"/>
                                        <p:tgtEl>
                                          <p:spTgt spid="39"/>
                                        </p:tgtEl>
                                        <p:attrNameLst>
                                          <p:attrName>ppt_y</p:attrName>
                                        </p:attrNameLst>
                                      </p:cBhvr>
                                      <p:tavLst>
                                        <p:tav tm="0">
                                          <p:val>
                                            <p:strVal val="1+#ppt_h/2"/>
                                          </p:val>
                                        </p:tav>
                                        <p:tav tm="100000">
                                          <p:val>
                                            <p:strVal val="#ppt_y"/>
                                          </p:val>
                                        </p:tav>
                                      </p:tavLst>
                                    </p:anim>
                                  </p:childTnLst>
                                </p:cTn>
                              </p:par>
                            </p:childTnLst>
                          </p:cTn>
                        </p:par>
                      </p:childTnLst>
                    </p:cTn>
                  </p:par>
                  <p:par>
                    <p:cTn fill="hold" id="92" nodeType="clickPar">
                      <p:stCondLst>
                        <p:cond delay="indefinite"/>
                      </p:stCondLst>
                      <p:childTnLst>
                        <p:par>
                          <p:cTn fill="hold" id="93" nodeType="afterGroup">
                            <p:stCondLst>
                              <p:cond delay="0"/>
                            </p:stCondLst>
                            <p:childTnLst>
                              <p:par>
                                <p:cTn fill="hold" grpId="0" id="94" nodeType="clickEffect" presetClass="entr" presetID="2" presetSubtype="4">
                                  <p:stCondLst>
                                    <p:cond delay="0"/>
                                  </p:stCondLst>
                                  <p:childTnLst>
                                    <p:set>
                                      <p:cBhvr>
                                        <p:cTn dur="1" fill="hold" id="95">
                                          <p:stCondLst>
                                            <p:cond delay="0"/>
                                          </p:stCondLst>
                                        </p:cTn>
                                        <p:tgtEl>
                                          <p:spTgt spid="131"/>
                                        </p:tgtEl>
                                        <p:attrNameLst>
                                          <p:attrName>style.visibility</p:attrName>
                                        </p:attrNameLst>
                                      </p:cBhvr>
                                      <p:to>
                                        <p:strVal val="visible"/>
                                      </p:to>
                                    </p:set>
                                    <p:anim calcmode="lin" valueType="num">
                                      <p:cBhvr additive="base">
                                        <p:cTn dur="500" fill="hold" id="96"/>
                                        <p:tgtEl>
                                          <p:spTgt spid="131"/>
                                        </p:tgtEl>
                                        <p:attrNameLst>
                                          <p:attrName>ppt_x</p:attrName>
                                        </p:attrNameLst>
                                      </p:cBhvr>
                                      <p:tavLst>
                                        <p:tav tm="0">
                                          <p:val>
                                            <p:strVal val="#ppt_x"/>
                                          </p:val>
                                        </p:tav>
                                        <p:tav tm="100000">
                                          <p:val>
                                            <p:strVal val="#ppt_x"/>
                                          </p:val>
                                        </p:tav>
                                      </p:tavLst>
                                    </p:anim>
                                    <p:anim calcmode="lin" valueType="num">
                                      <p:cBhvr additive="base">
                                        <p:cTn dur="500" fill="hold" id="97"/>
                                        <p:tgtEl>
                                          <p:spTgt spid="131"/>
                                        </p:tgtEl>
                                        <p:attrNameLst>
                                          <p:attrName>ppt_y</p:attrName>
                                        </p:attrNameLst>
                                      </p:cBhvr>
                                      <p:tavLst>
                                        <p:tav tm="0">
                                          <p:val>
                                            <p:strVal val="1+#ppt_h/2"/>
                                          </p:val>
                                        </p:tav>
                                        <p:tav tm="100000">
                                          <p:val>
                                            <p:strVal val="#ppt_y"/>
                                          </p:val>
                                        </p:tav>
                                      </p:tavLst>
                                    </p:anim>
                                  </p:childTnLst>
                                </p:cTn>
                              </p:par>
                            </p:childTnLst>
                          </p:cTn>
                        </p:par>
                      </p:childTnLst>
                    </p:cTn>
                  </p:par>
                  <p:par>
                    <p:cTn fill="hold" id="98" nodeType="clickPar">
                      <p:stCondLst>
                        <p:cond delay="indefinite"/>
                      </p:stCondLst>
                      <p:childTnLst>
                        <p:par>
                          <p:cTn fill="hold" id="99" nodeType="afterGroup">
                            <p:stCondLst>
                              <p:cond delay="0"/>
                            </p:stCondLst>
                            <p:childTnLst>
                              <p:par>
                                <p:cTn fill="hold" id="100" nodeType="clickEffect" presetClass="entr" presetID="2" presetSubtype="4">
                                  <p:stCondLst>
                                    <p:cond delay="0"/>
                                  </p:stCondLst>
                                  <p:childTnLst>
                                    <p:set>
                                      <p:cBhvr>
                                        <p:cTn dur="1" fill="hold" id="101">
                                          <p:stCondLst>
                                            <p:cond delay="0"/>
                                          </p:stCondLst>
                                        </p:cTn>
                                        <p:tgtEl>
                                          <p:spTgt spid="133"/>
                                        </p:tgtEl>
                                        <p:attrNameLst>
                                          <p:attrName>style.visibility</p:attrName>
                                        </p:attrNameLst>
                                      </p:cBhvr>
                                      <p:to>
                                        <p:strVal val="visible"/>
                                      </p:to>
                                    </p:set>
                                    <p:anim calcmode="lin" valueType="num">
                                      <p:cBhvr additive="base">
                                        <p:cTn dur="500" fill="hold" id="102"/>
                                        <p:tgtEl>
                                          <p:spTgt spid="133"/>
                                        </p:tgtEl>
                                        <p:attrNameLst>
                                          <p:attrName>ppt_x</p:attrName>
                                        </p:attrNameLst>
                                      </p:cBhvr>
                                      <p:tavLst>
                                        <p:tav tm="0">
                                          <p:val>
                                            <p:strVal val="#ppt_x"/>
                                          </p:val>
                                        </p:tav>
                                        <p:tav tm="100000">
                                          <p:val>
                                            <p:strVal val="#ppt_x"/>
                                          </p:val>
                                        </p:tav>
                                      </p:tavLst>
                                    </p:anim>
                                    <p:anim calcmode="lin" valueType="num">
                                      <p:cBhvr additive="base">
                                        <p:cTn dur="500" fill="hold" id="103"/>
                                        <p:tgtEl>
                                          <p:spTgt spid="133"/>
                                        </p:tgtEl>
                                        <p:attrNameLst>
                                          <p:attrName>ppt_y</p:attrName>
                                        </p:attrNameLst>
                                      </p:cBhvr>
                                      <p:tavLst>
                                        <p:tav tm="0">
                                          <p:val>
                                            <p:strVal val="1+#ppt_h/2"/>
                                          </p:val>
                                        </p:tav>
                                        <p:tav tm="100000">
                                          <p:val>
                                            <p:strVal val="#ppt_y"/>
                                          </p:val>
                                        </p:tav>
                                      </p:tavLst>
                                    </p:anim>
                                  </p:childTnLst>
                                </p:cTn>
                              </p:par>
                              <p:par>
                                <p:cTn fill="hold" grpId="0" id="104" nodeType="withEffect" presetClass="entr" presetID="2" presetSubtype="4">
                                  <p:stCondLst>
                                    <p:cond delay="0"/>
                                  </p:stCondLst>
                                  <p:childTnLst>
                                    <p:set>
                                      <p:cBhvr>
                                        <p:cTn dur="1" fill="hold" id="105">
                                          <p:stCondLst>
                                            <p:cond delay="0"/>
                                          </p:stCondLst>
                                        </p:cTn>
                                        <p:tgtEl>
                                          <p:spTgt spid="183"/>
                                        </p:tgtEl>
                                        <p:attrNameLst>
                                          <p:attrName>style.visibility</p:attrName>
                                        </p:attrNameLst>
                                      </p:cBhvr>
                                      <p:to>
                                        <p:strVal val="visible"/>
                                      </p:to>
                                    </p:set>
                                    <p:anim calcmode="lin" valueType="num">
                                      <p:cBhvr additive="base">
                                        <p:cTn dur="500" fill="hold" id="106"/>
                                        <p:tgtEl>
                                          <p:spTgt spid="183"/>
                                        </p:tgtEl>
                                        <p:attrNameLst>
                                          <p:attrName>ppt_x</p:attrName>
                                        </p:attrNameLst>
                                      </p:cBhvr>
                                      <p:tavLst>
                                        <p:tav tm="0">
                                          <p:val>
                                            <p:strVal val="#ppt_x"/>
                                          </p:val>
                                        </p:tav>
                                        <p:tav tm="100000">
                                          <p:val>
                                            <p:strVal val="#ppt_x"/>
                                          </p:val>
                                        </p:tav>
                                      </p:tavLst>
                                    </p:anim>
                                    <p:anim calcmode="lin" valueType="num">
                                      <p:cBhvr additive="base">
                                        <p:cTn dur="500" fill="hold" id="107"/>
                                        <p:tgtEl>
                                          <p:spTgt spid="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114"/>
      <p:bldP grpId="0" spid="134"/>
      <p:bldP grpId="0" spid="131"/>
      <p:bldP grpId="0" spid="18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195" name="组合 194">
            <a:extLst>
              <a:ext uri="{FF2B5EF4-FFF2-40B4-BE49-F238E27FC236}">
                <a16:creationId xmlns:a16="http://schemas.microsoft.com/office/drawing/2014/main" id="{466B1EBD-0A60-4F83-A921-FD68E5E92F7C}"/>
              </a:ext>
            </a:extLst>
          </p:cNvPr>
          <p:cNvGrpSpPr/>
          <p:nvPr/>
        </p:nvGrpSpPr>
        <p:grpSpPr>
          <a:xfrm>
            <a:off x="4080718" y="4949021"/>
            <a:ext cx="1145700" cy="724305"/>
            <a:chOff x="4090550" y="5479499"/>
            <a:chExt cx="1412318" cy="1963435"/>
          </a:xfrm>
        </p:grpSpPr>
        <p:sp>
          <p:nvSpPr>
            <p:cNvPr id="196" name="矩形 195">
              <a:extLst>
                <a:ext uri="{FF2B5EF4-FFF2-40B4-BE49-F238E27FC236}">
                  <a16:creationId xmlns:a16="http://schemas.microsoft.com/office/drawing/2014/main" id="{354754BF-4D98-4442-A55A-C335C14562AB}"/>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7" name="矩形 196">
              <a:extLst>
                <a:ext uri="{FF2B5EF4-FFF2-40B4-BE49-F238E27FC236}">
                  <a16:creationId xmlns:a16="http://schemas.microsoft.com/office/drawing/2014/main" id="{745FCF72-5DD2-4D83-820A-B5D38C98880F}"/>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8" name="矩形 197">
              <a:extLst>
                <a:ext uri="{FF2B5EF4-FFF2-40B4-BE49-F238E27FC236}">
                  <a16:creationId xmlns:a16="http://schemas.microsoft.com/office/drawing/2014/main" id="{73C7D2F8-EB19-4B1A-92DD-A098FD938D19}"/>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91" name="组合 190">
            <a:extLst>
              <a:ext uri="{FF2B5EF4-FFF2-40B4-BE49-F238E27FC236}">
                <a16:creationId xmlns:a16="http://schemas.microsoft.com/office/drawing/2014/main" id="{BA3D780A-7806-455D-BCAF-4B534D450D92}"/>
              </a:ext>
            </a:extLst>
          </p:cNvPr>
          <p:cNvGrpSpPr/>
          <p:nvPr/>
        </p:nvGrpSpPr>
        <p:grpSpPr>
          <a:xfrm>
            <a:off x="646687" y="1967316"/>
            <a:ext cx="2002044" cy="1190256"/>
            <a:chOff x="4090550" y="5479499"/>
            <a:chExt cx="1412318" cy="1963435"/>
          </a:xfrm>
        </p:grpSpPr>
        <p:sp>
          <p:nvSpPr>
            <p:cNvPr id="192" name="矩形 191">
              <a:extLst>
                <a:ext uri="{FF2B5EF4-FFF2-40B4-BE49-F238E27FC236}">
                  <a16:creationId xmlns:a16="http://schemas.microsoft.com/office/drawing/2014/main" id="{812E5526-445F-4D39-A24D-DAF9A7E1EB63}"/>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3" name="矩形 192">
              <a:extLst>
                <a:ext uri="{FF2B5EF4-FFF2-40B4-BE49-F238E27FC236}">
                  <a16:creationId xmlns:a16="http://schemas.microsoft.com/office/drawing/2014/main" id="{AA60A065-7B03-4CED-BD91-0B9ADD1E189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4" name="矩形 193">
              <a:extLst>
                <a:ext uri="{FF2B5EF4-FFF2-40B4-BE49-F238E27FC236}">
                  <a16:creationId xmlns:a16="http://schemas.microsoft.com/office/drawing/2014/main" id="{14E2EF72-6F37-4E35-A3F6-3080716F4DB2}"/>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84" name="组合 183">
            <a:extLst>
              <a:ext uri="{FF2B5EF4-FFF2-40B4-BE49-F238E27FC236}">
                <a16:creationId xmlns:a16="http://schemas.microsoft.com/office/drawing/2014/main" id="{D0877738-B043-4070-BC25-68E4E354784E}"/>
              </a:ext>
            </a:extLst>
          </p:cNvPr>
          <p:cNvGrpSpPr/>
          <p:nvPr/>
        </p:nvGrpSpPr>
        <p:grpSpPr>
          <a:xfrm>
            <a:off x="1396094" y="2156633"/>
            <a:ext cx="4070905" cy="2692283"/>
            <a:chOff x="1154933" y="2090296"/>
            <a:chExt cx="4070905" cy="2692283"/>
          </a:xfrm>
        </p:grpSpPr>
        <p:sp>
          <p:nvSpPr>
            <p:cNvPr id="4" name="Freeform 511">
              <a:extLst>
                <a:ext uri="{FF2B5EF4-FFF2-40B4-BE49-F238E27FC236}">
                  <a16:creationId xmlns:a16="http://schemas.microsoft.com/office/drawing/2014/main" id="{A737C370-6B27-4E12-AF8A-2E1DEF169CCA}"/>
                </a:ext>
              </a:extLst>
            </p:cNvPr>
            <p:cNvSpPr/>
            <p:nvPr/>
          </p:nvSpPr>
          <p:spPr bwMode="auto">
            <a:xfrm>
              <a:off x="1562521" y="2419688"/>
              <a:ext cx="3235438" cy="1632080"/>
            </a:xfrm>
            <a:custGeom>
              <a:gdLst>
                <a:gd fmla="*/ 3070 w 3071" name="T0"/>
                <a:gd fmla="*/ 1457 h 1536" name="T1"/>
                <a:gd fmla="*/ 3054 w 3071" name="T2"/>
                <a:gd fmla="*/ 1302 h 1536" name="T3"/>
                <a:gd fmla="*/ 3023 w 3071" name="T4"/>
                <a:gd fmla="*/ 1152 h 1536" name="T5"/>
                <a:gd fmla="*/ 2978 w 3071" name="T6"/>
                <a:gd fmla="*/ 1008 h 1536" name="T7"/>
                <a:gd fmla="*/ 2919 w 3071" name="T8"/>
                <a:gd fmla="*/ 869 h 1536" name="T9"/>
                <a:gd fmla="*/ 2849 w 3071" name="T10"/>
                <a:gd fmla="*/ 740 h 1536" name="T11"/>
                <a:gd fmla="*/ 2766 w 3071" name="T12"/>
                <a:gd fmla="*/ 617 h 1536" name="T13"/>
                <a:gd fmla="*/ 2673 w 3071" name="T14"/>
                <a:gd fmla="*/ 503 h 1536" name="T15"/>
                <a:gd fmla="*/ 2568 w 3071" name="T16"/>
                <a:gd fmla="*/ 400 h 1536" name="T17"/>
                <a:gd fmla="*/ 2454 w 3071" name="T18"/>
                <a:gd fmla="*/ 305 h 1536" name="T19"/>
                <a:gd fmla="*/ 2332 w 3071" name="T20"/>
                <a:gd fmla="*/ 222 h 1536" name="T21"/>
                <a:gd fmla="*/ 2202 w 3071" name="T22"/>
                <a:gd fmla="*/ 152 h 1536" name="T23"/>
                <a:gd fmla="*/ 2064 w 3071" name="T24"/>
                <a:gd fmla="*/ 94 h 1536" name="T25"/>
                <a:gd fmla="*/ 1919 w 3071" name="T26"/>
                <a:gd fmla="*/ 49 h 1536" name="T27"/>
                <a:gd fmla="*/ 1771 w 3071" name="T28"/>
                <a:gd fmla="*/ 18 h 1536" name="T29"/>
                <a:gd fmla="*/ 1614 w 3071" name="T30"/>
                <a:gd fmla="*/ 2 h 1536" name="T31"/>
                <a:gd fmla="*/ 1496 w 3071" name="T32"/>
                <a:gd fmla="*/ 0 h 1536" name="T33"/>
                <a:gd fmla="*/ 1340 w 3071" name="T34"/>
                <a:gd fmla="*/ 14 h 1536" name="T35"/>
                <a:gd fmla="*/ 1189 w 3071" name="T36"/>
                <a:gd fmla="*/ 40 h 1536" name="T37"/>
                <a:gd fmla="*/ 1044 w 3071" name="T38"/>
                <a:gd fmla="*/ 81 h 1536" name="T39"/>
                <a:gd fmla="*/ 904 w 3071" name="T40"/>
                <a:gd fmla="*/ 136 h 1536" name="T41"/>
                <a:gd fmla="*/ 772 w 3071" name="T42"/>
                <a:gd fmla="*/ 205 h 1536" name="T43"/>
                <a:gd fmla="*/ 648 w 3071" name="T44"/>
                <a:gd fmla="*/ 283 h 1536" name="T45"/>
                <a:gd fmla="*/ 531 w 3071" name="T46"/>
                <a:gd fmla="*/ 375 h 1536" name="T47"/>
                <a:gd fmla="*/ 425 w 3071" name="T48"/>
                <a:gd fmla="*/ 477 h 1536" name="T49"/>
                <a:gd fmla="*/ 329 w 3071" name="T50"/>
                <a:gd fmla="*/ 588 h 1536" name="T51"/>
                <a:gd fmla="*/ 242 w 3071" name="T52"/>
                <a:gd fmla="*/ 708 h 1536" name="T53"/>
                <a:gd fmla="*/ 170 w 3071" name="T54"/>
                <a:gd fmla="*/ 837 h 1536" name="T55"/>
                <a:gd fmla="*/ 107 w 3071" name="T56"/>
                <a:gd fmla="*/ 973 h 1536" name="T57"/>
                <a:gd fmla="*/ 59 w 3071" name="T58"/>
                <a:gd fmla="*/ 1116 h 1536" name="T59"/>
                <a:gd fmla="*/ 25 w 3071" name="T60"/>
                <a:gd fmla="*/ 1264 h 1536" name="T61"/>
                <a:gd fmla="*/ 5 w 3071" name="T62"/>
                <a:gd fmla="*/ 1418 h 1536" name="T63"/>
                <a:gd fmla="*/ 35 w 3071" name="T64"/>
                <a:gd fmla="*/ 1536 h 1536" name="T65"/>
                <a:gd fmla="*/ 40 w 3071" name="T66"/>
                <a:gd fmla="*/ 1421 h 1536" name="T67"/>
                <a:gd fmla="*/ 59 w 3071" name="T68"/>
                <a:gd fmla="*/ 1270 h 1536" name="T69"/>
                <a:gd fmla="*/ 92 w 3071" name="T70"/>
                <a:gd fmla="*/ 1125 h 1536" name="T71"/>
                <a:gd fmla="*/ 140 w 3071" name="T72"/>
                <a:gd fmla="*/ 986 h 1536" name="T73"/>
                <a:gd fmla="*/ 200 w 3071" name="T74"/>
                <a:gd fmla="*/ 853 h 1536" name="T75"/>
                <a:gd fmla="*/ 292 w 3071" name="T76"/>
                <a:gd fmla="*/ 697 h 1536" name="T77"/>
                <a:gd fmla="*/ 476 w 3071" name="T78"/>
                <a:gd fmla="*/ 474 h 1536" name="T79"/>
                <a:gd fmla="*/ 639 w 3071" name="T80"/>
                <a:gd fmla="*/ 333 h 1536" name="T81"/>
                <a:gd fmla="*/ 821 w 3071" name="T82"/>
                <a:gd fmla="*/ 216 h 1536" name="T83"/>
                <a:gd fmla="*/ 953 w 3071" name="T84"/>
                <a:gd fmla="*/ 154 h 1536" name="T85"/>
                <a:gd fmla="*/ 1090 w 3071" name="T86"/>
                <a:gd fmla="*/ 102 h 1536" name="T87"/>
                <a:gd fmla="*/ 1234 w 3071" name="T88"/>
                <a:gd fmla="*/ 66 h 1536" name="T89"/>
                <a:gd fmla="*/ 1383 w 3071" name="T90"/>
                <a:gd fmla="*/ 43 h 1536" name="T91"/>
                <a:gd fmla="*/ 1536 w 3071" name="T92"/>
                <a:gd fmla="*/ 35 h 1536" name="T93"/>
                <a:gd fmla="*/ 1651 w 3071" name="T94"/>
                <a:gd fmla="*/ 40 h 1536" name="T95"/>
                <a:gd fmla="*/ 1801 w 3071" name="T96"/>
                <a:gd fmla="*/ 59 h 1536" name="T97"/>
                <a:gd fmla="*/ 1947 w 3071" name="T98"/>
                <a:gd fmla="*/ 92 h 1536" name="T99"/>
                <a:gd fmla="*/ 2087 w 3071" name="T100"/>
                <a:gd fmla="*/ 139 h 1536" name="T101"/>
                <a:gd fmla="*/ 2220 w 3071" name="T102"/>
                <a:gd fmla="*/ 200 h 1536" name="T103"/>
                <a:gd fmla="*/ 2376 w 3071" name="T104"/>
                <a:gd fmla="*/ 292 h 1536" name="T105"/>
                <a:gd fmla="*/ 2597 w 3071" name="T106"/>
                <a:gd fmla="*/ 474 h 1536" name="T107"/>
                <a:gd fmla="*/ 2739 w 3071" name="T108"/>
                <a:gd fmla="*/ 638 h 1536" name="T109"/>
                <a:gd fmla="*/ 2855 w 3071" name="T110"/>
                <a:gd fmla="*/ 821 h 1536" name="T111"/>
                <a:gd fmla="*/ 2918 w 3071" name="T112"/>
                <a:gd fmla="*/ 951 h 1536" name="T113"/>
                <a:gd fmla="*/ 2969 w 3071" name="T114"/>
                <a:gd fmla="*/ 1090 h 1536" name="T115"/>
                <a:gd fmla="*/ 3005 w 3071" name="T116"/>
                <a:gd fmla="*/ 1234 h 1536" name="T117"/>
                <a:gd fmla="*/ 3029 w 3071" name="T118"/>
                <a:gd fmla="*/ 1383 h 1536" name="T119"/>
                <a:gd fmla="*/ 3036 w 3071" name="T120"/>
                <a:gd fmla="*/ 1536 h 1536"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536" w="3071">
                  <a:moveTo>
                    <a:pt x="3071" y="1536"/>
                  </a:moveTo>
                  <a:lnTo>
                    <a:pt x="3071" y="1536"/>
                  </a:lnTo>
                  <a:lnTo>
                    <a:pt x="3071" y="1496"/>
                  </a:lnTo>
                  <a:lnTo>
                    <a:pt x="3070" y="1457"/>
                  </a:lnTo>
                  <a:lnTo>
                    <a:pt x="3067" y="1418"/>
                  </a:lnTo>
                  <a:lnTo>
                    <a:pt x="3064" y="1378"/>
                  </a:lnTo>
                  <a:lnTo>
                    <a:pt x="3059" y="1340"/>
                  </a:lnTo>
                  <a:lnTo>
                    <a:pt x="3054" y="1302"/>
                  </a:lnTo>
                  <a:lnTo>
                    <a:pt x="3048" y="1264"/>
                  </a:lnTo>
                  <a:lnTo>
                    <a:pt x="3040" y="1227"/>
                  </a:lnTo>
                  <a:lnTo>
                    <a:pt x="3032" y="1189"/>
                  </a:lnTo>
                  <a:lnTo>
                    <a:pt x="3023" y="1152"/>
                  </a:lnTo>
                  <a:lnTo>
                    <a:pt x="3013" y="1116"/>
                  </a:lnTo>
                  <a:lnTo>
                    <a:pt x="3003" y="1079"/>
                  </a:lnTo>
                  <a:lnTo>
                    <a:pt x="2991" y="1043"/>
                  </a:lnTo>
                  <a:lnTo>
                    <a:pt x="2978" y="1008"/>
                  </a:lnTo>
                  <a:lnTo>
                    <a:pt x="2965" y="973"/>
                  </a:lnTo>
                  <a:lnTo>
                    <a:pt x="2950" y="938"/>
                  </a:lnTo>
                  <a:lnTo>
                    <a:pt x="2935" y="904"/>
                  </a:lnTo>
                  <a:lnTo>
                    <a:pt x="2919" y="869"/>
                  </a:lnTo>
                  <a:lnTo>
                    <a:pt x="2903" y="837"/>
                  </a:lnTo>
                  <a:lnTo>
                    <a:pt x="2886" y="804"/>
                  </a:lnTo>
                  <a:lnTo>
                    <a:pt x="2868" y="772"/>
                  </a:lnTo>
                  <a:lnTo>
                    <a:pt x="2849" y="740"/>
                  </a:lnTo>
                  <a:lnTo>
                    <a:pt x="2829" y="708"/>
                  </a:lnTo>
                  <a:lnTo>
                    <a:pt x="2809" y="677"/>
                  </a:lnTo>
                  <a:lnTo>
                    <a:pt x="2788" y="646"/>
                  </a:lnTo>
                  <a:lnTo>
                    <a:pt x="2766" y="617"/>
                  </a:lnTo>
                  <a:lnTo>
                    <a:pt x="2744" y="588"/>
                  </a:lnTo>
                  <a:lnTo>
                    <a:pt x="2721" y="559"/>
                  </a:lnTo>
                  <a:lnTo>
                    <a:pt x="2696" y="531"/>
                  </a:lnTo>
                  <a:lnTo>
                    <a:pt x="2673" y="503"/>
                  </a:lnTo>
                  <a:lnTo>
                    <a:pt x="2647" y="477"/>
                  </a:lnTo>
                  <a:lnTo>
                    <a:pt x="2622" y="449"/>
                  </a:lnTo>
                  <a:lnTo>
                    <a:pt x="2596" y="425"/>
                  </a:lnTo>
                  <a:lnTo>
                    <a:pt x="2568" y="400"/>
                  </a:lnTo>
                  <a:lnTo>
                    <a:pt x="2540" y="375"/>
                  </a:lnTo>
                  <a:lnTo>
                    <a:pt x="2513" y="350"/>
                  </a:lnTo>
                  <a:lnTo>
                    <a:pt x="2483" y="328"/>
                  </a:lnTo>
                  <a:lnTo>
                    <a:pt x="2454" y="305"/>
                  </a:lnTo>
                  <a:lnTo>
                    <a:pt x="2425" y="283"/>
                  </a:lnTo>
                  <a:lnTo>
                    <a:pt x="2395" y="263"/>
                  </a:lnTo>
                  <a:lnTo>
                    <a:pt x="2364" y="242"/>
                  </a:lnTo>
                  <a:lnTo>
                    <a:pt x="2332" y="222"/>
                  </a:lnTo>
                  <a:lnTo>
                    <a:pt x="2300" y="205"/>
                  </a:lnTo>
                  <a:lnTo>
                    <a:pt x="2268" y="186"/>
                  </a:lnTo>
                  <a:lnTo>
                    <a:pt x="2236" y="168"/>
                  </a:lnTo>
                  <a:lnTo>
                    <a:pt x="2202" y="152"/>
                  </a:lnTo>
                  <a:lnTo>
                    <a:pt x="2169" y="136"/>
                  </a:lnTo>
                  <a:lnTo>
                    <a:pt x="2134" y="121"/>
                  </a:lnTo>
                  <a:lnTo>
                    <a:pt x="2099" y="107"/>
                  </a:lnTo>
                  <a:lnTo>
                    <a:pt x="2064" y="94"/>
                  </a:lnTo>
                  <a:lnTo>
                    <a:pt x="2029" y="81"/>
                  </a:lnTo>
                  <a:lnTo>
                    <a:pt x="1992" y="69"/>
                  </a:lnTo>
                  <a:lnTo>
                    <a:pt x="1957" y="59"/>
                  </a:lnTo>
                  <a:lnTo>
                    <a:pt x="1919" y="49"/>
                  </a:lnTo>
                  <a:lnTo>
                    <a:pt x="1883" y="40"/>
                  </a:lnTo>
                  <a:lnTo>
                    <a:pt x="1845" y="31"/>
                  </a:lnTo>
                  <a:lnTo>
                    <a:pt x="1808" y="24"/>
                  </a:lnTo>
                  <a:lnTo>
                    <a:pt x="1771" y="18"/>
                  </a:lnTo>
                  <a:lnTo>
                    <a:pt x="1731" y="14"/>
                  </a:lnTo>
                  <a:lnTo>
                    <a:pt x="1693" y="8"/>
                  </a:lnTo>
                  <a:lnTo>
                    <a:pt x="1654" y="5"/>
                  </a:lnTo>
                  <a:lnTo>
                    <a:pt x="1614" y="2"/>
                  </a:lnTo>
                  <a:lnTo>
                    <a:pt x="1575" y="0"/>
                  </a:lnTo>
                  <a:lnTo>
                    <a:pt x="1536" y="0"/>
                  </a:lnTo>
                  <a:lnTo>
                    <a:pt x="1536" y="0"/>
                  </a:lnTo>
                  <a:lnTo>
                    <a:pt x="1496" y="0"/>
                  </a:lnTo>
                  <a:lnTo>
                    <a:pt x="1457" y="2"/>
                  </a:lnTo>
                  <a:lnTo>
                    <a:pt x="1418" y="5"/>
                  </a:lnTo>
                  <a:lnTo>
                    <a:pt x="1380" y="8"/>
                  </a:lnTo>
                  <a:lnTo>
                    <a:pt x="1340" y="14"/>
                  </a:lnTo>
                  <a:lnTo>
                    <a:pt x="1302" y="18"/>
                  </a:lnTo>
                  <a:lnTo>
                    <a:pt x="1265" y="24"/>
                  </a:lnTo>
                  <a:lnTo>
                    <a:pt x="1227" y="31"/>
                  </a:lnTo>
                  <a:lnTo>
                    <a:pt x="1189" y="40"/>
                  </a:lnTo>
                  <a:lnTo>
                    <a:pt x="1152" y="49"/>
                  </a:lnTo>
                  <a:lnTo>
                    <a:pt x="1116" y="59"/>
                  </a:lnTo>
                  <a:lnTo>
                    <a:pt x="1079" y="69"/>
                  </a:lnTo>
                  <a:lnTo>
                    <a:pt x="1044" y="81"/>
                  </a:lnTo>
                  <a:lnTo>
                    <a:pt x="1008" y="94"/>
                  </a:lnTo>
                  <a:lnTo>
                    <a:pt x="973" y="107"/>
                  </a:lnTo>
                  <a:lnTo>
                    <a:pt x="938" y="121"/>
                  </a:lnTo>
                  <a:lnTo>
                    <a:pt x="904" y="136"/>
                  </a:lnTo>
                  <a:lnTo>
                    <a:pt x="871" y="152"/>
                  </a:lnTo>
                  <a:lnTo>
                    <a:pt x="837" y="168"/>
                  </a:lnTo>
                  <a:lnTo>
                    <a:pt x="804" y="186"/>
                  </a:lnTo>
                  <a:lnTo>
                    <a:pt x="772" y="205"/>
                  </a:lnTo>
                  <a:lnTo>
                    <a:pt x="740" y="222"/>
                  </a:lnTo>
                  <a:lnTo>
                    <a:pt x="709" y="242"/>
                  </a:lnTo>
                  <a:lnTo>
                    <a:pt x="678" y="263"/>
                  </a:lnTo>
                  <a:lnTo>
                    <a:pt x="648" y="283"/>
                  </a:lnTo>
                  <a:lnTo>
                    <a:pt x="617" y="305"/>
                  </a:lnTo>
                  <a:lnTo>
                    <a:pt x="588" y="328"/>
                  </a:lnTo>
                  <a:lnTo>
                    <a:pt x="560" y="350"/>
                  </a:lnTo>
                  <a:lnTo>
                    <a:pt x="531" y="375"/>
                  </a:lnTo>
                  <a:lnTo>
                    <a:pt x="503" y="400"/>
                  </a:lnTo>
                  <a:lnTo>
                    <a:pt x="477" y="425"/>
                  </a:lnTo>
                  <a:lnTo>
                    <a:pt x="451" y="449"/>
                  </a:lnTo>
                  <a:lnTo>
                    <a:pt x="425" y="477"/>
                  </a:lnTo>
                  <a:lnTo>
                    <a:pt x="400" y="503"/>
                  </a:lnTo>
                  <a:lnTo>
                    <a:pt x="375" y="531"/>
                  </a:lnTo>
                  <a:lnTo>
                    <a:pt x="352" y="559"/>
                  </a:lnTo>
                  <a:lnTo>
                    <a:pt x="329" y="588"/>
                  </a:lnTo>
                  <a:lnTo>
                    <a:pt x="307" y="617"/>
                  </a:lnTo>
                  <a:lnTo>
                    <a:pt x="285" y="646"/>
                  </a:lnTo>
                  <a:lnTo>
                    <a:pt x="263" y="677"/>
                  </a:lnTo>
                  <a:lnTo>
                    <a:pt x="242" y="708"/>
                  </a:lnTo>
                  <a:lnTo>
                    <a:pt x="224" y="740"/>
                  </a:lnTo>
                  <a:lnTo>
                    <a:pt x="205" y="772"/>
                  </a:lnTo>
                  <a:lnTo>
                    <a:pt x="186" y="804"/>
                  </a:lnTo>
                  <a:lnTo>
                    <a:pt x="170" y="837"/>
                  </a:lnTo>
                  <a:lnTo>
                    <a:pt x="152" y="869"/>
                  </a:lnTo>
                  <a:lnTo>
                    <a:pt x="136" y="904"/>
                  </a:lnTo>
                  <a:lnTo>
                    <a:pt x="121" y="938"/>
                  </a:lnTo>
                  <a:lnTo>
                    <a:pt x="107" y="973"/>
                  </a:lnTo>
                  <a:lnTo>
                    <a:pt x="94" y="1008"/>
                  </a:lnTo>
                  <a:lnTo>
                    <a:pt x="82" y="1043"/>
                  </a:lnTo>
                  <a:lnTo>
                    <a:pt x="70" y="1079"/>
                  </a:lnTo>
                  <a:lnTo>
                    <a:pt x="59" y="1116"/>
                  </a:lnTo>
                  <a:lnTo>
                    <a:pt x="50" y="1152"/>
                  </a:lnTo>
                  <a:lnTo>
                    <a:pt x="40" y="1189"/>
                  </a:lnTo>
                  <a:lnTo>
                    <a:pt x="33" y="1227"/>
                  </a:lnTo>
                  <a:lnTo>
                    <a:pt x="25" y="1264"/>
                  </a:lnTo>
                  <a:lnTo>
                    <a:pt x="19" y="1302"/>
                  </a:lnTo>
                  <a:lnTo>
                    <a:pt x="14" y="1340"/>
                  </a:lnTo>
                  <a:lnTo>
                    <a:pt x="9" y="1378"/>
                  </a:lnTo>
                  <a:lnTo>
                    <a:pt x="5" y="1418"/>
                  </a:lnTo>
                  <a:lnTo>
                    <a:pt x="3" y="1457"/>
                  </a:lnTo>
                  <a:lnTo>
                    <a:pt x="2" y="1496"/>
                  </a:lnTo>
                  <a:lnTo>
                    <a:pt x="0" y="1536"/>
                  </a:lnTo>
                  <a:lnTo>
                    <a:pt x="35" y="1536"/>
                  </a:lnTo>
                  <a:lnTo>
                    <a:pt x="35" y="1536"/>
                  </a:lnTo>
                  <a:lnTo>
                    <a:pt x="37" y="1496"/>
                  </a:lnTo>
                  <a:lnTo>
                    <a:pt x="38" y="1458"/>
                  </a:lnTo>
                  <a:lnTo>
                    <a:pt x="40" y="1421"/>
                  </a:lnTo>
                  <a:lnTo>
                    <a:pt x="44" y="1383"/>
                  </a:lnTo>
                  <a:lnTo>
                    <a:pt x="49" y="1345"/>
                  </a:lnTo>
                  <a:lnTo>
                    <a:pt x="53" y="1307"/>
                  </a:lnTo>
                  <a:lnTo>
                    <a:pt x="59" y="1270"/>
                  </a:lnTo>
                  <a:lnTo>
                    <a:pt x="66" y="1234"/>
                  </a:lnTo>
                  <a:lnTo>
                    <a:pt x="75" y="1197"/>
                  </a:lnTo>
                  <a:lnTo>
                    <a:pt x="84" y="1161"/>
                  </a:lnTo>
                  <a:lnTo>
                    <a:pt x="92" y="1125"/>
                  </a:lnTo>
                  <a:lnTo>
                    <a:pt x="104" y="1090"/>
                  </a:lnTo>
                  <a:lnTo>
                    <a:pt x="114" y="1055"/>
                  </a:lnTo>
                  <a:lnTo>
                    <a:pt x="127" y="1020"/>
                  </a:lnTo>
                  <a:lnTo>
                    <a:pt x="140" y="986"/>
                  </a:lnTo>
                  <a:lnTo>
                    <a:pt x="154" y="951"/>
                  </a:lnTo>
                  <a:lnTo>
                    <a:pt x="168" y="919"/>
                  </a:lnTo>
                  <a:lnTo>
                    <a:pt x="184" y="885"/>
                  </a:lnTo>
                  <a:lnTo>
                    <a:pt x="200" y="853"/>
                  </a:lnTo>
                  <a:lnTo>
                    <a:pt x="218" y="821"/>
                  </a:lnTo>
                  <a:lnTo>
                    <a:pt x="235" y="789"/>
                  </a:lnTo>
                  <a:lnTo>
                    <a:pt x="253" y="757"/>
                  </a:lnTo>
                  <a:lnTo>
                    <a:pt x="292" y="697"/>
                  </a:lnTo>
                  <a:lnTo>
                    <a:pt x="334" y="638"/>
                  </a:lnTo>
                  <a:lnTo>
                    <a:pt x="378" y="581"/>
                  </a:lnTo>
                  <a:lnTo>
                    <a:pt x="426" y="527"/>
                  </a:lnTo>
                  <a:lnTo>
                    <a:pt x="476" y="474"/>
                  </a:lnTo>
                  <a:lnTo>
                    <a:pt x="476" y="474"/>
                  </a:lnTo>
                  <a:lnTo>
                    <a:pt x="527" y="425"/>
                  </a:lnTo>
                  <a:lnTo>
                    <a:pt x="582" y="378"/>
                  </a:lnTo>
                  <a:lnTo>
                    <a:pt x="639" y="333"/>
                  </a:lnTo>
                  <a:lnTo>
                    <a:pt x="697" y="292"/>
                  </a:lnTo>
                  <a:lnTo>
                    <a:pt x="759" y="253"/>
                  </a:lnTo>
                  <a:lnTo>
                    <a:pt x="789" y="234"/>
                  </a:lnTo>
                  <a:lnTo>
                    <a:pt x="821" y="216"/>
                  </a:lnTo>
                  <a:lnTo>
                    <a:pt x="853" y="200"/>
                  </a:lnTo>
                  <a:lnTo>
                    <a:pt x="885" y="183"/>
                  </a:lnTo>
                  <a:lnTo>
                    <a:pt x="919" y="168"/>
                  </a:lnTo>
                  <a:lnTo>
                    <a:pt x="953" y="154"/>
                  </a:lnTo>
                  <a:lnTo>
                    <a:pt x="986" y="139"/>
                  </a:lnTo>
                  <a:lnTo>
                    <a:pt x="1021" y="126"/>
                  </a:lnTo>
                  <a:lnTo>
                    <a:pt x="1055" y="114"/>
                  </a:lnTo>
                  <a:lnTo>
                    <a:pt x="1090" y="102"/>
                  </a:lnTo>
                  <a:lnTo>
                    <a:pt x="1126" y="92"/>
                  </a:lnTo>
                  <a:lnTo>
                    <a:pt x="1161" y="82"/>
                  </a:lnTo>
                  <a:lnTo>
                    <a:pt x="1197" y="73"/>
                  </a:lnTo>
                  <a:lnTo>
                    <a:pt x="1234" y="66"/>
                  </a:lnTo>
                  <a:lnTo>
                    <a:pt x="1270" y="59"/>
                  </a:lnTo>
                  <a:lnTo>
                    <a:pt x="1308" y="53"/>
                  </a:lnTo>
                  <a:lnTo>
                    <a:pt x="1345" y="47"/>
                  </a:lnTo>
                  <a:lnTo>
                    <a:pt x="1383" y="43"/>
                  </a:lnTo>
                  <a:lnTo>
                    <a:pt x="1421" y="40"/>
                  </a:lnTo>
                  <a:lnTo>
                    <a:pt x="1458" y="37"/>
                  </a:lnTo>
                  <a:lnTo>
                    <a:pt x="1498" y="35"/>
                  </a:lnTo>
                  <a:lnTo>
                    <a:pt x="1536" y="35"/>
                  </a:lnTo>
                  <a:lnTo>
                    <a:pt x="1536" y="35"/>
                  </a:lnTo>
                  <a:lnTo>
                    <a:pt x="1575" y="35"/>
                  </a:lnTo>
                  <a:lnTo>
                    <a:pt x="1613" y="37"/>
                  </a:lnTo>
                  <a:lnTo>
                    <a:pt x="1651" y="40"/>
                  </a:lnTo>
                  <a:lnTo>
                    <a:pt x="1689" y="43"/>
                  </a:lnTo>
                  <a:lnTo>
                    <a:pt x="1727" y="47"/>
                  </a:lnTo>
                  <a:lnTo>
                    <a:pt x="1765" y="53"/>
                  </a:lnTo>
                  <a:lnTo>
                    <a:pt x="1801" y="59"/>
                  </a:lnTo>
                  <a:lnTo>
                    <a:pt x="1839" y="66"/>
                  </a:lnTo>
                  <a:lnTo>
                    <a:pt x="1875" y="73"/>
                  </a:lnTo>
                  <a:lnTo>
                    <a:pt x="1910" y="82"/>
                  </a:lnTo>
                  <a:lnTo>
                    <a:pt x="1947" y="92"/>
                  </a:lnTo>
                  <a:lnTo>
                    <a:pt x="1982" y="102"/>
                  </a:lnTo>
                  <a:lnTo>
                    <a:pt x="2017" y="114"/>
                  </a:lnTo>
                  <a:lnTo>
                    <a:pt x="2052" y="126"/>
                  </a:lnTo>
                  <a:lnTo>
                    <a:pt x="2087" y="139"/>
                  </a:lnTo>
                  <a:lnTo>
                    <a:pt x="2120" y="154"/>
                  </a:lnTo>
                  <a:lnTo>
                    <a:pt x="2154" y="168"/>
                  </a:lnTo>
                  <a:lnTo>
                    <a:pt x="2186" y="183"/>
                  </a:lnTo>
                  <a:lnTo>
                    <a:pt x="2220" y="200"/>
                  </a:lnTo>
                  <a:lnTo>
                    <a:pt x="2252" y="216"/>
                  </a:lnTo>
                  <a:lnTo>
                    <a:pt x="2282" y="234"/>
                  </a:lnTo>
                  <a:lnTo>
                    <a:pt x="2314" y="253"/>
                  </a:lnTo>
                  <a:lnTo>
                    <a:pt x="2376" y="292"/>
                  </a:lnTo>
                  <a:lnTo>
                    <a:pt x="2434" y="333"/>
                  </a:lnTo>
                  <a:lnTo>
                    <a:pt x="2491" y="378"/>
                  </a:lnTo>
                  <a:lnTo>
                    <a:pt x="2545" y="425"/>
                  </a:lnTo>
                  <a:lnTo>
                    <a:pt x="2597" y="474"/>
                  </a:lnTo>
                  <a:lnTo>
                    <a:pt x="2597" y="474"/>
                  </a:lnTo>
                  <a:lnTo>
                    <a:pt x="2647" y="527"/>
                  </a:lnTo>
                  <a:lnTo>
                    <a:pt x="2693" y="581"/>
                  </a:lnTo>
                  <a:lnTo>
                    <a:pt x="2739" y="638"/>
                  </a:lnTo>
                  <a:lnTo>
                    <a:pt x="2779" y="697"/>
                  </a:lnTo>
                  <a:lnTo>
                    <a:pt x="2819" y="757"/>
                  </a:lnTo>
                  <a:lnTo>
                    <a:pt x="2838" y="789"/>
                  </a:lnTo>
                  <a:lnTo>
                    <a:pt x="2855" y="821"/>
                  </a:lnTo>
                  <a:lnTo>
                    <a:pt x="2873" y="853"/>
                  </a:lnTo>
                  <a:lnTo>
                    <a:pt x="2889" y="885"/>
                  </a:lnTo>
                  <a:lnTo>
                    <a:pt x="2903" y="919"/>
                  </a:lnTo>
                  <a:lnTo>
                    <a:pt x="2918" y="951"/>
                  </a:lnTo>
                  <a:lnTo>
                    <a:pt x="2933" y="986"/>
                  </a:lnTo>
                  <a:lnTo>
                    <a:pt x="2946" y="1020"/>
                  </a:lnTo>
                  <a:lnTo>
                    <a:pt x="2957" y="1055"/>
                  </a:lnTo>
                  <a:lnTo>
                    <a:pt x="2969" y="1090"/>
                  </a:lnTo>
                  <a:lnTo>
                    <a:pt x="2979" y="1125"/>
                  </a:lnTo>
                  <a:lnTo>
                    <a:pt x="2989" y="1161"/>
                  </a:lnTo>
                  <a:lnTo>
                    <a:pt x="2998" y="1197"/>
                  </a:lnTo>
                  <a:lnTo>
                    <a:pt x="3005" y="1234"/>
                  </a:lnTo>
                  <a:lnTo>
                    <a:pt x="3013" y="1270"/>
                  </a:lnTo>
                  <a:lnTo>
                    <a:pt x="3019" y="1307"/>
                  </a:lnTo>
                  <a:lnTo>
                    <a:pt x="3024" y="1345"/>
                  </a:lnTo>
                  <a:lnTo>
                    <a:pt x="3029" y="1383"/>
                  </a:lnTo>
                  <a:lnTo>
                    <a:pt x="3032" y="1421"/>
                  </a:lnTo>
                  <a:lnTo>
                    <a:pt x="3035" y="1458"/>
                  </a:lnTo>
                  <a:lnTo>
                    <a:pt x="3036" y="1496"/>
                  </a:lnTo>
                  <a:lnTo>
                    <a:pt x="3036" y="1536"/>
                  </a:lnTo>
                  <a:lnTo>
                    <a:pt x="3071" y="1536"/>
                  </a:lnTo>
                  <a:close/>
                </a:path>
              </a:pathLst>
            </a:custGeom>
            <a:solidFill>
              <a:schemeClr val="bg1">
                <a:lumMod val="75000"/>
              </a:schemeClr>
            </a:solidFill>
            <a:ln>
              <a:noFill/>
            </a:ln>
            <a:extLst/>
          </p:spPr>
          <p:txBody>
            <a:bodyPr anchor="t" anchorCtr="0" bIns="91440" compatLnSpc="1" lIns="182880" numCol="1" rIns="182880" tIns="91440" vert="horz" wrap="square">
              <a:prstTxWarp prst="textNoShape">
                <a:avLst/>
              </a:prstTxWarp>
            </a:bodyPr>
            <a:lstStyle/>
            <a:p>
              <a:endParaRPr lang="en-US" sz="10000"/>
            </a:p>
          </p:txBody>
        </p:sp>
        <p:sp>
          <p:nvSpPr>
            <p:cNvPr id="87" name="Freeform 629">
              <a:extLst>
                <a:ext uri="{FF2B5EF4-FFF2-40B4-BE49-F238E27FC236}">
                  <a16:creationId xmlns:a16="http://schemas.microsoft.com/office/drawing/2014/main" id="{6636A2F5-89A1-44C4-B032-E2ACABCF9FD0}"/>
                </a:ext>
              </a:extLst>
            </p:cNvPr>
            <p:cNvSpPr/>
            <p:nvPr/>
          </p:nvSpPr>
          <p:spPr bwMode="auto">
            <a:xfrm>
              <a:off x="2744985" y="2090296"/>
              <a:ext cx="891590" cy="898920"/>
            </a:xfrm>
            <a:custGeom>
              <a:gdLst>
                <a:gd fmla="*/ 401 w 846" name="T0"/>
                <a:gd fmla="*/ 846 h 846" name="T1"/>
                <a:gd fmla="*/ 338 w 846" name="T2"/>
                <a:gd fmla="*/ 837 h 846" name="T3"/>
                <a:gd fmla="*/ 277 w 846" name="T4"/>
                <a:gd fmla="*/ 819 h 846" name="T5"/>
                <a:gd fmla="*/ 222 w 846" name="T6"/>
                <a:gd fmla="*/ 794 h 846" name="T7"/>
                <a:gd fmla="*/ 171 w 846" name="T8"/>
                <a:gd fmla="*/ 761 h 846" name="T9"/>
                <a:gd fmla="*/ 124 w 846" name="T10"/>
                <a:gd fmla="*/ 722 h 846" name="T11"/>
                <a:gd fmla="*/ 85 w 846" name="T12"/>
                <a:gd fmla="*/ 675 h 846" name="T13"/>
                <a:gd fmla="*/ 51 w 846" name="T14"/>
                <a:gd fmla="*/ 624 h 846" name="T15"/>
                <a:gd fmla="*/ 26 w 846" name="T16"/>
                <a:gd fmla="*/ 568 h 846" name="T17"/>
                <a:gd fmla="*/ 9 w 846" name="T18"/>
                <a:gd fmla="*/ 507 h 846" name="T19"/>
                <a:gd fmla="*/ 0 w 846" name="T20"/>
                <a:gd fmla="*/ 445 h 846" name="T21"/>
                <a:gd fmla="*/ 0 w 846" name="T22"/>
                <a:gd fmla="*/ 401 h 846" name="T23"/>
                <a:gd fmla="*/ 9 w 846" name="T24"/>
                <a:gd fmla="*/ 338 h 846" name="T25"/>
                <a:gd fmla="*/ 26 w 846" name="T26"/>
                <a:gd fmla="*/ 277 h 846" name="T27"/>
                <a:gd fmla="*/ 51 w 846" name="T28"/>
                <a:gd fmla="*/ 221 h 846" name="T29"/>
                <a:gd fmla="*/ 85 w 846" name="T30"/>
                <a:gd fmla="*/ 170 h 846" name="T31"/>
                <a:gd fmla="*/ 124 w 846" name="T32"/>
                <a:gd fmla="*/ 124 h 846" name="T33"/>
                <a:gd fmla="*/ 171 w 846" name="T34"/>
                <a:gd fmla="*/ 84 h 846" name="T35"/>
                <a:gd fmla="*/ 222 w 846" name="T36"/>
                <a:gd fmla="*/ 51 h 846" name="T37"/>
                <a:gd fmla="*/ 277 w 846" name="T38"/>
                <a:gd fmla="*/ 26 h 846" name="T39"/>
                <a:gd fmla="*/ 338 w 846" name="T40"/>
                <a:gd fmla="*/ 9 h 846" name="T41"/>
                <a:gd fmla="*/ 401 w 846" name="T42"/>
                <a:gd fmla="*/ 0 h 846" name="T43"/>
                <a:gd fmla="*/ 445 w 846" name="T44"/>
                <a:gd fmla="*/ 0 h 846" name="T45"/>
                <a:gd fmla="*/ 508 w 846" name="T46"/>
                <a:gd fmla="*/ 9 h 846" name="T47"/>
                <a:gd fmla="*/ 569 w 846" name="T48"/>
                <a:gd fmla="*/ 26 h 846" name="T49"/>
                <a:gd fmla="*/ 624 w 846" name="T50"/>
                <a:gd fmla="*/ 51 h 846" name="T51"/>
                <a:gd fmla="*/ 675 w 846" name="T52"/>
                <a:gd fmla="*/ 84 h 846" name="T53"/>
                <a:gd fmla="*/ 722 w 846" name="T54"/>
                <a:gd fmla="*/ 124 h 846" name="T55"/>
                <a:gd fmla="*/ 761 w 846" name="T56"/>
                <a:gd fmla="*/ 170 h 846" name="T57"/>
                <a:gd fmla="*/ 795 w 846" name="T58"/>
                <a:gd fmla="*/ 221 h 846" name="T59"/>
                <a:gd fmla="*/ 820 w 846" name="T60"/>
                <a:gd fmla="*/ 277 h 846" name="T61"/>
                <a:gd fmla="*/ 837 w 846" name="T62"/>
                <a:gd fmla="*/ 338 h 846" name="T63"/>
                <a:gd fmla="*/ 846 w 846" name="T64"/>
                <a:gd fmla="*/ 401 h 846" name="T65"/>
                <a:gd fmla="*/ 846 w 846" name="T66"/>
                <a:gd fmla="*/ 445 h 846" name="T67"/>
                <a:gd fmla="*/ 837 w 846" name="T68"/>
                <a:gd fmla="*/ 507 h 846" name="T69"/>
                <a:gd fmla="*/ 820 w 846" name="T70"/>
                <a:gd fmla="*/ 568 h 846" name="T71"/>
                <a:gd fmla="*/ 795 w 846" name="T72"/>
                <a:gd fmla="*/ 624 h 846" name="T73"/>
                <a:gd fmla="*/ 761 w 846" name="T74"/>
                <a:gd fmla="*/ 675 h 846" name="T75"/>
                <a:gd fmla="*/ 722 w 846" name="T76"/>
                <a:gd fmla="*/ 722 h 846" name="T77"/>
                <a:gd fmla="*/ 675 w 846" name="T78"/>
                <a:gd fmla="*/ 761 h 846" name="T79"/>
                <a:gd fmla="*/ 624 w 846" name="T80"/>
                <a:gd fmla="*/ 794 h 846" name="T81"/>
                <a:gd fmla="*/ 569 w 846" name="T82"/>
                <a:gd fmla="*/ 819 h 846" name="T83"/>
                <a:gd fmla="*/ 508 w 846" name="T84"/>
                <a:gd fmla="*/ 837 h 846" name="T85"/>
                <a:gd fmla="*/ 445 w 846" name="T86"/>
                <a:gd fmla="*/ 846 h 84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845" w="845">
                  <a:moveTo>
                    <a:pt x="423" y="846"/>
                  </a:moveTo>
                  <a:lnTo>
                    <a:pt x="423" y="846"/>
                  </a:lnTo>
                  <a:lnTo>
                    <a:pt x="401" y="846"/>
                  </a:lnTo>
                  <a:lnTo>
                    <a:pt x="379" y="843"/>
                  </a:lnTo>
                  <a:lnTo>
                    <a:pt x="359" y="841"/>
                  </a:lnTo>
                  <a:lnTo>
                    <a:pt x="338" y="837"/>
                  </a:lnTo>
                  <a:lnTo>
                    <a:pt x="318" y="832"/>
                  </a:lnTo>
                  <a:lnTo>
                    <a:pt x="298" y="827"/>
                  </a:lnTo>
                  <a:lnTo>
                    <a:pt x="277" y="819"/>
                  </a:lnTo>
                  <a:lnTo>
                    <a:pt x="258" y="812"/>
                  </a:lnTo>
                  <a:lnTo>
                    <a:pt x="239" y="803"/>
                  </a:lnTo>
                  <a:lnTo>
                    <a:pt x="222" y="794"/>
                  </a:lnTo>
                  <a:lnTo>
                    <a:pt x="204" y="784"/>
                  </a:lnTo>
                  <a:lnTo>
                    <a:pt x="187" y="773"/>
                  </a:lnTo>
                  <a:lnTo>
                    <a:pt x="171" y="761"/>
                  </a:lnTo>
                  <a:lnTo>
                    <a:pt x="155" y="749"/>
                  </a:lnTo>
                  <a:lnTo>
                    <a:pt x="139" y="736"/>
                  </a:lnTo>
                  <a:lnTo>
                    <a:pt x="124" y="722"/>
                  </a:lnTo>
                  <a:lnTo>
                    <a:pt x="109" y="707"/>
                  </a:lnTo>
                  <a:lnTo>
                    <a:pt x="96" y="691"/>
                  </a:lnTo>
                  <a:lnTo>
                    <a:pt x="85" y="675"/>
                  </a:lnTo>
                  <a:lnTo>
                    <a:pt x="73" y="659"/>
                  </a:lnTo>
                  <a:lnTo>
                    <a:pt x="61" y="641"/>
                  </a:lnTo>
                  <a:lnTo>
                    <a:pt x="51" y="624"/>
                  </a:lnTo>
                  <a:lnTo>
                    <a:pt x="42" y="606"/>
                  </a:lnTo>
                  <a:lnTo>
                    <a:pt x="34" y="587"/>
                  </a:lnTo>
                  <a:lnTo>
                    <a:pt x="26" y="568"/>
                  </a:lnTo>
                  <a:lnTo>
                    <a:pt x="19" y="548"/>
                  </a:lnTo>
                  <a:lnTo>
                    <a:pt x="13" y="528"/>
                  </a:lnTo>
                  <a:lnTo>
                    <a:pt x="9" y="507"/>
                  </a:lnTo>
                  <a:lnTo>
                    <a:pt x="5" y="487"/>
                  </a:lnTo>
                  <a:lnTo>
                    <a:pt x="2" y="466"/>
                  </a:lnTo>
                  <a:lnTo>
                    <a:pt x="0" y="445"/>
                  </a:lnTo>
                  <a:lnTo>
                    <a:pt x="0" y="423"/>
                  </a:lnTo>
                  <a:lnTo>
                    <a:pt x="0" y="423"/>
                  </a:lnTo>
                  <a:lnTo>
                    <a:pt x="0" y="401"/>
                  </a:lnTo>
                  <a:lnTo>
                    <a:pt x="2" y="379"/>
                  </a:lnTo>
                  <a:lnTo>
                    <a:pt x="5" y="359"/>
                  </a:lnTo>
                  <a:lnTo>
                    <a:pt x="9" y="338"/>
                  </a:lnTo>
                  <a:lnTo>
                    <a:pt x="13" y="318"/>
                  </a:lnTo>
                  <a:lnTo>
                    <a:pt x="19" y="297"/>
                  </a:lnTo>
                  <a:lnTo>
                    <a:pt x="26" y="277"/>
                  </a:lnTo>
                  <a:lnTo>
                    <a:pt x="34" y="258"/>
                  </a:lnTo>
                  <a:lnTo>
                    <a:pt x="42" y="239"/>
                  </a:lnTo>
                  <a:lnTo>
                    <a:pt x="51" y="221"/>
                  </a:lnTo>
                  <a:lnTo>
                    <a:pt x="61" y="204"/>
                  </a:lnTo>
                  <a:lnTo>
                    <a:pt x="73" y="186"/>
                  </a:lnTo>
                  <a:lnTo>
                    <a:pt x="85" y="170"/>
                  </a:lnTo>
                  <a:lnTo>
                    <a:pt x="96" y="154"/>
                  </a:lnTo>
                  <a:lnTo>
                    <a:pt x="109" y="138"/>
                  </a:lnTo>
                  <a:lnTo>
                    <a:pt x="124" y="124"/>
                  </a:lnTo>
                  <a:lnTo>
                    <a:pt x="139" y="109"/>
                  </a:lnTo>
                  <a:lnTo>
                    <a:pt x="155" y="96"/>
                  </a:lnTo>
                  <a:lnTo>
                    <a:pt x="171" y="84"/>
                  </a:lnTo>
                  <a:lnTo>
                    <a:pt x="187" y="73"/>
                  </a:lnTo>
                  <a:lnTo>
                    <a:pt x="204" y="61"/>
                  </a:lnTo>
                  <a:lnTo>
                    <a:pt x="222" y="51"/>
                  </a:lnTo>
                  <a:lnTo>
                    <a:pt x="239" y="42"/>
                  </a:lnTo>
                  <a:lnTo>
                    <a:pt x="258" y="33"/>
                  </a:lnTo>
                  <a:lnTo>
                    <a:pt x="277" y="26"/>
                  </a:lnTo>
                  <a:lnTo>
                    <a:pt x="298" y="19"/>
                  </a:lnTo>
                  <a:lnTo>
                    <a:pt x="318" y="13"/>
                  </a:lnTo>
                  <a:lnTo>
                    <a:pt x="338" y="9"/>
                  </a:lnTo>
                  <a:lnTo>
                    <a:pt x="359" y="4"/>
                  </a:lnTo>
                  <a:lnTo>
                    <a:pt x="379" y="1"/>
                  </a:lnTo>
                  <a:lnTo>
                    <a:pt x="401" y="0"/>
                  </a:lnTo>
                  <a:lnTo>
                    <a:pt x="423" y="0"/>
                  </a:lnTo>
                  <a:lnTo>
                    <a:pt x="423" y="0"/>
                  </a:lnTo>
                  <a:lnTo>
                    <a:pt x="445" y="0"/>
                  </a:lnTo>
                  <a:lnTo>
                    <a:pt x="467" y="1"/>
                  </a:lnTo>
                  <a:lnTo>
                    <a:pt x="487" y="4"/>
                  </a:lnTo>
                  <a:lnTo>
                    <a:pt x="508" y="9"/>
                  </a:lnTo>
                  <a:lnTo>
                    <a:pt x="528" y="13"/>
                  </a:lnTo>
                  <a:lnTo>
                    <a:pt x="548" y="19"/>
                  </a:lnTo>
                  <a:lnTo>
                    <a:pt x="569" y="26"/>
                  </a:lnTo>
                  <a:lnTo>
                    <a:pt x="588" y="33"/>
                  </a:lnTo>
                  <a:lnTo>
                    <a:pt x="607" y="42"/>
                  </a:lnTo>
                  <a:lnTo>
                    <a:pt x="624" y="51"/>
                  </a:lnTo>
                  <a:lnTo>
                    <a:pt x="642" y="61"/>
                  </a:lnTo>
                  <a:lnTo>
                    <a:pt x="659" y="73"/>
                  </a:lnTo>
                  <a:lnTo>
                    <a:pt x="675" y="84"/>
                  </a:lnTo>
                  <a:lnTo>
                    <a:pt x="691" y="96"/>
                  </a:lnTo>
                  <a:lnTo>
                    <a:pt x="707" y="109"/>
                  </a:lnTo>
                  <a:lnTo>
                    <a:pt x="722" y="124"/>
                  </a:lnTo>
                  <a:lnTo>
                    <a:pt x="736" y="138"/>
                  </a:lnTo>
                  <a:lnTo>
                    <a:pt x="750" y="154"/>
                  </a:lnTo>
                  <a:lnTo>
                    <a:pt x="761" y="170"/>
                  </a:lnTo>
                  <a:lnTo>
                    <a:pt x="773" y="186"/>
                  </a:lnTo>
                  <a:lnTo>
                    <a:pt x="785" y="204"/>
                  </a:lnTo>
                  <a:lnTo>
                    <a:pt x="795" y="221"/>
                  </a:lnTo>
                  <a:lnTo>
                    <a:pt x="804" y="239"/>
                  </a:lnTo>
                  <a:lnTo>
                    <a:pt x="812" y="258"/>
                  </a:lnTo>
                  <a:lnTo>
                    <a:pt x="820" y="277"/>
                  </a:lnTo>
                  <a:lnTo>
                    <a:pt x="827" y="297"/>
                  </a:lnTo>
                  <a:lnTo>
                    <a:pt x="833" y="318"/>
                  </a:lnTo>
                  <a:lnTo>
                    <a:pt x="837" y="338"/>
                  </a:lnTo>
                  <a:lnTo>
                    <a:pt x="841" y="359"/>
                  </a:lnTo>
                  <a:lnTo>
                    <a:pt x="843" y="379"/>
                  </a:lnTo>
                  <a:lnTo>
                    <a:pt x="846" y="401"/>
                  </a:lnTo>
                  <a:lnTo>
                    <a:pt x="846" y="423"/>
                  </a:lnTo>
                  <a:lnTo>
                    <a:pt x="846" y="423"/>
                  </a:lnTo>
                  <a:lnTo>
                    <a:pt x="846" y="445"/>
                  </a:lnTo>
                  <a:lnTo>
                    <a:pt x="843" y="466"/>
                  </a:lnTo>
                  <a:lnTo>
                    <a:pt x="841" y="487"/>
                  </a:lnTo>
                  <a:lnTo>
                    <a:pt x="837" y="507"/>
                  </a:lnTo>
                  <a:lnTo>
                    <a:pt x="833" y="528"/>
                  </a:lnTo>
                  <a:lnTo>
                    <a:pt x="827" y="548"/>
                  </a:lnTo>
                  <a:lnTo>
                    <a:pt x="820" y="568"/>
                  </a:lnTo>
                  <a:lnTo>
                    <a:pt x="812" y="587"/>
                  </a:lnTo>
                  <a:lnTo>
                    <a:pt x="804" y="606"/>
                  </a:lnTo>
                  <a:lnTo>
                    <a:pt x="795" y="624"/>
                  </a:lnTo>
                  <a:lnTo>
                    <a:pt x="785" y="641"/>
                  </a:lnTo>
                  <a:lnTo>
                    <a:pt x="773" y="659"/>
                  </a:lnTo>
                  <a:lnTo>
                    <a:pt x="761" y="675"/>
                  </a:lnTo>
                  <a:lnTo>
                    <a:pt x="750" y="691"/>
                  </a:lnTo>
                  <a:lnTo>
                    <a:pt x="736" y="707"/>
                  </a:lnTo>
                  <a:lnTo>
                    <a:pt x="722" y="722"/>
                  </a:lnTo>
                  <a:lnTo>
                    <a:pt x="707" y="736"/>
                  </a:lnTo>
                  <a:lnTo>
                    <a:pt x="691" y="749"/>
                  </a:lnTo>
                  <a:lnTo>
                    <a:pt x="675" y="761"/>
                  </a:lnTo>
                  <a:lnTo>
                    <a:pt x="659" y="773"/>
                  </a:lnTo>
                  <a:lnTo>
                    <a:pt x="642" y="784"/>
                  </a:lnTo>
                  <a:lnTo>
                    <a:pt x="624" y="794"/>
                  </a:lnTo>
                  <a:lnTo>
                    <a:pt x="607" y="803"/>
                  </a:lnTo>
                  <a:lnTo>
                    <a:pt x="588" y="812"/>
                  </a:lnTo>
                  <a:lnTo>
                    <a:pt x="569" y="819"/>
                  </a:lnTo>
                  <a:lnTo>
                    <a:pt x="548" y="827"/>
                  </a:lnTo>
                  <a:lnTo>
                    <a:pt x="528" y="832"/>
                  </a:lnTo>
                  <a:lnTo>
                    <a:pt x="508" y="837"/>
                  </a:lnTo>
                  <a:lnTo>
                    <a:pt x="487" y="841"/>
                  </a:lnTo>
                  <a:lnTo>
                    <a:pt x="467" y="843"/>
                  </a:lnTo>
                  <a:lnTo>
                    <a:pt x="445" y="846"/>
                  </a:lnTo>
                  <a:lnTo>
                    <a:pt x="423" y="846"/>
                  </a:lnTo>
                  <a:lnTo>
                    <a:pt x="423"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91" name="Freeform 633">
              <a:extLst>
                <a:ext uri="{FF2B5EF4-FFF2-40B4-BE49-F238E27FC236}">
                  <a16:creationId xmlns:a16="http://schemas.microsoft.com/office/drawing/2014/main" id="{0B88D926-ACE1-4137-8534-B2365BBFEF3A}"/>
                </a:ext>
              </a:extLst>
            </p:cNvPr>
            <p:cNvSpPr/>
            <p:nvPr/>
          </p:nvSpPr>
          <p:spPr bwMode="auto">
            <a:xfrm>
              <a:off x="3859999" y="2540817"/>
              <a:ext cx="891590" cy="898918"/>
            </a:xfrm>
            <a:custGeom>
              <a:gdLst>
                <a:gd fmla="*/ 401 w 845" name="T0"/>
                <a:gd fmla="*/ 846 h 846" name="T1"/>
                <a:gd fmla="*/ 339 w 845" name="T2"/>
                <a:gd fmla="*/ 838 h 846" name="T3"/>
                <a:gd fmla="*/ 280 w 845" name="T4"/>
                <a:gd fmla="*/ 822 h 846" name="T5"/>
                <a:gd fmla="*/ 223 w 845" name="T6"/>
                <a:gd fmla="*/ 796 h 846" name="T7"/>
                <a:gd fmla="*/ 170 w 845" name="T8"/>
                <a:gd fmla="*/ 764 h 846" name="T9"/>
                <a:gd fmla="*/ 124 w 845" name="T10"/>
                <a:gd fmla="*/ 722 h 846" name="T11"/>
                <a:gd fmla="*/ 94 w 845" name="T12"/>
                <a:gd fmla="*/ 690 h 846" name="T13"/>
                <a:gd fmla="*/ 58 w 845" name="T14"/>
                <a:gd fmla="*/ 639 h 846" name="T15"/>
                <a:gd fmla="*/ 30 w 845" name="T16"/>
                <a:gd fmla="*/ 583 h 846" name="T17"/>
                <a:gd fmla="*/ 11 w 845" name="T18"/>
                <a:gd fmla="*/ 524 h 846" name="T19"/>
                <a:gd fmla="*/ 1 w 845" name="T20"/>
                <a:gd fmla="*/ 464 h 846" name="T21"/>
                <a:gd fmla="*/ 0 w 845" name="T22"/>
                <a:gd fmla="*/ 403 h 846" name="T23"/>
                <a:gd fmla="*/ 7 w 845" name="T24"/>
                <a:gd fmla="*/ 343 h 846" name="T25"/>
                <a:gd fmla="*/ 23 w 845" name="T26"/>
                <a:gd fmla="*/ 283 h 846" name="T27"/>
                <a:gd fmla="*/ 48 w 845" name="T28"/>
                <a:gd fmla="*/ 228 h 846" name="T29"/>
                <a:gd fmla="*/ 81 w 845" name="T30"/>
                <a:gd fmla="*/ 174 h 846" name="T31"/>
                <a:gd fmla="*/ 124 w 845" name="T32"/>
                <a:gd fmla="*/ 124 h 846" name="T33"/>
                <a:gd fmla="*/ 154 w 845" name="T34"/>
                <a:gd fmla="*/ 96 h 846" name="T35"/>
                <a:gd fmla="*/ 205 w 845" name="T36"/>
                <a:gd fmla="*/ 60 h 846" name="T37"/>
                <a:gd fmla="*/ 261 w 845" name="T38"/>
                <a:gd fmla="*/ 32 h 846" name="T39"/>
                <a:gd fmla="*/ 319 w 845" name="T40"/>
                <a:gd fmla="*/ 13 h 846" name="T41"/>
                <a:gd fmla="*/ 380 w 845" name="T42"/>
                <a:gd fmla="*/ 3 h 846" name="T43"/>
                <a:gd fmla="*/ 423 w 845" name="T44"/>
                <a:gd fmla="*/ 0 h 846" name="T45"/>
                <a:gd fmla="*/ 485 w 845" name="T46"/>
                <a:gd fmla="*/ 6 h 846" name="T47"/>
                <a:gd fmla="*/ 545 w 845" name="T48"/>
                <a:gd fmla="*/ 19 h 846" name="T49"/>
                <a:gd fmla="*/ 603 w 845" name="T50"/>
                <a:gd fmla="*/ 41 h 846" name="T51"/>
                <a:gd fmla="*/ 657 w 845" name="T52"/>
                <a:gd fmla="*/ 72 h 846" name="T53"/>
                <a:gd fmla="*/ 705 w 845" name="T54"/>
                <a:gd fmla="*/ 109 h 846" name="T55"/>
                <a:gd fmla="*/ 736 w 845" name="T56"/>
                <a:gd fmla="*/ 140 h 846" name="T57"/>
                <a:gd fmla="*/ 775 w 845" name="T58"/>
                <a:gd fmla="*/ 191 h 846" name="T59"/>
                <a:gd fmla="*/ 806 w 845" name="T60"/>
                <a:gd fmla="*/ 245 h 846" name="T61"/>
                <a:gd fmla="*/ 828 w 845" name="T62"/>
                <a:gd fmla="*/ 303 h 846" name="T63"/>
                <a:gd fmla="*/ 841 w 845" name="T64"/>
                <a:gd fmla="*/ 363 h 846" name="T65"/>
                <a:gd fmla="*/ 845 w 845" name="T66"/>
                <a:gd fmla="*/ 423 h 846" name="T67"/>
                <a:gd fmla="*/ 841 w 845" name="T68"/>
                <a:gd fmla="*/ 484 h 846" name="T69"/>
                <a:gd fmla="*/ 828 w 845" name="T70"/>
                <a:gd fmla="*/ 544 h 846" name="T71"/>
                <a:gd fmla="*/ 806 w 845" name="T72"/>
                <a:gd fmla="*/ 602 h 846" name="T73"/>
                <a:gd fmla="*/ 775 w 845" name="T74"/>
                <a:gd fmla="*/ 656 h 846" name="T75"/>
                <a:gd fmla="*/ 736 w 845" name="T76"/>
                <a:gd fmla="*/ 707 h 846" name="T77"/>
                <a:gd fmla="*/ 705 w 845" name="T78"/>
                <a:gd fmla="*/ 736 h 846" name="T79"/>
                <a:gd fmla="*/ 657 w 845" name="T80"/>
                <a:gd fmla="*/ 776 h 846" name="T81"/>
                <a:gd fmla="*/ 603 w 845" name="T82"/>
                <a:gd fmla="*/ 806 h 846" name="T83"/>
                <a:gd fmla="*/ 545 w 845" name="T84"/>
                <a:gd fmla="*/ 828 h 846" name="T85"/>
                <a:gd fmla="*/ 485 w 845" name="T86"/>
                <a:gd fmla="*/ 841 h 846" name="T87"/>
                <a:gd fmla="*/ 423 w 845" name="T88"/>
                <a:gd fmla="*/ 846 h 84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45" w="845">
                  <a:moveTo>
                    <a:pt x="423" y="846"/>
                  </a:moveTo>
                  <a:lnTo>
                    <a:pt x="423" y="846"/>
                  </a:lnTo>
                  <a:lnTo>
                    <a:pt x="401" y="846"/>
                  </a:lnTo>
                  <a:lnTo>
                    <a:pt x="380" y="844"/>
                  </a:lnTo>
                  <a:lnTo>
                    <a:pt x="360" y="841"/>
                  </a:lnTo>
                  <a:lnTo>
                    <a:pt x="339" y="838"/>
                  </a:lnTo>
                  <a:lnTo>
                    <a:pt x="319" y="834"/>
                  </a:lnTo>
                  <a:lnTo>
                    <a:pt x="299" y="828"/>
                  </a:lnTo>
                  <a:lnTo>
                    <a:pt x="280" y="822"/>
                  </a:lnTo>
                  <a:lnTo>
                    <a:pt x="261" y="814"/>
                  </a:lnTo>
                  <a:lnTo>
                    <a:pt x="242" y="806"/>
                  </a:lnTo>
                  <a:lnTo>
                    <a:pt x="223" y="796"/>
                  </a:lnTo>
                  <a:lnTo>
                    <a:pt x="205" y="786"/>
                  </a:lnTo>
                  <a:lnTo>
                    <a:pt x="188" y="776"/>
                  </a:lnTo>
                  <a:lnTo>
                    <a:pt x="170" y="764"/>
                  </a:lnTo>
                  <a:lnTo>
                    <a:pt x="154" y="751"/>
                  </a:lnTo>
                  <a:lnTo>
                    <a:pt x="138" y="736"/>
                  </a:lnTo>
                  <a:lnTo>
                    <a:pt x="124" y="722"/>
                  </a:lnTo>
                  <a:lnTo>
                    <a:pt x="124" y="722"/>
                  </a:lnTo>
                  <a:lnTo>
                    <a:pt x="108" y="707"/>
                  </a:lnTo>
                  <a:lnTo>
                    <a:pt x="94" y="690"/>
                  </a:lnTo>
                  <a:lnTo>
                    <a:pt x="81" y="674"/>
                  </a:lnTo>
                  <a:lnTo>
                    <a:pt x="70" y="656"/>
                  </a:lnTo>
                  <a:lnTo>
                    <a:pt x="58" y="639"/>
                  </a:lnTo>
                  <a:lnTo>
                    <a:pt x="48" y="620"/>
                  </a:lnTo>
                  <a:lnTo>
                    <a:pt x="39" y="602"/>
                  </a:lnTo>
                  <a:lnTo>
                    <a:pt x="30" y="583"/>
                  </a:lnTo>
                  <a:lnTo>
                    <a:pt x="23" y="563"/>
                  </a:lnTo>
                  <a:lnTo>
                    <a:pt x="17" y="544"/>
                  </a:lnTo>
                  <a:lnTo>
                    <a:pt x="11" y="524"/>
                  </a:lnTo>
                  <a:lnTo>
                    <a:pt x="7" y="505"/>
                  </a:lnTo>
                  <a:lnTo>
                    <a:pt x="4" y="484"/>
                  </a:lnTo>
                  <a:lnTo>
                    <a:pt x="1" y="464"/>
                  </a:lnTo>
                  <a:lnTo>
                    <a:pt x="0" y="443"/>
                  </a:lnTo>
                  <a:lnTo>
                    <a:pt x="0" y="423"/>
                  </a:lnTo>
                  <a:lnTo>
                    <a:pt x="0" y="403"/>
                  </a:lnTo>
                  <a:lnTo>
                    <a:pt x="1" y="384"/>
                  </a:lnTo>
                  <a:lnTo>
                    <a:pt x="4" y="363"/>
                  </a:lnTo>
                  <a:lnTo>
                    <a:pt x="7" y="343"/>
                  </a:lnTo>
                  <a:lnTo>
                    <a:pt x="11" y="322"/>
                  </a:lnTo>
                  <a:lnTo>
                    <a:pt x="17" y="303"/>
                  </a:lnTo>
                  <a:lnTo>
                    <a:pt x="23" y="283"/>
                  </a:lnTo>
                  <a:lnTo>
                    <a:pt x="30" y="264"/>
                  </a:lnTo>
                  <a:lnTo>
                    <a:pt x="39" y="245"/>
                  </a:lnTo>
                  <a:lnTo>
                    <a:pt x="48" y="228"/>
                  </a:lnTo>
                  <a:lnTo>
                    <a:pt x="58" y="209"/>
                  </a:lnTo>
                  <a:lnTo>
                    <a:pt x="70" y="191"/>
                  </a:lnTo>
                  <a:lnTo>
                    <a:pt x="81" y="174"/>
                  </a:lnTo>
                  <a:lnTo>
                    <a:pt x="94" y="156"/>
                  </a:lnTo>
                  <a:lnTo>
                    <a:pt x="108" y="140"/>
                  </a:lnTo>
                  <a:lnTo>
                    <a:pt x="124" y="124"/>
                  </a:lnTo>
                  <a:lnTo>
                    <a:pt x="124" y="124"/>
                  </a:lnTo>
                  <a:lnTo>
                    <a:pt x="138" y="109"/>
                  </a:lnTo>
                  <a:lnTo>
                    <a:pt x="154" y="96"/>
                  </a:lnTo>
                  <a:lnTo>
                    <a:pt x="170" y="83"/>
                  </a:lnTo>
                  <a:lnTo>
                    <a:pt x="188" y="72"/>
                  </a:lnTo>
                  <a:lnTo>
                    <a:pt x="205" y="60"/>
                  </a:lnTo>
                  <a:lnTo>
                    <a:pt x="223" y="50"/>
                  </a:lnTo>
                  <a:lnTo>
                    <a:pt x="242" y="41"/>
                  </a:lnTo>
                  <a:lnTo>
                    <a:pt x="261" y="32"/>
                  </a:lnTo>
                  <a:lnTo>
                    <a:pt x="280" y="25"/>
                  </a:lnTo>
                  <a:lnTo>
                    <a:pt x="299" y="19"/>
                  </a:lnTo>
                  <a:lnTo>
                    <a:pt x="319" y="13"/>
                  </a:lnTo>
                  <a:lnTo>
                    <a:pt x="339" y="9"/>
                  </a:lnTo>
                  <a:lnTo>
                    <a:pt x="360" y="6"/>
                  </a:lnTo>
                  <a:lnTo>
                    <a:pt x="380" y="3"/>
                  </a:lnTo>
                  <a:lnTo>
                    <a:pt x="401" y="2"/>
                  </a:lnTo>
                  <a:lnTo>
                    <a:pt x="423" y="0"/>
                  </a:lnTo>
                  <a:lnTo>
                    <a:pt x="423" y="0"/>
                  </a:lnTo>
                  <a:lnTo>
                    <a:pt x="443" y="2"/>
                  </a:lnTo>
                  <a:lnTo>
                    <a:pt x="465" y="3"/>
                  </a:lnTo>
                  <a:lnTo>
                    <a:pt x="485" y="6"/>
                  </a:lnTo>
                  <a:lnTo>
                    <a:pt x="506" y="9"/>
                  </a:lnTo>
                  <a:lnTo>
                    <a:pt x="526" y="13"/>
                  </a:lnTo>
                  <a:lnTo>
                    <a:pt x="545" y="19"/>
                  </a:lnTo>
                  <a:lnTo>
                    <a:pt x="565" y="25"/>
                  </a:lnTo>
                  <a:lnTo>
                    <a:pt x="584" y="32"/>
                  </a:lnTo>
                  <a:lnTo>
                    <a:pt x="603" y="41"/>
                  </a:lnTo>
                  <a:lnTo>
                    <a:pt x="621" y="50"/>
                  </a:lnTo>
                  <a:lnTo>
                    <a:pt x="640" y="60"/>
                  </a:lnTo>
                  <a:lnTo>
                    <a:pt x="657" y="72"/>
                  </a:lnTo>
                  <a:lnTo>
                    <a:pt x="673" y="83"/>
                  </a:lnTo>
                  <a:lnTo>
                    <a:pt x="689" y="96"/>
                  </a:lnTo>
                  <a:lnTo>
                    <a:pt x="705" y="109"/>
                  </a:lnTo>
                  <a:lnTo>
                    <a:pt x="721" y="124"/>
                  </a:lnTo>
                  <a:lnTo>
                    <a:pt x="721" y="124"/>
                  </a:lnTo>
                  <a:lnTo>
                    <a:pt x="736" y="140"/>
                  </a:lnTo>
                  <a:lnTo>
                    <a:pt x="751" y="156"/>
                  </a:lnTo>
                  <a:lnTo>
                    <a:pt x="764" y="174"/>
                  </a:lnTo>
                  <a:lnTo>
                    <a:pt x="775" y="191"/>
                  </a:lnTo>
                  <a:lnTo>
                    <a:pt x="787" y="209"/>
                  </a:lnTo>
                  <a:lnTo>
                    <a:pt x="797" y="226"/>
                  </a:lnTo>
                  <a:lnTo>
                    <a:pt x="806" y="245"/>
                  </a:lnTo>
                  <a:lnTo>
                    <a:pt x="813" y="264"/>
                  </a:lnTo>
                  <a:lnTo>
                    <a:pt x="821" y="283"/>
                  </a:lnTo>
                  <a:lnTo>
                    <a:pt x="828" y="303"/>
                  </a:lnTo>
                  <a:lnTo>
                    <a:pt x="832" y="322"/>
                  </a:lnTo>
                  <a:lnTo>
                    <a:pt x="837" y="343"/>
                  </a:lnTo>
                  <a:lnTo>
                    <a:pt x="841" y="363"/>
                  </a:lnTo>
                  <a:lnTo>
                    <a:pt x="842" y="384"/>
                  </a:lnTo>
                  <a:lnTo>
                    <a:pt x="844" y="403"/>
                  </a:lnTo>
                  <a:lnTo>
                    <a:pt x="845" y="423"/>
                  </a:lnTo>
                  <a:lnTo>
                    <a:pt x="844" y="443"/>
                  </a:lnTo>
                  <a:lnTo>
                    <a:pt x="842" y="464"/>
                  </a:lnTo>
                  <a:lnTo>
                    <a:pt x="841" y="484"/>
                  </a:lnTo>
                  <a:lnTo>
                    <a:pt x="837" y="505"/>
                  </a:lnTo>
                  <a:lnTo>
                    <a:pt x="832" y="524"/>
                  </a:lnTo>
                  <a:lnTo>
                    <a:pt x="828" y="544"/>
                  </a:lnTo>
                  <a:lnTo>
                    <a:pt x="821" y="563"/>
                  </a:lnTo>
                  <a:lnTo>
                    <a:pt x="813" y="583"/>
                  </a:lnTo>
                  <a:lnTo>
                    <a:pt x="806" y="602"/>
                  </a:lnTo>
                  <a:lnTo>
                    <a:pt x="797" y="620"/>
                  </a:lnTo>
                  <a:lnTo>
                    <a:pt x="787" y="639"/>
                  </a:lnTo>
                  <a:lnTo>
                    <a:pt x="775" y="656"/>
                  </a:lnTo>
                  <a:lnTo>
                    <a:pt x="764" y="674"/>
                  </a:lnTo>
                  <a:lnTo>
                    <a:pt x="751" y="690"/>
                  </a:lnTo>
                  <a:lnTo>
                    <a:pt x="736" y="707"/>
                  </a:lnTo>
                  <a:lnTo>
                    <a:pt x="721" y="722"/>
                  </a:lnTo>
                  <a:lnTo>
                    <a:pt x="721" y="722"/>
                  </a:lnTo>
                  <a:lnTo>
                    <a:pt x="705" y="736"/>
                  </a:lnTo>
                  <a:lnTo>
                    <a:pt x="689" y="751"/>
                  </a:lnTo>
                  <a:lnTo>
                    <a:pt x="673" y="764"/>
                  </a:lnTo>
                  <a:lnTo>
                    <a:pt x="657" y="776"/>
                  </a:lnTo>
                  <a:lnTo>
                    <a:pt x="640" y="786"/>
                  </a:lnTo>
                  <a:lnTo>
                    <a:pt x="621" y="796"/>
                  </a:lnTo>
                  <a:lnTo>
                    <a:pt x="603" y="806"/>
                  </a:lnTo>
                  <a:lnTo>
                    <a:pt x="584" y="814"/>
                  </a:lnTo>
                  <a:lnTo>
                    <a:pt x="565" y="822"/>
                  </a:lnTo>
                  <a:lnTo>
                    <a:pt x="545" y="828"/>
                  </a:lnTo>
                  <a:lnTo>
                    <a:pt x="526" y="834"/>
                  </a:lnTo>
                  <a:lnTo>
                    <a:pt x="506" y="838"/>
                  </a:lnTo>
                  <a:lnTo>
                    <a:pt x="485" y="841"/>
                  </a:lnTo>
                  <a:lnTo>
                    <a:pt x="465" y="844"/>
                  </a:lnTo>
                  <a:lnTo>
                    <a:pt x="443" y="846"/>
                  </a:lnTo>
                  <a:lnTo>
                    <a:pt x="423" y="846"/>
                  </a:lnTo>
                  <a:lnTo>
                    <a:pt x="423"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93" name="Freeform 635">
              <a:extLst>
                <a:ext uri="{FF2B5EF4-FFF2-40B4-BE49-F238E27FC236}">
                  <a16:creationId xmlns:a16="http://schemas.microsoft.com/office/drawing/2014/main" id="{5C9986EB-62F5-4C2B-898D-4253A27C4D14}"/>
                </a:ext>
              </a:extLst>
            </p:cNvPr>
            <p:cNvSpPr/>
            <p:nvPr/>
          </p:nvSpPr>
          <p:spPr bwMode="auto">
            <a:xfrm>
              <a:off x="3876864" y="2555695"/>
              <a:ext cx="859973" cy="869167"/>
            </a:xfrm>
            <a:custGeom>
              <a:gdLst>
                <a:gd fmla="*/ 427 w 817" name="T0"/>
                <a:gd fmla="*/ 1 h 816" name="T1"/>
                <a:gd fmla="*/ 486 w 817" name="T2"/>
                <a:gd fmla="*/ 8 h 816" name="T3"/>
                <a:gd fmla="*/ 543 w 817" name="T4"/>
                <a:gd fmla="*/ 23 h 816" name="T5"/>
                <a:gd fmla="*/ 598 w 817" name="T6"/>
                <a:gd fmla="*/ 46 h 816" name="T7"/>
                <a:gd fmla="*/ 649 w 817" name="T8"/>
                <a:gd fmla="*/ 80 h 816" name="T9"/>
                <a:gd fmla="*/ 697 w 817" name="T10"/>
                <a:gd fmla="*/ 119 h 816" name="T11"/>
                <a:gd fmla="*/ 725 w 817" name="T12"/>
                <a:gd fmla="*/ 151 h 816" name="T13"/>
                <a:gd fmla="*/ 760 w 817" name="T14"/>
                <a:gd fmla="*/ 201 h 816" name="T15"/>
                <a:gd fmla="*/ 786 w 817" name="T16"/>
                <a:gd fmla="*/ 255 h 816" name="T17"/>
                <a:gd fmla="*/ 805 w 817" name="T18"/>
                <a:gd fmla="*/ 312 h 816" name="T19"/>
                <a:gd fmla="*/ 814 w 817" name="T20"/>
                <a:gd fmla="*/ 370 h 816" name="T21"/>
                <a:gd fmla="*/ 815 w 817" name="T22"/>
                <a:gd fmla="*/ 428 h 816" name="T23"/>
                <a:gd fmla="*/ 809 w 817" name="T24"/>
                <a:gd fmla="*/ 487 h 816" name="T25"/>
                <a:gd fmla="*/ 793 w 817" name="T26"/>
                <a:gd fmla="*/ 544 h 816" name="T27"/>
                <a:gd fmla="*/ 770 w 817" name="T28"/>
                <a:gd fmla="*/ 599 h 816" name="T29"/>
                <a:gd fmla="*/ 738 w 817" name="T30"/>
                <a:gd fmla="*/ 650 h 816" name="T31"/>
                <a:gd fmla="*/ 697 w 817" name="T32"/>
                <a:gd fmla="*/ 697 h 816" name="T33"/>
                <a:gd fmla="*/ 667 w 817" name="T34"/>
                <a:gd fmla="*/ 726 h 816" name="T35"/>
                <a:gd fmla="*/ 616 w 817" name="T36"/>
                <a:gd fmla="*/ 761 h 816" name="T37"/>
                <a:gd fmla="*/ 562 w 817" name="T38"/>
                <a:gd fmla="*/ 787 h 816" name="T39"/>
                <a:gd fmla="*/ 505 w 817" name="T40"/>
                <a:gd fmla="*/ 805 h 816" name="T41"/>
                <a:gd fmla="*/ 448 w 817" name="T42"/>
                <a:gd fmla="*/ 815 h 816" name="T43"/>
                <a:gd fmla="*/ 409 w 817" name="T44"/>
                <a:gd fmla="*/ 816 h 816" name="T45"/>
                <a:gd fmla="*/ 350 w 817" name="T46"/>
                <a:gd fmla="*/ 813 h 816" name="T47"/>
                <a:gd fmla="*/ 292 w 817" name="T48"/>
                <a:gd fmla="*/ 800 h 816" name="T49"/>
                <a:gd fmla="*/ 236 w 817" name="T50"/>
                <a:gd fmla="*/ 778 h 816" name="T51"/>
                <a:gd fmla="*/ 184 w 817" name="T52"/>
                <a:gd fmla="*/ 749 h 816" name="T53"/>
                <a:gd fmla="*/ 134 w 817" name="T54"/>
                <a:gd fmla="*/ 711 h 816" name="T55"/>
                <a:gd fmla="*/ 105 w 817" name="T56"/>
                <a:gd fmla="*/ 682 h 816" name="T57"/>
                <a:gd fmla="*/ 67 w 817" name="T58"/>
                <a:gd fmla="*/ 632 h 816" name="T59"/>
                <a:gd fmla="*/ 38 w 817" name="T60"/>
                <a:gd fmla="*/ 580 h 816" name="T61"/>
                <a:gd fmla="*/ 16 w 817" name="T62"/>
                <a:gd fmla="*/ 525 h 816" name="T63"/>
                <a:gd fmla="*/ 5 w 817" name="T64"/>
                <a:gd fmla="*/ 468 h 816" name="T65"/>
                <a:gd fmla="*/ 0 w 817" name="T66"/>
                <a:gd fmla="*/ 408 h 816" name="T67"/>
                <a:gd fmla="*/ 5 w 817" name="T68"/>
                <a:gd fmla="*/ 350 h 816" name="T69"/>
                <a:gd fmla="*/ 16 w 817" name="T70"/>
                <a:gd fmla="*/ 293 h 816" name="T71"/>
                <a:gd fmla="*/ 38 w 817" name="T72"/>
                <a:gd fmla="*/ 237 h 816" name="T73"/>
                <a:gd fmla="*/ 67 w 817" name="T74"/>
                <a:gd fmla="*/ 183 h 816" name="T75"/>
                <a:gd fmla="*/ 105 w 817" name="T76"/>
                <a:gd fmla="*/ 135 h 816" name="T77"/>
                <a:gd fmla="*/ 134 w 817" name="T78"/>
                <a:gd fmla="*/ 105 h 816" name="T79"/>
                <a:gd fmla="*/ 184 w 817" name="T80"/>
                <a:gd fmla="*/ 68 h 816" name="T81"/>
                <a:gd fmla="*/ 236 w 817" name="T82"/>
                <a:gd fmla="*/ 38 h 816" name="T83"/>
                <a:gd fmla="*/ 292 w 817" name="T84"/>
                <a:gd fmla="*/ 17 h 816" name="T85"/>
                <a:gd fmla="*/ 350 w 817" name="T86"/>
                <a:gd fmla="*/ 4 h 816" name="T87"/>
                <a:gd fmla="*/ 409 w 817" name="T88"/>
                <a:gd fmla="*/ 0 h 81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16" w="817">
                  <a:moveTo>
                    <a:pt x="409" y="0"/>
                  </a:moveTo>
                  <a:lnTo>
                    <a:pt x="409" y="0"/>
                  </a:lnTo>
                  <a:lnTo>
                    <a:pt x="427" y="1"/>
                  </a:lnTo>
                  <a:lnTo>
                    <a:pt x="448" y="3"/>
                  </a:lnTo>
                  <a:lnTo>
                    <a:pt x="467" y="4"/>
                  </a:lnTo>
                  <a:lnTo>
                    <a:pt x="486" y="8"/>
                  </a:lnTo>
                  <a:lnTo>
                    <a:pt x="505" y="11"/>
                  </a:lnTo>
                  <a:lnTo>
                    <a:pt x="524" y="17"/>
                  </a:lnTo>
                  <a:lnTo>
                    <a:pt x="543" y="23"/>
                  </a:lnTo>
                  <a:lnTo>
                    <a:pt x="562" y="30"/>
                  </a:lnTo>
                  <a:lnTo>
                    <a:pt x="581" y="38"/>
                  </a:lnTo>
                  <a:lnTo>
                    <a:pt x="598" y="46"/>
                  </a:lnTo>
                  <a:lnTo>
                    <a:pt x="616" y="57"/>
                  </a:lnTo>
                  <a:lnTo>
                    <a:pt x="633" y="68"/>
                  </a:lnTo>
                  <a:lnTo>
                    <a:pt x="649" y="80"/>
                  </a:lnTo>
                  <a:lnTo>
                    <a:pt x="667" y="92"/>
                  </a:lnTo>
                  <a:lnTo>
                    <a:pt x="681" y="105"/>
                  </a:lnTo>
                  <a:lnTo>
                    <a:pt x="697" y="119"/>
                  </a:lnTo>
                  <a:lnTo>
                    <a:pt x="697" y="119"/>
                  </a:lnTo>
                  <a:lnTo>
                    <a:pt x="712" y="135"/>
                  </a:lnTo>
                  <a:lnTo>
                    <a:pt x="725" y="151"/>
                  </a:lnTo>
                  <a:lnTo>
                    <a:pt x="738" y="167"/>
                  </a:lnTo>
                  <a:lnTo>
                    <a:pt x="750" y="183"/>
                  </a:lnTo>
                  <a:lnTo>
                    <a:pt x="760" y="201"/>
                  </a:lnTo>
                  <a:lnTo>
                    <a:pt x="770" y="218"/>
                  </a:lnTo>
                  <a:lnTo>
                    <a:pt x="779" y="237"/>
                  </a:lnTo>
                  <a:lnTo>
                    <a:pt x="786" y="255"/>
                  </a:lnTo>
                  <a:lnTo>
                    <a:pt x="793" y="274"/>
                  </a:lnTo>
                  <a:lnTo>
                    <a:pt x="799" y="293"/>
                  </a:lnTo>
                  <a:lnTo>
                    <a:pt x="805" y="312"/>
                  </a:lnTo>
                  <a:lnTo>
                    <a:pt x="809" y="331"/>
                  </a:lnTo>
                  <a:lnTo>
                    <a:pt x="812" y="350"/>
                  </a:lnTo>
                  <a:lnTo>
                    <a:pt x="814" y="370"/>
                  </a:lnTo>
                  <a:lnTo>
                    <a:pt x="815" y="389"/>
                  </a:lnTo>
                  <a:lnTo>
                    <a:pt x="817" y="408"/>
                  </a:lnTo>
                  <a:lnTo>
                    <a:pt x="815" y="428"/>
                  </a:lnTo>
                  <a:lnTo>
                    <a:pt x="814" y="447"/>
                  </a:lnTo>
                  <a:lnTo>
                    <a:pt x="812" y="468"/>
                  </a:lnTo>
                  <a:lnTo>
                    <a:pt x="809" y="487"/>
                  </a:lnTo>
                  <a:lnTo>
                    <a:pt x="805" y="506"/>
                  </a:lnTo>
                  <a:lnTo>
                    <a:pt x="799" y="525"/>
                  </a:lnTo>
                  <a:lnTo>
                    <a:pt x="793" y="544"/>
                  </a:lnTo>
                  <a:lnTo>
                    <a:pt x="786" y="563"/>
                  </a:lnTo>
                  <a:lnTo>
                    <a:pt x="779" y="580"/>
                  </a:lnTo>
                  <a:lnTo>
                    <a:pt x="770" y="599"/>
                  </a:lnTo>
                  <a:lnTo>
                    <a:pt x="760" y="616"/>
                  </a:lnTo>
                  <a:lnTo>
                    <a:pt x="750" y="632"/>
                  </a:lnTo>
                  <a:lnTo>
                    <a:pt x="738" y="650"/>
                  </a:lnTo>
                  <a:lnTo>
                    <a:pt x="725" y="666"/>
                  </a:lnTo>
                  <a:lnTo>
                    <a:pt x="712" y="682"/>
                  </a:lnTo>
                  <a:lnTo>
                    <a:pt x="697" y="697"/>
                  </a:lnTo>
                  <a:lnTo>
                    <a:pt x="697" y="697"/>
                  </a:lnTo>
                  <a:lnTo>
                    <a:pt x="681" y="711"/>
                  </a:lnTo>
                  <a:lnTo>
                    <a:pt x="667" y="726"/>
                  </a:lnTo>
                  <a:lnTo>
                    <a:pt x="649" y="737"/>
                  </a:lnTo>
                  <a:lnTo>
                    <a:pt x="633" y="749"/>
                  </a:lnTo>
                  <a:lnTo>
                    <a:pt x="616" y="761"/>
                  </a:lnTo>
                  <a:lnTo>
                    <a:pt x="598" y="770"/>
                  </a:lnTo>
                  <a:lnTo>
                    <a:pt x="581" y="778"/>
                  </a:lnTo>
                  <a:lnTo>
                    <a:pt x="562" y="787"/>
                  </a:lnTo>
                  <a:lnTo>
                    <a:pt x="543" y="794"/>
                  </a:lnTo>
                  <a:lnTo>
                    <a:pt x="524" y="800"/>
                  </a:lnTo>
                  <a:lnTo>
                    <a:pt x="505" y="805"/>
                  </a:lnTo>
                  <a:lnTo>
                    <a:pt x="486" y="809"/>
                  </a:lnTo>
                  <a:lnTo>
                    <a:pt x="467" y="813"/>
                  </a:lnTo>
                  <a:lnTo>
                    <a:pt x="448" y="815"/>
                  </a:lnTo>
                  <a:lnTo>
                    <a:pt x="427" y="816"/>
                  </a:lnTo>
                  <a:lnTo>
                    <a:pt x="409" y="816"/>
                  </a:lnTo>
                  <a:lnTo>
                    <a:pt x="409" y="816"/>
                  </a:lnTo>
                  <a:lnTo>
                    <a:pt x="388" y="816"/>
                  </a:lnTo>
                  <a:lnTo>
                    <a:pt x="369" y="815"/>
                  </a:lnTo>
                  <a:lnTo>
                    <a:pt x="350" y="813"/>
                  </a:lnTo>
                  <a:lnTo>
                    <a:pt x="330" y="809"/>
                  </a:lnTo>
                  <a:lnTo>
                    <a:pt x="311" y="805"/>
                  </a:lnTo>
                  <a:lnTo>
                    <a:pt x="292" y="800"/>
                  </a:lnTo>
                  <a:lnTo>
                    <a:pt x="273" y="794"/>
                  </a:lnTo>
                  <a:lnTo>
                    <a:pt x="254" y="787"/>
                  </a:lnTo>
                  <a:lnTo>
                    <a:pt x="236" y="778"/>
                  </a:lnTo>
                  <a:lnTo>
                    <a:pt x="219" y="770"/>
                  </a:lnTo>
                  <a:lnTo>
                    <a:pt x="200" y="761"/>
                  </a:lnTo>
                  <a:lnTo>
                    <a:pt x="184" y="749"/>
                  </a:lnTo>
                  <a:lnTo>
                    <a:pt x="166" y="737"/>
                  </a:lnTo>
                  <a:lnTo>
                    <a:pt x="150" y="726"/>
                  </a:lnTo>
                  <a:lnTo>
                    <a:pt x="134" y="711"/>
                  </a:lnTo>
                  <a:lnTo>
                    <a:pt x="120" y="697"/>
                  </a:lnTo>
                  <a:lnTo>
                    <a:pt x="120" y="697"/>
                  </a:lnTo>
                  <a:lnTo>
                    <a:pt x="105" y="682"/>
                  </a:lnTo>
                  <a:lnTo>
                    <a:pt x="92" y="666"/>
                  </a:lnTo>
                  <a:lnTo>
                    <a:pt x="79" y="650"/>
                  </a:lnTo>
                  <a:lnTo>
                    <a:pt x="67" y="632"/>
                  </a:lnTo>
                  <a:lnTo>
                    <a:pt x="57" y="616"/>
                  </a:lnTo>
                  <a:lnTo>
                    <a:pt x="47" y="599"/>
                  </a:lnTo>
                  <a:lnTo>
                    <a:pt x="38" y="580"/>
                  </a:lnTo>
                  <a:lnTo>
                    <a:pt x="29" y="563"/>
                  </a:lnTo>
                  <a:lnTo>
                    <a:pt x="22" y="544"/>
                  </a:lnTo>
                  <a:lnTo>
                    <a:pt x="16" y="525"/>
                  </a:lnTo>
                  <a:lnTo>
                    <a:pt x="12" y="506"/>
                  </a:lnTo>
                  <a:lnTo>
                    <a:pt x="8" y="487"/>
                  </a:lnTo>
                  <a:lnTo>
                    <a:pt x="5" y="468"/>
                  </a:lnTo>
                  <a:lnTo>
                    <a:pt x="2" y="447"/>
                  </a:lnTo>
                  <a:lnTo>
                    <a:pt x="0" y="428"/>
                  </a:lnTo>
                  <a:lnTo>
                    <a:pt x="0" y="408"/>
                  </a:lnTo>
                  <a:lnTo>
                    <a:pt x="0" y="389"/>
                  </a:lnTo>
                  <a:lnTo>
                    <a:pt x="2" y="370"/>
                  </a:lnTo>
                  <a:lnTo>
                    <a:pt x="5" y="350"/>
                  </a:lnTo>
                  <a:lnTo>
                    <a:pt x="8" y="331"/>
                  </a:lnTo>
                  <a:lnTo>
                    <a:pt x="12" y="312"/>
                  </a:lnTo>
                  <a:lnTo>
                    <a:pt x="16" y="293"/>
                  </a:lnTo>
                  <a:lnTo>
                    <a:pt x="22" y="274"/>
                  </a:lnTo>
                  <a:lnTo>
                    <a:pt x="29" y="255"/>
                  </a:lnTo>
                  <a:lnTo>
                    <a:pt x="38" y="237"/>
                  </a:lnTo>
                  <a:lnTo>
                    <a:pt x="47" y="218"/>
                  </a:lnTo>
                  <a:lnTo>
                    <a:pt x="57" y="201"/>
                  </a:lnTo>
                  <a:lnTo>
                    <a:pt x="67" y="183"/>
                  </a:lnTo>
                  <a:lnTo>
                    <a:pt x="79" y="167"/>
                  </a:lnTo>
                  <a:lnTo>
                    <a:pt x="92" y="151"/>
                  </a:lnTo>
                  <a:lnTo>
                    <a:pt x="105" y="135"/>
                  </a:lnTo>
                  <a:lnTo>
                    <a:pt x="120" y="119"/>
                  </a:lnTo>
                  <a:lnTo>
                    <a:pt x="120" y="119"/>
                  </a:lnTo>
                  <a:lnTo>
                    <a:pt x="134" y="105"/>
                  </a:lnTo>
                  <a:lnTo>
                    <a:pt x="150" y="92"/>
                  </a:lnTo>
                  <a:lnTo>
                    <a:pt x="166" y="80"/>
                  </a:lnTo>
                  <a:lnTo>
                    <a:pt x="184" y="68"/>
                  </a:lnTo>
                  <a:lnTo>
                    <a:pt x="201" y="57"/>
                  </a:lnTo>
                  <a:lnTo>
                    <a:pt x="219" y="46"/>
                  </a:lnTo>
                  <a:lnTo>
                    <a:pt x="236" y="38"/>
                  </a:lnTo>
                  <a:lnTo>
                    <a:pt x="254" y="30"/>
                  </a:lnTo>
                  <a:lnTo>
                    <a:pt x="273" y="23"/>
                  </a:lnTo>
                  <a:lnTo>
                    <a:pt x="292" y="17"/>
                  </a:lnTo>
                  <a:lnTo>
                    <a:pt x="311" y="11"/>
                  </a:lnTo>
                  <a:lnTo>
                    <a:pt x="330" y="8"/>
                  </a:lnTo>
                  <a:lnTo>
                    <a:pt x="350" y="4"/>
                  </a:lnTo>
                  <a:lnTo>
                    <a:pt x="369" y="3"/>
                  </a:lnTo>
                  <a:lnTo>
                    <a:pt x="388" y="1"/>
                  </a:lnTo>
                  <a:lnTo>
                    <a:pt x="409"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95" name="Freeform 637">
              <a:extLst>
                <a:ext uri="{FF2B5EF4-FFF2-40B4-BE49-F238E27FC236}">
                  <a16:creationId xmlns:a16="http://schemas.microsoft.com/office/drawing/2014/main" id="{99B6BD79-2BDD-4F7B-B48A-5437A61D857C}"/>
                </a:ext>
              </a:extLst>
            </p:cNvPr>
            <p:cNvSpPr/>
            <p:nvPr/>
          </p:nvSpPr>
          <p:spPr bwMode="auto">
            <a:xfrm>
              <a:off x="4334248" y="3658623"/>
              <a:ext cx="891590" cy="896793"/>
            </a:xfrm>
            <a:custGeom>
              <a:gdLst>
                <a:gd fmla="*/ 401 w 845" name="T0"/>
                <a:gd fmla="*/ 846 h 846" name="T1"/>
                <a:gd fmla="*/ 338 w 845" name="T2"/>
                <a:gd fmla="*/ 837 h 846" name="T3"/>
                <a:gd fmla="*/ 278 w 845" name="T4"/>
                <a:gd fmla="*/ 820 h 846" name="T5"/>
                <a:gd fmla="*/ 221 w 845" name="T6"/>
                <a:gd fmla="*/ 795 h 846" name="T7"/>
                <a:gd fmla="*/ 170 w 845" name="T8"/>
                <a:gd fmla="*/ 761 h 846" name="T9"/>
                <a:gd fmla="*/ 124 w 845" name="T10"/>
                <a:gd fmla="*/ 722 h 846" name="T11"/>
                <a:gd fmla="*/ 84 w 845" name="T12"/>
                <a:gd fmla="*/ 675 h 846" name="T13"/>
                <a:gd fmla="*/ 51 w 845" name="T14"/>
                <a:gd fmla="*/ 624 h 846" name="T15"/>
                <a:gd fmla="*/ 26 w 845" name="T16"/>
                <a:gd fmla="*/ 569 h 846" name="T17"/>
                <a:gd fmla="*/ 9 w 845" name="T18"/>
                <a:gd fmla="*/ 508 h 846" name="T19"/>
                <a:gd fmla="*/ 1 w 845" name="T20"/>
                <a:gd fmla="*/ 445 h 846" name="T21"/>
                <a:gd fmla="*/ 1 w 845" name="T22"/>
                <a:gd fmla="*/ 401 h 846" name="T23"/>
                <a:gd fmla="*/ 9 w 845" name="T24"/>
                <a:gd fmla="*/ 339 h 846" name="T25"/>
                <a:gd fmla="*/ 26 w 845" name="T26"/>
                <a:gd fmla="*/ 277 h 846" name="T27"/>
                <a:gd fmla="*/ 51 w 845" name="T28"/>
                <a:gd fmla="*/ 222 h 846" name="T29"/>
                <a:gd fmla="*/ 84 w 845" name="T30"/>
                <a:gd fmla="*/ 171 h 846" name="T31"/>
                <a:gd fmla="*/ 124 w 845" name="T32"/>
                <a:gd fmla="*/ 124 h 846" name="T33"/>
                <a:gd fmla="*/ 170 w 845" name="T34"/>
                <a:gd fmla="*/ 85 h 846" name="T35"/>
                <a:gd fmla="*/ 221 w 845" name="T36"/>
                <a:gd fmla="*/ 51 h 846" name="T37"/>
                <a:gd fmla="*/ 278 w 845" name="T38"/>
                <a:gd fmla="*/ 27 h 846" name="T39"/>
                <a:gd fmla="*/ 338 w 845" name="T40"/>
                <a:gd fmla="*/ 9 h 846" name="T41"/>
                <a:gd fmla="*/ 401 w 845" name="T42"/>
                <a:gd fmla="*/ 0 h 846" name="T43"/>
                <a:gd fmla="*/ 444 w 845" name="T44"/>
                <a:gd fmla="*/ 0 h 846" name="T45"/>
                <a:gd fmla="*/ 509 w 845" name="T46"/>
                <a:gd fmla="*/ 9 h 846" name="T47"/>
                <a:gd fmla="*/ 568 w 845" name="T48"/>
                <a:gd fmla="*/ 27 h 846" name="T49"/>
                <a:gd fmla="*/ 624 w 845" name="T50"/>
                <a:gd fmla="*/ 51 h 846" name="T51"/>
                <a:gd fmla="*/ 676 w 845" name="T52"/>
                <a:gd fmla="*/ 85 h 846" name="T53"/>
                <a:gd fmla="*/ 721 w 845" name="T54"/>
                <a:gd fmla="*/ 124 h 846" name="T55"/>
                <a:gd fmla="*/ 761 w 845" name="T56"/>
                <a:gd fmla="*/ 171 h 846" name="T57"/>
                <a:gd fmla="*/ 794 w 845" name="T58"/>
                <a:gd fmla="*/ 222 h 846" name="T59"/>
                <a:gd fmla="*/ 821 w 845" name="T60"/>
                <a:gd fmla="*/ 277 h 846" name="T61"/>
                <a:gd fmla="*/ 837 w 845" name="T62"/>
                <a:gd fmla="*/ 339 h 846" name="T63"/>
                <a:gd fmla="*/ 845 w 845" name="T64"/>
                <a:gd fmla="*/ 401 h 846" name="T65"/>
                <a:gd fmla="*/ 845 w 845" name="T66"/>
                <a:gd fmla="*/ 445 h 846" name="T67"/>
                <a:gd fmla="*/ 837 w 845" name="T68"/>
                <a:gd fmla="*/ 508 h 846" name="T69"/>
                <a:gd fmla="*/ 821 w 845" name="T70"/>
                <a:gd fmla="*/ 569 h 846" name="T71"/>
                <a:gd fmla="*/ 794 w 845" name="T72"/>
                <a:gd fmla="*/ 624 h 846" name="T73"/>
                <a:gd fmla="*/ 762 w 845" name="T74"/>
                <a:gd fmla="*/ 675 h 846" name="T75"/>
                <a:gd fmla="*/ 721 w 845" name="T76"/>
                <a:gd fmla="*/ 722 h 846" name="T77"/>
                <a:gd fmla="*/ 676 w 845" name="T78"/>
                <a:gd fmla="*/ 761 h 846" name="T79"/>
                <a:gd fmla="*/ 624 w 845" name="T80"/>
                <a:gd fmla="*/ 795 h 846" name="T81"/>
                <a:gd fmla="*/ 568 w 845" name="T82"/>
                <a:gd fmla="*/ 820 h 846" name="T83"/>
                <a:gd fmla="*/ 509 w 845" name="T84"/>
                <a:gd fmla="*/ 837 h 846" name="T85"/>
                <a:gd fmla="*/ 444 w 845" name="T86"/>
                <a:gd fmla="*/ 846 h 84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845" w="845">
                  <a:moveTo>
                    <a:pt x="423" y="846"/>
                  </a:moveTo>
                  <a:lnTo>
                    <a:pt x="423" y="846"/>
                  </a:lnTo>
                  <a:lnTo>
                    <a:pt x="401" y="846"/>
                  </a:lnTo>
                  <a:lnTo>
                    <a:pt x="380" y="843"/>
                  </a:lnTo>
                  <a:lnTo>
                    <a:pt x="358" y="842"/>
                  </a:lnTo>
                  <a:lnTo>
                    <a:pt x="338" y="837"/>
                  </a:lnTo>
                  <a:lnTo>
                    <a:pt x="318" y="833"/>
                  </a:lnTo>
                  <a:lnTo>
                    <a:pt x="297" y="827"/>
                  </a:lnTo>
                  <a:lnTo>
                    <a:pt x="278" y="820"/>
                  </a:lnTo>
                  <a:lnTo>
                    <a:pt x="258" y="812"/>
                  </a:lnTo>
                  <a:lnTo>
                    <a:pt x="240" y="804"/>
                  </a:lnTo>
                  <a:lnTo>
                    <a:pt x="221" y="795"/>
                  </a:lnTo>
                  <a:lnTo>
                    <a:pt x="204" y="785"/>
                  </a:lnTo>
                  <a:lnTo>
                    <a:pt x="186" y="773"/>
                  </a:lnTo>
                  <a:lnTo>
                    <a:pt x="170" y="761"/>
                  </a:lnTo>
                  <a:lnTo>
                    <a:pt x="154" y="750"/>
                  </a:lnTo>
                  <a:lnTo>
                    <a:pt x="138" y="737"/>
                  </a:lnTo>
                  <a:lnTo>
                    <a:pt x="124" y="722"/>
                  </a:lnTo>
                  <a:lnTo>
                    <a:pt x="111" y="707"/>
                  </a:lnTo>
                  <a:lnTo>
                    <a:pt x="96" y="691"/>
                  </a:lnTo>
                  <a:lnTo>
                    <a:pt x="84" y="675"/>
                  </a:lnTo>
                  <a:lnTo>
                    <a:pt x="73" y="659"/>
                  </a:lnTo>
                  <a:lnTo>
                    <a:pt x="61" y="642"/>
                  </a:lnTo>
                  <a:lnTo>
                    <a:pt x="51" y="624"/>
                  </a:lnTo>
                  <a:lnTo>
                    <a:pt x="42" y="607"/>
                  </a:lnTo>
                  <a:lnTo>
                    <a:pt x="33" y="588"/>
                  </a:lnTo>
                  <a:lnTo>
                    <a:pt x="26" y="569"/>
                  </a:lnTo>
                  <a:lnTo>
                    <a:pt x="19" y="549"/>
                  </a:lnTo>
                  <a:lnTo>
                    <a:pt x="13" y="528"/>
                  </a:lnTo>
                  <a:lnTo>
                    <a:pt x="9" y="508"/>
                  </a:lnTo>
                  <a:lnTo>
                    <a:pt x="6" y="487"/>
                  </a:lnTo>
                  <a:lnTo>
                    <a:pt x="3" y="467"/>
                  </a:lnTo>
                  <a:lnTo>
                    <a:pt x="1" y="445"/>
                  </a:lnTo>
                  <a:lnTo>
                    <a:pt x="0" y="423"/>
                  </a:lnTo>
                  <a:lnTo>
                    <a:pt x="0" y="423"/>
                  </a:lnTo>
                  <a:lnTo>
                    <a:pt x="1" y="401"/>
                  </a:lnTo>
                  <a:lnTo>
                    <a:pt x="3" y="379"/>
                  </a:lnTo>
                  <a:lnTo>
                    <a:pt x="6" y="359"/>
                  </a:lnTo>
                  <a:lnTo>
                    <a:pt x="9" y="339"/>
                  </a:lnTo>
                  <a:lnTo>
                    <a:pt x="13" y="318"/>
                  </a:lnTo>
                  <a:lnTo>
                    <a:pt x="19" y="298"/>
                  </a:lnTo>
                  <a:lnTo>
                    <a:pt x="26" y="277"/>
                  </a:lnTo>
                  <a:lnTo>
                    <a:pt x="33" y="258"/>
                  </a:lnTo>
                  <a:lnTo>
                    <a:pt x="42" y="239"/>
                  </a:lnTo>
                  <a:lnTo>
                    <a:pt x="51" y="222"/>
                  </a:lnTo>
                  <a:lnTo>
                    <a:pt x="61" y="204"/>
                  </a:lnTo>
                  <a:lnTo>
                    <a:pt x="73" y="187"/>
                  </a:lnTo>
                  <a:lnTo>
                    <a:pt x="84" y="171"/>
                  </a:lnTo>
                  <a:lnTo>
                    <a:pt x="96" y="155"/>
                  </a:lnTo>
                  <a:lnTo>
                    <a:pt x="111" y="139"/>
                  </a:lnTo>
                  <a:lnTo>
                    <a:pt x="124" y="124"/>
                  </a:lnTo>
                  <a:lnTo>
                    <a:pt x="138" y="110"/>
                  </a:lnTo>
                  <a:lnTo>
                    <a:pt x="154" y="97"/>
                  </a:lnTo>
                  <a:lnTo>
                    <a:pt x="170" y="85"/>
                  </a:lnTo>
                  <a:lnTo>
                    <a:pt x="186" y="73"/>
                  </a:lnTo>
                  <a:lnTo>
                    <a:pt x="204" y="62"/>
                  </a:lnTo>
                  <a:lnTo>
                    <a:pt x="221" y="51"/>
                  </a:lnTo>
                  <a:lnTo>
                    <a:pt x="240" y="43"/>
                  </a:lnTo>
                  <a:lnTo>
                    <a:pt x="258" y="34"/>
                  </a:lnTo>
                  <a:lnTo>
                    <a:pt x="278" y="27"/>
                  </a:lnTo>
                  <a:lnTo>
                    <a:pt x="297" y="19"/>
                  </a:lnTo>
                  <a:lnTo>
                    <a:pt x="318" y="13"/>
                  </a:lnTo>
                  <a:lnTo>
                    <a:pt x="338" y="9"/>
                  </a:lnTo>
                  <a:lnTo>
                    <a:pt x="358" y="5"/>
                  </a:lnTo>
                  <a:lnTo>
                    <a:pt x="380" y="2"/>
                  </a:lnTo>
                  <a:lnTo>
                    <a:pt x="401" y="0"/>
                  </a:lnTo>
                  <a:lnTo>
                    <a:pt x="423" y="0"/>
                  </a:lnTo>
                  <a:lnTo>
                    <a:pt x="423" y="0"/>
                  </a:lnTo>
                  <a:lnTo>
                    <a:pt x="444" y="0"/>
                  </a:lnTo>
                  <a:lnTo>
                    <a:pt x="466" y="2"/>
                  </a:lnTo>
                  <a:lnTo>
                    <a:pt x="487" y="5"/>
                  </a:lnTo>
                  <a:lnTo>
                    <a:pt x="509" y="9"/>
                  </a:lnTo>
                  <a:lnTo>
                    <a:pt x="529" y="13"/>
                  </a:lnTo>
                  <a:lnTo>
                    <a:pt x="548" y="19"/>
                  </a:lnTo>
                  <a:lnTo>
                    <a:pt x="568" y="27"/>
                  </a:lnTo>
                  <a:lnTo>
                    <a:pt x="587" y="34"/>
                  </a:lnTo>
                  <a:lnTo>
                    <a:pt x="606" y="43"/>
                  </a:lnTo>
                  <a:lnTo>
                    <a:pt x="624" y="51"/>
                  </a:lnTo>
                  <a:lnTo>
                    <a:pt x="641" y="62"/>
                  </a:lnTo>
                  <a:lnTo>
                    <a:pt x="659" y="73"/>
                  </a:lnTo>
                  <a:lnTo>
                    <a:pt x="676" y="85"/>
                  </a:lnTo>
                  <a:lnTo>
                    <a:pt x="692" y="97"/>
                  </a:lnTo>
                  <a:lnTo>
                    <a:pt x="707" y="110"/>
                  </a:lnTo>
                  <a:lnTo>
                    <a:pt x="721" y="124"/>
                  </a:lnTo>
                  <a:lnTo>
                    <a:pt x="736" y="139"/>
                  </a:lnTo>
                  <a:lnTo>
                    <a:pt x="749" y="155"/>
                  </a:lnTo>
                  <a:lnTo>
                    <a:pt x="761" y="171"/>
                  </a:lnTo>
                  <a:lnTo>
                    <a:pt x="774" y="187"/>
                  </a:lnTo>
                  <a:lnTo>
                    <a:pt x="784" y="204"/>
                  </a:lnTo>
                  <a:lnTo>
                    <a:pt x="794" y="222"/>
                  </a:lnTo>
                  <a:lnTo>
                    <a:pt x="805" y="239"/>
                  </a:lnTo>
                  <a:lnTo>
                    <a:pt x="812" y="258"/>
                  </a:lnTo>
                  <a:lnTo>
                    <a:pt x="821" y="277"/>
                  </a:lnTo>
                  <a:lnTo>
                    <a:pt x="826" y="298"/>
                  </a:lnTo>
                  <a:lnTo>
                    <a:pt x="832" y="318"/>
                  </a:lnTo>
                  <a:lnTo>
                    <a:pt x="837" y="339"/>
                  </a:lnTo>
                  <a:lnTo>
                    <a:pt x="841" y="359"/>
                  </a:lnTo>
                  <a:lnTo>
                    <a:pt x="844" y="379"/>
                  </a:lnTo>
                  <a:lnTo>
                    <a:pt x="845" y="401"/>
                  </a:lnTo>
                  <a:lnTo>
                    <a:pt x="845" y="423"/>
                  </a:lnTo>
                  <a:lnTo>
                    <a:pt x="845" y="423"/>
                  </a:lnTo>
                  <a:lnTo>
                    <a:pt x="845" y="445"/>
                  </a:lnTo>
                  <a:lnTo>
                    <a:pt x="844" y="467"/>
                  </a:lnTo>
                  <a:lnTo>
                    <a:pt x="841" y="487"/>
                  </a:lnTo>
                  <a:lnTo>
                    <a:pt x="837" y="508"/>
                  </a:lnTo>
                  <a:lnTo>
                    <a:pt x="832" y="528"/>
                  </a:lnTo>
                  <a:lnTo>
                    <a:pt x="826" y="549"/>
                  </a:lnTo>
                  <a:lnTo>
                    <a:pt x="821" y="569"/>
                  </a:lnTo>
                  <a:lnTo>
                    <a:pt x="812" y="588"/>
                  </a:lnTo>
                  <a:lnTo>
                    <a:pt x="805" y="607"/>
                  </a:lnTo>
                  <a:lnTo>
                    <a:pt x="794" y="624"/>
                  </a:lnTo>
                  <a:lnTo>
                    <a:pt x="784" y="642"/>
                  </a:lnTo>
                  <a:lnTo>
                    <a:pt x="774" y="659"/>
                  </a:lnTo>
                  <a:lnTo>
                    <a:pt x="762" y="675"/>
                  </a:lnTo>
                  <a:lnTo>
                    <a:pt x="749" y="691"/>
                  </a:lnTo>
                  <a:lnTo>
                    <a:pt x="736" y="707"/>
                  </a:lnTo>
                  <a:lnTo>
                    <a:pt x="721" y="722"/>
                  </a:lnTo>
                  <a:lnTo>
                    <a:pt x="707" y="737"/>
                  </a:lnTo>
                  <a:lnTo>
                    <a:pt x="692" y="750"/>
                  </a:lnTo>
                  <a:lnTo>
                    <a:pt x="676" y="761"/>
                  </a:lnTo>
                  <a:lnTo>
                    <a:pt x="659" y="773"/>
                  </a:lnTo>
                  <a:lnTo>
                    <a:pt x="641" y="785"/>
                  </a:lnTo>
                  <a:lnTo>
                    <a:pt x="624" y="795"/>
                  </a:lnTo>
                  <a:lnTo>
                    <a:pt x="606" y="804"/>
                  </a:lnTo>
                  <a:lnTo>
                    <a:pt x="587" y="812"/>
                  </a:lnTo>
                  <a:lnTo>
                    <a:pt x="568" y="820"/>
                  </a:lnTo>
                  <a:lnTo>
                    <a:pt x="548" y="827"/>
                  </a:lnTo>
                  <a:lnTo>
                    <a:pt x="529" y="833"/>
                  </a:lnTo>
                  <a:lnTo>
                    <a:pt x="509" y="837"/>
                  </a:lnTo>
                  <a:lnTo>
                    <a:pt x="487" y="842"/>
                  </a:lnTo>
                  <a:lnTo>
                    <a:pt x="466" y="843"/>
                  </a:lnTo>
                  <a:lnTo>
                    <a:pt x="444" y="846"/>
                  </a:lnTo>
                  <a:lnTo>
                    <a:pt x="423" y="846"/>
                  </a:lnTo>
                  <a:lnTo>
                    <a:pt x="423"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99" name="Freeform 641">
              <a:extLst>
                <a:ext uri="{FF2B5EF4-FFF2-40B4-BE49-F238E27FC236}">
                  <a16:creationId xmlns:a16="http://schemas.microsoft.com/office/drawing/2014/main" id="{3CAEA470-521B-47AD-9B9A-5EA95959959C}"/>
                </a:ext>
              </a:extLst>
            </p:cNvPr>
            <p:cNvSpPr/>
            <p:nvPr/>
          </p:nvSpPr>
          <p:spPr bwMode="auto">
            <a:xfrm>
              <a:off x="1629972" y="2540817"/>
              <a:ext cx="891590" cy="898918"/>
            </a:xfrm>
            <a:custGeom>
              <a:gdLst>
                <a:gd fmla="*/ 402 w 845" name="T0"/>
                <a:gd fmla="*/ 846 h 846" name="T1"/>
                <a:gd fmla="*/ 339 w 845" name="T2"/>
                <a:gd fmla="*/ 838 h 846" name="T3"/>
                <a:gd fmla="*/ 280 w 845" name="T4"/>
                <a:gd fmla="*/ 822 h 846" name="T5"/>
                <a:gd fmla="*/ 224 w 845" name="T6"/>
                <a:gd fmla="*/ 796 h 846" name="T7"/>
                <a:gd fmla="*/ 172 w 845" name="T8"/>
                <a:gd fmla="*/ 764 h 846" name="T9"/>
                <a:gd fmla="*/ 124 w 845" name="T10"/>
                <a:gd fmla="*/ 722 h 846" name="T11"/>
                <a:gd fmla="*/ 94 w 845" name="T12"/>
                <a:gd fmla="*/ 690 h 846" name="T13"/>
                <a:gd fmla="*/ 58 w 845" name="T14"/>
                <a:gd fmla="*/ 639 h 846" name="T15"/>
                <a:gd fmla="*/ 32 w 845" name="T16"/>
                <a:gd fmla="*/ 583 h 846" name="T17"/>
                <a:gd fmla="*/ 13 w 845" name="T18"/>
                <a:gd fmla="*/ 524 h 846" name="T19"/>
                <a:gd fmla="*/ 3 w 845" name="T20"/>
                <a:gd fmla="*/ 464 h 846" name="T21"/>
                <a:gd fmla="*/ 1 w 845" name="T22"/>
                <a:gd fmla="*/ 403 h 846" name="T23"/>
                <a:gd fmla="*/ 8 w 845" name="T24"/>
                <a:gd fmla="*/ 343 h 846" name="T25"/>
                <a:gd fmla="*/ 24 w 845" name="T26"/>
                <a:gd fmla="*/ 283 h 846" name="T27"/>
                <a:gd fmla="*/ 48 w 845" name="T28"/>
                <a:gd fmla="*/ 228 h 846" name="T29"/>
                <a:gd fmla="*/ 81 w 845" name="T30"/>
                <a:gd fmla="*/ 174 h 846" name="T31"/>
                <a:gd fmla="*/ 124 w 845" name="T32"/>
                <a:gd fmla="*/ 124 h 846" name="T33"/>
                <a:gd fmla="*/ 154 w 845" name="T34"/>
                <a:gd fmla="*/ 96 h 846" name="T35"/>
                <a:gd fmla="*/ 205 w 845" name="T36"/>
                <a:gd fmla="*/ 60 h 846" name="T37"/>
                <a:gd fmla="*/ 261 w 845" name="T38"/>
                <a:gd fmla="*/ 32 h 846" name="T39"/>
                <a:gd fmla="*/ 319 w 845" name="T40"/>
                <a:gd fmla="*/ 13 h 846" name="T41"/>
                <a:gd fmla="*/ 380 w 845" name="T42"/>
                <a:gd fmla="*/ 3 h 846" name="T43"/>
                <a:gd fmla="*/ 422 w 845" name="T44"/>
                <a:gd fmla="*/ 0 h 846" name="T45"/>
                <a:gd fmla="*/ 485 w 845" name="T46"/>
                <a:gd fmla="*/ 6 h 846" name="T47"/>
                <a:gd fmla="*/ 546 w 845" name="T48"/>
                <a:gd fmla="*/ 19 h 846" name="T49"/>
                <a:gd fmla="*/ 603 w 845" name="T50"/>
                <a:gd fmla="*/ 41 h 846" name="T51"/>
                <a:gd fmla="*/ 657 w 845" name="T52"/>
                <a:gd fmla="*/ 72 h 846" name="T53"/>
                <a:gd fmla="*/ 707 w 845" name="T54"/>
                <a:gd fmla="*/ 109 h 846" name="T55"/>
                <a:gd fmla="*/ 737 w 845" name="T56"/>
                <a:gd fmla="*/ 140 h 846" name="T57"/>
                <a:gd fmla="*/ 775 w 845" name="T58"/>
                <a:gd fmla="*/ 191 h 846" name="T59"/>
                <a:gd fmla="*/ 806 w 845" name="T60"/>
                <a:gd fmla="*/ 245 h 846" name="T61"/>
                <a:gd fmla="*/ 828 w 845" name="T62"/>
                <a:gd fmla="*/ 303 h 846" name="T63"/>
                <a:gd fmla="*/ 841 w 845" name="T64"/>
                <a:gd fmla="*/ 363 h 846" name="T65"/>
                <a:gd fmla="*/ 845 w 845" name="T66"/>
                <a:gd fmla="*/ 423 h 846" name="T67"/>
                <a:gd fmla="*/ 841 w 845" name="T68"/>
                <a:gd fmla="*/ 484 h 846" name="T69"/>
                <a:gd fmla="*/ 828 w 845" name="T70"/>
                <a:gd fmla="*/ 544 h 846" name="T71"/>
                <a:gd fmla="*/ 806 w 845" name="T72"/>
                <a:gd fmla="*/ 602 h 846" name="T73"/>
                <a:gd fmla="*/ 775 w 845" name="T74"/>
                <a:gd fmla="*/ 656 h 846" name="T75"/>
                <a:gd fmla="*/ 737 w 845" name="T76"/>
                <a:gd fmla="*/ 707 h 846" name="T77"/>
                <a:gd fmla="*/ 707 w 845" name="T78"/>
                <a:gd fmla="*/ 736 h 846" name="T79"/>
                <a:gd fmla="*/ 657 w 845" name="T80"/>
                <a:gd fmla="*/ 776 h 846" name="T81"/>
                <a:gd fmla="*/ 603 w 845" name="T82"/>
                <a:gd fmla="*/ 806 h 846" name="T83"/>
                <a:gd fmla="*/ 546 w 845" name="T84"/>
                <a:gd fmla="*/ 828 h 846" name="T85"/>
                <a:gd fmla="*/ 485 w 845" name="T86"/>
                <a:gd fmla="*/ 841 h 846" name="T87"/>
                <a:gd fmla="*/ 422 w 845" name="T88"/>
                <a:gd fmla="*/ 846 h 84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45" w="845">
                  <a:moveTo>
                    <a:pt x="422" y="846"/>
                  </a:moveTo>
                  <a:lnTo>
                    <a:pt x="422" y="846"/>
                  </a:lnTo>
                  <a:lnTo>
                    <a:pt x="402" y="846"/>
                  </a:lnTo>
                  <a:lnTo>
                    <a:pt x="380" y="844"/>
                  </a:lnTo>
                  <a:lnTo>
                    <a:pt x="360" y="841"/>
                  </a:lnTo>
                  <a:lnTo>
                    <a:pt x="339" y="838"/>
                  </a:lnTo>
                  <a:lnTo>
                    <a:pt x="319" y="834"/>
                  </a:lnTo>
                  <a:lnTo>
                    <a:pt x="300" y="828"/>
                  </a:lnTo>
                  <a:lnTo>
                    <a:pt x="280" y="822"/>
                  </a:lnTo>
                  <a:lnTo>
                    <a:pt x="261" y="814"/>
                  </a:lnTo>
                  <a:lnTo>
                    <a:pt x="242" y="806"/>
                  </a:lnTo>
                  <a:lnTo>
                    <a:pt x="224" y="796"/>
                  </a:lnTo>
                  <a:lnTo>
                    <a:pt x="205" y="786"/>
                  </a:lnTo>
                  <a:lnTo>
                    <a:pt x="188" y="776"/>
                  </a:lnTo>
                  <a:lnTo>
                    <a:pt x="172" y="764"/>
                  </a:lnTo>
                  <a:lnTo>
                    <a:pt x="154" y="751"/>
                  </a:lnTo>
                  <a:lnTo>
                    <a:pt x="140" y="736"/>
                  </a:lnTo>
                  <a:lnTo>
                    <a:pt x="124" y="722"/>
                  </a:lnTo>
                  <a:lnTo>
                    <a:pt x="124" y="722"/>
                  </a:lnTo>
                  <a:lnTo>
                    <a:pt x="109" y="707"/>
                  </a:lnTo>
                  <a:lnTo>
                    <a:pt x="94" y="690"/>
                  </a:lnTo>
                  <a:lnTo>
                    <a:pt x="81" y="674"/>
                  </a:lnTo>
                  <a:lnTo>
                    <a:pt x="70" y="656"/>
                  </a:lnTo>
                  <a:lnTo>
                    <a:pt x="58" y="639"/>
                  </a:lnTo>
                  <a:lnTo>
                    <a:pt x="48" y="620"/>
                  </a:lnTo>
                  <a:lnTo>
                    <a:pt x="39" y="602"/>
                  </a:lnTo>
                  <a:lnTo>
                    <a:pt x="32" y="583"/>
                  </a:lnTo>
                  <a:lnTo>
                    <a:pt x="24" y="563"/>
                  </a:lnTo>
                  <a:lnTo>
                    <a:pt x="17" y="544"/>
                  </a:lnTo>
                  <a:lnTo>
                    <a:pt x="13" y="524"/>
                  </a:lnTo>
                  <a:lnTo>
                    <a:pt x="8" y="505"/>
                  </a:lnTo>
                  <a:lnTo>
                    <a:pt x="4" y="484"/>
                  </a:lnTo>
                  <a:lnTo>
                    <a:pt x="3" y="464"/>
                  </a:lnTo>
                  <a:lnTo>
                    <a:pt x="1" y="443"/>
                  </a:lnTo>
                  <a:lnTo>
                    <a:pt x="0" y="423"/>
                  </a:lnTo>
                  <a:lnTo>
                    <a:pt x="1" y="403"/>
                  </a:lnTo>
                  <a:lnTo>
                    <a:pt x="3" y="384"/>
                  </a:lnTo>
                  <a:lnTo>
                    <a:pt x="4" y="363"/>
                  </a:lnTo>
                  <a:lnTo>
                    <a:pt x="8" y="343"/>
                  </a:lnTo>
                  <a:lnTo>
                    <a:pt x="13" y="322"/>
                  </a:lnTo>
                  <a:lnTo>
                    <a:pt x="17" y="303"/>
                  </a:lnTo>
                  <a:lnTo>
                    <a:pt x="24" y="283"/>
                  </a:lnTo>
                  <a:lnTo>
                    <a:pt x="32" y="264"/>
                  </a:lnTo>
                  <a:lnTo>
                    <a:pt x="39" y="245"/>
                  </a:lnTo>
                  <a:lnTo>
                    <a:pt x="48" y="228"/>
                  </a:lnTo>
                  <a:lnTo>
                    <a:pt x="58" y="209"/>
                  </a:lnTo>
                  <a:lnTo>
                    <a:pt x="70" y="191"/>
                  </a:lnTo>
                  <a:lnTo>
                    <a:pt x="81" y="174"/>
                  </a:lnTo>
                  <a:lnTo>
                    <a:pt x="94" y="156"/>
                  </a:lnTo>
                  <a:lnTo>
                    <a:pt x="109" y="140"/>
                  </a:lnTo>
                  <a:lnTo>
                    <a:pt x="124" y="124"/>
                  </a:lnTo>
                  <a:lnTo>
                    <a:pt x="124" y="124"/>
                  </a:lnTo>
                  <a:lnTo>
                    <a:pt x="140" y="109"/>
                  </a:lnTo>
                  <a:lnTo>
                    <a:pt x="154" y="96"/>
                  </a:lnTo>
                  <a:lnTo>
                    <a:pt x="172" y="83"/>
                  </a:lnTo>
                  <a:lnTo>
                    <a:pt x="188" y="72"/>
                  </a:lnTo>
                  <a:lnTo>
                    <a:pt x="205" y="60"/>
                  </a:lnTo>
                  <a:lnTo>
                    <a:pt x="224" y="50"/>
                  </a:lnTo>
                  <a:lnTo>
                    <a:pt x="242" y="41"/>
                  </a:lnTo>
                  <a:lnTo>
                    <a:pt x="261" y="32"/>
                  </a:lnTo>
                  <a:lnTo>
                    <a:pt x="280" y="25"/>
                  </a:lnTo>
                  <a:lnTo>
                    <a:pt x="300" y="19"/>
                  </a:lnTo>
                  <a:lnTo>
                    <a:pt x="319" y="13"/>
                  </a:lnTo>
                  <a:lnTo>
                    <a:pt x="339" y="9"/>
                  </a:lnTo>
                  <a:lnTo>
                    <a:pt x="360" y="6"/>
                  </a:lnTo>
                  <a:lnTo>
                    <a:pt x="380" y="3"/>
                  </a:lnTo>
                  <a:lnTo>
                    <a:pt x="402" y="2"/>
                  </a:lnTo>
                  <a:lnTo>
                    <a:pt x="422" y="0"/>
                  </a:lnTo>
                  <a:lnTo>
                    <a:pt x="422" y="0"/>
                  </a:lnTo>
                  <a:lnTo>
                    <a:pt x="444" y="2"/>
                  </a:lnTo>
                  <a:lnTo>
                    <a:pt x="465" y="3"/>
                  </a:lnTo>
                  <a:lnTo>
                    <a:pt x="485" y="6"/>
                  </a:lnTo>
                  <a:lnTo>
                    <a:pt x="506" y="9"/>
                  </a:lnTo>
                  <a:lnTo>
                    <a:pt x="526" y="13"/>
                  </a:lnTo>
                  <a:lnTo>
                    <a:pt x="546" y="19"/>
                  </a:lnTo>
                  <a:lnTo>
                    <a:pt x="565" y="25"/>
                  </a:lnTo>
                  <a:lnTo>
                    <a:pt x="584" y="32"/>
                  </a:lnTo>
                  <a:lnTo>
                    <a:pt x="603" y="41"/>
                  </a:lnTo>
                  <a:lnTo>
                    <a:pt x="622" y="50"/>
                  </a:lnTo>
                  <a:lnTo>
                    <a:pt x="640" y="60"/>
                  </a:lnTo>
                  <a:lnTo>
                    <a:pt x="657" y="72"/>
                  </a:lnTo>
                  <a:lnTo>
                    <a:pt x="675" y="83"/>
                  </a:lnTo>
                  <a:lnTo>
                    <a:pt x="691" y="96"/>
                  </a:lnTo>
                  <a:lnTo>
                    <a:pt x="707" y="109"/>
                  </a:lnTo>
                  <a:lnTo>
                    <a:pt x="721" y="124"/>
                  </a:lnTo>
                  <a:lnTo>
                    <a:pt x="721" y="124"/>
                  </a:lnTo>
                  <a:lnTo>
                    <a:pt x="737" y="140"/>
                  </a:lnTo>
                  <a:lnTo>
                    <a:pt x="750" y="156"/>
                  </a:lnTo>
                  <a:lnTo>
                    <a:pt x="764" y="174"/>
                  </a:lnTo>
                  <a:lnTo>
                    <a:pt x="775" y="191"/>
                  </a:lnTo>
                  <a:lnTo>
                    <a:pt x="787" y="209"/>
                  </a:lnTo>
                  <a:lnTo>
                    <a:pt x="797" y="228"/>
                  </a:lnTo>
                  <a:lnTo>
                    <a:pt x="806" y="245"/>
                  </a:lnTo>
                  <a:lnTo>
                    <a:pt x="815" y="264"/>
                  </a:lnTo>
                  <a:lnTo>
                    <a:pt x="822" y="283"/>
                  </a:lnTo>
                  <a:lnTo>
                    <a:pt x="828" y="303"/>
                  </a:lnTo>
                  <a:lnTo>
                    <a:pt x="834" y="322"/>
                  </a:lnTo>
                  <a:lnTo>
                    <a:pt x="838" y="343"/>
                  </a:lnTo>
                  <a:lnTo>
                    <a:pt x="841" y="363"/>
                  </a:lnTo>
                  <a:lnTo>
                    <a:pt x="844" y="384"/>
                  </a:lnTo>
                  <a:lnTo>
                    <a:pt x="845" y="403"/>
                  </a:lnTo>
                  <a:lnTo>
                    <a:pt x="845" y="423"/>
                  </a:lnTo>
                  <a:lnTo>
                    <a:pt x="845" y="443"/>
                  </a:lnTo>
                  <a:lnTo>
                    <a:pt x="844" y="464"/>
                  </a:lnTo>
                  <a:lnTo>
                    <a:pt x="841" y="484"/>
                  </a:lnTo>
                  <a:lnTo>
                    <a:pt x="838" y="505"/>
                  </a:lnTo>
                  <a:lnTo>
                    <a:pt x="834" y="524"/>
                  </a:lnTo>
                  <a:lnTo>
                    <a:pt x="828" y="544"/>
                  </a:lnTo>
                  <a:lnTo>
                    <a:pt x="822" y="563"/>
                  </a:lnTo>
                  <a:lnTo>
                    <a:pt x="815" y="583"/>
                  </a:lnTo>
                  <a:lnTo>
                    <a:pt x="806" y="602"/>
                  </a:lnTo>
                  <a:lnTo>
                    <a:pt x="797" y="620"/>
                  </a:lnTo>
                  <a:lnTo>
                    <a:pt x="787" y="639"/>
                  </a:lnTo>
                  <a:lnTo>
                    <a:pt x="775" y="656"/>
                  </a:lnTo>
                  <a:lnTo>
                    <a:pt x="764" y="674"/>
                  </a:lnTo>
                  <a:lnTo>
                    <a:pt x="750" y="690"/>
                  </a:lnTo>
                  <a:lnTo>
                    <a:pt x="737" y="707"/>
                  </a:lnTo>
                  <a:lnTo>
                    <a:pt x="721" y="722"/>
                  </a:lnTo>
                  <a:lnTo>
                    <a:pt x="721" y="722"/>
                  </a:lnTo>
                  <a:lnTo>
                    <a:pt x="707" y="736"/>
                  </a:lnTo>
                  <a:lnTo>
                    <a:pt x="691" y="751"/>
                  </a:lnTo>
                  <a:lnTo>
                    <a:pt x="675" y="764"/>
                  </a:lnTo>
                  <a:lnTo>
                    <a:pt x="657" y="776"/>
                  </a:lnTo>
                  <a:lnTo>
                    <a:pt x="640" y="786"/>
                  </a:lnTo>
                  <a:lnTo>
                    <a:pt x="622" y="796"/>
                  </a:lnTo>
                  <a:lnTo>
                    <a:pt x="603" y="806"/>
                  </a:lnTo>
                  <a:lnTo>
                    <a:pt x="584" y="814"/>
                  </a:lnTo>
                  <a:lnTo>
                    <a:pt x="565" y="822"/>
                  </a:lnTo>
                  <a:lnTo>
                    <a:pt x="546" y="828"/>
                  </a:lnTo>
                  <a:lnTo>
                    <a:pt x="526" y="834"/>
                  </a:lnTo>
                  <a:lnTo>
                    <a:pt x="506" y="838"/>
                  </a:lnTo>
                  <a:lnTo>
                    <a:pt x="485" y="841"/>
                  </a:lnTo>
                  <a:lnTo>
                    <a:pt x="465" y="844"/>
                  </a:lnTo>
                  <a:lnTo>
                    <a:pt x="444" y="846"/>
                  </a:lnTo>
                  <a:lnTo>
                    <a:pt x="422" y="846"/>
                  </a:lnTo>
                  <a:lnTo>
                    <a:pt x="422"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103" name="Freeform 645">
              <a:extLst>
                <a:ext uri="{FF2B5EF4-FFF2-40B4-BE49-F238E27FC236}">
                  <a16:creationId xmlns:a16="http://schemas.microsoft.com/office/drawing/2014/main" id="{2E5EDFA6-9E9B-4AC3-B5CC-27905841B451}"/>
                </a:ext>
              </a:extLst>
            </p:cNvPr>
            <p:cNvSpPr/>
            <p:nvPr/>
          </p:nvSpPr>
          <p:spPr bwMode="auto">
            <a:xfrm>
              <a:off x="1154933" y="3658622"/>
              <a:ext cx="891590" cy="896794"/>
            </a:xfrm>
            <a:custGeom>
              <a:gdLst>
                <a:gd fmla="*/ 400 w 845" name="T0"/>
                <a:gd fmla="*/ 846 h 846" name="T1"/>
                <a:gd fmla="*/ 336 w 845" name="T2"/>
                <a:gd fmla="*/ 837 h 846" name="T3"/>
                <a:gd fmla="*/ 277 w 845" name="T4"/>
                <a:gd fmla="*/ 820 h 846" name="T5"/>
                <a:gd fmla="*/ 221 w 845" name="T6"/>
                <a:gd fmla="*/ 795 h 846" name="T7"/>
                <a:gd fmla="*/ 169 w 845" name="T8"/>
                <a:gd fmla="*/ 761 h 846" name="T9"/>
                <a:gd fmla="*/ 123 w 845" name="T10"/>
                <a:gd fmla="*/ 722 h 846" name="T11"/>
                <a:gd fmla="*/ 83 w 845" name="T12"/>
                <a:gd fmla="*/ 675 h 846" name="T13"/>
                <a:gd fmla="*/ 51 w 845" name="T14"/>
                <a:gd fmla="*/ 624 h 846" name="T15"/>
                <a:gd fmla="*/ 24 w 845" name="T16"/>
                <a:gd fmla="*/ 569 h 846" name="T17"/>
                <a:gd fmla="*/ 8 w 845" name="T18"/>
                <a:gd fmla="*/ 508 h 846" name="T19"/>
                <a:gd fmla="*/ 0 w 845" name="T20"/>
                <a:gd fmla="*/ 445 h 846" name="T21"/>
                <a:gd fmla="*/ 0 w 845" name="T22"/>
                <a:gd fmla="*/ 401 h 846" name="T23"/>
                <a:gd fmla="*/ 8 w 845" name="T24"/>
                <a:gd fmla="*/ 339 h 846" name="T25"/>
                <a:gd fmla="*/ 24 w 845" name="T26"/>
                <a:gd fmla="*/ 277 h 846" name="T27"/>
                <a:gd fmla="*/ 51 w 845" name="T28"/>
                <a:gd fmla="*/ 222 h 846" name="T29"/>
                <a:gd fmla="*/ 83 w 845" name="T30"/>
                <a:gd fmla="*/ 171 h 846" name="T31"/>
                <a:gd fmla="*/ 123 w 845" name="T32"/>
                <a:gd fmla="*/ 124 h 846" name="T33"/>
                <a:gd fmla="*/ 169 w 845" name="T34"/>
                <a:gd fmla="*/ 85 h 846" name="T35"/>
                <a:gd fmla="*/ 221 w 845" name="T36"/>
                <a:gd fmla="*/ 51 h 846" name="T37"/>
                <a:gd fmla="*/ 277 w 845" name="T38"/>
                <a:gd fmla="*/ 27 h 846" name="T39"/>
                <a:gd fmla="*/ 336 w 845" name="T40"/>
                <a:gd fmla="*/ 9 h 846" name="T41"/>
                <a:gd fmla="*/ 400 w 845" name="T42"/>
                <a:gd fmla="*/ 0 h 846" name="T43"/>
                <a:gd fmla="*/ 444 w 845" name="T44"/>
                <a:gd fmla="*/ 0 h 846" name="T45"/>
                <a:gd fmla="*/ 507 w 845" name="T46"/>
                <a:gd fmla="*/ 9 h 846" name="T47"/>
                <a:gd fmla="*/ 567 w 845" name="T48"/>
                <a:gd fmla="*/ 27 h 846" name="T49"/>
                <a:gd fmla="*/ 624 w 845" name="T50"/>
                <a:gd fmla="*/ 51 h 846" name="T51"/>
                <a:gd fmla="*/ 675 w 845" name="T52"/>
                <a:gd fmla="*/ 85 h 846" name="T53"/>
                <a:gd fmla="*/ 721 w 845" name="T54"/>
                <a:gd fmla="*/ 124 h 846" name="T55"/>
                <a:gd fmla="*/ 761 w 845" name="T56"/>
                <a:gd fmla="*/ 171 h 846" name="T57"/>
                <a:gd fmla="*/ 794 w 845" name="T58"/>
                <a:gd fmla="*/ 222 h 846" name="T59"/>
                <a:gd fmla="*/ 819 w 845" name="T60"/>
                <a:gd fmla="*/ 277 h 846" name="T61"/>
                <a:gd fmla="*/ 836 w 845" name="T62"/>
                <a:gd fmla="*/ 339 h 846" name="T63"/>
                <a:gd fmla="*/ 844 w 845" name="T64"/>
                <a:gd fmla="*/ 401 h 846" name="T65"/>
                <a:gd fmla="*/ 844 w 845" name="T66"/>
                <a:gd fmla="*/ 445 h 846" name="T67"/>
                <a:gd fmla="*/ 836 w 845" name="T68"/>
                <a:gd fmla="*/ 508 h 846" name="T69"/>
                <a:gd fmla="*/ 819 w 845" name="T70"/>
                <a:gd fmla="*/ 569 h 846" name="T71"/>
                <a:gd fmla="*/ 794 w 845" name="T72"/>
                <a:gd fmla="*/ 624 h 846" name="T73"/>
                <a:gd fmla="*/ 761 w 845" name="T74"/>
                <a:gd fmla="*/ 675 h 846" name="T75"/>
                <a:gd fmla="*/ 721 w 845" name="T76"/>
                <a:gd fmla="*/ 722 h 846" name="T77"/>
                <a:gd fmla="*/ 675 w 845" name="T78"/>
                <a:gd fmla="*/ 761 h 846" name="T79"/>
                <a:gd fmla="*/ 624 w 845" name="T80"/>
                <a:gd fmla="*/ 795 h 846" name="T81"/>
                <a:gd fmla="*/ 567 w 845" name="T82"/>
                <a:gd fmla="*/ 820 h 846" name="T83"/>
                <a:gd fmla="*/ 507 w 845" name="T84"/>
                <a:gd fmla="*/ 837 h 846" name="T85"/>
                <a:gd fmla="*/ 444 w 845" name="T86"/>
                <a:gd fmla="*/ 846 h 846"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845" w="845">
                  <a:moveTo>
                    <a:pt x="422" y="846"/>
                  </a:moveTo>
                  <a:lnTo>
                    <a:pt x="422" y="846"/>
                  </a:lnTo>
                  <a:lnTo>
                    <a:pt x="400" y="846"/>
                  </a:lnTo>
                  <a:lnTo>
                    <a:pt x="379" y="843"/>
                  </a:lnTo>
                  <a:lnTo>
                    <a:pt x="358" y="842"/>
                  </a:lnTo>
                  <a:lnTo>
                    <a:pt x="336" y="837"/>
                  </a:lnTo>
                  <a:lnTo>
                    <a:pt x="316" y="833"/>
                  </a:lnTo>
                  <a:lnTo>
                    <a:pt x="297" y="827"/>
                  </a:lnTo>
                  <a:lnTo>
                    <a:pt x="277" y="820"/>
                  </a:lnTo>
                  <a:lnTo>
                    <a:pt x="258" y="812"/>
                  </a:lnTo>
                  <a:lnTo>
                    <a:pt x="239" y="804"/>
                  </a:lnTo>
                  <a:lnTo>
                    <a:pt x="221" y="795"/>
                  </a:lnTo>
                  <a:lnTo>
                    <a:pt x="204" y="785"/>
                  </a:lnTo>
                  <a:lnTo>
                    <a:pt x="186" y="773"/>
                  </a:lnTo>
                  <a:lnTo>
                    <a:pt x="169" y="761"/>
                  </a:lnTo>
                  <a:lnTo>
                    <a:pt x="153" y="750"/>
                  </a:lnTo>
                  <a:lnTo>
                    <a:pt x="138" y="737"/>
                  </a:lnTo>
                  <a:lnTo>
                    <a:pt x="123" y="722"/>
                  </a:lnTo>
                  <a:lnTo>
                    <a:pt x="109" y="707"/>
                  </a:lnTo>
                  <a:lnTo>
                    <a:pt x="96" y="691"/>
                  </a:lnTo>
                  <a:lnTo>
                    <a:pt x="83" y="675"/>
                  </a:lnTo>
                  <a:lnTo>
                    <a:pt x="71" y="659"/>
                  </a:lnTo>
                  <a:lnTo>
                    <a:pt x="61" y="642"/>
                  </a:lnTo>
                  <a:lnTo>
                    <a:pt x="51" y="624"/>
                  </a:lnTo>
                  <a:lnTo>
                    <a:pt x="40" y="607"/>
                  </a:lnTo>
                  <a:lnTo>
                    <a:pt x="33" y="588"/>
                  </a:lnTo>
                  <a:lnTo>
                    <a:pt x="24" y="569"/>
                  </a:lnTo>
                  <a:lnTo>
                    <a:pt x="18" y="549"/>
                  </a:lnTo>
                  <a:lnTo>
                    <a:pt x="13" y="528"/>
                  </a:lnTo>
                  <a:lnTo>
                    <a:pt x="8" y="508"/>
                  </a:lnTo>
                  <a:lnTo>
                    <a:pt x="4" y="487"/>
                  </a:lnTo>
                  <a:lnTo>
                    <a:pt x="1" y="467"/>
                  </a:lnTo>
                  <a:lnTo>
                    <a:pt x="0" y="445"/>
                  </a:lnTo>
                  <a:lnTo>
                    <a:pt x="0" y="423"/>
                  </a:lnTo>
                  <a:lnTo>
                    <a:pt x="0" y="423"/>
                  </a:lnTo>
                  <a:lnTo>
                    <a:pt x="0" y="401"/>
                  </a:lnTo>
                  <a:lnTo>
                    <a:pt x="1" y="379"/>
                  </a:lnTo>
                  <a:lnTo>
                    <a:pt x="4" y="359"/>
                  </a:lnTo>
                  <a:lnTo>
                    <a:pt x="8" y="339"/>
                  </a:lnTo>
                  <a:lnTo>
                    <a:pt x="13" y="318"/>
                  </a:lnTo>
                  <a:lnTo>
                    <a:pt x="18" y="298"/>
                  </a:lnTo>
                  <a:lnTo>
                    <a:pt x="24" y="277"/>
                  </a:lnTo>
                  <a:lnTo>
                    <a:pt x="33" y="258"/>
                  </a:lnTo>
                  <a:lnTo>
                    <a:pt x="40" y="239"/>
                  </a:lnTo>
                  <a:lnTo>
                    <a:pt x="51" y="222"/>
                  </a:lnTo>
                  <a:lnTo>
                    <a:pt x="61" y="204"/>
                  </a:lnTo>
                  <a:lnTo>
                    <a:pt x="71" y="187"/>
                  </a:lnTo>
                  <a:lnTo>
                    <a:pt x="83" y="171"/>
                  </a:lnTo>
                  <a:lnTo>
                    <a:pt x="96" y="155"/>
                  </a:lnTo>
                  <a:lnTo>
                    <a:pt x="109" y="139"/>
                  </a:lnTo>
                  <a:lnTo>
                    <a:pt x="123" y="124"/>
                  </a:lnTo>
                  <a:lnTo>
                    <a:pt x="138" y="110"/>
                  </a:lnTo>
                  <a:lnTo>
                    <a:pt x="153" y="97"/>
                  </a:lnTo>
                  <a:lnTo>
                    <a:pt x="169" y="85"/>
                  </a:lnTo>
                  <a:lnTo>
                    <a:pt x="186" y="73"/>
                  </a:lnTo>
                  <a:lnTo>
                    <a:pt x="204" y="62"/>
                  </a:lnTo>
                  <a:lnTo>
                    <a:pt x="221" y="51"/>
                  </a:lnTo>
                  <a:lnTo>
                    <a:pt x="239" y="43"/>
                  </a:lnTo>
                  <a:lnTo>
                    <a:pt x="258" y="34"/>
                  </a:lnTo>
                  <a:lnTo>
                    <a:pt x="277" y="27"/>
                  </a:lnTo>
                  <a:lnTo>
                    <a:pt x="297" y="19"/>
                  </a:lnTo>
                  <a:lnTo>
                    <a:pt x="316" y="13"/>
                  </a:lnTo>
                  <a:lnTo>
                    <a:pt x="336" y="9"/>
                  </a:lnTo>
                  <a:lnTo>
                    <a:pt x="358" y="5"/>
                  </a:lnTo>
                  <a:lnTo>
                    <a:pt x="379" y="2"/>
                  </a:lnTo>
                  <a:lnTo>
                    <a:pt x="400" y="0"/>
                  </a:lnTo>
                  <a:lnTo>
                    <a:pt x="422" y="0"/>
                  </a:lnTo>
                  <a:lnTo>
                    <a:pt x="422" y="0"/>
                  </a:lnTo>
                  <a:lnTo>
                    <a:pt x="444" y="0"/>
                  </a:lnTo>
                  <a:lnTo>
                    <a:pt x="465" y="2"/>
                  </a:lnTo>
                  <a:lnTo>
                    <a:pt x="487" y="5"/>
                  </a:lnTo>
                  <a:lnTo>
                    <a:pt x="507" y="9"/>
                  </a:lnTo>
                  <a:lnTo>
                    <a:pt x="527" y="13"/>
                  </a:lnTo>
                  <a:lnTo>
                    <a:pt x="548" y="19"/>
                  </a:lnTo>
                  <a:lnTo>
                    <a:pt x="567" y="27"/>
                  </a:lnTo>
                  <a:lnTo>
                    <a:pt x="587" y="34"/>
                  </a:lnTo>
                  <a:lnTo>
                    <a:pt x="605" y="43"/>
                  </a:lnTo>
                  <a:lnTo>
                    <a:pt x="624" y="51"/>
                  </a:lnTo>
                  <a:lnTo>
                    <a:pt x="641" y="62"/>
                  </a:lnTo>
                  <a:lnTo>
                    <a:pt x="659" y="73"/>
                  </a:lnTo>
                  <a:lnTo>
                    <a:pt x="675" y="85"/>
                  </a:lnTo>
                  <a:lnTo>
                    <a:pt x="691" y="97"/>
                  </a:lnTo>
                  <a:lnTo>
                    <a:pt x="707" y="110"/>
                  </a:lnTo>
                  <a:lnTo>
                    <a:pt x="721" y="124"/>
                  </a:lnTo>
                  <a:lnTo>
                    <a:pt x="734" y="139"/>
                  </a:lnTo>
                  <a:lnTo>
                    <a:pt x="747" y="155"/>
                  </a:lnTo>
                  <a:lnTo>
                    <a:pt x="761" y="171"/>
                  </a:lnTo>
                  <a:lnTo>
                    <a:pt x="772" y="187"/>
                  </a:lnTo>
                  <a:lnTo>
                    <a:pt x="784" y="204"/>
                  </a:lnTo>
                  <a:lnTo>
                    <a:pt x="794" y="222"/>
                  </a:lnTo>
                  <a:lnTo>
                    <a:pt x="803" y="239"/>
                  </a:lnTo>
                  <a:lnTo>
                    <a:pt x="812" y="258"/>
                  </a:lnTo>
                  <a:lnTo>
                    <a:pt x="819" y="277"/>
                  </a:lnTo>
                  <a:lnTo>
                    <a:pt x="826" y="298"/>
                  </a:lnTo>
                  <a:lnTo>
                    <a:pt x="832" y="318"/>
                  </a:lnTo>
                  <a:lnTo>
                    <a:pt x="836" y="339"/>
                  </a:lnTo>
                  <a:lnTo>
                    <a:pt x="839" y="359"/>
                  </a:lnTo>
                  <a:lnTo>
                    <a:pt x="842" y="379"/>
                  </a:lnTo>
                  <a:lnTo>
                    <a:pt x="844" y="401"/>
                  </a:lnTo>
                  <a:lnTo>
                    <a:pt x="845" y="423"/>
                  </a:lnTo>
                  <a:lnTo>
                    <a:pt x="845" y="423"/>
                  </a:lnTo>
                  <a:lnTo>
                    <a:pt x="844" y="445"/>
                  </a:lnTo>
                  <a:lnTo>
                    <a:pt x="842" y="467"/>
                  </a:lnTo>
                  <a:lnTo>
                    <a:pt x="839" y="487"/>
                  </a:lnTo>
                  <a:lnTo>
                    <a:pt x="836" y="508"/>
                  </a:lnTo>
                  <a:lnTo>
                    <a:pt x="832" y="528"/>
                  </a:lnTo>
                  <a:lnTo>
                    <a:pt x="826" y="549"/>
                  </a:lnTo>
                  <a:lnTo>
                    <a:pt x="819" y="569"/>
                  </a:lnTo>
                  <a:lnTo>
                    <a:pt x="812" y="588"/>
                  </a:lnTo>
                  <a:lnTo>
                    <a:pt x="803" y="607"/>
                  </a:lnTo>
                  <a:lnTo>
                    <a:pt x="794" y="624"/>
                  </a:lnTo>
                  <a:lnTo>
                    <a:pt x="784" y="642"/>
                  </a:lnTo>
                  <a:lnTo>
                    <a:pt x="772" y="659"/>
                  </a:lnTo>
                  <a:lnTo>
                    <a:pt x="761" y="675"/>
                  </a:lnTo>
                  <a:lnTo>
                    <a:pt x="747" y="691"/>
                  </a:lnTo>
                  <a:lnTo>
                    <a:pt x="734" y="707"/>
                  </a:lnTo>
                  <a:lnTo>
                    <a:pt x="721" y="722"/>
                  </a:lnTo>
                  <a:lnTo>
                    <a:pt x="707" y="737"/>
                  </a:lnTo>
                  <a:lnTo>
                    <a:pt x="691" y="750"/>
                  </a:lnTo>
                  <a:lnTo>
                    <a:pt x="675" y="761"/>
                  </a:lnTo>
                  <a:lnTo>
                    <a:pt x="659" y="773"/>
                  </a:lnTo>
                  <a:lnTo>
                    <a:pt x="641" y="785"/>
                  </a:lnTo>
                  <a:lnTo>
                    <a:pt x="624" y="795"/>
                  </a:lnTo>
                  <a:lnTo>
                    <a:pt x="605" y="804"/>
                  </a:lnTo>
                  <a:lnTo>
                    <a:pt x="587" y="812"/>
                  </a:lnTo>
                  <a:lnTo>
                    <a:pt x="567" y="820"/>
                  </a:lnTo>
                  <a:lnTo>
                    <a:pt x="548" y="827"/>
                  </a:lnTo>
                  <a:lnTo>
                    <a:pt x="527" y="833"/>
                  </a:lnTo>
                  <a:lnTo>
                    <a:pt x="507" y="837"/>
                  </a:lnTo>
                  <a:lnTo>
                    <a:pt x="487" y="842"/>
                  </a:lnTo>
                  <a:lnTo>
                    <a:pt x="465" y="843"/>
                  </a:lnTo>
                  <a:lnTo>
                    <a:pt x="444" y="846"/>
                  </a:lnTo>
                  <a:lnTo>
                    <a:pt x="422" y="846"/>
                  </a:lnTo>
                  <a:lnTo>
                    <a:pt x="422"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grpSp>
          <p:nvGrpSpPr>
            <p:cNvPr id="107" name="Group 1">
              <a:extLst>
                <a:ext uri="{FF2B5EF4-FFF2-40B4-BE49-F238E27FC236}">
                  <a16:creationId xmlns:a16="http://schemas.microsoft.com/office/drawing/2014/main" id="{3D8DF280-8512-46F1-8988-4B9024C9C590}"/>
                </a:ext>
              </a:extLst>
            </p:cNvPr>
            <p:cNvGrpSpPr/>
            <p:nvPr/>
          </p:nvGrpSpPr>
          <p:grpSpPr>
            <a:xfrm>
              <a:off x="1298774" y="3908459"/>
              <a:ext cx="618157" cy="380472"/>
              <a:chOff x="2013404" y="3537068"/>
              <a:chExt cx="516852" cy="315526"/>
            </a:xfrm>
            <a:effectLst>
              <a:outerShdw algn="l" blurRad="25400" dist="12700" rotWithShape="0">
                <a:prstClr val="black">
                  <a:alpha val="14000"/>
                </a:prstClr>
              </a:outerShdw>
            </a:effectLst>
          </p:grpSpPr>
          <p:grpSp>
            <p:nvGrpSpPr>
              <p:cNvPr id="108" name="Group 136">
                <a:extLst>
                  <a:ext uri="{FF2B5EF4-FFF2-40B4-BE49-F238E27FC236}">
                    <a16:creationId xmlns:a16="http://schemas.microsoft.com/office/drawing/2014/main" id="{CED682EB-05B9-452C-A4DA-39E97D83BE13}"/>
                  </a:ext>
                </a:extLst>
              </p:cNvPr>
              <p:cNvGrpSpPr/>
              <p:nvPr/>
            </p:nvGrpSpPr>
            <p:grpSpPr>
              <a:xfrm>
                <a:off x="2288461" y="3537068"/>
                <a:ext cx="241795" cy="315526"/>
                <a:chOff x="4308475" y="4721225"/>
                <a:chExt cx="354013" cy="461963"/>
              </a:xfrm>
              <a:solidFill>
                <a:schemeClr val="bg1"/>
              </a:solidFill>
            </p:grpSpPr>
            <p:sp>
              <p:nvSpPr>
                <p:cNvPr id="112" name="Freeform 137">
                  <a:extLst>
                    <a:ext uri="{FF2B5EF4-FFF2-40B4-BE49-F238E27FC236}">
                      <a16:creationId xmlns:a16="http://schemas.microsoft.com/office/drawing/2014/main" id="{46F689ED-B9C2-4B10-BAC9-B96664F0D062}"/>
                    </a:ext>
                  </a:extLst>
                </p:cNvPr>
                <p:cNvSpPr/>
                <p:nvPr/>
              </p:nvSpPr>
              <p:spPr bwMode="auto">
                <a:xfrm>
                  <a:off x="4365625" y="4721225"/>
                  <a:ext cx="241300" cy="268288"/>
                </a:xfrm>
                <a:custGeom>
                  <a:gdLst>
                    <a:gd fmla="*/ 99 w 608" name="T0"/>
                    <a:gd fmla="*/ 450 h 676" name="T1"/>
                    <a:gd fmla="*/ 104 w 608" name="T2"/>
                    <a:gd fmla="*/ 392 h 676" name="T3"/>
                    <a:gd fmla="*/ 111 w 608" name="T4"/>
                    <a:gd fmla="*/ 381 h 676" name="T5"/>
                    <a:gd fmla="*/ 135 w 608" name="T6"/>
                    <a:gd fmla="*/ 352 h 676" name="T7"/>
                    <a:gd fmla="*/ 169 w 608" name="T8"/>
                    <a:gd fmla="*/ 321 h 676" name="T9"/>
                    <a:gd fmla="*/ 200 w 608" name="T10"/>
                    <a:gd fmla="*/ 299 h 676" name="T11"/>
                    <a:gd fmla="*/ 223 w 608" name="T12"/>
                    <a:gd fmla="*/ 287 h 676" name="T13"/>
                    <a:gd fmla="*/ 275 w 608" name="T14"/>
                    <a:gd fmla="*/ 334 h 676" name="T15"/>
                    <a:gd fmla="*/ 305 w 608" name="T16"/>
                    <a:gd fmla="*/ 357 h 676" name="T17"/>
                    <a:gd fmla="*/ 339 w 608" name="T18"/>
                    <a:gd fmla="*/ 377 h 676" name="T19"/>
                    <a:gd fmla="*/ 377 w 608" name="T20"/>
                    <a:gd fmla="*/ 396 h 676" name="T21"/>
                    <a:gd fmla="*/ 416 w 608" name="T22"/>
                    <a:gd fmla="*/ 411 h 676" name="T23"/>
                    <a:gd fmla="*/ 461 w 608" name="T24"/>
                    <a:gd fmla="*/ 422 h 676" name="T25"/>
                    <a:gd fmla="*/ 508 w 608" name="T26"/>
                    <a:gd fmla="*/ 429 h 676" name="T27"/>
                    <a:gd fmla="*/ 509 w 608" name="T28"/>
                    <a:gd fmla="*/ 450 h 676" name="T29"/>
                    <a:gd fmla="*/ 508 w 608" name="T30"/>
                    <a:gd fmla="*/ 468 h 676" name="T31"/>
                    <a:gd fmla="*/ 505 w 608" name="T32"/>
                    <a:gd fmla="*/ 503 h 676" name="T33"/>
                    <a:gd fmla="*/ 497 w 608" name="T34"/>
                    <a:gd fmla="*/ 537 h 676" name="T35"/>
                    <a:gd fmla="*/ 488 w 608" name="T36"/>
                    <a:gd fmla="*/ 567 h 676" name="T37"/>
                    <a:gd fmla="*/ 474 w 608" name="T38"/>
                    <a:gd fmla="*/ 596 h 676" name="T39"/>
                    <a:gd fmla="*/ 459 w 608" name="T40"/>
                    <a:gd fmla="*/ 622 h 676" name="T41"/>
                    <a:gd fmla="*/ 439 w 608" name="T42"/>
                    <a:gd fmla="*/ 647 h 676" name="T43"/>
                    <a:gd fmla="*/ 419 w 608" name="T44"/>
                    <a:gd fmla="*/ 667 h 676" name="T45"/>
                    <a:gd fmla="*/ 608 w 608" name="T46"/>
                    <a:gd fmla="*/ 676 h 676" name="T47"/>
                    <a:gd fmla="*/ 608 w 608" name="T48"/>
                    <a:gd fmla="*/ 260 h 676" name="T49"/>
                    <a:gd fmla="*/ 606 w 608" name="T50"/>
                    <a:gd fmla="*/ 234 h 676" name="T51"/>
                    <a:gd fmla="*/ 602 w 608" name="T52"/>
                    <a:gd fmla="*/ 207 h 676" name="T53"/>
                    <a:gd fmla="*/ 594 w 608" name="T54"/>
                    <a:gd fmla="*/ 183 h 676" name="T55"/>
                    <a:gd fmla="*/ 571 w 608" name="T56"/>
                    <a:gd fmla="*/ 136 h 676" name="T57"/>
                    <a:gd fmla="*/ 538 w 608" name="T58"/>
                    <a:gd fmla="*/ 95 h 676" name="T59"/>
                    <a:gd fmla="*/ 497 w 608" name="T60"/>
                    <a:gd fmla="*/ 59 h 676" name="T61"/>
                    <a:gd fmla="*/ 449 w 608" name="T62"/>
                    <a:gd fmla="*/ 31 h 676" name="T63"/>
                    <a:gd fmla="*/ 395 w 608" name="T64"/>
                    <a:gd fmla="*/ 12 h 676" name="T65"/>
                    <a:gd fmla="*/ 335 w 608" name="T66"/>
                    <a:gd fmla="*/ 1 h 676" name="T67"/>
                    <a:gd fmla="*/ 304 w 608" name="T68"/>
                    <a:gd fmla="*/ 0 h 676" name="T69"/>
                    <a:gd fmla="*/ 242 w 608" name="T70"/>
                    <a:gd fmla="*/ 4 h 676" name="T71"/>
                    <a:gd fmla="*/ 186 w 608" name="T72"/>
                    <a:gd fmla="*/ 20 h 676" name="T73"/>
                    <a:gd fmla="*/ 134 w 608" name="T74"/>
                    <a:gd fmla="*/ 44 h 676" name="T75"/>
                    <a:gd fmla="*/ 89 w 608" name="T76"/>
                    <a:gd fmla="*/ 76 h 676" name="T77"/>
                    <a:gd fmla="*/ 52 w 608" name="T78"/>
                    <a:gd fmla="*/ 114 h 676" name="T79"/>
                    <a:gd fmla="*/ 24 w 608" name="T80"/>
                    <a:gd fmla="*/ 159 h 676" name="T81"/>
                    <a:gd fmla="*/ 9 w 608" name="T82"/>
                    <a:gd fmla="*/ 195 h 676" name="T83"/>
                    <a:gd fmla="*/ 3 w 608" name="T84"/>
                    <a:gd fmla="*/ 221 h 676" name="T85"/>
                    <a:gd fmla="*/ 0 w 608" name="T86"/>
                    <a:gd fmla="*/ 247 h 676" name="T87"/>
                    <a:gd fmla="*/ 0 w 608" name="T88"/>
                    <a:gd fmla="*/ 676 h 676" name="T89"/>
                    <a:gd fmla="*/ 200 w 608" name="T90"/>
                    <a:gd fmla="*/ 676 h 676" name="T91"/>
                    <a:gd fmla="*/ 179 w 608" name="T92"/>
                    <a:gd fmla="*/ 657 h 676" name="T93"/>
                    <a:gd fmla="*/ 158 w 608" name="T94"/>
                    <a:gd fmla="*/ 635 h 676" name="T95"/>
                    <a:gd fmla="*/ 141 w 608" name="T96"/>
                    <a:gd fmla="*/ 610 h 676" name="T97"/>
                    <a:gd fmla="*/ 127 w 608" name="T98"/>
                    <a:gd fmla="*/ 583 h 676" name="T99"/>
                    <a:gd fmla="*/ 115 w 608" name="T100"/>
                    <a:gd fmla="*/ 552 h 676" name="T101"/>
                    <a:gd fmla="*/ 106 w 608" name="T102"/>
                    <a:gd fmla="*/ 520 h 676" name="T103"/>
                    <a:gd fmla="*/ 101 w 608" name="T104"/>
                    <a:gd fmla="*/ 486 h 676" name="T105"/>
                    <a:gd fmla="*/ 99 w 608" name="T106"/>
                    <a:gd fmla="*/ 450 h 67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76" w="608">
                      <a:moveTo>
                        <a:pt x="99" y="450"/>
                      </a:moveTo>
                      <a:lnTo>
                        <a:pt x="99" y="450"/>
                      </a:lnTo>
                      <a:lnTo>
                        <a:pt x="100" y="421"/>
                      </a:lnTo>
                      <a:lnTo>
                        <a:pt x="104" y="392"/>
                      </a:lnTo>
                      <a:lnTo>
                        <a:pt x="104" y="392"/>
                      </a:lnTo>
                      <a:lnTo>
                        <a:pt x="111" y="381"/>
                      </a:lnTo>
                      <a:lnTo>
                        <a:pt x="118" y="370"/>
                      </a:lnTo>
                      <a:lnTo>
                        <a:pt x="135" y="352"/>
                      </a:lnTo>
                      <a:lnTo>
                        <a:pt x="152" y="335"/>
                      </a:lnTo>
                      <a:lnTo>
                        <a:pt x="169" y="321"/>
                      </a:lnTo>
                      <a:lnTo>
                        <a:pt x="185" y="309"/>
                      </a:lnTo>
                      <a:lnTo>
                        <a:pt x="200" y="299"/>
                      </a:lnTo>
                      <a:lnTo>
                        <a:pt x="223" y="287"/>
                      </a:lnTo>
                      <a:lnTo>
                        <a:pt x="223" y="287"/>
                      </a:lnTo>
                      <a:lnTo>
                        <a:pt x="247" y="311"/>
                      </a:lnTo>
                      <a:lnTo>
                        <a:pt x="275" y="334"/>
                      </a:lnTo>
                      <a:lnTo>
                        <a:pt x="290" y="346"/>
                      </a:lnTo>
                      <a:lnTo>
                        <a:pt x="305" y="357"/>
                      </a:lnTo>
                      <a:lnTo>
                        <a:pt x="322" y="368"/>
                      </a:lnTo>
                      <a:lnTo>
                        <a:pt x="339" y="377"/>
                      </a:lnTo>
                      <a:lnTo>
                        <a:pt x="357" y="387"/>
                      </a:lnTo>
                      <a:lnTo>
                        <a:pt x="377" y="396"/>
                      </a:lnTo>
                      <a:lnTo>
                        <a:pt x="396" y="404"/>
                      </a:lnTo>
                      <a:lnTo>
                        <a:pt x="416" y="411"/>
                      </a:lnTo>
                      <a:lnTo>
                        <a:pt x="438" y="417"/>
                      </a:lnTo>
                      <a:lnTo>
                        <a:pt x="461" y="422"/>
                      </a:lnTo>
                      <a:lnTo>
                        <a:pt x="484" y="427"/>
                      </a:lnTo>
                      <a:lnTo>
                        <a:pt x="508" y="429"/>
                      </a:lnTo>
                      <a:lnTo>
                        <a:pt x="508" y="429"/>
                      </a:lnTo>
                      <a:lnTo>
                        <a:pt x="509" y="450"/>
                      </a:lnTo>
                      <a:lnTo>
                        <a:pt x="509" y="450"/>
                      </a:lnTo>
                      <a:lnTo>
                        <a:pt x="508" y="468"/>
                      </a:lnTo>
                      <a:lnTo>
                        <a:pt x="507" y="486"/>
                      </a:lnTo>
                      <a:lnTo>
                        <a:pt x="505" y="503"/>
                      </a:lnTo>
                      <a:lnTo>
                        <a:pt x="502" y="520"/>
                      </a:lnTo>
                      <a:lnTo>
                        <a:pt x="497" y="537"/>
                      </a:lnTo>
                      <a:lnTo>
                        <a:pt x="492" y="552"/>
                      </a:lnTo>
                      <a:lnTo>
                        <a:pt x="488" y="567"/>
                      </a:lnTo>
                      <a:lnTo>
                        <a:pt x="482" y="583"/>
                      </a:lnTo>
                      <a:lnTo>
                        <a:pt x="474" y="596"/>
                      </a:lnTo>
                      <a:lnTo>
                        <a:pt x="466" y="610"/>
                      </a:lnTo>
                      <a:lnTo>
                        <a:pt x="459" y="622"/>
                      </a:lnTo>
                      <a:lnTo>
                        <a:pt x="449" y="635"/>
                      </a:lnTo>
                      <a:lnTo>
                        <a:pt x="439" y="647"/>
                      </a:lnTo>
                      <a:lnTo>
                        <a:pt x="430" y="657"/>
                      </a:lnTo>
                      <a:lnTo>
                        <a:pt x="419" y="667"/>
                      </a:lnTo>
                      <a:lnTo>
                        <a:pt x="408" y="676"/>
                      </a:lnTo>
                      <a:lnTo>
                        <a:pt x="608" y="676"/>
                      </a:lnTo>
                      <a:lnTo>
                        <a:pt x="608" y="260"/>
                      </a:lnTo>
                      <a:lnTo>
                        <a:pt x="608" y="260"/>
                      </a:lnTo>
                      <a:lnTo>
                        <a:pt x="607" y="247"/>
                      </a:lnTo>
                      <a:lnTo>
                        <a:pt x="606" y="234"/>
                      </a:lnTo>
                      <a:lnTo>
                        <a:pt x="605" y="221"/>
                      </a:lnTo>
                      <a:lnTo>
                        <a:pt x="602" y="207"/>
                      </a:lnTo>
                      <a:lnTo>
                        <a:pt x="599" y="195"/>
                      </a:lnTo>
                      <a:lnTo>
                        <a:pt x="594" y="183"/>
                      </a:lnTo>
                      <a:lnTo>
                        <a:pt x="584" y="159"/>
                      </a:lnTo>
                      <a:lnTo>
                        <a:pt x="571" y="136"/>
                      </a:lnTo>
                      <a:lnTo>
                        <a:pt x="556" y="114"/>
                      </a:lnTo>
                      <a:lnTo>
                        <a:pt x="538" y="95"/>
                      </a:lnTo>
                      <a:lnTo>
                        <a:pt x="519" y="76"/>
                      </a:lnTo>
                      <a:lnTo>
                        <a:pt x="497" y="59"/>
                      </a:lnTo>
                      <a:lnTo>
                        <a:pt x="474" y="44"/>
                      </a:lnTo>
                      <a:lnTo>
                        <a:pt x="449" y="31"/>
                      </a:lnTo>
                      <a:lnTo>
                        <a:pt x="422" y="20"/>
                      </a:lnTo>
                      <a:lnTo>
                        <a:pt x="395" y="12"/>
                      </a:lnTo>
                      <a:lnTo>
                        <a:pt x="366" y="4"/>
                      </a:lnTo>
                      <a:lnTo>
                        <a:pt x="335" y="1"/>
                      </a:lnTo>
                      <a:lnTo>
                        <a:pt x="304" y="0"/>
                      </a:lnTo>
                      <a:lnTo>
                        <a:pt x="304" y="0"/>
                      </a:lnTo>
                      <a:lnTo>
                        <a:pt x="273" y="1"/>
                      </a:lnTo>
                      <a:lnTo>
                        <a:pt x="242" y="4"/>
                      </a:lnTo>
                      <a:lnTo>
                        <a:pt x="214" y="12"/>
                      </a:lnTo>
                      <a:lnTo>
                        <a:pt x="186" y="20"/>
                      </a:lnTo>
                      <a:lnTo>
                        <a:pt x="159" y="31"/>
                      </a:lnTo>
                      <a:lnTo>
                        <a:pt x="134" y="44"/>
                      </a:lnTo>
                      <a:lnTo>
                        <a:pt x="111" y="59"/>
                      </a:lnTo>
                      <a:lnTo>
                        <a:pt x="89" y="76"/>
                      </a:lnTo>
                      <a:lnTo>
                        <a:pt x="69" y="95"/>
                      </a:lnTo>
                      <a:lnTo>
                        <a:pt x="52" y="114"/>
                      </a:lnTo>
                      <a:lnTo>
                        <a:pt x="36" y="136"/>
                      </a:lnTo>
                      <a:lnTo>
                        <a:pt x="24" y="159"/>
                      </a:lnTo>
                      <a:lnTo>
                        <a:pt x="13" y="183"/>
                      </a:lnTo>
                      <a:lnTo>
                        <a:pt x="9" y="195"/>
                      </a:lnTo>
                      <a:lnTo>
                        <a:pt x="6" y="207"/>
                      </a:lnTo>
                      <a:lnTo>
                        <a:pt x="3" y="221"/>
                      </a:lnTo>
                      <a:lnTo>
                        <a:pt x="1" y="234"/>
                      </a:lnTo>
                      <a:lnTo>
                        <a:pt x="0" y="247"/>
                      </a:lnTo>
                      <a:lnTo>
                        <a:pt x="0" y="260"/>
                      </a:lnTo>
                      <a:lnTo>
                        <a:pt x="0" y="676"/>
                      </a:lnTo>
                      <a:lnTo>
                        <a:pt x="200" y="676"/>
                      </a:lnTo>
                      <a:lnTo>
                        <a:pt x="200" y="676"/>
                      </a:lnTo>
                      <a:lnTo>
                        <a:pt x="189" y="667"/>
                      </a:lnTo>
                      <a:lnTo>
                        <a:pt x="179" y="657"/>
                      </a:lnTo>
                      <a:lnTo>
                        <a:pt x="168" y="647"/>
                      </a:lnTo>
                      <a:lnTo>
                        <a:pt x="158" y="635"/>
                      </a:lnTo>
                      <a:lnTo>
                        <a:pt x="150" y="622"/>
                      </a:lnTo>
                      <a:lnTo>
                        <a:pt x="141" y="610"/>
                      </a:lnTo>
                      <a:lnTo>
                        <a:pt x="134" y="596"/>
                      </a:lnTo>
                      <a:lnTo>
                        <a:pt x="127" y="583"/>
                      </a:lnTo>
                      <a:lnTo>
                        <a:pt x="121" y="567"/>
                      </a:lnTo>
                      <a:lnTo>
                        <a:pt x="115" y="552"/>
                      </a:lnTo>
                      <a:lnTo>
                        <a:pt x="110" y="537"/>
                      </a:lnTo>
                      <a:lnTo>
                        <a:pt x="106" y="520"/>
                      </a:lnTo>
                      <a:lnTo>
                        <a:pt x="102" y="503"/>
                      </a:lnTo>
                      <a:lnTo>
                        <a:pt x="101" y="486"/>
                      </a:lnTo>
                      <a:lnTo>
                        <a:pt x="99" y="468"/>
                      </a:lnTo>
                      <a:lnTo>
                        <a:pt x="99" y="450"/>
                      </a:lnTo>
                      <a:lnTo>
                        <a:pt x="99" y="45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13" name="Freeform 138">
                  <a:extLst>
                    <a:ext uri="{FF2B5EF4-FFF2-40B4-BE49-F238E27FC236}">
                      <a16:creationId xmlns:a16="http://schemas.microsoft.com/office/drawing/2014/main" id="{7BEBC482-552A-488D-8531-C4DF55F1FA04}"/>
                    </a:ext>
                  </a:extLst>
                </p:cNvPr>
                <p:cNvSpPr/>
                <p:nvPr/>
              </p:nvSpPr>
              <p:spPr bwMode="auto">
                <a:xfrm>
                  <a:off x="4308475" y="5032375"/>
                  <a:ext cx="354013" cy="150813"/>
                </a:xfrm>
                <a:custGeom>
                  <a:gdLst>
                    <a:gd fmla="*/ 891 w 891" name="T0"/>
                    <a:gd fmla="*/ 169 h 382" name="T1"/>
                    <a:gd fmla="*/ 891 w 891" name="T2"/>
                    <a:gd fmla="*/ 169 h 382" name="T3"/>
                    <a:gd fmla="*/ 889 w 891" name="T4"/>
                    <a:gd fmla="*/ 155 h 382" name="T5"/>
                    <a:gd fmla="*/ 886 w 891" name="T6"/>
                    <a:gd fmla="*/ 141 h 382" name="T7"/>
                    <a:gd fmla="*/ 881 w 891" name="T8"/>
                    <a:gd fmla="*/ 129 h 382" name="T9"/>
                    <a:gd fmla="*/ 874 w 891" name="T10"/>
                    <a:gd fmla="*/ 118 h 382" name="T11"/>
                    <a:gd fmla="*/ 865 w 891" name="T12"/>
                    <a:gd fmla="*/ 108 h 382" name="T13"/>
                    <a:gd fmla="*/ 856 w 891" name="T14"/>
                    <a:gd fmla="*/ 99 h 382" name="T15"/>
                    <a:gd fmla="*/ 844 w 891" name="T16"/>
                    <a:gd fmla="*/ 92 h 382" name="T17"/>
                    <a:gd fmla="*/ 831 w 891" name="T18"/>
                    <a:gd fmla="*/ 87 h 382" name="T19"/>
                    <a:gd fmla="*/ 560 w 891" name="T20"/>
                    <a:gd fmla="*/ 0 h 382" name="T21"/>
                    <a:gd fmla="*/ 455 w 891" name="T22"/>
                    <a:gd fmla="*/ 246 h 382" name="T23"/>
                    <a:gd fmla="*/ 329 w 891" name="T24"/>
                    <a:gd fmla="*/ 0 h 382" name="T25"/>
                    <a:gd fmla="*/ 59 w 891" name="T26"/>
                    <a:gd fmla="*/ 87 h 382" name="T27"/>
                    <a:gd fmla="*/ 59 w 891" name="T28"/>
                    <a:gd fmla="*/ 87 h 382" name="T29"/>
                    <a:gd fmla="*/ 45 w 891" name="T30"/>
                    <a:gd fmla="*/ 92 h 382" name="T31"/>
                    <a:gd fmla="*/ 35 w 891" name="T32"/>
                    <a:gd fmla="*/ 99 h 382" name="T33"/>
                    <a:gd fmla="*/ 24 w 891" name="T34"/>
                    <a:gd fmla="*/ 108 h 382" name="T35"/>
                    <a:gd fmla="*/ 15 w 891" name="T36"/>
                    <a:gd fmla="*/ 118 h 382" name="T37"/>
                    <a:gd fmla="*/ 8 w 891" name="T38"/>
                    <a:gd fmla="*/ 129 h 382" name="T39"/>
                    <a:gd fmla="*/ 3 w 891" name="T40"/>
                    <a:gd fmla="*/ 141 h 382" name="T41"/>
                    <a:gd fmla="*/ 1 w 891" name="T42"/>
                    <a:gd fmla="*/ 155 h 382" name="T43"/>
                    <a:gd fmla="*/ 0 w 891" name="T44"/>
                    <a:gd fmla="*/ 169 h 382" name="T45"/>
                    <a:gd fmla="*/ 0 w 891" name="T46"/>
                    <a:gd fmla="*/ 382 h 382" name="T47"/>
                    <a:gd fmla="*/ 891 w 891" name="T48"/>
                    <a:gd fmla="*/ 382 h 382" name="T49"/>
                    <a:gd fmla="*/ 891 w 891" name="T50"/>
                    <a:gd fmla="*/ 169 h 382"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82" w="891">
                      <a:moveTo>
                        <a:pt x="891" y="169"/>
                      </a:moveTo>
                      <a:lnTo>
                        <a:pt x="891" y="169"/>
                      </a:lnTo>
                      <a:lnTo>
                        <a:pt x="889" y="155"/>
                      </a:lnTo>
                      <a:lnTo>
                        <a:pt x="886" y="141"/>
                      </a:lnTo>
                      <a:lnTo>
                        <a:pt x="881" y="129"/>
                      </a:lnTo>
                      <a:lnTo>
                        <a:pt x="874" y="118"/>
                      </a:lnTo>
                      <a:lnTo>
                        <a:pt x="865" y="108"/>
                      </a:lnTo>
                      <a:lnTo>
                        <a:pt x="856" y="99"/>
                      </a:lnTo>
                      <a:lnTo>
                        <a:pt x="844" y="92"/>
                      </a:lnTo>
                      <a:lnTo>
                        <a:pt x="831" y="87"/>
                      </a:lnTo>
                      <a:lnTo>
                        <a:pt x="560" y="0"/>
                      </a:lnTo>
                      <a:lnTo>
                        <a:pt x="455" y="246"/>
                      </a:lnTo>
                      <a:lnTo>
                        <a:pt x="329" y="0"/>
                      </a:lnTo>
                      <a:lnTo>
                        <a:pt x="59" y="87"/>
                      </a:lnTo>
                      <a:lnTo>
                        <a:pt x="59" y="87"/>
                      </a:lnTo>
                      <a:lnTo>
                        <a:pt x="45" y="92"/>
                      </a:lnTo>
                      <a:lnTo>
                        <a:pt x="35" y="99"/>
                      </a:lnTo>
                      <a:lnTo>
                        <a:pt x="24" y="108"/>
                      </a:lnTo>
                      <a:lnTo>
                        <a:pt x="15" y="118"/>
                      </a:lnTo>
                      <a:lnTo>
                        <a:pt x="8" y="129"/>
                      </a:lnTo>
                      <a:lnTo>
                        <a:pt x="3" y="141"/>
                      </a:lnTo>
                      <a:lnTo>
                        <a:pt x="1" y="155"/>
                      </a:lnTo>
                      <a:lnTo>
                        <a:pt x="0" y="169"/>
                      </a:lnTo>
                      <a:lnTo>
                        <a:pt x="0" y="382"/>
                      </a:lnTo>
                      <a:lnTo>
                        <a:pt x="891" y="382"/>
                      </a:lnTo>
                      <a:lnTo>
                        <a:pt x="891" y="169"/>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109" name="Group 139">
                <a:extLst>
                  <a:ext uri="{FF2B5EF4-FFF2-40B4-BE49-F238E27FC236}">
                    <a16:creationId xmlns:a16="http://schemas.microsoft.com/office/drawing/2014/main" id="{BE8A8076-41AD-4E97-9D22-59802F950E61}"/>
                  </a:ext>
                </a:extLst>
              </p:cNvPr>
              <p:cNvGrpSpPr/>
              <p:nvPr/>
            </p:nvGrpSpPr>
            <p:grpSpPr>
              <a:xfrm>
                <a:off x="2013404" y="3537068"/>
                <a:ext cx="258059" cy="312274"/>
                <a:chOff x="3640138" y="4718050"/>
                <a:chExt cx="377825" cy="457200"/>
              </a:xfrm>
              <a:solidFill>
                <a:schemeClr val="bg1"/>
              </a:solidFill>
            </p:grpSpPr>
            <p:sp>
              <p:nvSpPr>
                <p:cNvPr id="110" name="Freeform 140">
                  <a:extLst>
                    <a:ext uri="{FF2B5EF4-FFF2-40B4-BE49-F238E27FC236}">
                      <a16:creationId xmlns:a16="http://schemas.microsoft.com/office/drawing/2014/main" id="{F5E12CBB-C6CB-4471-936B-80C10A7B89FE}"/>
                    </a:ext>
                  </a:extLst>
                </p:cNvPr>
                <p:cNvSpPr/>
                <p:nvPr/>
              </p:nvSpPr>
              <p:spPr bwMode="auto">
                <a:xfrm>
                  <a:off x="3640138" y="5000625"/>
                  <a:ext cx="377825" cy="174625"/>
                </a:xfrm>
                <a:custGeom>
                  <a:gdLst>
                    <a:gd fmla="*/ 950 w 950" name="T0"/>
                    <a:gd fmla="*/ 208 h 441" name="T1"/>
                    <a:gd fmla="*/ 950 w 950" name="T2"/>
                    <a:gd fmla="*/ 208 h 441" name="T3"/>
                    <a:gd fmla="*/ 949 w 950" name="T4"/>
                    <a:gd fmla="*/ 194 h 441" name="T5"/>
                    <a:gd fmla="*/ 947 w 950" name="T6"/>
                    <a:gd fmla="*/ 181 h 441" name="T7"/>
                    <a:gd fmla="*/ 942 w 950" name="T8"/>
                    <a:gd fmla="*/ 169 h 441" name="T9"/>
                    <a:gd fmla="*/ 936 w 950" name="T10"/>
                    <a:gd fmla="*/ 157 h 441" name="T11"/>
                    <a:gd fmla="*/ 927 w 950" name="T12"/>
                    <a:gd fmla="*/ 147 h 441" name="T13"/>
                    <a:gd fmla="*/ 918 w 950" name="T14"/>
                    <a:gd fmla="*/ 138 h 441" name="T15"/>
                    <a:gd fmla="*/ 907 w 950" name="T16"/>
                    <a:gd fmla="*/ 129 h 441" name="T17"/>
                    <a:gd fmla="*/ 895 w 950" name="T18"/>
                    <a:gd fmla="*/ 123 h 441" name="T19"/>
                    <a:gd fmla="*/ 687 w 950" name="T20"/>
                    <a:gd fmla="*/ 35 h 441" name="T21"/>
                    <a:gd fmla="*/ 532 w 950" name="T22"/>
                    <a:gd fmla="*/ 237 h 441" name="T23"/>
                    <a:gd fmla="*/ 519 w 950" name="T24"/>
                    <a:gd fmla="*/ 69 h 441" name="T25"/>
                    <a:gd fmla="*/ 578 w 950" name="T26"/>
                    <a:gd fmla="*/ 42 h 441" name="T27"/>
                    <a:gd fmla="*/ 559 w 950" name="T28"/>
                    <a:gd fmla="*/ 0 h 441" name="T29"/>
                    <a:gd fmla="*/ 484 w 950" name="T30"/>
                    <a:gd fmla="*/ 34 h 441" name="T31"/>
                    <a:gd fmla="*/ 410 w 950" name="T32"/>
                    <a:gd fmla="*/ 0 h 441" name="T33"/>
                    <a:gd fmla="*/ 391 w 950" name="T34"/>
                    <a:gd fmla="*/ 42 h 441" name="T35"/>
                    <a:gd fmla="*/ 450 w 950" name="T36"/>
                    <a:gd fmla="*/ 69 h 441" name="T37"/>
                    <a:gd fmla="*/ 437 w 950" name="T38"/>
                    <a:gd fmla="*/ 240 h 441" name="T39"/>
                    <a:gd fmla="*/ 264 w 950" name="T40"/>
                    <a:gd fmla="*/ 35 h 441" name="T41"/>
                    <a:gd fmla="*/ 55 w 950" name="T42"/>
                    <a:gd fmla="*/ 123 h 441" name="T43"/>
                    <a:gd fmla="*/ 55 w 950" name="T44"/>
                    <a:gd fmla="*/ 123 h 441" name="T45"/>
                    <a:gd fmla="*/ 43 w 950" name="T46"/>
                    <a:gd fmla="*/ 129 h 441" name="T47"/>
                    <a:gd fmla="*/ 33 w 950" name="T48"/>
                    <a:gd fmla="*/ 138 h 441" name="T49"/>
                    <a:gd fmla="*/ 23 w 950" name="T50"/>
                    <a:gd fmla="*/ 147 h 441" name="T51"/>
                    <a:gd fmla="*/ 16 w 950" name="T52"/>
                    <a:gd fmla="*/ 157 h 441" name="T53"/>
                    <a:gd fmla="*/ 8 w 950" name="T54"/>
                    <a:gd fmla="*/ 169 h 441" name="T55"/>
                    <a:gd fmla="*/ 4 w 950" name="T56"/>
                    <a:gd fmla="*/ 181 h 441" name="T57"/>
                    <a:gd fmla="*/ 1 w 950" name="T58"/>
                    <a:gd fmla="*/ 194 h 441" name="T59"/>
                    <a:gd fmla="*/ 0 w 950" name="T60"/>
                    <a:gd fmla="*/ 208 h 441" name="T61"/>
                    <a:gd fmla="*/ 0 w 950" name="T62"/>
                    <a:gd fmla="*/ 441 h 441" name="T63"/>
                    <a:gd fmla="*/ 950 w 950" name="T64"/>
                    <a:gd fmla="*/ 441 h 441" name="T65"/>
                    <a:gd fmla="*/ 950 w 950" name="T66"/>
                    <a:gd fmla="*/ 208 h 441"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441" w="950">
                      <a:moveTo>
                        <a:pt x="950" y="208"/>
                      </a:moveTo>
                      <a:lnTo>
                        <a:pt x="950" y="208"/>
                      </a:lnTo>
                      <a:lnTo>
                        <a:pt x="949" y="194"/>
                      </a:lnTo>
                      <a:lnTo>
                        <a:pt x="947" y="181"/>
                      </a:lnTo>
                      <a:lnTo>
                        <a:pt x="942" y="169"/>
                      </a:lnTo>
                      <a:lnTo>
                        <a:pt x="936" y="157"/>
                      </a:lnTo>
                      <a:lnTo>
                        <a:pt x="927" y="147"/>
                      </a:lnTo>
                      <a:lnTo>
                        <a:pt x="918" y="138"/>
                      </a:lnTo>
                      <a:lnTo>
                        <a:pt x="907" y="129"/>
                      </a:lnTo>
                      <a:lnTo>
                        <a:pt x="895" y="123"/>
                      </a:lnTo>
                      <a:lnTo>
                        <a:pt x="687" y="35"/>
                      </a:lnTo>
                      <a:lnTo>
                        <a:pt x="532" y="237"/>
                      </a:lnTo>
                      <a:lnTo>
                        <a:pt x="519" y="69"/>
                      </a:lnTo>
                      <a:lnTo>
                        <a:pt x="578" y="42"/>
                      </a:lnTo>
                      <a:lnTo>
                        <a:pt x="559" y="0"/>
                      </a:lnTo>
                      <a:lnTo>
                        <a:pt x="484" y="34"/>
                      </a:lnTo>
                      <a:lnTo>
                        <a:pt x="410" y="0"/>
                      </a:lnTo>
                      <a:lnTo>
                        <a:pt x="391" y="42"/>
                      </a:lnTo>
                      <a:lnTo>
                        <a:pt x="450" y="69"/>
                      </a:lnTo>
                      <a:lnTo>
                        <a:pt x="437" y="240"/>
                      </a:lnTo>
                      <a:lnTo>
                        <a:pt x="264" y="35"/>
                      </a:lnTo>
                      <a:lnTo>
                        <a:pt x="55" y="123"/>
                      </a:lnTo>
                      <a:lnTo>
                        <a:pt x="55" y="123"/>
                      </a:lnTo>
                      <a:lnTo>
                        <a:pt x="43" y="129"/>
                      </a:lnTo>
                      <a:lnTo>
                        <a:pt x="33" y="138"/>
                      </a:lnTo>
                      <a:lnTo>
                        <a:pt x="23" y="147"/>
                      </a:lnTo>
                      <a:lnTo>
                        <a:pt x="16" y="157"/>
                      </a:lnTo>
                      <a:lnTo>
                        <a:pt x="8" y="169"/>
                      </a:lnTo>
                      <a:lnTo>
                        <a:pt x="4" y="181"/>
                      </a:lnTo>
                      <a:lnTo>
                        <a:pt x="1" y="194"/>
                      </a:lnTo>
                      <a:lnTo>
                        <a:pt x="0" y="208"/>
                      </a:lnTo>
                      <a:lnTo>
                        <a:pt x="0" y="441"/>
                      </a:lnTo>
                      <a:lnTo>
                        <a:pt x="950" y="441"/>
                      </a:lnTo>
                      <a:lnTo>
                        <a:pt x="950" y="208"/>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11" name="Freeform 141">
                  <a:extLst>
                    <a:ext uri="{FF2B5EF4-FFF2-40B4-BE49-F238E27FC236}">
                      <a16:creationId xmlns:a16="http://schemas.microsoft.com/office/drawing/2014/main" id="{972F19CE-7B8E-4934-BEF1-3EED6E587080}"/>
                    </a:ext>
                  </a:extLst>
                </p:cNvPr>
                <p:cNvSpPr>
                  <a:spLocks noEditPoints="1"/>
                </p:cNvSpPr>
                <p:nvPr/>
              </p:nvSpPr>
              <p:spPr bwMode="auto">
                <a:xfrm>
                  <a:off x="3725863" y="4718050"/>
                  <a:ext cx="227013" cy="261938"/>
                </a:xfrm>
                <a:custGeom>
                  <a:gdLst>
                    <a:gd fmla="*/ 43 w 571" name="T0"/>
                    <a:gd fmla="*/ 438 h 660" name="T1"/>
                    <a:gd fmla="*/ 50 w 571" name="T2"/>
                    <a:gd fmla="*/ 498 h 660" name="T3"/>
                    <a:gd fmla="*/ 72 w 571" name="T4"/>
                    <a:gd fmla="*/ 556 h 660" name="T5"/>
                    <a:gd fmla="*/ 93 w 571" name="T6"/>
                    <a:gd fmla="*/ 591 h 660" name="T7"/>
                    <a:gd fmla="*/ 135 w 571" name="T8"/>
                    <a:gd fmla="*/ 632 h 660" name="T9"/>
                    <a:gd fmla="*/ 190 w 571" name="T10"/>
                    <a:gd fmla="*/ 655 h 660" name="T11"/>
                    <a:gd fmla="*/ 228 w 571" name="T12"/>
                    <a:gd fmla="*/ 660 h 660" name="T13"/>
                    <a:gd fmla="*/ 300 w 571" name="T14"/>
                    <a:gd fmla="*/ 660 h 660" name="T15"/>
                    <a:gd fmla="*/ 340 w 571" name="T16"/>
                    <a:gd fmla="*/ 655 h 660" name="T17"/>
                    <a:gd fmla="*/ 393 w 571" name="T18"/>
                    <a:gd fmla="*/ 632 h 660" name="T19"/>
                    <a:gd fmla="*/ 436 w 571" name="T20"/>
                    <a:gd fmla="*/ 591 h 660" name="T21"/>
                    <a:gd fmla="*/ 457 w 571" name="T22"/>
                    <a:gd fmla="*/ 556 h 660" name="T23"/>
                    <a:gd fmla="*/ 478 w 571" name="T24"/>
                    <a:gd fmla="*/ 498 h 660" name="T25"/>
                    <a:gd fmla="*/ 486 w 571" name="T26"/>
                    <a:gd fmla="*/ 438 h 660" name="T27"/>
                    <a:gd fmla="*/ 562 w 571" name="T28"/>
                    <a:gd fmla="*/ 245 h 660" name="T29"/>
                    <a:gd fmla="*/ 571 w 571" name="T30"/>
                    <a:gd fmla="*/ 199 h 660" name="T31"/>
                    <a:gd fmla="*/ 563 w 571" name="T32"/>
                    <a:gd fmla="*/ 153 h 660" name="T33"/>
                    <a:gd fmla="*/ 546 w 571" name="T34"/>
                    <a:gd fmla="*/ 125 h 660" name="T35"/>
                    <a:gd fmla="*/ 511 w 571" name="T36"/>
                    <a:gd fmla="*/ 94 h 660" name="T37"/>
                    <a:gd fmla="*/ 466 w 571" name="T38"/>
                    <a:gd fmla="*/ 79 h 660" name="T39"/>
                    <a:gd fmla="*/ 434 w 571" name="T40"/>
                    <a:gd fmla="*/ 80 h 660" name="T41"/>
                    <a:gd fmla="*/ 416 w 571" name="T42"/>
                    <a:gd fmla="*/ 66 h 660" name="T43"/>
                    <a:gd fmla="*/ 359 w 571" name="T44"/>
                    <a:gd fmla="*/ 32 h 660" name="T45"/>
                    <a:gd fmla="*/ 297 w 571" name="T46"/>
                    <a:gd fmla="*/ 10 h 660" name="T47"/>
                    <a:gd fmla="*/ 236 w 571" name="T48"/>
                    <a:gd fmla="*/ 1 h 660" name="T49"/>
                    <a:gd fmla="*/ 174 w 571" name="T50"/>
                    <a:gd fmla="*/ 2 h 660" name="T51"/>
                    <a:gd fmla="*/ 115 w 571" name="T52"/>
                    <a:gd fmla="*/ 14 h 660" name="T53"/>
                    <a:gd fmla="*/ 85 w 571" name="T54"/>
                    <a:gd fmla="*/ 26 h 660" name="T55"/>
                    <a:gd fmla="*/ 46 w 571" name="T56"/>
                    <a:gd fmla="*/ 55 h 660" name="T57"/>
                    <a:gd fmla="*/ 17 w 571" name="T58"/>
                    <a:gd fmla="*/ 95 h 660" name="T59"/>
                    <a:gd fmla="*/ 5 w 571" name="T60"/>
                    <a:gd fmla="*/ 125 h 660" name="T61"/>
                    <a:gd fmla="*/ 0 w 571" name="T62"/>
                    <a:gd fmla="*/ 173 h 660" name="T63"/>
                    <a:gd fmla="*/ 9 w 571" name="T64"/>
                    <a:gd fmla="*/ 220 h 660" name="T65"/>
                    <a:gd fmla="*/ 429 w 571" name="T66"/>
                    <a:gd fmla="*/ 438 h 660" name="T67"/>
                    <a:gd fmla="*/ 424 w 571" name="T68"/>
                    <a:gd fmla="*/ 485 h 660" name="T69"/>
                    <a:gd fmla="*/ 407 w 571" name="T70"/>
                    <a:gd fmla="*/ 531 h 660" name="T71"/>
                    <a:gd fmla="*/ 390 w 571" name="T72"/>
                    <a:gd fmla="*/ 558 h 660" name="T73"/>
                    <a:gd fmla="*/ 361 w 571" name="T74"/>
                    <a:gd fmla="*/ 585 h 660" name="T75"/>
                    <a:gd fmla="*/ 326 w 571" name="T76"/>
                    <a:gd fmla="*/ 601 h 660" name="T77"/>
                    <a:gd fmla="*/ 265 w 571" name="T78"/>
                    <a:gd fmla="*/ 604 h 660" name="T79"/>
                    <a:gd fmla="*/ 215 w 571" name="T80"/>
                    <a:gd fmla="*/ 603 h 660" name="T81"/>
                    <a:gd fmla="*/ 178 w 571" name="T82"/>
                    <a:gd fmla="*/ 591 h 660" name="T83"/>
                    <a:gd fmla="*/ 148 w 571" name="T84"/>
                    <a:gd fmla="*/ 568 h 660" name="T85"/>
                    <a:gd fmla="*/ 129 w 571" name="T86"/>
                    <a:gd fmla="*/ 545 h 660" name="T87"/>
                    <a:gd fmla="*/ 109 w 571" name="T88"/>
                    <a:gd fmla="*/ 501 h 660" name="T89"/>
                    <a:gd fmla="*/ 99 w 571" name="T90"/>
                    <a:gd fmla="*/ 453 h 660" name="T91"/>
                    <a:gd fmla="*/ 99 w 571" name="T92"/>
                    <a:gd fmla="*/ 332 h 660" name="T93"/>
                    <a:gd fmla="*/ 163 w 571" name="T94"/>
                    <a:gd fmla="*/ 339 h 660" name="T95"/>
                    <a:gd fmla="*/ 218 w 571" name="T96"/>
                    <a:gd fmla="*/ 336 h 660" name="T97"/>
                    <a:gd fmla="*/ 274 w 571" name="T98"/>
                    <a:gd fmla="*/ 326 h 660" name="T99"/>
                    <a:gd fmla="*/ 334 w 571" name="T100"/>
                    <a:gd fmla="*/ 304 h 660" name="T101"/>
                    <a:gd fmla="*/ 394 w 571" name="T102"/>
                    <a:gd fmla="*/ 269 h 660" name="T103"/>
                    <a:gd fmla="*/ 400 w 571" name="T104"/>
                    <a:gd fmla="*/ 295 h 660" name="T105"/>
                    <a:gd fmla="*/ 419 w 571" name="T106"/>
                    <a:gd fmla="*/ 341 h 660"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660" w="571">
                      <a:moveTo>
                        <a:pt x="43" y="317"/>
                      </a:moveTo>
                      <a:lnTo>
                        <a:pt x="43" y="438"/>
                      </a:lnTo>
                      <a:lnTo>
                        <a:pt x="43" y="438"/>
                      </a:lnTo>
                      <a:lnTo>
                        <a:pt x="44" y="458"/>
                      </a:lnTo>
                      <a:lnTo>
                        <a:pt x="46" y="479"/>
                      </a:lnTo>
                      <a:lnTo>
                        <a:pt x="50" y="498"/>
                      </a:lnTo>
                      <a:lnTo>
                        <a:pt x="56" y="519"/>
                      </a:lnTo>
                      <a:lnTo>
                        <a:pt x="63" y="538"/>
                      </a:lnTo>
                      <a:lnTo>
                        <a:pt x="72" y="556"/>
                      </a:lnTo>
                      <a:lnTo>
                        <a:pt x="81" y="574"/>
                      </a:lnTo>
                      <a:lnTo>
                        <a:pt x="93" y="591"/>
                      </a:lnTo>
                      <a:lnTo>
                        <a:pt x="93" y="591"/>
                      </a:lnTo>
                      <a:lnTo>
                        <a:pt x="105" y="607"/>
                      </a:lnTo>
                      <a:lnTo>
                        <a:pt x="120" y="620"/>
                      </a:lnTo>
                      <a:lnTo>
                        <a:pt x="135" y="632"/>
                      </a:lnTo>
                      <a:lnTo>
                        <a:pt x="152" y="642"/>
                      </a:lnTo>
                      <a:lnTo>
                        <a:pt x="171" y="650"/>
                      </a:lnTo>
                      <a:lnTo>
                        <a:pt x="190" y="655"/>
                      </a:lnTo>
                      <a:lnTo>
                        <a:pt x="209" y="659"/>
                      </a:lnTo>
                      <a:lnTo>
                        <a:pt x="228" y="660"/>
                      </a:lnTo>
                      <a:lnTo>
                        <a:pt x="228" y="660"/>
                      </a:lnTo>
                      <a:lnTo>
                        <a:pt x="265" y="660"/>
                      </a:lnTo>
                      <a:lnTo>
                        <a:pt x="265" y="660"/>
                      </a:lnTo>
                      <a:lnTo>
                        <a:pt x="300" y="660"/>
                      </a:lnTo>
                      <a:lnTo>
                        <a:pt x="300" y="660"/>
                      </a:lnTo>
                      <a:lnTo>
                        <a:pt x="320" y="659"/>
                      </a:lnTo>
                      <a:lnTo>
                        <a:pt x="340" y="655"/>
                      </a:lnTo>
                      <a:lnTo>
                        <a:pt x="358" y="650"/>
                      </a:lnTo>
                      <a:lnTo>
                        <a:pt x="376" y="642"/>
                      </a:lnTo>
                      <a:lnTo>
                        <a:pt x="393" y="632"/>
                      </a:lnTo>
                      <a:lnTo>
                        <a:pt x="408" y="620"/>
                      </a:lnTo>
                      <a:lnTo>
                        <a:pt x="423" y="607"/>
                      </a:lnTo>
                      <a:lnTo>
                        <a:pt x="436" y="591"/>
                      </a:lnTo>
                      <a:lnTo>
                        <a:pt x="436" y="591"/>
                      </a:lnTo>
                      <a:lnTo>
                        <a:pt x="447" y="574"/>
                      </a:lnTo>
                      <a:lnTo>
                        <a:pt x="457" y="556"/>
                      </a:lnTo>
                      <a:lnTo>
                        <a:pt x="466" y="538"/>
                      </a:lnTo>
                      <a:lnTo>
                        <a:pt x="474" y="519"/>
                      </a:lnTo>
                      <a:lnTo>
                        <a:pt x="478" y="498"/>
                      </a:lnTo>
                      <a:lnTo>
                        <a:pt x="483" y="479"/>
                      </a:lnTo>
                      <a:lnTo>
                        <a:pt x="486" y="458"/>
                      </a:lnTo>
                      <a:lnTo>
                        <a:pt x="486" y="438"/>
                      </a:lnTo>
                      <a:lnTo>
                        <a:pt x="486" y="418"/>
                      </a:lnTo>
                      <a:lnTo>
                        <a:pt x="562" y="245"/>
                      </a:lnTo>
                      <a:lnTo>
                        <a:pt x="562" y="245"/>
                      </a:lnTo>
                      <a:lnTo>
                        <a:pt x="567" y="230"/>
                      </a:lnTo>
                      <a:lnTo>
                        <a:pt x="570" y="214"/>
                      </a:lnTo>
                      <a:lnTo>
                        <a:pt x="571" y="199"/>
                      </a:lnTo>
                      <a:lnTo>
                        <a:pt x="570" y="183"/>
                      </a:lnTo>
                      <a:lnTo>
                        <a:pt x="568" y="167"/>
                      </a:lnTo>
                      <a:lnTo>
                        <a:pt x="563" y="153"/>
                      </a:lnTo>
                      <a:lnTo>
                        <a:pt x="556" y="138"/>
                      </a:lnTo>
                      <a:lnTo>
                        <a:pt x="546" y="125"/>
                      </a:lnTo>
                      <a:lnTo>
                        <a:pt x="546" y="125"/>
                      </a:lnTo>
                      <a:lnTo>
                        <a:pt x="536" y="113"/>
                      </a:lnTo>
                      <a:lnTo>
                        <a:pt x="524" y="102"/>
                      </a:lnTo>
                      <a:lnTo>
                        <a:pt x="511" y="94"/>
                      </a:lnTo>
                      <a:lnTo>
                        <a:pt x="497" y="88"/>
                      </a:lnTo>
                      <a:lnTo>
                        <a:pt x="482" y="83"/>
                      </a:lnTo>
                      <a:lnTo>
                        <a:pt x="466" y="79"/>
                      </a:lnTo>
                      <a:lnTo>
                        <a:pt x="451" y="79"/>
                      </a:lnTo>
                      <a:lnTo>
                        <a:pt x="434" y="80"/>
                      </a:lnTo>
                      <a:lnTo>
                        <a:pt x="434" y="80"/>
                      </a:lnTo>
                      <a:lnTo>
                        <a:pt x="434" y="80"/>
                      </a:lnTo>
                      <a:lnTo>
                        <a:pt x="434" y="80"/>
                      </a:lnTo>
                      <a:lnTo>
                        <a:pt x="416" y="66"/>
                      </a:lnTo>
                      <a:lnTo>
                        <a:pt x="398" y="53"/>
                      </a:lnTo>
                      <a:lnTo>
                        <a:pt x="378" y="42"/>
                      </a:lnTo>
                      <a:lnTo>
                        <a:pt x="359" y="32"/>
                      </a:lnTo>
                      <a:lnTo>
                        <a:pt x="338" y="24"/>
                      </a:lnTo>
                      <a:lnTo>
                        <a:pt x="318" y="17"/>
                      </a:lnTo>
                      <a:lnTo>
                        <a:pt x="297" y="10"/>
                      </a:lnTo>
                      <a:lnTo>
                        <a:pt x="277" y="6"/>
                      </a:lnTo>
                      <a:lnTo>
                        <a:pt x="256" y="3"/>
                      </a:lnTo>
                      <a:lnTo>
                        <a:pt x="236" y="1"/>
                      </a:lnTo>
                      <a:lnTo>
                        <a:pt x="215" y="0"/>
                      </a:lnTo>
                      <a:lnTo>
                        <a:pt x="195" y="1"/>
                      </a:lnTo>
                      <a:lnTo>
                        <a:pt x="174" y="2"/>
                      </a:lnTo>
                      <a:lnTo>
                        <a:pt x="154" y="6"/>
                      </a:lnTo>
                      <a:lnTo>
                        <a:pt x="134" y="9"/>
                      </a:lnTo>
                      <a:lnTo>
                        <a:pt x="115" y="14"/>
                      </a:lnTo>
                      <a:lnTo>
                        <a:pt x="115" y="14"/>
                      </a:lnTo>
                      <a:lnTo>
                        <a:pt x="99" y="20"/>
                      </a:lnTo>
                      <a:lnTo>
                        <a:pt x="85" y="26"/>
                      </a:lnTo>
                      <a:lnTo>
                        <a:pt x="70" y="35"/>
                      </a:lnTo>
                      <a:lnTo>
                        <a:pt x="58" y="44"/>
                      </a:lnTo>
                      <a:lnTo>
                        <a:pt x="46" y="55"/>
                      </a:lnTo>
                      <a:lnTo>
                        <a:pt x="35" y="67"/>
                      </a:lnTo>
                      <a:lnTo>
                        <a:pt x="26" y="80"/>
                      </a:lnTo>
                      <a:lnTo>
                        <a:pt x="17" y="95"/>
                      </a:lnTo>
                      <a:lnTo>
                        <a:pt x="17" y="95"/>
                      </a:lnTo>
                      <a:lnTo>
                        <a:pt x="11" y="109"/>
                      </a:lnTo>
                      <a:lnTo>
                        <a:pt x="5" y="125"/>
                      </a:lnTo>
                      <a:lnTo>
                        <a:pt x="1" y="141"/>
                      </a:lnTo>
                      <a:lnTo>
                        <a:pt x="0" y="157"/>
                      </a:lnTo>
                      <a:lnTo>
                        <a:pt x="0" y="173"/>
                      </a:lnTo>
                      <a:lnTo>
                        <a:pt x="1" y="189"/>
                      </a:lnTo>
                      <a:lnTo>
                        <a:pt x="4" y="205"/>
                      </a:lnTo>
                      <a:lnTo>
                        <a:pt x="9" y="220"/>
                      </a:lnTo>
                      <a:lnTo>
                        <a:pt x="43" y="317"/>
                      </a:lnTo>
                      <a:close/>
                      <a:moveTo>
                        <a:pt x="429" y="438"/>
                      </a:moveTo>
                      <a:lnTo>
                        <a:pt x="429" y="438"/>
                      </a:lnTo>
                      <a:lnTo>
                        <a:pt x="429" y="453"/>
                      </a:lnTo>
                      <a:lnTo>
                        <a:pt x="426" y="469"/>
                      </a:lnTo>
                      <a:lnTo>
                        <a:pt x="424" y="485"/>
                      </a:lnTo>
                      <a:lnTo>
                        <a:pt x="419" y="501"/>
                      </a:lnTo>
                      <a:lnTo>
                        <a:pt x="413" y="516"/>
                      </a:lnTo>
                      <a:lnTo>
                        <a:pt x="407" y="531"/>
                      </a:lnTo>
                      <a:lnTo>
                        <a:pt x="399" y="545"/>
                      </a:lnTo>
                      <a:lnTo>
                        <a:pt x="390" y="558"/>
                      </a:lnTo>
                      <a:lnTo>
                        <a:pt x="390" y="558"/>
                      </a:lnTo>
                      <a:lnTo>
                        <a:pt x="382" y="568"/>
                      </a:lnTo>
                      <a:lnTo>
                        <a:pt x="372" y="578"/>
                      </a:lnTo>
                      <a:lnTo>
                        <a:pt x="361" y="585"/>
                      </a:lnTo>
                      <a:lnTo>
                        <a:pt x="350" y="591"/>
                      </a:lnTo>
                      <a:lnTo>
                        <a:pt x="338" y="597"/>
                      </a:lnTo>
                      <a:lnTo>
                        <a:pt x="326" y="601"/>
                      </a:lnTo>
                      <a:lnTo>
                        <a:pt x="313" y="603"/>
                      </a:lnTo>
                      <a:lnTo>
                        <a:pt x="300" y="604"/>
                      </a:lnTo>
                      <a:lnTo>
                        <a:pt x="265" y="604"/>
                      </a:lnTo>
                      <a:lnTo>
                        <a:pt x="228" y="604"/>
                      </a:lnTo>
                      <a:lnTo>
                        <a:pt x="228" y="604"/>
                      </a:lnTo>
                      <a:lnTo>
                        <a:pt x="215" y="603"/>
                      </a:lnTo>
                      <a:lnTo>
                        <a:pt x="203" y="601"/>
                      </a:lnTo>
                      <a:lnTo>
                        <a:pt x="190" y="597"/>
                      </a:lnTo>
                      <a:lnTo>
                        <a:pt x="178" y="591"/>
                      </a:lnTo>
                      <a:lnTo>
                        <a:pt x="167" y="585"/>
                      </a:lnTo>
                      <a:lnTo>
                        <a:pt x="156" y="578"/>
                      </a:lnTo>
                      <a:lnTo>
                        <a:pt x="148" y="568"/>
                      </a:lnTo>
                      <a:lnTo>
                        <a:pt x="139" y="558"/>
                      </a:lnTo>
                      <a:lnTo>
                        <a:pt x="139" y="558"/>
                      </a:lnTo>
                      <a:lnTo>
                        <a:pt x="129" y="545"/>
                      </a:lnTo>
                      <a:lnTo>
                        <a:pt x="122" y="531"/>
                      </a:lnTo>
                      <a:lnTo>
                        <a:pt x="115" y="516"/>
                      </a:lnTo>
                      <a:lnTo>
                        <a:pt x="109" y="501"/>
                      </a:lnTo>
                      <a:lnTo>
                        <a:pt x="105" y="485"/>
                      </a:lnTo>
                      <a:lnTo>
                        <a:pt x="102" y="469"/>
                      </a:lnTo>
                      <a:lnTo>
                        <a:pt x="99" y="453"/>
                      </a:lnTo>
                      <a:lnTo>
                        <a:pt x="99" y="438"/>
                      </a:lnTo>
                      <a:lnTo>
                        <a:pt x="99" y="332"/>
                      </a:lnTo>
                      <a:lnTo>
                        <a:pt x="99" y="332"/>
                      </a:lnTo>
                      <a:lnTo>
                        <a:pt x="131" y="336"/>
                      </a:lnTo>
                      <a:lnTo>
                        <a:pt x="146" y="339"/>
                      </a:lnTo>
                      <a:lnTo>
                        <a:pt x="163" y="339"/>
                      </a:lnTo>
                      <a:lnTo>
                        <a:pt x="181" y="339"/>
                      </a:lnTo>
                      <a:lnTo>
                        <a:pt x="199" y="339"/>
                      </a:lnTo>
                      <a:lnTo>
                        <a:pt x="218" y="336"/>
                      </a:lnTo>
                      <a:lnTo>
                        <a:pt x="236" y="334"/>
                      </a:lnTo>
                      <a:lnTo>
                        <a:pt x="255" y="330"/>
                      </a:lnTo>
                      <a:lnTo>
                        <a:pt x="274" y="326"/>
                      </a:lnTo>
                      <a:lnTo>
                        <a:pt x="294" y="319"/>
                      </a:lnTo>
                      <a:lnTo>
                        <a:pt x="314" y="312"/>
                      </a:lnTo>
                      <a:lnTo>
                        <a:pt x="334" y="304"/>
                      </a:lnTo>
                      <a:lnTo>
                        <a:pt x="354" y="293"/>
                      </a:lnTo>
                      <a:lnTo>
                        <a:pt x="373" y="282"/>
                      </a:lnTo>
                      <a:lnTo>
                        <a:pt x="394" y="269"/>
                      </a:lnTo>
                      <a:lnTo>
                        <a:pt x="394" y="269"/>
                      </a:lnTo>
                      <a:lnTo>
                        <a:pt x="395" y="276"/>
                      </a:lnTo>
                      <a:lnTo>
                        <a:pt x="400" y="295"/>
                      </a:lnTo>
                      <a:lnTo>
                        <a:pt x="404" y="309"/>
                      </a:lnTo>
                      <a:lnTo>
                        <a:pt x="411" y="324"/>
                      </a:lnTo>
                      <a:lnTo>
                        <a:pt x="419" y="341"/>
                      </a:lnTo>
                      <a:lnTo>
                        <a:pt x="429" y="358"/>
                      </a:lnTo>
                      <a:lnTo>
                        <a:pt x="429" y="438"/>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grpSp>
          <p:nvGrpSpPr>
            <p:cNvPr id="114" name="Group 143">
              <a:extLst>
                <a:ext uri="{FF2B5EF4-FFF2-40B4-BE49-F238E27FC236}">
                  <a16:creationId xmlns:a16="http://schemas.microsoft.com/office/drawing/2014/main" id="{A6D496A2-BF33-4A5C-BE05-351810470FA5}"/>
                </a:ext>
              </a:extLst>
            </p:cNvPr>
            <p:cNvGrpSpPr/>
            <p:nvPr/>
          </p:nvGrpSpPr>
          <p:grpSpPr>
            <a:xfrm>
              <a:off x="2933609" y="2304151"/>
              <a:ext cx="503803" cy="509840"/>
              <a:chOff x="2957513" y="5392738"/>
              <a:chExt cx="425450" cy="427038"/>
            </a:xfrm>
            <a:solidFill>
              <a:schemeClr val="bg1"/>
            </a:solidFill>
            <a:effectLst>
              <a:outerShdw algn="l" blurRad="25400" dist="12700" rotWithShape="0">
                <a:prstClr val="black">
                  <a:alpha val="14000"/>
                </a:prstClr>
              </a:outerShdw>
            </a:effectLst>
          </p:grpSpPr>
          <p:sp>
            <p:nvSpPr>
              <p:cNvPr id="115" name="Freeform 144">
                <a:extLst>
                  <a:ext uri="{FF2B5EF4-FFF2-40B4-BE49-F238E27FC236}">
                    <a16:creationId xmlns:a16="http://schemas.microsoft.com/office/drawing/2014/main" id="{8A2F614B-42A3-4595-BA41-81ABED08D004}"/>
                  </a:ext>
                </a:extLst>
              </p:cNvPr>
              <p:cNvSpPr/>
              <p:nvPr/>
            </p:nvSpPr>
            <p:spPr bwMode="auto">
              <a:xfrm>
                <a:off x="2957513" y="5392738"/>
                <a:ext cx="425450" cy="295275"/>
              </a:xfrm>
              <a:custGeom>
                <a:gdLst>
                  <a:gd fmla="*/ 914 w 1075" name="T0"/>
                  <a:gd fmla="*/ 746 h 747" name="T1"/>
                  <a:gd fmla="*/ 966 w 1075" name="T2"/>
                  <a:gd fmla="*/ 732 h 747" name="T3"/>
                  <a:gd fmla="*/ 1010 w 1075" name="T4"/>
                  <a:gd fmla="*/ 706 h 747" name="T5"/>
                  <a:gd fmla="*/ 1045 w 1075" name="T6"/>
                  <a:gd fmla="*/ 668 h 747" name="T7"/>
                  <a:gd fmla="*/ 1066 w 1075" name="T8"/>
                  <a:gd fmla="*/ 621 h 747" name="T9"/>
                  <a:gd fmla="*/ 1075 w 1075" name="T10"/>
                  <a:gd fmla="*/ 568 h 747" name="T11"/>
                  <a:gd fmla="*/ 1070 w 1075" name="T12"/>
                  <a:gd fmla="*/ 529 h 747" name="T13"/>
                  <a:gd fmla="*/ 1050 w 1075" name="T14"/>
                  <a:gd fmla="*/ 478 h 747" name="T15"/>
                  <a:gd fmla="*/ 1015 w 1075" name="T16"/>
                  <a:gd fmla="*/ 435 h 747" name="T17"/>
                  <a:gd fmla="*/ 1015 w 1075" name="T18"/>
                  <a:gd fmla="*/ 420 h 747" name="T19"/>
                  <a:gd fmla="*/ 1007 w 1075" name="T20"/>
                  <a:gd fmla="*/ 369 h 747" name="T21"/>
                  <a:gd fmla="*/ 987 w 1075" name="T22"/>
                  <a:gd fmla="*/ 326 h 747" name="T23"/>
                  <a:gd fmla="*/ 954 w 1075" name="T24"/>
                  <a:gd fmla="*/ 289 h 747" name="T25"/>
                  <a:gd fmla="*/ 912 w 1075" name="T26"/>
                  <a:gd fmla="*/ 264 h 747" name="T27"/>
                  <a:gd fmla="*/ 864 w 1075" name="T28"/>
                  <a:gd fmla="*/ 252 h 747" name="T29"/>
                  <a:gd fmla="*/ 830 w 1075" name="T30"/>
                  <a:gd fmla="*/ 252 h 747" name="T31"/>
                  <a:gd fmla="*/ 780 w 1075" name="T32"/>
                  <a:gd fmla="*/ 264 h 747" name="T33"/>
                  <a:gd fmla="*/ 769 w 1075" name="T34"/>
                  <a:gd fmla="*/ 211 h 747" name="T35"/>
                  <a:gd fmla="*/ 736 w 1075" name="T36"/>
                  <a:gd fmla="*/ 137 h 747" name="T37"/>
                  <a:gd fmla="*/ 684 w 1075" name="T38"/>
                  <a:gd fmla="*/ 77 h 747" name="T39"/>
                  <a:gd fmla="*/ 619 w 1075" name="T40"/>
                  <a:gd fmla="*/ 31 h 747" name="T41"/>
                  <a:gd fmla="*/ 541 w 1075" name="T42"/>
                  <a:gd fmla="*/ 6 h 747" name="T43"/>
                  <a:gd fmla="*/ 484 w 1075" name="T44"/>
                  <a:gd fmla="*/ 0 h 747" name="T45"/>
                  <a:gd fmla="*/ 440 w 1075" name="T46"/>
                  <a:gd fmla="*/ 3 h 747" name="T47"/>
                  <a:gd fmla="*/ 371 w 1075" name="T48"/>
                  <a:gd fmla="*/ 23 h 747" name="T49"/>
                  <a:gd fmla="*/ 297 w 1075" name="T50"/>
                  <a:gd fmla="*/ 67 h 747" name="T51"/>
                  <a:gd fmla="*/ 241 w 1075" name="T52"/>
                  <a:gd fmla="*/ 129 h 747" name="T53"/>
                  <a:gd fmla="*/ 202 w 1075" name="T54"/>
                  <a:gd fmla="*/ 205 h 747" name="T55"/>
                  <a:gd fmla="*/ 190 w 1075" name="T56"/>
                  <a:gd fmla="*/ 263 h 747" name="T57"/>
                  <a:gd fmla="*/ 187 w 1075" name="T58"/>
                  <a:gd fmla="*/ 292 h 747" name="T59"/>
                  <a:gd fmla="*/ 131 w 1075" name="T60"/>
                  <a:gd fmla="*/ 311 h 747" name="T61"/>
                  <a:gd fmla="*/ 81 w 1075" name="T62"/>
                  <a:gd fmla="*/ 342 h 747" name="T63"/>
                  <a:gd fmla="*/ 43 w 1075" name="T64"/>
                  <a:gd fmla="*/ 386 h 747" name="T65"/>
                  <a:gd fmla="*/ 15 w 1075" name="T66"/>
                  <a:gd fmla="*/ 438 h 747" name="T67"/>
                  <a:gd fmla="*/ 2 w 1075" name="T68"/>
                  <a:gd fmla="*/ 497 h 747" name="T69"/>
                  <a:gd fmla="*/ 0 w 1075" name="T70"/>
                  <a:gd fmla="*/ 531 h 747" name="T71"/>
                  <a:gd fmla="*/ 6 w 1075" name="T72"/>
                  <a:gd fmla="*/ 572 h 747" name="T73"/>
                  <a:gd fmla="*/ 20 w 1075" name="T74"/>
                  <a:gd fmla="*/ 609 h 747" name="T75"/>
                  <a:gd fmla="*/ 38 w 1075" name="T76"/>
                  <a:gd fmla="*/ 643 h 747" name="T77"/>
                  <a:gd fmla="*/ 72 w 1075" name="T78"/>
                  <a:gd fmla="*/ 683 h 747" name="T79"/>
                  <a:gd fmla="*/ 103 w 1075" name="T80"/>
                  <a:gd fmla="*/ 709 h 747" name="T81"/>
                  <a:gd fmla="*/ 145 w 1075" name="T82"/>
                  <a:gd fmla="*/ 733 h 747" name="T83"/>
                  <a:gd fmla="*/ 193 w 1075" name="T84"/>
                  <a:gd fmla="*/ 746 h 7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747" w="1075">
                    <a:moveTo>
                      <a:pt x="896" y="747"/>
                    </a:moveTo>
                    <a:lnTo>
                      <a:pt x="896" y="747"/>
                    </a:lnTo>
                    <a:lnTo>
                      <a:pt x="914" y="746"/>
                    </a:lnTo>
                    <a:lnTo>
                      <a:pt x="932" y="743"/>
                    </a:lnTo>
                    <a:lnTo>
                      <a:pt x="949" y="738"/>
                    </a:lnTo>
                    <a:lnTo>
                      <a:pt x="966" y="732"/>
                    </a:lnTo>
                    <a:lnTo>
                      <a:pt x="982" y="725"/>
                    </a:lnTo>
                    <a:lnTo>
                      <a:pt x="996" y="717"/>
                    </a:lnTo>
                    <a:lnTo>
                      <a:pt x="1010" y="706"/>
                    </a:lnTo>
                    <a:lnTo>
                      <a:pt x="1023" y="695"/>
                    </a:lnTo>
                    <a:lnTo>
                      <a:pt x="1034" y="682"/>
                    </a:lnTo>
                    <a:lnTo>
                      <a:pt x="1045" y="668"/>
                    </a:lnTo>
                    <a:lnTo>
                      <a:pt x="1053" y="654"/>
                    </a:lnTo>
                    <a:lnTo>
                      <a:pt x="1060" y="638"/>
                    </a:lnTo>
                    <a:lnTo>
                      <a:pt x="1066" y="621"/>
                    </a:lnTo>
                    <a:lnTo>
                      <a:pt x="1071" y="604"/>
                    </a:lnTo>
                    <a:lnTo>
                      <a:pt x="1074" y="586"/>
                    </a:lnTo>
                    <a:lnTo>
                      <a:pt x="1075" y="568"/>
                    </a:lnTo>
                    <a:lnTo>
                      <a:pt x="1075" y="568"/>
                    </a:lnTo>
                    <a:lnTo>
                      <a:pt x="1074" y="549"/>
                    </a:lnTo>
                    <a:lnTo>
                      <a:pt x="1070" y="529"/>
                    </a:lnTo>
                    <a:lnTo>
                      <a:pt x="1065" y="511"/>
                    </a:lnTo>
                    <a:lnTo>
                      <a:pt x="1058" y="494"/>
                    </a:lnTo>
                    <a:lnTo>
                      <a:pt x="1050" y="478"/>
                    </a:lnTo>
                    <a:lnTo>
                      <a:pt x="1040" y="462"/>
                    </a:lnTo>
                    <a:lnTo>
                      <a:pt x="1028" y="447"/>
                    </a:lnTo>
                    <a:lnTo>
                      <a:pt x="1015" y="435"/>
                    </a:lnTo>
                    <a:lnTo>
                      <a:pt x="1015" y="435"/>
                    </a:lnTo>
                    <a:lnTo>
                      <a:pt x="1015" y="420"/>
                    </a:lnTo>
                    <a:lnTo>
                      <a:pt x="1015" y="420"/>
                    </a:lnTo>
                    <a:lnTo>
                      <a:pt x="1015" y="403"/>
                    </a:lnTo>
                    <a:lnTo>
                      <a:pt x="1012" y="386"/>
                    </a:lnTo>
                    <a:lnTo>
                      <a:pt x="1007" y="369"/>
                    </a:lnTo>
                    <a:lnTo>
                      <a:pt x="1002" y="354"/>
                    </a:lnTo>
                    <a:lnTo>
                      <a:pt x="995" y="339"/>
                    </a:lnTo>
                    <a:lnTo>
                      <a:pt x="987" y="326"/>
                    </a:lnTo>
                    <a:lnTo>
                      <a:pt x="977" y="312"/>
                    </a:lnTo>
                    <a:lnTo>
                      <a:pt x="966" y="300"/>
                    </a:lnTo>
                    <a:lnTo>
                      <a:pt x="954" y="289"/>
                    </a:lnTo>
                    <a:lnTo>
                      <a:pt x="941" y="280"/>
                    </a:lnTo>
                    <a:lnTo>
                      <a:pt x="926" y="271"/>
                    </a:lnTo>
                    <a:lnTo>
                      <a:pt x="912" y="264"/>
                    </a:lnTo>
                    <a:lnTo>
                      <a:pt x="896" y="259"/>
                    </a:lnTo>
                    <a:lnTo>
                      <a:pt x="881" y="254"/>
                    </a:lnTo>
                    <a:lnTo>
                      <a:pt x="864" y="252"/>
                    </a:lnTo>
                    <a:lnTo>
                      <a:pt x="847" y="251"/>
                    </a:lnTo>
                    <a:lnTo>
                      <a:pt x="847" y="251"/>
                    </a:lnTo>
                    <a:lnTo>
                      <a:pt x="830" y="252"/>
                    </a:lnTo>
                    <a:lnTo>
                      <a:pt x="813" y="254"/>
                    </a:lnTo>
                    <a:lnTo>
                      <a:pt x="796" y="259"/>
                    </a:lnTo>
                    <a:lnTo>
                      <a:pt x="780" y="264"/>
                    </a:lnTo>
                    <a:lnTo>
                      <a:pt x="780" y="264"/>
                    </a:lnTo>
                    <a:lnTo>
                      <a:pt x="777" y="237"/>
                    </a:lnTo>
                    <a:lnTo>
                      <a:pt x="769" y="211"/>
                    </a:lnTo>
                    <a:lnTo>
                      <a:pt x="761" y="184"/>
                    </a:lnTo>
                    <a:lnTo>
                      <a:pt x="749" y="160"/>
                    </a:lnTo>
                    <a:lnTo>
                      <a:pt x="736" y="137"/>
                    </a:lnTo>
                    <a:lnTo>
                      <a:pt x="720" y="115"/>
                    </a:lnTo>
                    <a:lnTo>
                      <a:pt x="703" y="95"/>
                    </a:lnTo>
                    <a:lnTo>
                      <a:pt x="684" y="77"/>
                    </a:lnTo>
                    <a:lnTo>
                      <a:pt x="663" y="60"/>
                    </a:lnTo>
                    <a:lnTo>
                      <a:pt x="641" y="44"/>
                    </a:lnTo>
                    <a:lnTo>
                      <a:pt x="619" y="31"/>
                    </a:lnTo>
                    <a:lnTo>
                      <a:pt x="593" y="20"/>
                    </a:lnTo>
                    <a:lnTo>
                      <a:pt x="568" y="12"/>
                    </a:lnTo>
                    <a:lnTo>
                      <a:pt x="541" y="6"/>
                    </a:lnTo>
                    <a:lnTo>
                      <a:pt x="513" y="2"/>
                    </a:lnTo>
                    <a:lnTo>
                      <a:pt x="484" y="0"/>
                    </a:lnTo>
                    <a:lnTo>
                      <a:pt x="484" y="0"/>
                    </a:lnTo>
                    <a:lnTo>
                      <a:pt x="470" y="1"/>
                    </a:lnTo>
                    <a:lnTo>
                      <a:pt x="456" y="2"/>
                    </a:lnTo>
                    <a:lnTo>
                      <a:pt x="440" y="3"/>
                    </a:lnTo>
                    <a:lnTo>
                      <a:pt x="425" y="6"/>
                    </a:lnTo>
                    <a:lnTo>
                      <a:pt x="398" y="13"/>
                    </a:lnTo>
                    <a:lnTo>
                      <a:pt x="371" y="23"/>
                    </a:lnTo>
                    <a:lnTo>
                      <a:pt x="344" y="36"/>
                    </a:lnTo>
                    <a:lnTo>
                      <a:pt x="320" y="50"/>
                    </a:lnTo>
                    <a:lnTo>
                      <a:pt x="297" y="67"/>
                    </a:lnTo>
                    <a:lnTo>
                      <a:pt x="277" y="85"/>
                    </a:lnTo>
                    <a:lnTo>
                      <a:pt x="257" y="106"/>
                    </a:lnTo>
                    <a:lnTo>
                      <a:pt x="241" y="129"/>
                    </a:lnTo>
                    <a:lnTo>
                      <a:pt x="225" y="153"/>
                    </a:lnTo>
                    <a:lnTo>
                      <a:pt x="213" y="178"/>
                    </a:lnTo>
                    <a:lnTo>
                      <a:pt x="202" y="205"/>
                    </a:lnTo>
                    <a:lnTo>
                      <a:pt x="195" y="234"/>
                    </a:lnTo>
                    <a:lnTo>
                      <a:pt x="192" y="247"/>
                    </a:lnTo>
                    <a:lnTo>
                      <a:pt x="190" y="263"/>
                    </a:lnTo>
                    <a:lnTo>
                      <a:pt x="189" y="277"/>
                    </a:lnTo>
                    <a:lnTo>
                      <a:pt x="187" y="292"/>
                    </a:lnTo>
                    <a:lnTo>
                      <a:pt x="187" y="292"/>
                    </a:lnTo>
                    <a:lnTo>
                      <a:pt x="168" y="297"/>
                    </a:lnTo>
                    <a:lnTo>
                      <a:pt x="149" y="303"/>
                    </a:lnTo>
                    <a:lnTo>
                      <a:pt x="131" y="311"/>
                    </a:lnTo>
                    <a:lnTo>
                      <a:pt x="114" y="319"/>
                    </a:lnTo>
                    <a:lnTo>
                      <a:pt x="97" y="330"/>
                    </a:lnTo>
                    <a:lnTo>
                      <a:pt x="81" y="342"/>
                    </a:lnTo>
                    <a:lnTo>
                      <a:pt x="67" y="356"/>
                    </a:lnTo>
                    <a:lnTo>
                      <a:pt x="55" y="370"/>
                    </a:lnTo>
                    <a:lnTo>
                      <a:pt x="43" y="386"/>
                    </a:lnTo>
                    <a:lnTo>
                      <a:pt x="32" y="402"/>
                    </a:lnTo>
                    <a:lnTo>
                      <a:pt x="22" y="420"/>
                    </a:lnTo>
                    <a:lnTo>
                      <a:pt x="15" y="438"/>
                    </a:lnTo>
                    <a:lnTo>
                      <a:pt x="9" y="457"/>
                    </a:lnTo>
                    <a:lnTo>
                      <a:pt x="4" y="476"/>
                    </a:lnTo>
                    <a:lnTo>
                      <a:pt x="2" y="497"/>
                    </a:lnTo>
                    <a:lnTo>
                      <a:pt x="0" y="517"/>
                    </a:lnTo>
                    <a:lnTo>
                      <a:pt x="0" y="517"/>
                    </a:lnTo>
                    <a:lnTo>
                      <a:pt x="0" y="531"/>
                    </a:lnTo>
                    <a:lnTo>
                      <a:pt x="2" y="545"/>
                    </a:lnTo>
                    <a:lnTo>
                      <a:pt x="4" y="558"/>
                    </a:lnTo>
                    <a:lnTo>
                      <a:pt x="6" y="572"/>
                    </a:lnTo>
                    <a:lnTo>
                      <a:pt x="10" y="584"/>
                    </a:lnTo>
                    <a:lnTo>
                      <a:pt x="15" y="597"/>
                    </a:lnTo>
                    <a:lnTo>
                      <a:pt x="20" y="609"/>
                    </a:lnTo>
                    <a:lnTo>
                      <a:pt x="24" y="620"/>
                    </a:lnTo>
                    <a:lnTo>
                      <a:pt x="32" y="632"/>
                    </a:lnTo>
                    <a:lnTo>
                      <a:pt x="38" y="643"/>
                    </a:lnTo>
                    <a:lnTo>
                      <a:pt x="45" y="654"/>
                    </a:lnTo>
                    <a:lnTo>
                      <a:pt x="53" y="663"/>
                    </a:lnTo>
                    <a:lnTo>
                      <a:pt x="72" y="683"/>
                    </a:lnTo>
                    <a:lnTo>
                      <a:pt x="91" y="700"/>
                    </a:lnTo>
                    <a:lnTo>
                      <a:pt x="91" y="700"/>
                    </a:lnTo>
                    <a:lnTo>
                      <a:pt x="103" y="709"/>
                    </a:lnTo>
                    <a:lnTo>
                      <a:pt x="116" y="719"/>
                    </a:lnTo>
                    <a:lnTo>
                      <a:pt x="131" y="727"/>
                    </a:lnTo>
                    <a:lnTo>
                      <a:pt x="145" y="733"/>
                    </a:lnTo>
                    <a:lnTo>
                      <a:pt x="161" y="739"/>
                    </a:lnTo>
                    <a:lnTo>
                      <a:pt x="178" y="743"/>
                    </a:lnTo>
                    <a:lnTo>
                      <a:pt x="193" y="746"/>
                    </a:lnTo>
                    <a:lnTo>
                      <a:pt x="212" y="747"/>
                    </a:lnTo>
                    <a:lnTo>
                      <a:pt x="896" y="747"/>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16" name="Freeform 145">
                <a:extLst>
                  <a:ext uri="{FF2B5EF4-FFF2-40B4-BE49-F238E27FC236}">
                    <a16:creationId xmlns:a16="http://schemas.microsoft.com/office/drawing/2014/main" id="{94E7E403-4998-4D0A-A0E7-3005712169A2}"/>
                  </a:ext>
                </a:extLst>
              </p:cNvPr>
              <p:cNvSpPr/>
              <p:nvPr/>
            </p:nvSpPr>
            <p:spPr bwMode="auto">
              <a:xfrm>
                <a:off x="3071813" y="5729288"/>
                <a:ext cx="228600" cy="90488"/>
              </a:xfrm>
              <a:custGeom>
                <a:gdLst>
                  <a:gd fmla="*/ 0 w 577" name="T0"/>
                  <a:gd fmla="*/ 0 h 226" name="T1"/>
                  <a:gd fmla="*/ 7 w 577" name="T2"/>
                  <a:gd fmla="*/ 22 h 226" name="T3"/>
                  <a:gd fmla="*/ 26 w 577" name="T4"/>
                  <a:gd fmla="*/ 68 h 226" name="T5"/>
                  <a:gd fmla="*/ 53 w 577" name="T6"/>
                  <a:gd fmla="*/ 109 h 226" name="T7"/>
                  <a:gd fmla="*/ 86 w 577" name="T8"/>
                  <a:gd fmla="*/ 146 h 226" name="T9"/>
                  <a:gd fmla="*/ 123 w 577" name="T10"/>
                  <a:gd fmla="*/ 176 h 226" name="T11"/>
                  <a:gd fmla="*/ 167 w 577" name="T12"/>
                  <a:gd fmla="*/ 200 h 226" name="T13"/>
                  <a:gd fmla="*/ 212 w 577" name="T14"/>
                  <a:gd fmla="*/ 217 h 226" name="T15"/>
                  <a:gd fmla="*/ 263 w 577" name="T16"/>
                  <a:gd fmla="*/ 225 h 226" name="T17"/>
                  <a:gd fmla="*/ 288 w 577" name="T18"/>
                  <a:gd fmla="*/ 226 h 226" name="T19"/>
                  <a:gd fmla="*/ 339 w 577" name="T20"/>
                  <a:gd fmla="*/ 222 h 226" name="T21"/>
                  <a:gd fmla="*/ 387 w 577" name="T22"/>
                  <a:gd fmla="*/ 210 h 226" name="T23"/>
                  <a:gd fmla="*/ 432 w 577" name="T24"/>
                  <a:gd fmla="*/ 189 h 226" name="T25"/>
                  <a:gd fmla="*/ 473 w 577" name="T26"/>
                  <a:gd fmla="*/ 161 h 226" name="T27"/>
                  <a:gd fmla="*/ 508 w 577" name="T28"/>
                  <a:gd fmla="*/ 129 h 226" name="T29"/>
                  <a:gd fmla="*/ 538 w 577" name="T30"/>
                  <a:gd fmla="*/ 89 h 226" name="T31"/>
                  <a:gd fmla="*/ 561 w 577" name="T32"/>
                  <a:gd fmla="*/ 47 h 226" name="T33"/>
                  <a:gd fmla="*/ 577 w 577" name="T34"/>
                  <a:gd fmla="*/ 0 h 226" name="T35"/>
                  <a:gd fmla="*/ 502 w 577" name="T36"/>
                  <a:gd fmla="*/ 0 h 226" name="T37"/>
                  <a:gd fmla="*/ 489 w 577" name="T38"/>
                  <a:gd fmla="*/ 31 h 226" name="T39"/>
                  <a:gd fmla="*/ 471 w 577" name="T40"/>
                  <a:gd fmla="*/ 61 h 226" name="T41"/>
                  <a:gd fmla="*/ 448 w 577" name="T42"/>
                  <a:gd fmla="*/ 88 h 226" name="T43"/>
                  <a:gd fmla="*/ 421 w 577" name="T44"/>
                  <a:gd fmla="*/ 111 h 226" name="T45"/>
                  <a:gd fmla="*/ 392 w 577" name="T46"/>
                  <a:gd fmla="*/ 129 h 226" name="T47"/>
                  <a:gd fmla="*/ 360 w 577" name="T48"/>
                  <a:gd fmla="*/ 143 h 226" name="T49"/>
                  <a:gd fmla="*/ 325 w 577" name="T50"/>
                  <a:gd fmla="*/ 152 h 226" name="T51"/>
                  <a:gd fmla="*/ 288 w 577" name="T52"/>
                  <a:gd fmla="*/ 154 h 226" name="T53"/>
                  <a:gd fmla="*/ 270 w 577" name="T54"/>
                  <a:gd fmla="*/ 154 h 226" name="T55"/>
                  <a:gd fmla="*/ 234 w 577" name="T56"/>
                  <a:gd fmla="*/ 148 h 226" name="T57"/>
                  <a:gd fmla="*/ 200 w 577" name="T58"/>
                  <a:gd fmla="*/ 136 h 226" name="T59"/>
                  <a:gd fmla="*/ 170 w 577" name="T60"/>
                  <a:gd fmla="*/ 120 h 226" name="T61"/>
                  <a:gd fmla="*/ 141 w 577" name="T62"/>
                  <a:gd fmla="*/ 100 h 226" name="T63"/>
                  <a:gd fmla="*/ 117 w 577" name="T64"/>
                  <a:gd fmla="*/ 74 h 226" name="T65"/>
                  <a:gd fmla="*/ 96 w 577" name="T66"/>
                  <a:gd fmla="*/ 47 h 226" name="T67"/>
                  <a:gd fmla="*/ 81 w 577" name="T68"/>
                  <a:gd fmla="*/ 15 h 226" name="T69"/>
                  <a:gd fmla="*/ 75 w 577" name="T70"/>
                  <a:gd fmla="*/ 0 h 22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226" w="577">
                    <a:moveTo>
                      <a:pt x="75" y="0"/>
                    </a:moveTo>
                    <a:lnTo>
                      <a:pt x="0" y="0"/>
                    </a:lnTo>
                    <a:lnTo>
                      <a:pt x="0" y="0"/>
                    </a:lnTo>
                    <a:lnTo>
                      <a:pt x="7" y="22"/>
                    </a:lnTo>
                    <a:lnTo>
                      <a:pt x="16" y="47"/>
                    </a:lnTo>
                    <a:lnTo>
                      <a:pt x="26" y="68"/>
                    </a:lnTo>
                    <a:lnTo>
                      <a:pt x="39" y="89"/>
                    </a:lnTo>
                    <a:lnTo>
                      <a:pt x="53" y="109"/>
                    </a:lnTo>
                    <a:lnTo>
                      <a:pt x="69" y="129"/>
                    </a:lnTo>
                    <a:lnTo>
                      <a:pt x="86" y="146"/>
                    </a:lnTo>
                    <a:lnTo>
                      <a:pt x="104" y="161"/>
                    </a:lnTo>
                    <a:lnTo>
                      <a:pt x="123" y="176"/>
                    </a:lnTo>
                    <a:lnTo>
                      <a:pt x="144" y="189"/>
                    </a:lnTo>
                    <a:lnTo>
                      <a:pt x="167" y="200"/>
                    </a:lnTo>
                    <a:lnTo>
                      <a:pt x="189" y="210"/>
                    </a:lnTo>
                    <a:lnTo>
                      <a:pt x="212" y="217"/>
                    </a:lnTo>
                    <a:lnTo>
                      <a:pt x="238" y="222"/>
                    </a:lnTo>
                    <a:lnTo>
                      <a:pt x="263" y="225"/>
                    </a:lnTo>
                    <a:lnTo>
                      <a:pt x="288" y="226"/>
                    </a:lnTo>
                    <a:lnTo>
                      <a:pt x="288" y="226"/>
                    </a:lnTo>
                    <a:lnTo>
                      <a:pt x="314" y="225"/>
                    </a:lnTo>
                    <a:lnTo>
                      <a:pt x="339" y="222"/>
                    </a:lnTo>
                    <a:lnTo>
                      <a:pt x="365" y="217"/>
                    </a:lnTo>
                    <a:lnTo>
                      <a:pt x="387" y="210"/>
                    </a:lnTo>
                    <a:lnTo>
                      <a:pt x="410" y="200"/>
                    </a:lnTo>
                    <a:lnTo>
                      <a:pt x="432" y="189"/>
                    </a:lnTo>
                    <a:lnTo>
                      <a:pt x="454" y="176"/>
                    </a:lnTo>
                    <a:lnTo>
                      <a:pt x="473" y="161"/>
                    </a:lnTo>
                    <a:lnTo>
                      <a:pt x="491" y="146"/>
                    </a:lnTo>
                    <a:lnTo>
                      <a:pt x="508" y="129"/>
                    </a:lnTo>
                    <a:lnTo>
                      <a:pt x="524" y="109"/>
                    </a:lnTo>
                    <a:lnTo>
                      <a:pt x="538" y="89"/>
                    </a:lnTo>
                    <a:lnTo>
                      <a:pt x="550" y="68"/>
                    </a:lnTo>
                    <a:lnTo>
                      <a:pt x="561" y="47"/>
                    </a:lnTo>
                    <a:lnTo>
                      <a:pt x="570" y="22"/>
                    </a:lnTo>
                    <a:lnTo>
                      <a:pt x="577" y="0"/>
                    </a:lnTo>
                    <a:lnTo>
                      <a:pt x="502" y="0"/>
                    </a:lnTo>
                    <a:lnTo>
                      <a:pt x="502" y="0"/>
                    </a:lnTo>
                    <a:lnTo>
                      <a:pt x="496" y="15"/>
                    </a:lnTo>
                    <a:lnTo>
                      <a:pt x="489" y="31"/>
                    </a:lnTo>
                    <a:lnTo>
                      <a:pt x="480" y="47"/>
                    </a:lnTo>
                    <a:lnTo>
                      <a:pt x="471" y="61"/>
                    </a:lnTo>
                    <a:lnTo>
                      <a:pt x="460" y="74"/>
                    </a:lnTo>
                    <a:lnTo>
                      <a:pt x="448" y="88"/>
                    </a:lnTo>
                    <a:lnTo>
                      <a:pt x="436" y="100"/>
                    </a:lnTo>
                    <a:lnTo>
                      <a:pt x="421" y="111"/>
                    </a:lnTo>
                    <a:lnTo>
                      <a:pt x="407" y="120"/>
                    </a:lnTo>
                    <a:lnTo>
                      <a:pt x="392" y="129"/>
                    </a:lnTo>
                    <a:lnTo>
                      <a:pt x="377" y="136"/>
                    </a:lnTo>
                    <a:lnTo>
                      <a:pt x="360" y="143"/>
                    </a:lnTo>
                    <a:lnTo>
                      <a:pt x="343" y="148"/>
                    </a:lnTo>
                    <a:lnTo>
                      <a:pt x="325" y="152"/>
                    </a:lnTo>
                    <a:lnTo>
                      <a:pt x="307" y="154"/>
                    </a:lnTo>
                    <a:lnTo>
                      <a:pt x="288" y="154"/>
                    </a:lnTo>
                    <a:lnTo>
                      <a:pt x="288" y="154"/>
                    </a:lnTo>
                    <a:lnTo>
                      <a:pt x="270" y="154"/>
                    </a:lnTo>
                    <a:lnTo>
                      <a:pt x="252" y="152"/>
                    </a:lnTo>
                    <a:lnTo>
                      <a:pt x="234" y="148"/>
                    </a:lnTo>
                    <a:lnTo>
                      <a:pt x="217" y="143"/>
                    </a:lnTo>
                    <a:lnTo>
                      <a:pt x="200" y="136"/>
                    </a:lnTo>
                    <a:lnTo>
                      <a:pt x="185" y="129"/>
                    </a:lnTo>
                    <a:lnTo>
                      <a:pt x="170" y="120"/>
                    </a:lnTo>
                    <a:lnTo>
                      <a:pt x="156" y="111"/>
                    </a:lnTo>
                    <a:lnTo>
                      <a:pt x="141" y="100"/>
                    </a:lnTo>
                    <a:lnTo>
                      <a:pt x="129" y="88"/>
                    </a:lnTo>
                    <a:lnTo>
                      <a:pt x="117" y="74"/>
                    </a:lnTo>
                    <a:lnTo>
                      <a:pt x="106" y="61"/>
                    </a:lnTo>
                    <a:lnTo>
                      <a:pt x="96" y="47"/>
                    </a:lnTo>
                    <a:lnTo>
                      <a:pt x="88" y="31"/>
                    </a:lnTo>
                    <a:lnTo>
                      <a:pt x="81" y="15"/>
                    </a:lnTo>
                    <a:lnTo>
                      <a:pt x="75" y="0"/>
                    </a:lnTo>
                    <a:lnTo>
                      <a:pt x="75"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17" name="Freeform 146">
                <a:extLst>
                  <a:ext uri="{FF2B5EF4-FFF2-40B4-BE49-F238E27FC236}">
                    <a16:creationId xmlns:a16="http://schemas.microsoft.com/office/drawing/2014/main" id="{CE29CC29-218E-4BC0-99B4-24D9F01BBFB4}"/>
                  </a:ext>
                </a:extLst>
              </p:cNvPr>
              <p:cNvSpPr/>
              <p:nvPr/>
            </p:nvSpPr>
            <p:spPr bwMode="auto">
              <a:xfrm>
                <a:off x="3124200" y="5719763"/>
                <a:ext cx="123825" cy="44450"/>
              </a:xfrm>
              <a:custGeom>
                <a:gdLst>
                  <a:gd fmla="*/ 314 w 314" name="T0"/>
                  <a:gd fmla="*/ 0 h 110" name="T1"/>
                  <a:gd fmla="*/ 248 w 314" name="T2"/>
                  <a:gd fmla="*/ 0 h 110" name="T3"/>
                  <a:gd fmla="*/ 248 w 314" name="T4"/>
                  <a:gd fmla="*/ 0 h 110" name="T5"/>
                  <a:gd fmla="*/ 240 w 314" name="T6"/>
                  <a:gd fmla="*/ 11 h 110" name="T7"/>
                  <a:gd fmla="*/ 231 w 314" name="T8"/>
                  <a:gd fmla="*/ 21 h 110" name="T9"/>
                  <a:gd fmla="*/ 220 w 314" name="T10"/>
                  <a:gd fmla="*/ 29 h 110" name="T11"/>
                  <a:gd fmla="*/ 209 w 314" name="T12"/>
                  <a:gd fmla="*/ 36 h 110" name="T13"/>
                  <a:gd fmla="*/ 197 w 314" name="T14"/>
                  <a:gd fmla="*/ 42 h 110" name="T15"/>
                  <a:gd fmla="*/ 185 w 314" name="T16"/>
                  <a:gd fmla="*/ 46 h 110" name="T17"/>
                  <a:gd fmla="*/ 172 w 314" name="T18"/>
                  <a:gd fmla="*/ 48 h 110" name="T19"/>
                  <a:gd fmla="*/ 157 w 314" name="T20"/>
                  <a:gd fmla="*/ 50 h 110" name="T21"/>
                  <a:gd fmla="*/ 157 w 314" name="T22"/>
                  <a:gd fmla="*/ 50 h 110" name="T23"/>
                  <a:gd fmla="*/ 143 w 314" name="T24"/>
                  <a:gd fmla="*/ 48 h 110" name="T25"/>
                  <a:gd fmla="*/ 130 w 314" name="T26"/>
                  <a:gd fmla="*/ 46 h 110" name="T27"/>
                  <a:gd fmla="*/ 118 w 314" name="T28"/>
                  <a:gd fmla="*/ 42 h 110" name="T29"/>
                  <a:gd fmla="*/ 106 w 314" name="T30"/>
                  <a:gd fmla="*/ 36 h 110" name="T31"/>
                  <a:gd fmla="*/ 95 w 314" name="T32"/>
                  <a:gd fmla="*/ 29 h 110" name="T33"/>
                  <a:gd fmla="*/ 84 w 314" name="T34"/>
                  <a:gd fmla="*/ 21 h 110" name="T35"/>
                  <a:gd fmla="*/ 75 w 314" name="T36"/>
                  <a:gd fmla="*/ 11 h 110" name="T37"/>
                  <a:gd fmla="*/ 67 w 314" name="T38"/>
                  <a:gd fmla="*/ 0 h 110" name="T39"/>
                  <a:gd fmla="*/ 0 w 314" name="T40"/>
                  <a:gd fmla="*/ 0 h 110" name="T41"/>
                  <a:gd fmla="*/ 0 w 314" name="T42"/>
                  <a:gd fmla="*/ 0 h 110" name="T43"/>
                  <a:gd fmla="*/ 5 w 314" name="T44"/>
                  <a:gd fmla="*/ 12 h 110" name="T45"/>
                  <a:gd fmla="*/ 11 w 314" name="T46"/>
                  <a:gd fmla="*/ 23 h 110" name="T47"/>
                  <a:gd fmla="*/ 17 w 314" name="T48"/>
                  <a:gd fmla="*/ 34 h 110" name="T49"/>
                  <a:gd fmla="*/ 25 w 314" name="T50"/>
                  <a:gd fmla="*/ 44 h 110" name="T51"/>
                  <a:gd fmla="*/ 33 w 314" name="T52"/>
                  <a:gd fmla="*/ 53 h 110" name="T53"/>
                  <a:gd fmla="*/ 42 w 314" name="T54"/>
                  <a:gd fmla="*/ 63 h 110" name="T55"/>
                  <a:gd fmla="*/ 51 w 314" name="T56"/>
                  <a:gd fmla="*/ 71 h 110" name="T57"/>
                  <a:gd fmla="*/ 61 w 314" name="T58"/>
                  <a:gd fmla="*/ 79 h 110" name="T59"/>
                  <a:gd fmla="*/ 72 w 314" name="T60"/>
                  <a:gd fmla="*/ 86 h 110" name="T61"/>
                  <a:gd fmla="*/ 83 w 314" name="T62"/>
                  <a:gd fmla="*/ 92 h 110" name="T63"/>
                  <a:gd fmla="*/ 93 w 314" name="T64"/>
                  <a:gd fmla="*/ 97 h 110" name="T65"/>
                  <a:gd fmla="*/ 106 w 314" name="T66"/>
                  <a:gd fmla="*/ 102 h 110" name="T67"/>
                  <a:gd fmla="*/ 119 w 314" name="T68"/>
                  <a:gd fmla="*/ 105 h 110" name="T69"/>
                  <a:gd fmla="*/ 131 w 314" name="T70"/>
                  <a:gd fmla="*/ 108 h 110" name="T71"/>
                  <a:gd fmla="*/ 144 w 314" name="T72"/>
                  <a:gd fmla="*/ 109 h 110" name="T73"/>
                  <a:gd fmla="*/ 157 w 314" name="T74"/>
                  <a:gd fmla="*/ 110 h 110" name="T75"/>
                  <a:gd fmla="*/ 157 w 314" name="T76"/>
                  <a:gd fmla="*/ 110 h 110" name="T77"/>
                  <a:gd fmla="*/ 171 w 314" name="T78"/>
                  <a:gd fmla="*/ 109 h 110" name="T79"/>
                  <a:gd fmla="*/ 184 w 314" name="T80"/>
                  <a:gd fmla="*/ 108 h 110" name="T81"/>
                  <a:gd fmla="*/ 196 w 314" name="T82"/>
                  <a:gd fmla="*/ 105 h 110" name="T83"/>
                  <a:gd fmla="*/ 209 w 314" name="T84"/>
                  <a:gd fmla="*/ 102 h 110" name="T85"/>
                  <a:gd fmla="*/ 221 w 314" name="T86"/>
                  <a:gd fmla="*/ 97 h 110" name="T87"/>
                  <a:gd fmla="*/ 232 w 314" name="T88"/>
                  <a:gd fmla="*/ 92 h 110" name="T89"/>
                  <a:gd fmla="*/ 243 w 314" name="T90"/>
                  <a:gd fmla="*/ 86 h 110" name="T91"/>
                  <a:gd fmla="*/ 254 w 314" name="T92"/>
                  <a:gd fmla="*/ 79 h 110" name="T93"/>
                  <a:gd fmla="*/ 264 w 314" name="T94"/>
                  <a:gd fmla="*/ 71 h 110" name="T95"/>
                  <a:gd fmla="*/ 273 w 314" name="T96"/>
                  <a:gd fmla="*/ 63 h 110" name="T97"/>
                  <a:gd fmla="*/ 282 w 314" name="T98"/>
                  <a:gd fmla="*/ 53 h 110" name="T99"/>
                  <a:gd fmla="*/ 290 w 314" name="T100"/>
                  <a:gd fmla="*/ 44 h 110" name="T101"/>
                  <a:gd fmla="*/ 298 w 314" name="T102"/>
                  <a:gd fmla="*/ 34 h 110" name="T103"/>
                  <a:gd fmla="*/ 304 w 314" name="T104"/>
                  <a:gd fmla="*/ 23 h 110" name="T105"/>
                  <a:gd fmla="*/ 310 w 314" name="T106"/>
                  <a:gd fmla="*/ 12 h 110" name="T107"/>
                  <a:gd fmla="*/ 314 w 314" name="T108"/>
                  <a:gd fmla="*/ 0 h 110" name="T109"/>
                  <a:gd fmla="*/ 314 w 314" name="T110"/>
                  <a:gd fmla="*/ 0 h 110"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10" w="314">
                    <a:moveTo>
                      <a:pt x="314" y="0"/>
                    </a:moveTo>
                    <a:lnTo>
                      <a:pt x="248" y="0"/>
                    </a:lnTo>
                    <a:lnTo>
                      <a:pt x="248" y="0"/>
                    </a:lnTo>
                    <a:lnTo>
                      <a:pt x="240" y="11"/>
                    </a:lnTo>
                    <a:lnTo>
                      <a:pt x="231" y="21"/>
                    </a:lnTo>
                    <a:lnTo>
                      <a:pt x="220" y="29"/>
                    </a:lnTo>
                    <a:lnTo>
                      <a:pt x="209" y="36"/>
                    </a:lnTo>
                    <a:lnTo>
                      <a:pt x="197" y="42"/>
                    </a:lnTo>
                    <a:lnTo>
                      <a:pt x="185" y="46"/>
                    </a:lnTo>
                    <a:lnTo>
                      <a:pt x="172" y="48"/>
                    </a:lnTo>
                    <a:lnTo>
                      <a:pt x="157" y="50"/>
                    </a:lnTo>
                    <a:lnTo>
                      <a:pt x="157" y="50"/>
                    </a:lnTo>
                    <a:lnTo>
                      <a:pt x="143" y="48"/>
                    </a:lnTo>
                    <a:lnTo>
                      <a:pt x="130" y="46"/>
                    </a:lnTo>
                    <a:lnTo>
                      <a:pt x="118" y="42"/>
                    </a:lnTo>
                    <a:lnTo>
                      <a:pt x="106" y="36"/>
                    </a:lnTo>
                    <a:lnTo>
                      <a:pt x="95" y="29"/>
                    </a:lnTo>
                    <a:lnTo>
                      <a:pt x="84" y="21"/>
                    </a:lnTo>
                    <a:lnTo>
                      <a:pt x="75" y="11"/>
                    </a:lnTo>
                    <a:lnTo>
                      <a:pt x="67" y="0"/>
                    </a:lnTo>
                    <a:lnTo>
                      <a:pt x="0" y="0"/>
                    </a:lnTo>
                    <a:lnTo>
                      <a:pt x="0" y="0"/>
                    </a:lnTo>
                    <a:lnTo>
                      <a:pt x="5" y="12"/>
                    </a:lnTo>
                    <a:lnTo>
                      <a:pt x="11" y="23"/>
                    </a:lnTo>
                    <a:lnTo>
                      <a:pt x="17" y="34"/>
                    </a:lnTo>
                    <a:lnTo>
                      <a:pt x="25" y="44"/>
                    </a:lnTo>
                    <a:lnTo>
                      <a:pt x="33" y="53"/>
                    </a:lnTo>
                    <a:lnTo>
                      <a:pt x="42" y="63"/>
                    </a:lnTo>
                    <a:lnTo>
                      <a:pt x="51" y="71"/>
                    </a:lnTo>
                    <a:lnTo>
                      <a:pt x="61" y="79"/>
                    </a:lnTo>
                    <a:lnTo>
                      <a:pt x="72" y="86"/>
                    </a:lnTo>
                    <a:lnTo>
                      <a:pt x="83" y="92"/>
                    </a:lnTo>
                    <a:lnTo>
                      <a:pt x="93" y="97"/>
                    </a:lnTo>
                    <a:lnTo>
                      <a:pt x="106" y="102"/>
                    </a:lnTo>
                    <a:lnTo>
                      <a:pt x="119" y="105"/>
                    </a:lnTo>
                    <a:lnTo>
                      <a:pt x="131" y="108"/>
                    </a:lnTo>
                    <a:lnTo>
                      <a:pt x="144" y="109"/>
                    </a:lnTo>
                    <a:lnTo>
                      <a:pt x="157" y="110"/>
                    </a:lnTo>
                    <a:lnTo>
                      <a:pt x="157" y="110"/>
                    </a:lnTo>
                    <a:lnTo>
                      <a:pt x="171" y="109"/>
                    </a:lnTo>
                    <a:lnTo>
                      <a:pt x="184" y="108"/>
                    </a:lnTo>
                    <a:lnTo>
                      <a:pt x="196" y="105"/>
                    </a:lnTo>
                    <a:lnTo>
                      <a:pt x="209" y="102"/>
                    </a:lnTo>
                    <a:lnTo>
                      <a:pt x="221" y="97"/>
                    </a:lnTo>
                    <a:lnTo>
                      <a:pt x="232" y="92"/>
                    </a:lnTo>
                    <a:lnTo>
                      <a:pt x="243" y="86"/>
                    </a:lnTo>
                    <a:lnTo>
                      <a:pt x="254" y="79"/>
                    </a:lnTo>
                    <a:lnTo>
                      <a:pt x="264" y="71"/>
                    </a:lnTo>
                    <a:lnTo>
                      <a:pt x="273" y="63"/>
                    </a:lnTo>
                    <a:lnTo>
                      <a:pt x="282" y="53"/>
                    </a:lnTo>
                    <a:lnTo>
                      <a:pt x="290" y="44"/>
                    </a:lnTo>
                    <a:lnTo>
                      <a:pt x="298" y="34"/>
                    </a:lnTo>
                    <a:lnTo>
                      <a:pt x="304" y="23"/>
                    </a:lnTo>
                    <a:lnTo>
                      <a:pt x="310" y="12"/>
                    </a:lnTo>
                    <a:lnTo>
                      <a:pt x="314" y="0"/>
                    </a:lnTo>
                    <a:lnTo>
                      <a:pt x="314"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118" name="Group 154">
              <a:extLst>
                <a:ext uri="{FF2B5EF4-FFF2-40B4-BE49-F238E27FC236}">
                  <a16:creationId xmlns:a16="http://schemas.microsoft.com/office/drawing/2014/main" id="{F1104989-5B9D-405E-B239-22FB1F5AA398}"/>
                </a:ext>
              </a:extLst>
            </p:cNvPr>
            <p:cNvGrpSpPr/>
            <p:nvPr/>
          </p:nvGrpSpPr>
          <p:grpSpPr>
            <a:xfrm>
              <a:off x="1925142" y="2656676"/>
              <a:ext cx="353769" cy="663586"/>
              <a:chOff x="2559050" y="3040063"/>
              <a:chExt cx="477838" cy="889000"/>
            </a:xfrm>
            <a:solidFill>
              <a:schemeClr val="bg1"/>
            </a:solidFill>
            <a:effectLst>
              <a:outerShdw algn="l" blurRad="25400" dist="12700" rotWithShape="0">
                <a:prstClr val="black">
                  <a:alpha val="14000"/>
                </a:prstClr>
              </a:outerShdw>
            </a:effectLst>
          </p:grpSpPr>
          <p:sp>
            <p:nvSpPr>
              <p:cNvPr id="119" name="Freeform 40">
                <a:extLst>
                  <a:ext uri="{FF2B5EF4-FFF2-40B4-BE49-F238E27FC236}">
                    <a16:creationId xmlns:a16="http://schemas.microsoft.com/office/drawing/2014/main" id="{92D13F0C-6947-4E45-9DAA-210D2571BEA5}"/>
                  </a:ext>
                </a:extLst>
              </p:cNvPr>
              <p:cNvSpPr/>
              <p:nvPr/>
            </p:nvSpPr>
            <p:spPr bwMode="auto">
              <a:xfrm>
                <a:off x="2616200" y="3282950"/>
                <a:ext cx="117475" cy="117475"/>
              </a:xfrm>
              <a:custGeom>
                <a:gdLst>
                  <a:gd fmla="*/ 0 w 149" name="T0"/>
                  <a:gd fmla="*/ 75 h 149" name="T1"/>
                  <a:gd fmla="*/ 0 w 149" name="T2"/>
                  <a:gd fmla="*/ 75 h 149" name="T3"/>
                  <a:gd fmla="*/ 1 w 149" name="T4"/>
                  <a:gd fmla="*/ 90 h 149" name="T5"/>
                  <a:gd fmla="*/ 6 w 149" name="T6"/>
                  <a:gd fmla="*/ 103 h 149" name="T7"/>
                  <a:gd fmla="*/ 13 w 149" name="T8"/>
                  <a:gd fmla="*/ 116 h 149" name="T9"/>
                  <a:gd fmla="*/ 21 w 149" name="T10"/>
                  <a:gd fmla="*/ 128 h 149" name="T11"/>
                  <a:gd fmla="*/ 33 w 149" name="T12"/>
                  <a:gd fmla="*/ 136 h 149" name="T13"/>
                  <a:gd fmla="*/ 46 w 149" name="T14"/>
                  <a:gd fmla="*/ 143 h 149" name="T15"/>
                  <a:gd fmla="*/ 59 w 149" name="T16"/>
                  <a:gd fmla="*/ 148 h 149" name="T17"/>
                  <a:gd fmla="*/ 74 w 149" name="T18"/>
                  <a:gd fmla="*/ 149 h 149" name="T19"/>
                  <a:gd fmla="*/ 74 w 149" name="T20"/>
                  <a:gd fmla="*/ 149 h 149" name="T21"/>
                  <a:gd fmla="*/ 89 w 149" name="T22"/>
                  <a:gd fmla="*/ 148 h 149" name="T23"/>
                  <a:gd fmla="*/ 103 w 149" name="T24"/>
                  <a:gd fmla="*/ 143 h 149" name="T25"/>
                  <a:gd fmla="*/ 116 w 149" name="T26"/>
                  <a:gd fmla="*/ 136 h 149" name="T27"/>
                  <a:gd fmla="*/ 127 w 149" name="T28"/>
                  <a:gd fmla="*/ 128 h 149" name="T29"/>
                  <a:gd fmla="*/ 136 w 149" name="T30"/>
                  <a:gd fmla="*/ 116 h 149" name="T31"/>
                  <a:gd fmla="*/ 143 w 149" name="T32"/>
                  <a:gd fmla="*/ 103 h 149" name="T33"/>
                  <a:gd fmla="*/ 147 w 149" name="T34"/>
                  <a:gd fmla="*/ 90 h 149" name="T35"/>
                  <a:gd fmla="*/ 149 w 149" name="T36"/>
                  <a:gd fmla="*/ 75 h 149" name="T37"/>
                  <a:gd fmla="*/ 149 w 149" name="T38"/>
                  <a:gd fmla="*/ 75 h 149" name="T39"/>
                  <a:gd fmla="*/ 147 w 149" name="T40"/>
                  <a:gd fmla="*/ 60 h 149" name="T41"/>
                  <a:gd fmla="*/ 143 w 149" name="T42"/>
                  <a:gd fmla="*/ 46 h 149" name="T43"/>
                  <a:gd fmla="*/ 136 w 149" name="T44"/>
                  <a:gd fmla="*/ 33 h 149" name="T45"/>
                  <a:gd fmla="*/ 127 w 149" name="T46"/>
                  <a:gd fmla="*/ 22 h 149" name="T47"/>
                  <a:gd fmla="*/ 116 w 149" name="T48"/>
                  <a:gd fmla="*/ 13 h 149" name="T49"/>
                  <a:gd fmla="*/ 103 w 149" name="T50"/>
                  <a:gd fmla="*/ 6 h 149" name="T51"/>
                  <a:gd fmla="*/ 89 w 149" name="T52"/>
                  <a:gd fmla="*/ 2 h 149" name="T53"/>
                  <a:gd fmla="*/ 74 w 149" name="T54"/>
                  <a:gd fmla="*/ 0 h 149" name="T55"/>
                  <a:gd fmla="*/ 74 w 149" name="T56"/>
                  <a:gd fmla="*/ 0 h 149" name="T57"/>
                  <a:gd fmla="*/ 59 w 149" name="T58"/>
                  <a:gd fmla="*/ 2 h 149" name="T59"/>
                  <a:gd fmla="*/ 46 w 149" name="T60"/>
                  <a:gd fmla="*/ 6 h 149" name="T61"/>
                  <a:gd fmla="*/ 33 w 149" name="T62"/>
                  <a:gd fmla="*/ 13 h 149" name="T63"/>
                  <a:gd fmla="*/ 21 w 149" name="T64"/>
                  <a:gd fmla="*/ 22 h 149" name="T65"/>
                  <a:gd fmla="*/ 13 w 149" name="T66"/>
                  <a:gd fmla="*/ 33 h 149" name="T67"/>
                  <a:gd fmla="*/ 6 w 149" name="T68"/>
                  <a:gd fmla="*/ 46 h 149" name="T69"/>
                  <a:gd fmla="*/ 1 w 149" name="T70"/>
                  <a:gd fmla="*/ 60 h 149" name="T71"/>
                  <a:gd fmla="*/ 0 w 149" name="T72"/>
                  <a:gd fmla="*/ 75 h 149" name="T73"/>
                  <a:gd fmla="*/ 0 w 149" name="T74"/>
                  <a:gd fmla="*/ 75 h 14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49" w="149">
                    <a:moveTo>
                      <a:pt x="0" y="75"/>
                    </a:moveTo>
                    <a:lnTo>
                      <a:pt x="0" y="75"/>
                    </a:lnTo>
                    <a:lnTo>
                      <a:pt x="1" y="90"/>
                    </a:lnTo>
                    <a:lnTo>
                      <a:pt x="6" y="103"/>
                    </a:lnTo>
                    <a:lnTo>
                      <a:pt x="13" y="116"/>
                    </a:lnTo>
                    <a:lnTo>
                      <a:pt x="21" y="128"/>
                    </a:lnTo>
                    <a:lnTo>
                      <a:pt x="33" y="136"/>
                    </a:lnTo>
                    <a:lnTo>
                      <a:pt x="46" y="143"/>
                    </a:lnTo>
                    <a:lnTo>
                      <a:pt x="59" y="148"/>
                    </a:lnTo>
                    <a:lnTo>
                      <a:pt x="74" y="149"/>
                    </a:lnTo>
                    <a:lnTo>
                      <a:pt x="74" y="149"/>
                    </a:lnTo>
                    <a:lnTo>
                      <a:pt x="89" y="148"/>
                    </a:lnTo>
                    <a:lnTo>
                      <a:pt x="103" y="143"/>
                    </a:lnTo>
                    <a:lnTo>
                      <a:pt x="116" y="136"/>
                    </a:lnTo>
                    <a:lnTo>
                      <a:pt x="127" y="128"/>
                    </a:lnTo>
                    <a:lnTo>
                      <a:pt x="136" y="116"/>
                    </a:lnTo>
                    <a:lnTo>
                      <a:pt x="143" y="103"/>
                    </a:lnTo>
                    <a:lnTo>
                      <a:pt x="147" y="90"/>
                    </a:lnTo>
                    <a:lnTo>
                      <a:pt x="149" y="75"/>
                    </a:lnTo>
                    <a:lnTo>
                      <a:pt x="149" y="75"/>
                    </a:lnTo>
                    <a:lnTo>
                      <a:pt x="147" y="60"/>
                    </a:lnTo>
                    <a:lnTo>
                      <a:pt x="143" y="46"/>
                    </a:lnTo>
                    <a:lnTo>
                      <a:pt x="136" y="33"/>
                    </a:lnTo>
                    <a:lnTo>
                      <a:pt x="127" y="22"/>
                    </a:lnTo>
                    <a:lnTo>
                      <a:pt x="116" y="13"/>
                    </a:lnTo>
                    <a:lnTo>
                      <a:pt x="103" y="6"/>
                    </a:lnTo>
                    <a:lnTo>
                      <a:pt x="89" y="2"/>
                    </a:lnTo>
                    <a:lnTo>
                      <a:pt x="74" y="0"/>
                    </a:lnTo>
                    <a:lnTo>
                      <a:pt x="74" y="0"/>
                    </a:lnTo>
                    <a:lnTo>
                      <a:pt x="59" y="2"/>
                    </a:lnTo>
                    <a:lnTo>
                      <a:pt x="46" y="6"/>
                    </a:lnTo>
                    <a:lnTo>
                      <a:pt x="33" y="13"/>
                    </a:lnTo>
                    <a:lnTo>
                      <a:pt x="21" y="22"/>
                    </a:lnTo>
                    <a:lnTo>
                      <a:pt x="13" y="33"/>
                    </a:lnTo>
                    <a:lnTo>
                      <a:pt x="6" y="46"/>
                    </a:lnTo>
                    <a:lnTo>
                      <a:pt x="1" y="60"/>
                    </a:lnTo>
                    <a:lnTo>
                      <a:pt x="0" y="75"/>
                    </a:lnTo>
                    <a:lnTo>
                      <a:pt x="0" y="75"/>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20" name="Freeform 41">
                <a:extLst>
                  <a:ext uri="{FF2B5EF4-FFF2-40B4-BE49-F238E27FC236}">
                    <a16:creationId xmlns:a16="http://schemas.microsoft.com/office/drawing/2014/main" id="{91C04E1C-9C4B-4F1D-8388-A63BCCB5B8E2}"/>
                  </a:ext>
                </a:extLst>
              </p:cNvPr>
              <p:cNvSpPr>
                <a:spLocks noEditPoints="1"/>
              </p:cNvSpPr>
              <p:nvPr/>
            </p:nvSpPr>
            <p:spPr bwMode="auto">
              <a:xfrm>
                <a:off x="2559050" y="3240088"/>
                <a:ext cx="338138" cy="688975"/>
              </a:xfrm>
              <a:custGeom>
                <a:gdLst>
                  <a:gd fmla="*/ 413 w 426" name="T0"/>
                  <a:gd fmla="*/ 2 h 868" name="T1"/>
                  <a:gd fmla="*/ 373 w 426" name="T2"/>
                  <a:gd fmla="*/ 103 h 868" name="T3"/>
                  <a:gd fmla="*/ 362 w 426" name="T4"/>
                  <a:gd fmla="*/ 103 h 868" name="T5"/>
                  <a:gd fmla="*/ 243 w 426" name="T6"/>
                  <a:gd fmla="*/ 226 h 868" name="T7"/>
                  <a:gd fmla="*/ 180 w 426" name="T8"/>
                  <a:gd fmla="*/ 242 h 868" name="T9"/>
                  <a:gd fmla="*/ 70 w 426" name="T10"/>
                  <a:gd fmla="*/ 242 h 868" name="T11"/>
                  <a:gd fmla="*/ 39 w 426" name="T12"/>
                  <a:gd fmla="*/ 242 h 868" name="T13"/>
                  <a:gd fmla="*/ 31 w 426" name="T14"/>
                  <a:gd fmla="*/ 242 h 868" name="T15"/>
                  <a:gd fmla="*/ 17 w 426" name="T16"/>
                  <a:gd fmla="*/ 248 h 868" name="T17"/>
                  <a:gd fmla="*/ 7 w 426" name="T18"/>
                  <a:gd fmla="*/ 259 h 868" name="T19"/>
                  <a:gd fmla="*/ 1 w 426" name="T20"/>
                  <a:gd fmla="*/ 272 h 868" name="T21"/>
                  <a:gd fmla="*/ 0 w 426" name="T22"/>
                  <a:gd fmla="*/ 558 h 868" name="T23"/>
                  <a:gd fmla="*/ 1 w 426" name="T24"/>
                  <a:gd fmla="*/ 562 h 868" name="T25"/>
                  <a:gd fmla="*/ 6 w 426" name="T26"/>
                  <a:gd fmla="*/ 568 h 868" name="T27"/>
                  <a:gd fmla="*/ 33 w 426" name="T28"/>
                  <a:gd fmla="*/ 569 h 868" name="T29"/>
                  <a:gd fmla="*/ 33 w 426" name="T30"/>
                  <a:gd fmla="*/ 851 h 868" name="T31"/>
                  <a:gd fmla="*/ 39 w 426" name="T32"/>
                  <a:gd fmla="*/ 862 h 868" name="T33"/>
                  <a:gd fmla="*/ 50 w 426" name="T34"/>
                  <a:gd fmla="*/ 868 h 868" name="T35"/>
                  <a:gd fmla="*/ 130 w 426" name="T36"/>
                  <a:gd fmla="*/ 589 h 868" name="T37"/>
                  <a:gd fmla="*/ 159 w 426" name="T38"/>
                  <a:gd fmla="*/ 868 h 868" name="T39"/>
                  <a:gd fmla="*/ 239 w 426" name="T40"/>
                  <a:gd fmla="*/ 868 h 868" name="T41"/>
                  <a:gd fmla="*/ 250 w 426" name="T42"/>
                  <a:gd fmla="*/ 862 h 868" name="T43"/>
                  <a:gd fmla="*/ 256 w 426" name="T44"/>
                  <a:gd fmla="*/ 851 h 868" name="T45"/>
                  <a:gd fmla="*/ 256 w 426" name="T46"/>
                  <a:gd fmla="*/ 316 h 868" name="T47"/>
                  <a:gd fmla="*/ 333 w 426" name="T48"/>
                  <a:gd fmla="*/ 263 h 868" name="T49"/>
                  <a:gd fmla="*/ 370 w 426" name="T50"/>
                  <a:gd fmla="*/ 238 h 868" name="T51"/>
                  <a:gd fmla="*/ 383 w 426" name="T52"/>
                  <a:gd fmla="*/ 242 h 868" name="T53"/>
                  <a:gd fmla="*/ 404 w 426" name="T54"/>
                  <a:gd fmla="*/ 242 h 868" name="T55"/>
                  <a:gd fmla="*/ 420 w 426" name="T56"/>
                  <a:gd fmla="*/ 236 h 868" name="T57"/>
                  <a:gd fmla="*/ 423 w 426" name="T58"/>
                  <a:gd fmla="*/ 232 h 868" name="T59"/>
                  <a:gd fmla="*/ 426 w 426" name="T60"/>
                  <a:gd fmla="*/ 226 h 868" name="T61"/>
                  <a:gd fmla="*/ 424 w 426" name="T62"/>
                  <a:gd fmla="*/ 102 h 868" name="T63"/>
                  <a:gd fmla="*/ 414 w 426" name="T64"/>
                  <a:gd fmla="*/ 102 h 868" name="T65"/>
                  <a:gd fmla="*/ 144 w 426" name="T66"/>
                  <a:gd fmla="*/ 492 h 868" name="T67"/>
                  <a:gd fmla="*/ 104 w 426" name="T68"/>
                  <a:gd fmla="*/ 452 h 868" name="T69"/>
                  <a:gd fmla="*/ 117 w 426" name="T70"/>
                  <a:gd fmla="*/ 303 h 868" name="T71"/>
                  <a:gd fmla="*/ 157 w 426" name="T72"/>
                  <a:gd fmla="*/ 278 h 868" name="T73"/>
                  <a:gd fmla="*/ 154 w 426" name="T74"/>
                  <a:gd fmla="*/ 322 h 868" name="T75"/>
                  <a:gd fmla="*/ 144 w 426" name="T76"/>
                  <a:gd fmla="*/ 492 h 868"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867" w="426">
                    <a:moveTo>
                      <a:pt x="414" y="102"/>
                    </a:moveTo>
                    <a:lnTo>
                      <a:pt x="413" y="2"/>
                    </a:lnTo>
                    <a:lnTo>
                      <a:pt x="372" y="0"/>
                    </a:lnTo>
                    <a:lnTo>
                      <a:pt x="373" y="103"/>
                    </a:lnTo>
                    <a:lnTo>
                      <a:pt x="373" y="103"/>
                    </a:lnTo>
                    <a:lnTo>
                      <a:pt x="362" y="103"/>
                    </a:lnTo>
                    <a:lnTo>
                      <a:pt x="363" y="145"/>
                    </a:lnTo>
                    <a:lnTo>
                      <a:pt x="243" y="226"/>
                    </a:lnTo>
                    <a:lnTo>
                      <a:pt x="220" y="242"/>
                    </a:lnTo>
                    <a:lnTo>
                      <a:pt x="180" y="242"/>
                    </a:lnTo>
                    <a:lnTo>
                      <a:pt x="70" y="242"/>
                    </a:lnTo>
                    <a:lnTo>
                      <a:pt x="70" y="242"/>
                    </a:lnTo>
                    <a:lnTo>
                      <a:pt x="66" y="242"/>
                    </a:lnTo>
                    <a:lnTo>
                      <a:pt x="39" y="242"/>
                    </a:lnTo>
                    <a:lnTo>
                      <a:pt x="39" y="242"/>
                    </a:lnTo>
                    <a:lnTo>
                      <a:pt x="31" y="242"/>
                    </a:lnTo>
                    <a:lnTo>
                      <a:pt x="23" y="245"/>
                    </a:lnTo>
                    <a:lnTo>
                      <a:pt x="17" y="248"/>
                    </a:lnTo>
                    <a:lnTo>
                      <a:pt x="11" y="253"/>
                    </a:lnTo>
                    <a:lnTo>
                      <a:pt x="7" y="259"/>
                    </a:lnTo>
                    <a:lnTo>
                      <a:pt x="3" y="265"/>
                    </a:lnTo>
                    <a:lnTo>
                      <a:pt x="1" y="272"/>
                    </a:lnTo>
                    <a:lnTo>
                      <a:pt x="0" y="281"/>
                    </a:lnTo>
                    <a:lnTo>
                      <a:pt x="0" y="558"/>
                    </a:lnTo>
                    <a:lnTo>
                      <a:pt x="0" y="558"/>
                    </a:lnTo>
                    <a:lnTo>
                      <a:pt x="1" y="562"/>
                    </a:lnTo>
                    <a:lnTo>
                      <a:pt x="3" y="565"/>
                    </a:lnTo>
                    <a:lnTo>
                      <a:pt x="6" y="568"/>
                    </a:lnTo>
                    <a:lnTo>
                      <a:pt x="10" y="569"/>
                    </a:lnTo>
                    <a:lnTo>
                      <a:pt x="33" y="569"/>
                    </a:lnTo>
                    <a:lnTo>
                      <a:pt x="33" y="851"/>
                    </a:lnTo>
                    <a:lnTo>
                      <a:pt x="33" y="851"/>
                    </a:lnTo>
                    <a:lnTo>
                      <a:pt x="34" y="858"/>
                    </a:lnTo>
                    <a:lnTo>
                      <a:pt x="39" y="862"/>
                    </a:lnTo>
                    <a:lnTo>
                      <a:pt x="43" y="867"/>
                    </a:lnTo>
                    <a:lnTo>
                      <a:pt x="50" y="868"/>
                    </a:lnTo>
                    <a:lnTo>
                      <a:pt x="130" y="868"/>
                    </a:lnTo>
                    <a:lnTo>
                      <a:pt x="130" y="589"/>
                    </a:lnTo>
                    <a:lnTo>
                      <a:pt x="159" y="589"/>
                    </a:lnTo>
                    <a:lnTo>
                      <a:pt x="159" y="868"/>
                    </a:lnTo>
                    <a:lnTo>
                      <a:pt x="239" y="868"/>
                    </a:lnTo>
                    <a:lnTo>
                      <a:pt x="239" y="868"/>
                    </a:lnTo>
                    <a:lnTo>
                      <a:pt x="246" y="867"/>
                    </a:lnTo>
                    <a:lnTo>
                      <a:pt x="250" y="862"/>
                    </a:lnTo>
                    <a:lnTo>
                      <a:pt x="254" y="858"/>
                    </a:lnTo>
                    <a:lnTo>
                      <a:pt x="256" y="851"/>
                    </a:lnTo>
                    <a:lnTo>
                      <a:pt x="256" y="345"/>
                    </a:lnTo>
                    <a:lnTo>
                      <a:pt x="256" y="316"/>
                    </a:lnTo>
                    <a:lnTo>
                      <a:pt x="269" y="308"/>
                    </a:lnTo>
                    <a:lnTo>
                      <a:pt x="333" y="263"/>
                    </a:lnTo>
                    <a:lnTo>
                      <a:pt x="370" y="238"/>
                    </a:lnTo>
                    <a:lnTo>
                      <a:pt x="370" y="238"/>
                    </a:lnTo>
                    <a:lnTo>
                      <a:pt x="376" y="241"/>
                    </a:lnTo>
                    <a:lnTo>
                      <a:pt x="383" y="242"/>
                    </a:lnTo>
                    <a:lnTo>
                      <a:pt x="404" y="242"/>
                    </a:lnTo>
                    <a:lnTo>
                      <a:pt x="404" y="242"/>
                    </a:lnTo>
                    <a:lnTo>
                      <a:pt x="413" y="241"/>
                    </a:lnTo>
                    <a:lnTo>
                      <a:pt x="420" y="236"/>
                    </a:lnTo>
                    <a:lnTo>
                      <a:pt x="420" y="236"/>
                    </a:lnTo>
                    <a:lnTo>
                      <a:pt x="423" y="232"/>
                    </a:lnTo>
                    <a:lnTo>
                      <a:pt x="426" y="226"/>
                    </a:lnTo>
                    <a:lnTo>
                      <a:pt x="426" y="226"/>
                    </a:lnTo>
                    <a:lnTo>
                      <a:pt x="426" y="222"/>
                    </a:lnTo>
                    <a:lnTo>
                      <a:pt x="424" y="102"/>
                    </a:lnTo>
                    <a:lnTo>
                      <a:pt x="424" y="102"/>
                    </a:lnTo>
                    <a:lnTo>
                      <a:pt x="414" y="102"/>
                    </a:lnTo>
                    <a:lnTo>
                      <a:pt x="414" y="102"/>
                    </a:lnTo>
                    <a:close/>
                    <a:moveTo>
                      <a:pt x="144" y="492"/>
                    </a:moveTo>
                    <a:lnTo>
                      <a:pt x="143" y="492"/>
                    </a:lnTo>
                    <a:lnTo>
                      <a:pt x="104" y="452"/>
                    </a:lnTo>
                    <a:lnTo>
                      <a:pt x="134" y="322"/>
                    </a:lnTo>
                    <a:lnTo>
                      <a:pt x="117" y="303"/>
                    </a:lnTo>
                    <a:lnTo>
                      <a:pt x="131" y="278"/>
                    </a:lnTo>
                    <a:lnTo>
                      <a:pt x="157" y="278"/>
                    </a:lnTo>
                    <a:lnTo>
                      <a:pt x="170" y="302"/>
                    </a:lnTo>
                    <a:lnTo>
                      <a:pt x="154" y="322"/>
                    </a:lnTo>
                    <a:lnTo>
                      <a:pt x="183" y="452"/>
                    </a:lnTo>
                    <a:lnTo>
                      <a:pt x="144" y="492"/>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21" name="Freeform 42">
                <a:extLst>
                  <a:ext uri="{FF2B5EF4-FFF2-40B4-BE49-F238E27FC236}">
                    <a16:creationId xmlns:a16="http://schemas.microsoft.com/office/drawing/2014/main" id="{8FAF975D-6C51-4354-8238-4EB72501486C}"/>
                  </a:ext>
                </a:extLst>
              </p:cNvPr>
              <p:cNvSpPr/>
              <p:nvPr/>
            </p:nvSpPr>
            <p:spPr bwMode="auto">
              <a:xfrm>
                <a:off x="2706688" y="3040063"/>
                <a:ext cx="330200" cy="173038"/>
              </a:xfrm>
              <a:custGeom>
                <a:gdLst>
                  <a:gd fmla="*/ 208 w 416" name="T0"/>
                  <a:gd fmla="*/ 0 h 219" name="T1"/>
                  <a:gd fmla="*/ 166 w 416" name="T2"/>
                  <a:gd fmla="*/ 5 h 219" name="T3"/>
                  <a:gd fmla="*/ 127 w 416" name="T4"/>
                  <a:gd fmla="*/ 16 h 219" name="T5"/>
                  <a:gd fmla="*/ 91 w 416" name="T6"/>
                  <a:gd fmla="*/ 36 h 219" name="T7"/>
                  <a:gd fmla="*/ 61 w 416" name="T8"/>
                  <a:gd fmla="*/ 60 h 219" name="T9"/>
                  <a:gd fmla="*/ 36 w 416" name="T10"/>
                  <a:gd fmla="*/ 92 h 219" name="T11"/>
                  <a:gd fmla="*/ 17 w 416" name="T12"/>
                  <a:gd fmla="*/ 128 h 219" name="T13"/>
                  <a:gd fmla="*/ 4 w 416" name="T14"/>
                  <a:gd fmla="*/ 166 h 219" name="T15"/>
                  <a:gd fmla="*/ 0 w 416" name="T16"/>
                  <a:gd fmla="*/ 208 h 219" name="T17"/>
                  <a:gd fmla="*/ 1 w 416" name="T18"/>
                  <a:gd fmla="*/ 219 h 219" name="T19"/>
                  <a:gd fmla="*/ 11 w 416" name="T20"/>
                  <a:gd fmla="*/ 211 h 219" name="T21"/>
                  <a:gd fmla="*/ 38 w 416" name="T22"/>
                  <a:gd fmla="*/ 202 h 219" name="T23"/>
                  <a:gd fmla="*/ 67 w 416" name="T24"/>
                  <a:gd fmla="*/ 202 h 219" name="T25"/>
                  <a:gd fmla="*/ 94 w 416" name="T26"/>
                  <a:gd fmla="*/ 211 h 219" name="T27"/>
                  <a:gd fmla="*/ 104 w 416" name="T28"/>
                  <a:gd fmla="*/ 219 h 219" name="T29"/>
                  <a:gd fmla="*/ 127 w 416" name="T30"/>
                  <a:gd fmla="*/ 205 h 219" name="T31"/>
                  <a:gd fmla="*/ 156 w 416" name="T32"/>
                  <a:gd fmla="*/ 201 h 219" name="T33"/>
                  <a:gd fmla="*/ 184 w 416" name="T34"/>
                  <a:gd fmla="*/ 205 h 219" name="T35"/>
                  <a:gd fmla="*/ 208 w 416" name="T36"/>
                  <a:gd fmla="*/ 219 h 219" name="T37"/>
                  <a:gd fmla="*/ 218 w 416" name="T38"/>
                  <a:gd fmla="*/ 211 h 219" name="T39"/>
                  <a:gd fmla="*/ 246 w 416" name="T40"/>
                  <a:gd fmla="*/ 202 h 219" name="T41"/>
                  <a:gd fmla="*/ 274 w 416" name="T42"/>
                  <a:gd fmla="*/ 202 h 219" name="T43"/>
                  <a:gd fmla="*/ 301 w 416" name="T44"/>
                  <a:gd fmla="*/ 211 h 219" name="T45"/>
                  <a:gd fmla="*/ 311 w 416" name="T46"/>
                  <a:gd fmla="*/ 219 h 219" name="T47"/>
                  <a:gd fmla="*/ 334 w 416" name="T48"/>
                  <a:gd fmla="*/ 205 h 219" name="T49"/>
                  <a:gd fmla="*/ 363 w 416" name="T50"/>
                  <a:gd fmla="*/ 201 h 219" name="T51"/>
                  <a:gd fmla="*/ 393 w 416" name="T52"/>
                  <a:gd fmla="*/ 205 h 219" name="T53"/>
                  <a:gd fmla="*/ 416 w 416" name="T54"/>
                  <a:gd fmla="*/ 219 h 219" name="T55"/>
                  <a:gd fmla="*/ 416 w 416" name="T56"/>
                  <a:gd fmla="*/ 208 h 219" name="T57"/>
                  <a:gd fmla="*/ 414 w 416" name="T58"/>
                  <a:gd fmla="*/ 186 h 219" name="T59"/>
                  <a:gd fmla="*/ 406 w 416" name="T60"/>
                  <a:gd fmla="*/ 146 h 219" name="T61"/>
                  <a:gd fmla="*/ 390 w 416" name="T62"/>
                  <a:gd fmla="*/ 109 h 219" name="T63"/>
                  <a:gd fmla="*/ 369 w 416" name="T64"/>
                  <a:gd fmla="*/ 76 h 219" name="T65"/>
                  <a:gd fmla="*/ 340 w 416" name="T66"/>
                  <a:gd fmla="*/ 48 h 219" name="T67"/>
                  <a:gd fmla="*/ 307 w 416" name="T68"/>
                  <a:gd fmla="*/ 25 h 219" name="T69"/>
                  <a:gd fmla="*/ 270 w 416" name="T70"/>
                  <a:gd fmla="*/ 9 h 219" name="T71"/>
                  <a:gd fmla="*/ 228 w 416" name="T72"/>
                  <a:gd fmla="*/ 2 h 219" name="T73"/>
                  <a:gd fmla="*/ 208 w 416" name="T74"/>
                  <a:gd fmla="*/ 0 h 219"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219" w="416">
                    <a:moveTo>
                      <a:pt x="208" y="0"/>
                    </a:moveTo>
                    <a:lnTo>
                      <a:pt x="208" y="0"/>
                    </a:lnTo>
                    <a:lnTo>
                      <a:pt x="187" y="2"/>
                    </a:lnTo>
                    <a:lnTo>
                      <a:pt x="166" y="5"/>
                    </a:lnTo>
                    <a:lnTo>
                      <a:pt x="146" y="9"/>
                    </a:lnTo>
                    <a:lnTo>
                      <a:pt x="127" y="16"/>
                    </a:lnTo>
                    <a:lnTo>
                      <a:pt x="108" y="25"/>
                    </a:lnTo>
                    <a:lnTo>
                      <a:pt x="91" y="36"/>
                    </a:lnTo>
                    <a:lnTo>
                      <a:pt x="76" y="48"/>
                    </a:lnTo>
                    <a:lnTo>
                      <a:pt x="61" y="60"/>
                    </a:lnTo>
                    <a:lnTo>
                      <a:pt x="48" y="76"/>
                    </a:lnTo>
                    <a:lnTo>
                      <a:pt x="36" y="92"/>
                    </a:lnTo>
                    <a:lnTo>
                      <a:pt x="26" y="109"/>
                    </a:lnTo>
                    <a:lnTo>
                      <a:pt x="17" y="128"/>
                    </a:lnTo>
                    <a:lnTo>
                      <a:pt x="10" y="146"/>
                    </a:lnTo>
                    <a:lnTo>
                      <a:pt x="4" y="166"/>
                    </a:lnTo>
                    <a:lnTo>
                      <a:pt x="1" y="186"/>
                    </a:lnTo>
                    <a:lnTo>
                      <a:pt x="0" y="208"/>
                    </a:lnTo>
                    <a:lnTo>
                      <a:pt x="0" y="208"/>
                    </a:lnTo>
                    <a:lnTo>
                      <a:pt x="1" y="219"/>
                    </a:lnTo>
                    <a:lnTo>
                      <a:pt x="1" y="219"/>
                    </a:lnTo>
                    <a:lnTo>
                      <a:pt x="11" y="211"/>
                    </a:lnTo>
                    <a:lnTo>
                      <a:pt x="24" y="205"/>
                    </a:lnTo>
                    <a:lnTo>
                      <a:pt x="38" y="202"/>
                    </a:lnTo>
                    <a:lnTo>
                      <a:pt x="53" y="201"/>
                    </a:lnTo>
                    <a:lnTo>
                      <a:pt x="67" y="202"/>
                    </a:lnTo>
                    <a:lnTo>
                      <a:pt x="81" y="205"/>
                    </a:lnTo>
                    <a:lnTo>
                      <a:pt x="94" y="211"/>
                    </a:lnTo>
                    <a:lnTo>
                      <a:pt x="104" y="219"/>
                    </a:lnTo>
                    <a:lnTo>
                      <a:pt x="104" y="219"/>
                    </a:lnTo>
                    <a:lnTo>
                      <a:pt x="116" y="211"/>
                    </a:lnTo>
                    <a:lnTo>
                      <a:pt x="127" y="205"/>
                    </a:lnTo>
                    <a:lnTo>
                      <a:pt x="141" y="201"/>
                    </a:lnTo>
                    <a:lnTo>
                      <a:pt x="156" y="201"/>
                    </a:lnTo>
                    <a:lnTo>
                      <a:pt x="171" y="201"/>
                    </a:lnTo>
                    <a:lnTo>
                      <a:pt x="184" y="205"/>
                    </a:lnTo>
                    <a:lnTo>
                      <a:pt x="197" y="211"/>
                    </a:lnTo>
                    <a:lnTo>
                      <a:pt x="208" y="219"/>
                    </a:lnTo>
                    <a:lnTo>
                      <a:pt x="208" y="219"/>
                    </a:lnTo>
                    <a:lnTo>
                      <a:pt x="218" y="211"/>
                    </a:lnTo>
                    <a:lnTo>
                      <a:pt x="231" y="205"/>
                    </a:lnTo>
                    <a:lnTo>
                      <a:pt x="246" y="202"/>
                    </a:lnTo>
                    <a:lnTo>
                      <a:pt x="260" y="201"/>
                    </a:lnTo>
                    <a:lnTo>
                      <a:pt x="274" y="202"/>
                    </a:lnTo>
                    <a:lnTo>
                      <a:pt x="289" y="205"/>
                    </a:lnTo>
                    <a:lnTo>
                      <a:pt x="301" y="211"/>
                    </a:lnTo>
                    <a:lnTo>
                      <a:pt x="311" y="219"/>
                    </a:lnTo>
                    <a:lnTo>
                      <a:pt x="311" y="219"/>
                    </a:lnTo>
                    <a:lnTo>
                      <a:pt x="321" y="211"/>
                    </a:lnTo>
                    <a:lnTo>
                      <a:pt x="334" y="205"/>
                    </a:lnTo>
                    <a:lnTo>
                      <a:pt x="349" y="202"/>
                    </a:lnTo>
                    <a:lnTo>
                      <a:pt x="363" y="201"/>
                    </a:lnTo>
                    <a:lnTo>
                      <a:pt x="379" y="202"/>
                    </a:lnTo>
                    <a:lnTo>
                      <a:pt x="393" y="205"/>
                    </a:lnTo>
                    <a:lnTo>
                      <a:pt x="404" y="211"/>
                    </a:lnTo>
                    <a:lnTo>
                      <a:pt x="416" y="219"/>
                    </a:lnTo>
                    <a:lnTo>
                      <a:pt x="416" y="219"/>
                    </a:lnTo>
                    <a:lnTo>
                      <a:pt x="416" y="208"/>
                    </a:lnTo>
                    <a:lnTo>
                      <a:pt x="416" y="208"/>
                    </a:lnTo>
                    <a:lnTo>
                      <a:pt x="414" y="186"/>
                    </a:lnTo>
                    <a:lnTo>
                      <a:pt x="411" y="166"/>
                    </a:lnTo>
                    <a:lnTo>
                      <a:pt x="406" y="146"/>
                    </a:lnTo>
                    <a:lnTo>
                      <a:pt x="399" y="128"/>
                    </a:lnTo>
                    <a:lnTo>
                      <a:pt x="390" y="109"/>
                    </a:lnTo>
                    <a:lnTo>
                      <a:pt x="380" y="92"/>
                    </a:lnTo>
                    <a:lnTo>
                      <a:pt x="369" y="76"/>
                    </a:lnTo>
                    <a:lnTo>
                      <a:pt x="354" y="60"/>
                    </a:lnTo>
                    <a:lnTo>
                      <a:pt x="340" y="48"/>
                    </a:lnTo>
                    <a:lnTo>
                      <a:pt x="324" y="36"/>
                    </a:lnTo>
                    <a:lnTo>
                      <a:pt x="307" y="25"/>
                    </a:lnTo>
                    <a:lnTo>
                      <a:pt x="289" y="16"/>
                    </a:lnTo>
                    <a:lnTo>
                      <a:pt x="270" y="9"/>
                    </a:lnTo>
                    <a:lnTo>
                      <a:pt x="250" y="5"/>
                    </a:lnTo>
                    <a:lnTo>
                      <a:pt x="228" y="2"/>
                    </a:lnTo>
                    <a:lnTo>
                      <a:pt x="208" y="0"/>
                    </a:lnTo>
                    <a:lnTo>
                      <a:pt x="208"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122" name="Group 158">
              <a:extLst>
                <a:ext uri="{FF2B5EF4-FFF2-40B4-BE49-F238E27FC236}">
                  <a16:creationId xmlns:a16="http://schemas.microsoft.com/office/drawing/2014/main" id="{BBC9360C-D617-4953-BA45-DB5446AD82F5}"/>
                </a:ext>
              </a:extLst>
            </p:cNvPr>
            <p:cNvGrpSpPr/>
            <p:nvPr/>
          </p:nvGrpSpPr>
          <p:grpSpPr>
            <a:xfrm>
              <a:off x="4026513" y="2752898"/>
              <a:ext cx="601894" cy="460981"/>
              <a:chOff x="396875" y="3252788"/>
              <a:chExt cx="700088" cy="531813"/>
            </a:xfrm>
            <a:solidFill>
              <a:schemeClr val="bg1"/>
            </a:solidFill>
            <a:effectLst>
              <a:outerShdw algn="l" blurRad="25400" dist="12700" rotWithShape="0">
                <a:prstClr val="black">
                  <a:alpha val="14000"/>
                </a:prstClr>
              </a:outerShdw>
            </a:effectLst>
          </p:grpSpPr>
          <p:sp>
            <p:nvSpPr>
              <p:cNvPr id="123" name="Freeform 34">
                <a:extLst>
                  <a:ext uri="{FF2B5EF4-FFF2-40B4-BE49-F238E27FC236}">
                    <a16:creationId xmlns:a16="http://schemas.microsoft.com/office/drawing/2014/main" id="{52FE9FED-3DC0-4C75-83F6-12427C3E77FC}"/>
                  </a:ext>
                </a:extLst>
              </p:cNvPr>
              <p:cNvSpPr/>
              <p:nvPr/>
            </p:nvSpPr>
            <p:spPr bwMode="auto">
              <a:xfrm>
                <a:off x="550863" y="3252788"/>
                <a:ext cx="546100" cy="487363"/>
              </a:xfrm>
              <a:custGeom>
                <a:gdLst>
                  <a:gd fmla="*/ 660 w 689" name="T0"/>
                  <a:gd fmla="*/ 195 h 615" name="T1"/>
                  <a:gd fmla="*/ 115 w 689" name="T2"/>
                  <a:gd fmla="*/ 3 h 615" name="T3"/>
                  <a:gd fmla="*/ 115 w 689" name="T4"/>
                  <a:gd fmla="*/ 3 h 615" name="T5"/>
                  <a:gd fmla="*/ 108 w 689" name="T6"/>
                  <a:gd fmla="*/ 2 h 615" name="T7"/>
                  <a:gd fmla="*/ 101 w 689" name="T8"/>
                  <a:gd fmla="*/ 0 h 615" name="T9"/>
                  <a:gd fmla="*/ 101 w 689" name="T10"/>
                  <a:gd fmla="*/ 0 h 615" name="T11"/>
                  <a:gd fmla="*/ 95 w 689" name="T12"/>
                  <a:gd fmla="*/ 2 h 615" name="T13"/>
                  <a:gd fmla="*/ 88 w 689" name="T14"/>
                  <a:gd fmla="*/ 3 h 615" name="T15"/>
                  <a:gd fmla="*/ 82 w 689" name="T16"/>
                  <a:gd fmla="*/ 4 h 615" name="T17"/>
                  <a:gd fmla="*/ 77 w 689" name="T18"/>
                  <a:gd fmla="*/ 9 h 615" name="T19"/>
                  <a:gd fmla="*/ 72 w 689" name="T20"/>
                  <a:gd fmla="*/ 12 h 615" name="T21"/>
                  <a:gd fmla="*/ 68 w 689" name="T22"/>
                  <a:gd fmla="*/ 17 h 615" name="T23"/>
                  <a:gd fmla="*/ 64 w 689" name="T24"/>
                  <a:gd fmla="*/ 23 h 615" name="T25"/>
                  <a:gd fmla="*/ 61 w 689" name="T26"/>
                  <a:gd fmla="*/ 29 h 615" name="T27"/>
                  <a:gd fmla="*/ 0 w 689" name="T28"/>
                  <a:gd fmla="*/ 206 h 615" name="T29"/>
                  <a:gd fmla="*/ 416 w 689" name="T30"/>
                  <a:gd fmla="*/ 206 h 615" name="T31"/>
                  <a:gd fmla="*/ 416 w 689" name="T32"/>
                  <a:gd fmla="*/ 206 h 615" name="T33"/>
                  <a:gd fmla="*/ 431 w 689" name="T34"/>
                  <a:gd fmla="*/ 207 h 615" name="T35"/>
                  <a:gd fmla="*/ 447 w 689" name="T36"/>
                  <a:gd fmla="*/ 212 h 615" name="T37"/>
                  <a:gd fmla="*/ 460 w 689" name="T38"/>
                  <a:gd fmla="*/ 220 h 615" name="T39"/>
                  <a:gd fmla="*/ 471 w 689" name="T40"/>
                  <a:gd fmla="*/ 229 h 615" name="T41"/>
                  <a:gd fmla="*/ 481 w 689" name="T42"/>
                  <a:gd fmla="*/ 242 h 615" name="T43"/>
                  <a:gd fmla="*/ 488 w 689" name="T44"/>
                  <a:gd fmla="*/ 255 h 615" name="T45"/>
                  <a:gd fmla="*/ 493 w 689" name="T46"/>
                  <a:gd fmla="*/ 269 h 615" name="T47"/>
                  <a:gd fmla="*/ 494 w 689" name="T48"/>
                  <a:gd fmla="*/ 286 h 615" name="T49"/>
                  <a:gd fmla="*/ 494 w 689" name="T50"/>
                  <a:gd fmla="*/ 605 h 615" name="T51"/>
                  <a:gd fmla="*/ 513 w 689" name="T52"/>
                  <a:gd fmla="*/ 612 h 615" name="T53"/>
                  <a:gd fmla="*/ 513 w 689" name="T54"/>
                  <a:gd fmla="*/ 612 h 615" name="T55"/>
                  <a:gd fmla="*/ 520 w 689" name="T56"/>
                  <a:gd fmla="*/ 613 h 615" name="T57"/>
                  <a:gd fmla="*/ 527 w 689" name="T58"/>
                  <a:gd fmla="*/ 615 h 615" name="T59"/>
                  <a:gd fmla="*/ 527 w 689" name="T60"/>
                  <a:gd fmla="*/ 615 h 615" name="T61"/>
                  <a:gd fmla="*/ 534 w 689" name="T62"/>
                  <a:gd fmla="*/ 613 h 615" name="T63"/>
                  <a:gd fmla="*/ 540 w 689" name="T64"/>
                  <a:gd fmla="*/ 612 h 615" name="T65"/>
                  <a:gd fmla="*/ 546 w 689" name="T66"/>
                  <a:gd fmla="*/ 610 h 615" name="T67"/>
                  <a:gd fmla="*/ 551 w 689" name="T68"/>
                  <a:gd fmla="*/ 606 h 615" name="T69"/>
                  <a:gd fmla="*/ 557 w 689" name="T70"/>
                  <a:gd fmla="*/ 602 h 615" name="T71"/>
                  <a:gd fmla="*/ 561 w 689" name="T72"/>
                  <a:gd fmla="*/ 598 h 615" name="T73"/>
                  <a:gd fmla="*/ 564 w 689" name="T74"/>
                  <a:gd fmla="*/ 592 h 615" name="T75"/>
                  <a:gd fmla="*/ 567 w 689" name="T76"/>
                  <a:gd fmla="*/ 586 h 615" name="T77"/>
                  <a:gd fmla="*/ 686 w 689" name="T78"/>
                  <a:gd fmla="*/ 249 h 615" name="T79"/>
                  <a:gd fmla="*/ 686 w 689" name="T80"/>
                  <a:gd fmla="*/ 249 h 615" name="T81"/>
                  <a:gd fmla="*/ 689 w 689" name="T82"/>
                  <a:gd fmla="*/ 240 h 615" name="T83"/>
                  <a:gd fmla="*/ 689 w 689" name="T84"/>
                  <a:gd fmla="*/ 232 h 615" name="T85"/>
                  <a:gd fmla="*/ 687 w 689" name="T86"/>
                  <a:gd fmla="*/ 225 h 615" name="T87"/>
                  <a:gd fmla="*/ 684 w 689" name="T88"/>
                  <a:gd fmla="*/ 216 h 615" name="T89"/>
                  <a:gd fmla="*/ 680 w 689" name="T90"/>
                  <a:gd fmla="*/ 209 h 615" name="T91"/>
                  <a:gd fmla="*/ 674 w 689" name="T92"/>
                  <a:gd fmla="*/ 203 h 615" name="T93"/>
                  <a:gd fmla="*/ 669 w 689" name="T94"/>
                  <a:gd fmla="*/ 199 h 615" name="T95"/>
                  <a:gd fmla="*/ 660 w 689" name="T96"/>
                  <a:gd fmla="*/ 195 h 615" name="T97"/>
                  <a:gd fmla="*/ 660 w 689" name="T98"/>
                  <a:gd fmla="*/ 195 h 615"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615" w="689">
                    <a:moveTo>
                      <a:pt x="660" y="195"/>
                    </a:moveTo>
                    <a:lnTo>
                      <a:pt x="115" y="3"/>
                    </a:lnTo>
                    <a:lnTo>
                      <a:pt x="115" y="3"/>
                    </a:lnTo>
                    <a:lnTo>
                      <a:pt x="108" y="2"/>
                    </a:lnTo>
                    <a:lnTo>
                      <a:pt x="101" y="0"/>
                    </a:lnTo>
                    <a:lnTo>
                      <a:pt x="101" y="0"/>
                    </a:lnTo>
                    <a:lnTo>
                      <a:pt x="95" y="2"/>
                    </a:lnTo>
                    <a:lnTo>
                      <a:pt x="88" y="3"/>
                    </a:lnTo>
                    <a:lnTo>
                      <a:pt x="82" y="4"/>
                    </a:lnTo>
                    <a:lnTo>
                      <a:pt x="77" y="9"/>
                    </a:lnTo>
                    <a:lnTo>
                      <a:pt x="72" y="12"/>
                    </a:lnTo>
                    <a:lnTo>
                      <a:pt x="68" y="17"/>
                    </a:lnTo>
                    <a:lnTo>
                      <a:pt x="64" y="23"/>
                    </a:lnTo>
                    <a:lnTo>
                      <a:pt x="61" y="29"/>
                    </a:lnTo>
                    <a:lnTo>
                      <a:pt x="0" y="206"/>
                    </a:lnTo>
                    <a:lnTo>
                      <a:pt x="416" y="206"/>
                    </a:lnTo>
                    <a:lnTo>
                      <a:pt x="416" y="206"/>
                    </a:lnTo>
                    <a:lnTo>
                      <a:pt x="431" y="207"/>
                    </a:lnTo>
                    <a:lnTo>
                      <a:pt x="447" y="212"/>
                    </a:lnTo>
                    <a:lnTo>
                      <a:pt x="460" y="220"/>
                    </a:lnTo>
                    <a:lnTo>
                      <a:pt x="471" y="229"/>
                    </a:lnTo>
                    <a:lnTo>
                      <a:pt x="481" y="242"/>
                    </a:lnTo>
                    <a:lnTo>
                      <a:pt x="488" y="255"/>
                    </a:lnTo>
                    <a:lnTo>
                      <a:pt x="493" y="269"/>
                    </a:lnTo>
                    <a:lnTo>
                      <a:pt x="494" y="286"/>
                    </a:lnTo>
                    <a:lnTo>
                      <a:pt x="494" y="605"/>
                    </a:lnTo>
                    <a:lnTo>
                      <a:pt x="513" y="612"/>
                    </a:lnTo>
                    <a:lnTo>
                      <a:pt x="513" y="612"/>
                    </a:lnTo>
                    <a:lnTo>
                      <a:pt x="520" y="613"/>
                    </a:lnTo>
                    <a:lnTo>
                      <a:pt x="527" y="615"/>
                    </a:lnTo>
                    <a:lnTo>
                      <a:pt x="527" y="615"/>
                    </a:lnTo>
                    <a:lnTo>
                      <a:pt x="534" y="613"/>
                    </a:lnTo>
                    <a:lnTo>
                      <a:pt x="540" y="612"/>
                    </a:lnTo>
                    <a:lnTo>
                      <a:pt x="546" y="610"/>
                    </a:lnTo>
                    <a:lnTo>
                      <a:pt x="551" y="606"/>
                    </a:lnTo>
                    <a:lnTo>
                      <a:pt x="557" y="602"/>
                    </a:lnTo>
                    <a:lnTo>
                      <a:pt x="561" y="598"/>
                    </a:lnTo>
                    <a:lnTo>
                      <a:pt x="564" y="592"/>
                    </a:lnTo>
                    <a:lnTo>
                      <a:pt x="567" y="586"/>
                    </a:lnTo>
                    <a:lnTo>
                      <a:pt x="686" y="249"/>
                    </a:lnTo>
                    <a:lnTo>
                      <a:pt x="686" y="249"/>
                    </a:lnTo>
                    <a:lnTo>
                      <a:pt x="689" y="240"/>
                    </a:lnTo>
                    <a:lnTo>
                      <a:pt x="689" y="232"/>
                    </a:lnTo>
                    <a:lnTo>
                      <a:pt x="687" y="225"/>
                    </a:lnTo>
                    <a:lnTo>
                      <a:pt x="684" y="216"/>
                    </a:lnTo>
                    <a:lnTo>
                      <a:pt x="680" y="209"/>
                    </a:lnTo>
                    <a:lnTo>
                      <a:pt x="674" y="203"/>
                    </a:lnTo>
                    <a:lnTo>
                      <a:pt x="669" y="199"/>
                    </a:lnTo>
                    <a:lnTo>
                      <a:pt x="660" y="195"/>
                    </a:lnTo>
                    <a:lnTo>
                      <a:pt x="660" y="195"/>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24" name="Freeform 35">
                <a:extLst>
                  <a:ext uri="{FF2B5EF4-FFF2-40B4-BE49-F238E27FC236}">
                    <a16:creationId xmlns:a16="http://schemas.microsoft.com/office/drawing/2014/main" id="{2BFA7F44-670E-43C9-A13F-B62432BCEBBC}"/>
                  </a:ext>
                </a:extLst>
              </p:cNvPr>
              <p:cNvSpPr/>
              <p:nvPr/>
            </p:nvSpPr>
            <p:spPr bwMode="auto">
              <a:xfrm>
                <a:off x="396875" y="3446463"/>
                <a:ext cx="515938" cy="74613"/>
              </a:xfrm>
              <a:custGeom>
                <a:gdLst>
                  <a:gd fmla="*/ 611 w 652" name="T0"/>
                  <a:gd fmla="*/ 0 h 96" name="T1"/>
                  <a:gd fmla="*/ 182 w 652" name="T2"/>
                  <a:gd fmla="*/ 0 h 96" name="T3"/>
                  <a:gd fmla="*/ 160 w 652" name="T4"/>
                  <a:gd fmla="*/ 0 h 96" name="T5"/>
                  <a:gd fmla="*/ 139 w 652" name="T6"/>
                  <a:gd fmla="*/ 0 h 96" name="T7"/>
                  <a:gd fmla="*/ 42 w 652" name="T8"/>
                  <a:gd fmla="*/ 0 h 96" name="T9"/>
                  <a:gd fmla="*/ 42 w 652" name="T10"/>
                  <a:gd fmla="*/ 0 h 96" name="T11"/>
                  <a:gd fmla="*/ 33 w 652" name="T12"/>
                  <a:gd fmla="*/ 2 h 96" name="T13"/>
                  <a:gd fmla="*/ 26 w 652" name="T14"/>
                  <a:gd fmla="*/ 3 h 96" name="T15"/>
                  <a:gd fmla="*/ 19 w 652" name="T16"/>
                  <a:gd fmla="*/ 7 h 96" name="T17"/>
                  <a:gd fmla="*/ 12 w 652" name="T18"/>
                  <a:gd fmla="*/ 13 h 96" name="T19"/>
                  <a:gd fmla="*/ 7 w 652" name="T20"/>
                  <a:gd fmla="*/ 19 h 96" name="T21"/>
                  <a:gd fmla="*/ 3 w 652" name="T22"/>
                  <a:gd fmla="*/ 26 h 96" name="T23"/>
                  <a:gd fmla="*/ 0 w 652" name="T24"/>
                  <a:gd fmla="*/ 34 h 96" name="T25"/>
                  <a:gd fmla="*/ 0 w 652" name="T26"/>
                  <a:gd fmla="*/ 43 h 96" name="T27"/>
                  <a:gd fmla="*/ 0 w 652" name="T28"/>
                  <a:gd fmla="*/ 96 h 96" name="T29"/>
                  <a:gd fmla="*/ 105 w 652" name="T30"/>
                  <a:gd fmla="*/ 96 h 96" name="T31"/>
                  <a:gd fmla="*/ 126 w 652" name="T32"/>
                  <a:gd fmla="*/ 96 h 96" name="T33"/>
                  <a:gd fmla="*/ 147 w 652" name="T34"/>
                  <a:gd fmla="*/ 96 h 96" name="T35"/>
                  <a:gd fmla="*/ 652 w 652" name="T36"/>
                  <a:gd fmla="*/ 96 h 96" name="T37"/>
                  <a:gd fmla="*/ 652 w 652" name="T38"/>
                  <a:gd fmla="*/ 43 h 96" name="T39"/>
                  <a:gd fmla="*/ 652 w 652" name="T40"/>
                  <a:gd fmla="*/ 43 h 96" name="T41"/>
                  <a:gd fmla="*/ 652 w 652" name="T42"/>
                  <a:gd fmla="*/ 34 h 96" name="T43"/>
                  <a:gd fmla="*/ 649 w 652" name="T44"/>
                  <a:gd fmla="*/ 26 h 96" name="T45"/>
                  <a:gd fmla="*/ 645 w 652" name="T46"/>
                  <a:gd fmla="*/ 19 h 96" name="T47"/>
                  <a:gd fmla="*/ 641 w 652" name="T48"/>
                  <a:gd fmla="*/ 13 h 96" name="T49"/>
                  <a:gd fmla="*/ 633 w 652" name="T50"/>
                  <a:gd fmla="*/ 7 h 96" name="T51"/>
                  <a:gd fmla="*/ 626 w 652" name="T52"/>
                  <a:gd fmla="*/ 3 h 96" name="T53"/>
                  <a:gd fmla="*/ 619 w 652" name="T54"/>
                  <a:gd fmla="*/ 2 h 96" name="T55"/>
                  <a:gd fmla="*/ 611 w 652" name="T56"/>
                  <a:gd fmla="*/ 0 h 96" name="T57"/>
                  <a:gd fmla="*/ 611 w 652" name="T58"/>
                  <a:gd fmla="*/ 0 h 96"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96" w="652">
                    <a:moveTo>
                      <a:pt x="611" y="0"/>
                    </a:moveTo>
                    <a:lnTo>
                      <a:pt x="182" y="0"/>
                    </a:lnTo>
                    <a:lnTo>
                      <a:pt x="160" y="0"/>
                    </a:lnTo>
                    <a:lnTo>
                      <a:pt x="139" y="0"/>
                    </a:lnTo>
                    <a:lnTo>
                      <a:pt x="42" y="0"/>
                    </a:lnTo>
                    <a:lnTo>
                      <a:pt x="42" y="0"/>
                    </a:lnTo>
                    <a:lnTo>
                      <a:pt x="33" y="2"/>
                    </a:lnTo>
                    <a:lnTo>
                      <a:pt x="26" y="3"/>
                    </a:lnTo>
                    <a:lnTo>
                      <a:pt x="19" y="7"/>
                    </a:lnTo>
                    <a:lnTo>
                      <a:pt x="12" y="13"/>
                    </a:lnTo>
                    <a:lnTo>
                      <a:pt x="7" y="19"/>
                    </a:lnTo>
                    <a:lnTo>
                      <a:pt x="3" y="26"/>
                    </a:lnTo>
                    <a:lnTo>
                      <a:pt x="0" y="34"/>
                    </a:lnTo>
                    <a:lnTo>
                      <a:pt x="0" y="43"/>
                    </a:lnTo>
                    <a:lnTo>
                      <a:pt x="0" y="96"/>
                    </a:lnTo>
                    <a:lnTo>
                      <a:pt x="105" y="96"/>
                    </a:lnTo>
                    <a:lnTo>
                      <a:pt x="126" y="96"/>
                    </a:lnTo>
                    <a:lnTo>
                      <a:pt x="147" y="96"/>
                    </a:lnTo>
                    <a:lnTo>
                      <a:pt x="652" y="96"/>
                    </a:lnTo>
                    <a:lnTo>
                      <a:pt x="652" y="43"/>
                    </a:lnTo>
                    <a:lnTo>
                      <a:pt x="652" y="43"/>
                    </a:lnTo>
                    <a:lnTo>
                      <a:pt x="652" y="34"/>
                    </a:lnTo>
                    <a:lnTo>
                      <a:pt x="649" y="26"/>
                    </a:lnTo>
                    <a:lnTo>
                      <a:pt x="645" y="19"/>
                    </a:lnTo>
                    <a:lnTo>
                      <a:pt x="641" y="13"/>
                    </a:lnTo>
                    <a:lnTo>
                      <a:pt x="633" y="7"/>
                    </a:lnTo>
                    <a:lnTo>
                      <a:pt x="626" y="3"/>
                    </a:lnTo>
                    <a:lnTo>
                      <a:pt x="619" y="2"/>
                    </a:lnTo>
                    <a:lnTo>
                      <a:pt x="611" y="0"/>
                    </a:lnTo>
                    <a:lnTo>
                      <a:pt x="611" y="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25" name="Freeform 36">
                <a:extLst>
                  <a:ext uri="{FF2B5EF4-FFF2-40B4-BE49-F238E27FC236}">
                    <a16:creationId xmlns:a16="http://schemas.microsoft.com/office/drawing/2014/main" id="{84451B8D-B584-4E95-926B-28F95D585527}"/>
                  </a:ext>
                </a:extLst>
              </p:cNvPr>
              <p:cNvSpPr>
                <a:spLocks noEditPoints="1"/>
              </p:cNvSpPr>
              <p:nvPr/>
            </p:nvSpPr>
            <p:spPr bwMode="auto">
              <a:xfrm>
                <a:off x="396875" y="3573463"/>
                <a:ext cx="515938" cy="211138"/>
              </a:xfrm>
              <a:custGeom>
                <a:gdLst>
                  <a:gd fmla="*/ 120 w 652" name="T0"/>
                  <a:gd fmla="*/ 0 h 267" name="T1"/>
                  <a:gd fmla="*/ 99 w 652" name="T2"/>
                  <a:gd fmla="*/ 0 h 267" name="T3"/>
                  <a:gd fmla="*/ 0 w 652" name="T4"/>
                  <a:gd fmla="*/ 0 h 267" name="T5"/>
                  <a:gd fmla="*/ 0 w 652" name="T6"/>
                  <a:gd fmla="*/ 225 h 267" name="T7"/>
                  <a:gd fmla="*/ 0 w 652" name="T8"/>
                  <a:gd fmla="*/ 225 h 267" name="T9"/>
                  <a:gd fmla="*/ 0 w 652" name="T10"/>
                  <a:gd fmla="*/ 233 h 267" name="T11"/>
                  <a:gd fmla="*/ 3 w 652" name="T12"/>
                  <a:gd fmla="*/ 242 h 267" name="T13"/>
                  <a:gd fmla="*/ 7 w 652" name="T14"/>
                  <a:gd fmla="*/ 249 h 267" name="T15"/>
                  <a:gd fmla="*/ 12 w 652" name="T16"/>
                  <a:gd fmla="*/ 255 h 267" name="T17"/>
                  <a:gd fmla="*/ 19 w 652" name="T18"/>
                  <a:gd fmla="*/ 259 h 267" name="T19"/>
                  <a:gd fmla="*/ 26 w 652" name="T20"/>
                  <a:gd fmla="*/ 263 h 267" name="T21"/>
                  <a:gd fmla="*/ 33 w 652" name="T22"/>
                  <a:gd fmla="*/ 266 h 267" name="T23"/>
                  <a:gd fmla="*/ 42 w 652" name="T24"/>
                  <a:gd fmla="*/ 267 h 267" name="T25"/>
                  <a:gd fmla="*/ 611 w 652" name="T26"/>
                  <a:gd fmla="*/ 267 h 267" name="T27"/>
                  <a:gd fmla="*/ 611 w 652" name="T28"/>
                  <a:gd fmla="*/ 267 h 267" name="T29"/>
                  <a:gd fmla="*/ 618 w 652" name="T30"/>
                  <a:gd fmla="*/ 266 h 267" name="T31"/>
                  <a:gd fmla="*/ 625 w 652" name="T32"/>
                  <a:gd fmla="*/ 265 h 267" name="T33"/>
                  <a:gd fmla="*/ 632 w 652" name="T34"/>
                  <a:gd fmla="*/ 260 h 267" name="T35"/>
                  <a:gd fmla="*/ 638 w 652" name="T36"/>
                  <a:gd fmla="*/ 256 h 267" name="T37"/>
                  <a:gd fmla="*/ 643 w 652" name="T38"/>
                  <a:gd fmla="*/ 252 h 267" name="T39"/>
                  <a:gd fmla="*/ 648 w 652" name="T40"/>
                  <a:gd fmla="*/ 246 h 267" name="T41"/>
                  <a:gd fmla="*/ 651 w 652" name="T42"/>
                  <a:gd fmla="*/ 239 h 267" name="T43"/>
                  <a:gd fmla="*/ 652 w 652" name="T44"/>
                  <a:gd fmla="*/ 232 h 267" name="T45"/>
                  <a:gd fmla="*/ 652 w 652" name="T46"/>
                  <a:gd fmla="*/ 232 h 267" name="T47"/>
                  <a:gd fmla="*/ 652 w 652" name="T48"/>
                  <a:gd fmla="*/ 225 h 267" name="T49"/>
                  <a:gd fmla="*/ 652 w 652" name="T50"/>
                  <a:gd fmla="*/ 210 h 267" name="T51"/>
                  <a:gd fmla="*/ 652 w 652" name="T52"/>
                  <a:gd fmla="*/ 189 h 267" name="T53"/>
                  <a:gd fmla="*/ 652 w 652" name="T54"/>
                  <a:gd fmla="*/ 0 h 267" name="T55"/>
                  <a:gd fmla="*/ 142 w 652" name="T56"/>
                  <a:gd fmla="*/ 0 h 267" name="T57"/>
                  <a:gd fmla="*/ 120 w 652" name="T58"/>
                  <a:gd fmla="*/ 0 h 267" name="T59"/>
                  <a:gd fmla="*/ 588 w 652" name="T60"/>
                  <a:gd fmla="*/ 140 h 267" name="T61"/>
                  <a:gd fmla="*/ 588 w 652" name="T62"/>
                  <a:gd fmla="*/ 166 h 267" name="T63"/>
                  <a:gd fmla="*/ 588 w 652" name="T64"/>
                  <a:gd fmla="*/ 187 h 267" name="T65"/>
                  <a:gd fmla="*/ 588 w 652" name="T66"/>
                  <a:gd fmla="*/ 209 h 267" name="T67"/>
                  <a:gd fmla="*/ 588 w 652" name="T68"/>
                  <a:gd fmla="*/ 215 h 267" name="T69"/>
                  <a:gd fmla="*/ 456 w 652" name="T70"/>
                  <a:gd fmla="*/ 215 h 267" name="T71"/>
                  <a:gd fmla="*/ 456 w 652" name="T72"/>
                  <a:gd fmla="*/ 163 h 267" name="T73"/>
                  <a:gd fmla="*/ 456 w 652" name="T74"/>
                  <a:gd fmla="*/ 142 h 267" name="T75"/>
                  <a:gd fmla="*/ 456 w 652" name="T76"/>
                  <a:gd fmla="*/ 140 h 267" name="T77"/>
                  <a:gd fmla="*/ 515 w 652" name="T78"/>
                  <a:gd fmla="*/ 140 h 267" name="T79"/>
                  <a:gd fmla="*/ 588 w 652" name="T80"/>
                  <a:gd fmla="*/ 140 h 267"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67" w="652">
                    <a:moveTo>
                      <a:pt x="120" y="0"/>
                    </a:moveTo>
                    <a:lnTo>
                      <a:pt x="99" y="0"/>
                    </a:lnTo>
                    <a:lnTo>
                      <a:pt x="0" y="0"/>
                    </a:lnTo>
                    <a:lnTo>
                      <a:pt x="0" y="225"/>
                    </a:lnTo>
                    <a:lnTo>
                      <a:pt x="0" y="225"/>
                    </a:lnTo>
                    <a:lnTo>
                      <a:pt x="0" y="233"/>
                    </a:lnTo>
                    <a:lnTo>
                      <a:pt x="3" y="242"/>
                    </a:lnTo>
                    <a:lnTo>
                      <a:pt x="7" y="249"/>
                    </a:lnTo>
                    <a:lnTo>
                      <a:pt x="12" y="255"/>
                    </a:lnTo>
                    <a:lnTo>
                      <a:pt x="19" y="259"/>
                    </a:lnTo>
                    <a:lnTo>
                      <a:pt x="26" y="263"/>
                    </a:lnTo>
                    <a:lnTo>
                      <a:pt x="33" y="266"/>
                    </a:lnTo>
                    <a:lnTo>
                      <a:pt x="42" y="267"/>
                    </a:lnTo>
                    <a:lnTo>
                      <a:pt x="611" y="267"/>
                    </a:lnTo>
                    <a:lnTo>
                      <a:pt x="611" y="267"/>
                    </a:lnTo>
                    <a:lnTo>
                      <a:pt x="618" y="266"/>
                    </a:lnTo>
                    <a:lnTo>
                      <a:pt x="625" y="265"/>
                    </a:lnTo>
                    <a:lnTo>
                      <a:pt x="632" y="260"/>
                    </a:lnTo>
                    <a:lnTo>
                      <a:pt x="638" y="256"/>
                    </a:lnTo>
                    <a:lnTo>
                      <a:pt x="643" y="252"/>
                    </a:lnTo>
                    <a:lnTo>
                      <a:pt x="648" y="246"/>
                    </a:lnTo>
                    <a:lnTo>
                      <a:pt x="651" y="239"/>
                    </a:lnTo>
                    <a:lnTo>
                      <a:pt x="652" y="232"/>
                    </a:lnTo>
                    <a:lnTo>
                      <a:pt x="652" y="232"/>
                    </a:lnTo>
                    <a:lnTo>
                      <a:pt x="652" y="225"/>
                    </a:lnTo>
                    <a:lnTo>
                      <a:pt x="652" y="210"/>
                    </a:lnTo>
                    <a:lnTo>
                      <a:pt x="652" y="189"/>
                    </a:lnTo>
                    <a:lnTo>
                      <a:pt x="652" y="0"/>
                    </a:lnTo>
                    <a:lnTo>
                      <a:pt x="142" y="0"/>
                    </a:lnTo>
                    <a:lnTo>
                      <a:pt x="120" y="0"/>
                    </a:lnTo>
                    <a:close/>
                    <a:moveTo>
                      <a:pt x="588" y="140"/>
                    </a:moveTo>
                    <a:lnTo>
                      <a:pt x="588" y="166"/>
                    </a:lnTo>
                    <a:lnTo>
                      <a:pt x="588" y="187"/>
                    </a:lnTo>
                    <a:lnTo>
                      <a:pt x="588" y="209"/>
                    </a:lnTo>
                    <a:lnTo>
                      <a:pt x="588" y="215"/>
                    </a:lnTo>
                    <a:lnTo>
                      <a:pt x="456" y="215"/>
                    </a:lnTo>
                    <a:lnTo>
                      <a:pt x="456" y="163"/>
                    </a:lnTo>
                    <a:lnTo>
                      <a:pt x="456" y="142"/>
                    </a:lnTo>
                    <a:lnTo>
                      <a:pt x="456" y="140"/>
                    </a:lnTo>
                    <a:lnTo>
                      <a:pt x="515" y="140"/>
                    </a:lnTo>
                    <a:lnTo>
                      <a:pt x="588" y="140"/>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126" name="Group 163">
              <a:extLst>
                <a:ext uri="{FF2B5EF4-FFF2-40B4-BE49-F238E27FC236}">
                  <a16:creationId xmlns:a16="http://schemas.microsoft.com/office/drawing/2014/main" id="{6A5E298B-8003-4583-A842-34D9ACB426ED}"/>
                </a:ext>
              </a:extLst>
            </p:cNvPr>
            <p:cNvGrpSpPr/>
            <p:nvPr/>
          </p:nvGrpSpPr>
          <p:grpSpPr>
            <a:xfrm>
              <a:off x="4599964" y="3848226"/>
              <a:ext cx="385293" cy="520036"/>
              <a:chOff x="4989513" y="3679826"/>
              <a:chExt cx="393700" cy="527050"/>
            </a:xfrm>
            <a:solidFill>
              <a:schemeClr val="bg1"/>
            </a:solidFill>
            <a:effectLst>
              <a:outerShdw algn="l" blurRad="25400" dist="12700" rotWithShape="0">
                <a:prstClr val="black">
                  <a:alpha val="21000"/>
                </a:prstClr>
              </a:outerShdw>
            </a:effectLst>
          </p:grpSpPr>
          <p:sp>
            <p:nvSpPr>
              <p:cNvPr id="127" name="Freeform 228">
                <a:extLst>
                  <a:ext uri="{FF2B5EF4-FFF2-40B4-BE49-F238E27FC236}">
                    <a16:creationId xmlns:a16="http://schemas.microsoft.com/office/drawing/2014/main" id="{7C61A9A6-261F-4B44-BA68-9DEA743F0F1B}"/>
                  </a:ext>
                </a:extLst>
              </p:cNvPr>
              <p:cNvSpPr/>
              <p:nvPr/>
            </p:nvSpPr>
            <p:spPr bwMode="auto">
              <a:xfrm>
                <a:off x="5086351" y="3778251"/>
                <a:ext cx="201613" cy="193675"/>
              </a:xfrm>
              <a:custGeom>
                <a:gdLst>
                  <a:gd fmla="*/ 59 w 127" name="T0"/>
                  <a:gd fmla="*/ 3 h 122" name="T1"/>
                  <a:gd fmla="*/ 59 w 127" name="T2"/>
                  <a:gd fmla="*/ 3 h 122" name="T3"/>
                  <a:gd fmla="*/ 61 w 127" name="T4"/>
                  <a:gd fmla="*/ 1 h 122" name="T5"/>
                  <a:gd fmla="*/ 63 w 127" name="T6"/>
                  <a:gd fmla="*/ 0 h 122" name="T7"/>
                  <a:gd fmla="*/ 66 w 127" name="T8"/>
                  <a:gd fmla="*/ 1 h 122" name="T9"/>
                  <a:gd fmla="*/ 67 w 127" name="T10"/>
                  <a:gd fmla="*/ 3 h 122" name="T11"/>
                  <a:gd fmla="*/ 79 w 127" name="T12"/>
                  <a:gd fmla="*/ 30 h 122" name="T13"/>
                  <a:gd fmla="*/ 79 w 127" name="T14"/>
                  <a:gd fmla="*/ 30 h 122" name="T15"/>
                  <a:gd fmla="*/ 81 w 127" name="T16"/>
                  <a:gd fmla="*/ 34 h 122" name="T17"/>
                  <a:gd fmla="*/ 85 w 127" name="T18"/>
                  <a:gd fmla="*/ 36 h 122" name="T19"/>
                  <a:gd fmla="*/ 89 w 127" name="T20"/>
                  <a:gd fmla="*/ 39 h 122" name="T21"/>
                  <a:gd fmla="*/ 93 w 127" name="T22"/>
                  <a:gd fmla="*/ 40 h 122" name="T23"/>
                  <a:gd fmla="*/ 122 w 127" name="T24"/>
                  <a:gd fmla="*/ 43 h 122" name="T25"/>
                  <a:gd fmla="*/ 122 w 127" name="T26"/>
                  <a:gd fmla="*/ 43 h 122" name="T27"/>
                  <a:gd fmla="*/ 125 w 127" name="T28"/>
                  <a:gd fmla="*/ 44 h 122" name="T29"/>
                  <a:gd fmla="*/ 127 w 127" name="T30"/>
                  <a:gd fmla="*/ 47 h 122" name="T31"/>
                  <a:gd fmla="*/ 127 w 127" name="T32"/>
                  <a:gd fmla="*/ 49 h 122" name="T33"/>
                  <a:gd fmla="*/ 125 w 127" name="T34"/>
                  <a:gd fmla="*/ 51 h 122" name="T35"/>
                  <a:gd fmla="*/ 103 w 127" name="T36"/>
                  <a:gd fmla="*/ 71 h 122" name="T37"/>
                  <a:gd fmla="*/ 103 w 127" name="T38"/>
                  <a:gd fmla="*/ 71 h 122" name="T39"/>
                  <a:gd fmla="*/ 101 w 127" name="T40"/>
                  <a:gd fmla="*/ 74 h 122" name="T41"/>
                  <a:gd fmla="*/ 99 w 127" name="T42"/>
                  <a:gd fmla="*/ 79 h 122" name="T43"/>
                  <a:gd fmla="*/ 97 w 127" name="T44"/>
                  <a:gd fmla="*/ 83 h 122" name="T45"/>
                  <a:gd fmla="*/ 97 w 127" name="T46"/>
                  <a:gd fmla="*/ 88 h 122" name="T47"/>
                  <a:gd fmla="*/ 103 w 127" name="T48"/>
                  <a:gd fmla="*/ 116 h 122" name="T49"/>
                  <a:gd fmla="*/ 103 w 127" name="T50"/>
                  <a:gd fmla="*/ 116 h 122" name="T51"/>
                  <a:gd fmla="*/ 104 w 127" name="T52"/>
                  <a:gd fmla="*/ 119 h 122" name="T53"/>
                  <a:gd fmla="*/ 102 w 127" name="T54"/>
                  <a:gd fmla="*/ 121 h 122" name="T55"/>
                  <a:gd fmla="*/ 100 w 127" name="T56"/>
                  <a:gd fmla="*/ 122 h 122" name="T57"/>
                  <a:gd fmla="*/ 97 w 127" name="T58"/>
                  <a:gd fmla="*/ 121 h 122" name="T59"/>
                  <a:gd fmla="*/ 71 w 127" name="T60"/>
                  <a:gd fmla="*/ 106 h 122" name="T61"/>
                  <a:gd fmla="*/ 71 w 127" name="T62"/>
                  <a:gd fmla="*/ 106 h 122" name="T63"/>
                  <a:gd fmla="*/ 68 w 127" name="T64"/>
                  <a:gd fmla="*/ 105 h 122" name="T65"/>
                  <a:gd fmla="*/ 63 w 127" name="T66"/>
                  <a:gd fmla="*/ 105 h 122" name="T67"/>
                  <a:gd fmla="*/ 59 w 127" name="T68"/>
                  <a:gd fmla="*/ 105 h 122" name="T69"/>
                  <a:gd fmla="*/ 54 w 127" name="T70"/>
                  <a:gd fmla="*/ 106 h 122" name="T71"/>
                  <a:gd fmla="*/ 29 w 127" name="T72"/>
                  <a:gd fmla="*/ 121 h 122" name="T73"/>
                  <a:gd fmla="*/ 29 w 127" name="T74"/>
                  <a:gd fmla="*/ 121 h 122" name="T75"/>
                  <a:gd fmla="*/ 26 w 127" name="T76"/>
                  <a:gd fmla="*/ 122 h 122" name="T77"/>
                  <a:gd fmla="*/ 23 w 127" name="T78"/>
                  <a:gd fmla="*/ 121 h 122" name="T79"/>
                  <a:gd fmla="*/ 22 w 127" name="T80"/>
                  <a:gd fmla="*/ 119 h 122" name="T81"/>
                  <a:gd fmla="*/ 22 w 127" name="T82"/>
                  <a:gd fmla="*/ 116 h 122" name="T83"/>
                  <a:gd fmla="*/ 28 w 127" name="T84"/>
                  <a:gd fmla="*/ 88 h 122" name="T85"/>
                  <a:gd fmla="*/ 28 w 127" name="T86"/>
                  <a:gd fmla="*/ 88 h 122" name="T87"/>
                  <a:gd fmla="*/ 28 w 127" name="T88"/>
                  <a:gd fmla="*/ 83 h 122" name="T89"/>
                  <a:gd fmla="*/ 28 w 127" name="T90"/>
                  <a:gd fmla="*/ 79 h 122" name="T91"/>
                  <a:gd fmla="*/ 26 w 127" name="T92"/>
                  <a:gd fmla="*/ 74 h 122" name="T93"/>
                  <a:gd fmla="*/ 23 w 127" name="T94"/>
                  <a:gd fmla="*/ 71 h 122" name="T95"/>
                  <a:gd fmla="*/ 2 w 127" name="T96"/>
                  <a:gd fmla="*/ 51 h 122" name="T97"/>
                  <a:gd fmla="*/ 2 w 127" name="T98"/>
                  <a:gd fmla="*/ 51 h 122" name="T99"/>
                  <a:gd fmla="*/ 0 w 127" name="T100"/>
                  <a:gd fmla="*/ 49 h 122" name="T101"/>
                  <a:gd fmla="*/ 0 w 127" name="T102"/>
                  <a:gd fmla="*/ 47 h 122" name="T103"/>
                  <a:gd fmla="*/ 1 w 127" name="T104"/>
                  <a:gd fmla="*/ 44 h 122" name="T105"/>
                  <a:gd fmla="*/ 4 w 127" name="T106"/>
                  <a:gd fmla="*/ 43 h 122" name="T107"/>
                  <a:gd fmla="*/ 34 w 127" name="T108"/>
                  <a:gd fmla="*/ 40 h 122" name="T109"/>
                  <a:gd fmla="*/ 34 w 127" name="T110"/>
                  <a:gd fmla="*/ 40 h 122" name="T111"/>
                  <a:gd fmla="*/ 37 w 127" name="T112"/>
                  <a:gd fmla="*/ 39 h 122" name="T113"/>
                  <a:gd fmla="*/ 42 w 127" name="T114"/>
                  <a:gd fmla="*/ 36 h 122" name="T115"/>
                  <a:gd fmla="*/ 44 w 127" name="T116"/>
                  <a:gd fmla="*/ 34 h 122" name="T117"/>
                  <a:gd fmla="*/ 47 w 127" name="T118"/>
                  <a:gd fmla="*/ 30 h 122" name="T119"/>
                  <a:gd fmla="*/ 59 w 127" name="T120"/>
                  <a:gd fmla="*/ 3 h 12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122" w="127">
                    <a:moveTo>
                      <a:pt x="59" y="3"/>
                    </a:moveTo>
                    <a:lnTo>
                      <a:pt x="59" y="3"/>
                    </a:lnTo>
                    <a:lnTo>
                      <a:pt x="61" y="1"/>
                    </a:lnTo>
                    <a:lnTo>
                      <a:pt x="63" y="0"/>
                    </a:lnTo>
                    <a:lnTo>
                      <a:pt x="66" y="1"/>
                    </a:lnTo>
                    <a:lnTo>
                      <a:pt x="67" y="3"/>
                    </a:lnTo>
                    <a:lnTo>
                      <a:pt x="79" y="30"/>
                    </a:lnTo>
                    <a:lnTo>
                      <a:pt x="79" y="30"/>
                    </a:lnTo>
                    <a:lnTo>
                      <a:pt x="81" y="34"/>
                    </a:lnTo>
                    <a:lnTo>
                      <a:pt x="85" y="36"/>
                    </a:lnTo>
                    <a:lnTo>
                      <a:pt x="89" y="39"/>
                    </a:lnTo>
                    <a:lnTo>
                      <a:pt x="93" y="40"/>
                    </a:lnTo>
                    <a:lnTo>
                      <a:pt x="122" y="43"/>
                    </a:lnTo>
                    <a:lnTo>
                      <a:pt x="122" y="43"/>
                    </a:lnTo>
                    <a:lnTo>
                      <a:pt x="125" y="44"/>
                    </a:lnTo>
                    <a:lnTo>
                      <a:pt x="127" y="47"/>
                    </a:lnTo>
                    <a:lnTo>
                      <a:pt x="127" y="49"/>
                    </a:lnTo>
                    <a:lnTo>
                      <a:pt x="125" y="51"/>
                    </a:lnTo>
                    <a:lnTo>
                      <a:pt x="103" y="71"/>
                    </a:lnTo>
                    <a:lnTo>
                      <a:pt x="103" y="71"/>
                    </a:lnTo>
                    <a:lnTo>
                      <a:pt x="101" y="74"/>
                    </a:lnTo>
                    <a:lnTo>
                      <a:pt x="99" y="79"/>
                    </a:lnTo>
                    <a:lnTo>
                      <a:pt x="97" y="83"/>
                    </a:lnTo>
                    <a:lnTo>
                      <a:pt x="97" y="88"/>
                    </a:lnTo>
                    <a:lnTo>
                      <a:pt x="103" y="116"/>
                    </a:lnTo>
                    <a:lnTo>
                      <a:pt x="103" y="116"/>
                    </a:lnTo>
                    <a:lnTo>
                      <a:pt x="104" y="119"/>
                    </a:lnTo>
                    <a:lnTo>
                      <a:pt x="102" y="121"/>
                    </a:lnTo>
                    <a:lnTo>
                      <a:pt x="100" y="122"/>
                    </a:lnTo>
                    <a:lnTo>
                      <a:pt x="97" y="121"/>
                    </a:lnTo>
                    <a:lnTo>
                      <a:pt x="71" y="106"/>
                    </a:lnTo>
                    <a:lnTo>
                      <a:pt x="71" y="106"/>
                    </a:lnTo>
                    <a:lnTo>
                      <a:pt x="68" y="105"/>
                    </a:lnTo>
                    <a:lnTo>
                      <a:pt x="63" y="105"/>
                    </a:lnTo>
                    <a:lnTo>
                      <a:pt x="59" y="105"/>
                    </a:lnTo>
                    <a:lnTo>
                      <a:pt x="54" y="106"/>
                    </a:lnTo>
                    <a:lnTo>
                      <a:pt x="29" y="121"/>
                    </a:lnTo>
                    <a:lnTo>
                      <a:pt x="29" y="121"/>
                    </a:lnTo>
                    <a:lnTo>
                      <a:pt x="26" y="122"/>
                    </a:lnTo>
                    <a:lnTo>
                      <a:pt x="23" y="121"/>
                    </a:lnTo>
                    <a:lnTo>
                      <a:pt x="22" y="119"/>
                    </a:lnTo>
                    <a:lnTo>
                      <a:pt x="22" y="116"/>
                    </a:lnTo>
                    <a:lnTo>
                      <a:pt x="28" y="88"/>
                    </a:lnTo>
                    <a:lnTo>
                      <a:pt x="28" y="88"/>
                    </a:lnTo>
                    <a:lnTo>
                      <a:pt x="28" y="83"/>
                    </a:lnTo>
                    <a:lnTo>
                      <a:pt x="28" y="79"/>
                    </a:lnTo>
                    <a:lnTo>
                      <a:pt x="26" y="74"/>
                    </a:lnTo>
                    <a:lnTo>
                      <a:pt x="23" y="71"/>
                    </a:lnTo>
                    <a:lnTo>
                      <a:pt x="2" y="51"/>
                    </a:lnTo>
                    <a:lnTo>
                      <a:pt x="2" y="51"/>
                    </a:lnTo>
                    <a:lnTo>
                      <a:pt x="0" y="49"/>
                    </a:lnTo>
                    <a:lnTo>
                      <a:pt x="0" y="47"/>
                    </a:lnTo>
                    <a:lnTo>
                      <a:pt x="1" y="44"/>
                    </a:lnTo>
                    <a:lnTo>
                      <a:pt x="4" y="43"/>
                    </a:lnTo>
                    <a:lnTo>
                      <a:pt x="34" y="40"/>
                    </a:lnTo>
                    <a:lnTo>
                      <a:pt x="34" y="40"/>
                    </a:lnTo>
                    <a:lnTo>
                      <a:pt x="37" y="39"/>
                    </a:lnTo>
                    <a:lnTo>
                      <a:pt x="42" y="36"/>
                    </a:lnTo>
                    <a:lnTo>
                      <a:pt x="44" y="34"/>
                    </a:lnTo>
                    <a:lnTo>
                      <a:pt x="47" y="30"/>
                    </a:lnTo>
                    <a:lnTo>
                      <a:pt x="59" y="3"/>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sp>
            <p:nvSpPr>
              <p:cNvPr id="128" name="Freeform 229">
                <a:extLst>
                  <a:ext uri="{FF2B5EF4-FFF2-40B4-BE49-F238E27FC236}">
                    <a16:creationId xmlns:a16="http://schemas.microsoft.com/office/drawing/2014/main" id="{BC67326B-A85A-4D19-89B7-7173DEDCE591}"/>
                  </a:ext>
                </a:extLst>
              </p:cNvPr>
              <p:cNvSpPr>
                <a:spLocks noEditPoints="1"/>
              </p:cNvSpPr>
              <p:nvPr/>
            </p:nvSpPr>
            <p:spPr bwMode="auto">
              <a:xfrm>
                <a:off x="4989513" y="3679826"/>
                <a:ext cx="393700" cy="527050"/>
              </a:xfrm>
              <a:custGeom>
                <a:gdLst>
                  <a:gd fmla="*/ 208 w 248" name="T0"/>
                  <a:gd fmla="*/ 213 h 332" name="T1"/>
                  <a:gd fmla="*/ 235 w 248" name="T2"/>
                  <a:gd fmla="*/ 179 h 332" name="T3"/>
                  <a:gd fmla="*/ 247 w 248" name="T4"/>
                  <a:gd fmla="*/ 138 h 332" name="T5"/>
                  <a:gd fmla="*/ 247 w 248" name="T6"/>
                  <a:gd fmla="*/ 111 h 332" name="T7"/>
                  <a:gd fmla="*/ 238 w 248" name="T8"/>
                  <a:gd fmla="*/ 75 h 332" name="T9"/>
                  <a:gd fmla="*/ 220 w 248" name="T10"/>
                  <a:gd fmla="*/ 45 h 332" name="T11"/>
                  <a:gd fmla="*/ 193 w 248" name="T12"/>
                  <a:gd fmla="*/ 21 h 332" name="T13"/>
                  <a:gd fmla="*/ 161 w 248" name="T14"/>
                  <a:gd fmla="*/ 5 h 332" name="T15"/>
                  <a:gd fmla="*/ 124 w 248" name="T16"/>
                  <a:gd fmla="*/ 0 h 332" name="T17"/>
                  <a:gd fmla="*/ 99 w 248" name="T18"/>
                  <a:gd fmla="*/ 2 h 332" name="T19"/>
                  <a:gd fmla="*/ 65 w 248" name="T20"/>
                  <a:gd fmla="*/ 14 h 332" name="T21"/>
                  <a:gd fmla="*/ 37 w 248" name="T22"/>
                  <a:gd fmla="*/ 36 h 332" name="T23"/>
                  <a:gd fmla="*/ 15 w 248" name="T24"/>
                  <a:gd fmla="*/ 64 h 332" name="T25"/>
                  <a:gd fmla="*/ 3 w 248" name="T26"/>
                  <a:gd fmla="*/ 98 h 332" name="T27"/>
                  <a:gd fmla="*/ 0 w 248" name="T28"/>
                  <a:gd fmla="*/ 123 h 332" name="T29"/>
                  <a:gd fmla="*/ 8 w 248" name="T30"/>
                  <a:gd fmla="*/ 167 h 332" name="T31"/>
                  <a:gd fmla="*/ 30 w 248" name="T32"/>
                  <a:gd fmla="*/ 203 h 332" name="T33"/>
                  <a:gd fmla="*/ 0 w 248" name="T34"/>
                  <a:gd fmla="*/ 286 h 332" name="T35"/>
                  <a:gd fmla="*/ 124 w 248" name="T36"/>
                  <a:gd fmla="*/ 246 h 332" name="T37"/>
                  <a:gd fmla="*/ 124 w 248" name="T38"/>
                  <a:gd fmla="*/ 246 h 332" name="T39"/>
                  <a:gd fmla="*/ 197 w 248" name="T40"/>
                  <a:gd fmla="*/ 280 h 332" name="T41"/>
                  <a:gd fmla="*/ 36 w 248" name="T42"/>
                  <a:gd fmla="*/ 123 h 332" name="T43"/>
                  <a:gd fmla="*/ 38 w 248" name="T44"/>
                  <a:gd fmla="*/ 105 h 332" name="T45"/>
                  <a:gd fmla="*/ 47 w 248" name="T46"/>
                  <a:gd fmla="*/ 81 h 332" name="T47"/>
                  <a:gd fmla="*/ 62 w 248" name="T48"/>
                  <a:gd fmla="*/ 61 h 332" name="T49"/>
                  <a:gd fmla="*/ 82 w 248" name="T50"/>
                  <a:gd fmla="*/ 46 h 332" name="T51"/>
                  <a:gd fmla="*/ 106 w 248" name="T52"/>
                  <a:gd fmla="*/ 37 h 332" name="T53"/>
                  <a:gd fmla="*/ 124 w 248" name="T54"/>
                  <a:gd fmla="*/ 35 h 332" name="T55"/>
                  <a:gd fmla="*/ 150 w 248" name="T56"/>
                  <a:gd fmla="*/ 39 h 332" name="T57"/>
                  <a:gd fmla="*/ 173 w 248" name="T58"/>
                  <a:gd fmla="*/ 51 h 332" name="T59"/>
                  <a:gd fmla="*/ 193 w 248" name="T60"/>
                  <a:gd fmla="*/ 67 h 332" name="T61"/>
                  <a:gd fmla="*/ 205 w 248" name="T62"/>
                  <a:gd fmla="*/ 89 h 332" name="T63"/>
                  <a:gd fmla="*/ 212 w 248" name="T64"/>
                  <a:gd fmla="*/ 114 h 332" name="T65"/>
                  <a:gd fmla="*/ 212 w 248" name="T66"/>
                  <a:gd fmla="*/ 133 h 332" name="T67"/>
                  <a:gd fmla="*/ 205 w 248" name="T68"/>
                  <a:gd fmla="*/ 158 h 332" name="T69"/>
                  <a:gd fmla="*/ 193 w 248" name="T70"/>
                  <a:gd fmla="*/ 179 h 332" name="T71"/>
                  <a:gd fmla="*/ 173 w 248" name="T72"/>
                  <a:gd fmla="*/ 196 h 332" name="T73"/>
                  <a:gd fmla="*/ 150 w 248" name="T74"/>
                  <a:gd fmla="*/ 208 h 332" name="T75"/>
                  <a:gd fmla="*/ 124 w 248" name="T76"/>
                  <a:gd fmla="*/ 211 h 332" name="T77"/>
                  <a:gd fmla="*/ 106 w 248" name="T78"/>
                  <a:gd fmla="*/ 210 h 332" name="T79"/>
                  <a:gd fmla="*/ 82 w 248" name="T80"/>
                  <a:gd fmla="*/ 201 h 332" name="T81"/>
                  <a:gd fmla="*/ 62 w 248" name="T82"/>
                  <a:gd fmla="*/ 186 h 332" name="T83"/>
                  <a:gd fmla="*/ 47 w 248" name="T84"/>
                  <a:gd fmla="*/ 166 h 332" name="T85"/>
                  <a:gd fmla="*/ 38 w 248" name="T86"/>
                  <a:gd fmla="*/ 141 h 332"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332" w="248">
                    <a:moveTo>
                      <a:pt x="198" y="222"/>
                    </a:moveTo>
                    <a:lnTo>
                      <a:pt x="198" y="222"/>
                    </a:lnTo>
                    <a:lnTo>
                      <a:pt x="208" y="213"/>
                    </a:lnTo>
                    <a:lnTo>
                      <a:pt x="219" y="203"/>
                    </a:lnTo>
                    <a:lnTo>
                      <a:pt x="227" y="192"/>
                    </a:lnTo>
                    <a:lnTo>
                      <a:pt x="235" y="179"/>
                    </a:lnTo>
                    <a:lnTo>
                      <a:pt x="240" y="167"/>
                    </a:lnTo>
                    <a:lnTo>
                      <a:pt x="244" y="153"/>
                    </a:lnTo>
                    <a:lnTo>
                      <a:pt x="247" y="138"/>
                    </a:lnTo>
                    <a:lnTo>
                      <a:pt x="247" y="123"/>
                    </a:lnTo>
                    <a:lnTo>
                      <a:pt x="247" y="123"/>
                    </a:lnTo>
                    <a:lnTo>
                      <a:pt x="247" y="111"/>
                    </a:lnTo>
                    <a:lnTo>
                      <a:pt x="245" y="98"/>
                    </a:lnTo>
                    <a:lnTo>
                      <a:pt x="241" y="86"/>
                    </a:lnTo>
                    <a:lnTo>
                      <a:pt x="238" y="75"/>
                    </a:lnTo>
                    <a:lnTo>
                      <a:pt x="232" y="64"/>
                    </a:lnTo>
                    <a:lnTo>
                      <a:pt x="227" y="54"/>
                    </a:lnTo>
                    <a:lnTo>
                      <a:pt x="220" y="45"/>
                    </a:lnTo>
                    <a:lnTo>
                      <a:pt x="212" y="36"/>
                    </a:lnTo>
                    <a:lnTo>
                      <a:pt x="203" y="28"/>
                    </a:lnTo>
                    <a:lnTo>
                      <a:pt x="193" y="21"/>
                    </a:lnTo>
                    <a:lnTo>
                      <a:pt x="183" y="14"/>
                    </a:lnTo>
                    <a:lnTo>
                      <a:pt x="172" y="10"/>
                    </a:lnTo>
                    <a:lnTo>
                      <a:pt x="161" y="5"/>
                    </a:lnTo>
                    <a:lnTo>
                      <a:pt x="149" y="2"/>
                    </a:lnTo>
                    <a:lnTo>
                      <a:pt x="137" y="1"/>
                    </a:lnTo>
                    <a:lnTo>
                      <a:pt x="124" y="0"/>
                    </a:lnTo>
                    <a:lnTo>
                      <a:pt x="124" y="0"/>
                    </a:lnTo>
                    <a:lnTo>
                      <a:pt x="112" y="1"/>
                    </a:lnTo>
                    <a:lnTo>
                      <a:pt x="99" y="2"/>
                    </a:lnTo>
                    <a:lnTo>
                      <a:pt x="87" y="5"/>
                    </a:lnTo>
                    <a:lnTo>
                      <a:pt x="75" y="10"/>
                    </a:lnTo>
                    <a:lnTo>
                      <a:pt x="65" y="14"/>
                    </a:lnTo>
                    <a:lnTo>
                      <a:pt x="55" y="21"/>
                    </a:lnTo>
                    <a:lnTo>
                      <a:pt x="46" y="28"/>
                    </a:lnTo>
                    <a:lnTo>
                      <a:pt x="37" y="36"/>
                    </a:lnTo>
                    <a:lnTo>
                      <a:pt x="29" y="45"/>
                    </a:lnTo>
                    <a:lnTo>
                      <a:pt x="22" y="54"/>
                    </a:lnTo>
                    <a:lnTo>
                      <a:pt x="15" y="64"/>
                    </a:lnTo>
                    <a:lnTo>
                      <a:pt x="11" y="75"/>
                    </a:lnTo>
                    <a:lnTo>
                      <a:pt x="6" y="86"/>
                    </a:lnTo>
                    <a:lnTo>
                      <a:pt x="3" y="98"/>
                    </a:lnTo>
                    <a:lnTo>
                      <a:pt x="1" y="111"/>
                    </a:lnTo>
                    <a:lnTo>
                      <a:pt x="0" y="123"/>
                    </a:lnTo>
                    <a:lnTo>
                      <a:pt x="0" y="123"/>
                    </a:lnTo>
                    <a:lnTo>
                      <a:pt x="1" y="138"/>
                    </a:lnTo>
                    <a:lnTo>
                      <a:pt x="4" y="153"/>
                    </a:lnTo>
                    <a:lnTo>
                      <a:pt x="8" y="167"/>
                    </a:lnTo>
                    <a:lnTo>
                      <a:pt x="14" y="179"/>
                    </a:lnTo>
                    <a:lnTo>
                      <a:pt x="21" y="192"/>
                    </a:lnTo>
                    <a:lnTo>
                      <a:pt x="30" y="203"/>
                    </a:lnTo>
                    <a:lnTo>
                      <a:pt x="39" y="213"/>
                    </a:lnTo>
                    <a:lnTo>
                      <a:pt x="50" y="222"/>
                    </a:lnTo>
                    <a:lnTo>
                      <a:pt x="0" y="286"/>
                    </a:lnTo>
                    <a:lnTo>
                      <a:pt x="51" y="280"/>
                    </a:lnTo>
                    <a:lnTo>
                      <a:pt x="57" y="332"/>
                    </a:lnTo>
                    <a:lnTo>
                      <a:pt x="124" y="246"/>
                    </a:lnTo>
                    <a:lnTo>
                      <a:pt x="124" y="246"/>
                    </a:lnTo>
                    <a:lnTo>
                      <a:pt x="124" y="246"/>
                    </a:lnTo>
                    <a:lnTo>
                      <a:pt x="124" y="246"/>
                    </a:lnTo>
                    <a:lnTo>
                      <a:pt x="124" y="246"/>
                    </a:lnTo>
                    <a:lnTo>
                      <a:pt x="190" y="332"/>
                    </a:lnTo>
                    <a:lnTo>
                      <a:pt x="197" y="280"/>
                    </a:lnTo>
                    <a:lnTo>
                      <a:pt x="248" y="286"/>
                    </a:lnTo>
                    <a:lnTo>
                      <a:pt x="198" y="222"/>
                    </a:lnTo>
                    <a:close/>
                    <a:moveTo>
                      <a:pt x="36" y="123"/>
                    </a:moveTo>
                    <a:lnTo>
                      <a:pt x="36" y="123"/>
                    </a:lnTo>
                    <a:lnTo>
                      <a:pt x="37" y="114"/>
                    </a:lnTo>
                    <a:lnTo>
                      <a:pt x="38" y="105"/>
                    </a:lnTo>
                    <a:lnTo>
                      <a:pt x="40" y="97"/>
                    </a:lnTo>
                    <a:lnTo>
                      <a:pt x="42" y="89"/>
                    </a:lnTo>
                    <a:lnTo>
                      <a:pt x="47" y="81"/>
                    </a:lnTo>
                    <a:lnTo>
                      <a:pt x="50" y="73"/>
                    </a:lnTo>
                    <a:lnTo>
                      <a:pt x="56" y="67"/>
                    </a:lnTo>
                    <a:lnTo>
                      <a:pt x="62" y="61"/>
                    </a:lnTo>
                    <a:lnTo>
                      <a:pt x="67" y="55"/>
                    </a:lnTo>
                    <a:lnTo>
                      <a:pt x="74" y="51"/>
                    </a:lnTo>
                    <a:lnTo>
                      <a:pt x="82" y="46"/>
                    </a:lnTo>
                    <a:lnTo>
                      <a:pt x="90" y="42"/>
                    </a:lnTo>
                    <a:lnTo>
                      <a:pt x="98" y="39"/>
                    </a:lnTo>
                    <a:lnTo>
                      <a:pt x="106" y="37"/>
                    </a:lnTo>
                    <a:lnTo>
                      <a:pt x="115" y="36"/>
                    </a:lnTo>
                    <a:lnTo>
                      <a:pt x="124" y="35"/>
                    </a:lnTo>
                    <a:lnTo>
                      <a:pt x="124" y="35"/>
                    </a:lnTo>
                    <a:lnTo>
                      <a:pt x="133" y="36"/>
                    </a:lnTo>
                    <a:lnTo>
                      <a:pt x="141" y="37"/>
                    </a:lnTo>
                    <a:lnTo>
                      <a:pt x="150" y="39"/>
                    </a:lnTo>
                    <a:lnTo>
                      <a:pt x="158" y="42"/>
                    </a:lnTo>
                    <a:lnTo>
                      <a:pt x="166" y="46"/>
                    </a:lnTo>
                    <a:lnTo>
                      <a:pt x="173" y="51"/>
                    </a:lnTo>
                    <a:lnTo>
                      <a:pt x="180" y="55"/>
                    </a:lnTo>
                    <a:lnTo>
                      <a:pt x="187" y="61"/>
                    </a:lnTo>
                    <a:lnTo>
                      <a:pt x="193" y="67"/>
                    </a:lnTo>
                    <a:lnTo>
                      <a:pt x="197" y="73"/>
                    </a:lnTo>
                    <a:lnTo>
                      <a:pt x="202" y="81"/>
                    </a:lnTo>
                    <a:lnTo>
                      <a:pt x="205" y="89"/>
                    </a:lnTo>
                    <a:lnTo>
                      <a:pt x="208" y="97"/>
                    </a:lnTo>
                    <a:lnTo>
                      <a:pt x="211" y="105"/>
                    </a:lnTo>
                    <a:lnTo>
                      <a:pt x="212" y="114"/>
                    </a:lnTo>
                    <a:lnTo>
                      <a:pt x="212" y="123"/>
                    </a:lnTo>
                    <a:lnTo>
                      <a:pt x="212" y="123"/>
                    </a:lnTo>
                    <a:lnTo>
                      <a:pt x="212" y="133"/>
                    </a:lnTo>
                    <a:lnTo>
                      <a:pt x="211" y="141"/>
                    </a:lnTo>
                    <a:lnTo>
                      <a:pt x="208" y="150"/>
                    </a:lnTo>
                    <a:lnTo>
                      <a:pt x="205" y="158"/>
                    </a:lnTo>
                    <a:lnTo>
                      <a:pt x="202" y="166"/>
                    </a:lnTo>
                    <a:lnTo>
                      <a:pt x="197" y="172"/>
                    </a:lnTo>
                    <a:lnTo>
                      <a:pt x="193" y="179"/>
                    </a:lnTo>
                    <a:lnTo>
                      <a:pt x="187" y="186"/>
                    </a:lnTo>
                    <a:lnTo>
                      <a:pt x="180" y="192"/>
                    </a:lnTo>
                    <a:lnTo>
                      <a:pt x="173" y="196"/>
                    </a:lnTo>
                    <a:lnTo>
                      <a:pt x="166" y="201"/>
                    </a:lnTo>
                    <a:lnTo>
                      <a:pt x="158" y="204"/>
                    </a:lnTo>
                    <a:lnTo>
                      <a:pt x="150" y="208"/>
                    </a:lnTo>
                    <a:lnTo>
                      <a:pt x="141" y="210"/>
                    </a:lnTo>
                    <a:lnTo>
                      <a:pt x="133" y="211"/>
                    </a:lnTo>
                    <a:lnTo>
                      <a:pt x="124" y="211"/>
                    </a:lnTo>
                    <a:lnTo>
                      <a:pt x="124" y="211"/>
                    </a:lnTo>
                    <a:lnTo>
                      <a:pt x="115" y="211"/>
                    </a:lnTo>
                    <a:lnTo>
                      <a:pt x="106" y="210"/>
                    </a:lnTo>
                    <a:lnTo>
                      <a:pt x="98" y="208"/>
                    </a:lnTo>
                    <a:lnTo>
                      <a:pt x="90" y="204"/>
                    </a:lnTo>
                    <a:lnTo>
                      <a:pt x="82" y="201"/>
                    </a:lnTo>
                    <a:lnTo>
                      <a:pt x="74" y="196"/>
                    </a:lnTo>
                    <a:lnTo>
                      <a:pt x="67" y="192"/>
                    </a:lnTo>
                    <a:lnTo>
                      <a:pt x="62" y="186"/>
                    </a:lnTo>
                    <a:lnTo>
                      <a:pt x="56" y="179"/>
                    </a:lnTo>
                    <a:lnTo>
                      <a:pt x="50" y="172"/>
                    </a:lnTo>
                    <a:lnTo>
                      <a:pt x="47" y="166"/>
                    </a:lnTo>
                    <a:lnTo>
                      <a:pt x="42" y="158"/>
                    </a:lnTo>
                    <a:lnTo>
                      <a:pt x="40" y="150"/>
                    </a:lnTo>
                    <a:lnTo>
                      <a:pt x="38" y="141"/>
                    </a:lnTo>
                    <a:lnTo>
                      <a:pt x="37" y="133"/>
                    </a:lnTo>
                    <a:lnTo>
                      <a:pt x="36" y="123"/>
                    </a:lnTo>
                    <a:close/>
                  </a:path>
                </a:pathLst>
              </a:custGeom>
              <a:grp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nvGrpSpPr>
            <p:cNvPr id="134" name="组合 133">
              <a:extLst>
                <a:ext uri="{FF2B5EF4-FFF2-40B4-BE49-F238E27FC236}">
                  <a16:creationId xmlns:a16="http://schemas.microsoft.com/office/drawing/2014/main" id="{8F15ECDA-5203-419B-8F7A-1AF9DB7582BA}"/>
                </a:ext>
              </a:extLst>
            </p:cNvPr>
            <p:cNvGrpSpPr/>
            <p:nvPr/>
          </p:nvGrpSpPr>
          <p:grpSpPr>
            <a:xfrm>
              <a:off x="2421916" y="3213879"/>
              <a:ext cx="1573908" cy="1568700"/>
              <a:chOff x="2266371" y="695063"/>
              <a:chExt cx="2774521" cy="2765338"/>
            </a:xfrm>
          </p:grpSpPr>
          <p:sp>
            <p:nvSpPr>
              <p:cNvPr id="131" name="矩形 19">
                <a:extLst>
                  <a:ext uri="{FF2B5EF4-FFF2-40B4-BE49-F238E27FC236}">
                    <a16:creationId xmlns:a16="http://schemas.microsoft.com/office/drawing/2014/main" id="{6FE9A825-3E33-4D3E-B822-3D58CFBCD5C4}"/>
                  </a:ext>
                </a:extLst>
              </p:cNvPr>
              <p:cNvSpPr/>
              <p:nvPr/>
            </p:nvSpPr>
            <p:spPr>
              <a:xfrm flipH="1" rot="5400000">
                <a:off x="2929110" y="1859481"/>
                <a:ext cx="1600921" cy="1600919"/>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23">
                <a:extLst>
                  <a:ext uri="{FF2B5EF4-FFF2-40B4-BE49-F238E27FC236}">
                    <a16:creationId xmlns:a16="http://schemas.microsoft.com/office/drawing/2014/main" id="{926A2CC0-69FA-4AE4-9D7C-903F31E3DAC4}"/>
                  </a:ext>
                </a:extLst>
              </p:cNvPr>
              <p:cNvSpPr/>
              <p:nvPr/>
            </p:nvSpPr>
            <p:spPr>
              <a:xfrm flipH="1" rot="5400000">
                <a:off x="2266372" y="1324984"/>
                <a:ext cx="1600920" cy="1600921"/>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3" name="矩形 37">
                <a:extLst>
                  <a:ext uri="{FF2B5EF4-FFF2-40B4-BE49-F238E27FC236}">
                    <a16:creationId xmlns:a16="http://schemas.microsoft.com/office/drawing/2014/main" id="{F37206B1-9331-47ED-ABDD-6B417884DD41}"/>
                  </a:ext>
                </a:extLst>
              </p:cNvPr>
              <p:cNvSpPr/>
              <p:nvPr/>
            </p:nvSpPr>
            <p:spPr>
              <a:xfrm flipH="1" rot="5400000">
                <a:off x="3114912" y="695063"/>
                <a:ext cx="1925979" cy="192598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6" name="矩形 135">
              <a:extLst>
                <a:ext uri="{FF2B5EF4-FFF2-40B4-BE49-F238E27FC236}">
                  <a16:creationId xmlns:a16="http://schemas.microsoft.com/office/drawing/2014/main" id="{6DC861D3-CC3A-4068-8E88-612E9826BFF8}"/>
                </a:ext>
              </a:extLst>
            </p:cNvPr>
            <p:cNvSpPr/>
            <p:nvPr/>
          </p:nvSpPr>
          <p:spPr>
            <a:xfrm>
              <a:off x="2330002" y="3848226"/>
              <a:ext cx="1721552" cy="396240"/>
            </a:xfrm>
            <a:prstGeom prst="rect">
              <a:avLst/>
            </a:prstGeom>
            <a:solidFill>
              <a:srgbClr val="350705"/>
            </a:solidFill>
          </p:spPr>
          <p:txBody>
            <a:bodyPr wrap="square">
              <a:spAutoFit/>
            </a:bodyPr>
            <a:lstStyle/>
            <a:p>
              <a:pPr algn="ctr"/>
              <a:r>
                <a:rPr altLang="en-US" b="1" i="1" lang="zh-CN" spc="300" sz="2000">
                  <a:solidFill>
                    <a:schemeClr val="bg1"/>
                  </a:solidFill>
                  <a:latin charset="-122" panose="020b0500000000000000" pitchFamily="34" typeface="思源黑体 CN Regular"/>
                  <a:ea charset="-122" panose="020b0500000000000000" pitchFamily="34" typeface="思源黑体 CN Regular"/>
                </a:rPr>
                <a:t>名人名言</a:t>
              </a:r>
            </a:p>
          </p:txBody>
        </p:sp>
      </p:grpSp>
      <p:grpSp>
        <p:nvGrpSpPr>
          <p:cNvPr id="190" name="组合 189">
            <a:extLst>
              <a:ext uri="{FF2B5EF4-FFF2-40B4-BE49-F238E27FC236}">
                <a16:creationId xmlns:a16="http://schemas.microsoft.com/office/drawing/2014/main" id="{D89D62C9-8AC3-45FB-B568-A01DA514461D}"/>
              </a:ext>
            </a:extLst>
          </p:cNvPr>
          <p:cNvGrpSpPr/>
          <p:nvPr/>
        </p:nvGrpSpPr>
        <p:grpSpPr>
          <a:xfrm>
            <a:off x="5949480" y="1827059"/>
            <a:ext cx="5139938" cy="1270140"/>
            <a:chOff x="5860814" y="1827059"/>
            <a:chExt cx="5139938" cy="1270140"/>
          </a:xfrm>
        </p:grpSpPr>
        <p:grpSp>
          <p:nvGrpSpPr>
            <p:cNvPr id="183" name="组合 182">
              <a:extLst>
                <a:ext uri="{FF2B5EF4-FFF2-40B4-BE49-F238E27FC236}">
                  <a16:creationId xmlns:a16="http://schemas.microsoft.com/office/drawing/2014/main" id="{05237A3C-11F4-4F02-B446-2EAAE8BBC962}"/>
                </a:ext>
              </a:extLst>
            </p:cNvPr>
            <p:cNvGrpSpPr/>
            <p:nvPr/>
          </p:nvGrpSpPr>
          <p:grpSpPr>
            <a:xfrm>
              <a:off x="6331187" y="1827059"/>
              <a:ext cx="4669565" cy="1270140"/>
              <a:chOff x="6212800" y="1770981"/>
              <a:chExt cx="4669565" cy="1270140"/>
            </a:xfrm>
          </p:grpSpPr>
          <p:sp>
            <p:nvSpPr>
              <p:cNvPr id="175" name="矩形 174">
                <a:extLst>
                  <a:ext uri="{FF2B5EF4-FFF2-40B4-BE49-F238E27FC236}">
                    <a16:creationId xmlns:a16="http://schemas.microsoft.com/office/drawing/2014/main" id="{5D1A99ED-886B-4B7A-ABEE-50DF4A1869CD}"/>
                  </a:ext>
                </a:extLst>
              </p:cNvPr>
              <p:cNvSpPr/>
              <p:nvPr/>
            </p:nvSpPr>
            <p:spPr>
              <a:xfrm>
                <a:off x="6212799" y="2082269"/>
                <a:ext cx="4669565"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“一个组织的基本哲学对她的经营成果的影响，要远比技术力量、经营资源、组织结构、革新和选择时机这类因素多 ”</a:t>
                </a:r>
              </a:p>
            </p:txBody>
          </p:sp>
          <p:sp>
            <p:nvSpPr>
              <p:cNvPr id="178" name="矩形 177">
                <a:extLst>
                  <a:ext uri="{FF2B5EF4-FFF2-40B4-BE49-F238E27FC236}">
                    <a16:creationId xmlns:a16="http://schemas.microsoft.com/office/drawing/2014/main" id="{45CD303B-49A3-4A12-A088-F3015690E58F}"/>
                  </a:ext>
                </a:extLst>
              </p:cNvPr>
              <p:cNvSpPr/>
              <p:nvPr/>
            </p:nvSpPr>
            <p:spPr>
              <a:xfrm>
                <a:off x="6212800" y="1770981"/>
                <a:ext cx="19862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IBM前董事长</a:t>
                </a:r>
              </a:p>
            </p:txBody>
          </p:sp>
        </p:grpSp>
        <p:sp>
          <p:nvSpPr>
            <p:cNvPr id="185" name="箭头: V 形 184">
              <a:extLst>
                <a:ext uri="{FF2B5EF4-FFF2-40B4-BE49-F238E27FC236}">
                  <a16:creationId xmlns:a16="http://schemas.microsoft.com/office/drawing/2014/main" id="{CD43AC25-E861-47FE-8F21-65E47CADD417}"/>
                </a:ext>
              </a:extLst>
            </p:cNvPr>
            <p:cNvSpPr/>
            <p:nvPr/>
          </p:nvSpPr>
          <p:spPr>
            <a:xfrm>
              <a:off x="5860814" y="1865429"/>
              <a:ext cx="395977" cy="361740"/>
            </a:xfrm>
            <a:prstGeom prst="chevron">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grpSp>
        <p:nvGrpSpPr>
          <p:cNvPr id="189" name="组合 188">
            <a:extLst>
              <a:ext uri="{FF2B5EF4-FFF2-40B4-BE49-F238E27FC236}">
                <a16:creationId xmlns:a16="http://schemas.microsoft.com/office/drawing/2014/main" id="{46CCEB33-4EF4-456F-9A99-097C5C27296F}"/>
              </a:ext>
            </a:extLst>
          </p:cNvPr>
          <p:cNvGrpSpPr/>
          <p:nvPr/>
        </p:nvGrpSpPr>
        <p:grpSpPr>
          <a:xfrm>
            <a:off x="5949480" y="3338331"/>
            <a:ext cx="5127049" cy="1280824"/>
            <a:chOff x="5873703" y="3325202"/>
            <a:chExt cx="5127049" cy="1280824"/>
          </a:xfrm>
        </p:grpSpPr>
        <p:grpSp>
          <p:nvGrpSpPr>
            <p:cNvPr id="182" name="组合 181">
              <a:extLst>
                <a:ext uri="{FF2B5EF4-FFF2-40B4-BE49-F238E27FC236}">
                  <a16:creationId xmlns:a16="http://schemas.microsoft.com/office/drawing/2014/main" id="{A1F68008-21EB-44C6-B601-BF1E57553544}"/>
                </a:ext>
              </a:extLst>
            </p:cNvPr>
            <p:cNvGrpSpPr/>
            <p:nvPr/>
          </p:nvGrpSpPr>
          <p:grpSpPr>
            <a:xfrm>
              <a:off x="6331187" y="3351459"/>
              <a:ext cx="4669565" cy="1254567"/>
              <a:chOff x="6212800" y="3224807"/>
              <a:chExt cx="4669565" cy="1254567"/>
            </a:xfrm>
          </p:grpSpPr>
          <p:sp>
            <p:nvSpPr>
              <p:cNvPr id="176" name="矩形 175">
                <a:extLst>
                  <a:ext uri="{FF2B5EF4-FFF2-40B4-BE49-F238E27FC236}">
                    <a16:creationId xmlns:a16="http://schemas.microsoft.com/office/drawing/2014/main" id="{C434D89E-6951-42FA-A5C7-1AE7945328CC}"/>
                  </a:ext>
                </a:extLst>
              </p:cNvPr>
              <p:cNvSpPr/>
              <p:nvPr/>
            </p:nvSpPr>
            <p:spPr>
              <a:xfrm>
                <a:off x="6265390" y="3520522"/>
                <a:ext cx="4616974"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“对于公司，他（大卫.帕卡德）留给我们的最大财富是道德准则，即众所周知的惠普之道”。</a:t>
                </a:r>
              </a:p>
            </p:txBody>
          </p:sp>
          <p:sp>
            <p:nvSpPr>
              <p:cNvPr id="179" name="矩形 178">
                <a:extLst>
                  <a:ext uri="{FF2B5EF4-FFF2-40B4-BE49-F238E27FC236}">
                    <a16:creationId xmlns:a16="http://schemas.microsoft.com/office/drawing/2014/main" id="{D1379665-AFF9-4595-BB4D-DC4155CEB97E}"/>
                  </a:ext>
                </a:extLst>
              </p:cNvPr>
              <p:cNvSpPr/>
              <p:nvPr/>
            </p:nvSpPr>
            <p:spPr>
              <a:xfrm>
                <a:off x="6212799" y="3224807"/>
                <a:ext cx="1405255"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惠普CEO</a:t>
                </a:r>
              </a:p>
            </p:txBody>
          </p:sp>
        </p:grpSp>
        <p:sp>
          <p:nvSpPr>
            <p:cNvPr id="186" name="箭头: V 形 185">
              <a:extLst>
                <a:ext uri="{FF2B5EF4-FFF2-40B4-BE49-F238E27FC236}">
                  <a16:creationId xmlns:a16="http://schemas.microsoft.com/office/drawing/2014/main" id="{8496C2BD-97F4-4F23-8DFE-04362CFE5D20}"/>
                </a:ext>
              </a:extLst>
            </p:cNvPr>
            <p:cNvSpPr/>
            <p:nvPr/>
          </p:nvSpPr>
          <p:spPr>
            <a:xfrm>
              <a:off x="5873703" y="3325202"/>
              <a:ext cx="395977" cy="361740"/>
            </a:xfrm>
            <a:prstGeom prst="chevron">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grpSp>
        <p:nvGrpSpPr>
          <p:cNvPr id="188" name="组合 187">
            <a:extLst>
              <a:ext uri="{FF2B5EF4-FFF2-40B4-BE49-F238E27FC236}">
                <a16:creationId xmlns:a16="http://schemas.microsoft.com/office/drawing/2014/main" id="{1C842EBD-5B5F-492F-A545-91F6B327A624}"/>
              </a:ext>
            </a:extLst>
          </p:cNvPr>
          <p:cNvGrpSpPr/>
          <p:nvPr/>
        </p:nvGrpSpPr>
        <p:grpSpPr>
          <a:xfrm>
            <a:off x="5949480" y="4860286"/>
            <a:ext cx="4502044" cy="744172"/>
            <a:chOff x="5860814" y="4860286"/>
            <a:chExt cx="4502044" cy="744172"/>
          </a:xfrm>
        </p:grpSpPr>
        <p:grpSp>
          <p:nvGrpSpPr>
            <p:cNvPr id="181" name="组合 180">
              <a:extLst>
                <a:ext uri="{FF2B5EF4-FFF2-40B4-BE49-F238E27FC236}">
                  <a16:creationId xmlns:a16="http://schemas.microsoft.com/office/drawing/2014/main" id="{01AFDFA9-9189-4641-BA8D-7302E77B82EF}"/>
                </a:ext>
              </a:extLst>
            </p:cNvPr>
            <p:cNvGrpSpPr/>
            <p:nvPr/>
          </p:nvGrpSpPr>
          <p:grpSpPr>
            <a:xfrm>
              <a:off x="6331187" y="4860286"/>
              <a:ext cx="4031671" cy="744172"/>
              <a:chOff x="6212800" y="4582524"/>
              <a:chExt cx="4031671" cy="744172"/>
            </a:xfrm>
          </p:grpSpPr>
          <p:sp>
            <p:nvSpPr>
              <p:cNvPr id="177" name="矩形 176">
                <a:extLst>
                  <a:ext uri="{FF2B5EF4-FFF2-40B4-BE49-F238E27FC236}">
                    <a16:creationId xmlns:a16="http://schemas.microsoft.com/office/drawing/2014/main" id="{5EFA1456-E0A0-4F72-A9AB-3E6200AD28A2}"/>
                  </a:ext>
                </a:extLst>
              </p:cNvPr>
              <p:cNvSpPr/>
              <p:nvPr/>
            </p:nvSpPr>
            <p:spPr>
              <a:xfrm>
                <a:off x="6212799" y="4958775"/>
                <a:ext cx="4031671"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“小公司做事，大公司做人。”</a:t>
                </a:r>
              </a:p>
            </p:txBody>
          </p:sp>
          <p:sp>
            <p:nvSpPr>
              <p:cNvPr id="180" name="矩形 179">
                <a:extLst>
                  <a:ext uri="{FF2B5EF4-FFF2-40B4-BE49-F238E27FC236}">
                    <a16:creationId xmlns:a16="http://schemas.microsoft.com/office/drawing/2014/main" id="{1EE0C6CF-F56E-488B-ABD6-AB28E5634DD0}"/>
                  </a:ext>
                </a:extLst>
              </p:cNvPr>
              <p:cNvSpPr/>
              <p:nvPr/>
            </p:nvSpPr>
            <p:spPr>
              <a:xfrm>
                <a:off x="6212800" y="4582525"/>
                <a:ext cx="22275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联想董事局主席</a:t>
                </a:r>
              </a:p>
            </p:txBody>
          </p:sp>
        </p:grpSp>
        <p:sp>
          <p:nvSpPr>
            <p:cNvPr id="187" name="箭头: V 形 186">
              <a:extLst>
                <a:ext uri="{FF2B5EF4-FFF2-40B4-BE49-F238E27FC236}">
                  <a16:creationId xmlns:a16="http://schemas.microsoft.com/office/drawing/2014/main" id="{D68E6C23-F7E4-44A5-907D-3888B6490128}"/>
                </a:ext>
              </a:extLst>
            </p:cNvPr>
            <p:cNvSpPr/>
            <p:nvPr/>
          </p:nvSpPr>
          <p:spPr>
            <a:xfrm>
              <a:off x="5860814" y="4860286"/>
              <a:ext cx="395977" cy="361740"/>
            </a:xfrm>
            <a:prstGeom prst="chevron">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grpSp>
    </p:spTree>
    <p:extLst>
      <p:ext uri="{BB962C8B-B14F-4D97-AF65-F5344CB8AC3E}">
        <p14:creationId val="4289601931"/>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4" presetSubtype="10">
                                  <p:stCondLst>
                                    <p:cond delay="0"/>
                                  </p:stCondLst>
                                  <p:childTnLst>
                                    <p:set>
                                      <p:cBhvr>
                                        <p:cTn dur="1" fill="hold" id="6">
                                          <p:stCondLst>
                                            <p:cond delay="0"/>
                                          </p:stCondLst>
                                        </p:cTn>
                                        <p:tgtEl>
                                          <p:spTgt spid="191"/>
                                        </p:tgtEl>
                                        <p:attrNameLst>
                                          <p:attrName>style.visibility</p:attrName>
                                        </p:attrNameLst>
                                      </p:cBhvr>
                                      <p:to>
                                        <p:strVal val="visible"/>
                                      </p:to>
                                    </p:set>
                                    <p:animEffect filter="randombar(horizontal)" transition="in">
                                      <p:cBhvr>
                                        <p:cTn dur="500" id="7"/>
                                        <p:tgtEl>
                                          <p:spTgt spid="191"/>
                                        </p:tgtEl>
                                      </p:cBhvr>
                                    </p:animEffect>
                                  </p:childTnLst>
                                </p:cTn>
                              </p:par>
                              <p:par>
                                <p:cTn fill="hold" id="8" nodeType="withEffect" presetClass="entr" presetID="14" presetSubtype="10">
                                  <p:stCondLst>
                                    <p:cond delay="0"/>
                                  </p:stCondLst>
                                  <p:childTnLst>
                                    <p:set>
                                      <p:cBhvr>
                                        <p:cTn dur="1" fill="hold" id="9">
                                          <p:stCondLst>
                                            <p:cond delay="0"/>
                                          </p:stCondLst>
                                        </p:cTn>
                                        <p:tgtEl>
                                          <p:spTgt spid="195"/>
                                        </p:tgtEl>
                                        <p:attrNameLst>
                                          <p:attrName>style.visibility</p:attrName>
                                        </p:attrNameLst>
                                      </p:cBhvr>
                                      <p:to>
                                        <p:strVal val="visible"/>
                                      </p:to>
                                    </p:set>
                                    <p:animEffect filter="randombar(horizontal)" transition="in">
                                      <p:cBhvr>
                                        <p:cTn dur="500" id="10"/>
                                        <p:tgtEl>
                                          <p:spTgt spid="195"/>
                                        </p:tgtEl>
                                      </p:cBhvr>
                                    </p:animEffect>
                                  </p:childTnLst>
                                </p:cTn>
                              </p:par>
                            </p:childTnLst>
                          </p:cTn>
                        </p:par>
                      </p:childTnLst>
                    </p:cTn>
                  </p:par>
                  <p:par>
                    <p:cTn fill="hold" id="11" nodeType="clickPar">
                      <p:stCondLst>
                        <p:cond delay="indefinite"/>
                        <p:cond delay="0" evt="onBegin">
                          <p:tn val="10"/>
                        </p:cond>
                      </p:stCondLst>
                      <p:childTnLst>
                        <p:par>
                          <p:cTn fill="hold" id="12" nodeType="afterGroup">
                            <p:stCondLst>
                              <p:cond delay="0"/>
                            </p:stCondLst>
                            <p:childTnLst>
                              <p:par>
                                <p:cTn fill="hold" id="13" nodeType="clickEffect" presetClass="entr" presetID="2" presetSubtype="4">
                                  <p:stCondLst>
                                    <p:cond delay="0"/>
                                  </p:stCondLst>
                                  <p:childTnLst>
                                    <p:set>
                                      <p:cBhvr>
                                        <p:cTn dur="1" fill="hold" id="14">
                                          <p:stCondLst>
                                            <p:cond delay="0"/>
                                          </p:stCondLst>
                                        </p:cTn>
                                        <p:tgtEl>
                                          <p:spTgt spid="184"/>
                                        </p:tgtEl>
                                        <p:attrNameLst>
                                          <p:attrName>style.visibility</p:attrName>
                                        </p:attrNameLst>
                                      </p:cBhvr>
                                      <p:to>
                                        <p:strVal val="visible"/>
                                      </p:to>
                                    </p:set>
                                    <p:anim calcmode="lin" valueType="num">
                                      <p:cBhvr additive="base">
                                        <p:cTn dur="500" fill="hold" id="15"/>
                                        <p:tgtEl>
                                          <p:spTgt spid="184"/>
                                        </p:tgtEl>
                                        <p:attrNameLst>
                                          <p:attrName>ppt_x</p:attrName>
                                        </p:attrNameLst>
                                      </p:cBhvr>
                                      <p:tavLst>
                                        <p:tav tm="0">
                                          <p:val>
                                            <p:strVal val="#ppt_x"/>
                                          </p:val>
                                        </p:tav>
                                        <p:tav tm="100000">
                                          <p:val>
                                            <p:strVal val="#ppt_x"/>
                                          </p:val>
                                        </p:tav>
                                      </p:tavLst>
                                    </p:anim>
                                    <p:anim calcmode="lin" valueType="num">
                                      <p:cBhvr additive="base">
                                        <p:cTn dur="500" fill="hold" id="16"/>
                                        <p:tgtEl>
                                          <p:spTgt spid="184"/>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cond delay="0" evt="onBegin">
                          <p:tn val="16"/>
                        </p:cond>
                      </p:stCondLst>
                      <p:childTnLst>
                        <p:par>
                          <p:cTn fill="hold" id="18" nodeType="afterGroup">
                            <p:stCondLst>
                              <p:cond delay="0"/>
                            </p:stCondLst>
                            <p:childTnLst>
                              <p:par>
                                <p:cTn fill="hold" id="19" nodeType="clickEffect" presetClass="entr" presetID="2" presetSubtype="4">
                                  <p:stCondLst>
                                    <p:cond delay="0"/>
                                  </p:stCondLst>
                                  <p:childTnLst>
                                    <p:set>
                                      <p:cBhvr>
                                        <p:cTn dur="1" fill="hold" id="20">
                                          <p:stCondLst>
                                            <p:cond delay="0"/>
                                          </p:stCondLst>
                                        </p:cTn>
                                        <p:tgtEl>
                                          <p:spTgt spid="190"/>
                                        </p:tgtEl>
                                        <p:attrNameLst>
                                          <p:attrName>style.visibility</p:attrName>
                                        </p:attrNameLst>
                                      </p:cBhvr>
                                      <p:to>
                                        <p:strVal val="visible"/>
                                      </p:to>
                                    </p:set>
                                    <p:anim calcmode="lin" valueType="num">
                                      <p:cBhvr additive="base">
                                        <p:cTn dur="500" fill="hold" id="21"/>
                                        <p:tgtEl>
                                          <p:spTgt spid="190"/>
                                        </p:tgtEl>
                                        <p:attrNameLst>
                                          <p:attrName>ppt_x</p:attrName>
                                        </p:attrNameLst>
                                      </p:cBhvr>
                                      <p:tavLst>
                                        <p:tav tm="0">
                                          <p:val>
                                            <p:strVal val="#ppt_x"/>
                                          </p:val>
                                        </p:tav>
                                        <p:tav tm="100000">
                                          <p:val>
                                            <p:strVal val="#ppt_x"/>
                                          </p:val>
                                        </p:tav>
                                      </p:tavLst>
                                    </p:anim>
                                    <p:anim calcmode="lin" valueType="num">
                                      <p:cBhvr additive="base">
                                        <p:cTn dur="500" fill="hold" id="22"/>
                                        <p:tgtEl>
                                          <p:spTgt spid="190"/>
                                        </p:tgtEl>
                                        <p:attrNameLst>
                                          <p:attrName>ppt_y</p:attrName>
                                        </p:attrNameLst>
                                      </p:cBhvr>
                                      <p:tavLst>
                                        <p:tav tm="0">
                                          <p:val>
                                            <p:strVal val="1+#ppt_h/2"/>
                                          </p:val>
                                        </p:tav>
                                        <p:tav tm="100000">
                                          <p:val>
                                            <p:strVal val="#ppt_y"/>
                                          </p:val>
                                        </p:tav>
                                      </p:tavLst>
                                    </p:anim>
                                  </p:childTnLst>
                                </p:cTn>
                              </p:par>
                            </p:childTnLst>
                          </p:cTn>
                        </p:par>
                      </p:childTnLst>
                    </p:cTn>
                  </p:par>
                  <p:par>
                    <p:cTn fill="hold" id="23" nodeType="clickPar">
                      <p:stCondLst>
                        <p:cond delay="indefinite"/>
                        <p:cond delay="0" evt="onBegin">
                          <p:tn val="22"/>
                        </p:cond>
                      </p:stCondLst>
                      <p:childTnLst>
                        <p:par>
                          <p:cTn fill="hold" id="24" nodeType="afterGroup">
                            <p:stCondLst>
                              <p:cond delay="0"/>
                            </p:stCondLst>
                            <p:childTnLst>
                              <p:par>
                                <p:cTn fill="hold" id="25" nodeType="clickEffect" presetClass="entr" presetID="2" presetSubtype="4">
                                  <p:stCondLst>
                                    <p:cond delay="0"/>
                                  </p:stCondLst>
                                  <p:childTnLst>
                                    <p:set>
                                      <p:cBhvr>
                                        <p:cTn dur="1" fill="hold" id="26">
                                          <p:stCondLst>
                                            <p:cond delay="0"/>
                                          </p:stCondLst>
                                        </p:cTn>
                                        <p:tgtEl>
                                          <p:spTgt spid="189"/>
                                        </p:tgtEl>
                                        <p:attrNameLst>
                                          <p:attrName>style.visibility</p:attrName>
                                        </p:attrNameLst>
                                      </p:cBhvr>
                                      <p:to>
                                        <p:strVal val="visible"/>
                                      </p:to>
                                    </p:set>
                                    <p:anim calcmode="lin" valueType="num">
                                      <p:cBhvr additive="base">
                                        <p:cTn dur="500" fill="hold" id="27"/>
                                        <p:tgtEl>
                                          <p:spTgt spid="189"/>
                                        </p:tgtEl>
                                        <p:attrNameLst>
                                          <p:attrName>ppt_x</p:attrName>
                                        </p:attrNameLst>
                                      </p:cBhvr>
                                      <p:tavLst>
                                        <p:tav tm="0">
                                          <p:val>
                                            <p:strVal val="#ppt_x"/>
                                          </p:val>
                                        </p:tav>
                                        <p:tav tm="100000">
                                          <p:val>
                                            <p:strVal val="#ppt_x"/>
                                          </p:val>
                                        </p:tav>
                                      </p:tavLst>
                                    </p:anim>
                                    <p:anim calcmode="lin" valueType="num">
                                      <p:cBhvr additive="base">
                                        <p:cTn dur="500" fill="hold" id="28"/>
                                        <p:tgtEl>
                                          <p:spTgt spid="189"/>
                                        </p:tgtEl>
                                        <p:attrNameLst>
                                          <p:attrName>ppt_y</p:attrName>
                                        </p:attrNameLst>
                                      </p:cBhvr>
                                      <p:tavLst>
                                        <p:tav tm="0">
                                          <p:val>
                                            <p:strVal val="1+#ppt_h/2"/>
                                          </p:val>
                                        </p:tav>
                                        <p:tav tm="100000">
                                          <p:val>
                                            <p:strVal val="#ppt_y"/>
                                          </p:val>
                                        </p:tav>
                                      </p:tavLst>
                                    </p:anim>
                                  </p:childTnLst>
                                </p:cTn>
                              </p:par>
                            </p:childTnLst>
                          </p:cTn>
                        </p:par>
                      </p:childTnLst>
                    </p:cTn>
                  </p:par>
                  <p:par>
                    <p:cTn fill="hold" id="29" nodeType="clickPar">
                      <p:stCondLst>
                        <p:cond delay="indefinite"/>
                        <p:cond delay="0" evt="onBegin">
                          <p:tn val="28"/>
                        </p:cond>
                      </p:stCondLst>
                      <p:childTnLst>
                        <p:par>
                          <p:cTn fill="hold" id="30" nodeType="afterGroup">
                            <p:stCondLst>
                              <p:cond delay="0"/>
                            </p:stCondLst>
                            <p:childTnLst>
                              <p:par>
                                <p:cTn fill="hold" id="31" nodeType="clickEffect" presetClass="entr" presetID="2" presetSubtype="4">
                                  <p:stCondLst>
                                    <p:cond delay="0"/>
                                  </p:stCondLst>
                                  <p:childTnLst>
                                    <p:set>
                                      <p:cBhvr>
                                        <p:cTn dur="1" fill="hold" id="32">
                                          <p:stCondLst>
                                            <p:cond delay="0"/>
                                          </p:stCondLst>
                                        </p:cTn>
                                        <p:tgtEl>
                                          <p:spTgt spid="188"/>
                                        </p:tgtEl>
                                        <p:attrNameLst>
                                          <p:attrName>style.visibility</p:attrName>
                                        </p:attrNameLst>
                                      </p:cBhvr>
                                      <p:to>
                                        <p:strVal val="visible"/>
                                      </p:to>
                                    </p:set>
                                    <p:anim calcmode="lin" valueType="num">
                                      <p:cBhvr additive="base">
                                        <p:cTn dur="500" fill="hold" id="33"/>
                                        <p:tgtEl>
                                          <p:spTgt spid="188"/>
                                        </p:tgtEl>
                                        <p:attrNameLst>
                                          <p:attrName>ppt_x</p:attrName>
                                        </p:attrNameLst>
                                      </p:cBhvr>
                                      <p:tavLst>
                                        <p:tav tm="0">
                                          <p:val>
                                            <p:strVal val="#ppt_x"/>
                                          </p:val>
                                        </p:tav>
                                        <p:tav tm="100000">
                                          <p:val>
                                            <p:strVal val="#ppt_x"/>
                                          </p:val>
                                        </p:tav>
                                      </p:tavLst>
                                    </p:anim>
                                    <p:anim calcmode="lin" valueType="num">
                                      <p:cBhvr additive="base">
                                        <p:cTn dur="500" fill="hold" id="34"/>
                                        <p:tgtEl>
                                          <p:spTgt spid="1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sp>
        <p:nvSpPr>
          <p:cNvPr id="39" name="矩形 37">
            <a:extLst>
              <a:ext uri="{FF2B5EF4-FFF2-40B4-BE49-F238E27FC236}">
                <a16:creationId xmlns:a16="http://schemas.microsoft.com/office/drawing/2014/main" id="{2EC6F6A0-6ED4-4773-8A66-9EDE19C508D2}"/>
              </a:ext>
            </a:extLst>
          </p:cNvPr>
          <p:cNvSpPr/>
          <p:nvPr/>
        </p:nvSpPr>
        <p:spPr>
          <a:xfrm flipH="1" rot="5400000">
            <a:off x="927612" y="3171084"/>
            <a:ext cx="1657884" cy="165788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37">
            <a:extLst>
              <a:ext uri="{FF2B5EF4-FFF2-40B4-BE49-F238E27FC236}">
                <a16:creationId xmlns:a16="http://schemas.microsoft.com/office/drawing/2014/main" id="{F7FE5239-179B-4D3D-A92F-B6B82A440079}"/>
              </a:ext>
            </a:extLst>
          </p:cNvPr>
          <p:cNvSpPr/>
          <p:nvPr/>
        </p:nvSpPr>
        <p:spPr>
          <a:xfrm flipH="1" rot="5400000">
            <a:off x="4144251" y="1513201"/>
            <a:ext cx="1657883" cy="16578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iPhone6_mockup_front_white.png" id="2" name="Picture 17">
            <a:extLst>
              <a:ext uri="{FF2B5EF4-FFF2-40B4-BE49-F238E27FC236}">
                <a16:creationId xmlns:a16="http://schemas.microsoft.com/office/drawing/2014/main" id="{FF942B71-69EF-4D77-A1D9-5E1C408171B6}"/>
              </a:ext>
            </a:extLst>
          </p:cNvPr>
          <p:cNvPicPr/>
          <p:nvPr/>
        </p:nvPicPr>
        <p:blipFill>
          <a:blip r:embed="rId4">
            <a:extLst>
              <a:ext uri="{28A0092B-C50C-407E-A947-70E740481C1C}">
                <a14:useLocalDpi/>
              </a:ext>
            </a:extLst>
          </a:blip>
          <a:srcRect b="29662" t="-1"/>
          <a:stretch>
            <a:fillRect/>
          </a:stretch>
        </p:blipFill>
        <p:spPr>
          <a:xfrm>
            <a:off x="927612" y="1769806"/>
            <a:ext cx="4663414" cy="5088194"/>
          </a:xfrm>
          <a:prstGeom prst="rect">
            <a:avLst/>
          </a:prstGeom>
        </p:spPr>
      </p:pic>
      <p:sp>
        <p:nvSpPr>
          <p:cNvPr id="40" name="矩形 37">
            <a:extLst>
              <a:ext uri="{FF2B5EF4-FFF2-40B4-BE49-F238E27FC236}">
                <a16:creationId xmlns:a16="http://schemas.microsoft.com/office/drawing/2014/main" id="{DA5DA52F-0D23-4091-8854-0602CEA38A17}"/>
              </a:ext>
            </a:extLst>
          </p:cNvPr>
          <p:cNvSpPr/>
          <p:nvPr/>
        </p:nvSpPr>
        <p:spPr>
          <a:xfrm flipH="1" rot="5400000">
            <a:off x="4532625" y="4828968"/>
            <a:ext cx="678471" cy="678471"/>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41" name="图片 40">
            <a:extLst>
              <a:ext uri="{FF2B5EF4-FFF2-40B4-BE49-F238E27FC236}">
                <a16:creationId xmlns:a16="http://schemas.microsoft.com/office/drawing/2014/main" id="{9D225642-E232-4F48-A7A7-8AEED52CE46A}"/>
              </a:ext>
            </a:extLst>
          </p:cNvPr>
          <p:cNvPicPr>
            <a:picLocks noChangeAspect="1"/>
          </p:cNvPicPr>
          <p:nvPr/>
        </p:nvPicPr>
        <p:blipFill>
          <a:blip r:embed="rId5">
            <a:extLst>
              <a:ext uri="{28A0092B-C50C-407E-A947-70E740481C1C}">
                <a14:useLocalDpi val="0"/>
              </a:ext>
            </a:extLst>
          </a:blip>
          <a:stretch>
            <a:fillRect/>
          </a:stretch>
        </p:blipFill>
        <p:spPr>
          <a:xfrm>
            <a:off x="1818051" y="2898410"/>
            <a:ext cx="2830928" cy="4200732"/>
          </a:xfrm>
          <a:prstGeom prst="rect">
            <a:avLst/>
          </a:prstGeom>
        </p:spPr>
      </p:pic>
      <p:sp>
        <p:nvSpPr>
          <p:cNvPr id="42" name="矩形 41">
            <a:extLst>
              <a:ext uri="{FF2B5EF4-FFF2-40B4-BE49-F238E27FC236}">
                <a16:creationId xmlns:a16="http://schemas.microsoft.com/office/drawing/2014/main" id="{8C815206-9D9B-4EFE-B27F-F2D8E5DB1F99}"/>
              </a:ext>
            </a:extLst>
          </p:cNvPr>
          <p:cNvSpPr/>
          <p:nvPr/>
        </p:nvSpPr>
        <p:spPr>
          <a:xfrm>
            <a:off x="3778473" y="3873028"/>
            <a:ext cx="2208935" cy="396240"/>
          </a:xfrm>
          <a:prstGeom prst="rect">
            <a:avLst/>
          </a:prstGeom>
          <a:solidFill>
            <a:srgbClr val="350705"/>
          </a:solidFill>
        </p:spPr>
        <p:txBody>
          <a:bodyPr wrap="square">
            <a:spAutoFit/>
          </a:bodyPr>
          <a:lstStyle/>
          <a:p>
            <a:pPr algn="ctr"/>
            <a:r>
              <a:rPr altLang="en-US" b="1" i="1" lang="zh-CN" spc="300" sz="2000">
                <a:solidFill>
                  <a:schemeClr val="bg1"/>
                </a:solidFill>
                <a:latin charset="-122" panose="020b0500000000000000" pitchFamily="34" typeface="思源黑体 CN Regular"/>
                <a:ea charset="-122" panose="020b0500000000000000" pitchFamily="34" typeface="思源黑体 CN Regular"/>
              </a:rPr>
              <a:t>企业使命内涵</a:t>
            </a:r>
          </a:p>
        </p:txBody>
      </p:sp>
      <p:grpSp>
        <p:nvGrpSpPr>
          <p:cNvPr id="49" name="组合 48">
            <a:extLst>
              <a:ext uri="{FF2B5EF4-FFF2-40B4-BE49-F238E27FC236}">
                <a16:creationId xmlns:a16="http://schemas.microsoft.com/office/drawing/2014/main" id="{930263E4-1BFD-481E-A2AA-3AAF13FD2A6C}"/>
              </a:ext>
            </a:extLst>
          </p:cNvPr>
          <p:cNvGrpSpPr/>
          <p:nvPr/>
        </p:nvGrpSpPr>
        <p:grpSpPr>
          <a:xfrm>
            <a:off x="6608381" y="3900900"/>
            <a:ext cx="3577739" cy="1606539"/>
            <a:chOff x="6597786" y="3646064"/>
            <a:chExt cx="3577739" cy="1606539"/>
          </a:xfrm>
        </p:grpSpPr>
        <p:sp>
          <p:nvSpPr>
            <p:cNvPr id="43" name="矩形 42">
              <a:extLst>
                <a:ext uri="{FF2B5EF4-FFF2-40B4-BE49-F238E27FC236}">
                  <a16:creationId xmlns:a16="http://schemas.microsoft.com/office/drawing/2014/main" id="{8A2E493B-8606-489C-8FEA-0FB8D83CFE55}"/>
                </a:ext>
              </a:extLst>
            </p:cNvPr>
            <p:cNvSpPr/>
            <p:nvPr/>
          </p:nvSpPr>
          <p:spPr>
            <a:xfrm>
              <a:off x="6761247" y="3646063"/>
              <a:ext cx="19354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一般广义使命</a:t>
              </a:r>
            </a:p>
          </p:txBody>
        </p:sp>
        <p:sp>
          <p:nvSpPr>
            <p:cNvPr id="45" name="矩形 44">
              <a:extLst>
                <a:ext uri="{FF2B5EF4-FFF2-40B4-BE49-F238E27FC236}">
                  <a16:creationId xmlns:a16="http://schemas.microsoft.com/office/drawing/2014/main" id="{B3AA8B80-E077-415E-BB06-0B202F75E2D6}"/>
                </a:ext>
              </a:extLst>
            </p:cNvPr>
            <p:cNvSpPr/>
            <p:nvPr/>
          </p:nvSpPr>
          <p:spPr>
            <a:xfrm>
              <a:off x="6597786" y="3959940"/>
              <a:ext cx="3577739" cy="1261872"/>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（1）企业存在的理由</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（2）企业预期状态的陈述</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（3）企业核心价值与行为准则</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（4）企业主要目标</a:t>
              </a:r>
            </a:p>
          </p:txBody>
        </p:sp>
      </p:grpSp>
      <p:grpSp>
        <p:nvGrpSpPr>
          <p:cNvPr id="50" name="组合 49">
            <a:extLst>
              <a:ext uri="{FF2B5EF4-FFF2-40B4-BE49-F238E27FC236}">
                <a16:creationId xmlns:a16="http://schemas.microsoft.com/office/drawing/2014/main" id="{61D399AE-7C05-406E-B4B7-CEDC7A3E686D}"/>
              </a:ext>
            </a:extLst>
          </p:cNvPr>
          <p:cNvGrpSpPr/>
          <p:nvPr/>
        </p:nvGrpSpPr>
        <p:grpSpPr>
          <a:xfrm>
            <a:off x="6761246" y="2123552"/>
            <a:ext cx="4443156" cy="1305448"/>
            <a:chOff x="6622130" y="2222285"/>
            <a:chExt cx="4443156" cy="1305448"/>
          </a:xfrm>
        </p:grpSpPr>
        <p:sp>
          <p:nvSpPr>
            <p:cNvPr id="44" name="矩形 43">
              <a:extLst>
                <a:ext uri="{FF2B5EF4-FFF2-40B4-BE49-F238E27FC236}">
                  <a16:creationId xmlns:a16="http://schemas.microsoft.com/office/drawing/2014/main" id="{7E146F0C-47AF-429E-86AD-AFDD273EA582}"/>
                </a:ext>
              </a:extLst>
            </p:cNvPr>
            <p:cNvSpPr/>
            <p:nvPr/>
          </p:nvSpPr>
          <p:spPr>
            <a:xfrm>
              <a:off x="6622131" y="2222285"/>
              <a:ext cx="19354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极端广义使命</a:t>
              </a:r>
            </a:p>
          </p:txBody>
        </p:sp>
        <p:sp>
          <p:nvSpPr>
            <p:cNvPr id="46" name="矩形 45">
              <a:extLst>
                <a:ext uri="{FF2B5EF4-FFF2-40B4-BE49-F238E27FC236}">
                  <a16:creationId xmlns:a16="http://schemas.microsoft.com/office/drawing/2014/main" id="{48DED187-6BB6-49BF-816E-FDB83A7FD441}"/>
                </a:ext>
              </a:extLst>
            </p:cNvPr>
            <p:cNvSpPr/>
            <p:nvPr/>
          </p:nvSpPr>
          <p:spPr>
            <a:xfrm>
              <a:off x="6655129" y="2568881"/>
              <a:ext cx="4410157"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影响企业的产业选择、经营范围、业务环节、业务组合、产品组合、社会责任、等。</a:t>
              </a:r>
            </a:p>
          </p:txBody>
        </p:sp>
      </p:grpSp>
      <p:sp>
        <p:nvSpPr>
          <p:cNvPr id="52" name="矩形 51">
            <a:extLst>
              <a:ext uri="{FF2B5EF4-FFF2-40B4-BE49-F238E27FC236}">
                <a16:creationId xmlns:a16="http://schemas.microsoft.com/office/drawing/2014/main" id="{0BD912EC-5238-4B01-8030-4B94D7C43312}"/>
              </a:ext>
            </a:extLst>
          </p:cNvPr>
          <p:cNvSpPr/>
          <p:nvPr/>
        </p:nvSpPr>
        <p:spPr>
          <a:xfrm>
            <a:off x="6549020" y="1908399"/>
            <a:ext cx="4895728" cy="165788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40C12FB2-58B2-4B53-9CD8-E60675E35A2A}"/>
              </a:ext>
            </a:extLst>
          </p:cNvPr>
          <p:cNvSpPr/>
          <p:nvPr/>
        </p:nvSpPr>
        <p:spPr>
          <a:xfrm>
            <a:off x="6549020" y="3761789"/>
            <a:ext cx="3922335" cy="1872095"/>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849202345"/>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10" presetSubtype="0">
                                  <p:stCondLst>
                                    <p:cond delay="0"/>
                                  </p:stCondLst>
                                  <p:childTnLst>
                                    <p:set>
                                      <p:cBhvr>
                                        <p:cTn dur="1" fill="hold" id="6">
                                          <p:stCondLst>
                                            <p:cond delay="0"/>
                                          </p:stCondLst>
                                        </p:cTn>
                                        <p:tgtEl>
                                          <p:spTgt spid="42"/>
                                        </p:tgtEl>
                                        <p:attrNameLst>
                                          <p:attrName>style.visibility</p:attrName>
                                        </p:attrNameLst>
                                      </p:cBhvr>
                                      <p:to>
                                        <p:strVal val="visible"/>
                                      </p:to>
                                    </p:set>
                                    <p:animEffect filter="fade" transition="in">
                                      <p:cBhvr>
                                        <p:cTn dur="500" id="7"/>
                                        <p:tgtEl>
                                          <p:spTgt spid="42"/>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39"/>
                                        </p:tgtEl>
                                        <p:attrNameLst>
                                          <p:attrName>style.visibility</p:attrName>
                                        </p:attrNameLst>
                                      </p:cBhvr>
                                      <p:to>
                                        <p:strVal val="visible"/>
                                      </p:to>
                                    </p:set>
                                    <p:animEffect filter="fade" transition="in">
                                      <p:cBhvr>
                                        <p:cTn dur="500" id="10"/>
                                        <p:tgtEl>
                                          <p:spTgt spid="39"/>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8"/>
                                        </p:tgtEl>
                                        <p:attrNameLst>
                                          <p:attrName>style.visibility</p:attrName>
                                        </p:attrNameLst>
                                      </p:cBhvr>
                                      <p:to>
                                        <p:strVal val="visible"/>
                                      </p:to>
                                    </p:set>
                                    <p:animEffect filter="fade" transition="in">
                                      <p:cBhvr>
                                        <p:cTn dur="500" id="13"/>
                                        <p:tgtEl>
                                          <p:spTgt spid="8"/>
                                        </p:tgtEl>
                                      </p:cBhvr>
                                    </p:animEffect>
                                  </p:childTnLst>
                                </p:cTn>
                              </p:par>
                              <p:par>
                                <p:cTn fill="hold" id="14" nodeType="withEffect" presetClass="entr" presetID="10" presetSubtype="0">
                                  <p:stCondLst>
                                    <p:cond delay="0"/>
                                  </p:stCondLst>
                                  <p:childTnLst>
                                    <p:set>
                                      <p:cBhvr>
                                        <p:cTn dur="1" fill="hold" id="15">
                                          <p:stCondLst>
                                            <p:cond delay="0"/>
                                          </p:stCondLst>
                                        </p:cTn>
                                        <p:tgtEl>
                                          <p:spTgt spid="2"/>
                                        </p:tgtEl>
                                        <p:attrNameLst>
                                          <p:attrName>style.visibility</p:attrName>
                                        </p:attrNameLst>
                                      </p:cBhvr>
                                      <p:to>
                                        <p:strVal val="visible"/>
                                      </p:to>
                                    </p:set>
                                    <p:animEffect filter="fade" transition="in">
                                      <p:cBhvr>
                                        <p:cTn dur="500" id="16"/>
                                        <p:tgtEl>
                                          <p:spTgt spid="2"/>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40"/>
                                        </p:tgtEl>
                                        <p:attrNameLst>
                                          <p:attrName>style.visibility</p:attrName>
                                        </p:attrNameLst>
                                      </p:cBhvr>
                                      <p:to>
                                        <p:strVal val="visible"/>
                                      </p:to>
                                    </p:set>
                                    <p:animEffect filter="fade" transition="in">
                                      <p:cBhvr>
                                        <p:cTn dur="500" id="19"/>
                                        <p:tgtEl>
                                          <p:spTgt spid="40"/>
                                        </p:tgtEl>
                                      </p:cBhvr>
                                    </p:animEffect>
                                  </p:childTnLst>
                                </p:cTn>
                              </p:par>
                              <p:par>
                                <p:cTn fill="hold" id="20" nodeType="withEffect" presetClass="entr" presetID="10" presetSubtype="0">
                                  <p:stCondLst>
                                    <p:cond delay="0"/>
                                  </p:stCondLst>
                                  <p:childTnLst>
                                    <p:set>
                                      <p:cBhvr>
                                        <p:cTn dur="1" fill="hold" id="21">
                                          <p:stCondLst>
                                            <p:cond delay="0"/>
                                          </p:stCondLst>
                                        </p:cTn>
                                        <p:tgtEl>
                                          <p:spTgt spid="41"/>
                                        </p:tgtEl>
                                        <p:attrNameLst>
                                          <p:attrName>style.visibility</p:attrName>
                                        </p:attrNameLst>
                                      </p:cBhvr>
                                      <p:to>
                                        <p:strVal val="visible"/>
                                      </p:to>
                                    </p:set>
                                    <p:animEffect filter="fade" transition="in">
                                      <p:cBhvr>
                                        <p:cTn dur="500" id="22"/>
                                        <p:tgtEl>
                                          <p:spTgt spid="4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6" presetSubtype="16">
                                  <p:stCondLst>
                                    <p:cond delay="0"/>
                                  </p:stCondLst>
                                  <p:childTnLst>
                                    <p:set>
                                      <p:cBhvr>
                                        <p:cTn dur="1" fill="hold" id="26">
                                          <p:stCondLst>
                                            <p:cond delay="0"/>
                                          </p:stCondLst>
                                        </p:cTn>
                                        <p:tgtEl>
                                          <p:spTgt spid="50"/>
                                        </p:tgtEl>
                                        <p:attrNameLst>
                                          <p:attrName>style.visibility</p:attrName>
                                        </p:attrNameLst>
                                      </p:cBhvr>
                                      <p:to>
                                        <p:strVal val="visible"/>
                                      </p:to>
                                    </p:set>
                                    <p:animEffect filter="circle(in)" transition="in">
                                      <p:cBhvr>
                                        <p:cTn dur="2000" id="27"/>
                                        <p:tgtEl>
                                          <p:spTgt spid="50"/>
                                        </p:tgtEl>
                                      </p:cBhvr>
                                    </p:animEffect>
                                  </p:childTnLst>
                                </p:cTn>
                              </p:par>
                              <p:par>
                                <p:cTn fill="hold" grpId="0" id="28" nodeType="withEffect" presetClass="entr" presetID="6" presetSubtype="16">
                                  <p:stCondLst>
                                    <p:cond delay="0"/>
                                  </p:stCondLst>
                                  <p:childTnLst>
                                    <p:set>
                                      <p:cBhvr>
                                        <p:cTn dur="1" fill="hold" id="29">
                                          <p:stCondLst>
                                            <p:cond delay="0"/>
                                          </p:stCondLst>
                                        </p:cTn>
                                        <p:tgtEl>
                                          <p:spTgt spid="52"/>
                                        </p:tgtEl>
                                        <p:attrNameLst>
                                          <p:attrName>style.visibility</p:attrName>
                                        </p:attrNameLst>
                                      </p:cBhvr>
                                      <p:to>
                                        <p:strVal val="visible"/>
                                      </p:to>
                                    </p:set>
                                    <p:animEffect filter="circle(in)" transition="in">
                                      <p:cBhvr>
                                        <p:cTn dur="2000" id="30"/>
                                        <p:tgtEl>
                                          <p:spTgt spid="52"/>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6" presetSubtype="16">
                                  <p:stCondLst>
                                    <p:cond delay="0"/>
                                  </p:stCondLst>
                                  <p:childTnLst>
                                    <p:set>
                                      <p:cBhvr>
                                        <p:cTn dur="1" fill="hold" id="34">
                                          <p:stCondLst>
                                            <p:cond delay="0"/>
                                          </p:stCondLst>
                                        </p:cTn>
                                        <p:tgtEl>
                                          <p:spTgt spid="49"/>
                                        </p:tgtEl>
                                        <p:attrNameLst>
                                          <p:attrName>style.visibility</p:attrName>
                                        </p:attrNameLst>
                                      </p:cBhvr>
                                      <p:to>
                                        <p:strVal val="visible"/>
                                      </p:to>
                                    </p:set>
                                    <p:animEffect filter="circle(in)" transition="in">
                                      <p:cBhvr>
                                        <p:cTn dur="2000" id="35"/>
                                        <p:tgtEl>
                                          <p:spTgt spid="49"/>
                                        </p:tgtEl>
                                      </p:cBhvr>
                                    </p:animEffect>
                                  </p:childTnLst>
                                </p:cTn>
                              </p:par>
                              <p:par>
                                <p:cTn fill="hold" grpId="0" id="36" nodeType="withEffect" presetClass="entr" presetID="6" presetSubtype="16">
                                  <p:stCondLst>
                                    <p:cond delay="0"/>
                                  </p:stCondLst>
                                  <p:childTnLst>
                                    <p:set>
                                      <p:cBhvr>
                                        <p:cTn dur="1" fill="hold" id="37">
                                          <p:stCondLst>
                                            <p:cond delay="0"/>
                                          </p:stCondLst>
                                        </p:cTn>
                                        <p:tgtEl>
                                          <p:spTgt spid="53"/>
                                        </p:tgtEl>
                                        <p:attrNameLst>
                                          <p:attrName>style.visibility</p:attrName>
                                        </p:attrNameLst>
                                      </p:cBhvr>
                                      <p:to>
                                        <p:strVal val="visible"/>
                                      </p:to>
                                    </p:set>
                                    <p:animEffect filter="circle(in)" transition="in">
                                      <p:cBhvr>
                                        <p:cTn dur="2000" id="38"/>
                                        <p:tgtEl>
                                          <p:spTgt spid="5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8"/>
      <p:bldP grpId="0" spid="40"/>
      <p:bldP grpId="0" spid="42"/>
      <p:bldP grpId="0" spid="52"/>
      <p:bldP grpId="0" spid="5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8" name="组合 7">
            <a:extLst>
              <a:ext uri="{FF2B5EF4-FFF2-40B4-BE49-F238E27FC236}">
                <a16:creationId xmlns:a16="http://schemas.microsoft.com/office/drawing/2014/main" id="{F8974CF1-84F6-4929-8E31-95CF0B5EAEDE}"/>
              </a:ext>
            </a:extLst>
          </p:cNvPr>
          <p:cNvGrpSpPr/>
          <p:nvPr/>
        </p:nvGrpSpPr>
        <p:grpSpPr>
          <a:xfrm>
            <a:off x="1130730" y="2515851"/>
            <a:ext cx="3952935" cy="2189148"/>
            <a:chOff x="1467319" y="1041012"/>
            <a:chExt cx="3952935" cy="2189148"/>
          </a:xfrm>
        </p:grpSpPr>
        <p:grpSp>
          <p:nvGrpSpPr>
            <p:cNvPr id="4" name="组合 3">
              <a:extLst>
                <a:ext uri="{FF2B5EF4-FFF2-40B4-BE49-F238E27FC236}">
                  <a16:creationId xmlns:a16="http://schemas.microsoft.com/office/drawing/2014/main" id="{E586A4F2-22DC-4562-A822-BF58A33E2EFE}"/>
                </a:ext>
              </a:extLst>
            </p:cNvPr>
            <p:cNvGrpSpPr/>
            <p:nvPr/>
          </p:nvGrpSpPr>
          <p:grpSpPr>
            <a:xfrm>
              <a:off x="1640665" y="1822125"/>
              <a:ext cx="3304961" cy="1324914"/>
              <a:chOff x="2564897" y="2615993"/>
              <a:chExt cx="3304961" cy="1324914"/>
            </a:xfrm>
          </p:grpSpPr>
          <p:sp>
            <p:nvSpPr>
              <p:cNvPr id="2" name="矩形 1">
                <a:extLst>
                  <a:ext uri="{FF2B5EF4-FFF2-40B4-BE49-F238E27FC236}">
                    <a16:creationId xmlns:a16="http://schemas.microsoft.com/office/drawing/2014/main" id="{FFA508F5-5D11-4A22-A42E-EA06330B28BD}"/>
                  </a:ext>
                </a:extLst>
              </p:cNvPr>
              <p:cNvSpPr/>
              <p:nvPr/>
            </p:nvSpPr>
            <p:spPr>
              <a:xfrm>
                <a:off x="2564897" y="2615994"/>
                <a:ext cx="22275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企业使命的构成</a:t>
                </a:r>
              </a:p>
            </p:txBody>
          </p:sp>
          <p:sp>
            <p:nvSpPr>
              <p:cNvPr id="3" name="矩形 2">
                <a:extLst>
                  <a:ext uri="{FF2B5EF4-FFF2-40B4-BE49-F238E27FC236}">
                    <a16:creationId xmlns:a16="http://schemas.microsoft.com/office/drawing/2014/main" id="{98AD27EE-2CF2-4931-A23C-318DAF5EF79D}"/>
                  </a:ext>
                </a:extLst>
              </p:cNvPr>
              <p:cNvSpPr/>
              <p:nvPr/>
            </p:nvSpPr>
            <p:spPr>
              <a:xfrm>
                <a:off x="2564897" y="2982055"/>
                <a:ext cx="3304961" cy="969264"/>
              </a:xfrm>
              <a:prstGeom prst="rect">
                <a:avLst/>
              </a:prstGeom>
            </p:spPr>
            <p:txBody>
              <a:bodyPr wrap="square">
                <a:spAutoFit/>
              </a:bodyPr>
              <a:lstStyle/>
              <a:p>
                <a:pPr algn="just">
                  <a:lnSpc>
                    <a:spcPct val="120000"/>
                  </a:lnSpc>
                </a:pPr>
                <a:r>
                  <a:rPr altLang="zh-CN" lang="zh-CN" spc="300" sz="1600">
                    <a:solidFill>
                      <a:srgbClr val="232A33"/>
                    </a:solidFill>
                    <a:latin charset="-122" panose="020b0500000000000000" pitchFamily="34" typeface="思源黑体 CN Regular"/>
                    <a:ea charset="-122" panose="020b0500000000000000" pitchFamily="34" typeface="思源黑体 CN Regular"/>
                  </a:rPr>
                  <a:t>企业使命就是企业在社会进步与发展中所应担当的角色和责任。</a:t>
                </a:r>
              </a:p>
            </p:txBody>
          </p:sp>
        </p:grpSp>
        <p:sp>
          <p:nvSpPr>
            <p:cNvPr id="5" name="矩形 4">
              <a:extLst>
                <a:ext uri="{FF2B5EF4-FFF2-40B4-BE49-F238E27FC236}">
                  <a16:creationId xmlns:a16="http://schemas.microsoft.com/office/drawing/2014/main" id="{3DC2CBDD-ADC0-4FC7-BAB9-99EFE3E22106}"/>
                </a:ext>
              </a:extLst>
            </p:cNvPr>
            <p:cNvSpPr/>
            <p:nvPr/>
          </p:nvSpPr>
          <p:spPr>
            <a:xfrm>
              <a:off x="1467319" y="1656160"/>
              <a:ext cx="3576630" cy="1574000"/>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37">
              <a:extLst>
                <a:ext uri="{FF2B5EF4-FFF2-40B4-BE49-F238E27FC236}">
                  <a16:creationId xmlns:a16="http://schemas.microsoft.com/office/drawing/2014/main" id="{BFA94600-A2B8-4FFA-92CC-6A012325A2BE}"/>
                </a:ext>
              </a:extLst>
            </p:cNvPr>
            <p:cNvSpPr/>
            <p:nvPr/>
          </p:nvSpPr>
          <p:spPr>
            <a:xfrm flipH="1" rot="5400000">
              <a:off x="4186476" y="1041012"/>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37">
              <a:extLst>
                <a:ext uri="{FF2B5EF4-FFF2-40B4-BE49-F238E27FC236}">
                  <a16:creationId xmlns:a16="http://schemas.microsoft.com/office/drawing/2014/main" id="{6F69F8C2-347C-4B94-B836-E0CEC1FD1606}"/>
                </a:ext>
              </a:extLst>
            </p:cNvPr>
            <p:cNvSpPr/>
            <p:nvPr/>
          </p:nvSpPr>
          <p:spPr>
            <a:xfrm flipH="1" rot="5400000">
              <a:off x="4718503" y="1625064"/>
              <a:ext cx="701751" cy="701751"/>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Arc 24">
            <a:extLst>
              <a:ext uri="{FF2B5EF4-FFF2-40B4-BE49-F238E27FC236}">
                <a16:creationId xmlns:a16="http://schemas.microsoft.com/office/drawing/2014/main" id="{D7BC492E-8DC8-4B8D-AA5C-C32C4DCDBEFB}"/>
              </a:ext>
            </a:extLst>
          </p:cNvPr>
          <p:cNvSpPr/>
          <p:nvPr/>
        </p:nvSpPr>
        <p:spPr>
          <a:xfrm>
            <a:off x="1696566" y="1501069"/>
            <a:ext cx="3957502" cy="4392010"/>
          </a:xfrm>
          <a:prstGeom prst="arc">
            <a:avLst>
              <a:gd fmla="val 16200000" name="adj1"/>
              <a:gd fmla="val 5005083" name="adj2"/>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defTabSz="1828708" rtl="0"/>
            <a:endParaRPr kern="1200" lang="en-US" sz="2702">
              <a:solidFill>
                <a:prstClr val="black"/>
              </a:solidFill>
              <a:latin typeface="Calibri"/>
            </a:endParaRPr>
          </a:p>
        </p:txBody>
      </p:sp>
      <p:grpSp>
        <p:nvGrpSpPr>
          <p:cNvPr id="20" name="组合 19">
            <a:extLst>
              <a:ext uri="{FF2B5EF4-FFF2-40B4-BE49-F238E27FC236}">
                <a16:creationId xmlns:a16="http://schemas.microsoft.com/office/drawing/2014/main" id="{E37510F9-4BBA-4E43-8397-EFF631D8B9E6}"/>
              </a:ext>
            </a:extLst>
          </p:cNvPr>
          <p:cNvGrpSpPr/>
          <p:nvPr/>
        </p:nvGrpSpPr>
        <p:grpSpPr>
          <a:xfrm>
            <a:off x="5905661" y="1690627"/>
            <a:ext cx="5031791" cy="671616"/>
            <a:chOff x="6221093" y="1690170"/>
            <a:chExt cx="5031791" cy="671616"/>
          </a:xfrm>
        </p:grpSpPr>
        <p:sp>
          <p:nvSpPr>
            <p:cNvPr id="10" name="矩形 9">
              <a:extLst>
                <a:ext uri="{FF2B5EF4-FFF2-40B4-BE49-F238E27FC236}">
                  <a16:creationId xmlns:a16="http://schemas.microsoft.com/office/drawing/2014/main" id="{811B0F26-00F6-484F-AB84-310D8E37B3B4}"/>
                </a:ext>
              </a:extLst>
            </p:cNvPr>
            <p:cNvSpPr/>
            <p:nvPr/>
          </p:nvSpPr>
          <p:spPr>
            <a:xfrm>
              <a:off x="6221094" y="1690170"/>
              <a:ext cx="4173716" cy="384048"/>
            </a:xfrm>
            <a:prstGeom prst="rect">
              <a:avLst/>
            </a:prstGeom>
          </p:spPr>
          <p:txBody>
            <a:bodyPr wrap="square">
              <a:spAutoFit/>
            </a:bodyPr>
            <a:lstStyle/>
            <a:p>
              <a:pPr algn="just">
                <a:lnSpc>
                  <a:spcPct val="120000"/>
                </a:lnSpc>
              </a:pPr>
              <a:r>
                <a:rPr altLang="zh-CN" b="1" lang="zh-CN" spc="300" sz="1600">
                  <a:solidFill>
                    <a:srgbClr val="DF5634"/>
                  </a:solidFill>
                  <a:latin charset="-122" panose="020b0500000000000000" pitchFamily="34" typeface="思源黑体 CN Regular"/>
                  <a:ea charset="-122" panose="020b0500000000000000" pitchFamily="34" typeface="思源黑体 CN Regular"/>
                </a:rPr>
                <a:t>揭示企业长远前景</a:t>
              </a:r>
            </a:p>
          </p:txBody>
        </p:sp>
        <p:sp>
          <p:nvSpPr>
            <p:cNvPr id="15" name="矩形 14">
              <a:extLst>
                <a:ext uri="{FF2B5EF4-FFF2-40B4-BE49-F238E27FC236}">
                  <a16:creationId xmlns:a16="http://schemas.microsoft.com/office/drawing/2014/main" id="{CBAD7609-8E79-4324-AC2C-440AC6DEB1B0}"/>
                </a:ext>
              </a:extLst>
            </p:cNvPr>
            <p:cNvSpPr/>
            <p:nvPr/>
          </p:nvSpPr>
          <p:spPr>
            <a:xfrm>
              <a:off x="6221093" y="1993865"/>
              <a:ext cx="5031791" cy="384048"/>
            </a:xfrm>
            <a:prstGeom prst="rect">
              <a:avLst/>
            </a:prstGeom>
          </p:spPr>
          <p:txBody>
            <a:bodyPr wrap="square">
              <a:spAutoFit/>
            </a:bodyPr>
            <a:lstStyle/>
            <a:p>
              <a:pPr algn="just">
                <a:lnSpc>
                  <a:spcPct val="120000"/>
                </a:lnSpc>
              </a:pPr>
              <a:r>
                <a:rPr altLang="zh-CN" lang="zh-CN" spc="300" sz="1600">
                  <a:solidFill>
                    <a:srgbClr val="232A33"/>
                  </a:solidFill>
                  <a:latin charset="-122" panose="020b0500000000000000" pitchFamily="34" typeface="思源黑体 CN Regular"/>
                  <a:ea charset="-122" panose="020b0500000000000000" pitchFamily="34" typeface="思源黑体 CN Regular"/>
                </a:rPr>
                <a:t>企业在社会进步与发展中所应担当的角色责任。</a:t>
              </a:r>
            </a:p>
          </p:txBody>
        </p:sp>
      </p:grpSp>
      <p:grpSp>
        <p:nvGrpSpPr>
          <p:cNvPr id="21" name="组合 20">
            <a:extLst>
              <a:ext uri="{FF2B5EF4-FFF2-40B4-BE49-F238E27FC236}">
                <a16:creationId xmlns:a16="http://schemas.microsoft.com/office/drawing/2014/main" id="{B7EFDE25-8F64-4806-B921-DAC1B5AFC100}"/>
              </a:ext>
            </a:extLst>
          </p:cNvPr>
          <p:cNvGrpSpPr/>
          <p:nvPr/>
        </p:nvGrpSpPr>
        <p:grpSpPr>
          <a:xfrm>
            <a:off x="5905661" y="2537517"/>
            <a:ext cx="5031791" cy="646816"/>
            <a:chOff x="6221093" y="2488834"/>
            <a:chExt cx="5031791" cy="646816"/>
          </a:xfrm>
        </p:grpSpPr>
        <p:sp>
          <p:nvSpPr>
            <p:cNvPr id="11" name="矩形 10">
              <a:extLst>
                <a:ext uri="{FF2B5EF4-FFF2-40B4-BE49-F238E27FC236}">
                  <a16:creationId xmlns:a16="http://schemas.microsoft.com/office/drawing/2014/main" id="{12878A87-96D5-4D9D-8660-96F2BCB6BADA}"/>
                </a:ext>
              </a:extLst>
            </p:cNvPr>
            <p:cNvSpPr/>
            <p:nvPr/>
          </p:nvSpPr>
          <p:spPr>
            <a:xfrm>
              <a:off x="6221093" y="2488834"/>
              <a:ext cx="2214747" cy="384048"/>
            </a:xfrm>
            <a:prstGeom prst="rect">
              <a:avLst/>
            </a:prstGeom>
          </p:spPr>
          <p:txBody>
            <a:bodyPr wrap="square">
              <a:spAutoFit/>
            </a:bodyPr>
            <a:lstStyle/>
            <a:p>
              <a:pPr algn="just">
                <a:lnSpc>
                  <a:spcPct val="120000"/>
                </a:lnSpc>
              </a:pPr>
              <a:r>
                <a:rPr altLang="zh-CN" b="1" lang="zh-CN" spc="300" sz="1600">
                  <a:solidFill>
                    <a:srgbClr val="DF5634"/>
                  </a:solidFill>
                  <a:latin charset="-122" panose="020b0500000000000000" pitchFamily="34" typeface="思源黑体 CN Regular"/>
                  <a:ea charset="-122" panose="020b0500000000000000" pitchFamily="34" typeface="思源黑体 CN Regular"/>
                </a:rPr>
                <a:t>企业的任务是什么</a:t>
              </a:r>
            </a:p>
          </p:txBody>
        </p:sp>
        <p:sp>
          <p:nvSpPr>
            <p:cNvPr id="16" name="矩形 15">
              <a:extLst>
                <a:ext uri="{FF2B5EF4-FFF2-40B4-BE49-F238E27FC236}">
                  <a16:creationId xmlns:a16="http://schemas.microsoft.com/office/drawing/2014/main" id="{D9B3144E-4FE7-43F9-8D1B-AB323AA679FD}"/>
                </a:ext>
              </a:extLst>
            </p:cNvPr>
            <p:cNvSpPr/>
            <p:nvPr/>
          </p:nvSpPr>
          <p:spPr>
            <a:xfrm>
              <a:off x="6221093" y="2767729"/>
              <a:ext cx="5031791"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思考企业的定位与发展方向。</a:t>
              </a:r>
            </a:p>
          </p:txBody>
        </p:sp>
      </p:grpSp>
      <p:grpSp>
        <p:nvGrpSpPr>
          <p:cNvPr id="22" name="组合 21">
            <a:extLst>
              <a:ext uri="{FF2B5EF4-FFF2-40B4-BE49-F238E27FC236}">
                <a16:creationId xmlns:a16="http://schemas.microsoft.com/office/drawing/2014/main" id="{42E8195E-F245-413E-A158-10E1A8D228EE}"/>
              </a:ext>
            </a:extLst>
          </p:cNvPr>
          <p:cNvGrpSpPr/>
          <p:nvPr/>
        </p:nvGrpSpPr>
        <p:grpSpPr>
          <a:xfrm>
            <a:off x="5905661" y="3359607"/>
            <a:ext cx="5031791" cy="618813"/>
            <a:chOff x="6221093" y="3287498"/>
            <a:chExt cx="5031791" cy="618813"/>
          </a:xfrm>
        </p:grpSpPr>
        <p:sp>
          <p:nvSpPr>
            <p:cNvPr id="12" name="矩形 11">
              <a:extLst>
                <a:ext uri="{FF2B5EF4-FFF2-40B4-BE49-F238E27FC236}">
                  <a16:creationId xmlns:a16="http://schemas.microsoft.com/office/drawing/2014/main" id="{8356F372-075C-4386-9366-059962B9CAF0}"/>
                </a:ext>
              </a:extLst>
            </p:cNvPr>
            <p:cNvSpPr/>
            <p:nvPr/>
          </p:nvSpPr>
          <p:spPr>
            <a:xfrm>
              <a:off x="6221093" y="3287499"/>
              <a:ext cx="2214747" cy="384048"/>
            </a:xfrm>
            <a:prstGeom prst="rect">
              <a:avLst/>
            </a:prstGeom>
          </p:spPr>
          <p:txBody>
            <a:bodyPr wrap="square">
              <a:spAutoFit/>
            </a:bodyPr>
            <a:lstStyle/>
            <a:p>
              <a:pPr algn="just">
                <a:lnSpc>
                  <a:spcPct val="120000"/>
                </a:lnSpc>
              </a:pPr>
              <a:r>
                <a:rPr altLang="zh-CN" b="1" lang="zh-CN" spc="300" sz="1600">
                  <a:solidFill>
                    <a:srgbClr val="DF5634"/>
                  </a:solidFill>
                  <a:latin charset="-122" panose="020b0500000000000000" pitchFamily="34" typeface="思源黑体 CN Regular"/>
                  <a:ea charset="-122" panose="020b0500000000000000" pitchFamily="34" typeface="思源黑体 CN Regular"/>
                </a:rPr>
                <a:t>这些任务的必要性</a:t>
              </a:r>
            </a:p>
          </p:txBody>
        </p:sp>
        <p:sp>
          <p:nvSpPr>
            <p:cNvPr id="17" name="矩形 16">
              <a:extLst>
                <a:ext uri="{FF2B5EF4-FFF2-40B4-BE49-F238E27FC236}">
                  <a16:creationId xmlns:a16="http://schemas.microsoft.com/office/drawing/2014/main" id="{E920E909-B50B-41D9-8054-BF3EDFC0D6A2}"/>
                </a:ext>
              </a:extLst>
            </p:cNvPr>
            <p:cNvSpPr/>
            <p:nvPr/>
          </p:nvSpPr>
          <p:spPr>
            <a:xfrm>
              <a:off x="6221093" y="3538390"/>
              <a:ext cx="5031791"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这些任务给企业带来了什么。</a:t>
              </a:r>
            </a:p>
          </p:txBody>
        </p:sp>
      </p:grpSp>
      <p:grpSp>
        <p:nvGrpSpPr>
          <p:cNvPr id="23" name="组合 22">
            <a:extLst>
              <a:ext uri="{FF2B5EF4-FFF2-40B4-BE49-F238E27FC236}">
                <a16:creationId xmlns:a16="http://schemas.microsoft.com/office/drawing/2014/main" id="{5ABD3BCA-3671-4292-A831-FEEB7227D73B}"/>
              </a:ext>
            </a:extLst>
          </p:cNvPr>
          <p:cNvGrpSpPr/>
          <p:nvPr/>
        </p:nvGrpSpPr>
        <p:grpSpPr>
          <a:xfrm>
            <a:off x="5905661" y="4153694"/>
            <a:ext cx="5031791" cy="630827"/>
            <a:chOff x="6221092" y="4086162"/>
            <a:chExt cx="5031791" cy="630827"/>
          </a:xfrm>
        </p:grpSpPr>
        <p:sp>
          <p:nvSpPr>
            <p:cNvPr id="13" name="矩形 12">
              <a:extLst>
                <a:ext uri="{FF2B5EF4-FFF2-40B4-BE49-F238E27FC236}">
                  <a16:creationId xmlns:a16="http://schemas.microsoft.com/office/drawing/2014/main" id="{DC1431DA-73CC-4A0A-A157-8655D5E5A18B}"/>
                </a:ext>
              </a:extLst>
            </p:cNvPr>
            <p:cNvSpPr/>
            <p:nvPr/>
          </p:nvSpPr>
          <p:spPr>
            <a:xfrm>
              <a:off x="6221093" y="4086161"/>
              <a:ext cx="3984947" cy="384048"/>
            </a:xfrm>
            <a:prstGeom prst="rect">
              <a:avLst/>
            </a:prstGeom>
          </p:spPr>
          <p:txBody>
            <a:bodyPr wrap="square">
              <a:spAutoFit/>
            </a:bodyPr>
            <a:lstStyle/>
            <a:p>
              <a:pPr algn="just">
                <a:lnSpc>
                  <a:spcPct val="120000"/>
                </a:lnSpc>
              </a:pPr>
              <a:r>
                <a:rPr altLang="zh-CN" b="1" lang="zh-CN" spc="300" sz="1600">
                  <a:solidFill>
                    <a:srgbClr val="DF5634"/>
                  </a:solidFill>
                  <a:latin charset="-122" panose="020b0500000000000000" pitchFamily="34" typeface="思源黑体 CN Regular"/>
                  <a:ea charset="-122" panose="020b0500000000000000" pitchFamily="34" typeface="思源黑体 CN Regular"/>
                </a:rPr>
                <a:t>企业能为社会作出怎样的独特贡献</a:t>
              </a:r>
            </a:p>
          </p:txBody>
        </p:sp>
        <p:sp>
          <p:nvSpPr>
            <p:cNvPr id="18" name="矩形 17">
              <a:extLst>
                <a:ext uri="{FF2B5EF4-FFF2-40B4-BE49-F238E27FC236}">
                  <a16:creationId xmlns:a16="http://schemas.microsoft.com/office/drawing/2014/main" id="{6E1F6BCE-4CF5-49E2-98D1-BA8AF9A77747}"/>
                </a:ext>
              </a:extLst>
            </p:cNvPr>
            <p:cNvSpPr/>
            <p:nvPr/>
          </p:nvSpPr>
          <p:spPr>
            <a:xfrm>
              <a:off x="6221092" y="4349067"/>
              <a:ext cx="5031791"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思考企业能为这个社会带来什么样的贡献。</a:t>
              </a:r>
            </a:p>
          </p:txBody>
        </p:sp>
      </p:grpSp>
      <p:grpSp>
        <p:nvGrpSpPr>
          <p:cNvPr id="24" name="组合 23">
            <a:extLst>
              <a:ext uri="{FF2B5EF4-FFF2-40B4-BE49-F238E27FC236}">
                <a16:creationId xmlns:a16="http://schemas.microsoft.com/office/drawing/2014/main" id="{C9D1BBCF-51A2-4DA7-9280-ACDE13EC60DC}"/>
              </a:ext>
            </a:extLst>
          </p:cNvPr>
          <p:cNvGrpSpPr/>
          <p:nvPr/>
        </p:nvGrpSpPr>
        <p:grpSpPr>
          <a:xfrm>
            <a:off x="5905661" y="4959793"/>
            <a:ext cx="5031791" cy="650926"/>
            <a:chOff x="6221091" y="4884825"/>
            <a:chExt cx="5031791" cy="650926"/>
          </a:xfrm>
        </p:grpSpPr>
        <p:sp>
          <p:nvSpPr>
            <p:cNvPr id="14" name="矩形 13">
              <a:extLst>
                <a:ext uri="{FF2B5EF4-FFF2-40B4-BE49-F238E27FC236}">
                  <a16:creationId xmlns:a16="http://schemas.microsoft.com/office/drawing/2014/main" id="{E2E3610F-F153-49E8-B846-6EA75CF5CB49}"/>
                </a:ext>
              </a:extLst>
            </p:cNvPr>
            <p:cNvSpPr/>
            <p:nvPr/>
          </p:nvSpPr>
          <p:spPr>
            <a:xfrm>
              <a:off x="6221094" y="4884825"/>
              <a:ext cx="3984947" cy="384048"/>
            </a:xfrm>
            <a:prstGeom prst="rect">
              <a:avLst/>
            </a:prstGeom>
          </p:spPr>
          <p:txBody>
            <a:bodyPr wrap="square">
              <a:spAutoFit/>
            </a:bodyPr>
            <a:lstStyle/>
            <a:p>
              <a:pPr algn="just">
                <a:lnSpc>
                  <a:spcPct val="120000"/>
                </a:lnSpc>
              </a:pPr>
              <a:r>
                <a:rPr altLang="zh-CN" b="1" lang="zh-CN" spc="300" sz="1600">
                  <a:solidFill>
                    <a:srgbClr val="DF5634"/>
                  </a:solidFill>
                  <a:latin charset="-122" panose="020b0500000000000000" pitchFamily="34" typeface="思源黑体 CN Regular"/>
                  <a:ea charset="-122" panose="020b0500000000000000" pitchFamily="34" typeface="思源黑体 CN Regular"/>
                </a:rPr>
                <a:t>说明了企业的价值观、信念、原则</a:t>
              </a:r>
            </a:p>
          </p:txBody>
        </p:sp>
        <p:sp>
          <p:nvSpPr>
            <p:cNvPr id="19" name="矩形 18">
              <a:extLst>
                <a:ext uri="{FF2B5EF4-FFF2-40B4-BE49-F238E27FC236}">
                  <a16:creationId xmlns:a16="http://schemas.microsoft.com/office/drawing/2014/main" id="{6443F00A-51B9-46B7-91FE-0A2C47C3BEBA}"/>
                </a:ext>
              </a:extLst>
            </p:cNvPr>
            <p:cNvSpPr/>
            <p:nvPr/>
          </p:nvSpPr>
          <p:spPr>
            <a:xfrm>
              <a:off x="6221091" y="5167830"/>
              <a:ext cx="5031791" cy="384048"/>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每个公司的价值观、企业信念大不相同。</a:t>
              </a:r>
            </a:p>
          </p:txBody>
        </p:sp>
      </p:grpSp>
      <p:sp>
        <p:nvSpPr>
          <p:cNvPr id="47" name="矩形 46">
            <a:extLst>
              <a:ext uri="{FF2B5EF4-FFF2-40B4-BE49-F238E27FC236}">
                <a16:creationId xmlns:a16="http://schemas.microsoft.com/office/drawing/2014/main" id="{F097A10C-91F5-4444-ACC3-9646D1E5B89B}"/>
              </a:ext>
            </a:extLst>
          </p:cNvPr>
          <p:cNvSpPr/>
          <p:nvPr/>
        </p:nvSpPr>
        <p:spPr>
          <a:xfrm>
            <a:off x="5905660" y="1670666"/>
            <a:ext cx="5145798" cy="716991"/>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FCD966A5-9137-4799-B7F7-25D1B8B55783}"/>
              </a:ext>
            </a:extLst>
          </p:cNvPr>
          <p:cNvSpPr/>
          <p:nvPr/>
        </p:nvSpPr>
        <p:spPr>
          <a:xfrm>
            <a:off x="5905660" y="3323279"/>
            <a:ext cx="5145798" cy="716991"/>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D6C0473C-972F-48BB-A144-5ACFD0DBEBC2}"/>
              </a:ext>
            </a:extLst>
          </p:cNvPr>
          <p:cNvSpPr/>
          <p:nvPr/>
        </p:nvSpPr>
        <p:spPr>
          <a:xfrm>
            <a:off x="5905660" y="4911805"/>
            <a:ext cx="5145798" cy="716991"/>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254293735"/>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ppt_x"/>
                                          </p:val>
                                        </p:tav>
                                        <p:tav tm="100000">
                                          <p:val>
                                            <p:strVal val="#ppt_x"/>
                                          </p:val>
                                        </p:tav>
                                      </p:tavLst>
                                    </p:anim>
                                    <p:anim calcmode="lin" valueType="num">
                                      <p:cBhvr additive="base">
                                        <p:cTn dur="500" fill="hold" id="8"/>
                                        <p:tgtEl>
                                          <p:spTgt spid="9"/>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additive="base">
                                        <p:cTn dur="500" fill="hold" id="11"/>
                                        <p:tgtEl>
                                          <p:spTgt spid="8"/>
                                        </p:tgtEl>
                                        <p:attrNameLst>
                                          <p:attrName>ppt_x</p:attrName>
                                        </p:attrNameLst>
                                      </p:cBhvr>
                                      <p:tavLst>
                                        <p:tav tm="0">
                                          <p:val>
                                            <p:strVal val="#ppt_x"/>
                                          </p:val>
                                        </p:tav>
                                        <p:tav tm="100000">
                                          <p:val>
                                            <p:strVal val="#ppt_x"/>
                                          </p:val>
                                        </p:tav>
                                      </p:tavLst>
                                    </p:anim>
                                    <p:anim calcmode="lin" valueType="num">
                                      <p:cBhvr additive="base">
                                        <p:cTn dur="500" fill="hold" id="12"/>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2" presetSubtype="4">
                                  <p:stCondLst>
                                    <p:cond delay="0"/>
                                  </p:stCondLst>
                                  <p:childTnLst>
                                    <p:set>
                                      <p:cBhvr>
                                        <p:cTn dur="1" fill="hold" id="16">
                                          <p:stCondLst>
                                            <p:cond delay="0"/>
                                          </p:stCondLst>
                                        </p:cTn>
                                        <p:tgtEl>
                                          <p:spTgt spid="20"/>
                                        </p:tgtEl>
                                        <p:attrNameLst>
                                          <p:attrName>style.visibility</p:attrName>
                                        </p:attrNameLst>
                                      </p:cBhvr>
                                      <p:to>
                                        <p:strVal val="visible"/>
                                      </p:to>
                                    </p:set>
                                    <p:animEffect filter="wipe(down)" transition="in">
                                      <p:cBhvr>
                                        <p:cTn dur="500" id="17"/>
                                        <p:tgtEl>
                                          <p:spTgt spid="2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id="20" nodeType="clickEffect" presetClass="entr" presetID="14" presetSubtype="10">
                                  <p:stCondLst>
                                    <p:cond delay="0"/>
                                  </p:stCondLst>
                                  <p:childTnLst>
                                    <p:set>
                                      <p:cBhvr>
                                        <p:cTn dur="1" fill="hold" id="21">
                                          <p:stCondLst>
                                            <p:cond delay="0"/>
                                          </p:stCondLst>
                                        </p:cTn>
                                        <p:tgtEl>
                                          <p:spTgt spid="21"/>
                                        </p:tgtEl>
                                        <p:attrNameLst>
                                          <p:attrName>style.visibility</p:attrName>
                                        </p:attrNameLst>
                                      </p:cBhvr>
                                      <p:to>
                                        <p:strVal val="visible"/>
                                      </p:to>
                                    </p:set>
                                    <p:animEffect filter="randombar(horizontal)" transition="in">
                                      <p:cBhvr>
                                        <p:cTn dur="500" id="22"/>
                                        <p:tgtEl>
                                          <p:spTgt spid="21"/>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id="25" nodeType="clickEffect" presetClass="entr" presetID="22" presetSubtype="4">
                                  <p:stCondLst>
                                    <p:cond delay="0"/>
                                  </p:stCondLst>
                                  <p:childTnLst>
                                    <p:set>
                                      <p:cBhvr>
                                        <p:cTn dur="1" fill="hold" id="26">
                                          <p:stCondLst>
                                            <p:cond delay="0"/>
                                          </p:stCondLst>
                                        </p:cTn>
                                        <p:tgtEl>
                                          <p:spTgt spid="22"/>
                                        </p:tgtEl>
                                        <p:attrNameLst>
                                          <p:attrName>style.visibility</p:attrName>
                                        </p:attrNameLst>
                                      </p:cBhvr>
                                      <p:to>
                                        <p:strVal val="visible"/>
                                      </p:to>
                                    </p:set>
                                    <p:animEffect filter="wipe(down)" transition="in">
                                      <p:cBhvr>
                                        <p:cTn dur="500" id="27"/>
                                        <p:tgtEl>
                                          <p:spTgt spid="22"/>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14" presetSubtype="10">
                                  <p:stCondLst>
                                    <p:cond delay="0"/>
                                  </p:stCondLst>
                                  <p:childTnLst>
                                    <p:set>
                                      <p:cBhvr>
                                        <p:cTn dur="1" fill="hold" id="31">
                                          <p:stCondLst>
                                            <p:cond delay="0"/>
                                          </p:stCondLst>
                                        </p:cTn>
                                        <p:tgtEl>
                                          <p:spTgt spid="23"/>
                                        </p:tgtEl>
                                        <p:attrNameLst>
                                          <p:attrName>style.visibility</p:attrName>
                                        </p:attrNameLst>
                                      </p:cBhvr>
                                      <p:to>
                                        <p:strVal val="visible"/>
                                      </p:to>
                                    </p:set>
                                    <p:animEffect filter="randombar(horizontal)" transition="in">
                                      <p:cBhvr>
                                        <p:cTn dur="500" id="32"/>
                                        <p:tgtEl>
                                          <p:spTgt spid="23"/>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id="35" nodeType="clickEffect" presetClass="entr" presetID="14" presetSubtype="10">
                                  <p:stCondLst>
                                    <p:cond delay="0"/>
                                  </p:stCondLst>
                                  <p:childTnLst>
                                    <p:set>
                                      <p:cBhvr>
                                        <p:cTn dur="1" fill="hold" id="36">
                                          <p:stCondLst>
                                            <p:cond delay="0"/>
                                          </p:stCondLst>
                                        </p:cTn>
                                        <p:tgtEl>
                                          <p:spTgt spid="24"/>
                                        </p:tgtEl>
                                        <p:attrNameLst>
                                          <p:attrName>style.visibility</p:attrName>
                                        </p:attrNameLst>
                                      </p:cBhvr>
                                      <p:to>
                                        <p:strVal val="visible"/>
                                      </p:to>
                                    </p:set>
                                    <p:animEffect filter="randombar(horizontal)" transition="in">
                                      <p:cBhvr>
                                        <p:cTn dur="500" id="37"/>
                                        <p:tgtEl>
                                          <p:spTgt spid="24"/>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14" presetSubtype="10">
                                  <p:stCondLst>
                                    <p:cond delay="0"/>
                                  </p:stCondLst>
                                  <p:childTnLst>
                                    <p:set>
                                      <p:cBhvr>
                                        <p:cTn dur="1" fill="hold" id="41">
                                          <p:stCondLst>
                                            <p:cond delay="0"/>
                                          </p:stCondLst>
                                        </p:cTn>
                                        <p:tgtEl>
                                          <p:spTgt spid="48"/>
                                        </p:tgtEl>
                                        <p:attrNameLst>
                                          <p:attrName>style.visibility</p:attrName>
                                        </p:attrNameLst>
                                      </p:cBhvr>
                                      <p:to>
                                        <p:strVal val="visible"/>
                                      </p:to>
                                    </p:set>
                                    <p:animEffect filter="randombar(horizontal)" transition="in">
                                      <p:cBhvr>
                                        <p:cTn dur="500" id="42"/>
                                        <p:tgtEl>
                                          <p:spTgt spid="48"/>
                                        </p:tgtEl>
                                      </p:cBhvr>
                                    </p:animEffect>
                                  </p:childTnLst>
                                </p:cTn>
                              </p:par>
                              <p:par>
                                <p:cTn fill="hold" grpId="0" id="43" nodeType="withEffect" presetClass="entr" presetID="14" presetSubtype="10">
                                  <p:stCondLst>
                                    <p:cond delay="0"/>
                                  </p:stCondLst>
                                  <p:childTnLst>
                                    <p:set>
                                      <p:cBhvr>
                                        <p:cTn dur="1" fill="hold" id="44">
                                          <p:stCondLst>
                                            <p:cond delay="0"/>
                                          </p:stCondLst>
                                        </p:cTn>
                                        <p:tgtEl>
                                          <p:spTgt spid="47"/>
                                        </p:tgtEl>
                                        <p:attrNameLst>
                                          <p:attrName>style.visibility</p:attrName>
                                        </p:attrNameLst>
                                      </p:cBhvr>
                                      <p:to>
                                        <p:strVal val="visible"/>
                                      </p:to>
                                    </p:set>
                                    <p:animEffect filter="randombar(horizontal)" transition="in">
                                      <p:cBhvr>
                                        <p:cTn dur="500" id="45"/>
                                        <p:tgtEl>
                                          <p:spTgt spid="47"/>
                                        </p:tgtEl>
                                      </p:cBhvr>
                                    </p:animEffect>
                                  </p:childTnLst>
                                </p:cTn>
                              </p:par>
                              <p:par>
                                <p:cTn fill="hold" grpId="0" id="46" nodeType="withEffect" presetClass="entr" presetID="14" presetSubtype="10">
                                  <p:stCondLst>
                                    <p:cond delay="0"/>
                                  </p:stCondLst>
                                  <p:childTnLst>
                                    <p:set>
                                      <p:cBhvr>
                                        <p:cTn dur="1" fill="hold" id="47">
                                          <p:stCondLst>
                                            <p:cond delay="0"/>
                                          </p:stCondLst>
                                        </p:cTn>
                                        <p:tgtEl>
                                          <p:spTgt spid="49"/>
                                        </p:tgtEl>
                                        <p:attrNameLst>
                                          <p:attrName>style.visibility</p:attrName>
                                        </p:attrNameLst>
                                      </p:cBhvr>
                                      <p:to>
                                        <p:strVal val="visible"/>
                                      </p:to>
                                    </p:set>
                                    <p:animEffect filter="randombar(horizontal)" transition="in">
                                      <p:cBhvr>
                                        <p:cTn dur="500" id="48"/>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47"/>
      <p:bldP grpId="0" spid="48"/>
      <p:bldP grpId="0" spid="49"/>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36" name="组合 35">
            <a:extLst>
              <a:ext uri="{FF2B5EF4-FFF2-40B4-BE49-F238E27FC236}">
                <a16:creationId xmlns:a16="http://schemas.microsoft.com/office/drawing/2014/main" id="{F9DFB1A2-45FF-4121-8E99-92DB4D82DB61}"/>
              </a:ext>
            </a:extLst>
          </p:cNvPr>
          <p:cNvGrpSpPr/>
          <p:nvPr/>
        </p:nvGrpSpPr>
        <p:grpSpPr>
          <a:xfrm>
            <a:off x="6891403" y="4388055"/>
            <a:ext cx="814637" cy="598342"/>
            <a:chOff x="4090550" y="5479499"/>
            <a:chExt cx="1412318" cy="1963435"/>
          </a:xfrm>
        </p:grpSpPr>
        <p:sp>
          <p:nvSpPr>
            <p:cNvPr id="37" name="矩形 36">
              <a:extLst>
                <a:ext uri="{FF2B5EF4-FFF2-40B4-BE49-F238E27FC236}">
                  <a16:creationId xmlns:a16="http://schemas.microsoft.com/office/drawing/2014/main" id="{0F41A7F8-38EA-476C-BDA0-B7E4270D3795}"/>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矩形 37">
              <a:extLst>
                <a:ext uri="{FF2B5EF4-FFF2-40B4-BE49-F238E27FC236}">
                  <a16:creationId xmlns:a16="http://schemas.microsoft.com/office/drawing/2014/main" id="{8B6F4B87-A2F3-4334-B489-24CEA6B84EC1}"/>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a:extLst>
                <a:ext uri="{FF2B5EF4-FFF2-40B4-BE49-F238E27FC236}">
                  <a16:creationId xmlns:a16="http://schemas.microsoft.com/office/drawing/2014/main" id="{54FA7110-054F-4409-BFE3-CCCB36CF4568}"/>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 name="组合 3">
            <a:extLst>
              <a:ext uri="{FF2B5EF4-FFF2-40B4-BE49-F238E27FC236}">
                <a16:creationId xmlns:a16="http://schemas.microsoft.com/office/drawing/2014/main" id="{1F1B7755-1AC4-480D-AFFD-3E910A7A2F03}"/>
              </a:ext>
            </a:extLst>
          </p:cNvPr>
          <p:cNvGrpSpPr/>
          <p:nvPr/>
        </p:nvGrpSpPr>
        <p:grpSpPr>
          <a:xfrm>
            <a:off x="4939533" y="3178277"/>
            <a:ext cx="2312933" cy="501445"/>
            <a:chOff x="4788310" y="2595715"/>
            <a:chExt cx="2312933" cy="501445"/>
          </a:xfrm>
        </p:grpSpPr>
        <p:sp>
          <p:nvSpPr>
            <p:cNvPr id="3" name="矩形 2">
              <a:extLst>
                <a:ext uri="{FF2B5EF4-FFF2-40B4-BE49-F238E27FC236}">
                  <a16:creationId xmlns:a16="http://schemas.microsoft.com/office/drawing/2014/main" id="{5ABC1AEC-8C53-4ED6-9DFA-8FDFF11A267C}"/>
                </a:ext>
              </a:extLst>
            </p:cNvPr>
            <p:cNvSpPr/>
            <p:nvPr/>
          </p:nvSpPr>
          <p:spPr>
            <a:xfrm>
              <a:off x="4788310" y="2595715"/>
              <a:ext cx="2312933"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00613433-3BA5-4D86-BE0F-7B4AF42141C2}"/>
                </a:ext>
              </a:extLst>
            </p:cNvPr>
            <p:cNvSpPr/>
            <p:nvPr/>
          </p:nvSpPr>
          <p:spPr>
            <a:xfrm>
              <a:off x="4939533" y="2646382"/>
              <a:ext cx="1964055" cy="396240"/>
            </a:xfrm>
            <a:prstGeom prst="rect">
              <a:avLst/>
            </a:prstGeom>
          </p:spPr>
          <p:txBody>
            <a:bodyPr wrap="none">
              <a:spAutoFit/>
            </a:bodyPr>
            <a:lstStyle/>
            <a:p>
              <a:r>
                <a:rPr altLang="zh-CN" b="1" i="1" lang="en-US" spc="300" sz="2000">
                  <a:solidFill>
                    <a:schemeClr val="bg1"/>
                  </a:solidFill>
                  <a:latin charset="-122" panose="020b0500000000000000" pitchFamily="34" typeface="思源黑体 CN Regular"/>
                  <a:ea charset="-122" panose="020b0500000000000000" pitchFamily="34" typeface="思源黑体 CN Regular"/>
                </a:rPr>
                <a:t>IT公司的使命</a:t>
              </a:r>
            </a:p>
          </p:txBody>
        </p:sp>
      </p:grpSp>
      <p:grpSp>
        <p:nvGrpSpPr>
          <p:cNvPr id="5" name="Group 11">
            <a:extLst>
              <a:ext uri="{FF2B5EF4-FFF2-40B4-BE49-F238E27FC236}">
                <a16:creationId xmlns:a16="http://schemas.microsoft.com/office/drawing/2014/main" id="{59146946-E887-4C18-A540-2D13BA4EC95C}"/>
              </a:ext>
            </a:extLst>
          </p:cNvPr>
          <p:cNvGrpSpPr/>
          <p:nvPr/>
        </p:nvGrpSpPr>
        <p:grpSpPr>
          <a:xfrm>
            <a:off x="4369795" y="1701082"/>
            <a:ext cx="3452410" cy="3455836"/>
            <a:chOff x="3233673" y="2192392"/>
            <a:chExt cx="2642540" cy="2645164"/>
          </a:xfrm>
          <a:solidFill>
            <a:srgbClr val="404040"/>
          </a:solidFill>
        </p:grpSpPr>
        <p:sp>
          <p:nvSpPr>
            <p:cNvPr id="6" name="Freeform 437">
              <a:extLst>
                <a:ext uri="{FF2B5EF4-FFF2-40B4-BE49-F238E27FC236}">
                  <a16:creationId xmlns:a16="http://schemas.microsoft.com/office/drawing/2014/main" id="{F25A6C7F-F093-4ABC-8E2A-826FFB3DEF5D}"/>
                </a:ext>
              </a:extLst>
            </p:cNvPr>
            <p:cNvSpPr>
              <a:spLocks noEditPoints="1"/>
            </p:cNvSpPr>
            <p:nvPr/>
          </p:nvSpPr>
          <p:spPr bwMode="auto">
            <a:xfrm>
              <a:off x="3233673" y="2192392"/>
              <a:ext cx="2642540" cy="2645164"/>
            </a:xfrm>
            <a:custGeom>
              <a:gdLst>
                <a:gd fmla="*/ 816 w 1007" name="T0"/>
                <a:gd fmla="*/ 114 h 1008" name="T1"/>
                <a:gd fmla="*/ 809 w 1007" name="T2"/>
                <a:gd fmla="*/ 130 h 1008" name="T3"/>
                <a:gd fmla="*/ 791 w 1007" name="T4"/>
                <a:gd fmla="*/ 130 h 1008" name="T5"/>
                <a:gd fmla="*/ 668 w 1007" name="T6"/>
                <a:gd fmla="*/ 61 h 1008" name="T7"/>
                <a:gd fmla="*/ 540 w 1007" name="T8"/>
                <a:gd fmla="*/ 33 h 1008" name="T9"/>
                <a:gd fmla="*/ 510 w 1007" name="T10"/>
                <a:gd fmla="*/ 0 h 1008" name="T11"/>
                <a:gd fmla="*/ 611 w 1007" name="T12"/>
                <a:gd fmla="*/ 10 h 1008" name="T13"/>
                <a:gd fmla="*/ 747 w 1007" name="T14"/>
                <a:gd fmla="*/ 61 h 1008" name="T15"/>
                <a:gd fmla="*/ 510 w 1007" name="T16"/>
                <a:gd fmla="*/ 1008 h 1008" name="T17"/>
                <a:gd fmla="*/ 570 w 1007" name="T18"/>
                <a:gd fmla="*/ 971 h 1008" name="T19"/>
                <a:gd fmla="*/ 650 w 1007" name="T20"/>
                <a:gd fmla="*/ 952 h 1008" name="T21"/>
                <a:gd fmla="*/ 707 w 1007" name="T22"/>
                <a:gd fmla="*/ 929 h 1008" name="T23"/>
                <a:gd fmla="*/ 833 w 1007" name="T24"/>
                <a:gd fmla="*/ 842 h 1008" name="T25"/>
                <a:gd fmla="*/ 903 w 1007" name="T26"/>
                <a:gd fmla="*/ 755 h 1008" name="T27"/>
                <a:gd fmla="*/ 963 w 1007" name="T28"/>
                <a:gd fmla="*/ 613 h 1008" name="T29"/>
                <a:gd fmla="*/ 973 w 1007" name="T30"/>
                <a:gd fmla="*/ 458 h 1008" name="T31"/>
                <a:gd fmla="*/ 982 w 1007" name="T32"/>
                <a:gd fmla="*/ 442 h 1008" name="T33"/>
                <a:gd fmla="*/ 1000 w 1007" name="T34"/>
                <a:gd fmla="*/ 445 h 1008" name="T35"/>
                <a:gd fmla="*/ 1007 w 1007" name="T36"/>
                <a:gd fmla="*/ 498 h 1008" name="T37"/>
                <a:gd fmla="*/ 983 w 1007" name="T38"/>
                <a:gd fmla="*/ 660 h 1008" name="T39"/>
                <a:gd fmla="*/ 942 w 1007" name="T40"/>
                <a:gd fmla="*/ 755 h 1008" name="T41"/>
                <a:gd fmla="*/ 883 w 1007" name="T42"/>
                <a:gd fmla="*/ 837 h 1008" name="T43"/>
                <a:gd fmla="*/ 794 w 1007" name="T44"/>
                <a:gd fmla="*/ 916 h 1008" name="T45"/>
                <a:gd fmla="*/ 721 w 1007" name="T46"/>
                <a:gd fmla="*/ 959 h 1008" name="T47"/>
                <a:gd fmla="*/ 660 w 1007" name="T48"/>
                <a:gd fmla="*/ 983 h 1008" name="T49"/>
                <a:gd fmla="*/ 574 w 1007" name="T50"/>
                <a:gd fmla="*/ 1003 h 1008" name="T51"/>
                <a:gd fmla="*/ 510 w 1007" name="T52"/>
                <a:gd fmla="*/ 1008 h 1008" name="T53"/>
                <a:gd fmla="*/ 459 w 1007" name="T54"/>
                <a:gd fmla="*/ 34 h 1008" name="T55"/>
                <a:gd fmla="*/ 359 w 1007" name="T56"/>
                <a:gd fmla="*/ 56 h 1008" name="T57"/>
                <a:gd fmla="*/ 285 w 1007" name="T58"/>
                <a:gd fmla="*/ 87 h 1008" name="T59"/>
                <a:gd fmla="*/ 188 w 1007" name="T60"/>
                <a:gd fmla="*/ 154 h 1008" name="T61"/>
                <a:gd fmla="*/ 128 w 1007" name="T62"/>
                <a:gd fmla="*/ 218 h 1008" name="T63"/>
                <a:gd fmla="*/ 64 w 1007" name="T64"/>
                <a:gd fmla="*/ 334 h 1008" name="T65"/>
                <a:gd fmla="*/ 34 w 1007" name="T66"/>
                <a:gd fmla="*/ 470 h 1008" name="T67"/>
                <a:gd fmla="*/ 33 w 1007" name="T68"/>
                <a:gd fmla="*/ 509 h 1008" name="T69"/>
                <a:gd fmla="*/ 34 w 1007" name="T70"/>
                <a:gd fmla="*/ 553 h 1008" name="T71"/>
                <a:gd fmla="*/ 20 w 1007" name="T72"/>
                <a:gd fmla="*/ 564 h 1008" name="T73"/>
                <a:gd fmla="*/ 3 w 1007" name="T74"/>
                <a:gd fmla="*/ 550 h 1008" name="T75"/>
                <a:gd fmla="*/ 1 w 1007" name="T76"/>
                <a:gd fmla="*/ 469 h 1008" name="T77"/>
                <a:gd fmla="*/ 13 w 1007" name="T78"/>
                <a:gd fmla="*/ 392 h 1008" name="T79"/>
                <a:gd fmla="*/ 64 w 1007" name="T80"/>
                <a:gd fmla="*/ 258 h 1008" name="T81"/>
                <a:gd fmla="*/ 122 w 1007" name="T82"/>
                <a:gd fmla="*/ 174 h 1008" name="T83"/>
                <a:gd fmla="*/ 216 w 1007" name="T84"/>
                <a:gd fmla="*/ 91 h 1008" name="T85"/>
                <a:gd fmla="*/ 298 w 1007" name="T86"/>
                <a:gd fmla="*/ 44 h 1008" name="T87"/>
                <a:gd fmla="*/ 402 w 1007" name="T88"/>
                <a:gd fmla="*/ 12 h 1008" name="T89"/>
                <a:gd fmla="*/ 510 w 1007" name="T90"/>
                <a:gd fmla="*/ 0 h 1008" name="T91"/>
                <a:gd fmla="*/ 510 w 1007" name="T92"/>
                <a:gd fmla="*/ 1008 h 1008" name="T93"/>
                <a:gd fmla="*/ 446 w 1007" name="T94"/>
                <a:gd fmla="*/ 1005 h 1008" name="T95"/>
                <a:gd fmla="*/ 365 w 1007" name="T96"/>
                <a:gd fmla="*/ 989 h 1008" name="T97"/>
                <a:gd fmla="*/ 261 w 1007" name="T98"/>
                <a:gd fmla="*/ 944 h 1008" name="T99"/>
                <a:gd fmla="*/ 206 w 1007" name="T100"/>
                <a:gd fmla="*/ 904 h 1008" name="T101"/>
                <a:gd fmla="*/ 208 w 1007" name="T102"/>
                <a:gd fmla="*/ 887 h 1008" name="T103"/>
                <a:gd fmla="*/ 231 w 1007" name="T104"/>
                <a:gd fmla="*/ 884 h 1008" name="T105"/>
                <a:gd fmla="*/ 301 w 1007" name="T106"/>
                <a:gd fmla="*/ 929 h 1008" name="T107"/>
                <a:gd fmla="*/ 400 w 1007" name="T108"/>
                <a:gd fmla="*/ 965 h 1008" name="T109"/>
                <a:gd fmla="*/ 470 w 1007" name="T110"/>
                <a:gd fmla="*/ 975 h 1008"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007" w="1006">
                  <a:moveTo>
                    <a:pt x="811" y="104"/>
                  </a:moveTo>
                  <a:lnTo>
                    <a:pt x="811" y="104"/>
                  </a:lnTo>
                  <a:lnTo>
                    <a:pt x="815" y="108"/>
                  </a:lnTo>
                  <a:lnTo>
                    <a:pt x="816" y="114"/>
                  </a:lnTo>
                  <a:lnTo>
                    <a:pt x="816" y="120"/>
                  </a:lnTo>
                  <a:lnTo>
                    <a:pt x="814" y="126"/>
                  </a:lnTo>
                  <a:lnTo>
                    <a:pt x="814" y="126"/>
                  </a:lnTo>
                  <a:lnTo>
                    <a:pt x="809" y="130"/>
                  </a:lnTo>
                  <a:lnTo>
                    <a:pt x="802" y="133"/>
                  </a:lnTo>
                  <a:lnTo>
                    <a:pt x="796" y="133"/>
                  </a:lnTo>
                  <a:lnTo>
                    <a:pt x="791" y="130"/>
                  </a:lnTo>
                  <a:lnTo>
                    <a:pt x="791" y="130"/>
                  </a:lnTo>
                  <a:lnTo>
                    <a:pt x="761" y="108"/>
                  </a:lnTo>
                  <a:lnTo>
                    <a:pt x="731" y="90"/>
                  </a:lnTo>
                  <a:lnTo>
                    <a:pt x="700" y="74"/>
                  </a:lnTo>
                  <a:lnTo>
                    <a:pt x="668" y="61"/>
                  </a:lnTo>
                  <a:lnTo>
                    <a:pt x="637" y="50"/>
                  </a:lnTo>
                  <a:lnTo>
                    <a:pt x="604" y="43"/>
                  </a:lnTo>
                  <a:lnTo>
                    <a:pt x="573" y="37"/>
                  </a:lnTo>
                  <a:lnTo>
                    <a:pt x="540" y="33"/>
                  </a:lnTo>
                  <a:lnTo>
                    <a:pt x="540" y="33"/>
                  </a:lnTo>
                  <a:lnTo>
                    <a:pt x="510" y="32"/>
                  </a:lnTo>
                  <a:lnTo>
                    <a:pt x="510" y="0"/>
                  </a:lnTo>
                  <a:lnTo>
                    <a:pt x="510" y="0"/>
                  </a:lnTo>
                  <a:lnTo>
                    <a:pt x="541" y="2"/>
                  </a:lnTo>
                  <a:lnTo>
                    <a:pt x="541" y="2"/>
                  </a:lnTo>
                  <a:lnTo>
                    <a:pt x="577" y="4"/>
                  </a:lnTo>
                  <a:lnTo>
                    <a:pt x="611" y="10"/>
                  </a:lnTo>
                  <a:lnTo>
                    <a:pt x="645" y="20"/>
                  </a:lnTo>
                  <a:lnTo>
                    <a:pt x="680" y="32"/>
                  </a:lnTo>
                  <a:lnTo>
                    <a:pt x="714" y="44"/>
                  </a:lnTo>
                  <a:lnTo>
                    <a:pt x="747" y="61"/>
                  </a:lnTo>
                  <a:lnTo>
                    <a:pt x="779" y="81"/>
                  </a:lnTo>
                  <a:lnTo>
                    <a:pt x="811" y="104"/>
                  </a:lnTo>
                  <a:lnTo>
                    <a:pt x="811" y="104"/>
                  </a:lnTo>
                  <a:close/>
                  <a:moveTo>
                    <a:pt x="510" y="1008"/>
                  </a:moveTo>
                  <a:lnTo>
                    <a:pt x="510" y="976"/>
                  </a:lnTo>
                  <a:lnTo>
                    <a:pt x="510" y="976"/>
                  </a:lnTo>
                  <a:lnTo>
                    <a:pt x="550" y="973"/>
                  </a:lnTo>
                  <a:lnTo>
                    <a:pt x="570" y="971"/>
                  </a:lnTo>
                  <a:lnTo>
                    <a:pt x="590" y="968"/>
                  </a:lnTo>
                  <a:lnTo>
                    <a:pt x="610" y="963"/>
                  </a:lnTo>
                  <a:lnTo>
                    <a:pt x="630" y="958"/>
                  </a:lnTo>
                  <a:lnTo>
                    <a:pt x="650" y="952"/>
                  </a:lnTo>
                  <a:lnTo>
                    <a:pt x="670" y="945"/>
                  </a:lnTo>
                  <a:lnTo>
                    <a:pt x="670" y="945"/>
                  </a:lnTo>
                  <a:lnTo>
                    <a:pt x="688" y="938"/>
                  </a:lnTo>
                  <a:lnTo>
                    <a:pt x="707" y="929"/>
                  </a:lnTo>
                  <a:lnTo>
                    <a:pt x="742" y="911"/>
                  </a:lnTo>
                  <a:lnTo>
                    <a:pt x="775" y="891"/>
                  </a:lnTo>
                  <a:lnTo>
                    <a:pt x="805" y="868"/>
                  </a:lnTo>
                  <a:lnTo>
                    <a:pt x="833" y="842"/>
                  </a:lnTo>
                  <a:lnTo>
                    <a:pt x="859" y="815"/>
                  </a:lnTo>
                  <a:lnTo>
                    <a:pt x="882" y="787"/>
                  </a:lnTo>
                  <a:lnTo>
                    <a:pt x="903" y="755"/>
                  </a:lnTo>
                  <a:lnTo>
                    <a:pt x="903" y="755"/>
                  </a:lnTo>
                  <a:lnTo>
                    <a:pt x="922" y="723"/>
                  </a:lnTo>
                  <a:lnTo>
                    <a:pt x="939" y="687"/>
                  </a:lnTo>
                  <a:lnTo>
                    <a:pt x="952" y="650"/>
                  </a:lnTo>
                  <a:lnTo>
                    <a:pt x="963" y="613"/>
                  </a:lnTo>
                  <a:lnTo>
                    <a:pt x="970" y="574"/>
                  </a:lnTo>
                  <a:lnTo>
                    <a:pt x="975" y="536"/>
                  </a:lnTo>
                  <a:lnTo>
                    <a:pt x="976" y="498"/>
                  </a:lnTo>
                  <a:lnTo>
                    <a:pt x="973" y="458"/>
                  </a:lnTo>
                  <a:lnTo>
                    <a:pt x="973" y="458"/>
                  </a:lnTo>
                  <a:lnTo>
                    <a:pt x="975" y="452"/>
                  </a:lnTo>
                  <a:lnTo>
                    <a:pt x="977" y="446"/>
                  </a:lnTo>
                  <a:lnTo>
                    <a:pt x="982" y="442"/>
                  </a:lnTo>
                  <a:lnTo>
                    <a:pt x="989" y="441"/>
                  </a:lnTo>
                  <a:lnTo>
                    <a:pt x="989" y="441"/>
                  </a:lnTo>
                  <a:lnTo>
                    <a:pt x="994" y="442"/>
                  </a:lnTo>
                  <a:lnTo>
                    <a:pt x="1000" y="445"/>
                  </a:lnTo>
                  <a:lnTo>
                    <a:pt x="1004" y="449"/>
                  </a:lnTo>
                  <a:lnTo>
                    <a:pt x="1006" y="455"/>
                  </a:lnTo>
                  <a:lnTo>
                    <a:pt x="1006" y="455"/>
                  </a:lnTo>
                  <a:lnTo>
                    <a:pt x="1007" y="498"/>
                  </a:lnTo>
                  <a:lnTo>
                    <a:pt x="1007" y="539"/>
                  </a:lnTo>
                  <a:lnTo>
                    <a:pt x="1002" y="580"/>
                  </a:lnTo>
                  <a:lnTo>
                    <a:pt x="994" y="620"/>
                  </a:lnTo>
                  <a:lnTo>
                    <a:pt x="983" y="660"/>
                  </a:lnTo>
                  <a:lnTo>
                    <a:pt x="969" y="700"/>
                  </a:lnTo>
                  <a:lnTo>
                    <a:pt x="960" y="718"/>
                  </a:lnTo>
                  <a:lnTo>
                    <a:pt x="952" y="737"/>
                  </a:lnTo>
                  <a:lnTo>
                    <a:pt x="942" y="755"/>
                  </a:lnTo>
                  <a:lnTo>
                    <a:pt x="930" y="774"/>
                  </a:lnTo>
                  <a:lnTo>
                    <a:pt x="930" y="774"/>
                  </a:lnTo>
                  <a:lnTo>
                    <a:pt x="909" y="805"/>
                  </a:lnTo>
                  <a:lnTo>
                    <a:pt x="883" y="837"/>
                  </a:lnTo>
                  <a:lnTo>
                    <a:pt x="856" y="865"/>
                  </a:lnTo>
                  <a:lnTo>
                    <a:pt x="826" y="892"/>
                  </a:lnTo>
                  <a:lnTo>
                    <a:pt x="811" y="905"/>
                  </a:lnTo>
                  <a:lnTo>
                    <a:pt x="794" y="916"/>
                  </a:lnTo>
                  <a:lnTo>
                    <a:pt x="776" y="928"/>
                  </a:lnTo>
                  <a:lnTo>
                    <a:pt x="758" y="939"/>
                  </a:lnTo>
                  <a:lnTo>
                    <a:pt x="739" y="949"/>
                  </a:lnTo>
                  <a:lnTo>
                    <a:pt x="721" y="959"/>
                  </a:lnTo>
                  <a:lnTo>
                    <a:pt x="701" y="968"/>
                  </a:lnTo>
                  <a:lnTo>
                    <a:pt x="681" y="976"/>
                  </a:lnTo>
                  <a:lnTo>
                    <a:pt x="681" y="976"/>
                  </a:lnTo>
                  <a:lnTo>
                    <a:pt x="660" y="983"/>
                  </a:lnTo>
                  <a:lnTo>
                    <a:pt x="638" y="989"/>
                  </a:lnTo>
                  <a:lnTo>
                    <a:pt x="617" y="995"/>
                  </a:lnTo>
                  <a:lnTo>
                    <a:pt x="595" y="999"/>
                  </a:lnTo>
                  <a:lnTo>
                    <a:pt x="574" y="1003"/>
                  </a:lnTo>
                  <a:lnTo>
                    <a:pt x="553" y="1006"/>
                  </a:lnTo>
                  <a:lnTo>
                    <a:pt x="531" y="1008"/>
                  </a:lnTo>
                  <a:lnTo>
                    <a:pt x="510" y="1008"/>
                  </a:lnTo>
                  <a:lnTo>
                    <a:pt x="510" y="1008"/>
                  </a:lnTo>
                  <a:close/>
                  <a:moveTo>
                    <a:pt x="510" y="32"/>
                  </a:moveTo>
                  <a:lnTo>
                    <a:pt x="510" y="32"/>
                  </a:lnTo>
                  <a:lnTo>
                    <a:pt x="484" y="33"/>
                  </a:lnTo>
                  <a:lnTo>
                    <a:pt x="459" y="34"/>
                  </a:lnTo>
                  <a:lnTo>
                    <a:pt x="433" y="39"/>
                  </a:lnTo>
                  <a:lnTo>
                    <a:pt x="409" y="43"/>
                  </a:lnTo>
                  <a:lnTo>
                    <a:pt x="383" y="49"/>
                  </a:lnTo>
                  <a:lnTo>
                    <a:pt x="359" y="56"/>
                  </a:lnTo>
                  <a:lnTo>
                    <a:pt x="335" y="64"/>
                  </a:lnTo>
                  <a:lnTo>
                    <a:pt x="310" y="74"/>
                  </a:lnTo>
                  <a:lnTo>
                    <a:pt x="310" y="74"/>
                  </a:lnTo>
                  <a:lnTo>
                    <a:pt x="285" y="87"/>
                  </a:lnTo>
                  <a:lnTo>
                    <a:pt x="259" y="101"/>
                  </a:lnTo>
                  <a:lnTo>
                    <a:pt x="235" y="117"/>
                  </a:lnTo>
                  <a:lnTo>
                    <a:pt x="211" y="136"/>
                  </a:lnTo>
                  <a:lnTo>
                    <a:pt x="188" y="154"/>
                  </a:lnTo>
                  <a:lnTo>
                    <a:pt x="167" y="174"/>
                  </a:lnTo>
                  <a:lnTo>
                    <a:pt x="147" y="195"/>
                  </a:lnTo>
                  <a:lnTo>
                    <a:pt x="128" y="218"/>
                  </a:lnTo>
                  <a:lnTo>
                    <a:pt x="128" y="218"/>
                  </a:lnTo>
                  <a:lnTo>
                    <a:pt x="110" y="245"/>
                  </a:lnTo>
                  <a:lnTo>
                    <a:pt x="92" y="274"/>
                  </a:lnTo>
                  <a:lnTo>
                    <a:pt x="77" y="302"/>
                  </a:lnTo>
                  <a:lnTo>
                    <a:pt x="64" y="334"/>
                  </a:lnTo>
                  <a:lnTo>
                    <a:pt x="53" y="366"/>
                  </a:lnTo>
                  <a:lnTo>
                    <a:pt x="44" y="399"/>
                  </a:lnTo>
                  <a:lnTo>
                    <a:pt x="38" y="435"/>
                  </a:lnTo>
                  <a:lnTo>
                    <a:pt x="34" y="470"/>
                  </a:lnTo>
                  <a:lnTo>
                    <a:pt x="34" y="470"/>
                  </a:lnTo>
                  <a:lnTo>
                    <a:pt x="34" y="470"/>
                  </a:lnTo>
                  <a:lnTo>
                    <a:pt x="34" y="470"/>
                  </a:lnTo>
                  <a:lnTo>
                    <a:pt x="33" y="509"/>
                  </a:lnTo>
                  <a:lnTo>
                    <a:pt x="33" y="509"/>
                  </a:lnTo>
                  <a:lnTo>
                    <a:pt x="35" y="547"/>
                  </a:lnTo>
                  <a:lnTo>
                    <a:pt x="35" y="547"/>
                  </a:lnTo>
                  <a:lnTo>
                    <a:pt x="34" y="553"/>
                  </a:lnTo>
                  <a:lnTo>
                    <a:pt x="31" y="559"/>
                  </a:lnTo>
                  <a:lnTo>
                    <a:pt x="27" y="563"/>
                  </a:lnTo>
                  <a:lnTo>
                    <a:pt x="20" y="564"/>
                  </a:lnTo>
                  <a:lnTo>
                    <a:pt x="20" y="564"/>
                  </a:lnTo>
                  <a:lnTo>
                    <a:pt x="14" y="564"/>
                  </a:lnTo>
                  <a:lnTo>
                    <a:pt x="8" y="560"/>
                  </a:lnTo>
                  <a:lnTo>
                    <a:pt x="4" y="556"/>
                  </a:lnTo>
                  <a:lnTo>
                    <a:pt x="3" y="550"/>
                  </a:lnTo>
                  <a:lnTo>
                    <a:pt x="3" y="550"/>
                  </a:lnTo>
                  <a:lnTo>
                    <a:pt x="0" y="509"/>
                  </a:lnTo>
                  <a:lnTo>
                    <a:pt x="0" y="509"/>
                  </a:lnTo>
                  <a:lnTo>
                    <a:pt x="1" y="469"/>
                  </a:lnTo>
                  <a:lnTo>
                    <a:pt x="1" y="469"/>
                  </a:lnTo>
                  <a:lnTo>
                    <a:pt x="1" y="469"/>
                  </a:lnTo>
                  <a:lnTo>
                    <a:pt x="6" y="431"/>
                  </a:lnTo>
                  <a:lnTo>
                    <a:pt x="13" y="392"/>
                  </a:lnTo>
                  <a:lnTo>
                    <a:pt x="23" y="356"/>
                  </a:lnTo>
                  <a:lnTo>
                    <a:pt x="34" y="322"/>
                  </a:lnTo>
                  <a:lnTo>
                    <a:pt x="48" y="289"/>
                  </a:lnTo>
                  <a:lnTo>
                    <a:pt x="64" y="258"/>
                  </a:lnTo>
                  <a:lnTo>
                    <a:pt x="82" y="227"/>
                  </a:lnTo>
                  <a:lnTo>
                    <a:pt x="102" y="198"/>
                  </a:lnTo>
                  <a:lnTo>
                    <a:pt x="102" y="198"/>
                  </a:lnTo>
                  <a:lnTo>
                    <a:pt x="122" y="174"/>
                  </a:lnTo>
                  <a:lnTo>
                    <a:pt x="144" y="151"/>
                  </a:lnTo>
                  <a:lnTo>
                    <a:pt x="167" y="130"/>
                  </a:lnTo>
                  <a:lnTo>
                    <a:pt x="191" y="110"/>
                  </a:lnTo>
                  <a:lnTo>
                    <a:pt x="216" y="91"/>
                  </a:lnTo>
                  <a:lnTo>
                    <a:pt x="242" y="74"/>
                  </a:lnTo>
                  <a:lnTo>
                    <a:pt x="269" y="59"/>
                  </a:lnTo>
                  <a:lnTo>
                    <a:pt x="298" y="44"/>
                  </a:lnTo>
                  <a:lnTo>
                    <a:pt x="298" y="44"/>
                  </a:lnTo>
                  <a:lnTo>
                    <a:pt x="323" y="34"/>
                  </a:lnTo>
                  <a:lnTo>
                    <a:pt x="349" y="26"/>
                  </a:lnTo>
                  <a:lnTo>
                    <a:pt x="375" y="17"/>
                  </a:lnTo>
                  <a:lnTo>
                    <a:pt x="402" y="12"/>
                  </a:lnTo>
                  <a:lnTo>
                    <a:pt x="429" y="6"/>
                  </a:lnTo>
                  <a:lnTo>
                    <a:pt x="456" y="3"/>
                  </a:lnTo>
                  <a:lnTo>
                    <a:pt x="483" y="0"/>
                  </a:lnTo>
                  <a:lnTo>
                    <a:pt x="510" y="0"/>
                  </a:lnTo>
                  <a:lnTo>
                    <a:pt x="510" y="32"/>
                  </a:lnTo>
                  <a:lnTo>
                    <a:pt x="510" y="32"/>
                  </a:lnTo>
                  <a:close/>
                  <a:moveTo>
                    <a:pt x="510" y="976"/>
                  </a:moveTo>
                  <a:lnTo>
                    <a:pt x="510" y="1008"/>
                  </a:lnTo>
                  <a:lnTo>
                    <a:pt x="510" y="1008"/>
                  </a:lnTo>
                  <a:lnTo>
                    <a:pt x="489" y="1008"/>
                  </a:lnTo>
                  <a:lnTo>
                    <a:pt x="467" y="1006"/>
                  </a:lnTo>
                  <a:lnTo>
                    <a:pt x="446" y="1005"/>
                  </a:lnTo>
                  <a:lnTo>
                    <a:pt x="426" y="1002"/>
                  </a:lnTo>
                  <a:lnTo>
                    <a:pt x="426" y="1002"/>
                  </a:lnTo>
                  <a:lnTo>
                    <a:pt x="393" y="996"/>
                  </a:lnTo>
                  <a:lnTo>
                    <a:pt x="365" y="989"/>
                  </a:lnTo>
                  <a:lnTo>
                    <a:pt x="336" y="981"/>
                  </a:lnTo>
                  <a:lnTo>
                    <a:pt x="310" y="971"/>
                  </a:lnTo>
                  <a:lnTo>
                    <a:pt x="285" y="958"/>
                  </a:lnTo>
                  <a:lnTo>
                    <a:pt x="261" y="944"/>
                  </a:lnTo>
                  <a:lnTo>
                    <a:pt x="235" y="928"/>
                  </a:lnTo>
                  <a:lnTo>
                    <a:pt x="211" y="909"/>
                  </a:lnTo>
                  <a:lnTo>
                    <a:pt x="211" y="909"/>
                  </a:lnTo>
                  <a:lnTo>
                    <a:pt x="206" y="904"/>
                  </a:lnTo>
                  <a:lnTo>
                    <a:pt x="205" y="898"/>
                  </a:lnTo>
                  <a:lnTo>
                    <a:pt x="205" y="892"/>
                  </a:lnTo>
                  <a:lnTo>
                    <a:pt x="208" y="887"/>
                  </a:lnTo>
                  <a:lnTo>
                    <a:pt x="208" y="887"/>
                  </a:lnTo>
                  <a:lnTo>
                    <a:pt x="214" y="882"/>
                  </a:lnTo>
                  <a:lnTo>
                    <a:pt x="219" y="879"/>
                  </a:lnTo>
                  <a:lnTo>
                    <a:pt x="225" y="881"/>
                  </a:lnTo>
                  <a:lnTo>
                    <a:pt x="231" y="884"/>
                  </a:lnTo>
                  <a:lnTo>
                    <a:pt x="231" y="884"/>
                  </a:lnTo>
                  <a:lnTo>
                    <a:pt x="253" y="901"/>
                  </a:lnTo>
                  <a:lnTo>
                    <a:pt x="278" y="916"/>
                  </a:lnTo>
                  <a:lnTo>
                    <a:pt x="301" y="929"/>
                  </a:lnTo>
                  <a:lnTo>
                    <a:pt x="323" y="941"/>
                  </a:lnTo>
                  <a:lnTo>
                    <a:pt x="348" y="951"/>
                  </a:lnTo>
                  <a:lnTo>
                    <a:pt x="373" y="958"/>
                  </a:lnTo>
                  <a:lnTo>
                    <a:pt x="400" y="965"/>
                  </a:lnTo>
                  <a:lnTo>
                    <a:pt x="430" y="969"/>
                  </a:lnTo>
                  <a:lnTo>
                    <a:pt x="430" y="969"/>
                  </a:lnTo>
                  <a:lnTo>
                    <a:pt x="450" y="972"/>
                  </a:lnTo>
                  <a:lnTo>
                    <a:pt x="470" y="975"/>
                  </a:lnTo>
                  <a:lnTo>
                    <a:pt x="490" y="975"/>
                  </a:lnTo>
                  <a:lnTo>
                    <a:pt x="510" y="976"/>
                  </a:lnTo>
                  <a:lnTo>
                    <a:pt x="510" y="976"/>
                  </a:lnTo>
                  <a:close/>
                </a:path>
              </a:pathLst>
            </a:custGeom>
            <a:grp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7" name="Freeform 438">
              <a:extLst>
                <a:ext uri="{FF2B5EF4-FFF2-40B4-BE49-F238E27FC236}">
                  <a16:creationId xmlns:a16="http://schemas.microsoft.com/office/drawing/2014/main" id="{10B98FEF-881F-416A-9F68-3E98E157D58A}"/>
                </a:ext>
              </a:extLst>
            </p:cNvPr>
            <p:cNvSpPr/>
            <p:nvPr/>
          </p:nvSpPr>
          <p:spPr bwMode="auto">
            <a:xfrm>
              <a:off x="5125699" y="2276365"/>
              <a:ext cx="291284" cy="283410"/>
            </a:xfrm>
            <a:custGeom>
              <a:gdLst>
                <a:gd fmla="*/ 111 w 111" name="T0"/>
                <a:gd fmla="*/ 104 h 108" name="T1"/>
                <a:gd fmla="*/ 0 w 111" name="T2"/>
                <a:gd fmla="*/ 108 h 108" name="T3"/>
                <a:gd fmla="*/ 70 w 111" name="T4"/>
                <a:gd fmla="*/ 0 h 108" name="T5"/>
                <a:gd fmla="*/ 111 w 111" name="T6"/>
                <a:gd fmla="*/ 104 h 108" name="T7"/>
              </a:gdLst>
              <a:cxnLst>
                <a:cxn ang="0">
                  <a:pos x="T0" y="T1"/>
                </a:cxn>
                <a:cxn ang="0">
                  <a:pos x="T2" y="T3"/>
                </a:cxn>
                <a:cxn ang="0">
                  <a:pos x="T4" y="T5"/>
                </a:cxn>
                <a:cxn ang="0">
                  <a:pos x="T6" y="T7"/>
                </a:cxn>
              </a:cxnLst>
              <a:rect b="b" l="0" r="r" t="0"/>
              <a:pathLst>
                <a:path h="108" w="110">
                  <a:moveTo>
                    <a:pt x="111" y="104"/>
                  </a:moveTo>
                  <a:lnTo>
                    <a:pt x="0" y="108"/>
                  </a:lnTo>
                  <a:lnTo>
                    <a:pt x="70" y="0"/>
                  </a:lnTo>
                  <a:lnTo>
                    <a:pt x="111" y="104"/>
                  </a:lnTo>
                  <a:close/>
                </a:path>
              </a:pathLst>
            </a:custGeom>
            <a:grp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8" name="Freeform 439">
              <a:extLst>
                <a:ext uri="{FF2B5EF4-FFF2-40B4-BE49-F238E27FC236}">
                  <a16:creationId xmlns:a16="http://schemas.microsoft.com/office/drawing/2014/main" id="{D3656258-917E-479A-83BD-77EB1B777498}"/>
                </a:ext>
              </a:extLst>
            </p:cNvPr>
            <p:cNvSpPr/>
            <p:nvPr/>
          </p:nvSpPr>
          <p:spPr bwMode="auto">
            <a:xfrm>
              <a:off x="3727017" y="4478045"/>
              <a:ext cx="291284" cy="288659"/>
            </a:xfrm>
            <a:custGeom>
              <a:gdLst>
                <a:gd fmla="*/ 0 w 111" name="T0"/>
                <a:gd fmla="*/ 6 h 110" name="T1"/>
                <a:gd fmla="*/ 111 w 111" name="T2"/>
                <a:gd fmla="*/ 0 h 110" name="T3"/>
                <a:gd fmla="*/ 41 w 111" name="T4"/>
                <a:gd fmla="*/ 110 h 110" name="T5"/>
                <a:gd fmla="*/ 0 w 111" name="T6"/>
                <a:gd fmla="*/ 6 h 110" name="T7"/>
              </a:gdLst>
              <a:cxnLst>
                <a:cxn ang="0">
                  <a:pos x="T0" y="T1"/>
                </a:cxn>
                <a:cxn ang="0">
                  <a:pos x="T2" y="T3"/>
                </a:cxn>
                <a:cxn ang="0">
                  <a:pos x="T4" y="T5"/>
                </a:cxn>
                <a:cxn ang="0">
                  <a:pos x="T6" y="T7"/>
                </a:cxn>
              </a:cxnLst>
              <a:rect b="b" l="0" r="r" t="0"/>
              <a:pathLst>
                <a:path h="110" w="110">
                  <a:moveTo>
                    <a:pt x="0" y="6"/>
                  </a:moveTo>
                  <a:lnTo>
                    <a:pt x="111" y="0"/>
                  </a:lnTo>
                  <a:lnTo>
                    <a:pt x="41" y="110"/>
                  </a:lnTo>
                  <a:lnTo>
                    <a:pt x="0" y="6"/>
                  </a:lnTo>
                  <a:close/>
                </a:path>
              </a:pathLst>
            </a:custGeom>
            <a:grp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grpSp>
      <p:sp>
        <p:nvSpPr>
          <p:cNvPr id="9" name="Rectangle 3">
            <a:extLst>
              <a:ext uri="{FF2B5EF4-FFF2-40B4-BE49-F238E27FC236}">
                <a16:creationId xmlns:a16="http://schemas.microsoft.com/office/drawing/2014/main" id="{F16FFA10-A83E-4EAD-83C6-E0858B601A7F}"/>
              </a:ext>
            </a:extLst>
          </p:cNvPr>
          <p:cNvSpPr txBox="1">
            <a:spLocks noChangeArrowheads="1"/>
          </p:cNvSpPr>
          <p:nvPr/>
        </p:nvSpPr>
        <p:spPr>
          <a:xfrm>
            <a:off x="969886" y="3479667"/>
            <a:ext cx="1059180" cy="396240"/>
          </a:xfrm>
          <a:prstGeom prst="rect">
            <a:avLst/>
          </a:prstGeom>
        </p:spPr>
        <p:txBody>
          <a:bodyPr wrap="non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vl2pPr algn="l" defTabSz="914400" eaLnBrk="1" hangingPunct="1" indent="-228600" latinLnBrk="0" marL="685800" rtl="0">
              <a:lnSpc>
                <a:spcPct val="90000"/>
              </a:lnSpc>
              <a:spcBef>
                <a:spcPts val="500"/>
              </a:spcBef>
              <a:buFont charset="0" panose="020b0604020202020204" pitchFamily="34" typeface="Arial"/>
              <a:buChar char="•"/>
              <a:defRPr kern="1200" sz="2400">
                <a:solidFill>
                  <a:schemeClr val="tx1"/>
                </a:solidFill>
                <a:latin typeface="+mn-lt"/>
                <a:ea typeface="+mn-ea"/>
                <a:cs typeface="+mn-cs"/>
              </a:defRPr>
            </a:lvl2pPr>
            <a:lvl3pPr algn="l" defTabSz="914400" eaLnBrk="1" hangingPunct="1" indent="-228600" latinLnBrk="0" marL="1143000" rtl="0">
              <a:lnSpc>
                <a:spcPct val="90000"/>
              </a:lnSpc>
              <a:spcBef>
                <a:spcPts val="500"/>
              </a:spcBef>
              <a:buFont charset="0" panose="020b0604020202020204" pitchFamily="34" typeface="Arial"/>
              <a:buChar char="•"/>
              <a:defRPr kern="1200" sz="2000">
                <a:solidFill>
                  <a:schemeClr val="tx1"/>
                </a:solidFill>
                <a:latin typeface="+mn-lt"/>
                <a:ea typeface="+mn-ea"/>
                <a:cs typeface="+mn-cs"/>
              </a:defRPr>
            </a:lvl3pPr>
            <a:lvl4pPr algn="l" defTabSz="914400" eaLnBrk="1" hangingPunct="1" indent="-228600" latinLnBrk="0" marL="1600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4pPr>
            <a:lvl5pPr algn="l" defTabSz="914400" eaLnBrk="1" hangingPunct="1" indent="-228600" latinLnBrk="0" marL="20574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5pPr>
            <a:lvl6pPr algn="l" defTabSz="914400" eaLnBrk="1" hangingPunct="1" indent="-228600" latinLnBrk="0" marL="25146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charset="0" panose="020b0604020202020204" pitchFamily="34" typeface="Arial"/>
              <a:buChar char="•"/>
              <a:defRPr kern="1200" sz="1800">
                <a:solidFill>
                  <a:schemeClr val="tx1"/>
                </a:solidFill>
                <a:latin typeface="+mn-lt"/>
                <a:ea typeface="+mn-ea"/>
                <a:cs typeface="+mn-cs"/>
              </a:defRPr>
            </a:lvl9pPr>
          </a:lstStyle>
          <a:p>
            <a:r>
              <a:rPr altLang="en-US" lang="zh-CN">
                <a:solidFill>
                  <a:srgbClr val="DF5634"/>
                </a:solidFill>
              </a:rPr>
              <a:t>英特尔</a:t>
            </a:r>
          </a:p>
        </p:txBody>
      </p:sp>
      <p:sp>
        <p:nvSpPr>
          <p:cNvPr id="10" name="Rectangle 4">
            <a:extLst>
              <a:ext uri="{FF2B5EF4-FFF2-40B4-BE49-F238E27FC236}">
                <a16:creationId xmlns:a16="http://schemas.microsoft.com/office/drawing/2014/main" id="{0DB5428C-9B5A-44FE-9DFD-F3240C4E6D42}"/>
              </a:ext>
            </a:extLst>
          </p:cNvPr>
          <p:cNvSpPr txBox="1">
            <a:spLocks noChangeArrowheads="1"/>
          </p:cNvSpPr>
          <p:nvPr/>
        </p:nvSpPr>
        <p:spPr>
          <a:xfrm>
            <a:off x="10434108" y="1530523"/>
            <a:ext cx="767080" cy="396240"/>
          </a:xfrm>
          <a:prstGeom prst="rect">
            <a:avLst/>
          </a:prstGeom>
        </p:spPr>
        <p:txBody>
          <a:bodyPr wrap="none">
            <a:spAutoFit/>
          </a:bodyPr>
          <a:lstStyle>
            <a:defPPr>
              <a:defRPr lang="en-US"/>
            </a:defPPr>
            <a:lvl1pPr>
              <a:defRPr b="1" spc="300" sz="2000">
                <a:solidFill>
                  <a:srgbClr val="232A33"/>
                </a:solidFill>
                <a:latin charset="-122" panose="020b0500000000000000" pitchFamily="34" typeface="思源黑体 CN Regular"/>
                <a:ea charset="-122" panose="020b0500000000000000" pitchFamily="34" typeface="思源黑体 CN Regular"/>
              </a:defRPr>
            </a:lvl1pPr>
            <a:lvl2pPr defTabSz="914400" indent="-228600" marL="685800">
              <a:lnSpc>
                <a:spcPct val="90000"/>
              </a:lnSpc>
              <a:spcBef>
                <a:spcPts val="500"/>
              </a:spcBef>
              <a:buFont charset="0" panose="020b0604020202020204" pitchFamily="34" typeface="Arial"/>
              <a:buChar char="•"/>
              <a:defRPr sz="2400"/>
            </a:lvl2pPr>
            <a:lvl3pPr defTabSz="914400" indent="-228600" marL="1143000">
              <a:lnSpc>
                <a:spcPct val="90000"/>
              </a:lnSpc>
              <a:spcBef>
                <a:spcPts val="500"/>
              </a:spcBef>
              <a:buFont charset="0" panose="020b0604020202020204" pitchFamily="34" typeface="Arial"/>
              <a:buChar char="•"/>
              <a:defRPr sz="2000"/>
            </a:lvl3pPr>
            <a:lvl4pPr defTabSz="914400" indent="-228600" marL="1600200">
              <a:lnSpc>
                <a:spcPct val="90000"/>
              </a:lnSpc>
              <a:spcBef>
                <a:spcPts val="500"/>
              </a:spcBef>
              <a:buFont charset="0" panose="020b0604020202020204" pitchFamily="34" typeface="Arial"/>
              <a:buChar char="•"/>
            </a:lvl4pPr>
            <a:lvl5pPr defTabSz="914400" indent="-228600" marL="2057400">
              <a:lnSpc>
                <a:spcPct val="90000"/>
              </a:lnSpc>
              <a:spcBef>
                <a:spcPts val="500"/>
              </a:spcBef>
              <a:buFont charset="0" panose="020b0604020202020204" pitchFamily="34" typeface="Arial"/>
              <a:buChar char="•"/>
            </a:lvl5pPr>
            <a:lvl6pPr defTabSz="914400" indent="-228600" marL="2514600">
              <a:lnSpc>
                <a:spcPct val="90000"/>
              </a:lnSpc>
              <a:spcBef>
                <a:spcPts val="500"/>
              </a:spcBef>
              <a:buFont charset="0" panose="020b0604020202020204" pitchFamily="34" typeface="Arial"/>
              <a:buChar char="•"/>
            </a:lvl6pPr>
            <a:lvl7pPr defTabSz="914400" indent="-228600" marL="2971800">
              <a:lnSpc>
                <a:spcPct val="90000"/>
              </a:lnSpc>
              <a:spcBef>
                <a:spcPts val="500"/>
              </a:spcBef>
              <a:buFont charset="0" panose="020b0604020202020204" pitchFamily="34" typeface="Arial"/>
              <a:buChar char="•"/>
            </a:lvl7pPr>
            <a:lvl8pPr defTabSz="914400" indent="-228600" marL="3429000">
              <a:lnSpc>
                <a:spcPct val="90000"/>
              </a:lnSpc>
              <a:spcBef>
                <a:spcPts val="500"/>
              </a:spcBef>
              <a:buFont charset="0" panose="020b0604020202020204" pitchFamily="34" typeface="Arial"/>
              <a:buChar char="•"/>
            </a:lvl8pPr>
            <a:lvl9pPr defTabSz="914400" indent="-228600" marL="3886200">
              <a:lnSpc>
                <a:spcPct val="90000"/>
              </a:lnSpc>
              <a:spcBef>
                <a:spcPts val="500"/>
              </a:spcBef>
              <a:buFont charset="0" panose="020b0604020202020204" pitchFamily="34" typeface="Arial"/>
              <a:buChar char="•"/>
            </a:lvl9pPr>
          </a:lstStyle>
          <a:p>
            <a:r>
              <a:rPr altLang="en-US" lang="zh-CN">
                <a:solidFill>
                  <a:srgbClr val="DF5634"/>
                </a:solidFill>
              </a:rPr>
              <a:t>微软</a:t>
            </a:r>
          </a:p>
        </p:txBody>
      </p:sp>
      <p:sp>
        <p:nvSpPr>
          <p:cNvPr id="11" name="矩形 10">
            <a:extLst>
              <a:ext uri="{FF2B5EF4-FFF2-40B4-BE49-F238E27FC236}">
                <a16:creationId xmlns:a16="http://schemas.microsoft.com/office/drawing/2014/main" id="{7226F27C-2CC8-4071-8B1B-75D18909BBB4}"/>
              </a:ext>
            </a:extLst>
          </p:cNvPr>
          <p:cNvSpPr/>
          <p:nvPr/>
        </p:nvSpPr>
        <p:spPr>
          <a:xfrm>
            <a:off x="970496" y="3838515"/>
            <a:ext cx="3941988" cy="1554480"/>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英特尔的产品一向被看“建筑街区”，被用来为个人电脑用户建立高级的计算机系统。英特尔的业务使命就是要成为全球新计算机行业最重要的供应商。</a:t>
            </a:r>
          </a:p>
        </p:txBody>
      </p:sp>
      <p:sp>
        <p:nvSpPr>
          <p:cNvPr id="12" name="矩形 11">
            <a:extLst>
              <a:ext uri="{FF2B5EF4-FFF2-40B4-BE49-F238E27FC236}">
                <a16:creationId xmlns:a16="http://schemas.microsoft.com/office/drawing/2014/main" id="{5A129605-2552-4D94-B627-CDEE3E444598}"/>
              </a:ext>
            </a:extLst>
          </p:cNvPr>
          <p:cNvSpPr/>
          <p:nvPr/>
        </p:nvSpPr>
        <p:spPr>
          <a:xfrm>
            <a:off x="7416911" y="1861646"/>
            <a:ext cx="3804592" cy="1261872"/>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这样一个战略展望左右我们的一言一行：每个家庭、每台桌子上都有一台电脑，使用着伟大的软件作为一种强大的工具。</a:t>
            </a:r>
          </a:p>
        </p:txBody>
      </p:sp>
      <p:sp>
        <p:nvSpPr>
          <p:cNvPr id="14" name="矩形 13">
            <a:extLst>
              <a:ext uri="{FF2B5EF4-FFF2-40B4-BE49-F238E27FC236}">
                <a16:creationId xmlns:a16="http://schemas.microsoft.com/office/drawing/2014/main" id="{D8BB3661-A0A6-4D4A-8C4B-EA888F519D31}"/>
              </a:ext>
            </a:extLst>
          </p:cNvPr>
          <p:cNvSpPr/>
          <p:nvPr/>
        </p:nvSpPr>
        <p:spPr>
          <a:xfrm>
            <a:off x="7924057" y="4105499"/>
            <a:ext cx="3297447" cy="969264"/>
          </a:xfrm>
          <a:prstGeom prst="rect">
            <a:avLst/>
          </a:prstGeom>
        </p:spPr>
        <p:txBody>
          <a:bodyPr wrap="square">
            <a:spAutoFit/>
          </a:bodyPr>
          <a:lstStyle/>
          <a:p>
            <a:pPr algn="just">
              <a:lnSpc>
                <a:spcPct val="120000"/>
              </a:lnSpc>
            </a:pPr>
            <a:r>
              <a:rPr altLang="zh-CN" lang="zh-CN" spc="300" sz="1600">
                <a:solidFill>
                  <a:srgbClr val="232A33"/>
                </a:solidFill>
                <a:latin charset="-122" panose="020b0500000000000000" pitchFamily="34" typeface="思源黑体 CN Regular"/>
                <a:ea charset="-122" panose="020b0500000000000000" pitchFamily="34" typeface="思源黑体 CN Regular"/>
              </a:rPr>
              <a:t>企业使命就是企业在社会进步与发展中所应担当的角色和责任。</a:t>
            </a:r>
          </a:p>
        </p:txBody>
      </p:sp>
      <p:sp>
        <p:nvSpPr>
          <p:cNvPr id="15" name="箭头: V 形 14">
            <a:extLst>
              <a:ext uri="{FF2B5EF4-FFF2-40B4-BE49-F238E27FC236}">
                <a16:creationId xmlns:a16="http://schemas.microsoft.com/office/drawing/2014/main" id="{207594D1-80D9-4557-9BBC-AF72E067355A}"/>
              </a:ext>
            </a:extLst>
          </p:cNvPr>
          <p:cNvSpPr/>
          <p:nvPr/>
        </p:nvSpPr>
        <p:spPr>
          <a:xfrm>
            <a:off x="643257" y="3518037"/>
            <a:ext cx="350810" cy="320478"/>
          </a:xfrm>
          <a:prstGeom prst="chevron">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16" name="箭头: V 形 15">
            <a:extLst>
              <a:ext uri="{FF2B5EF4-FFF2-40B4-BE49-F238E27FC236}">
                <a16:creationId xmlns:a16="http://schemas.microsoft.com/office/drawing/2014/main" id="{E5313877-F2D5-49A1-AD2E-8805FB6DCA92}"/>
              </a:ext>
            </a:extLst>
          </p:cNvPr>
          <p:cNvSpPr/>
          <p:nvPr/>
        </p:nvSpPr>
        <p:spPr>
          <a:xfrm>
            <a:off x="10093945" y="1570339"/>
            <a:ext cx="350810" cy="320478"/>
          </a:xfrm>
          <a:prstGeom prst="chevron">
            <a:avLst/>
          </a:pr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17" name="矩形 37">
            <a:extLst>
              <a:ext uri="{FF2B5EF4-FFF2-40B4-BE49-F238E27FC236}">
                <a16:creationId xmlns:a16="http://schemas.microsoft.com/office/drawing/2014/main" id="{D703B36F-D905-4C6A-B36D-80551AE8770E}"/>
              </a:ext>
            </a:extLst>
          </p:cNvPr>
          <p:cNvSpPr/>
          <p:nvPr/>
        </p:nvSpPr>
        <p:spPr>
          <a:xfrm flipH="1" rot="5400000">
            <a:off x="3913928" y="1490602"/>
            <a:ext cx="1595108" cy="1595108"/>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37">
            <a:extLst>
              <a:ext uri="{FF2B5EF4-FFF2-40B4-BE49-F238E27FC236}">
                <a16:creationId xmlns:a16="http://schemas.microsoft.com/office/drawing/2014/main" id="{F5A08619-7E31-4902-B8B1-1DB5F0477FDA}"/>
              </a:ext>
            </a:extLst>
          </p:cNvPr>
          <p:cNvSpPr/>
          <p:nvPr/>
        </p:nvSpPr>
        <p:spPr>
          <a:xfrm flipH="1" rot="5400000">
            <a:off x="5104172" y="2221440"/>
            <a:ext cx="1051985" cy="105198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34458846"/>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 presetSubtype="4">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additive="base">
                                        <p:cTn dur="500" fill="hold" id="7"/>
                                        <p:tgtEl>
                                          <p:spTgt spid="17"/>
                                        </p:tgtEl>
                                        <p:attrNameLst>
                                          <p:attrName>ppt_x</p:attrName>
                                        </p:attrNameLst>
                                      </p:cBhvr>
                                      <p:tavLst>
                                        <p:tav tm="0">
                                          <p:val>
                                            <p:strVal val="#ppt_x"/>
                                          </p:val>
                                        </p:tav>
                                        <p:tav tm="100000">
                                          <p:val>
                                            <p:strVal val="#ppt_x"/>
                                          </p:val>
                                        </p:tav>
                                      </p:tavLst>
                                    </p:anim>
                                    <p:anim calcmode="lin" valueType="num">
                                      <p:cBhvr additive="base">
                                        <p:cTn dur="500" fill="hold" id="8"/>
                                        <p:tgtEl>
                                          <p:spTgt spid="17"/>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500" fill="hold" id="11"/>
                                        <p:tgtEl>
                                          <p:spTgt spid="18"/>
                                        </p:tgtEl>
                                        <p:attrNameLst>
                                          <p:attrName>ppt_x</p:attrName>
                                        </p:attrNameLst>
                                      </p:cBhvr>
                                      <p:tavLst>
                                        <p:tav tm="0">
                                          <p:val>
                                            <p:strVal val="#ppt_x"/>
                                          </p:val>
                                        </p:tav>
                                        <p:tav tm="100000">
                                          <p:val>
                                            <p:strVal val="#ppt_x"/>
                                          </p:val>
                                        </p:tav>
                                      </p:tavLst>
                                    </p:anim>
                                    <p:anim calcmode="lin" valueType="num">
                                      <p:cBhvr additive="base">
                                        <p:cTn dur="500" fill="hold" id="12"/>
                                        <p:tgtEl>
                                          <p:spTgt spid="18"/>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4">
                                  <p:stCondLst>
                                    <p:cond delay="0"/>
                                  </p:stCondLst>
                                  <p:childTnLst>
                                    <p:set>
                                      <p:cBhvr>
                                        <p:cTn dur="1" fill="hold" id="14">
                                          <p:stCondLst>
                                            <p:cond delay="0"/>
                                          </p:stCondLst>
                                        </p:cTn>
                                        <p:tgtEl>
                                          <p:spTgt spid="5"/>
                                        </p:tgtEl>
                                        <p:attrNameLst>
                                          <p:attrName>style.visibility</p:attrName>
                                        </p:attrNameLst>
                                      </p:cBhvr>
                                      <p:to>
                                        <p:strVal val="visible"/>
                                      </p:to>
                                    </p:set>
                                    <p:anim calcmode="lin" valueType="num">
                                      <p:cBhvr additive="base">
                                        <p:cTn dur="500" fill="hold" id="15"/>
                                        <p:tgtEl>
                                          <p:spTgt spid="5"/>
                                        </p:tgtEl>
                                        <p:attrNameLst>
                                          <p:attrName>ppt_x</p:attrName>
                                        </p:attrNameLst>
                                      </p:cBhvr>
                                      <p:tavLst>
                                        <p:tav tm="0">
                                          <p:val>
                                            <p:strVal val="#ppt_x"/>
                                          </p:val>
                                        </p:tav>
                                        <p:tav tm="100000">
                                          <p:val>
                                            <p:strVal val="#ppt_x"/>
                                          </p:val>
                                        </p:tav>
                                      </p:tavLst>
                                    </p:anim>
                                    <p:anim calcmode="lin" valueType="num">
                                      <p:cBhvr additive="base">
                                        <p:cTn dur="500" fill="hold" id="16"/>
                                        <p:tgtEl>
                                          <p:spTgt spid="5"/>
                                        </p:tgtEl>
                                        <p:attrNameLst>
                                          <p:attrName>ppt_y</p:attrName>
                                        </p:attrNameLst>
                                      </p:cBhvr>
                                      <p:tavLst>
                                        <p:tav tm="0">
                                          <p:val>
                                            <p:strVal val="1+#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4"/>
                                        </p:tgtEl>
                                        <p:attrNameLst>
                                          <p:attrName>style.visibility</p:attrName>
                                        </p:attrNameLst>
                                      </p:cBhvr>
                                      <p:to>
                                        <p:strVal val="visible"/>
                                      </p:to>
                                    </p:set>
                                    <p:anim calcmode="lin" valueType="num">
                                      <p:cBhvr additive="base">
                                        <p:cTn dur="500" fill="hold" id="19"/>
                                        <p:tgtEl>
                                          <p:spTgt spid="4"/>
                                        </p:tgtEl>
                                        <p:attrNameLst>
                                          <p:attrName>ppt_x</p:attrName>
                                        </p:attrNameLst>
                                      </p:cBhvr>
                                      <p:tavLst>
                                        <p:tav tm="0">
                                          <p:val>
                                            <p:strVal val="#ppt_x"/>
                                          </p:val>
                                        </p:tav>
                                        <p:tav tm="100000">
                                          <p:val>
                                            <p:strVal val="#ppt_x"/>
                                          </p:val>
                                        </p:tav>
                                      </p:tavLst>
                                    </p:anim>
                                    <p:anim calcmode="lin" valueType="num">
                                      <p:cBhvr additive="base">
                                        <p:cTn dur="500" fill="hold" id="20"/>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14" presetSubtype="10">
                                  <p:stCondLst>
                                    <p:cond delay="0"/>
                                  </p:stCondLst>
                                  <p:childTnLst>
                                    <p:set>
                                      <p:cBhvr>
                                        <p:cTn dur="1" fill="hold" id="24">
                                          <p:stCondLst>
                                            <p:cond delay="0"/>
                                          </p:stCondLst>
                                        </p:cTn>
                                        <p:tgtEl>
                                          <p:spTgt spid="36"/>
                                        </p:tgtEl>
                                        <p:attrNameLst>
                                          <p:attrName>style.visibility</p:attrName>
                                        </p:attrNameLst>
                                      </p:cBhvr>
                                      <p:to>
                                        <p:strVal val="visible"/>
                                      </p:to>
                                    </p:set>
                                    <p:animEffect filter="randombar(horizontal)" transition="in">
                                      <p:cBhvr>
                                        <p:cTn dur="500" id="25"/>
                                        <p:tgtEl>
                                          <p:spTgt spid="36"/>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 presetSubtype="4">
                                  <p:stCondLst>
                                    <p:cond delay="0"/>
                                  </p:stCondLst>
                                  <p:childTnLst>
                                    <p:set>
                                      <p:cBhvr>
                                        <p:cTn dur="1" fill="hold" id="29">
                                          <p:stCondLst>
                                            <p:cond delay="0"/>
                                          </p:stCondLst>
                                        </p:cTn>
                                        <p:tgtEl>
                                          <p:spTgt spid="10"/>
                                        </p:tgtEl>
                                        <p:attrNameLst>
                                          <p:attrName>style.visibility</p:attrName>
                                        </p:attrNameLst>
                                      </p:cBhvr>
                                      <p:to>
                                        <p:strVal val="visible"/>
                                      </p:to>
                                    </p:set>
                                    <p:anim calcmode="lin" valueType="num">
                                      <p:cBhvr additive="base">
                                        <p:cTn dur="500" fill="hold" id="30"/>
                                        <p:tgtEl>
                                          <p:spTgt spid="10"/>
                                        </p:tgtEl>
                                        <p:attrNameLst>
                                          <p:attrName>ppt_x</p:attrName>
                                        </p:attrNameLst>
                                      </p:cBhvr>
                                      <p:tavLst>
                                        <p:tav tm="0">
                                          <p:val>
                                            <p:strVal val="#ppt_x"/>
                                          </p:val>
                                        </p:tav>
                                        <p:tav tm="100000">
                                          <p:val>
                                            <p:strVal val="#ppt_x"/>
                                          </p:val>
                                        </p:tav>
                                      </p:tavLst>
                                    </p:anim>
                                    <p:anim calcmode="lin" valueType="num">
                                      <p:cBhvr additive="base">
                                        <p:cTn dur="500" fill="hold" id="31"/>
                                        <p:tgtEl>
                                          <p:spTgt spid="10"/>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12"/>
                                        </p:tgtEl>
                                        <p:attrNameLst>
                                          <p:attrName>style.visibility</p:attrName>
                                        </p:attrNameLst>
                                      </p:cBhvr>
                                      <p:to>
                                        <p:strVal val="visible"/>
                                      </p:to>
                                    </p:set>
                                    <p:anim calcmode="lin" valueType="num">
                                      <p:cBhvr additive="base">
                                        <p:cTn dur="500" fill="hold" id="34"/>
                                        <p:tgtEl>
                                          <p:spTgt spid="12"/>
                                        </p:tgtEl>
                                        <p:attrNameLst>
                                          <p:attrName>ppt_x</p:attrName>
                                        </p:attrNameLst>
                                      </p:cBhvr>
                                      <p:tavLst>
                                        <p:tav tm="0">
                                          <p:val>
                                            <p:strVal val="#ppt_x"/>
                                          </p:val>
                                        </p:tav>
                                        <p:tav tm="100000">
                                          <p:val>
                                            <p:strVal val="#ppt_x"/>
                                          </p:val>
                                        </p:tav>
                                      </p:tavLst>
                                    </p:anim>
                                    <p:anim calcmode="lin" valueType="num">
                                      <p:cBhvr additive="base">
                                        <p:cTn dur="500" fill="hold" id="35"/>
                                        <p:tgtEl>
                                          <p:spTgt spid="12"/>
                                        </p:tgtEl>
                                        <p:attrNameLst>
                                          <p:attrName>ppt_y</p:attrName>
                                        </p:attrNameLst>
                                      </p:cBhvr>
                                      <p:tavLst>
                                        <p:tav tm="0">
                                          <p:val>
                                            <p:strVal val="1+#ppt_h/2"/>
                                          </p:val>
                                        </p:tav>
                                        <p:tav tm="100000">
                                          <p:val>
                                            <p:strVal val="#ppt_y"/>
                                          </p:val>
                                        </p:tav>
                                      </p:tavLst>
                                    </p:anim>
                                  </p:childTnLst>
                                </p:cTn>
                              </p:par>
                              <p:par>
                                <p:cTn fill="hold" grpId="0" id="36" nodeType="withEffect" presetClass="entr" presetID="2" presetSubtype="4">
                                  <p:stCondLst>
                                    <p:cond delay="0"/>
                                  </p:stCondLst>
                                  <p:childTnLst>
                                    <p:set>
                                      <p:cBhvr>
                                        <p:cTn dur="1" fill="hold" id="37">
                                          <p:stCondLst>
                                            <p:cond delay="0"/>
                                          </p:stCondLst>
                                        </p:cTn>
                                        <p:tgtEl>
                                          <p:spTgt spid="16"/>
                                        </p:tgtEl>
                                        <p:attrNameLst>
                                          <p:attrName>style.visibility</p:attrName>
                                        </p:attrNameLst>
                                      </p:cBhvr>
                                      <p:to>
                                        <p:strVal val="visible"/>
                                      </p:to>
                                    </p:set>
                                    <p:anim calcmode="lin" valueType="num">
                                      <p:cBhvr additive="base">
                                        <p:cTn dur="500" fill="hold" id="38"/>
                                        <p:tgtEl>
                                          <p:spTgt spid="16"/>
                                        </p:tgtEl>
                                        <p:attrNameLst>
                                          <p:attrName>ppt_x</p:attrName>
                                        </p:attrNameLst>
                                      </p:cBhvr>
                                      <p:tavLst>
                                        <p:tav tm="0">
                                          <p:val>
                                            <p:strVal val="#ppt_x"/>
                                          </p:val>
                                        </p:tav>
                                        <p:tav tm="100000">
                                          <p:val>
                                            <p:strVal val="#ppt_x"/>
                                          </p:val>
                                        </p:tav>
                                      </p:tavLst>
                                    </p:anim>
                                    <p:anim calcmode="lin" valueType="num">
                                      <p:cBhvr additive="base">
                                        <p:cTn dur="500" fill="hold" id="39"/>
                                        <p:tgtEl>
                                          <p:spTgt spid="16"/>
                                        </p:tgtEl>
                                        <p:attrNameLst>
                                          <p:attrName>ppt_y</p:attrName>
                                        </p:attrNameLst>
                                      </p:cBhvr>
                                      <p:tavLst>
                                        <p:tav tm="0">
                                          <p:val>
                                            <p:strVal val="1+#ppt_h/2"/>
                                          </p:val>
                                        </p:tav>
                                        <p:tav tm="100000">
                                          <p:val>
                                            <p:strVal val="#ppt_y"/>
                                          </p:val>
                                        </p:tav>
                                      </p:tavLst>
                                    </p:anim>
                                  </p:childTnLst>
                                </p:cTn>
                              </p:par>
                            </p:childTnLst>
                          </p:cTn>
                        </p:par>
                      </p:childTnLst>
                    </p:cTn>
                  </p:par>
                  <p:par>
                    <p:cTn fill="hold" id="40" nodeType="clickPar">
                      <p:stCondLst>
                        <p:cond delay="indefinite"/>
                      </p:stCondLst>
                      <p:childTnLst>
                        <p:par>
                          <p:cTn fill="hold" id="41" nodeType="afterGroup">
                            <p:stCondLst>
                              <p:cond delay="0"/>
                            </p:stCondLst>
                            <p:childTnLst>
                              <p:par>
                                <p:cTn fill="hold" grpId="0" id="42" nodeType="clickEffect" presetClass="entr" presetID="2" presetSubtype="4">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500" fill="hold" id="44"/>
                                        <p:tgtEl>
                                          <p:spTgt spid="15"/>
                                        </p:tgtEl>
                                        <p:attrNameLst>
                                          <p:attrName>ppt_x</p:attrName>
                                        </p:attrNameLst>
                                      </p:cBhvr>
                                      <p:tavLst>
                                        <p:tav tm="0">
                                          <p:val>
                                            <p:strVal val="#ppt_x"/>
                                          </p:val>
                                        </p:tav>
                                        <p:tav tm="100000">
                                          <p:val>
                                            <p:strVal val="#ppt_x"/>
                                          </p:val>
                                        </p:tav>
                                      </p:tavLst>
                                    </p:anim>
                                    <p:anim calcmode="lin" valueType="num">
                                      <p:cBhvr additive="base">
                                        <p:cTn dur="500" fill="hold" id="45"/>
                                        <p:tgtEl>
                                          <p:spTgt spid="15"/>
                                        </p:tgtEl>
                                        <p:attrNameLst>
                                          <p:attrName>ppt_y</p:attrName>
                                        </p:attrNameLst>
                                      </p:cBhvr>
                                      <p:tavLst>
                                        <p:tav tm="0">
                                          <p:val>
                                            <p:strVal val="1+#ppt_h/2"/>
                                          </p:val>
                                        </p:tav>
                                        <p:tav tm="100000">
                                          <p:val>
                                            <p:strVal val="#ppt_y"/>
                                          </p:val>
                                        </p:tav>
                                      </p:tavLst>
                                    </p:anim>
                                  </p:childTnLst>
                                </p:cTn>
                              </p:par>
                              <p:par>
                                <p:cTn fill="hold" grpId="0" id="46" nodeType="withEffect" presetClass="entr" presetID="2" presetSubtype="4">
                                  <p:stCondLst>
                                    <p:cond delay="0"/>
                                  </p:stCondLst>
                                  <p:childTnLst>
                                    <p:set>
                                      <p:cBhvr>
                                        <p:cTn dur="1" fill="hold" id="47">
                                          <p:stCondLst>
                                            <p:cond delay="0"/>
                                          </p:stCondLst>
                                        </p:cTn>
                                        <p:tgtEl>
                                          <p:spTgt spid="9"/>
                                        </p:tgtEl>
                                        <p:attrNameLst>
                                          <p:attrName>style.visibility</p:attrName>
                                        </p:attrNameLst>
                                      </p:cBhvr>
                                      <p:to>
                                        <p:strVal val="visible"/>
                                      </p:to>
                                    </p:set>
                                    <p:anim calcmode="lin" valueType="num">
                                      <p:cBhvr additive="base">
                                        <p:cTn dur="500" fill="hold" id="48"/>
                                        <p:tgtEl>
                                          <p:spTgt spid="9"/>
                                        </p:tgtEl>
                                        <p:attrNameLst>
                                          <p:attrName>ppt_x</p:attrName>
                                        </p:attrNameLst>
                                      </p:cBhvr>
                                      <p:tavLst>
                                        <p:tav tm="0">
                                          <p:val>
                                            <p:strVal val="#ppt_x"/>
                                          </p:val>
                                        </p:tav>
                                        <p:tav tm="100000">
                                          <p:val>
                                            <p:strVal val="#ppt_x"/>
                                          </p:val>
                                        </p:tav>
                                      </p:tavLst>
                                    </p:anim>
                                    <p:anim calcmode="lin" valueType="num">
                                      <p:cBhvr additive="base">
                                        <p:cTn dur="500" fill="hold" id="49"/>
                                        <p:tgtEl>
                                          <p:spTgt spid="9"/>
                                        </p:tgtEl>
                                        <p:attrNameLst>
                                          <p:attrName>ppt_y</p:attrName>
                                        </p:attrNameLst>
                                      </p:cBhvr>
                                      <p:tavLst>
                                        <p:tav tm="0">
                                          <p:val>
                                            <p:strVal val="1+#ppt_h/2"/>
                                          </p:val>
                                        </p:tav>
                                        <p:tav tm="100000">
                                          <p:val>
                                            <p:strVal val="#ppt_y"/>
                                          </p:val>
                                        </p:tav>
                                      </p:tavLst>
                                    </p:anim>
                                  </p:childTnLst>
                                </p:cTn>
                              </p:par>
                              <p:par>
                                <p:cTn fill="hold" grpId="0" id="50" nodeType="withEffect" presetClass="entr" presetID="2" presetSubtype="4">
                                  <p:stCondLst>
                                    <p:cond delay="0"/>
                                  </p:stCondLst>
                                  <p:childTnLst>
                                    <p:set>
                                      <p:cBhvr>
                                        <p:cTn dur="1" fill="hold" id="51">
                                          <p:stCondLst>
                                            <p:cond delay="0"/>
                                          </p:stCondLst>
                                        </p:cTn>
                                        <p:tgtEl>
                                          <p:spTgt spid="11"/>
                                        </p:tgtEl>
                                        <p:attrNameLst>
                                          <p:attrName>style.visibility</p:attrName>
                                        </p:attrNameLst>
                                      </p:cBhvr>
                                      <p:to>
                                        <p:strVal val="visible"/>
                                      </p:to>
                                    </p:set>
                                    <p:anim calcmode="lin" valueType="num">
                                      <p:cBhvr additive="base">
                                        <p:cTn dur="500" fill="hold" id="52"/>
                                        <p:tgtEl>
                                          <p:spTgt spid="11"/>
                                        </p:tgtEl>
                                        <p:attrNameLst>
                                          <p:attrName>ppt_x</p:attrName>
                                        </p:attrNameLst>
                                      </p:cBhvr>
                                      <p:tavLst>
                                        <p:tav tm="0">
                                          <p:val>
                                            <p:strVal val="#ppt_x"/>
                                          </p:val>
                                        </p:tav>
                                        <p:tav tm="100000">
                                          <p:val>
                                            <p:strVal val="#ppt_x"/>
                                          </p:val>
                                        </p:tav>
                                      </p:tavLst>
                                    </p:anim>
                                    <p:anim calcmode="lin" valueType="num">
                                      <p:cBhvr additive="base">
                                        <p:cTn dur="500" fill="hold" id="53"/>
                                        <p:tgtEl>
                                          <p:spTgt spid="11"/>
                                        </p:tgtEl>
                                        <p:attrNameLst>
                                          <p:attrName>ppt_y</p:attrName>
                                        </p:attrNameLst>
                                      </p:cBhvr>
                                      <p:tavLst>
                                        <p:tav tm="0">
                                          <p:val>
                                            <p:strVal val="1+#ppt_h/2"/>
                                          </p:val>
                                        </p:tav>
                                        <p:tav tm="100000">
                                          <p:val>
                                            <p:strVal val="#ppt_y"/>
                                          </p:val>
                                        </p:tav>
                                      </p:tavLst>
                                    </p:anim>
                                  </p:childTnLst>
                                </p:cTn>
                              </p:par>
                            </p:childTnLst>
                          </p:cTn>
                        </p:par>
                      </p:childTnLst>
                    </p:cTn>
                  </p:par>
                  <p:par>
                    <p:cTn fill="hold" id="54" nodeType="clickPar">
                      <p:stCondLst>
                        <p:cond delay="indefinite"/>
                      </p:stCondLst>
                      <p:childTnLst>
                        <p:par>
                          <p:cTn fill="hold" id="55" nodeType="afterGroup">
                            <p:stCondLst>
                              <p:cond delay="0"/>
                            </p:stCondLst>
                            <p:childTnLst>
                              <p:par>
                                <p:cTn fill="hold" grpId="0" id="56" nodeType="clickEffect" presetClass="entr" presetID="10" presetSubtype="0">
                                  <p:stCondLst>
                                    <p:cond delay="0"/>
                                  </p:stCondLst>
                                  <p:childTnLst>
                                    <p:set>
                                      <p:cBhvr>
                                        <p:cTn dur="1" fill="hold" id="57">
                                          <p:stCondLst>
                                            <p:cond delay="0"/>
                                          </p:stCondLst>
                                        </p:cTn>
                                        <p:tgtEl>
                                          <p:spTgt spid="14"/>
                                        </p:tgtEl>
                                        <p:attrNameLst>
                                          <p:attrName>style.visibility</p:attrName>
                                        </p:attrNameLst>
                                      </p:cBhvr>
                                      <p:to>
                                        <p:strVal val="visible"/>
                                      </p:to>
                                    </p:set>
                                    <p:animEffect filter="fade" transition="in">
                                      <p:cBhvr>
                                        <p:cTn dur="500" id="58"/>
                                        <p:tgtEl>
                                          <p:spTgt spid="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4"/>
      <p:bldP grpId="0" spid="15"/>
      <p:bldP grpId="0" spid="16"/>
      <p:bldP grpId="0" spid="17"/>
      <p:bldP grpId="0" spid="1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pattFill prst="ltUpDiag">
          <a:fgClr>
            <a:srgbClr val="EDEDED"/>
          </a:fgClr>
          <a:bgClr>
            <a:schemeClr val="bg1"/>
          </a:bgClr>
        </a:pattFill>
        <a:effectLst/>
      </p:bgPr>
    </p:bg>
    <p:spTree>
      <p:nvGrpSpPr>
        <p:cNvPr id="1" name=""/>
        <p:cNvGrpSpPr/>
        <p:nvPr/>
      </p:nvGrpSpPr>
      <p:grpSpPr>
        <a:xfrm>
          <a:off x="0" y="0"/>
          <a:ext cx="0" cy="0"/>
        </a:xfrm>
      </p:grpSpPr>
      <p:grpSp>
        <p:nvGrpSpPr>
          <p:cNvPr id="48" name="组合 47">
            <a:extLst>
              <a:ext uri="{FF2B5EF4-FFF2-40B4-BE49-F238E27FC236}">
                <a16:creationId xmlns:a16="http://schemas.microsoft.com/office/drawing/2014/main" id="{3B96CB9C-B2E7-4788-84D7-CE9DE19131A4}"/>
              </a:ext>
            </a:extLst>
          </p:cNvPr>
          <p:cNvGrpSpPr/>
          <p:nvPr/>
        </p:nvGrpSpPr>
        <p:grpSpPr>
          <a:xfrm flipH="1">
            <a:off x="1122572" y="1584716"/>
            <a:ext cx="3731883" cy="4508599"/>
            <a:chOff x="3236577" y="1816938"/>
            <a:chExt cx="2903449" cy="3507743"/>
          </a:xfrm>
        </p:grpSpPr>
        <p:sp>
          <p:nvSpPr>
            <p:cNvPr id="16" name="淘宝店chenying0907 5">
              <a:extLst>
                <a:ext uri="{FF2B5EF4-FFF2-40B4-BE49-F238E27FC236}">
                  <a16:creationId xmlns:a16="http://schemas.microsoft.com/office/drawing/2014/main" id="{3887B2CE-01E4-41AA-ACF3-0185E6BB460F}"/>
                </a:ext>
              </a:extLst>
            </p:cNvPr>
            <p:cNvSpPr/>
            <p:nvPr/>
          </p:nvSpPr>
          <p:spPr bwMode="auto">
            <a:xfrm>
              <a:off x="4511262" y="2560503"/>
              <a:ext cx="1036272" cy="1841211"/>
            </a:xfrm>
            <a:custGeom>
              <a:gdLst>
                <a:gd fmla="*/ 35 w 360" name="T0"/>
                <a:gd fmla="*/ 640 h 640" name="T1"/>
                <a:gd fmla="*/ 4 w 360" name="T2"/>
                <a:gd fmla="*/ 614 h 640" name="T3"/>
                <a:gd fmla="*/ 29 w 360" name="T4"/>
                <a:gd fmla="*/ 576 h 640" name="T5"/>
                <a:gd fmla="*/ 260 w 360" name="T6"/>
                <a:gd fmla="*/ 237 h 640" name="T7"/>
                <a:gd fmla="*/ 154 w 360" name="T8"/>
                <a:gd fmla="*/ 62 h 640" name="T9"/>
                <a:gd fmla="*/ 148 w 360" name="T10"/>
                <a:gd fmla="*/ 17 h 640" name="T11"/>
                <a:gd fmla="*/ 193 w 360" name="T12"/>
                <a:gd fmla="*/ 11 h 640" name="T13"/>
                <a:gd fmla="*/ 323 w 360" name="T14"/>
                <a:gd fmla="*/ 225 h 640" name="T15"/>
                <a:gd fmla="*/ 41 w 360" name="T16"/>
                <a:gd fmla="*/ 639 h 640" name="T17"/>
                <a:gd fmla="*/ 35 w 360" name="T18"/>
                <a:gd fmla="*/ 640 h 6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40" w="360">
                  <a:moveTo>
                    <a:pt x="35" y="640"/>
                  </a:moveTo>
                  <a:cubicBezTo>
                    <a:pt x="20" y="640"/>
                    <a:pt x="7" y="629"/>
                    <a:pt x="4" y="614"/>
                  </a:cubicBezTo>
                  <a:cubicBezTo>
                    <a:pt x="0" y="596"/>
                    <a:pt x="12" y="580"/>
                    <a:pt x="29" y="576"/>
                  </a:cubicBezTo>
                  <a:cubicBezTo>
                    <a:pt x="187" y="547"/>
                    <a:pt x="290" y="394"/>
                    <a:pt x="260" y="237"/>
                  </a:cubicBezTo>
                  <a:cubicBezTo>
                    <a:pt x="247" y="167"/>
                    <a:pt x="209" y="105"/>
                    <a:pt x="154" y="62"/>
                  </a:cubicBezTo>
                  <a:cubicBezTo>
                    <a:pt x="140" y="51"/>
                    <a:pt x="137" y="31"/>
                    <a:pt x="148" y="17"/>
                  </a:cubicBezTo>
                  <a:cubicBezTo>
                    <a:pt x="159" y="3"/>
                    <a:pt x="179" y="0"/>
                    <a:pt x="193" y="11"/>
                  </a:cubicBezTo>
                  <a:cubicBezTo>
                    <a:pt x="261" y="64"/>
                    <a:pt x="307" y="140"/>
                    <a:pt x="323" y="225"/>
                  </a:cubicBezTo>
                  <a:cubicBezTo>
                    <a:pt x="360" y="417"/>
                    <a:pt x="233" y="603"/>
                    <a:pt x="41" y="639"/>
                  </a:cubicBezTo>
                  <a:cubicBezTo>
                    <a:pt x="39" y="640"/>
                    <a:pt x="37" y="640"/>
                    <a:pt x="35" y="640"/>
                  </a:cubicBezTo>
                  <a:close/>
                </a:path>
              </a:pathLst>
            </a:custGeom>
            <a:solidFill>
              <a:schemeClr val="tx1">
                <a:lumMod val="25000"/>
                <a:lumOff val="75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17" name="淘宝店chenying0907 6">
              <a:extLst>
                <a:ext uri="{FF2B5EF4-FFF2-40B4-BE49-F238E27FC236}">
                  <a16:creationId xmlns:a16="http://schemas.microsoft.com/office/drawing/2014/main" id="{A79101A1-FBED-4BC3-98AC-F6FB31984DB8}"/>
                </a:ext>
              </a:extLst>
            </p:cNvPr>
            <p:cNvSpPr/>
            <p:nvPr/>
          </p:nvSpPr>
          <p:spPr bwMode="auto">
            <a:xfrm>
              <a:off x="4338944" y="2723381"/>
              <a:ext cx="1012668" cy="1855375"/>
            </a:xfrm>
            <a:custGeom>
              <a:gdLst>
                <a:gd fmla="*/ 35 w 352" name="T0"/>
                <a:gd fmla="*/ 645 h 645" name="T1"/>
                <a:gd fmla="*/ 4 w 352" name="T2"/>
                <a:gd fmla="*/ 620 h 645" name="T3"/>
                <a:gd fmla="*/ 28 w 352" name="T4"/>
                <a:gd fmla="*/ 581 h 645" name="T5"/>
                <a:gd fmla="*/ 246 w 352" name="T6"/>
                <a:gd fmla="*/ 233 h 645" name="T7"/>
                <a:gd fmla="*/ 132 w 352" name="T8"/>
                <a:gd fmla="*/ 62 h 645" name="T9"/>
                <a:gd fmla="*/ 125 w 352" name="T10"/>
                <a:gd fmla="*/ 17 h 645" name="T11"/>
                <a:gd fmla="*/ 169 w 352" name="T12"/>
                <a:gd fmla="*/ 10 h 645" name="T13"/>
                <a:gd fmla="*/ 308 w 352" name="T14"/>
                <a:gd fmla="*/ 218 h 645" name="T15"/>
                <a:gd fmla="*/ 43 w 352" name="T16"/>
                <a:gd fmla="*/ 644 h 645" name="T17"/>
                <a:gd fmla="*/ 35 w 352" name="T18"/>
                <a:gd fmla="*/ 645 h 64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45" w="352">
                  <a:moveTo>
                    <a:pt x="35" y="645"/>
                  </a:moveTo>
                  <a:cubicBezTo>
                    <a:pt x="21" y="645"/>
                    <a:pt x="8" y="635"/>
                    <a:pt x="4" y="620"/>
                  </a:cubicBezTo>
                  <a:cubicBezTo>
                    <a:pt x="0" y="603"/>
                    <a:pt x="11" y="585"/>
                    <a:pt x="28" y="581"/>
                  </a:cubicBezTo>
                  <a:cubicBezTo>
                    <a:pt x="184" y="545"/>
                    <a:pt x="282" y="389"/>
                    <a:pt x="246" y="233"/>
                  </a:cubicBezTo>
                  <a:cubicBezTo>
                    <a:pt x="230" y="164"/>
                    <a:pt x="189" y="103"/>
                    <a:pt x="132" y="62"/>
                  </a:cubicBezTo>
                  <a:cubicBezTo>
                    <a:pt x="118" y="52"/>
                    <a:pt x="114" y="32"/>
                    <a:pt x="125" y="17"/>
                  </a:cubicBezTo>
                  <a:cubicBezTo>
                    <a:pt x="135" y="3"/>
                    <a:pt x="155" y="0"/>
                    <a:pt x="169" y="10"/>
                  </a:cubicBezTo>
                  <a:cubicBezTo>
                    <a:pt x="239" y="60"/>
                    <a:pt x="289" y="134"/>
                    <a:pt x="308" y="218"/>
                  </a:cubicBezTo>
                  <a:cubicBezTo>
                    <a:pt x="352" y="409"/>
                    <a:pt x="233" y="600"/>
                    <a:pt x="43" y="644"/>
                  </a:cubicBezTo>
                  <a:cubicBezTo>
                    <a:pt x="40" y="644"/>
                    <a:pt x="38" y="645"/>
                    <a:pt x="35" y="645"/>
                  </a:cubicBezTo>
                  <a:close/>
                </a:path>
              </a:pathLst>
            </a:custGeom>
            <a:solidFill>
              <a:schemeClr val="tx1">
                <a:lumMod val="25000"/>
                <a:lumOff val="75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18" name="淘宝店chenying0907 7">
              <a:extLst>
                <a:ext uri="{FF2B5EF4-FFF2-40B4-BE49-F238E27FC236}">
                  <a16:creationId xmlns:a16="http://schemas.microsoft.com/office/drawing/2014/main" id="{3979E924-BCCE-4A84-A3E8-0312CDB9CE8B}"/>
                </a:ext>
              </a:extLst>
            </p:cNvPr>
            <p:cNvSpPr/>
            <p:nvPr/>
          </p:nvSpPr>
          <p:spPr bwMode="auto">
            <a:xfrm>
              <a:off x="3673276" y="2265438"/>
              <a:ext cx="1583915" cy="1822326"/>
            </a:xfrm>
            <a:custGeom>
              <a:gdLst>
                <a:gd fmla="*/ 146 w 550" name="T0"/>
                <a:gd fmla="*/ 633 h 633" name="T1"/>
                <a:gd fmla="*/ 125 w 550" name="T2"/>
                <a:gd fmla="*/ 625 h 633" name="T3"/>
                <a:gd fmla="*/ 0 w 550" name="T4"/>
                <a:gd fmla="*/ 355 h 633" name="T5"/>
                <a:gd fmla="*/ 355 w 550" name="T6"/>
                <a:gd fmla="*/ 0 h 633" name="T7"/>
                <a:gd fmla="*/ 529 w 550" name="T8"/>
                <a:gd fmla="*/ 46 h 633" name="T9"/>
                <a:gd fmla="*/ 541 w 550" name="T10"/>
                <a:gd fmla="*/ 90 h 633" name="T11"/>
                <a:gd fmla="*/ 498 w 550" name="T12"/>
                <a:gd fmla="*/ 102 h 633" name="T13"/>
                <a:gd fmla="*/ 355 w 550" name="T14"/>
                <a:gd fmla="*/ 64 h 633" name="T15"/>
                <a:gd fmla="*/ 64 w 550" name="T16"/>
                <a:gd fmla="*/ 355 h 633" name="T17"/>
                <a:gd fmla="*/ 166 w 550" name="T18"/>
                <a:gd fmla="*/ 576 h 633" name="T19"/>
                <a:gd fmla="*/ 170 w 550" name="T20"/>
                <a:gd fmla="*/ 621 h 633" name="T21"/>
                <a:gd fmla="*/ 146 w 550" name="T22"/>
                <a:gd fmla="*/ 633 h 63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33" w="550">
                  <a:moveTo>
                    <a:pt x="146" y="633"/>
                  </a:moveTo>
                  <a:cubicBezTo>
                    <a:pt x="138" y="633"/>
                    <a:pt x="131" y="630"/>
                    <a:pt x="125" y="625"/>
                  </a:cubicBezTo>
                  <a:cubicBezTo>
                    <a:pt x="46" y="557"/>
                    <a:pt x="0" y="459"/>
                    <a:pt x="0" y="355"/>
                  </a:cubicBezTo>
                  <a:cubicBezTo>
                    <a:pt x="0" y="160"/>
                    <a:pt x="159" y="0"/>
                    <a:pt x="355" y="0"/>
                  </a:cubicBezTo>
                  <a:cubicBezTo>
                    <a:pt x="416" y="0"/>
                    <a:pt x="476" y="16"/>
                    <a:pt x="529" y="46"/>
                  </a:cubicBezTo>
                  <a:cubicBezTo>
                    <a:pt x="545" y="55"/>
                    <a:pt x="550" y="74"/>
                    <a:pt x="541" y="90"/>
                  </a:cubicBezTo>
                  <a:cubicBezTo>
                    <a:pt x="533" y="105"/>
                    <a:pt x="513" y="111"/>
                    <a:pt x="498" y="102"/>
                  </a:cubicBezTo>
                  <a:cubicBezTo>
                    <a:pt x="454" y="77"/>
                    <a:pt x="405" y="64"/>
                    <a:pt x="355" y="64"/>
                  </a:cubicBezTo>
                  <a:cubicBezTo>
                    <a:pt x="195" y="64"/>
                    <a:pt x="64" y="195"/>
                    <a:pt x="64" y="355"/>
                  </a:cubicBezTo>
                  <a:cubicBezTo>
                    <a:pt x="64" y="440"/>
                    <a:pt x="102" y="521"/>
                    <a:pt x="166" y="576"/>
                  </a:cubicBezTo>
                  <a:cubicBezTo>
                    <a:pt x="180" y="588"/>
                    <a:pt x="181" y="608"/>
                    <a:pt x="170" y="621"/>
                  </a:cubicBezTo>
                  <a:cubicBezTo>
                    <a:pt x="164" y="629"/>
                    <a:pt x="155" y="633"/>
                    <a:pt x="146" y="633"/>
                  </a:cubicBez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19" name="淘宝店chenying0907 8">
              <a:extLst>
                <a:ext uri="{FF2B5EF4-FFF2-40B4-BE49-F238E27FC236}">
                  <a16:creationId xmlns:a16="http://schemas.microsoft.com/office/drawing/2014/main" id="{29BBA7A4-E57F-41DF-B93B-A4F611BA1F2F}"/>
                </a:ext>
              </a:extLst>
            </p:cNvPr>
            <p:cNvSpPr/>
            <p:nvPr/>
          </p:nvSpPr>
          <p:spPr bwMode="auto">
            <a:xfrm>
              <a:off x="4407399" y="2987759"/>
              <a:ext cx="646784" cy="1520179"/>
            </a:xfrm>
            <a:custGeom>
              <a:gdLst>
                <a:gd fmla="*/ 212 w 225" name="T0"/>
                <a:gd fmla="*/ 235 h 528" name="T1"/>
                <a:gd fmla="*/ 99 w 225" name="T2"/>
                <a:gd fmla="*/ 12 h 528" name="T3"/>
                <a:gd fmla="*/ 54 w 225" name="T4"/>
                <a:gd fmla="*/ 14 h 528" name="T5"/>
                <a:gd fmla="*/ 56 w 225" name="T6"/>
                <a:gd fmla="*/ 59 h 528" name="T7"/>
                <a:gd fmla="*/ 110 w 225" name="T8"/>
                <a:gd fmla="*/ 126 h 528" name="T9"/>
                <a:gd fmla="*/ 117 w 225" name="T10"/>
                <a:gd fmla="*/ 212 h 528" name="T11"/>
                <a:gd fmla="*/ 62 w 225" name="T12"/>
                <a:gd fmla="*/ 309 h 528" name="T13"/>
                <a:gd fmla="*/ 0 w 225" name="T14"/>
                <a:gd fmla="*/ 528 h 528" name="T15"/>
                <a:gd fmla="*/ 52 w 225" name="T16"/>
                <a:gd fmla="*/ 528 h 528" name="T17"/>
                <a:gd fmla="*/ 107 w 225" name="T18"/>
                <a:gd fmla="*/ 528 h 528" name="T19"/>
                <a:gd fmla="*/ 212 w 225" name="T20"/>
                <a:gd fmla="*/ 235 h 52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528" w="225">
                  <a:moveTo>
                    <a:pt x="212" y="235"/>
                  </a:moveTo>
                  <a:cubicBezTo>
                    <a:pt x="203" y="149"/>
                    <a:pt x="163" y="70"/>
                    <a:pt x="99" y="12"/>
                  </a:cubicBezTo>
                  <a:cubicBezTo>
                    <a:pt x="86" y="0"/>
                    <a:pt x="66" y="1"/>
                    <a:pt x="54" y="14"/>
                  </a:cubicBezTo>
                  <a:cubicBezTo>
                    <a:pt x="42" y="27"/>
                    <a:pt x="43" y="47"/>
                    <a:pt x="56" y="59"/>
                  </a:cubicBezTo>
                  <a:cubicBezTo>
                    <a:pt x="77" y="79"/>
                    <a:pt x="96" y="101"/>
                    <a:pt x="110" y="126"/>
                  </a:cubicBezTo>
                  <a:cubicBezTo>
                    <a:pt x="115" y="136"/>
                    <a:pt x="126" y="163"/>
                    <a:pt x="117" y="212"/>
                  </a:cubicBezTo>
                  <a:cubicBezTo>
                    <a:pt x="107" y="265"/>
                    <a:pt x="62" y="309"/>
                    <a:pt x="62" y="309"/>
                  </a:cubicBezTo>
                  <a:cubicBezTo>
                    <a:pt x="0" y="528"/>
                    <a:pt x="0" y="528"/>
                    <a:pt x="0" y="528"/>
                  </a:cubicBezTo>
                  <a:cubicBezTo>
                    <a:pt x="52" y="528"/>
                    <a:pt x="52" y="528"/>
                    <a:pt x="52" y="528"/>
                  </a:cubicBezTo>
                  <a:cubicBezTo>
                    <a:pt x="107" y="528"/>
                    <a:pt x="107" y="528"/>
                    <a:pt x="107" y="528"/>
                  </a:cubicBezTo>
                  <a:cubicBezTo>
                    <a:pt x="182" y="455"/>
                    <a:pt x="225" y="348"/>
                    <a:pt x="212" y="235"/>
                  </a:cubicBezTo>
                  <a:close/>
                </a:path>
              </a:pathLst>
            </a:custGeom>
            <a:solidFill>
              <a:schemeClr val="tx1">
                <a:lumMod val="25000"/>
                <a:lumOff val="75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0" name="淘宝店chenying0907 9">
              <a:extLst>
                <a:ext uri="{FF2B5EF4-FFF2-40B4-BE49-F238E27FC236}">
                  <a16:creationId xmlns:a16="http://schemas.microsoft.com/office/drawing/2014/main" id="{AD0CB851-AB75-4A52-B12F-3C49EB0D2CF7}"/>
                </a:ext>
              </a:extLst>
            </p:cNvPr>
            <p:cNvSpPr/>
            <p:nvPr/>
          </p:nvSpPr>
          <p:spPr bwMode="auto">
            <a:xfrm>
              <a:off x="4263407" y="2569946"/>
              <a:ext cx="1454085" cy="2060741"/>
            </a:xfrm>
            <a:custGeom>
              <a:gdLst>
                <a:gd fmla="*/ 505 w 505" name="T0"/>
                <a:gd fmla="*/ 249 h 716" name="T1"/>
                <a:gd fmla="*/ 416 w 505" name="T2"/>
                <a:gd fmla="*/ 15 h 716" name="T3"/>
                <a:gd fmla="*/ 371 w 505" name="T4"/>
                <a:gd fmla="*/ 12 h 716" name="T5"/>
                <a:gd fmla="*/ 368 w 505" name="T6"/>
                <a:gd fmla="*/ 57 h 716" name="T7"/>
                <a:gd fmla="*/ 440 w 505" name="T8"/>
                <a:gd fmla="*/ 234 h 716" name="T9"/>
                <a:gd fmla="*/ 356 w 505" name="T10"/>
                <a:gd fmla="*/ 386 h 716" name="T11"/>
                <a:gd fmla="*/ 288 w 505" name="T12"/>
                <a:gd fmla="*/ 361 h 716" name="T13"/>
                <a:gd fmla="*/ 318 w 505" name="T14"/>
                <a:gd fmla="*/ 205 h 716" name="T15"/>
                <a:gd fmla="*/ 311 w 505" name="T16"/>
                <a:gd fmla="*/ 139 h 716" name="T17"/>
                <a:gd fmla="*/ 247 w 505" name="T18"/>
                <a:gd fmla="*/ 171 h 716" name="T19"/>
                <a:gd fmla="*/ 186 w 505" name="T20"/>
                <a:gd fmla="*/ 351 h 716" name="T21"/>
                <a:gd fmla="*/ 53 w 505" name="T22"/>
                <a:gd fmla="*/ 479 h 716" name="T23"/>
                <a:gd fmla="*/ 0 w 505" name="T24"/>
                <a:gd fmla="*/ 618 h 716" name="T25"/>
                <a:gd fmla="*/ 0 w 505" name="T26"/>
                <a:gd fmla="*/ 716 h 716" name="T27"/>
                <a:gd fmla="*/ 299 w 505" name="T28"/>
                <a:gd fmla="*/ 716 h 716" name="T29"/>
                <a:gd fmla="*/ 306 w 505" name="T30"/>
                <a:gd fmla="*/ 617 h 716" name="T31"/>
                <a:gd fmla="*/ 384 w 505" name="T32"/>
                <a:gd fmla="*/ 515 h 716" name="T33"/>
                <a:gd fmla="*/ 389 w 505" name="T34"/>
                <a:gd fmla="*/ 511 h 716" name="T35"/>
                <a:gd fmla="*/ 390 w 505" name="T36"/>
                <a:gd fmla="*/ 511 h 716" name="T37"/>
                <a:gd fmla="*/ 390 w 505" name="T38"/>
                <a:gd fmla="*/ 510 h 716" name="T39"/>
                <a:gd fmla="*/ 505 w 505" name="T40"/>
                <a:gd fmla="*/ 249 h 716"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716" w="505">
                  <a:moveTo>
                    <a:pt x="505" y="249"/>
                  </a:moveTo>
                  <a:cubicBezTo>
                    <a:pt x="505" y="163"/>
                    <a:pt x="473" y="80"/>
                    <a:pt x="416" y="15"/>
                  </a:cubicBezTo>
                  <a:cubicBezTo>
                    <a:pt x="405" y="2"/>
                    <a:pt x="384" y="0"/>
                    <a:pt x="371" y="12"/>
                  </a:cubicBezTo>
                  <a:cubicBezTo>
                    <a:pt x="358" y="24"/>
                    <a:pt x="357" y="44"/>
                    <a:pt x="368" y="57"/>
                  </a:cubicBezTo>
                  <a:cubicBezTo>
                    <a:pt x="412" y="106"/>
                    <a:pt x="437" y="169"/>
                    <a:pt x="440" y="234"/>
                  </a:cubicBezTo>
                  <a:cubicBezTo>
                    <a:pt x="441" y="289"/>
                    <a:pt x="402" y="347"/>
                    <a:pt x="356" y="386"/>
                  </a:cubicBezTo>
                  <a:cubicBezTo>
                    <a:pt x="310" y="425"/>
                    <a:pt x="293" y="391"/>
                    <a:pt x="288" y="361"/>
                  </a:cubicBezTo>
                  <a:cubicBezTo>
                    <a:pt x="283" y="331"/>
                    <a:pt x="304" y="244"/>
                    <a:pt x="318" y="205"/>
                  </a:cubicBezTo>
                  <a:cubicBezTo>
                    <a:pt x="333" y="165"/>
                    <a:pt x="327" y="150"/>
                    <a:pt x="311" y="139"/>
                  </a:cubicBezTo>
                  <a:cubicBezTo>
                    <a:pt x="296" y="129"/>
                    <a:pt x="268" y="133"/>
                    <a:pt x="247" y="171"/>
                  </a:cubicBezTo>
                  <a:cubicBezTo>
                    <a:pt x="226" y="210"/>
                    <a:pt x="216" y="287"/>
                    <a:pt x="186" y="351"/>
                  </a:cubicBezTo>
                  <a:cubicBezTo>
                    <a:pt x="157" y="415"/>
                    <a:pt x="95" y="438"/>
                    <a:pt x="53" y="479"/>
                  </a:cubicBezTo>
                  <a:cubicBezTo>
                    <a:pt x="11" y="520"/>
                    <a:pt x="0" y="580"/>
                    <a:pt x="0" y="618"/>
                  </a:cubicBezTo>
                  <a:cubicBezTo>
                    <a:pt x="0" y="656"/>
                    <a:pt x="0" y="716"/>
                    <a:pt x="0" y="716"/>
                  </a:cubicBezTo>
                  <a:cubicBezTo>
                    <a:pt x="299" y="716"/>
                    <a:pt x="299" y="716"/>
                    <a:pt x="299" y="716"/>
                  </a:cubicBezTo>
                  <a:cubicBezTo>
                    <a:pt x="299" y="716"/>
                    <a:pt x="289" y="654"/>
                    <a:pt x="306" y="617"/>
                  </a:cubicBezTo>
                  <a:cubicBezTo>
                    <a:pt x="321" y="582"/>
                    <a:pt x="362" y="536"/>
                    <a:pt x="384" y="515"/>
                  </a:cubicBezTo>
                  <a:cubicBezTo>
                    <a:pt x="386" y="514"/>
                    <a:pt x="388" y="512"/>
                    <a:pt x="389" y="511"/>
                  </a:cubicBezTo>
                  <a:cubicBezTo>
                    <a:pt x="389" y="511"/>
                    <a:pt x="389" y="511"/>
                    <a:pt x="390" y="511"/>
                  </a:cubicBezTo>
                  <a:cubicBezTo>
                    <a:pt x="390" y="510"/>
                    <a:pt x="390" y="510"/>
                    <a:pt x="390" y="510"/>
                  </a:cubicBezTo>
                  <a:cubicBezTo>
                    <a:pt x="460" y="445"/>
                    <a:pt x="505" y="352"/>
                    <a:pt x="505" y="249"/>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1" name="淘宝店chenying0907 10">
              <a:extLst>
                <a:ext uri="{FF2B5EF4-FFF2-40B4-BE49-F238E27FC236}">
                  <a16:creationId xmlns:a16="http://schemas.microsoft.com/office/drawing/2014/main" id="{D7183ECD-397B-458C-BCBE-36731C64D709}"/>
                </a:ext>
              </a:extLst>
            </p:cNvPr>
            <p:cNvSpPr/>
            <p:nvPr/>
          </p:nvSpPr>
          <p:spPr bwMode="auto">
            <a:xfrm>
              <a:off x="4225639" y="4729828"/>
              <a:ext cx="939490" cy="134551"/>
            </a:xfrm>
            <a:custGeom>
              <a:gdLst>
                <a:gd fmla="*/ 326 w 326" name="T0"/>
                <a:gd fmla="*/ 24 h 47" name="T1"/>
                <a:gd fmla="*/ 302 w 326" name="T2"/>
                <a:gd fmla="*/ 47 h 47" name="T3"/>
                <a:gd fmla="*/ 24 w 326" name="T4"/>
                <a:gd fmla="*/ 47 h 47" name="T5"/>
                <a:gd fmla="*/ 0 w 326" name="T6"/>
                <a:gd fmla="*/ 24 h 47" name="T7"/>
                <a:gd fmla="*/ 0 w 326" name="T8"/>
                <a:gd fmla="*/ 24 h 47" name="T9"/>
                <a:gd fmla="*/ 24 w 326" name="T10"/>
                <a:gd fmla="*/ 0 h 47" name="T11"/>
                <a:gd fmla="*/ 302 w 326" name="T12"/>
                <a:gd fmla="*/ 0 h 47" name="T13"/>
                <a:gd fmla="*/ 326 w 326" name="T14"/>
                <a:gd fmla="*/ 24 h 4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7" w="326">
                  <a:moveTo>
                    <a:pt x="326" y="24"/>
                  </a:moveTo>
                  <a:cubicBezTo>
                    <a:pt x="326" y="37"/>
                    <a:pt x="315" y="47"/>
                    <a:pt x="302" y="47"/>
                  </a:cubicBezTo>
                  <a:cubicBezTo>
                    <a:pt x="24" y="47"/>
                    <a:pt x="24" y="47"/>
                    <a:pt x="24" y="47"/>
                  </a:cubicBezTo>
                  <a:cubicBezTo>
                    <a:pt x="11" y="47"/>
                    <a:pt x="0" y="37"/>
                    <a:pt x="0" y="24"/>
                  </a:cubicBezTo>
                  <a:cubicBezTo>
                    <a:pt x="0" y="24"/>
                    <a:pt x="0" y="24"/>
                    <a:pt x="0" y="24"/>
                  </a:cubicBezTo>
                  <a:cubicBezTo>
                    <a:pt x="0" y="11"/>
                    <a:pt x="11" y="0"/>
                    <a:pt x="24" y="0"/>
                  </a:cubicBezTo>
                  <a:cubicBezTo>
                    <a:pt x="302" y="0"/>
                    <a:pt x="302" y="0"/>
                    <a:pt x="302" y="0"/>
                  </a:cubicBezTo>
                  <a:cubicBezTo>
                    <a:pt x="315" y="0"/>
                    <a:pt x="326" y="11"/>
                    <a:pt x="326" y="24"/>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2" name="淘宝店chenying0907 11">
              <a:extLst>
                <a:ext uri="{FF2B5EF4-FFF2-40B4-BE49-F238E27FC236}">
                  <a16:creationId xmlns:a16="http://schemas.microsoft.com/office/drawing/2014/main" id="{7E3AB3F3-43B5-4FC7-9F8D-D9C5842308B0}"/>
                </a:ext>
              </a:extLst>
            </p:cNvPr>
            <p:cNvSpPr/>
            <p:nvPr/>
          </p:nvSpPr>
          <p:spPr bwMode="auto">
            <a:xfrm>
              <a:off x="4225639" y="4958799"/>
              <a:ext cx="939490" cy="134551"/>
            </a:xfrm>
            <a:custGeom>
              <a:gdLst>
                <a:gd fmla="*/ 326 w 326" name="T0"/>
                <a:gd fmla="*/ 24 h 47" name="T1"/>
                <a:gd fmla="*/ 302 w 326" name="T2"/>
                <a:gd fmla="*/ 47 h 47" name="T3"/>
                <a:gd fmla="*/ 24 w 326" name="T4"/>
                <a:gd fmla="*/ 47 h 47" name="T5"/>
                <a:gd fmla="*/ 0 w 326" name="T6"/>
                <a:gd fmla="*/ 24 h 47" name="T7"/>
                <a:gd fmla="*/ 0 w 326" name="T8"/>
                <a:gd fmla="*/ 24 h 47" name="T9"/>
                <a:gd fmla="*/ 24 w 326" name="T10"/>
                <a:gd fmla="*/ 0 h 47" name="T11"/>
                <a:gd fmla="*/ 302 w 326" name="T12"/>
                <a:gd fmla="*/ 0 h 47" name="T13"/>
                <a:gd fmla="*/ 326 w 326" name="T14"/>
                <a:gd fmla="*/ 24 h 4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7" w="326">
                  <a:moveTo>
                    <a:pt x="326" y="24"/>
                  </a:moveTo>
                  <a:cubicBezTo>
                    <a:pt x="326" y="37"/>
                    <a:pt x="315" y="47"/>
                    <a:pt x="302" y="47"/>
                  </a:cubicBezTo>
                  <a:cubicBezTo>
                    <a:pt x="24" y="47"/>
                    <a:pt x="24" y="47"/>
                    <a:pt x="24" y="47"/>
                  </a:cubicBezTo>
                  <a:cubicBezTo>
                    <a:pt x="11" y="47"/>
                    <a:pt x="0" y="37"/>
                    <a:pt x="0" y="24"/>
                  </a:cubicBezTo>
                  <a:cubicBezTo>
                    <a:pt x="0" y="24"/>
                    <a:pt x="0" y="24"/>
                    <a:pt x="0" y="24"/>
                  </a:cubicBezTo>
                  <a:cubicBezTo>
                    <a:pt x="0" y="11"/>
                    <a:pt x="11" y="0"/>
                    <a:pt x="24" y="0"/>
                  </a:cubicBezTo>
                  <a:cubicBezTo>
                    <a:pt x="302" y="0"/>
                    <a:pt x="302" y="0"/>
                    <a:pt x="302" y="0"/>
                  </a:cubicBezTo>
                  <a:cubicBezTo>
                    <a:pt x="315" y="0"/>
                    <a:pt x="326" y="11"/>
                    <a:pt x="326" y="24"/>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3" name="淘宝店chenying0907 12">
              <a:extLst>
                <a:ext uri="{FF2B5EF4-FFF2-40B4-BE49-F238E27FC236}">
                  <a16:creationId xmlns:a16="http://schemas.microsoft.com/office/drawing/2014/main" id="{F63A9F0F-E80D-420A-855F-A65C7BAEADCE}"/>
                </a:ext>
              </a:extLst>
            </p:cNvPr>
            <p:cNvSpPr/>
            <p:nvPr/>
          </p:nvSpPr>
          <p:spPr bwMode="auto">
            <a:xfrm>
              <a:off x="4433365" y="5190130"/>
              <a:ext cx="524037" cy="134551"/>
            </a:xfrm>
            <a:custGeom>
              <a:gdLst>
                <a:gd fmla="*/ 182 w 182" name="T0"/>
                <a:gd fmla="*/ 24 h 47" name="T1"/>
                <a:gd fmla="*/ 159 w 182" name="T2"/>
                <a:gd fmla="*/ 47 h 47" name="T3"/>
                <a:gd fmla="*/ 24 w 182" name="T4"/>
                <a:gd fmla="*/ 47 h 47" name="T5"/>
                <a:gd fmla="*/ 0 w 182" name="T6"/>
                <a:gd fmla="*/ 24 h 47" name="T7"/>
                <a:gd fmla="*/ 0 w 182" name="T8"/>
                <a:gd fmla="*/ 24 h 47" name="T9"/>
                <a:gd fmla="*/ 24 w 182" name="T10"/>
                <a:gd fmla="*/ 0 h 47" name="T11"/>
                <a:gd fmla="*/ 159 w 182" name="T12"/>
                <a:gd fmla="*/ 0 h 47" name="T13"/>
                <a:gd fmla="*/ 182 w 182" name="T14"/>
                <a:gd fmla="*/ 24 h 4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7" w="182">
                  <a:moveTo>
                    <a:pt x="182" y="24"/>
                  </a:moveTo>
                  <a:cubicBezTo>
                    <a:pt x="182" y="37"/>
                    <a:pt x="171" y="47"/>
                    <a:pt x="159" y="47"/>
                  </a:cubicBezTo>
                  <a:cubicBezTo>
                    <a:pt x="24" y="47"/>
                    <a:pt x="24" y="47"/>
                    <a:pt x="24" y="47"/>
                  </a:cubicBezTo>
                  <a:cubicBezTo>
                    <a:pt x="11" y="47"/>
                    <a:pt x="0" y="37"/>
                    <a:pt x="0" y="24"/>
                  </a:cubicBezTo>
                  <a:cubicBezTo>
                    <a:pt x="0" y="24"/>
                    <a:pt x="0" y="24"/>
                    <a:pt x="0" y="24"/>
                  </a:cubicBezTo>
                  <a:cubicBezTo>
                    <a:pt x="0" y="11"/>
                    <a:pt x="11" y="0"/>
                    <a:pt x="24" y="0"/>
                  </a:cubicBezTo>
                  <a:cubicBezTo>
                    <a:pt x="159" y="0"/>
                    <a:pt x="159" y="0"/>
                    <a:pt x="159" y="0"/>
                  </a:cubicBezTo>
                  <a:cubicBezTo>
                    <a:pt x="171" y="0"/>
                    <a:pt x="182" y="11"/>
                    <a:pt x="182" y="24"/>
                  </a:cubicBezTo>
                  <a:close/>
                </a:path>
              </a:pathLst>
            </a:custGeom>
            <a:solidFill>
              <a:srgbClr val="DF5634"/>
            </a:solidFill>
            <a:ln w="76200">
              <a:noFill/>
            </a:ln>
            <a:effectLst>
              <a:outerShdw algn="ctr" blurRad="304800" dist="25400" rotWithShape="0" sx="101000" sy="101000">
                <a:schemeClr val="bg1">
                  <a:lumMod val="75000"/>
                  <a:alpha val="8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pc="600">
                <a:solidFill>
                  <a:srgbClr val="034581"/>
                </a:solidFill>
                <a:latin charset="-122" panose="020b0500000000000000" pitchFamily="34" typeface="思源黑体 CN Regular"/>
                <a:ea charset="-122" panose="020b0500000000000000" pitchFamily="34" typeface="思源黑体 CN Regular"/>
              </a:endParaRPr>
            </a:p>
          </p:txBody>
        </p:sp>
        <p:sp>
          <p:nvSpPr>
            <p:cNvPr id="24" name="淘宝店chenying0907 13">
              <a:extLst>
                <a:ext uri="{FF2B5EF4-FFF2-40B4-BE49-F238E27FC236}">
                  <a16:creationId xmlns:a16="http://schemas.microsoft.com/office/drawing/2014/main" id="{1FB519BF-8F30-4E55-BA43-780AE09C3ACE}"/>
                </a:ext>
              </a:extLst>
            </p:cNvPr>
            <p:cNvSpPr/>
            <p:nvPr/>
          </p:nvSpPr>
          <p:spPr bwMode="auto">
            <a:xfrm>
              <a:off x="4667056" y="1816938"/>
              <a:ext cx="56653" cy="287984"/>
            </a:xfrm>
            <a:custGeom>
              <a:gdLst>
                <a:gd fmla="*/ 20 w 20" name="T0"/>
                <a:gd fmla="*/ 90 h 100" name="T1"/>
                <a:gd fmla="*/ 10 w 20" name="T2"/>
                <a:gd fmla="*/ 100 h 100" name="T3"/>
                <a:gd fmla="*/ 10 w 20" name="T4"/>
                <a:gd fmla="*/ 100 h 100" name="T5"/>
                <a:gd fmla="*/ 0 w 20" name="T6"/>
                <a:gd fmla="*/ 90 h 100" name="T7"/>
                <a:gd fmla="*/ 0 w 20" name="T8"/>
                <a:gd fmla="*/ 10 h 100" name="T9"/>
                <a:gd fmla="*/ 10 w 20" name="T10"/>
                <a:gd fmla="*/ 0 h 100" name="T11"/>
                <a:gd fmla="*/ 10 w 20" name="T12"/>
                <a:gd fmla="*/ 0 h 100" name="T13"/>
                <a:gd fmla="*/ 20 w 20" name="T14"/>
                <a:gd fmla="*/ 10 h 100" name="T15"/>
                <a:gd fmla="*/ 20 w 20" name="T16"/>
                <a:gd fmla="*/ 90 h 10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0" w="20">
                  <a:moveTo>
                    <a:pt x="20" y="90"/>
                  </a:moveTo>
                  <a:cubicBezTo>
                    <a:pt x="20" y="95"/>
                    <a:pt x="16" y="100"/>
                    <a:pt x="10" y="100"/>
                  </a:cubicBezTo>
                  <a:cubicBezTo>
                    <a:pt x="10" y="100"/>
                    <a:pt x="10" y="100"/>
                    <a:pt x="10" y="100"/>
                  </a:cubicBezTo>
                  <a:cubicBezTo>
                    <a:pt x="4" y="100"/>
                    <a:pt x="0" y="95"/>
                    <a:pt x="0" y="90"/>
                  </a:cubicBezTo>
                  <a:cubicBezTo>
                    <a:pt x="0" y="10"/>
                    <a:pt x="0" y="10"/>
                    <a:pt x="0" y="10"/>
                  </a:cubicBezTo>
                  <a:cubicBezTo>
                    <a:pt x="0" y="4"/>
                    <a:pt x="4" y="0"/>
                    <a:pt x="10" y="0"/>
                  </a:cubicBezTo>
                  <a:cubicBezTo>
                    <a:pt x="10" y="0"/>
                    <a:pt x="10" y="0"/>
                    <a:pt x="10" y="0"/>
                  </a:cubicBezTo>
                  <a:cubicBezTo>
                    <a:pt x="16" y="0"/>
                    <a:pt x="20" y="4"/>
                    <a:pt x="20" y="10"/>
                  </a:cubicBezTo>
                  <a:lnTo>
                    <a:pt x="20" y="9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5" name="淘宝店chenying0907 14">
              <a:extLst>
                <a:ext uri="{FF2B5EF4-FFF2-40B4-BE49-F238E27FC236}">
                  <a16:creationId xmlns:a16="http://schemas.microsoft.com/office/drawing/2014/main" id="{19EC89B1-05B0-4C70-99A1-4E8FBF109DD0}"/>
                </a:ext>
              </a:extLst>
            </p:cNvPr>
            <p:cNvSpPr/>
            <p:nvPr/>
          </p:nvSpPr>
          <p:spPr bwMode="auto">
            <a:xfrm>
              <a:off x="4416841" y="1833461"/>
              <a:ext cx="103863" cy="287984"/>
            </a:xfrm>
            <a:custGeom>
              <a:gdLst>
                <a:gd fmla="*/ 35 w 36" name="T0"/>
                <a:gd fmla="*/ 88 h 100" name="T1"/>
                <a:gd fmla="*/ 27 w 36" name="T2"/>
                <a:gd fmla="*/ 100 h 100" name="T3"/>
                <a:gd fmla="*/ 27 w 36" name="T4"/>
                <a:gd fmla="*/ 100 h 100" name="T5"/>
                <a:gd fmla="*/ 15 w 36" name="T6"/>
                <a:gd fmla="*/ 91 h 100" name="T7"/>
                <a:gd fmla="*/ 1 w 36" name="T8"/>
                <a:gd fmla="*/ 13 h 100" name="T9"/>
                <a:gd fmla="*/ 9 w 36" name="T10"/>
                <a:gd fmla="*/ 1 h 100" name="T11"/>
                <a:gd fmla="*/ 9 w 36" name="T12"/>
                <a:gd fmla="*/ 1 h 100" name="T13"/>
                <a:gd fmla="*/ 21 w 36" name="T14"/>
                <a:gd fmla="*/ 9 h 100" name="T15"/>
                <a:gd fmla="*/ 35 w 36" name="T16"/>
                <a:gd fmla="*/ 88 h 10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0" w="36">
                  <a:moveTo>
                    <a:pt x="35" y="88"/>
                  </a:moveTo>
                  <a:cubicBezTo>
                    <a:pt x="36" y="93"/>
                    <a:pt x="32" y="99"/>
                    <a:pt x="27" y="100"/>
                  </a:cubicBezTo>
                  <a:cubicBezTo>
                    <a:pt x="27" y="100"/>
                    <a:pt x="27" y="100"/>
                    <a:pt x="27" y="100"/>
                  </a:cubicBezTo>
                  <a:cubicBezTo>
                    <a:pt x="21" y="100"/>
                    <a:pt x="16" y="97"/>
                    <a:pt x="15" y="91"/>
                  </a:cubicBezTo>
                  <a:cubicBezTo>
                    <a:pt x="1" y="13"/>
                    <a:pt x="1" y="13"/>
                    <a:pt x="1" y="13"/>
                  </a:cubicBezTo>
                  <a:cubicBezTo>
                    <a:pt x="0" y="7"/>
                    <a:pt x="4" y="2"/>
                    <a:pt x="9" y="1"/>
                  </a:cubicBezTo>
                  <a:cubicBezTo>
                    <a:pt x="9" y="1"/>
                    <a:pt x="9" y="1"/>
                    <a:pt x="9" y="1"/>
                  </a:cubicBezTo>
                  <a:cubicBezTo>
                    <a:pt x="15" y="0"/>
                    <a:pt x="20" y="4"/>
                    <a:pt x="21" y="9"/>
                  </a:cubicBezTo>
                  <a:lnTo>
                    <a:pt x="35" y="88"/>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6" name="淘宝店chenying0907 15">
              <a:extLst>
                <a:ext uri="{FF2B5EF4-FFF2-40B4-BE49-F238E27FC236}">
                  <a16:creationId xmlns:a16="http://schemas.microsoft.com/office/drawing/2014/main" id="{8964C782-82EC-454C-8923-D6E4A3622F2F}"/>
                </a:ext>
              </a:extLst>
            </p:cNvPr>
            <p:cNvSpPr/>
            <p:nvPr/>
          </p:nvSpPr>
          <p:spPr bwMode="auto">
            <a:xfrm>
              <a:off x="4173708" y="1894835"/>
              <a:ext cx="143993" cy="280903"/>
            </a:xfrm>
            <a:custGeom>
              <a:gdLst>
                <a:gd fmla="*/ 48 w 50" name="T0"/>
                <a:gd fmla="*/ 83 h 98" name="T1"/>
                <a:gd fmla="*/ 42 w 50" name="T2"/>
                <a:gd fmla="*/ 96 h 98" name="T3"/>
                <a:gd fmla="*/ 42 w 50" name="T4"/>
                <a:gd fmla="*/ 96 h 98" name="T5"/>
                <a:gd fmla="*/ 29 w 50" name="T6"/>
                <a:gd fmla="*/ 90 h 98" name="T7"/>
                <a:gd fmla="*/ 2 w 50" name="T8"/>
                <a:gd fmla="*/ 15 h 98" name="T9"/>
                <a:gd fmla="*/ 8 w 50" name="T10"/>
                <a:gd fmla="*/ 2 h 98" name="T11"/>
                <a:gd fmla="*/ 8 w 50" name="T12"/>
                <a:gd fmla="*/ 2 h 98" name="T13"/>
                <a:gd fmla="*/ 21 w 50" name="T14"/>
                <a:gd fmla="*/ 8 h 98" name="T15"/>
                <a:gd fmla="*/ 48 w 50" name="T16"/>
                <a:gd fmla="*/ 83 h 9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 w="50">
                  <a:moveTo>
                    <a:pt x="48" y="83"/>
                  </a:moveTo>
                  <a:cubicBezTo>
                    <a:pt x="50" y="89"/>
                    <a:pt x="48" y="94"/>
                    <a:pt x="42" y="96"/>
                  </a:cubicBezTo>
                  <a:cubicBezTo>
                    <a:pt x="42" y="96"/>
                    <a:pt x="42" y="96"/>
                    <a:pt x="42" y="96"/>
                  </a:cubicBezTo>
                  <a:cubicBezTo>
                    <a:pt x="37" y="98"/>
                    <a:pt x="31" y="96"/>
                    <a:pt x="29" y="90"/>
                  </a:cubicBezTo>
                  <a:cubicBezTo>
                    <a:pt x="2" y="15"/>
                    <a:pt x="2" y="15"/>
                    <a:pt x="2" y="15"/>
                  </a:cubicBezTo>
                  <a:cubicBezTo>
                    <a:pt x="0" y="10"/>
                    <a:pt x="3" y="4"/>
                    <a:pt x="8" y="2"/>
                  </a:cubicBezTo>
                  <a:cubicBezTo>
                    <a:pt x="8" y="2"/>
                    <a:pt x="8" y="2"/>
                    <a:pt x="8" y="2"/>
                  </a:cubicBezTo>
                  <a:cubicBezTo>
                    <a:pt x="13" y="0"/>
                    <a:pt x="19" y="3"/>
                    <a:pt x="21" y="8"/>
                  </a:cubicBezTo>
                  <a:lnTo>
                    <a:pt x="48" y="83"/>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7" name="淘宝店chenying0907 16">
              <a:extLst>
                <a:ext uri="{FF2B5EF4-FFF2-40B4-BE49-F238E27FC236}">
                  <a16:creationId xmlns:a16="http://schemas.microsoft.com/office/drawing/2014/main" id="{228ABAE6-A198-4C48-80C3-8C970CF5BCE5}"/>
                </a:ext>
              </a:extLst>
            </p:cNvPr>
            <p:cNvSpPr/>
            <p:nvPr/>
          </p:nvSpPr>
          <p:spPr bwMode="auto">
            <a:xfrm>
              <a:off x="3569412" y="2315008"/>
              <a:ext cx="243135" cy="212447"/>
            </a:xfrm>
            <a:custGeom>
              <a:gdLst>
                <a:gd fmla="*/ 79 w 84" name="T0"/>
                <a:gd fmla="*/ 55 h 74" name="T1"/>
                <a:gd fmla="*/ 80 w 84" name="T2"/>
                <a:gd fmla="*/ 69 h 74" name="T3"/>
                <a:gd fmla="*/ 80 w 84" name="T4"/>
                <a:gd fmla="*/ 69 h 74" name="T5"/>
                <a:gd fmla="*/ 66 w 84" name="T6"/>
                <a:gd fmla="*/ 71 h 74" name="T7"/>
                <a:gd fmla="*/ 5 w 84" name="T8"/>
                <a:gd fmla="*/ 19 h 74" name="T9"/>
                <a:gd fmla="*/ 3 w 84" name="T10"/>
                <a:gd fmla="*/ 5 h 74" name="T11"/>
                <a:gd fmla="*/ 3 w 84" name="T12"/>
                <a:gd fmla="*/ 5 h 74" name="T13"/>
                <a:gd fmla="*/ 18 w 84" name="T14"/>
                <a:gd fmla="*/ 4 h 74" name="T15"/>
                <a:gd fmla="*/ 79 w 84" name="T16"/>
                <a:gd fmla="*/ 55 h 7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4" w="84">
                  <a:moveTo>
                    <a:pt x="79" y="55"/>
                  </a:moveTo>
                  <a:cubicBezTo>
                    <a:pt x="83" y="59"/>
                    <a:pt x="84" y="65"/>
                    <a:pt x="80" y="69"/>
                  </a:cubicBezTo>
                  <a:cubicBezTo>
                    <a:pt x="80" y="69"/>
                    <a:pt x="80" y="69"/>
                    <a:pt x="80" y="69"/>
                  </a:cubicBezTo>
                  <a:cubicBezTo>
                    <a:pt x="76" y="74"/>
                    <a:pt x="70" y="74"/>
                    <a:pt x="66" y="71"/>
                  </a:cubicBezTo>
                  <a:cubicBezTo>
                    <a:pt x="5" y="19"/>
                    <a:pt x="5" y="19"/>
                    <a:pt x="5" y="19"/>
                  </a:cubicBezTo>
                  <a:cubicBezTo>
                    <a:pt x="0" y="16"/>
                    <a:pt x="0" y="9"/>
                    <a:pt x="3" y="5"/>
                  </a:cubicBezTo>
                  <a:cubicBezTo>
                    <a:pt x="3" y="5"/>
                    <a:pt x="3" y="5"/>
                    <a:pt x="3" y="5"/>
                  </a:cubicBezTo>
                  <a:cubicBezTo>
                    <a:pt x="7" y="1"/>
                    <a:pt x="13" y="0"/>
                    <a:pt x="18" y="4"/>
                  </a:cubicBezTo>
                  <a:lnTo>
                    <a:pt x="79" y="55"/>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8" name="淘宝店chenying0907 17">
              <a:extLst>
                <a:ext uri="{FF2B5EF4-FFF2-40B4-BE49-F238E27FC236}">
                  <a16:creationId xmlns:a16="http://schemas.microsoft.com/office/drawing/2014/main" id="{84DAF87C-EA5A-41AD-B4C1-2EE8F8E30306}"/>
                </a:ext>
              </a:extLst>
            </p:cNvPr>
            <p:cNvSpPr/>
            <p:nvPr/>
          </p:nvSpPr>
          <p:spPr bwMode="auto">
            <a:xfrm>
              <a:off x="3425419" y="2515654"/>
              <a:ext cx="264379" cy="181762"/>
            </a:xfrm>
            <a:custGeom>
              <a:gdLst>
                <a:gd fmla="*/ 85 w 92" name="T0"/>
                <a:gd fmla="*/ 43 h 63" name="T1"/>
                <a:gd fmla="*/ 89 w 92" name="T2"/>
                <a:gd fmla="*/ 57 h 63" name="T3"/>
                <a:gd fmla="*/ 89 w 92" name="T4"/>
                <a:gd fmla="*/ 57 h 63" name="T5"/>
                <a:gd fmla="*/ 75 w 92" name="T6"/>
                <a:gd fmla="*/ 61 h 63" name="T7"/>
                <a:gd fmla="*/ 6 w 92" name="T8"/>
                <a:gd fmla="*/ 21 h 63" name="T9"/>
                <a:gd fmla="*/ 2 w 92" name="T10"/>
                <a:gd fmla="*/ 7 h 63" name="T11"/>
                <a:gd fmla="*/ 2 w 92" name="T12"/>
                <a:gd fmla="*/ 7 h 63" name="T13"/>
                <a:gd fmla="*/ 16 w 92" name="T14"/>
                <a:gd fmla="*/ 3 h 63" name="T15"/>
                <a:gd fmla="*/ 85 w 92" name="T16"/>
                <a:gd fmla="*/ 43 h 6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92">
                  <a:moveTo>
                    <a:pt x="85" y="43"/>
                  </a:moveTo>
                  <a:cubicBezTo>
                    <a:pt x="90" y="46"/>
                    <a:pt x="92" y="52"/>
                    <a:pt x="89" y="57"/>
                  </a:cubicBezTo>
                  <a:cubicBezTo>
                    <a:pt x="89" y="57"/>
                    <a:pt x="89" y="57"/>
                    <a:pt x="89" y="57"/>
                  </a:cubicBezTo>
                  <a:cubicBezTo>
                    <a:pt x="86" y="62"/>
                    <a:pt x="80" y="63"/>
                    <a:pt x="75" y="61"/>
                  </a:cubicBezTo>
                  <a:cubicBezTo>
                    <a:pt x="6" y="21"/>
                    <a:pt x="6" y="21"/>
                    <a:pt x="6" y="21"/>
                  </a:cubicBezTo>
                  <a:cubicBezTo>
                    <a:pt x="1" y="18"/>
                    <a:pt x="0" y="12"/>
                    <a:pt x="2" y="7"/>
                  </a:cubicBezTo>
                  <a:cubicBezTo>
                    <a:pt x="2" y="7"/>
                    <a:pt x="2" y="7"/>
                    <a:pt x="2" y="7"/>
                  </a:cubicBezTo>
                  <a:cubicBezTo>
                    <a:pt x="5" y="2"/>
                    <a:pt x="11" y="0"/>
                    <a:pt x="16" y="3"/>
                  </a:cubicBezTo>
                  <a:lnTo>
                    <a:pt x="85" y="43"/>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29" name="淘宝店chenying0907 18">
              <a:extLst>
                <a:ext uri="{FF2B5EF4-FFF2-40B4-BE49-F238E27FC236}">
                  <a16:creationId xmlns:a16="http://schemas.microsoft.com/office/drawing/2014/main" id="{B13B7082-15F1-4BB4-B1B1-FBB0AEBAED8D}"/>
                </a:ext>
              </a:extLst>
            </p:cNvPr>
            <p:cNvSpPr/>
            <p:nvPr/>
          </p:nvSpPr>
          <p:spPr bwMode="auto">
            <a:xfrm>
              <a:off x="3319196" y="2739904"/>
              <a:ext cx="283263" cy="148714"/>
            </a:xfrm>
            <a:custGeom>
              <a:gdLst>
                <a:gd fmla="*/ 90 w 98" name="T0"/>
                <a:gd fmla="*/ 30 h 51" name="T1"/>
                <a:gd fmla="*/ 96 w 98" name="T2"/>
                <a:gd fmla="*/ 43 h 51" name="T3"/>
                <a:gd fmla="*/ 96 w 98" name="T4"/>
                <a:gd fmla="*/ 43 h 51" name="T5"/>
                <a:gd fmla="*/ 83 w 98" name="T6"/>
                <a:gd fmla="*/ 49 h 51" name="T7"/>
                <a:gd fmla="*/ 8 w 98" name="T8"/>
                <a:gd fmla="*/ 22 h 51" name="T9"/>
                <a:gd fmla="*/ 2 w 98" name="T10"/>
                <a:gd fmla="*/ 8 h 51" name="T11"/>
                <a:gd fmla="*/ 2 w 98" name="T12"/>
                <a:gd fmla="*/ 8 h 51" name="T13"/>
                <a:gd fmla="*/ 15 w 98" name="T14"/>
                <a:gd fmla="*/ 2 h 51" name="T15"/>
                <a:gd fmla="*/ 90 w 98" name="T16"/>
                <a:gd fmla="*/ 30 h 5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1" w="98">
                  <a:moveTo>
                    <a:pt x="90" y="30"/>
                  </a:moveTo>
                  <a:cubicBezTo>
                    <a:pt x="95" y="32"/>
                    <a:pt x="98" y="37"/>
                    <a:pt x="96" y="43"/>
                  </a:cubicBezTo>
                  <a:cubicBezTo>
                    <a:pt x="96" y="43"/>
                    <a:pt x="96" y="43"/>
                    <a:pt x="96" y="43"/>
                  </a:cubicBezTo>
                  <a:cubicBezTo>
                    <a:pt x="94" y="48"/>
                    <a:pt x="88" y="51"/>
                    <a:pt x="83" y="49"/>
                  </a:cubicBezTo>
                  <a:cubicBezTo>
                    <a:pt x="8" y="22"/>
                    <a:pt x="8" y="22"/>
                    <a:pt x="8" y="22"/>
                  </a:cubicBezTo>
                  <a:cubicBezTo>
                    <a:pt x="3" y="20"/>
                    <a:pt x="0" y="14"/>
                    <a:pt x="2" y="8"/>
                  </a:cubicBezTo>
                  <a:cubicBezTo>
                    <a:pt x="2" y="8"/>
                    <a:pt x="2" y="8"/>
                    <a:pt x="2" y="8"/>
                  </a:cubicBezTo>
                  <a:cubicBezTo>
                    <a:pt x="4" y="3"/>
                    <a:pt x="10" y="0"/>
                    <a:pt x="15" y="2"/>
                  </a:cubicBezTo>
                  <a:lnTo>
                    <a:pt x="90" y="3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0" name="淘宝店chenying0907 19">
              <a:extLst>
                <a:ext uri="{FF2B5EF4-FFF2-40B4-BE49-F238E27FC236}">
                  <a16:creationId xmlns:a16="http://schemas.microsoft.com/office/drawing/2014/main" id="{38F5179B-797C-4379-8436-0038C55CDBCE}"/>
                </a:ext>
              </a:extLst>
            </p:cNvPr>
            <p:cNvSpPr/>
            <p:nvPr/>
          </p:nvSpPr>
          <p:spPr bwMode="auto">
            <a:xfrm>
              <a:off x="3255461" y="2983038"/>
              <a:ext cx="287984" cy="103863"/>
            </a:xfrm>
            <a:custGeom>
              <a:gdLst>
                <a:gd fmla="*/ 91 w 100" name="T0"/>
                <a:gd fmla="*/ 15 h 36" name="T1"/>
                <a:gd fmla="*/ 99 w 100" name="T2"/>
                <a:gd fmla="*/ 27 h 36" name="T3"/>
                <a:gd fmla="*/ 99 w 100" name="T4"/>
                <a:gd fmla="*/ 27 h 36" name="T5"/>
                <a:gd fmla="*/ 87 w 100" name="T6"/>
                <a:gd fmla="*/ 35 h 36" name="T7"/>
                <a:gd fmla="*/ 9 w 100" name="T8"/>
                <a:gd fmla="*/ 21 h 36" name="T9"/>
                <a:gd fmla="*/ 1 w 100" name="T10"/>
                <a:gd fmla="*/ 9 h 36" name="T11"/>
                <a:gd fmla="*/ 1 w 100" name="T12"/>
                <a:gd fmla="*/ 9 h 36" name="T13"/>
                <a:gd fmla="*/ 12 w 100" name="T14"/>
                <a:gd fmla="*/ 1 h 36" name="T15"/>
                <a:gd fmla="*/ 91 w 100" name="T16"/>
                <a:gd fmla="*/ 15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100">
                  <a:moveTo>
                    <a:pt x="91" y="15"/>
                  </a:moveTo>
                  <a:cubicBezTo>
                    <a:pt x="96" y="16"/>
                    <a:pt x="100" y="21"/>
                    <a:pt x="99" y="27"/>
                  </a:cubicBezTo>
                  <a:cubicBezTo>
                    <a:pt x="99" y="27"/>
                    <a:pt x="99" y="27"/>
                    <a:pt x="99" y="27"/>
                  </a:cubicBezTo>
                  <a:cubicBezTo>
                    <a:pt x="98" y="32"/>
                    <a:pt x="93" y="36"/>
                    <a:pt x="87" y="35"/>
                  </a:cubicBezTo>
                  <a:cubicBezTo>
                    <a:pt x="9" y="21"/>
                    <a:pt x="9" y="21"/>
                    <a:pt x="9" y="21"/>
                  </a:cubicBezTo>
                  <a:cubicBezTo>
                    <a:pt x="3" y="20"/>
                    <a:pt x="0" y="15"/>
                    <a:pt x="1" y="9"/>
                  </a:cubicBezTo>
                  <a:cubicBezTo>
                    <a:pt x="1" y="9"/>
                    <a:pt x="1" y="9"/>
                    <a:pt x="1" y="9"/>
                  </a:cubicBezTo>
                  <a:cubicBezTo>
                    <a:pt x="2" y="4"/>
                    <a:pt x="7" y="0"/>
                    <a:pt x="12" y="1"/>
                  </a:cubicBezTo>
                  <a:lnTo>
                    <a:pt x="91" y="15"/>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1" name="淘宝店chenying0907 20">
              <a:extLst>
                <a:ext uri="{FF2B5EF4-FFF2-40B4-BE49-F238E27FC236}">
                  <a16:creationId xmlns:a16="http://schemas.microsoft.com/office/drawing/2014/main" id="{7585526C-D5C6-4D65-8246-14F1014A06A3}"/>
                </a:ext>
              </a:extLst>
            </p:cNvPr>
            <p:cNvSpPr/>
            <p:nvPr/>
          </p:nvSpPr>
          <p:spPr bwMode="auto">
            <a:xfrm>
              <a:off x="3236577" y="3233254"/>
              <a:ext cx="287984" cy="56653"/>
            </a:xfrm>
            <a:custGeom>
              <a:gdLst>
                <a:gd fmla="*/ 89 w 100" name="T0"/>
                <a:gd fmla="*/ 0 h 20" name="T1"/>
                <a:gd fmla="*/ 99 w 100" name="T2"/>
                <a:gd fmla="*/ 10 h 20" name="T3"/>
                <a:gd fmla="*/ 99 w 100" name="T4"/>
                <a:gd fmla="*/ 10 h 20" name="T5"/>
                <a:gd fmla="*/ 89 w 100" name="T6"/>
                <a:gd fmla="*/ 20 h 20" name="T7"/>
                <a:gd fmla="*/ 10 w 100" name="T8"/>
                <a:gd fmla="*/ 20 h 20" name="T9"/>
                <a:gd fmla="*/ 0 w 100" name="T10"/>
                <a:gd fmla="*/ 10 h 20" name="T11"/>
                <a:gd fmla="*/ 0 w 100" name="T12"/>
                <a:gd fmla="*/ 10 h 20" name="T13"/>
                <a:gd fmla="*/ 10 w 100" name="T14"/>
                <a:gd fmla="*/ 0 h 20" name="T15"/>
                <a:gd fmla="*/ 89 w 100" name="T16"/>
                <a:gd fmla="*/ 0 h 2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 w="100">
                  <a:moveTo>
                    <a:pt x="89" y="0"/>
                  </a:moveTo>
                  <a:cubicBezTo>
                    <a:pt x="95" y="0"/>
                    <a:pt x="100" y="4"/>
                    <a:pt x="99" y="10"/>
                  </a:cubicBezTo>
                  <a:cubicBezTo>
                    <a:pt x="99" y="10"/>
                    <a:pt x="99" y="10"/>
                    <a:pt x="99" y="10"/>
                  </a:cubicBezTo>
                  <a:cubicBezTo>
                    <a:pt x="100" y="16"/>
                    <a:pt x="95" y="20"/>
                    <a:pt x="89" y="20"/>
                  </a:cubicBezTo>
                  <a:cubicBezTo>
                    <a:pt x="10" y="20"/>
                    <a:pt x="10" y="20"/>
                    <a:pt x="10" y="20"/>
                  </a:cubicBezTo>
                  <a:cubicBezTo>
                    <a:pt x="4" y="20"/>
                    <a:pt x="0" y="16"/>
                    <a:pt x="0" y="10"/>
                  </a:cubicBezTo>
                  <a:cubicBezTo>
                    <a:pt x="0" y="10"/>
                    <a:pt x="0" y="10"/>
                    <a:pt x="0" y="10"/>
                  </a:cubicBezTo>
                  <a:cubicBezTo>
                    <a:pt x="0" y="4"/>
                    <a:pt x="4" y="0"/>
                    <a:pt x="10" y="0"/>
                  </a:cubicBezTo>
                  <a:lnTo>
                    <a:pt x="89" y="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2" name="淘宝店chenying0907 21">
              <a:extLst>
                <a:ext uri="{FF2B5EF4-FFF2-40B4-BE49-F238E27FC236}">
                  <a16:creationId xmlns:a16="http://schemas.microsoft.com/office/drawing/2014/main" id="{DDF50E25-EDF7-46A3-85EB-3B952E572BD8}"/>
                </a:ext>
              </a:extLst>
            </p:cNvPr>
            <p:cNvSpPr/>
            <p:nvPr/>
          </p:nvSpPr>
          <p:spPr bwMode="auto">
            <a:xfrm>
              <a:off x="3253101" y="3436260"/>
              <a:ext cx="287984" cy="103863"/>
            </a:xfrm>
            <a:custGeom>
              <a:gdLst>
                <a:gd fmla="*/ 87 w 100" name="T0"/>
                <a:gd fmla="*/ 1 h 36" name="T1"/>
                <a:gd fmla="*/ 99 w 100" name="T2"/>
                <a:gd fmla="*/ 9 h 36" name="T3"/>
                <a:gd fmla="*/ 99 w 100" name="T4"/>
                <a:gd fmla="*/ 9 h 36" name="T5"/>
                <a:gd fmla="*/ 91 w 100" name="T6"/>
                <a:gd fmla="*/ 21 h 36" name="T7"/>
                <a:gd fmla="*/ 12 w 100" name="T8"/>
                <a:gd fmla="*/ 35 h 36" name="T9"/>
                <a:gd fmla="*/ 1 w 100" name="T10"/>
                <a:gd fmla="*/ 27 h 36" name="T11"/>
                <a:gd fmla="*/ 1 w 100" name="T12"/>
                <a:gd fmla="*/ 27 h 36" name="T13"/>
                <a:gd fmla="*/ 9 w 100" name="T14"/>
                <a:gd fmla="*/ 15 h 36" name="T15"/>
                <a:gd fmla="*/ 87 w 100" name="T16"/>
                <a:gd fmla="*/ 1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100">
                  <a:moveTo>
                    <a:pt x="87" y="1"/>
                  </a:moveTo>
                  <a:cubicBezTo>
                    <a:pt x="93" y="0"/>
                    <a:pt x="98" y="4"/>
                    <a:pt x="99" y="9"/>
                  </a:cubicBezTo>
                  <a:cubicBezTo>
                    <a:pt x="99" y="9"/>
                    <a:pt x="99" y="9"/>
                    <a:pt x="99" y="9"/>
                  </a:cubicBezTo>
                  <a:cubicBezTo>
                    <a:pt x="100" y="15"/>
                    <a:pt x="96" y="20"/>
                    <a:pt x="91" y="21"/>
                  </a:cubicBezTo>
                  <a:cubicBezTo>
                    <a:pt x="12" y="35"/>
                    <a:pt x="12" y="35"/>
                    <a:pt x="12" y="35"/>
                  </a:cubicBezTo>
                  <a:cubicBezTo>
                    <a:pt x="7" y="36"/>
                    <a:pt x="2" y="32"/>
                    <a:pt x="1" y="27"/>
                  </a:cubicBezTo>
                  <a:cubicBezTo>
                    <a:pt x="1" y="27"/>
                    <a:pt x="1" y="27"/>
                    <a:pt x="1" y="27"/>
                  </a:cubicBezTo>
                  <a:cubicBezTo>
                    <a:pt x="0" y="21"/>
                    <a:pt x="3" y="16"/>
                    <a:pt x="9" y="15"/>
                  </a:cubicBezTo>
                  <a:lnTo>
                    <a:pt x="87" y="1"/>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3" name="淘宝店chenying0907 22">
              <a:extLst>
                <a:ext uri="{FF2B5EF4-FFF2-40B4-BE49-F238E27FC236}">
                  <a16:creationId xmlns:a16="http://schemas.microsoft.com/office/drawing/2014/main" id="{62C36E7D-E4C7-4037-9D06-3CB8CF5B03FA}"/>
                </a:ext>
              </a:extLst>
            </p:cNvPr>
            <p:cNvSpPr/>
            <p:nvPr/>
          </p:nvSpPr>
          <p:spPr bwMode="auto">
            <a:xfrm>
              <a:off x="3314475" y="3639264"/>
              <a:ext cx="280903" cy="143993"/>
            </a:xfrm>
            <a:custGeom>
              <a:gdLst>
                <a:gd fmla="*/ 83 w 98" name="T0"/>
                <a:gd fmla="*/ 2 h 50" name="T1"/>
                <a:gd fmla="*/ 96 w 98" name="T2"/>
                <a:gd fmla="*/ 8 h 50" name="T3"/>
                <a:gd fmla="*/ 96 w 98" name="T4"/>
                <a:gd fmla="*/ 8 h 50" name="T5"/>
                <a:gd fmla="*/ 90 w 98" name="T6"/>
                <a:gd fmla="*/ 21 h 50" name="T7"/>
                <a:gd fmla="*/ 15 w 98" name="T8"/>
                <a:gd fmla="*/ 48 h 50" name="T9"/>
                <a:gd fmla="*/ 2 w 98" name="T10"/>
                <a:gd fmla="*/ 42 h 50" name="T11"/>
                <a:gd fmla="*/ 2 w 98" name="T12"/>
                <a:gd fmla="*/ 42 h 50" name="T13"/>
                <a:gd fmla="*/ 8 w 98" name="T14"/>
                <a:gd fmla="*/ 29 h 50" name="T15"/>
                <a:gd fmla="*/ 83 w 98" name="T16"/>
                <a:gd fmla="*/ 2 h 5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0" w="98">
                  <a:moveTo>
                    <a:pt x="83" y="2"/>
                  </a:moveTo>
                  <a:cubicBezTo>
                    <a:pt x="88" y="0"/>
                    <a:pt x="94" y="2"/>
                    <a:pt x="96" y="8"/>
                  </a:cubicBezTo>
                  <a:cubicBezTo>
                    <a:pt x="96" y="8"/>
                    <a:pt x="96" y="8"/>
                    <a:pt x="96" y="8"/>
                  </a:cubicBezTo>
                  <a:cubicBezTo>
                    <a:pt x="98" y="13"/>
                    <a:pt x="95" y="19"/>
                    <a:pt x="90" y="21"/>
                  </a:cubicBezTo>
                  <a:cubicBezTo>
                    <a:pt x="15" y="48"/>
                    <a:pt x="15" y="48"/>
                    <a:pt x="15" y="48"/>
                  </a:cubicBezTo>
                  <a:cubicBezTo>
                    <a:pt x="10" y="50"/>
                    <a:pt x="4" y="47"/>
                    <a:pt x="2" y="42"/>
                  </a:cubicBezTo>
                  <a:cubicBezTo>
                    <a:pt x="2" y="42"/>
                    <a:pt x="2" y="42"/>
                    <a:pt x="2" y="42"/>
                  </a:cubicBezTo>
                  <a:cubicBezTo>
                    <a:pt x="0" y="37"/>
                    <a:pt x="3" y="31"/>
                    <a:pt x="8" y="29"/>
                  </a:cubicBezTo>
                  <a:lnTo>
                    <a:pt x="83" y="2"/>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4" name="淘宝店chenying0907 23">
              <a:extLst>
                <a:ext uri="{FF2B5EF4-FFF2-40B4-BE49-F238E27FC236}">
                  <a16:creationId xmlns:a16="http://schemas.microsoft.com/office/drawing/2014/main" id="{58187B60-9172-4BDB-A83E-41698C53B008}"/>
                </a:ext>
              </a:extLst>
            </p:cNvPr>
            <p:cNvSpPr/>
            <p:nvPr/>
          </p:nvSpPr>
          <p:spPr bwMode="auto">
            <a:xfrm>
              <a:off x="3734649" y="4144418"/>
              <a:ext cx="212447" cy="240773"/>
            </a:xfrm>
            <a:custGeom>
              <a:gdLst>
                <a:gd fmla="*/ 55 w 74" name="T0"/>
                <a:gd fmla="*/ 5 h 84" name="T1"/>
                <a:gd fmla="*/ 69 w 74" name="T2"/>
                <a:gd fmla="*/ 4 h 84" name="T3"/>
                <a:gd fmla="*/ 69 w 74" name="T4"/>
                <a:gd fmla="*/ 4 h 84" name="T5"/>
                <a:gd fmla="*/ 70 w 74" name="T6"/>
                <a:gd fmla="*/ 18 h 84" name="T7"/>
                <a:gd fmla="*/ 19 w 74" name="T8"/>
                <a:gd fmla="*/ 79 h 84" name="T9"/>
                <a:gd fmla="*/ 5 w 74" name="T10"/>
                <a:gd fmla="*/ 81 h 84" name="T11"/>
                <a:gd fmla="*/ 5 w 74" name="T12"/>
                <a:gd fmla="*/ 81 h 84" name="T13"/>
                <a:gd fmla="*/ 4 w 74" name="T14"/>
                <a:gd fmla="*/ 66 h 84" name="T15"/>
                <a:gd fmla="*/ 55 w 74" name="T16"/>
                <a:gd fmla="*/ 5 h 8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4" w="74">
                  <a:moveTo>
                    <a:pt x="55" y="5"/>
                  </a:moveTo>
                  <a:cubicBezTo>
                    <a:pt x="58" y="1"/>
                    <a:pt x="65" y="0"/>
                    <a:pt x="69" y="4"/>
                  </a:cubicBezTo>
                  <a:cubicBezTo>
                    <a:pt x="69" y="4"/>
                    <a:pt x="69" y="4"/>
                    <a:pt x="69" y="4"/>
                  </a:cubicBezTo>
                  <a:cubicBezTo>
                    <a:pt x="73" y="8"/>
                    <a:pt x="74" y="14"/>
                    <a:pt x="70" y="18"/>
                  </a:cubicBezTo>
                  <a:cubicBezTo>
                    <a:pt x="19" y="79"/>
                    <a:pt x="19" y="79"/>
                    <a:pt x="19" y="79"/>
                  </a:cubicBezTo>
                  <a:cubicBezTo>
                    <a:pt x="16" y="84"/>
                    <a:pt x="9" y="84"/>
                    <a:pt x="5" y="81"/>
                  </a:cubicBezTo>
                  <a:cubicBezTo>
                    <a:pt x="5" y="81"/>
                    <a:pt x="5" y="81"/>
                    <a:pt x="5" y="81"/>
                  </a:cubicBezTo>
                  <a:cubicBezTo>
                    <a:pt x="1" y="77"/>
                    <a:pt x="0" y="71"/>
                    <a:pt x="4" y="66"/>
                  </a:cubicBezTo>
                  <a:lnTo>
                    <a:pt x="55" y="5"/>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5" name="淘宝店chenying0907 24">
              <a:extLst>
                <a:ext uri="{FF2B5EF4-FFF2-40B4-BE49-F238E27FC236}">
                  <a16:creationId xmlns:a16="http://schemas.microsoft.com/office/drawing/2014/main" id="{AE2EF615-E180-4863-9CC6-F881816DBE5D}"/>
                </a:ext>
              </a:extLst>
            </p:cNvPr>
            <p:cNvSpPr/>
            <p:nvPr/>
          </p:nvSpPr>
          <p:spPr bwMode="auto">
            <a:xfrm>
              <a:off x="3935293" y="4264804"/>
              <a:ext cx="181762" cy="264379"/>
            </a:xfrm>
            <a:custGeom>
              <a:gdLst>
                <a:gd fmla="*/ 43 w 63" name="T0"/>
                <a:gd fmla="*/ 7 h 92" name="T1"/>
                <a:gd fmla="*/ 57 w 63" name="T2"/>
                <a:gd fmla="*/ 3 h 92" name="T3"/>
                <a:gd fmla="*/ 57 w 63" name="T4"/>
                <a:gd fmla="*/ 3 h 92" name="T5"/>
                <a:gd fmla="*/ 60 w 63" name="T6"/>
                <a:gd fmla="*/ 17 h 92" name="T7"/>
                <a:gd fmla="*/ 20 w 63" name="T8"/>
                <a:gd fmla="*/ 86 h 92" name="T9"/>
                <a:gd fmla="*/ 7 w 63" name="T10"/>
                <a:gd fmla="*/ 90 h 92" name="T11"/>
                <a:gd fmla="*/ 7 w 63" name="T12"/>
                <a:gd fmla="*/ 90 h 92" name="T13"/>
                <a:gd fmla="*/ 3 w 63" name="T14"/>
                <a:gd fmla="*/ 76 h 92" name="T15"/>
                <a:gd fmla="*/ 43 w 63" name="T16"/>
                <a:gd fmla="*/ 7 h 9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2" w="62">
                  <a:moveTo>
                    <a:pt x="43" y="7"/>
                  </a:moveTo>
                  <a:cubicBezTo>
                    <a:pt x="46" y="2"/>
                    <a:pt x="52" y="0"/>
                    <a:pt x="57" y="3"/>
                  </a:cubicBezTo>
                  <a:cubicBezTo>
                    <a:pt x="57" y="3"/>
                    <a:pt x="57" y="3"/>
                    <a:pt x="57" y="3"/>
                  </a:cubicBezTo>
                  <a:cubicBezTo>
                    <a:pt x="61" y="6"/>
                    <a:pt x="63" y="12"/>
                    <a:pt x="60" y="17"/>
                  </a:cubicBezTo>
                  <a:cubicBezTo>
                    <a:pt x="20" y="86"/>
                    <a:pt x="20" y="86"/>
                    <a:pt x="20" y="86"/>
                  </a:cubicBezTo>
                  <a:cubicBezTo>
                    <a:pt x="18" y="91"/>
                    <a:pt x="11" y="92"/>
                    <a:pt x="7" y="90"/>
                  </a:cubicBezTo>
                  <a:cubicBezTo>
                    <a:pt x="7" y="90"/>
                    <a:pt x="7" y="90"/>
                    <a:pt x="7" y="90"/>
                  </a:cubicBezTo>
                  <a:cubicBezTo>
                    <a:pt x="2" y="87"/>
                    <a:pt x="0" y="81"/>
                    <a:pt x="3" y="76"/>
                  </a:cubicBezTo>
                  <a:lnTo>
                    <a:pt x="43" y="7"/>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6" name="淘宝店chenying0907 25">
              <a:extLst>
                <a:ext uri="{FF2B5EF4-FFF2-40B4-BE49-F238E27FC236}">
                  <a16:creationId xmlns:a16="http://schemas.microsoft.com/office/drawing/2014/main" id="{E8D71F7D-E119-4A47-B021-03C2096D2287}"/>
                </a:ext>
              </a:extLst>
            </p:cNvPr>
            <p:cNvSpPr/>
            <p:nvPr/>
          </p:nvSpPr>
          <p:spPr bwMode="auto">
            <a:xfrm>
              <a:off x="5245387" y="4274246"/>
              <a:ext cx="181762" cy="264379"/>
            </a:xfrm>
            <a:custGeom>
              <a:gdLst>
                <a:gd fmla="*/ 3 w 63" name="T0"/>
                <a:gd fmla="*/ 16 h 92" name="T1"/>
                <a:gd fmla="*/ 6 w 63" name="T2"/>
                <a:gd fmla="*/ 3 h 92" name="T3"/>
                <a:gd fmla="*/ 6 w 63" name="T4"/>
                <a:gd fmla="*/ 3 h 92" name="T5"/>
                <a:gd fmla="*/ 20 w 63" name="T6"/>
                <a:gd fmla="*/ 6 h 92" name="T7"/>
                <a:gd fmla="*/ 60 w 63" name="T8"/>
                <a:gd fmla="*/ 75 h 92" name="T9"/>
                <a:gd fmla="*/ 56 w 63" name="T10"/>
                <a:gd fmla="*/ 89 h 92" name="T11"/>
                <a:gd fmla="*/ 56 w 63" name="T12"/>
                <a:gd fmla="*/ 89 h 92" name="T13"/>
                <a:gd fmla="*/ 43 w 63" name="T14"/>
                <a:gd fmla="*/ 85 h 92" name="T15"/>
                <a:gd fmla="*/ 3 w 63" name="T16"/>
                <a:gd fmla="*/ 16 h 9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2" w="62">
                  <a:moveTo>
                    <a:pt x="3" y="16"/>
                  </a:moveTo>
                  <a:cubicBezTo>
                    <a:pt x="0" y="12"/>
                    <a:pt x="2" y="5"/>
                    <a:pt x="6" y="3"/>
                  </a:cubicBezTo>
                  <a:cubicBezTo>
                    <a:pt x="6" y="3"/>
                    <a:pt x="6" y="3"/>
                    <a:pt x="6" y="3"/>
                  </a:cubicBezTo>
                  <a:cubicBezTo>
                    <a:pt x="11" y="0"/>
                    <a:pt x="18" y="1"/>
                    <a:pt x="20" y="6"/>
                  </a:cubicBezTo>
                  <a:cubicBezTo>
                    <a:pt x="60" y="75"/>
                    <a:pt x="60" y="75"/>
                    <a:pt x="60" y="75"/>
                  </a:cubicBezTo>
                  <a:cubicBezTo>
                    <a:pt x="63" y="80"/>
                    <a:pt x="61" y="86"/>
                    <a:pt x="56" y="89"/>
                  </a:cubicBezTo>
                  <a:cubicBezTo>
                    <a:pt x="56" y="89"/>
                    <a:pt x="56" y="89"/>
                    <a:pt x="56" y="89"/>
                  </a:cubicBezTo>
                  <a:cubicBezTo>
                    <a:pt x="52" y="92"/>
                    <a:pt x="45" y="90"/>
                    <a:pt x="43" y="85"/>
                  </a:cubicBezTo>
                  <a:lnTo>
                    <a:pt x="3" y="16"/>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7" name="淘宝店chenying0907 26">
              <a:extLst>
                <a:ext uri="{FF2B5EF4-FFF2-40B4-BE49-F238E27FC236}">
                  <a16:creationId xmlns:a16="http://schemas.microsoft.com/office/drawing/2014/main" id="{D627DE2C-0D1F-463C-9141-50420F6D8734}"/>
                </a:ext>
              </a:extLst>
            </p:cNvPr>
            <p:cNvSpPr/>
            <p:nvPr/>
          </p:nvSpPr>
          <p:spPr bwMode="auto">
            <a:xfrm>
              <a:off x="5417705" y="4156219"/>
              <a:ext cx="212447" cy="240773"/>
            </a:xfrm>
            <a:custGeom>
              <a:gdLst>
                <a:gd fmla="*/ 3 w 74" name="T0"/>
                <a:gd fmla="*/ 18 h 84" name="T1"/>
                <a:gd fmla="*/ 5 w 74" name="T2"/>
                <a:gd fmla="*/ 3 h 84" name="T3"/>
                <a:gd fmla="*/ 5 w 74" name="T4"/>
                <a:gd fmla="*/ 3 h 84" name="T5"/>
                <a:gd fmla="*/ 19 w 74" name="T6"/>
                <a:gd fmla="*/ 5 h 84" name="T7"/>
                <a:gd fmla="*/ 70 w 74" name="T8"/>
                <a:gd fmla="*/ 66 h 84" name="T9"/>
                <a:gd fmla="*/ 69 w 74" name="T10"/>
                <a:gd fmla="*/ 80 h 84" name="T11"/>
                <a:gd fmla="*/ 69 w 74" name="T12"/>
                <a:gd fmla="*/ 80 h 84" name="T13"/>
                <a:gd fmla="*/ 54 w 74" name="T14"/>
                <a:gd fmla="*/ 79 h 84" name="T15"/>
                <a:gd fmla="*/ 3 w 74" name="T16"/>
                <a:gd fmla="*/ 18 h 8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4" w="74">
                  <a:moveTo>
                    <a:pt x="3" y="18"/>
                  </a:moveTo>
                  <a:cubicBezTo>
                    <a:pt x="0" y="14"/>
                    <a:pt x="0" y="7"/>
                    <a:pt x="5" y="3"/>
                  </a:cubicBezTo>
                  <a:cubicBezTo>
                    <a:pt x="5" y="3"/>
                    <a:pt x="5" y="3"/>
                    <a:pt x="5" y="3"/>
                  </a:cubicBezTo>
                  <a:cubicBezTo>
                    <a:pt x="9" y="0"/>
                    <a:pt x="15" y="0"/>
                    <a:pt x="19" y="5"/>
                  </a:cubicBezTo>
                  <a:cubicBezTo>
                    <a:pt x="70" y="66"/>
                    <a:pt x="70" y="66"/>
                    <a:pt x="70" y="66"/>
                  </a:cubicBezTo>
                  <a:cubicBezTo>
                    <a:pt x="74" y="70"/>
                    <a:pt x="73" y="76"/>
                    <a:pt x="69" y="80"/>
                  </a:cubicBezTo>
                  <a:cubicBezTo>
                    <a:pt x="69" y="80"/>
                    <a:pt x="69" y="80"/>
                    <a:pt x="69" y="80"/>
                  </a:cubicBezTo>
                  <a:cubicBezTo>
                    <a:pt x="65" y="84"/>
                    <a:pt x="58" y="83"/>
                    <a:pt x="54" y="79"/>
                  </a:cubicBezTo>
                  <a:lnTo>
                    <a:pt x="3" y="18"/>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8" name="淘宝店chenying0907 27">
              <a:extLst>
                <a:ext uri="{FF2B5EF4-FFF2-40B4-BE49-F238E27FC236}">
                  <a16:creationId xmlns:a16="http://schemas.microsoft.com/office/drawing/2014/main" id="{094FB14B-AB70-4F10-A9F4-62F2ED44BA2D}"/>
                </a:ext>
              </a:extLst>
            </p:cNvPr>
            <p:cNvSpPr/>
            <p:nvPr/>
          </p:nvSpPr>
          <p:spPr bwMode="auto">
            <a:xfrm>
              <a:off x="5774145" y="3653428"/>
              <a:ext cx="283263" cy="143993"/>
            </a:xfrm>
            <a:custGeom>
              <a:gdLst>
                <a:gd fmla="*/ 8 w 98" name="T0"/>
                <a:gd fmla="*/ 21 h 50" name="T1"/>
                <a:gd fmla="*/ 2 w 98" name="T2"/>
                <a:gd fmla="*/ 8 h 50" name="T3"/>
                <a:gd fmla="*/ 2 w 98" name="T4"/>
                <a:gd fmla="*/ 8 h 50" name="T5"/>
                <a:gd fmla="*/ 15 w 98" name="T6"/>
                <a:gd fmla="*/ 2 h 50" name="T7"/>
                <a:gd fmla="*/ 90 w 98" name="T8"/>
                <a:gd fmla="*/ 29 h 50" name="T9"/>
                <a:gd fmla="*/ 96 w 98" name="T10"/>
                <a:gd fmla="*/ 42 h 50" name="T11"/>
                <a:gd fmla="*/ 96 w 98" name="T12"/>
                <a:gd fmla="*/ 42 h 50" name="T13"/>
                <a:gd fmla="*/ 83 w 98" name="T14"/>
                <a:gd fmla="*/ 48 h 50" name="T15"/>
                <a:gd fmla="*/ 8 w 98" name="T16"/>
                <a:gd fmla="*/ 21 h 5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0" w="98">
                  <a:moveTo>
                    <a:pt x="8" y="21"/>
                  </a:moveTo>
                  <a:cubicBezTo>
                    <a:pt x="3" y="19"/>
                    <a:pt x="0" y="13"/>
                    <a:pt x="2" y="8"/>
                  </a:cubicBezTo>
                  <a:cubicBezTo>
                    <a:pt x="2" y="8"/>
                    <a:pt x="2" y="8"/>
                    <a:pt x="2" y="8"/>
                  </a:cubicBezTo>
                  <a:cubicBezTo>
                    <a:pt x="4" y="2"/>
                    <a:pt x="10" y="0"/>
                    <a:pt x="15" y="2"/>
                  </a:cubicBezTo>
                  <a:cubicBezTo>
                    <a:pt x="90" y="29"/>
                    <a:pt x="90" y="29"/>
                    <a:pt x="90" y="29"/>
                  </a:cubicBezTo>
                  <a:cubicBezTo>
                    <a:pt x="95" y="31"/>
                    <a:pt x="98" y="37"/>
                    <a:pt x="96" y="42"/>
                  </a:cubicBezTo>
                  <a:cubicBezTo>
                    <a:pt x="96" y="42"/>
                    <a:pt x="96" y="42"/>
                    <a:pt x="96" y="42"/>
                  </a:cubicBezTo>
                  <a:cubicBezTo>
                    <a:pt x="94" y="47"/>
                    <a:pt x="88" y="50"/>
                    <a:pt x="83" y="48"/>
                  </a:cubicBezTo>
                  <a:lnTo>
                    <a:pt x="8" y="21"/>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39" name="淘宝店chenying0907 28">
              <a:extLst>
                <a:ext uri="{FF2B5EF4-FFF2-40B4-BE49-F238E27FC236}">
                  <a16:creationId xmlns:a16="http://schemas.microsoft.com/office/drawing/2014/main" id="{31E423D7-E666-4668-9869-36365F861A25}"/>
                </a:ext>
              </a:extLst>
            </p:cNvPr>
            <p:cNvSpPr/>
            <p:nvPr/>
          </p:nvSpPr>
          <p:spPr bwMode="auto">
            <a:xfrm>
              <a:off x="5833158" y="3450422"/>
              <a:ext cx="287984" cy="103863"/>
            </a:xfrm>
            <a:custGeom>
              <a:gdLst>
                <a:gd fmla="*/ 9 w 100" name="T0"/>
                <a:gd fmla="*/ 21 h 36" name="T1"/>
                <a:gd fmla="*/ 1 w 100" name="T2"/>
                <a:gd fmla="*/ 10 h 36" name="T3"/>
                <a:gd fmla="*/ 1 w 100" name="T4"/>
                <a:gd fmla="*/ 10 h 36" name="T5"/>
                <a:gd fmla="*/ 12 w 100" name="T6"/>
                <a:gd fmla="*/ 1 h 36" name="T7"/>
                <a:gd fmla="*/ 91 w 100" name="T8"/>
                <a:gd fmla="*/ 15 h 36" name="T9"/>
                <a:gd fmla="*/ 99 w 100" name="T10"/>
                <a:gd fmla="*/ 27 h 36" name="T11"/>
                <a:gd fmla="*/ 99 w 100" name="T12"/>
                <a:gd fmla="*/ 27 h 36" name="T13"/>
                <a:gd fmla="*/ 87 w 100" name="T14"/>
                <a:gd fmla="*/ 35 h 36" name="T15"/>
                <a:gd fmla="*/ 9 w 100" name="T16"/>
                <a:gd fmla="*/ 21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100">
                  <a:moveTo>
                    <a:pt x="9" y="21"/>
                  </a:moveTo>
                  <a:cubicBezTo>
                    <a:pt x="3" y="20"/>
                    <a:pt x="0" y="15"/>
                    <a:pt x="1" y="10"/>
                  </a:cubicBezTo>
                  <a:cubicBezTo>
                    <a:pt x="1" y="10"/>
                    <a:pt x="1" y="10"/>
                    <a:pt x="1" y="10"/>
                  </a:cubicBezTo>
                  <a:cubicBezTo>
                    <a:pt x="2" y="4"/>
                    <a:pt x="7" y="0"/>
                    <a:pt x="12" y="1"/>
                  </a:cubicBezTo>
                  <a:cubicBezTo>
                    <a:pt x="91" y="15"/>
                    <a:pt x="91" y="15"/>
                    <a:pt x="91" y="15"/>
                  </a:cubicBezTo>
                  <a:cubicBezTo>
                    <a:pt x="96" y="16"/>
                    <a:pt x="100" y="21"/>
                    <a:pt x="99" y="27"/>
                  </a:cubicBezTo>
                  <a:cubicBezTo>
                    <a:pt x="99" y="27"/>
                    <a:pt x="99" y="27"/>
                    <a:pt x="99" y="27"/>
                  </a:cubicBezTo>
                  <a:cubicBezTo>
                    <a:pt x="98" y="32"/>
                    <a:pt x="93" y="36"/>
                    <a:pt x="87" y="35"/>
                  </a:cubicBezTo>
                  <a:lnTo>
                    <a:pt x="9" y="21"/>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0" name="淘宝店chenying0907 29">
              <a:extLst>
                <a:ext uri="{FF2B5EF4-FFF2-40B4-BE49-F238E27FC236}">
                  <a16:creationId xmlns:a16="http://schemas.microsoft.com/office/drawing/2014/main" id="{A9E29A35-6F66-4631-AF84-7F8DDA0437E5}"/>
                </a:ext>
              </a:extLst>
            </p:cNvPr>
            <p:cNvSpPr/>
            <p:nvPr/>
          </p:nvSpPr>
          <p:spPr bwMode="auto">
            <a:xfrm>
              <a:off x="5852042" y="3247417"/>
              <a:ext cx="287984" cy="56653"/>
            </a:xfrm>
            <a:custGeom>
              <a:gdLst>
                <a:gd fmla="*/ 10 w 100" name="T0"/>
                <a:gd fmla="*/ 20 h 20" name="T1"/>
                <a:gd fmla="*/ 0 w 100" name="T2"/>
                <a:gd fmla="*/ 10 h 20" name="T3"/>
                <a:gd fmla="*/ 0 w 100" name="T4"/>
                <a:gd fmla="*/ 10 h 20" name="T5"/>
                <a:gd fmla="*/ 10 w 100" name="T6"/>
                <a:gd fmla="*/ 0 h 20" name="T7"/>
                <a:gd fmla="*/ 90 w 100" name="T8"/>
                <a:gd fmla="*/ 0 h 20" name="T9"/>
                <a:gd fmla="*/ 100 w 100" name="T10"/>
                <a:gd fmla="*/ 10 h 20" name="T11"/>
                <a:gd fmla="*/ 100 w 100" name="T12"/>
                <a:gd fmla="*/ 10 h 20" name="T13"/>
                <a:gd fmla="*/ 90 w 100" name="T14"/>
                <a:gd fmla="*/ 20 h 20" name="T15"/>
                <a:gd fmla="*/ 10 w 100" name="T16"/>
                <a:gd fmla="*/ 20 h 2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 w="100">
                  <a:moveTo>
                    <a:pt x="10" y="20"/>
                  </a:moveTo>
                  <a:cubicBezTo>
                    <a:pt x="5" y="20"/>
                    <a:pt x="0" y="16"/>
                    <a:pt x="0" y="10"/>
                  </a:cubicBezTo>
                  <a:cubicBezTo>
                    <a:pt x="0" y="10"/>
                    <a:pt x="0" y="10"/>
                    <a:pt x="0" y="10"/>
                  </a:cubicBezTo>
                  <a:cubicBezTo>
                    <a:pt x="0" y="5"/>
                    <a:pt x="5" y="0"/>
                    <a:pt x="10" y="0"/>
                  </a:cubicBezTo>
                  <a:cubicBezTo>
                    <a:pt x="90" y="0"/>
                    <a:pt x="90" y="0"/>
                    <a:pt x="90" y="0"/>
                  </a:cubicBezTo>
                  <a:cubicBezTo>
                    <a:pt x="96" y="0"/>
                    <a:pt x="100" y="5"/>
                    <a:pt x="100" y="10"/>
                  </a:cubicBezTo>
                  <a:cubicBezTo>
                    <a:pt x="100" y="10"/>
                    <a:pt x="100" y="10"/>
                    <a:pt x="100" y="10"/>
                  </a:cubicBezTo>
                  <a:cubicBezTo>
                    <a:pt x="100" y="16"/>
                    <a:pt x="96" y="20"/>
                    <a:pt x="90" y="20"/>
                  </a:cubicBezTo>
                  <a:lnTo>
                    <a:pt x="10" y="2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1" name="淘宝店chenying0907 30">
              <a:extLst>
                <a:ext uri="{FF2B5EF4-FFF2-40B4-BE49-F238E27FC236}">
                  <a16:creationId xmlns:a16="http://schemas.microsoft.com/office/drawing/2014/main" id="{FBE0DC36-D604-46C4-B661-795B2AD0960F}"/>
                </a:ext>
              </a:extLst>
            </p:cNvPr>
            <p:cNvSpPr/>
            <p:nvPr/>
          </p:nvSpPr>
          <p:spPr bwMode="auto">
            <a:xfrm>
              <a:off x="5835520" y="2997201"/>
              <a:ext cx="287984" cy="103863"/>
            </a:xfrm>
            <a:custGeom>
              <a:gdLst>
                <a:gd fmla="*/ 12 w 100" name="T0"/>
                <a:gd fmla="*/ 35 h 36" name="T1"/>
                <a:gd fmla="*/ 1 w 100" name="T2"/>
                <a:gd fmla="*/ 27 h 36" name="T3"/>
                <a:gd fmla="*/ 1 w 100" name="T4"/>
                <a:gd fmla="*/ 27 h 36" name="T5"/>
                <a:gd fmla="*/ 9 w 100" name="T6"/>
                <a:gd fmla="*/ 15 h 36" name="T7"/>
                <a:gd fmla="*/ 87 w 100" name="T8"/>
                <a:gd fmla="*/ 1 h 36" name="T9"/>
                <a:gd fmla="*/ 99 w 100" name="T10"/>
                <a:gd fmla="*/ 10 h 36" name="T11"/>
                <a:gd fmla="*/ 99 w 100" name="T12"/>
                <a:gd fmla="*/ 10 h 36" name="T13"/>
                <a:gd fmla="*/ 91 w 100" name="T14"/>
                <a:gd fmla="*/ 21 h 36" name="T15"/>
                <a:gd fmla="*/ 12 w 100" name="T16"/>
                <a:gd fmla="*/ 35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100">
                  <a:moveTo>
                    <a:pt x="12" y="35"/>
                  </a:moveTo>
                  <a:cubicBezTo>
                    <a:pt x="7" y="36"/>
                    <a:pt x="1" y="33"/>
                    <a:pt x="1" y="27"/>
                  </a:cubicBezTo>
                  <a:cubicBezTo>
                    <a:pt x="1" y="27"/>
                    <a:pt x="1" y="27"/>
                    <a:pt x="1" y="27"/>
                  </a:cubicBezTo>
                  <a:cubicBezTo>
                    <a:pt x="0" y="21"/>
                    <a:pt x="3" y="16"/>
                    <a:pt x="9" y="15"/>
                  </a:cubicBezTo>
                  <a:cubicBezTo>
                    <a:pt x="87" y="1"/>
                    <a:pt x="87" y="1"/>
                    <a:pt x="87" y="1"/>
                  </a:cubicBezTo>
                  <a:cubicBezTo>
                    <a:pt x="93" y="0"/>
                    <a:pt x="98" y="4"/>
                    <a:pt x="99" y="10"/>
                  </a:cubicBezTo>
                  <a:cubicBezTo>
                    <a:pt x="99" y="10"/>
                    <a:pt x="99" y="10"/>
                    <a:pt x="99" y="10"/>
                  </a:cubicBezTo>
                  <a:cubicBezTo>
                    <a:pt x="100" y="15"/>
                    <a:pt x="96" y="20"/>
                    <a:pt x="91" y="21"/>
                  </a:cubicBezTo>
                  <a:lnTo>
                    <a:pt x="12" y="35"/>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2" name="淘宝店chenying0907 31">
              <a:extLst>
                <a:ext uri="{FF2B5EF4-FFF2-40B4-BE49-F238E27FC236}">
                  <a16:creationId xmlns:a16="http://schemas.microsoft.com/office/drawing/2014/main" id="{285074D1-CF61-4F3D-AC35-5C0F49C5064C}"/>
                </a:ext>
              </a:extLst>
            </p:cNvPr>
            <p:cNvSpPr/>
            <p:nvPr/>
          </p:nvSpPr>
          <p:spPr bwMode="auto">
            <a:xfrm>
              <a:off x="5781226" y="2754066"/>
              <a:ext cx="280903" cy="148714"/>
            </a:xfrm>
            <a:custGeom>
              <a:gdLst>
                <a:gd fmla="*/ 15 w 98" name="T0"/>
                <a:gd fmla="*/ 49 h 51" name="T1"/>
                <a:gd fmla="*/ 2 w 98" name="T2"/>
                <a:gd fmla="*/ 43 h 51" name="T3"/>
                <a:gd fmla="*/ 2 w 98" name="T4"/>
                <a:gd fmla="*/ 43 h 51" name="T5"/>
                <a:gd fmla="*/ 8 w 98" name="T6"/>
                <a:gd fmla="*/ 30 h 51" name="T7"/>
                <a:gd fmla="*/ 83 w 98" name="T8"/>
                <a:gd fmla="*/ 2 h 51" name="T9"/>
                <a:gd fmla="*/ 96 w 98" name="T10"/>
                <a:gd fmla="*/ 8 h 51" name="T11"/>
                <a:gd fmla="*/ 96 w 98" name="T12"/>
                <a:gd fmla="*/ 8 h 51" name="T13"/>
                <a:gd fmla="*/ 90 w 98" name="T14"/>
                <a:gd fmla="*/ 22 h 51" name="T15"/>
                <a:gd fmla="*/ 15 w 98" name="T16"/>
                <a:gd fmla="*/ 49 h 5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1" w="98">
                  <a:moveTo>
                    <a:pt x="15" y="49"/>
                  </a:moveTo>
                  <a:cubicBezTo>
                    <a:pt x="9" y="51"/>
                    <a:pt x="4" y="48"/>
                    <a:pt x="2" y="43"/>
                  </a:cubicBezTo>
                  <a:cubicBezTo>
                    <a:pt x="2" y="43"/>
                    <a:pt x="2" y="43"/>
                    <a:pt x="2" y="43"/>
                  </a:cubicBezTo>
                  <a:cubicBezTo>
                    <a:pt x="0" y="37"/>
                    <a:pt x="3" y="32"/>
                    <a:pt x="8" y="30"/>
                  </a:cubicBezTo>
                  <a:cubicBezTo>
                    <a:pt x="83" y="2"/>
                    <a:pt x="83" y="2"/>
                    <a:pt x="83" y="2"/>
                  </a:cubicBezTo>
                  <a:cubicBezTo>
                    <a:pt x="88" y="0"/>
                    <a:pt x="94" y="3"/>
                    <a:pt x="96" y="8"/>
                  </a:cubicBezTo>
                  <a:cubicBezTo>
                    <a:pt x="96" y="8"/>
                    <a:pt x="96" y="8"/>
                    <a:pt x="96" y="8"/>
                  </a:cubicBezTo>
                  <a:cubicBezTo>
                    <a:pt x="98" y="14"/>
                    <a:pt x="95" y="20"/>
                    <a:pt x="90" y="22"/>
                  </a:cubicBezTo>
                  <a:lnTo>
                    <a:pt x="15" y="49"/>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3" name="淘宝店chenying0907 32">
              <a:extLst>
                <a:ext uri="{FF2B5EF4-FFF2-40B4-BE49-F238E27FC236}">
                  <a16:creationId xmlns:a16="http://schemas.microsoft.com/office/drawing/2014/main" id="{680BD2B6-E826-4145-B9A6-7C1E938A9627}"/>
                </a:ext>
              </a:extLst>
            </p:cNvPr>
            <p:cNvSpPr/>
            <p:nvPr/>
          </p:nvSpPr>
          <p:spPr bwMode="auto">
            <a:xfrm>
              <a:off x="5691526" y="2529817"/>
              <a:ext cx="266741" cy="181762"/>
            </a:xfrm>
            <a:custGeom>
              <a:gdLst>
                <a:gd fmla="*/ 17 w 93" name="T0"/>
                <a:gd fmla="*/ 60 h 63" name="T1"/>
                <a:gd fmla="*/ 3 w 93" name="T2"/>
                <a:gd fmla="*/ 57 h 63" name="T3"/>
                <a:gd fmla="*/ 3 w 93" name="T4"/>
                <a:gd fmla="*/ 57 h 63" name="T5"/>
                <a:gd fmla="*/ 7 w 93" name="T6"/>
                <a:gd fmla="*/ 43 h 63" name="T7"/>
                <a:gd fmla="*/ 76 w 93" name="T8"/>
                <a:gd fmla="*/ 3 h 63" name="T9"/>
                <a:gd fmla="*/ 90 w 93" name="T10"/>
                <a:gd fmla="*/ 7 h 63" name="T11"/>
                <a:gd fmla="*/ 90 w 93" name="T12"/>
                <a:gd fmla="*/ 7 h 63" name="T13"/>
                <a:gd fmla="*/ 86 w 93" name="T14"/>
                <a:gd fmla="*/ 20 h 63" name="T15"/>
                <a:gd fmla="*/ 17 w 93" name="T16"/>
                <a:gd fmla="*/ 60 h 6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2" w="93">
                  <a:moveTo>
                    <a:pt x="17" y="60"/>
                  </a:moveTo>
                  <a:cubicBezTo>
                    <a:pt x="12" y="63"/>
                    <a:pt x="6" y="61"/>
                    <a:pt x="3" y="57"/>
                  </a:cubicBezTo>
                  <a:cubicBezTo>
                    <a:pt x="3" y="57"/>
                    <a:pt x="3" y="57"/>
                    <a:pt x="3" y="57"/>
                  </a:cubicBezTo>
                  <a:cubicBezTo>
                    <a:pt x="0" y="52"/>
                    <a:pt x="2" y="45"/>
                    <a:pt x="7" y="43"/>
                  </a:cubicBezTo>
                  <a:cubicBezTo>
                    <a:pt x="76" y="3"/>
                    <a:pt x="76" y="3"/>
                    <a:pt x="76" y="3"/>
                  </a:cubicBezTo>
                  <a:cubicBezTo>
                    <a:pt x="81" y="0"/>
                    <a:pt x="87" y="2"/>
                    <a:pt x="90" y="7"/>
                  </a:cubicBezTo>
                  <a:cubicBezTo>
                    <a:pt x="90" y="7"/>
                    <a:pt x="90" y="7"/>
                    <a:pt x="90" y="7"/>
                  </a:cubicBezTo>
                  <a:cubicBezTo>
                    <a:pt x="93" y="11"/>
                    <a:pt x="91" y="18"/>
                    <a:pt x="86" y="20"/>
                  </a:cubicBezTo>
                  <a:lnTo>
                    <a:pt x="17" y="6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4" name="淘宝店chenying0907 33">
              <a:extLst>
                <a:ext uri="{FF2B5EF4-FFF2-40B4-BE49-F238E27FC236}">
                  <a16:creationId xmlns:a16="http://schemas.microsoft.com/office/drawing/2014/main" id="{42947C41-DF31-40AF-966A-79F63BF14FEB}"/>
                </a:ext>
              </a:extLst>
            </p:cNvPr>
            <p:cNvSpPr/>
            <p:nvPr/>
          </p:nvSpPr>
          <p:spPr bwMode="auto">
            <a:xfrm>
              <a:off x="5575861" y="2326812"/>
              <a:ext cx="238414" cy="212447"/>
            </a:xfrm>
            <a:custGeom>
              <a:gdLst>
                <a:gd fmla="*/ 17 w 83" name="T0"/>
                <a:gd fmla="*/ 71 h 74" name="T1"/>
                <a:gd fmla="*/ 3 w 83" name="T2"/>
                <a:gd fmla="*/ 69 h 74" name="T3"/>
                <a:gd fmla="*/ 3 w 83" name="T4"/>
                <a:gd fmla="*/ 69 h 74" name="T5"/>
                <a:gd fmla="*/ 4 w 83" name="T6"/>
                <a:gd fmla="*/ 55 h 74" name="T7"/>
                <a:gd fmla="*/ 65 w 83" name="T8"/>
                <a:gd fmla="*/ 4 h 74" name="T9"/>
                <a:gd fmla="*/ 80 w 83" name="T10"/>
                <a:gd fmla="*/ 5 h 74" name="T11"/>
                <a:gd fmla="*/ 80 w 83" name="T12"/>
                <a:gd fmla="*/ 5 h 74" name="T13"/>
                <a:gd fmla="*/ 79 w 83" name="T14"/>
                <a:gd fmla="*/ 20 h 74" name="T15"/>
                <a:gd fmla="*/ 17 w 83" name="T16"/>
                <a:gd fmla="*/ 71 h 7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4" w="83">
                  <a:moveTo>
                    <a:pt x="17" y="71"/>
                  </a:moveTo>
                  <a:cubicBezTo>
                    <a:pt x="13" y="74"/>
                    <a:pt x="7" y="74"/>
                    <a:pt x="3" y="69"/>
                  </a:cubicBezTo>
                  <a:cubicBezTo>
                    <a:pt x="3" y="69"/>
                    <a:pt x="3" y="69"/>
                    <a:pt x="3" y="69"/>
                  </a:cubicBezTo>
                  <a:cubicBezTo>
                    <a:pt x="0" y="65"/>
                    <a:pt x="0" y="59"/>
                    <a:pt x="4" y="55"/>
                  </a:cubicBezTo>
                  <a:cubicBezTo>
                    <a:pt x="65" y="4"/>
                    <a:pt x="65" y="4"/>
                    <a:pt x="65" y="4"/>
                  </a:cubicBezTo>
                  <a:cubicBezTo>
                    <a:pt x="70" y="0"/>
                    <a:pt x="76" y="1"/>
                    <a:pt x="80" y="5"/>
                  </a:cubicBezTo>
                  <a:cubicBezTo>
                    <a:pt x="80" y="5"/>
                    <a:pt x="80" y="5"/>
                    <a:pt x="80" y="5"/>
                  </a:cubicBezTo>
                  <a:cubicBezTo>
                    <a:pt x="83" y="9"/>
                    <a:pt x="83" y="16"/>
                    <a:pt x="79" y="20"/>
                  </a:cubicBezTo>
                  <a:lnTo>
                    <a:pt x="17" y="71"/>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5" name="淘宝店chenying0907 34">
              <a:extLst>
                <a:ext uri="{FF2B5EF4-FFF2-40B4-BE49-F238E27FC236}">
                  <a16:creationId xmlns:a16="http://schemas.microsoft.com/office/drawing/2014/main" id="{A2327908-87FA-4680-BF1C-C8FA1DDAF157}"/>
                </a:ext>
              </a:extLst>
            </p:cNvPr>
            <p:cNvSpPr/>
            <p:nvPr/>
          </p:nvSpPr>
          <p:spPr bwMode="auto">
            <a:xfrm>
              <a:off x="5070708" y="1899555"/>
              <a:ext cx="141632" cy="283263"/>
            </a:xfrm>
            <a:custGeom>
              <a:gdLst>
                <a:gd fmla="*/ 21 w 50" name="T0"/>
                <a:gd fmla="*/ 90 h 98" name="T1"/>
                <a:gd fmla="*/ 8 w 50" name="T2"/>
                <a:gd fmla="*/ 96 h 98" name="T3"/>
                <a:gd fmla="*/ 8 w 50" name="T4"/>
                <a:gd fmla="*/ 96 h 98" name="T5"/>
                <a:gd fmla="*/ 2 w 50" name="T6"/>
                <a:gd fmla="*/ 83 h 98" name="T7"/>
                <a:gd fmla="*/ 29 w 50" name="T8"/>
                <a:gd fmla="*/ 8 h 98" name="T9"/>
                <a:gd fmla="*/ 42 w 50" name="T10"/>
                <a:gd fmla="*/ 2 h 98" name="T11"/>
                <a:gd fmla="*/ 42 w 50" name="T12"/>
                <a:gd fmla="*/ 2 h 98" name="T13"/>
                <a:gd fmla="*/ 49 w 50" name="T14"/>
                <a:gd fmla="*/ 15 h 98" name="T15"/>
                <a:gd fmla="*/ 21 w 50" name="T16"/>
                <a:gd fmla="*/ 90 h 9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8" w="50">
                  <a:moveTo>
                    <a:pt x="21" y="90"/>
                  </a:moveTo>
                  <a:cubicBezTo>
                    <a:pt x="19" y="95"/>
                    <a:pt x="14" y="98"/>
                    <a:pt x="8" y="96"/>
                  </a:cubicBezTo>
                  <a:cubicBezTo>
                    <a:pt x="8" y="96"/>
                    <a:pt x="8" y="96"/>
                    <a:pt x="8" y="96"/>
                  </a:cubicBezTo>
                  <a:cubicBezTo>
                    <a:pt x="3" y="94"/>
                    <a:pt x="0" y="88"/>
                    <a:pt x="2" y="83"/>
                  </a:cubicBezTo>
                  <a:cubicBezTo>
                    <a:pt x="29" y="8"/>
                    <a:pt x="29" y="8"/>
                    <a:pt x="29" y="8"/>
                  </a:cubicBezTo>
                  <a:cubicBezTo>
                    <a:pt x="31" y="3"/>
                    <a:pt x="37" y="0"/>
                    <a:pt x="42" y="2"/>
                  </a:cubicBezTo>
                  <a:cubicBezTo>
                    <a:pt x="42" y="2"/>
                    <a:pt x="42" y="2"/>
                    <a:pt x="42" y="2"/>
                  </a:cubicBezTo>
                  <a:cubicBezTo>
                    <a:pt x="48" y="4"/>
                    <a:pt x="50" y="10"/>
                    <a:pt x="49" y="15"/>
                  </a:cubicBezTo>
                  <a:lnTo>
                    <a:pt x="21" y="90"/>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sp>
          <p:nvSpPr>
            <p:cNvPr id="46" name="淘宝店chenying0907 35">
              <a:extLst>
                <a:ext uri="{FF2B5EF4-FFF2-40B4-BE49-F238E27FC236}">
                  <a16:creationId xmlns:a16="http://schemas.microsoft.com/office/drawing/2014/main" id="{A2F28292-9AF5-420B-8CFD-181684D74FFB}"/>
                </a:ext>
              </a:extLst>
            </p:cNvPr>
            <p:cNvSpPr/>
            <p:nvPr/>
          </p:nvSpPr>
          <p:spPr bwMode="auto">
            <a:xfrm>
              <a:off x="4870063" y="1838182"/>
              <a:ext cx="103863" cy="287984"/>
            </a:xfrm>
            <a:custGeom>
              <a:gdLst>
                <a:gd fmla="*/ 21 w 36" name="T0"/>
                <a:gd fmla="*/ 91 h 100" name="T1"/>
                <a:gd fmla="*/ 9 w 36" name="T2"/>
                <a:gd fmla="*/ 99 h 100" name="T3"/>
                <a:gd fmla="*/ 9 w 36" name="T4"/>
                <a:gd fmla="*/ 99 h 100" name="T5"/>
                <a:gd fmla="*/ 1 w 36" name="T6"/>
                <a:gd fmla="*/ 88 h 100" name="T7"/>
                <a:gd fmla="*/ 15 w 36" name="T8"/>
                <a:gd fmla="*/ 9 h 100" name="T9"/>
                <a:gd fmla="*/ 27 w 36" name="T10"/>
                <a:gd fmla="*/ 1 h 100" name="T11"/>
                <a:gd fmla="*/ 27 w 36" name="T12"/>
                <a:gd fmla="*/ 1 h 100" name="T13"/>
                <a:gd fmla="*/ 35 w 36" name="T14"/>
                <a:gd fmla="*/ 13 h 100" name="T15"/>
                <a:gd fmla="*/ 21 w 36" name="T16"/>
                <a:gd fmla="*/ 91 h 10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0" w="36">
                  <a:moveTo>
                    <a:pt x="21" y="91"/>
                  </a:moveTo>
                  <a:cubicBezTo>
                    <a:pt x="20" y="97"/>
                    <a:pt x="15" y="100"/>
                    <a:pt x="9" y="99"/>
                  </a:cubicBezTo>
                  <a:cubicBezTo>
                    <a:pt x="9" y="99"/>
                    <a:pt x="9" y="99"/>
                    <a:pt x="9" y="99"/>
                  </a:cubicBezTo>
                  <a:cubicBezTo>
                    <a:pt x="4" y="98"/>
                    <a:pt x="0" y="93"/>
                    <a:pt x="1" y="88"/>
                  </a:cubicBezTo>
                  <a:cubicBezTo>
                    <a:pt x="15" y="9"/>
                    <a:pt x="15" y="9"/>
                    <a:pt x="15" y="9"/>
                  </a:cubicBezTo>
                  <a:cubicBezTo>
                    <a:pt x="16" y="4"/>
                    <a:pt x="21" y="0"/>
                    <a:pt x="27" y="1"/>
                  </a:cubicBezTo>
                  <a:cubicBezTo>
                    <a:pt x="27" y="1"/>
                    <a:pt x="27" y="1"/>
                    <a:pt x="27" y="1"/>
                  </a:cubicBezTo>
                  <a:cubicBezTo>
                    <a:pt x="32" y="2"/>
                    <a:pt x="36" y="7"/>
                    <a:pt x="35" y="13"/>
                  </a:cubicBezTo>
                  <a:lnTo>
                    <a:pt x="21" y="91"/>
                  </a:lnTo>
                  <a:close/>
                </a:path>
              </a:pathLst>
            </a:custGeom>
            <a:solidFill>
              <a:schemeClr val="tx1">
                <a:lumMod val="10000"/>
                <a:lumOff val="90000"/>
              </a:schemeClr>
            </a:solidFill>
            <a:ln>
              <a:noFill/>
            </a:ln>
          </p:spPr>
          <p:txBody>
            <a:bodyPr anchor="t" anchorCtr="0" bIns="60931" compatLnSpc="1" lIns="121861" numCol="1" rIns="121861" tIns="60931" vert="horz" wrap="square">
              <a:prstTxWarp prst="textNoShape">
                <a:avLst/>
              </a:prstTxWarp>
            </a:bodyPr>
            <a:lstStyle/>
            <a:p>
              <a:endParaRPr altLang="en-US" lang="zh-CN" sz="2399"/>
            </a:p>
          </p:txBody>
        </p:sp>
      </p:grpSp>
      <p:grpSp>
        <p:nvGrpSpPr>
          <p:cNvPr id="4" name="组合 3">
            <a:extLst>
              <a:ext uri="{FF2B5EF4-FFF2-40B4-BE49-F238E27FC236}">
                <a16:creationId xmlns:a16="http://schemas.microsoft.com/office/drawing/2014/main" id="{B574CC1A-6BAD-4B80-948A-2557C191E6CB}"/>
              </a:ext>
            </a:extLst>
          </p:cNvPr>
          <p:cNvGrpSpPr/>
          <p:nvPr/>
        </p:nvGrpSpPr>
        <p:grpSpPr>
          <a:xfrm>
            <a:off x="2742072" y="2960087"/>
            <a:ext cx="3056654" cy="501445"/>
            <a:chOff x="2235660" y="3296091"/>
            <a:chExt cx="3056654" cy="501445"/>
          </a:xfrm>
        </p:grpSpPr>
        <p:sp>
          <p:nvSpPr>
            <p:cNvPr id="3" name="矩形 2">
              <a:extLst>
                <a:ext uri="{FF2B5EF4-FFF2-40B4-BE49-F238E27FC236}">
                  <a16:creationId xmlns:a16="http://schemas.microsoft.com/office/drawing/2014/main" id="{68BD2CCD-0120-47C9-9BB0-B49AD3234ABE}"/>
                </a:ext>
              </a:extLst>
            </p:cNvPr>
            <p:cNvSpPr/>
            <p:nvPr/>
          </p:nvSpPr>
          <p:spPr>
            <a:xfrm>
              <a:off x="2235660" y="3296091"/>
              <a:ext cx="3056654" cy="501445"/>
            </a:xfrm>
            <a:prstGeom prst="rect">
              <a:avLst/>
            </a:prstGeom>
            <a:solidFill>
              <a:srgbClr val="35070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a:extLst>
                <a:ext uri="{FF2B5EF4-FFF2-40B4-BE49-F238E27FC236}">
                  <a16:creationId xmlns:a16="http://schemas.microsoft.com/office/drawing/2014/main" id="{ADA29C8E-FA1B-4C28-915D-1EFC16B99A34}"/>
                </a:ext>
              </a:extLst>
            </p:cNvPr>
            <p:cNvSpPr/>
            <p:nvPr/>
          </p:nvSpPr>
          <p:spPr>
            <a:xfrm>
              <a:off x="2315513" y="3346759"/>
              <a:ext cx="2811780" cy="396240"/>
            </a:xfrm>
            <a:prstGeom prst="rect">
              <a:avLst/>
            </a:prstGeom>
          </p:spPr>
          <p:txBody>
            <a:bodyPr wrap="none">
              <a:spAutoFit/>
            </a:bodyPr>
            <a:lstStyle/>
            <a:p>
              <a:r>
                <a:rPr altLang="en-US" b="1" i="1" lang="zh-CN" spc="300" sz="2000">
                  <a:solidFill>
                    <a:schemeClr val="bg1"/>
                  </a:solidFill>
                  <a:latin charset="-122" panose="020b0500000000000000" pitchFamily="34" typeface="思源黑体 CN Regular"/>
                  <a:ea charset="-122" panose="020b0500000000000000" pitchFamily="34" typeface="思源黑体 CN Regular"/>
                </a:rPr>
                <a:t>企业使命的影响因素</a:t>
              </a:r>
            </a:p>
          </p:txBody>
        </p:sp>
      </p:grpSp>
      <p:grpSp>
        <p:nvGrpSpPr>
          <p:cNvPr id="55" name="组合 54">
            <a:extLst>
              <a:ext uri="{FF2B5EF4-FFF2-40B4-BE49-F238E27FC236}">
                <a16:creationId xmlns:a16="http://schemas.microsoft.com/office/drawing/2014/main" id="{37C6F257-4E22-495D-AF16-D095FC808666}"/>
              </a:ext>
            </a:extLst>
          </p:cNvPr>
          <p:cNvGrpSpPr/>
          <p:nvPr/>
        </p:nvGrpSpPr>
        <p:grpSpPr>
          <a:xfrm>
            <a:off x="6074380" y="1944276"/>
            <a:ext cx="3903137" cy="1289846"/>
            <a:chOff x="6114921" y="1930533"/>
            <a:chExt cx="3903137" cy="1289846"/>
          </a:xfrm>
        </p:grpSpPr>
        <p:grpSp>
          <p:nvGrpSpPr>
            <p:cNvPr id="5" name="组合 4">
              <a:extLst>
                <a:ext uri="{FF2B5EF4-FFF2-40B4-BE49-F238E27FC236}">
                  <a16:creationId xmlns:a16="http://schemas.microsoft.com/office/drawing/2014/main" id="{016A7A25-3C7F-43B2-9F47-1ABA54703F48}"/>
                </a:ext>
              </a:extLst>
            </p:cNvPr>
            <p:cNvGrpSpPr/>
            <p:nvPr/>
          </p:nvGrpSpPr>
          <p:grpSpPr>
            <a:xfrm>
              <a:off x="6518382" y="1939645"/>
              <a:ext cx="3499676" cy="1280734"/>
              <a:chOff x="6358285" y="1782328"/>
              <a:chExt cx="3499676" cy="1280734"/>
            </a:xfrm>
          </p:grpSpPr>
          <p:sp>
            <p:nvSpPr>
              <p:cNvPr id="6" name="矩形 5">
                <a:extLst>
                  <a:ext uri="{FF2B5EF4-FFF2-40B4-BE49-F238E27FC236}">
                    <a16:creationId xmlns:a16="http://schemas.microsoft.com/office/drawing/2014/main" id="{D31965F5-B0B9-4E11-9F03-DB866A870F21}"/>
                  </a:ext>
                </a:extLst>
              </p:cNvPr>
              <p:cNvSpPr/>
              <p:nvPr/>
            </p:nvSpPr>
            <p:spPr>
              <a:xfrm>
                <a:off x="6358286" y="2108121"/>
                <a:ext cx="3056654"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利益相关者的诉求</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外部环境</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创业家的价值观与洞察力</a:t>
                </a:r>
              </a:p>
            </p:txBody>
          </p:sp>
          <p:sp>
            <p:nvSpPr>
              <p:cNvPr id="7" name="矩形 6">
                <a:extLst>
                  <a:ext uri="{FF2B5EF4-FFF2-40B4-BE49-F238E27FC236}">
                    <a16:creationId xmlns:a16="http://schemas.microsoft.com/office/drawing/2014/main" id="{B8D932AC-F541-4956-BE65-16D7CE5F58E0}"/>
                  </a:ext>
                </a:extLst>
              </p:cNvPr>
              <p:cNvSpPr/>
              <p:nvPr/>
            </p:nvSpPr>
            <p:spPr>
              <a:xfrm>
                <a:off x="6358286" y="1782328"/>
                <a:ext cx="33959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企业使命确立的影响因素</a:t>
                </a:r>
              </a:p>
            </p:txBody>
          </p:sp>
        </p:grpSp>
        <p:grpSp>
          <p:nvGrpSpPr>
            <p:cNvPr id="51" name="组合 50">
              <a:extLst>
                <a:ext uri="{FF2B5EF4-FFF2-40B4-BE49-F238E27FC236}">
                  <a16:creationId xmlns:a16="http://schemas.microsoft.com/office/drawing/2014/main" id="{BEBA93E6-6531-436E-95C8-F69A9E47A29C}"/>
                </a:ext>
              </a:extLst>
            </p:cNvPr>
            <p:cNvGrpSpPr/>
            <p:nvPr/>
          </p:nvGrpSpPr>
          <p:grpSpPr>
            <a:xfrm>
              <a:off x="6114921" y="1930533"/>
              <a:ext cx="414923" cy="418333"/>
              <a:chOff x="6114921" y="1930533"/>
              <a:chExt cx="414923" cy="418333"/>
            </a:xfrm>
          </p:grpSpPr>
          <p:sp>
            <p:nvSpPr>
              <p:cNvPr id="49" name="Freeform 641">
                <a:extLst>
                  <a:ext uri="{FF2B5EF4-FFF2-40B4-BE49-F238E27FC236}">
                    <a16:creationId xmlns:a16="http://schemas.microsoft.com/office/drawing/2014/main" id="{8FB43E51-CE9C-43DF-A938-2890D3AF196C}"/>
                  </a:ext>
                </a:extLst>
              </p:cNvPr>
              <p:cNvSpPr/>
              <p:nvPr/>
            </p:nvSpPr>
            <p:spPr bwMode="auto">
              <a:xfrm>
                <a:off x="6114921" y="1930533"/>
                <a:ext cx="414923" cy="418333"/>
              </a:xfrm>
              <a:custGeom>
                <a:gdLst>
                  <a:gd fmla="*/ 402 w 845" name="T0"/>
                  <a:gd fmla="*/ 846 h 846" name="T1"/>
                  <a:gd fmla="*/ 339 w 845" name="T2"/>
                  <a:gd fmla="*/ 838 h 846" name="T3"/>
                  <a:gd fmla="*/ 280 w 845" name="T4"/>
                  <a:gd fmla="*/ 822 h 846" name="T5"/>
                  <a:gd fmla="*/ 224 w 845" name="T6"/>
                  <a:gd fmla="*/ 796 h 846" name="T7"/>
                  <a:gd fmla="*/ 172 w 845" name="T8"/>
                  <a:gd fmla="*/ 764 h 846" name="T9"/>
                  <a:gd fmla="*/ 124 w 845" name="T10"/>
                  <a:gd fmla="*/ 722 h 846" name="T11"/>
                  <a:gd fmla="*/ 94 w 845" name="T12"/>
                  <a:gd fmla="*/ 690 h 846" name="T13"/>
                  <a:gd fmla="*/ 58 w 845" name="T14"/>
                  <a:gd fmla="*/ 639 h 846" name="T15"/>
                  <a:gd fmla="*/ 32 w 845" name="T16"/>
                  <a:gd fmla="*/ 583 h 846" name="T17"/>
                  <a:gd fmla="*/ 13 w 845" name="T18"/>
                  <a:gd fmla="*/ 524 h 846" name="T19"/>
                  <a:gd fmla="*/ 3 w 845" name="T20"/>
                  <a:gd fmla="*/ 464 h 846" name="T21"/>
                  <a:gd fmla="*/ 1 w 845" name="T22"/>
                  <a:gd fmla="*/ 403 h 846" name="T23"/>
                  <a:gd fmla="*/ 8 w 845" name="T24"/>
                  <a:gd fmla="*/ 343 h 846" name="T25"/>
                  <a:gd fmla="*/ 24 w 845" name="T26"/>
                  <a:gd fmla="*/ 283 h 846" name="T27"/>
                  <a:gd fmla="*/ 48 w 845" name="T28"/>
                  <a:gd fmla="*/ 228 h 846" name="T29"/>
                  <a:gd fmla="*/ 81 w 845" name="T30"/>
                  <a:gd fmla="*/ 174 h 846" name="T31"/>
                  <a:gd fmla="*/ 124 w 845" name="T32"/>
                  <a:gd fmla="*/ 124 h 846" name="T33"/>
                  <a:gd fmla="*/ 154 w 845" name="T34"/>
                  <a:gd fmla="*/ 96 h 846" name="T35"/>
                  <a:gd fmla="*/ 205 w 845" name="T36"/>
                  <a:gd fmla="*/ 60 h 846" name="T37"/>
                  <a:gd fmla="*/ 261 w 845" name="T38"/>
                  <a:gd fmla="*/ 32 h 846" name="T39"/>
                  <a:gd fmla="*/ 319 w 845" name="T40"/>
                  <a:gd fmla="*/ 13 h 846" name="T41"/>
                  <a:gd fmla="*/ 380 w 845" name="T42"/>
                  <a:gd fmla="*/ 3 h 846" name="T43"/>
                  <a:gd fmla="*/ 422 w 845" name="T44"/>
                  <a:gd fmla="*/ 0 h 846" name="T45"/>
                  <a:gd fmla="*/ 485 w 845" name="T46"/>
                  <a:gd fmla="*/ 6 h 846" name="T47"/>
                  <a:gd fmla="*/ 546 w 845" name="T48"/>
                  <a:gd fmla="*/ 19 h 846" name="T49"/>
                  <a:gd fmla="*/ 603 w 845" name="T50"/>
                  <a:gd fmla="*/ 41 h 846" name="T51"/>
                  <a:gd fmla="*/ 657 w 845" name="T52"/>
                  <a:gd fmla="*/ 72 h 846" name="T53"/>
                  <a:gd fmla="*/ 707 w 845" name="T54"/>
                  <a:gd fmla="*/ 109 h 846" name="T55"/>
                  <a:gd fmla="*/ 737 w 845" name="T56"/>
                  <a:gd fmla="*/ 140 h 846" name="T57"/>
                  <a:gd fmla="*/ 775 w 845" name="T58"/>
                  <a:gd fmla="*/ 191 h 846" name="T59"/>
                  <a:gd fmla="*/ 806 w 845" name="T60"/>
                  <a:gd fmla="*/ 245 h 846" name="T61"/>
                  <a:gd fmla="*/ 828 w 845" name="T62"/>
                  <a:gd fmla="*/ 303 h 846" name="T63"/>
                  <a:gd fmla="*/ 841 w 845" name="T64"/>
                  <a:gd fmla="*/ 363 h 846" name="T65"/>
                  <a:gd fmla="*/ 845 w 845" name="T66"/>
                  <a:gd fmla="*/ 423 h 846" name="T67"/>
                  <a:gd fmla="*/ 841 w 845" name="T68"/>
                  <a:gd fmla="*/ 484 h 846" name="T69"/>
                  <a:gd fmla="*/ 828 w 845" name="T70"/>
                  <a:gd fmla="*/ 544 h 846" name="T71"/>
                  <a:gd fmla="*/ 806 w 845" name="T72"/>
                  <a:gd fmla="*/ 602 h 846" name="T73"/>
                  <a:gd fmla="*/ 775 w 845" name="T74"/>
                  <a:gd fmla="*/ 656 h 846" name="T75"/>
                  <a:gd fmla="*/ 737 w 845" name="T76"/>
                  <a:gd fmla="*/ 707 h 846" name="T77"/>
                  <a:gd fmla="*/ 707 w 845" name="T78"/>
                  <a:gd fmla="*/ 736 h 846" name="T79"/>
                  <a:gd fmla="*/ 657 w 845" name="T80"/>
                  <a:gd fmla="*/ 776 h 846" name="T81"/>
                  <a:gd fmla="*/ 603 w 845" name="T82"/>
                  <a:gd fmla="*/ 806 h 846" name="T83"/>
                  <a:gd fmla="*/ 546 w 845" name="T84"/>
                  <a:gd fmla="*/ 828 h 846" name="T85"/>
                  <a:gd fmla="*/ 485 w 845" name="T86"/>
                  <a:gd fmla="*/ 841 h 846" name="T87"/>
                  <a:gd fmla="*/ 422 w 845" name="T88"/>
                  <a:gd fmla="*/ 846 h 84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45" w="845">
                    <a:moveTo>
                      <a:pt x="422" y="846"/>
                    </a:moveTo>
                    <a:lnTo>
                      <a:pt x="422" y="846"/>
                    </a:lnTo>
                    <a:lnTo>
                      <a:pt x="402" y="846"/>
                    </a:lnTo>
                    <a:lnTo>
                      <a:pt x="380" y="844"/>
                    </a:lnTo>
                    <a:lnTo>
                      <a:pt x="360" y="841"/>
                    </a:lnTo>
                    <a:lnTo>
                      <a:pt x="339" y="838"/>
                    </a:lnTo>
                    <a:lnTo>
                      <a:pt x="319" y="834"/>
                    </a:lnTo>
                    <a:lnTo>
                      <a:pt x="300" y="828"/>
                    </a:lnTo>
                    <a:lnTo>
                      <a:pt x="280" y="822"/>
                    </a:lnTo>
                    <a:lnTo>
                      <a:pt x="261" y="814"/>
                    </a:lnTo>
                    <a:lnTo>
                      <a:pt x="242" y="806"/>
                    </a:lnTo>
                    <a:lnTo>
                      <a:pt x="224" y="796"/>
                    </a:lnTo>
                    <a:lnTo>
                      <a:pt x="205" y="786"/>
                    </a:lnTo>
                    <a:lnTo>
                      <a:pt x="188" y="776"/>
                    </a:lnTo>
                    <a:lnTo>
                      <a:pt x="172" y="764"/>
                    </a:lnTo>
                    <a:lnTo>
                      <a:pt x="154" y="751"/>
                    </a:lnTo>
                    <a:lnTo>
                      <a:pt x="140" y="736"/>
                    </a:lnTo>
                    <a:lnTo>
                      <a:pt x="124" y="722"/>
                    </a:lnTo>
                    <a:lnTo>
                      <a:pt x="124" y="722"/>
                    </a:lnTo>
                    <a:lnTo>
                      <a:pt x="109" y="707"/>
                    </a:lnTo>
                    <a:lnTo>
                      <a:pt x="94" y="690"/>
                    </a:lnTo>
                    <a:lnTo>
                      <a:pt x="81" y="674"/>
                    </a:lnTo>
                    <a:lnTo>
                      <a:pt x="70" y="656"/>
                    </a:lnTo>
                    <a:lnTo>
                      <a:pt x="58" y="639"/>
                    </a:lnTo>
                    <a:lnTo>
                      <a:pt x="48" y="620"/>
                    </a:lnTo>
                    <a:lnTo>
                      <a:pt x="39" y="602"/>
                    </a:lnTo>
                    <a:lnTo>
                      <a:pt x="32" y="583"/>
                    </a:lnTo>
                    <a:lnTo>
                      <a:pt x="24" y="563"/>
                    </a:lnTo>
                    <a:lnTo>
                      <a:pt x="17" y="544"/>
                    </a:lnTo>
                    <a:lnTo>
                      <a:pt x="13" y="524"/>
                    </a:lnTo>
                    <a:lnTo>
                      <a:pt x="8" y="505"/>
                    </a:lnTo>
                    <a:lnTo>
                      <a:pt x="4" y="484"/>
                    </a:lnTo>
                    <a:lnTo>
                      <a:pt x="3" y="464"/>
                    </a:lnTo>
                    <a:lnTo>
                      <a:pt x="1" y="443"/>
                    </a:lnTo>
                    <a:lnTo>
                      <a:pt x="0" y="423"/>
                    </a:lnTo>
                    <a:lnTo>
                      <a:pt x="1" y="403"/>
                    </a:lnTo>
                    <a:lnTo>
                      <a:pt x="3" y="384"/>
                    </a:lnTo>
                    <a:lnTo>
                      <a:pt x="4" y="363"/>
                    </a:lnTo>
                    <a:lnTo>
                      <a:pt x="8" y="343"/>
                    </a:lnTo>
                    <a:lnTo>
                      <a:pt x="13" y="322"/>
                    </a:lnTo>
                    <a:lnTo>
                      <a:pt x="17" y="303"/>
                    </a:lnTo>
                    <a:lnTo>
                      <a:pt x="24" y="283"/>
                    </a:lnTo>
                    <a:lnTo>
                      <a:pt x="32" y="264"/>
                    </a:lnTo>
                    <a:lnTo>
                      <a:pt x="39" y="245"/>
                    </a:lnTo>
                    <a:lnTo>
                      <a:pt x="48" y="228"/>
                    </a:lnTo>
                    <a:lnTo>
                      <a:pt x="58" y="209"/>
                    </a:lnTo>
                    <a:lnTo>
                      <a:pt x="70" y="191"/>
                    </a:lnTo>
                    <a:lnTo>
                      <a:pt x="81" y="174"/>
                    </a:lnTo>
                    <a:lnTo>
                      <a:pt x="94" y="156"/>
                    </a:lnTo>
                    <a:lnTo>
                      <a:pt x="109" y="140"/>
                    </a:lnTo>
                    <a:lnTo>
                      <a:pt x="124" y="124"/>
                    </a:lnTo>
                    <a:lnTo>
                      <a:pt x="124" y="124"/>
                    </a:lnTo>
                    <a:lnTo>
                      <a:pt x="140" y="109"/>
                    </a:lnTo>
                    <a:lnTo>
                      <a:pt x="154" y="96"/>
                    </a:lnTo>
                    <a:lnTo>
                      <a:pt x="172" y="83"/>
                    </a:lnTo>
                    <a:lnTo>
                      <a:pt x="188" y="72"/>
                    </a:lnTo>
                    <a:lnTo>
                      <a:pt x="205" y="60"/>
                    </a:lnTo>
                    <a:lnTo>
                      <a:pt x="224" y="50"/>
                    </a:lnTo>
                    <a:lnTo>
                      <a:pt x="242" y="41"/>
                    </a:lnTo>
                    <a:lnTo>
                      <a:pt x="261" y="32"/>
                    </a:lnTo>
                    <a:lnTo>
                      <a:pt x="280" y="25"/>
                    </a:lnTo>
                    <a:lnTo>
                      <a:pt x="300" y="19"/>
                    </a:lnTo>
                    <a:lnTo>
                      <a:pt x="319" y="13"/>
                    </a:lnTo>
                    <a:lnTo>
                      <a:pt x="339" y="9"/>
                    </a:lnTo>
                    <a:lnTo>
                      <a:pt x="360" y="6"/>
                    </a:lnTo>
                    <a:lnTo>
                      <a:pt x="380" y="3"/>
                    </a:lnTo>
                    <a:lnTo>
                      <a:pt x="402" y="2"/>
                    </a:lnTo>
                    <a:lnTo>
                      <a:pt x="422" y="0"/>
                    </a:lnTo>
                    <a:lnTo>
                      <a:pt x="422" y="0"/>
                    </a:lnTo>
                    <a:lnTo>
                      <a:pt x="444" y="2"/>
                    </a:lnTo>
                    <a:lnTo>
                      <a:pt x="465" y="3"/>
                    </a:lnTo>
                    <a:lnTo>
                      <a:pt x="485" y="6"/>
                    </a:lnTo>
                    <a:lnTo>
                      <a:pt x="506" y="9"/>
                    </a:lnTo>
                    <a:lnTo>
                      <a:pt x="526" y="13"/>
                    </a:lnTo>
                    <a:lnTo>
                      <a:pt x="546" y="19"/>
                    </a:lnTo>
                    <a:lnTo>
                      <a:pt x="565" y="25"/>
                    </a:lnTo>
                    <a:lnTo>
                      <a:pt x="584" y="32"/>
                    </a:lnTo>
                    <a:lnTo>
                      <a:pt x="603" y="41"/>
                    </a:lnTo>
                    <a:lnTo>
                      <a:pt x="622" y="50"/>
                    </a:lnTo>
                    <a:lnTo>
                      <a:pt x="640" y="60"/>
                    </a:lnTo>
                    <a:lnTo>
                      <a:pt x="657" y="72"/>
                    </a:lnTo>
                    <a:lnTo>
                      <a:pt x="675" y="83"/>
                    </a:lnTo>
                    <a:lnTo>
                      <a:pt x="691" y="96"/>
                    </a:lnTo>
                    <a:lnTo>
                      <a:pt x="707" y="109"/>
                    </a:lnTo>
                    <a:lnTo>
                      <a:pt x="721" y="124"/>
                    </a:lnTo>
                    <a:lnTo>
                      <a:pt x="721" y="124"/>
                    </a:lnTo>
                    <a:lnTo>
                      <a:pt x="737" y="140"/>
                    </a:lnTo>
                    <a:lnTo>
                      <a:pt x="750" y="156"/>
                    </a:lnTo>
                    <a:lnTo>
                      <a:pt x="764" y="174"/>
                    </a:lnTo>
                    <a:lnTo>
                      <a:pt x="775" y="191"/>
                    </a:lnTo>
                    <a:lnTo>
                      <a:pt x="787" y="209"/>
                    </a:lnTo>
                    <a:lnTo>
                      <a:pt x="797" y="228"/>
                    </a:lnTo>
                    <a:lnTo>
                      <a:pt x="806" y="245"/>
                    </a:lnTo>
                    <a:lnTo>
                      <a:pt x="815" y="264"/>
                    </a:lnTo>
                    <a:lnTo>
                      <a:pt x="822" y="283"/>
                    </a:lnTo>
                    <a:lnTo>
                      <a:pt x="828" y="303"/>
                    </a:lnTo>
                    <a:lnTo>
                      <a:pt x="834" y="322"/>
                    </a:lnTo>
                    <a:lnTo>
                      <a:pt x="838" y="343"/>
                    </a:lnTo>
                    <a:lnTo>
                      <a:pt x="841" y="363"/>
                    </a:lnTo>
                    <a:lnTo>
                      <a:pt x="844" y="384"/>
                    </a:lnTo>
                    <a:lnTo>
                      <a:pt x="845" y="403"/>
                    </a:lnTo>
                    <a:lnTo>
                      <a:pt x="845" y="423"/>
                    </a:lnTo>
                    <a:lnTo>
                      <a:pt x="845" y="443"/>
                    </a:lnTo>
                    <a:lnTo>
                      <a:pt x="844" y="464"/>
                    </a:lnTo>
                    <a:lnTo>
                      <a:pt x="841" y="484"/>
                    </a:lnTo>
                    <a:lnTo>
                      <a:pt x="838" y="505"/>
                    </a:lnTo>
                    <a:lnTo>
                      <a:pt x="834" y="524"/>
                    </a:lnTo>
                    <a:lnTo>
                      <a:pt x="828" y="544"/>
                    </a:lnTo>
                    <a:lnTo>
                      <a:pt x="822" y="563"/>
                    </a:lnTo>
                    <a:lnTo>
                      <a:pt x="815" y="583"/>
                    </a:lnTo>
                    <a:lnTo>
                      <a:pt x="806" y="602"/>
                    </a:lnTo>
                    <a:lnTo>
                      <a:pt x="797" y="620"/>
                    </a:lnTo>
                    <a:lnTo>
                      <a:pt x="787" y="639"/>
                    </a:lnTo>
                    <a:lnTo>
                      <a:pt x="775" y="656"/>
                    </a:lnTo>
                    <a:lnTo>
                      <a:pt x="764" y="674"/>
                    </a:lnTo>
                    <a:lnTo>
                      <a:pt x="750" y="690"/>
                    </a:lnTo>
                    <a:lnTo>
                      <a:pt x="737" y="707"/>
                    </a:lnTo>
                    <a:lnTo>
                      <a:pt x="721" y="722"/>
                    </a:lnTo>
                    <a:lnTo>
                      <a:pt x="721" y="722"/>
                    </a:lnTo>
                    <a:lnTo>
                      <a:pt x="707" y="736"/>
                    </a:lnTo>
                    <a:lnTo>
                      <a:pt x="691" y="751"/>
                    </a:lnTo>
                    <a:lnTo>
                      <a:pt x="675" y="764"/>
                    </a:lnTo>
                    <a:lnTo>
                      <a:pt x="657" y="776"/>
                    </a:lnTo>
                    <a:lnTo>
                      <a:pt x="640" y="786"/>
                    </a:lnTo>
                    <a:lnTo>
                      <a:pt x="622" y="796"/>
                    </a:lnTo>
                    <a:lnTo>
                      <a:pt x="603" y="806"/>
                    </a:lnTo>
                    <a:lnTo>
                      <a:pt x="584" y="814"/>
                    </a:lnTo>
                    <a:lnTo>
                      <a:pt x="565" y="822"/>
                    </a:lnTo>
                    <a:lnTo>
                      <a:pt x="546" y="828"/>
                    </a:lnTo>
                    <a:lnTo>
                      <a:pt x="526" y="834"/>
                    </a:lnTo>
                    <a:lnTo>
                      <a:pt x="506" y="838"/>
                    </a:lnTo>
                    <a:lnTo>
                      <a:pt x="485" y="841"/>
                    </a:lnTo>
                    <a:lnTo>
                      <a:pt x="465" y="844"/>
                    </a:lnTo>
                    <a:lnTo>
                      <a:pt x="444" y="846"/>
                    </a:lnTo>
                    <a:lnTo>
                      <a:pt x="422" y="846"/>
                    </a:lnTo>
                    <a:lnTo>
                      <a:pt x="422"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50" name="Freeform 144">
                <a:extLst>
                  <a:ext uri="{FF2B5EF4-FFF2-40B4-BE49-F238E27FC236}">
                    <a16:creationId xmlns:a16="http://schemas.microsoft.com/office/drawing/2014/main" id="{413DB13B-BB2C-4AB8-AA37-42C9D26149E8}"/>
                  </a:ext>
                </a:extLst>
              </p:cNvPr>
              <p:cNvSpPr/>
              <p:nvPr/>
            </p:nvSpPr>
            <p:spPr bwMode="auto">
              <a:xfrm>
                <a:off x="6172104" y="2017542"/>
                <a:ext cx="300556" cy="210309"/>
              </a:xfrm>
              <a:custGeom>
                <a:gdLst>
                  <a:gd fmla="*/ 914 w 1075" name="T0"/>
                  <a:gd fmla="*/ 746 h 747" name="T1"/>
                  <a:gd fmla="*/ 966 w 1075" name="T2"/>
                  <a:gd fmla="*/ 732 h 747" name="T3"/>
                  <a:gd fmla="*/ 1010 w 1075" name="T4"/>
                  <a:gd fmla="*/ 706 h 747" name="T5"/>
                  <a:gd fmla="*/ 1045 w 1075" name="T6"/>
                  <a:gd fmla="*/ 668 h 747" name="T7"/>
                  <a:gd fmla="*/ 1066 w 1075" name="T8"/>
                  <a:gd fmla="*/ 621 h 747" name="T9"/>
                  <a:gd fmla="*/ 1075 w 1075" name="T10"/>
                  <a:gd fmla="*/ 568 h 747" name="T11"/>
                  <a:gd fmla="*/ 1070 w 1075" name="T12"/>
                  <a:gd fmla="*/ 529 h 747" name="T13"/>
                  <a:gd fmla="*/ 1050 w 1075" name="T14"/>
                  <a:gd fmla="*/ 478 h 747" name="T15"/>
                  <a:gd fmla="*/ 1015 w 1075" name="T16"/>
                  <a:gd fmla="*/ 435 h 747" name="T17"/>
                  <a:gd fmla="*/ 1015 w 1075" name="T18"/>
                  <a:gd fmla="*/ 420 h 747" name="T19"/>
                  <a:gd fmla="*/ 1007 w 1075" name="T20"/>
                  <a:gd fmla="*/ 369 h 747" name="T21"/>
                  <a:gd fmla="*/ 987 w 1075" name="T22"/>
                  <a:gd fmla="*/ 326 h 747" name="T23"/>
                  <a:gd fmla="*/ 954 w 1075" name="T24"/>
                  <a:gd fmla="*/ 289 h 747" name="T25"/>
                  <a:gd fmla="*/ 912 w 1075" name="T26"/>
                  <a:gd fmla="*/ 264 h 747" name="T27"/>
                  <a:gd fmla="*/ 864 w 1075" name="T28"/>
                  <a:gd fmla="*/ 252 h 747" name="T29"/>
                  <a:gd fmla="*/ 830 w 1075" name="T30"/>
                  <a:gd fmla="*/ 252 h 747" name="T31"/>
                  <a:gd fmla="*/ 780 w 1075" name="T32"/>
                  <a:gd fmla="*/ 264 h 747" name="T33"/>
                  <a:gd fmla="*/ 769 w 1075" name="T34"/>
                  <a:gd fmla="*/ 211 h 747" name="T35"/>
                  <a:gd fmla="*/ 736 w 1075" name="T36"/>
                  <a:gd fmla="*/ 137 h 747" name="T37"/>
                  <a:gd fmla="*/ 684 w 1075" name="T38"/>
                  <a:gd fmla="*/ 77 h 747" name="T39"/>
                  <a:gd fmla="*/ 619 w 1075" name="T40"/>
                  <a:gd fmla="*/ 31 h 747" name="T41"/>
                  <a:gd fmla="*/ 541 w 1075" name="T42"/>
                  <a:gd fmla="*/ 6 h 747" name="T43"/>
                  <a:gd fmla="*/ 484 w 1075" name="T44"/>
                  <a:gd fmla="*/ 0 h 747" name="T45"/>
                  <a:gd fmla="*/ 440 w 1075" name="T46"/>
                  <a:gd fmla="*/ 3 h 747" name="T47"/>
                  <a:gd fmla="*/ 371 w 1075" name="T48"/>
                  <a:gd fmla="*/ 23 h 747" name="T49"/>
                  <a:gd fmla="*/ 297 w 1075" name="T50"/>
                  <a:gd fmla="*/ 67 h 747" name="T51"/>
                  <a:gd fmla="*/ 241 w 1075" name="T52"/>
                  <a:gd fmla="*/ 129 h 747" name="T53"/>
                  <a:gd fmla="*/ 202 w 1075" name="T54"/>
                  <a:gd fmla="*/ 205 h 747" name="T55"/>
                  <a:gd fmla="*/ 190 w 1075" name="T56"/>
                  <a:gd fmla="*/ 263 h 747" name="T57"/>
                  <a:gd fmla="*/ 187 w 1075" name="T58"/>
                  <a:gd fmla="*/ 292 h 747" name="T59"/>
                  <a:gd fmla="*/ 131 w 1075" name="T60"/>
                  <a:gd fmla="*/ 311 h 747" name="T61"/>
                  <a:gd fmla="*/ 81 w 1075" name="T62"/>
                  <a:gd fmla="*/ 342 h 747" name="T63"/>
                  <a:gd fmla="*/ 43 w 1075" name="T64"/>
                  <a:gd fmla="*/ 386 h 747" name="T65"/>
                  <a:gd fmla="*/ 15 w 1075" name="T66"/>
                  <a:gd fmla="*/ 438 h 747" name="T67"/>
                  <a:gd fmla="*/ 2 w 1075" name="T68"/>
                  <a:gd fmla="*/ 497 h 747" name="T69"/>
                  <a:gd fmla="*/ 0 w 1075" name="T70"/>
                  <a:gd fmla="*/ 531 h 747" name="T71"/>
                  <a:gd fmla="*/ 6 w 1075" name="T72"/>
                  <a:gd fmla="*/ 572 h 747" name="T73"/>
                  <a:gd fmla="*/ 20 w 1075" name="T74"/>
                  <a:gd fmla="*/ 609 h 747" name="T75"/>
                  <a:gd fmla="*/ 38 w 1075" name="T76"/>
                  <a:gd fmla="*/ 643 h 747" name="T77"/>
                  <a:gd fmla="*/ 72 w 1075" name="T78"/>
                  <a:gd fmla="*/ 683 h 747" name="T79"/>
                  <a:gd fmla="*/ 103 w 1075" name="T80"/>
                  <a:gd fmla="*/ 709 h 747" name="T81"/>
                  <a:gd fmla="*/ 145 w 1075" name="T82"/>
                  <a:gd fmla="*/ 733 h 747" name="T83"/>
                  <a:gd fmla="*/ 193 w 1075" name="T84"/>
                  <a:gd fmla="*/ 746 h 7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747" w="1075">
                    <a:moveTo>
                      <a:pt x="896" y="747"/>
                    </a:moveTo>
                    <a:lnTo>
                      <a:pt x="896" y="747"/>
                    </a:lnTo>
                    <a:lnTo>
                      <a:pt x="914" y="746"/>
                    </a:lnTo>
                    <a:lnTo>
                      <a:pt x="932" y="743"/>
                    </a:lnTo>
                    <a:lnTo>
                      <a:pt x="949" y="738"/>
                    </a:lnTo>
                    <a:lnTo>
                      <a:pt x="966" y="732"/>
                    </a:lnTo>
                    <a:lnTo>
                      <a:pt x="982" y="725"/>
                    </a:lnTo>
                    <a:lnTo>
                      <a:pt x="996" y="717"/>
                    </a:lnTo>
                    <a:lnTo>
                      <a:pt x="1010" y="706"/>
                    </a:lnTo>
                    <a:lnTo>
                      <a:pt x="1023" y="695"/>
                    </a:lnTo>
                    <a:lnTo>
                      <a:pt x="1034" y="682"/>
                    </a:lnTo>
                    <a:lnTo>
                      <a:pt x="1045" y="668"/>
                    </a:lnTo>
                    <a:lnTo>
                      <a:pt x="1053" y="654"/>
                    </a:lnTo>
                    <a:lnTo>
                      <a:pt x="1060" y="638"/>
                    </a:lnTo>
                    <a:lnTo>
                      <a:pt x="1066" y="621"/>
                    </a:lnTo>
                    <a:lnTo>
                      <a:pt x="1071" y="604"/>
                    </a:lnTo>
                    <a:lnTo>
                      <a:pt x="1074" y="586"/>
                    </a:lnTo>
                    <a:lnTo>
                      <a:pt x="1075" y="568"/>
                    </a:lnTo>
                    <a:lnTo>
                      <a:pt x="1075" y="568"/>
                    </a:lnTo>
                    <a:lnTo>
                      <a:pt x="1074" y="549"/>
                    </a:lnTo>
                    <a:lnTo>
                      <a:pt x="1070" y="529"/>
                    </a:lnTo>
                    <a:lnTo>
                      <a:pt x="1065" y="511"/>
                    </a:lnTo>
                    <a:lnTo>
                      <a:pt x="1058" y="494"/>
                    </a:lnTo>
                    <a:lnTo>
                      <a:pt x="1050" y="478"/>
                    </a:lnTo>
                    <a:lnTo>
                      <a:pt x="1040" y="462"/>
                    </a:lnTo>
                    <a:lnTo>
                      <a:pt x="1028" y="447"/>
                    </a:lnTo>
                    <a:lnTo>
                      <a:pt x="1015" y="435"/>
                    </a:lnTo>
                    <a:lnTo>
                      <a:pt x="1015" y="435"/>
                    </a:lnTo>
                    <a:lnTo>
                      <a:pt x="1015" y="420"/>
                    </a:lnTo>
                    <a:lnTo>
                      <a:pt x="1015" y="420"/>
                    </a:lnTo>
                    <a:lnTo>
                      <a:pt x="1015" y="403"/>
                    </a:lnTo>
                    <a:lnTo>
                      <a:pt x="1012" y="386"/>
                    </a:lnTo>
                    <a:lnTo>
                      <a:pt x="1007" y="369"/>
                    </a:lnTo>
                    <a:lnTo>
                      <a:pt x="1002" y="354"/>
                    </a:lnTo>
                    <a:lnTo>
                      <a:pt x="995" y="339"/>
                    </a:lnTo>
                    <a:lnTo>
                      <a:pt x="987" y="326"/>
                    </a:lnTo>
                    <a:lnTo>
                      <a:pt x="977" y="312"/>
                    </a:lnTo>
                    <a:lnTo>
                      <a:pt x="966" y="300"/>
                    </a:lnTo>
                    <a:lnTo>
                      <a:pt x="954" y="289"/>
                    </a:lnTo>
                    <a:lnTo>
                      <a:pt x="941" y="280"/>
                    </a:lnTo>
                    <a:lnTo>
                      <a:pt x="926" y="271"/>
                    </a:lnTo>
                    <a:lnTo>
                      <a:pt x="912" y="264"/>
                    </a:lnTo>
                    <a:lnTo>
                      <a:pt x="896" y="259"/>
                    </a:lnTo>
                    <a:lnTo>
                      <a:pt x="881" y="254"/>
                    </a:lnTo>
                    <a:lnTo>
                      <a:pt x="864" y="252"/>
                    </a:lnTo>
                    <a:lnTo>
                      <a:pt x="847" y="251"/>
                    </a:lnTo>
                    <a:lnTo>
                      <a:pt x="847" y="251"/>
                    </a:lnTo>
                    <a:lnTo>
                      <a:pt x="830" y="252"/>
                    </a:lnTo>
                    <a:lnTo>
                      <a:pt x="813" y="254"/>
                    </a:lnTo>
                    <a:lnTo>
                      <a:pt x="796" y="259"/>
                    </a:lnTo>
                    <a:lnTo>
                      <a:pt x="780" y="264"/>
                    </a:lnTo>
                    <a:lnTo>
                      <a:pt x="780" y="264"/>
                    </a:lnTo>
                    <a:lnTo>
                      <a:pt x="777" y="237"/>
                    </a:lnTo>
                    <a:lnTo>
                      <a:pt x="769" y="211"/>
                    </a:lnTo>
                    <a:lnTo>
                      <a:pt x="761" y="184"/>
                    </a:lnTo>
                    <a:lnTo>
                      <a:pt x="749" y="160"/>
                    </a:lnTo>
                    <a:lnTo>
                      <a:pt x="736" y="137"/>
                    </a:lnTo>
                    <a:lnTo>
                      <a:pt x="720" y="115"/>
                    </a:lnTo>
                    <a:lnTo>
                      <a:pt x="703" y="95"/>
                    </a:lnTo>
                    <a:lnTo>
                      <a:pt x="684" y="77"/>
                    </a:lnTo>
                    <a:lnTo>
                      <a:pt x="663" y="60"/>
                    </a:lnTo>
                    <a:lnTo>
                      <a:pt x="641" y="44"/>
                    </a:lnTo>
                    <a:lnTo>
                      <a:pt x="619" y="31"/>
                    </a:lnTo>
                    <a:lnTo>
                      <a:pt x="593" y="20"/>
                    </a:lnTo>
                    <a:lnTo>
                      <a:pt x="568" y="12"/>
                    </a:lnTo>
                    <a:lnTo>
                      <a:pt x="541" y="6"/>
                    </a:lnTo>
                    <a:lnTo>
                      <a:pt x="513" y="2"/>
                    </a:lnTo>
                    <a:lnTo>
                      <a:pt x="484" y="0"/>
                    </a:lnTo>
                    <a:lnTo>
                      <a:pt x="484" y="0"/>
                    </a:lnTo>
                    <a:lnTo>
                      <a:pt x="470" y="1"/>
                    </a:lnTo>
                    <a:lnTo>
                      <a:pt x="456" y="2"/>
                    </a:lnTo>
                    <a:lnTo>
                      <a:pt x="440" y="3"/>
                    </a:lnTo>
                    <a:lnTo>
                      <a:pt x="425" y="6"/>
                    </a:lnTo>
                    <a:lnTo>
                      <a:pt x="398" y="13"/>
                    </a:lnTo>
                    <a:lnTo>
                      <a:pt x="371" y="23"/>
                    </a:lnTo>
                    <a:lnTo>
                      <a:pt x="344" y="36"/>
                    </a:lnTo>
                    <a:lnTo>
                      <a:pt x="320" y="50"/>
                    </a:lnTo>
                    <a:lnTo>
                      <a:pt x="297" y="67"/>
                    </a:lnTo>
                    <a:lnTo>
                      <a:pt x="277" y="85"/>
                    </a:lnTo>
                    <a:lnTo>
                      <a:pt x="257" y="106"/>
                    </a:lnTo>
                    <a:lnTo>
                      <a:pt x="241" y="129"/>
                    </a:lnTo>
                    <a:lnTo>
                      <a:pt x="225" y="153"/>
                    </a:lnTo>
                    <a:lnTo>
                      <a:pt x="213" y="178"/>
                    </a:lnTo>
                    <a:lnTo>
                      <a:pt x="202" y="205"/>
                    </a:lnTo>
                    <a:lnTo>
                      <a:pt x="195" y="234"/>
                    </a:lnTo>
                    <a:lnTo>
                      <a:pt x="192" y="247"/>
                    </a:lnTo>
                    <a:lnTo>
                      <a:pt x="190" y="263"/>
                    </a:lnTo>
                    <a:lnTo>
                      <a:pt x="189" y="277"/>
                    </a:lnTo>
                    <a:lnTo>
                      <a:pt x="187" y="292"/>
                    </a:lnTo>
                    <a:lnTo>
                      <a:pt x="187" y="292"/>
                    </a:lnTo>
                    <a:lnTo>
                      <a:pt x="168" y="297"/>
                    </a:lnTo>
                    <a:lnTo>
                      <a:pt x="149" y="303"/>
                    </a:lnTo>
                    <a:lnTo>
                      <a:pt x="131" y="311"/>
                    </a:lnTo>
                    <a:lnTo>
                      <a:pt x="114" y="319"/>
                    </a:lnTo>
                    <a:lnTo>
                      <a:pt x="97" y="330"/>
                    </a:lnTo>
                    <a:lnTo>
                      <a:pt x="81" y="342"/>
                    </a:lnTo>
                    <a:lnTo>
                      <a:pt x="67" y="356"/>
                    </a:lnTo>
                    <a:lnTo>
                      <a:pt x="55" y="370"/>
                    </a:lnTo>
                    <a:lnTo>
                      <a:pt x="43" y="386"/>
                    </a:lnTo>
                    <a:lnTo>
                      <a:pt x="32" y="402"/>
                    </a:lnTo>
                    <a:lnTo>
                      <a:pt x="22" y="420"/>
                    </a:lnTo>
                    <a:lnTo>
                      <a:pt x="15" y="438"/>
                    </a:lnTo>
                    <a:lnTo>
                      <a:pt x="9" y="457"/>
                    </a:lnTo>
                    <a:lnTo>
                      <a:pt x="4" y="476"/>
                    </a:lnTo>
                    <a:lnTo>
                      <a:pt x="2" y="497"/>
                    </a:lnTo>
                    <a:lnTo>
                      <a:pt x="0" y="517"/>
                    </a:lnTo>
                    <a:lnTo>
                      <a:pt x="0" y="517"/>
                    </a:lnTo>
                    <a:lnTo>
                      <a:pt x="0" y="531"/>
                    </a:lnTo>
                    <a:lnTo>
                      <a:pt x="2" y="545"/>
                    </a:lnTo>
                    <a:lnTo>
                      <a:pt x="4" y="558"/>
                    </a:lnTo>
                    <a:lnTo>
                      <a:pt x="6" y="572"/>
                    </a:lnTo>
                    <a:lnTo>
                      <a:pt x="10" y="584"/>
                    </a:lnTo>
                    <a:lnTo>
                      <a:pt x="15" y="597"/>
                    </a:lnTo>
                    <a:lnTo>
                      <a:pt x="20" y="609"/>
                    </a:lnTo>
                    <a:lnTo>
                      <a:pt x="24" y="620"/>
                    </a:lnTo>
                    <a:lnTo>
                      <a:pt x="32" y="632"/>
                    </a:lnTo>
                    <a:lnTo>
                      <a:pt x="38" y="643"/>
                    </a:lnTo>
                    <a:lnTo>
                      <a:pt x="45" y="654"/>
                    </a:lnTo>
                    <a:lnTo>
                      <a:pt x="53" y="663"/>
                    </a:lnTo>
                    <a:lnTo>
                      <a:pt x="72" y="683"/>
                    </a:lnTo>
                    <a:lnTo>
                      <a:pt x="91" y="700"/>
                    </a:lnTo>
                    <a:lnTo>
                      <a:pt x="91" y="700"/>
                    </a:lnTo>
                    <a:lnTo>
                      <a:pt x="103" y="709"/>
                    </a:lnTo>
                    <a:lnTo>
                      <a:pt x="116" y="719"/>
                    </a:lnTo>
                    <a:lnTo>
                      <a:pt x="131" y="727"/>
                    </a:lnTo>
                    <a:lnTo>
                      <a:pt x="145" y="733"/>
                    </a:lnTo>
                    <a:lnTo>
                      <a:pt x="161" y="739"/>
                    </a:lnTo>
                    <a:lnTo>
                      <a:pt x="178" y="743"/>
                    </a:lnTo>
                    <a:lnTo>
                      <a:pt x="193" y="746"/>
                    </a:lnTo>
                    <a:lnTo>
                      <a:pt x="212" y="747"/>
                    </a:lnTo>
                    <a:lnTo>
                      <a:pt x="896" y="747"/>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grpSp>
        <p:nvGrpSpPr>
          <p:cNvPr id="56" name="组合 55">
            <a:extLst>
              <a:ext uri="{FF2B5EF4-FFF2-40B4-BE49-F238E27FC236}">
                <a16:creationId xmlns:a16="http://schemas.microsoft.com/office/drawing/2014/main" id="{6685B4BC-4F22-41CF-A40C-73BE621F1700}"/>
              </a:ext>
            </a:extLst>
          </p:cNvPr>
          <p:cNvGrpSpPr/>
          <p:nvPr/>
        </p:nvGrpSpPr>
        <p:grpSpPr>
          <a:xfrm>
            <a:off x="6074380" y="3826426"/>
            <a:ext cx="6508115" cy="1333819"/>
            <a:chOff x="6114921" y="3539556"/>
            <a:chExt cx="6508115" cy="1333819"/>
          </a:xfrm>
        </p:grpSpPr>
        <p:grpSp>
          <p:nvGrpSpPr>
            <p:cNvPr id="9" name="组合 8">
              <a:extLst>
                <a:ext uri="{FF2B5EF4-FFF2-40B4-BE49-F238E27FC236}">
                  <a16:creationId xmlns:a16="http://schemas.microsoft.com/office/drawing/2014/main" id="{A982F17A-2FFD-474E-8038-FC145D298594}"/>
                </a:ext>
              </a:extLst>
            </p:cNvPr>
            <p:cNvGrpSpPr/>
            <p:nvPr/>
          </p:nvGrpSpPr>
          <p:grpSpPr>
            <a:xfrm>
              <a:off x="6518382" y="3552146"/>
              <a:ext cx="6104654" cy="1321229"/>
              <a:chOff x="6358285" y="3394829"/>
              <a:chExt cx="6104654" cy="1321229"/>
            </a:xfrm>
          </p:grpSpPr>
          <p:sp>
            <p:nvSpPr>
              <p:cNvPr id="11" name="矩形 10">
                <a:extLst>
                  <a:ext uri="{FF2B5EF4-FFF2-40B4-BE49-F238E27FC236}">
                    <a16:creationId xmlns:a16="http://schemas.microsoft.com/office/drawing/2014/main" id="{4B83E628-90E5-4ED9-89D7-A9426A362D82}"/>
                  </a:ext>
                </a:extLst>
              </p:cNvPr>
              <p:cNvSpPr/>
              <p:nvPr/>
            </p:nvSpPr>
            <p:spPr>
              <a:xfrm>
                <a:off x="6366937" y="3757206"/>
                <a:ext cx="6096000" cy="969264"/>
              </a:xfrm>
              <a:prstGeom prst="rect">
                <a:avLst/>
              </a:prstGeom>
            </p:spPr>
            <p:txBody>
              <a:bodyPr wrap="square">
                <a:spAutoFit/>
              </a:bodyPr>
              <a:lstStyle/>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企业历史</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企业文化</a:t>
                </a:r>
              </a:p>
              <a:p>
                <a:pPr algn="just">
                  <a:lnSpc>
                    <a:spcPct val="120000"/>
                  </a:lnSpc>
                </a:pPr>
                <a:r>
                  <a:rPr altLang="en-US" lang="zh-CN" spc="300" sz="1600">
                    <a:solidFill>
                      <a:srgbClr val="232A33"/>
                    </a:solidFill>
                    <a:latin charset="-122" panose="020b0500000000000000" pitchFamily="34" typeface="思源黑体 CN Regular"/>
                    <a:ea charset="-122" panose="020b0500000000000000" pitchFamily="34" typeface="思源黑体 CN Regular"/>
                  </a:rPr>
                  <a:t>企业资源与能力</a:t>
                </a:r>
              </a:p>
            </p:txBody>
          </p:sp>
          <p:sp>
            <p:nvSpPr>
              <p:cNvPr id="12" name="矩形 11">
                <a:extLst>
                  <a:ext uri="{FF2B5EF4-FFF2-40B4-BE49-F238E27FC236}">
                    <a16:creationId xmlns:a16="http://schemas.microsoft.com/office/drawing/2014/main" id="{5F313C05-8432-440F-BB48-79DCC88FA643}"/>
                  </a:ext>
                </a:extLst>
              </p:cNvPr>
              <p:cNvSpPr/>
              <p:nvPr/>
            </p:nvSpPr>
            <p:spPr>
              <a:xfrm>
                <a:off x="6358283" y="3394829"/>
                <a:ext cx="4564380" cy="396240"/>
              </a:xfrm>
              <a:prstGeom prst="rect">
                <a:avLst/>
              </a:prstGeom>
            </p:spPr>
            <p:txBody>
              <a:bodyPr wrap="none">
                <a:spAutoFit/>
              </a:bodyPr>
              <a:lstStyle/>
              <a:p>
                <a:r>
                  <a:rPr altLang="en-US" b="1" lang="zh-CN" spc="300" sz="2000">
                    <a:solidFill>
                      <a:srgbClr val="DF5634"/>
                    </a:solidFill>
                    <a:latin charset="-122" panose="020b0500000000000000" pitchFamily="34" typeface="思源黑体 CN Regular"/>
                    <a:ea charset="-122" panose="020b0500000000000000" pitchFamily="34" typeface="思源黑体 CN Regular"/>
                  </a:rPr>
                  <a:t>企业确立使命还可能受到以下影响</a:t>
                </a:r>
              </a:p>
            </p:txBody>
          </p:sp>
        </p:grpSp>
        <p:grpSp>
          <p:nvGrpSpPr>
            <p:cNvPr id="52" name="组合 51">
              <a:extLst>
                <a:ext uri="{FF2B5EF4-FFF2-40B4-BE49-F238E27FC236}">
                  <a16:creationId xmlns:a16="http://schemas.microsoft.com/office/drawing/2014/main" id="{CC42D09C-DF2C-4C40-A343-1AF703A94137}"/>
                </a:ext>
              </a:extLst>
            </p:cNvPr>
            <p:cNvGrpSpPr/>
            <p:nvPr/>
          </p:nvGrpSpPr>
          <p:grpSpPr>
            <a:xfrm>
              <a:off x="6114921" y="3539556"/>
              <a:ext cx="414923" cy="418333"/>
              <a:chOff x="6114921" y="1930533"/>
              <a:chExt cx="414923" cy="418333"/>
            </a:xfrm>
          </p:grpSpPr>
          <p:sp>
            <p:nvSpPr>
              <p:cNvPr id="53" name="Freeform 641">
                <a:extLst>
                  <a:ext uri="{FF2B5EF4-FFF2-40B4-BE49-F238E27FC236}">
                    <a16:creationId xmlns:a16="http://schemas.microsoft.com/office/drawing/2014/main" id="{4DCBBF0C-795B-4EFA-9B38-4049A36C0102}"/>
                  </a:ext>
                </a:extLst>
              </p:cNvPr>
              <p:cNvSpPr/>
              <p:nvPr/>
            </p:nvSpPr>
            <p:spPr bwMode="auto">
              <a:xfrm>
                <a:off x="6114921" y="1930533"/>
                <a:ext cx="414923" cy="418333"/>
              </a:xfrm>
              <a:custGeom>
                <a:gdLst>
                  <a:gd fmla="*/ 402 w 845" name="T0"/>
                  <a:gd fmla="*/ 846 h 846" name="T1"/>
                  <a:gd fmla="*/ 339 w 845" name="T2"/>
                  <a:gd fmla="*/ 838 h 846" name="T3"/>
                  <a:gd fmla="*/ 280 w 845" name="T4"/>
                  <a:gd fmla="*/ 822 h 846" name="T5"/>
                  <a:gd fmla="*/ 224 w 845" name="T6"/>
                  <a:gd fmla="*/ 796 h 846" name="T7"/>
                  <a:gd fmla="*/ 172 w 845" name="T8"/>
                  <a:gd fmla="*/ 764 h 846" name="T9"/>
                  <a:gd fmla="*/ 124 w 845" name="T10"/>
                  <a:gd fmla="*/ 722 h 846" name="T11"/>
                  <a:gd fmla="*/ 94 w 845" name="T12"/>
                  <a:gd fmla="*/ 690 h 846" name="T13"/>
                  <a:gd fmla="*/ 58 w 845" name="T14"/>
                  <a:gd fmla="*/ 639 h 846" name="T15"/>
                  <a:gd fmla="*/ 32 w 845" name="T16"/>
                  <a:gd fmla="*/ 583 h 846" name="T17"/>
                  <a:gd fmla="*/ 13 w 845" name="T18"/>
                  <a:gd fmla="*/ 524 h 846" name="T19"/>
                  <a:gd fmla="*/ 3 w 845" name="T20"/>
                  <a:gd fmla="*/ 464 h 846" name="T21"/>
                  <a:gd fmla="*/ 1 w 845" name="T22"/>
                  <a:gd fmla="*/ 403 h 846" name="T23"/>
                  <a:gd fmla="*/ 8 w 845" name="T24"/>
                  <a:gd fmla="*/ 343 h 846" name="T25"/>
                  <a:gd fmla="*/ 24 w 845" name="T26"/>
                  <a:gd fmla="*/ 283 h 846" name="T27"/>
                  <a:gd fmla="*/ 48 w 845" name="T28"/>
                  <a:gd fmla="*/ 228 h 846" name="T29"/>
                  <a:gd fmla="*/ 81 w 845" name="T30"/>
                  <a:gd fmla="*/ 174 h 846" name="T31"/>
                  <a:gd fmla="*/ 124 w 845" name="T32"/>
                  <a:gd fmla="*/ 124 h 846" name="T33"/>
                  <a:gd fmla="*/ 154 w 845" name="T34"/>
                  <a:gd fmla="*/ 96 h 846" name="T35"/>
                  <a:gd fmla="*/ 205 w 845" name="T36"/>
                  <a:gd fmla="*/ 60 h 846" name="T37"/>
                  <a:gd fmla="*/ 261 w 845" name="T38"/>
                  <a:gd fmla="*/ 32 h 846" name="T39"/>
                  <a:gd fmla="*/ 319 w 845" name="T40"/>
                  <a:gd fmla="*/ 13 h 846" name="T41"/>
                  <a:gd fmla="*/ 380 w 845" name="T42"/>
                  <a:gd fmla="*/ 3 h 846" name="T43"/>
                  <a:gd fmla="*/ 422 w 845" name="T44"/>
                  <a:gd fmla="*/ 0 h 846" name="T45"/>
                  <a:gd fmla="*/ 485 w 845" name="T46"/>
                  <a:gd fmla="*/ 6 h 846" name="T47"/>
                  <a:gd fmla="*/ 546 w 845" name="T48"/>
                  <a:gd fmla="*/ 19 h 846" name="T49"/>
                  <a:gd fmla="*/ 603 w 845" name="T50"/>
                  <a:gd fmla="*/ 41 h 846" name="T51"/>
                  <a:gd fmla="*/ 657 w 845" name="T52"/>
                  <a:gd fmla="*/ 72 h 846" name="T53"/>
                  <a:gd fmla="*/ 707 w 845" name="T54"/>
                  <a:gd fmla="*/ 109 h 846" name="T55"/>
                  <a:gd fmla="*/ 737 w 845" name="T56"/>
                  <a:gd fmla="*/ 140 h 846" name="T57"/>
                  <a:gd fmla="*/ 775 w 845" name="T58"/>
                  <a:gd fmla="*/ 191 h 846" name="T59"/>
                  <a:gd fmla="*/ 806 w 845" name="T60"/>
                  <a:gd fmla="*/ 245 h 846" name="T61"/>
                  <a:gd fmla="*/ 828 w 845" name="T62"/>
                  <a:gd fmla="*/ 303 h 846" name="T63"/>
                  <a:gd fmla="*/ 841 w 845" name="T64"/>
                  <a:gd fmla="*/ 363 h 846" name="T65"/>
                  <a:gd fmla="*/ 845 w 845" name="T66"/>
                  <a:gd fmla="*/ 423 h 846" name="T67"/>
                  <a:gd fmla="*/ 841 w 845" name="T68"/>
                  <a:gd fmla="*/ 484 h 846" name="T69"/>
                  <a:gd fmla="*/ 828 w 845" name="T70"/>
                  <a:gd fmla="*/ 544 h 846" name="T71"/>
                  <a:gd fmla="*/ 806 w 845" name="T72"/>
                  <a:gd fmla="*/ 602 h 846" name="T73"/>
                  <a:gd fmla="*/ 775 w 845" name="T74"/>
                  <a:gd fmla="*/ 656 h 846" name="T75"/>
                  <a:gd fmla="*/ 737 w 845" name="T76"/>
                  <a:gd fmla="*/ 707 h 846" name="T77"/>
                  <a:gd fmla="*/ 707 w 845" name="T78"/>
                  <a:gd fmla="*/ 736 h 846" name="T79"/>
                  <a:gd fmla="*/ 657 w 845" name="T80"/>
                  <a:gd fmla="*/ 776 h 846" name="T81"/>
                  <a:gd fmla="*/ 603 w 845" name="T82"/>
                  <a:gd fmla="*/ 806 h 846" name="T83"/>
                  <a:gd fmla="*/ 546 w 845" name="T84"/>
                  <a:gd fmla="*/ 828 h 846" name="T85"/>
                  <a:gd fmla="*/ 485 w 845" name="T86"/>
                  <a:gd fmla="*/ 841 h 846" name="T87"/>
                  <a:gd fmla="*/ 422 w 845" name="T88"/>
                  <a:gd fmla="*/ 846 h 846"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845" w="845">
                    <a:moveTo>
                      <a:pt x="422" y="846"/>
                    </a:moveTo>
                    <a:lnTo>
                      <a:pt x="422" y="846"/>
                    </a:lnTo>
                    <a:lnTo>
                      <a:pt x="402" y="846"/>
                    </a:lnTo>
                    <a:lnTo>
                      <a:pt x="380" y="844"/>
                    </a:lnTo>
                    <a:lnTo>
                      <a:pt x="360" y="841"/>
                    </a:lnTo>
                    <a:lnTo>
                      <a:pt x="339" y="838"/>
                    </a:lnTo>
                    <a:lnTo>
                      <a:pt x="319" y="834"/>
                    </a:lnTo>
                    <a:lnTo>
                      <a:pt x="300" y="828"/>
                    </a:lnTo>
                    <a:lnTo>
                      <a:pt x="280" y="822"/>
                    </a:lnTo>
                    <a:lnTo>
                      <a:pt x="261" y="814"/>
                    </a:lnTo>
                    <a:lnTo>
                      <a:pt x="242" y="806"/>
                    </a:lnTo>
                    <a:lnTo>
                      <a:pt x="224" y="796"/>
                    </a:lnTo>
                    <a:lnTo>
                      <a:pt x="205" y="786"/>
                    </a:lnTo>
                    <a:lnTo>
                      <a:pt x="188" y="776"/>
                    </a:lnTo>
                    <a:lnTo>
                      <a:pt x="172" y="764"/>
                    </a:lnTo>
                    <a:lnTo>
                      <a:pt x="154" y="751"/>
                    </a:lnTo>
                    <a:lnTo>
                      <a:pt x="140" y="736"/>
                    </a:lnTo>
                    <a:lnTo>
                      <a:pt x="124" y="722"/>
                    </a:lnTo>
                    <a:lnTo>
                      <a:pt x="124" y="722"/>
                    </a:lnTo>
                    <a:lnTo>
                      <a:pt x="109" y="707"/>
                    </a:lnTo>
                    <a:lnTo>
                      <a:pt x="94" y="690"/>
                    </a:lnTo>
                    <a:lnTo>
                      <a:pt x="81" y="674"/>
                    </a:lnTo>
                    <a:lnTo>
                      <a:pt x="70" y="656"/>
                    </a:lnTo>
                    <a:lnTo>
                      <a:pt x="58" y="639"/>
                    </a:lnTo>
                    <a:lnTo>
                      <a:pt x="48" y="620"/>
                    </a:lnTo>
                    <a:lnTo>
                      <a:pt x="39" y="602"/>
                    </a:lnTo>
                    <a:lnTo>
                      <a:pt x="32" y="583"/>
                    </a:lnTo>
                    <a:lnTo>
                      <a:pt x="24" y="563"/>
                    </a:lnTo>
                    <a:lnTo>
                      <a:pt x="17" y="544"/>
                    </a:lnTo>
                    <a:lnTo>
                      <a:pt x="13" y="524"/>
                    </a:lnTo>
                    <a:lnTo>
                      <a:pt x="8" y="505"/>
                    </a:lnTo>
                    <a:lnTo>
                      <a:pt x="4" y="484"/>
                    </a:lnTo>
                    <a:lnTo>
                      <a:pt x="3" y="464"/>
                    </a:lnTo>
                    <a:lnTo>
                      <a:pt x="1" y="443"/>
                    </a:lnTo>
                    <a:lnTo>
                      <a:pt x="0" y="423"/>
                    </a:lnTo>
                    <a:lnTo>
                      <a:pt x="1" y="403"/>
                    </a:lnTo>
                    <a:lnTo>
                      <a:pt x="3" y="384"/>
                    </a:lnTo>
                    <a:lnTo>
                      <a:pt x="4" y="363"/>
                    </a:lnTo>
                    <a:lnTo>
                      <a:pt x="8" y="343"/>
                    </a:lnTo>
                    <a:lnTo>
                      <a:pt x="13" y="322"/>
                    </a:lnTo>
                    <a:lnTo>
                      <a:pt x="17" y="303"/>
                    </a:lnTo>
                    <a:lnTo>
                      <a:pt x="24" y="283"/>
                    </a:lnTo>
                    <a:lnTo>
                      <a:pt x="32" y="264"/>
                    </a:lnTo>
                    <a:lnTo>
                      <a:pt x="39" y="245"/>
                    </a:lnTo>
                    <a:lnTo>
                      <a:pt x="48" y="228"/>
                    </a:lnTo>
                    <a:lnTo>
                      <a:pt x="58" y="209"/>
                    </a:lnTo>
                    <a:lnTo>
                      <a:pt x="70" y="191"/>
                    </a:lnTo>
                    <a:lnTo>
                      <a:pt x="81" y="174"/>
                    </a:lnTo>
                    <a:lnTo>
                      <a:pt x="94" y="156"/>
                    </a:lnTo>
                    <a:lnTo>
                      <a:pt x="109" y="140"/>
                    </a:lnTo>
                    <a:lnTo>
                      <a:pt x="124" y="124"/>
                    </a:lnTo>
                    <a:lnTo>
                      <a:pt x="124" y="124"/>
                    </a:lnTo>
                    <a:lnTo>
                      <a:pt x="140" y="109"/>
                    </a:lnTo>
                    <a:lnTo>
                      <a:pt x="154" y="96"/>
                    </a:lnTo>
                    <a:lnTo>
                      <a:pt x="172" y="83"/>
                    </a:lnTo>
                    <a:lnTo>
                      <a:pt x="188" y="72"/>
                    </a:lnTo>
                    <a:lnTo>
                      <a:pt x="205" y="60"/>
                    </a:lnTo>
                    <a:lnTo>
                      <a:pt x="224" y="50"/>
                    </a:lnTo>
                    <a:lnTo>
                      <a:pt x="242" y="41"/>
                    </a:lnTo>
                    <a:lnTo>
                      <a:pt x="261" y="32"/>
                    </a:lnTo>
                    <a:lnTo>
                      <a:pt x="280" y="25"/>
                    </a:lnTo>
                    <a:lnTo>
                      <a:pt x="300" y="19"/>
                    </a:lnTo>
                    <a:lnTo>
                      <a:pt x="319" y="13"/>
                    </a:lnTo>
                    <a:lnTo>
                      <a:pt x="339" y="9"/>
                    </a:lnTo>
                    <a:lnTo>
                      <a:pt x="360" y="6"/>
                    </a:lnTo>
                    <a:lnTo>
                      <a:pt x="380" y="3"/>
                    </a:lnTo>
                    <a:lnTo>
                      <a:pt x="402" y="2"/>
                    </a:lnTo>
                    <a:lnTo>
                      <a:pt x="422" y="0"/>
                    </a:lnTo>
                    <a:lnTo>
                      <a:pt x="422" y="0"/>
                    </a:lnTo>
                    <a:lnTo>
                      <a:pt x="444" y="2"/>
                    </a:lnTo>
                    <a:lnTo>
                      <a:pt x="465" y="3"/>
                    </a:lnTo>
                    <a:lnTo>
                      <a:pt x="485" y="6"/>
                    </a:lnTo>
                    <a:lnTo>
                      <a:pt x="506" y="9"/>
                    </a:lnTo>
                    <a:lnTo>
                      <a:pt x="526" y="13"/>
                    </a:lnTo>
                    <a:lnTo>
                      <a:pt x="546" y="19"/>
                    </a:lnTo>
                    <a:lnTo>
                      <a:pt x="565" y="25"/>
                    </a:lnTo>
                    <a:lnTo>
                      <a:pt x="584" y="32"/>
                    </a:lnTo>
                    <a:lnTo>
                      <a:pt x="603" y="41"/>
                    </a:lnTo>
                    <a:lnTo>
                      <a:pt x="622" y="50"/>
                    </a:lnTo>
                    <a:lnTo>
                      <a:pt x="640" y="60"/>
                    </a:lnTo>
                    <a:lnTo>
                      <a:pt x="657" y="72"/>
                    </a:lnTo>
                    <a:lnTo>
                      <a:pt x="675" y="83"/>
                    </a:lnTo>
                    <a:lnTo>
                      <a:pt x="691" y="96"/>
                    </a:lnTo>
                    <a:lnTo>
                      <a:pt x="707" y="109"/>
                    </a:lnTo>
                    <a:lnTo>
                      <a:pt x="721" y="124"/>
                    </a:lnTo>
                    <a:lnTo>
                      <a:pt x="721" y="124"/>
                    </a:lnTo>
                    <a:lnTo>
                      <a:pt x="737" y="140"/>
                    </a:lnTo>
                    <a:lnTo>
                      <a:pt x="750" y="156"/>
                    </a:lnTo>
                    <a:lnTo>
                      <a:pt x="764" y="174"/>
                    </a:lnTo>
                    <a:lnTo>
                      <a:pt x="775" y="191"/>
                    </a:lnTo>
                    <a:lnTo>
                      <a:pt x="787" y="209"/>
                    </a:lnTo>
                    <a:lnTo>
                      <a:pt x="797" y="228"/>
                    </a:lnTo>
                    <a:lnTo>
                      <a:pt x="806" y="245"/>
                    </a:lnTo>
                    <a:lnTo>
                      <a:pt x="815" y="264"/>
                    </a:lnTo>
                    <a:lnTo>
                      <a:pt x="822" y="283"/>
                    </a:lnTo>
                    <a:lnTo>
                      <a:pt x="828" y="303"/>
                    </a:lnTo>
                    <a:lnTo>
                      <a:pt x="834" y="322"/>
                    </a:lnTo>
                    <a:lnTo>
                      <a:pt x="838" y="343"/>
                    </a:lnTo>
                    <a:lnTo>
                      <a:pt x="841" y="363"/>
                    </a:lnTo>
                    <a:lnTo>
                      <a:pt x="844" y="384"/>
                    </a:lnTo>
                    <a:lnTo>
                      <a:pt x="845" y="403"/>
                    </a:lnTo>
                    <a:lnTo>
                      <a:pt x="845" y="423"/>
                    </a:lnTo>
                    <a:lnTo>
                      <a:pt x="845" y="443"/>
                    </a:lnTo>
                    <a:lnTo>
                      <a:pt x="844" y="464"/>
                    </a:lnTo>
                    <a:lnTo>
                      <a:pt x="841" y="484"/>
                    </a:lnTo>
                    <a:lnTo>
                      <a:pt x="838" y="505"/>
                    </a:lnTo>
                    <a:lnTo>
                      <a:pt x="834" y="524"/>
                    </a:lnTo>
                    <a:lnTo>
                      <a:pt x="828" y="544"/>
                    </a:lnTo>
                    <a:lnTo>
                      <a:pt x="822" y="563"/>
                    </a:lnTo>
                    <a:lnTo>
                      <a:pt x="815" y="583"/>
                    </a:lnTo>
                    <a:lnTo>
                      <a:pt x="806" y="602"/>
                    </a:lnTo>
                    <a:lnTo>
                      <a:pt x="797" y="620"/>
                    </a:lnTo>
                    <a:lnTo>
                      <a:pt x="787" y="639"/>
                    </a:lnTo>
                    <a:lnTo>
                      <a:pt x="775" y="656"/>
                    </a:lnTo>
                    <a:lnTo>
                      <a:pt x="764" y="674"/>
                    </a:lnTo>
                    <a:lnTo>
                      <a:pt x="750" y="690"/>
                    </a:lnTo>
                    <a:lnTo>
                      <a:pt x="737" y="707"/>
                    </a:lnTo>
                    <a:lnTo>
                      <a:pt x="721" y="722"/>
                    </a:lnTo>
                    <a:lnTo>
                      <a:pt x="721" y="722"/>
                    </a:lnTo>
                    <a:lnTo>
                      <a:pt x="707" y="736"/>
                    </a:lnTo>
                    <a:lnTo>
                      <a:pt x="691" y="751"/>
                    </a:lnTo>
                    <a:lnTo>
                      <a:pt x="675" y="764"/>
                    </a:lnTo>
                    <a:lnTo>
                      <a:pt x="657" y="776"/>
                    </a:lnTo>
                    <a:lnTo>
                      <a:pt x="640" y="786"/>
                    </a:lnTo>
                    <a:lnTo>
                      <a:pt x="622" y="796"/>
                    </a:lnTo>
                    <a:lnTo>
                      <a:pt x="603" y="806"/>
                    </a:lnTo>
                    <a:lnTo>
                      <a:pt x="584" y="814"/>
                    </a:lnTo>
                    <a:lnTo>
                      <a:pt x="565" y="822"/>
                    </a:lnTo>
                    <a:lnTo>
                      <a:pt x="546" y="828"/>
                    </a:lnTo>
                    <a:lnTo>
                      <a:pt x="526" y="834"/>
                    </a:lnTo>
                    <a:lnTo>
                      <a:pt x="506" y="838"/>
                    </a:lnTo>
                    <a:lnTo>
                      <a:pt x="485" y="841"/>
                    </a:lnTo>
                    <a:lnTo>
                      <a:pt x="465" y="844"/>
                    </a:lnTo>
                    <a:lnTo>
                      <a:pt x="444" y="846"/>
                    </a:lnTo>
                    <a:lnTo>
                      <a:pt x="422" y="846"/>
                    </a:lnTo>
                    <a:lnTo>
                      <a:pt x="422" y="846"/>
                    </a:lnTo>
                    <a:close/>
                  </a:path>
                </a:pathLst>
              </a:custGeom>
              <a:solidFill>
                <a:srgbClr val="DF5634"/>
              </a:solidFill>
              <a:ln w="76200">
                <a:noFill/>
              </a:ln>
              <a:effectLst>
                <a:outerShdw algn="ctr" blurRad="304800" dist="25400" rotWithShape="0" sx="101000" sy="101000">
                  <a:schemeClr val="bg1">
                    <a:lumMod val="75000"/>
                    <a:alpha val="86000"/>
                  </a:scheme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US" spc="600">
                  <a:solidFill>
                    <a:srgbClr val="034581"/>
                  </a:solidFill>
                  <a:latin charset="-122" panose="020b0500000000000000" pitchFamily="34" typeface="思源黑体 CN Regular"/>
                  <a:ea charset="-122" panose="020b0500000000000000" pitchFamily="34" typeface="思源黑体 CN Regular"/>
                </a:endParaRPr>
              </a:p>
            </p:txBody>
          </p:sp>
          <p:sp>
            <p:nvSpPr>
              <p:cNvPr id="54" name="Freeform 144">
                <a:extLst>
                  <a:ext uri="{FF2B5EF4-FFF2-40B4-BE49-F238E27FC236}">
                    <a16:creationId xmlns:a16="http://schemas.microsoft.com/office/drawing/2014/main" id="{91D12ADB-2DD9-4BA1-AC84-5DD0AD2221C5}"/>
                  </a:ext>
                </a:extLst>
              </p:cNvPr>
              <p:cNvSpPr/>
              <p:nvPr/>
            </p:nvSpPr>
            <p:spPr bwMode="auto">
              <a:xfrm>
                <a:off x="6172104" y="2017542"/>
                <a:ext cx="300556" cy="210309"/>
              </a:xfrm>
              <a:custGeom>
                <a:gdLst>
                  <a:gd fmla="*/ 914 w 1075" name="T0"/>
                  <a:gd fmla="*/ 746 h 747" name="T1"/>
                  <a:gd fmla="*/ 966 w 1075" name="T2"/>
                  <a:gd fmla="*/ 732 h 747" name="T3"/>
                  <a:gd fmla="*/ 1010 w 1075" name="T4"/>
                  <a:gd fmla="*/ 706 h 747" name="T5"/>
                  <a:gd fmla="*/ 1045 w 1075" name="T6"/>
                  <a:gd fmla="*/ 668 h 747" name="T7"/>
                  <a:gd fmla="*/ 1066 w 1075" name="T8"/>
                  <a:gd fmla="*/ 621 h 747" name="T9"/>
                  <a:gd fmla="*/ 1075 w 1075" name="T10"/>
                  <a:gd fmla="*/ 568 h 747" name="T11"/>
                  <a:gd fmla="*/ 1070 w 1075" name="T12"/>
                  <a:gd fmla="*/ 529 h 747" name="T13"/>
                  <a:gd fmla="*/ 1050 w 1075" name="T14"/>
                  <a:gd fmla="*/ 478 h 747" name="T15"/>
                  <a:gd fmla="*/ 1015 w 1075" name="T16"/>
                  <a:gd fmla="*/ 435 h 747" name="T17"/>
                  <a:gd fmla="*/ 1015 w 1075" name="T18"/>
                  <a:gd fmla="*/ 420 h 747" name="T19"/>
                  <a:gd fmla="*/ 1007 w 1075" name="T20"/>
                  <a:gd fmla="*/ 369 h 747" name="T21"/>
                  <a:gd fmla="*/ 987 w 1075" name="T22"/>
                  <a:gd fmla="*/ 326 h 747" name="T23"/>
                  <a:gd fmla="*/ 954 w 1075" name="T24"/>
                  <a:gd fmla="*/ 289 h 747" name="T25"/>
                  <a:gd fmla="*/ 912 w 1075" name="T26"/>
                  <a:gd fmla="*/ 264 h 747" name="T27"/>
                  <a:gd fmla="*/ 864 w 1075" name="T28"/>
                  <a:gd fmla="*/ 252 h 747" name="T29"/>
                  <a:gd fmla="*/ 830 w 1075" name="T30"/>
                  <a:gd fmla="*/ 252 h 747" name="T31"/>
                  <a:gd fmla="*/ 780 w 1075" name="T32"/>
                  <a:gd fmla="*/ 264 h 747" name="T33"/>
                  <a:gd fmla="*/ 769 w 1075" name="T34"/>
                  <a:gd fmla="*/ 211 h 747" name="T35"/>
                  <a:gd fmla="*/ 736 w 1075" name="T36"/>
                  <a:gd fmla="*/ 137 h 747" name="T37"/>
                  <a:gd fmla="*/ 684 w 1075" name="T38"/>
                  <a:gd fmla="*/ 77 h 747" name="T39"/>
                  <a:gd fmla="*/ 619 w 1075" name="T40"/>
                  <a:gd fmla="*/ 31 h 747" name="T41"/>
                  <a:gd fmla="*/ 541 w 1075" name="T42"/>
                  <a:gd fmla="*/ 6 h 747" name="T43"/>
                  <a:gd fmla="*/ 484 w 1075" name="T44"/>
                  <a:gd fmla="*/ 0 h 747" name="T45"/>
                  <a:gd fmla="*/ 440 w 1075" name="T46"/>
                  <a:gd fmla="*/ 3 h 747" name="T47"/>
                  <a:gd fmla="*/ 371 w 1075" name="T48"/>
                  <a:gd fmla="*/ 23 h 747" name="T49"/>
                  <a:gd fmla="*/ 297 w 1075" name="T50"/>
                  <a:gd fmla="*/ 67 h 747" name="T51"/>
                  <a:gd fmla="*/ 241 w 1075" name="T52"/>
                  <a:gd fmla="*/ 129 h 747" name="T53"/>
                  <a:gd fmla="*/ 202 w 1075" name="T54"/>
                  <a:gd fmla="*/ 205 h 747" name="T55"/>
                  <a:gd fmla="*/ 190 w 1075" name="T56"/>
                  <a:gd fmla="*/ 263 h 747" name="T57"/>
                  <a:gd fmla="*/ 187 w 1075" name="T58"/>
                  <a:gd fmla="*/ 292 h 747" name="T59"/>
                  <a:gd fmla="*/ 131 w 1075" name="T60"/>
                  <a:gd fmla="*/ 311 h 747" name="T61"/>
                  <a:gd fmla="*/ 81 w 1075" name="T62"/>
                  <a:gd fmla="*/ 342 h 747" name="T63"/>
                  <a:gd fmla="*/ 43 w 1075" name="T64"/>
                  <a:gd fmla="*/ 386 h 747" name="T65"/>
                  <a:gd fmla="*/ 15 w 1075" name="T66"/>
                  <a:gd fmla="*/ 438 h 747" name="T67"/>
                  <a:gd fmla="*/ 2 w 1075" name="T68"/>
                  <a:gd fmla="*/ 497 h 747" name="T69"/>
                  <a:gd fmla="*/ 0 w 1075" name="T70"/>
                  <a:gd fmla="*/ 531 h 747" name="T71"/>
                  <a:gd fmla="*/ 6 w 1075" name="T72"/>
                  <a:gd fmla="*/ 572 h 747" name="T73"/>
                  <a:gd fmla="*/ 20 w 1075" name="T74"/>
                  <a:gd fmla="*/ 609 h 747" name="T75"/>
                  <a:gd fmla="*/ 38 w 1075" name="T76"/>
                  <a:gd fmla="*/ 643 h 747" name="T77"/>
                  <a:gd fmla="*/ 72 w 1075" name="T78"/>
                  <a:gd fmla="*/ 683 h 747" name="T79"/>
                  <a:gd fmla="*/ 103 w 1075" name="T80"/>
                  <a:gd fmla="*/ 709 h 747" name="T81"/>
                  <a:gd fmla="*/ 145 w 1075" name="T82"/>
                  <a:gd fmla="*/ 733 h 747" name="T83"/>
                  <a:gd fmla="*/ 193 w 1075" name="T84"/>
                  <a:gd fmla="*/ 746 h 74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747" w="1075">
                    <a:moveTo>
                      <a:pt x="896" y="747"/>
                    </a:moveTo>
                    <a:lnTo>
                      <a:pt x="896" y="747"/>
                    </a:lnTo>
                    <a:lnTo>
                      <a:pt x="914" y="746"/>
                    </a:lnTo>
                    <a:lnTo>
                      <a:pt x="932" y="743"/>
                    </a:lnTo>
                    <a:lnTo>
                      <a:pt x="949" y="738"/>
                    </a:lnTo>
                    <a:lnTo>
                      <a:pt x="966" y="732"/>
                    </a:lnTo>
                    <a:lnTo>
                      <a:pt x="982" y="725"/>
                    </a:lnTo>
                    <a:lnTo>
                      <a:pt x="996" y="717"/>
                    </a:lnTo>
                    <a:lnTo>
                      <a:pt x="1010" y="706"/>
                    </a:lnTo>
                    <a:lnTo>
                      <a:pt x="1023" y="695"/>
                    </a:lnTo>
                    <a:lnTo>
                      <a:pt x="1034" y="682"/>
                    </a:lnTo>
                    <a:lnTo>
                      <a:pt x="1045" y="668"/>
                    </a:lnTo>
                    <a:lnTo>
                      <a:pt x="1053" y="654"/>
                    </a:lnTo>
                    <a:lnTo>
                      <a:pt x="1060" y="638"/>
                    </a:lnTo>
                    <a:lnTo>
                      <a:pt x="1066" y="621"/>
                    </a:lnTo>
                    <a:lnTo>
                      <a:pt x="1071" y="604"/>
                    </a:lnTo>
                    <a:lnTo>
                      <a:pt x="1074" y="586"/>
                    </a:lnTo>
                    <a:lnTo>
                      <a:pt x="1075" y="568"/>
                    </a:lnTo>
                    <a:lnTo>
                      <a:pt x="1075" y="568"/>
                    </a:lnTo>
                    <a:lnTo>
                      <a:pt x="1074" y="549"/>
                    </a:lnTo>
                    <a:lnTo>
                      <a:pt x="1070" y="529"/>
                    </a:lnTo>
                    <a:lnTo>
                      <a:pt x="1065" y="511"/>
                    </a:lnTo>
                    <a:lnTo>
                      <a:pt x="1058" y="494"/>
                    </a:lnTo>
                    <a:lnTo>
                      <a:pt x="1050" y="478"/>
                    </a:lnTo>
                    <a:lnTo>
                      <a:pt x="1040" y="462"/>
                    </a:lnTo>
                    <a:lnTo>
                      <a:pt x="1028" y="447"/>
                    </a:lnTo>
                    <a:lnTo>
                      <a:pt x="1015" y="435"/>
                    </a:lnTo>
                    <a:lnTo>
                      <a:pt x="1015" y="435"/>
                    </a:lnTo>
                    <a:lnTo>
                      <a:pt x="1015" y="420"/>
                    </a:lnTo>
                    <a:lnTo>
                      <a:pt x="1015" y="420"/>
                    </a:lnTo>
                    <a:lnTo>
                      <a:pt x="1015" y="403"/>
                    </a:lnTo>
                    <a:lnTo>
                      <a:pt x="1012" y="386"/>
                    </a:lnTo>
                    <a:lnTo>
                      <a:pt x="1007" y="369"/>
                    </a:lnTo>
                    <a:lnTo>
                      <a:pt x="1002" y="354"/>
                    </a:lnTo>
                    <a:lnTo>
                      <a:pt x="995" y="339"/>
                    </a:lnTo>
                    <a:lnTo>
                      <a:pt x="987" y="326"/>
                    </a:lnTo>
                    <a:lnTo>
                      <a:pt x="977" y="312"/>
                    </a:lnTo>
                    <a:lnTo>
                      <a:pt x="966" y="300"/>
                    </a:lnTo>
                    <a:lnTo>
                      <a:pt x="954" y="289"/>
                    </a:lnTo>
                    <a:lnTo>
                      <a:pt x="941" y="280"/>
                    </a:lnTo>
                    <a:lnTo>
                      <a:pt x="926" y="271"/>
                    </a:lnTo>
                    <a:lnTo>
                      <a:pt x="912" y="264"/>
                    </a:lnTo>
                    <a:lnTo>
                      <a:pt x="896" y="259"/>
                    </a:lnTo>
                    <a:lnTo>
                      <a:pt x="881" y="254"/>
                    </a:lnTo>
                    <a:lnTo>
                      <a:pt x="864" y="252"/>
                    </a:lnTo>
                    <a:lnTo>
                      <a:pt x="847" y="251"/>
                    </a:lnTo>
                    <a:lnTo>
                      <a:pt x="847" y="251"/>
                    </a:lnTo>
                    <a:lnTo>
                      <a:pt x="830" y="252"/>
                    </a:lnTo>
                    <a:lnTo>
                      <a:pt x="813" y="254"/>
                    </a:lnTo>
                    <a:lnTo>
                      <a:pt x="796" y="259"/>
                    </a:lnTo>
                    <a:lnTo>
                      <a:pt x="780" y="264"/>
                    </a:lnTo>
                    <a:lnTo>
                      <a:pt x="780" y="264"/>
                    </a:lnTo>
                    <a:lnTo>
                      <a:pt x="777" y="237"/>
                    </a:lnTo>
                    <a:lnTo>
                      <a:pt x="769" y="211"/>
                    </a:lnTo>
                    <a:lnTo>
                      <a:pt x="761" y="184"/>
                    </a:lnTo>
                    <a:lnTo>
                      <a:pt x="749" y="160"/>
                    </a:lnTo>
                    <a:lnTo>
                      <a:pt x="736" y="137"/>
                    </a:lnTo>
                    <a:lnTo>
                      <a:pt x="720" y="115"/>
                    </a:lnTo>
                    <a:lnTo>
                      <a:pt x="703" y="95"/>
                    </a:lnTo>
                    <a:lnTo>
                      <a:pt x="684" y="77"/>
                    </a:lnTo>
                    <a:lnTo>
                      <a:pt x="663" y="60"/>
                    </a:lnTo>
                    <a:lnTo>
                      <a:pt x="641" y="44"/>
                    </a:lnTo>
                    <a:lnTo>
                      <a:pt x="619" y="31"/>
                    </a:lnTo>
                    <a:lnTo>
                      <a:pt x="593" y="20"/>
                    </a:lnTo>
                    <a:lnTo>
                      <a:pt x="568" y="12"/>
                    </a:lnTo>
                    <a:lnTo>
                      <a:pt x="541" y="6"/>
                    </a:lnTo>
                    <a:lnTo>
                      <a:pt x="513" y="2"/>
                    </a:lnTo>
                    <a:lnTo>
                      <a:pt x="484" y="0"/>
                    </a:lnTo>
                    <a:lnTo>
                      <a:pt x="484" y="0"/>
                    </a:lnTo>
                    <a:lnTo>
                      <a:pt x="470" y="1"/>
                    </a:lnTo>
                    <a:lnTo>
                      <a:pt x="456" y="2"/>
                    </a:lnTo>
                    <a:lnTo>
                      <a:pt x="440" y="3"/>
                    </a:lnTo>
                    <a:lnTo>
                      <a:pt x="425" y="6"/>
                    </a:lnTo>
                    <a:lnTo>
                      <a:pt x="398" y="13"/>
                    </a:lnTo>
                    <a:lnTo>
                      <a:pt x="371" y="23"/>
                    </a:lnTo>
                    <a:lnTo>
                      <a:pt x="344" y="36"/>
                    </a:lnTo>
                    <a:lnTo>
                      <a:pt x="320" y="50"/>
                    </a:lnTo>
                    <a:lnTo>
                      <a:pt x="297" y="67"/>
                    </a:lnTo>
                    <a:lnTo>
                      <a:pt x="277" y="85"/>
                    </a:lnTo>
                    <a:lnTo>
                      <a:pt x="257" y="106"/>
                    </a:lnTo>
                    <a:lnTo>
                      <a:pt x="241" y="129"/>
                    </a:lnTo>
                    <a:lnTo>
                      <a:pt x="225" y="153"/>
                    </a:lnTo>
                    <a:lnTo>
                      <a:pt x="213" y="178"/>
                    </a:lnTo>
                    <a:lnTo>
                      <a:pt x="202" y="205"/>
                    </a:lnTo>
                    <a:lnTo>
                      <a:pt x="195" y="234"/>
                    </a:lnTo>
                    <a:lnTo>
                      <a:pt x="192" y="247"/>
                    </a:lnTo>
                    <a:lnTo>
                      <a:pt x="190" y="263"/>
                    </a:lnTo>
                    <a:lnTo>
                      <a:pt x="189" y="277"/>
                    </a:lnTo>
                    <a:lnTo>
                      <a:pt x="187" y="292"/>
                    </a:lnTo>
                    <a:lnTo>
                      <a:pt x="187" y="292"/>
                    </a:lnTo>
                    <a:lnTo>
                      <a:pt x="168" y="297"/>
                    </a:lnTo>
                    <a:lnTo>
                      <a:pt x="149" y="303"/>
                    </a:lnTo>
                    <a:lnTo>
                      <a:pt x="131" y="311"/>
                    </a:lnTo>
                    <a:lnTo>
                      <a:pt x="114" y="319"/>
                    </a:lnTo>
                    <a:lnTo>
                      <a:pt x="97" y="330"/>
                    </a:lnTo>
                    <a:lnTo>
                      <a:pt x="81" y="342"/>
                    </a:lnTo>
                    <a:lnTo>
                      <a:pt x="67" y="356"/>
                    </a:lnTo>
                    <a:lnTo>
                      <a:pt x="55" y="370"/>
                    </a:lnTo>
                    <a:lnTo>
                      <a:pt x="43" y="386"/>
                    </a:lnTo>
                    <a:lnTo>
                      <a:pt x="32" y="402"/>
                    </a:lnTo>
                    <a:lnTo>
                      <a:pt x="22" y="420"/>
                    </a:lnTo>
                    <a:lnTo>
                      <a:pt x="15" y="438"/>
                    </a:lnTo>
                    <a:lnTo>
                      <a:pt x="9" y="457"/>
                    </a:lnTo>
                    <a:lnTo>
                      <a:pt x="4" y="476"/>
                    </a:lnTo>
                    <a:lnTo>
                      <a:pt x="2" y="497"/>
                    </a:lnTo>
                    <a:lnTo>
                      <a:pt x="0" y="517"/>
                    </a:lnTo>
                    <a:lnTo>
                      <a:pt x="0" y="517"/>
                    </a:lnTo>
                    <a:lnTo>
                      <a:pt x="0" y="531"/>
                    </a:lnTo>
                    <a:lnTo>
                      <a:pt x="2" y="545"/>
                    </a:lnTo>
                    <a:lnTo>
                      <a:pt x="4" y="558"/>
                    </a:lnTo>
                    <a:lnTo>
                      <a:pt x="6" y="572"/>
                    </a:lnTo>
                    <a:lnTo>
                      <a:pt x="10" y="584"/>
                    </a:lnTo>
                    <a:lnTo>
                      <a:pt x="15" y="597"/>
                    </a:lnTo>
                    <a:lnTo>
                      <a:pt x="20" y="609"/>
                    </a:lnTo>
                    <a:lnTo>
                      <a:pt x="24" y="620"/>
                    </a:lnTo>
                    <a:lnTo>
                      <a:pt x="32" y="632"/>
                    </a:lnTo>
                    <a:lnTo>
                      <a:pt x="38" y="643"/>
                    </a:lnTo>
                    <a:lnTo>
                      <a:pt x="45" y="654"/>
                    </a:lnTo>
                    <a:lnTo>
                      <a:pt x="53" y="663"/>
                    </a:lnTo>
                    <a:lnTo>
                      <a:pt x="72" y="683"/>
                    </a:lnTo>
                    <a:lnTo>
                      <a:pt x="91" y="700"/>
                    </a:lnTo>
                    <a:lnTo>
                      <a:pt x="91" y="700"/>
                    </a:lnTo>
                    <a:lnTo>
                      <a:pt x="103" y="709"/>
                    </a:lnTo>
                    <a:lnTo>
                      <a:pt x="116" y="719"/>
                    </a:lnTo>
                    <a:lnTo>
                      <a:pt x="131" y="727"/>
                    </a:lnTo>
                    <a:lnTo>
                      <a:pt x="145" y="733"/>
                    </a:lnTo>
                    <a:lnTo>
                      <a:pt x="161" y="739"/>
                    </a:lnTo>
                    <a:lnTo>
                      <a:pt x="178" y="743"/>
                    </a:lnTo>
                    <a:lnTo>
                      <a:pt x="193" y="746"/>
                    </a:lnTo>
                    <a:lnTo>
                      <a:pt x="212" y="747"/>
                    </a:lnTo>
                    <a:lnTo>
                      <a:pt x="896" y="747"/>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91440" compatLnSpc="1" lIns="182880" numCol="1" rIns="182880" tIns="91440" vert="horz" wrap="square">
                <a:prstTxWarp prst="textNoShape">
                  <a:avLst/>
                </a:prstTxWarp>
              </a:bodyPr>
              <a:lstStyle/>
              <a:p>
                <a:endParaRPr lang="en-US" sz="10000"/>
              </a:p>
            </p:txBody>
          </p:sp>
        </p:grpSp>
      </p:grpSp>
      <p:sp>
        <p:nvSpPr>
          <p:cNvPr id="57" name="矩形 37">
            <a:extLst>
              <a:ext uri="{FF2B5EF4-FFF2-40B4-BE49-F238E27FC236}">
                <a16:creationId xmlns:a16="http://schemas.microsoft.com/office/drawing/2014/main" id="{D63C7C31-F41B-4E3C-A33D-729CF64CA592}"/>
              </a:ext>
            </a:extLst>
          </p:cNvPr>
          <p:cNvSpPr/>
          <p:nvPr/>
        </p:nvSpPr>
        <p:spPr>
          <a:xfrm flipH="1" rot="5400000">
            <a:off x="10381769" y="967231"/>
            <a:ext cx="1064054" cy="1064054"/>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矩形 37">
            <a:extLst>
              <a:ext uri="{FF2B5EF4-FFF2-40B4-BE49-F238E27FC236}">
                <a16:creationId xmlns:a16="http://schemas.microsoft.com/office/drawing/2014/main" id="{7D69FE32-34B2-4AEE-9D76-15D84CB8B10F}"/>
              </a:ext>
            </a:extLst>
          </p:cNvPr>
          <p:cNvSpPr/>
          <p:nvPr/>
        </p:nvSpPr>
        <p:spPr>
          <a:xfrm flipH="1" rot="5400000">
            <a:off x="10491311" y="1757789"/>
            <a:ext cx="594406" cy="5944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矩形 37">
            <a:extLst>
              <a:ext uri="{FF2B5EF4-FFF2-40B4-BE49-F238E27FC236}">
                <a16:creationId xmlns:a16="http://schemas.microsoft.com/office/drawing/2014/main" id="{4A718332-0F8C-4C49-903E-EC8E7D312532}"/>
              </a:ext>
            </a:extLst>
          </p:cNvPr>
          <p:cNvSpPr/>
          <p:nvPr/>
        </p:nvSpPr>
        <p:spPr>
          <a:xfrm flipH="1" rot="5400000">
            <a:off x="11260640" y="2459643"/>
            <a:ext cx="279928" cy="279928"/>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62670583"/>
      </p:ext>
    </p:extLst>
  </p:cSld>
  <p:clrMapOvr>
    <a:overrideClrMapping accent1="accent1" accent2="accent2" accent3="accent3" accent4="accent4" accent5="accent5" accent6="accent6" bg1="lt1" bg2="lt2" folHlink="folHlink" hlink="hlink" tx1="dk1" tx2="dk2"/>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48"/>
                                        </p:tgtEl>
                                        <p:attrNameLst>
                                          <p:attrName>style.visibility</p:attrName>
                                        </p:attrNameLst>
                                      </p:cBhvr>
                                      <p:to>
                                        <p:strVal val="visible"/>
                                      </p:to>
                                    </p:set>
                                    <p:animEffect filter="fade" transition="in">
                                      <p:cBhvr>
                                        <p:cTn dur="500" id="7"/>
                                        <p:tgtEl>
                                          <p:spTgt spid="48"/>
                                        </p:tgtEl>
                                      </p:cBhvr>
                                    </p:animEffect>
                                  </p:childTnLst>
                                </p:cTn>
                              </p:par>
                              <p:par>
                                <p:cTn fill="hold" id="8" nodeType="withEffect" presetClass="entr" presetID="10" presetSubtype="0">
                                  <p:stCondLst>
                                    <p:cond delay="0"/>
                                  </p:stCondLst>
                                  <p:childTnLst>
                                    <p:set>
                                      <p:cBhvr>
                                        <p:cTn dur="1" fill="hold" id="9">
                                          <p:stCondLst>
                                            <p:cond delay="0"/>
                                          </p:stCondLst>
                                        </p:cTn>
                                        <p:tgtEl>
                                          <p:spTgt spid="4"/>
                                        </p:tgtEl>
                                        <p:attrNameLst>
                                          <p:attrName>style.visibility</p:attrName>
                                        </p:attrNameLst>
                                      </p:cBhvr>
                                      <p:to>
                                        <p:strVal val="visible"/>
                                      </p:to>
                                    </p:set>
                                    <p:animEffect filter="fade" transition="in">
                                      <p:cBhvr>
                                        <p:cTn dur="500" id="10"/>
                                        <p:tgtEl>
                                          <p:spTgt spid="4"/>
                                        </p:tgtEl>
                                      </p:cBhvr>
                                    </p:animEffect>
                                  </p:childTnLst>
                                </p:cTn>
                              </p:par>
                            </p:childTnLst>
                          </p:cTn>
                        </p:par>
                      </p:childTnLst>
                    </p:cTn>
                  </p:par>
                  <p:par>
                    <p:cTn fill="hold" id="11" nodeType="clickPar">
                      <p:stCondLst>
                        <p:cond delay="indefinite"/>
                      </p:stCondLst>
                      <p:childTnLst>
                        <p:par>
                          <p:cTn fill="hold" id="12" nodeType="afterGroup">
                            <p:stCondLst>
                              <p:cond delay="0"/>
                            </p:stCondLst>
                            <p:childTnLst>
                              <p:par>
                                <p:cTn fill="hold" id="13" nodeType="clickEffect" presetClass="entr" presetID="6" presetSubtype="16">
                                  <p:stCondLst>
                                    <p:cond delay="0"/>
                                  </p:stCondLst>
                                  <p:childTnLst>
                                    <p:set>
                                      <p:cBhvr>
                                        <p:cTn dur="1" fill="hold" id="14">
                                          <p:stCondLst>
                                            <p:cond delay="0"/>
                                          </p:stCondLst>
                                        </p:cTn>
                                        <p:tgtEl>
                                          <p:spTgt spid="55"/>
                                        </p:tgtEl>
                                        <p:attrNameLst>
                                          <p:attrName>style.visibility</p:attrName>
                                        </p:attrNameLst>
                                      </p:cBhvr>
                                      <p:to>
                                        <p:strVal val="visible"/>
                                      </p:to>
                                    </p:set>
                                    <p:animEffect filter="circle(in)" transition="in">
                                      <p:cBhvr>
                                        <p:cTn dur="2000" id="15"/>
                                        <p:tgtEl>
                                          <p:spTgt spid="55"/>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id="18" nodeType="clickEffect" presetClass="entr" presetID="16" presetSubtype="21">
                                  <p:stCondLst>
                                    <p:cond delay="0"/>
                                  </p:stCondLst>
                                  <p:childTnLst>
                                    <p:set>
                                      <p:cBhvr>
                                        <p:cTn dur="1" fill="hold" id="19">
                                          <p:stCondLst>
                                            <p:cond delay="0"/>
                                          </p:stCondLst>
                                        </p:cTn>
                                        <p:tgtEl>
                                          <p:spTgt spid="56"/>
                                        </p:tgtEl>
                                        <p:attrNameLst>
                                          <p:attrName>style.visibility</p:attrName>
                                        </p:attrNameLst>
                                      </p:cBhvr>
                                      <p:to>
                                        <p:strVal val="visible"/>
                                      </p:to>
                                    </p:set>
                                    <p:animEffect filter="barn(inVertical)" transition="in">
                                      <p:cBhvr>
                                        <p:cTn dur="500" id="20"/>
                                        <p:tgtEl>
                                          <p:spTgt spid="56"/>
                                        </p:tgtEl>
                                      </p:cBhvr>
                                    </p:animEffect>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16" presetSubtype="21">
                                  <p:stCondLst>
                                    <p:cond delay="0"/>
                                  </p:stCondLst>
                                  <p:childTnLst>
                                    <p:set>
                                      <p:cBhvr>
                                        <p:cTn dur="1" fill="hold" id="24">
                                          <p:stCondLst>
                                            <p:cond delay="0"/>
                                          </p:stCondLst>
                                        </p:cTn>
                                        <p:tgtEl>
                                          <p:spTgt spid="58"/>
                                        </p:tgtEl>
                                        <p:attrNameLst>
                                          <p:attrName>style.visibility</p:attrName>
                                        </p:attrNameLst>
                                      </p:cBhvr>
                                      <p:to>
                                        <p:strVal val="visible"/>
                                      </p:to>
                                    </p:set>
                                    <p:animEffect filter="barn(inVertical)" transition="in">
                                      <p:cBhvr>
                                        <p:cTn dur="500" id="25"/>
                                        <p:tgtEl>
                                          <p:spTgt spid="58"/>
                                        </p:tgtEl>
                                      </p:cBhvr>
                                    </p:animEffect>
                                  </p:childTnLst>
                                </p:cTn>
                              </p:par>
                              <p:par>
                                <p:cTn fill="hold" grpId="0" id="26" nodeType="withEffect" presetClass="entr" presetID="16" presetSubtype="21">
                                  <p:stCondLst>
                                    <p:cond delay="0"/>
                                  </p:stCondLst>
                                  <p:childTnLst>
                                    <p:set>
                                      <p:cBhvr>
                                        <p:cTn dur="1" fill="hold" id="27">
                                          <p:stCondLst>
                                            <p:cond delay="0"/>
                                          </p:stCondLst>
                                        </p:cTn>
                                        <p:tgtEl>
                                          <p:spTgt spid="59"/>
                                        </p:tgtEl>
                                        <p:attrNameLst>
                                          <p:attrName>style.visibility</p:attrName>
                                        </p:attrNameLst>
                                      </p:cBhvr>
                                      <p:to>
                                        <p:strVal val="visible"/>
                                      </p:to>
                                    </p:set>
                                    <p:animEffect filter="barn(inVertical)" transition="in">
                                      <p:cBhvr>
                                        <p:cTn dur="500" id="28"/>
                                        <p:tgtEl>
                                          <p:spTgt spid="59"/>
                                        </p:tgtEl>
                                      </p:cBhvr>
                                    </p:animEffect>
                                  </p:childTnLst>
                                </p:cTn>
                              </p:par>
                              <p:par>
                                <p:cTn fill="hold" grpId="0" id="29" nodeType="withEffect" presetClass="entr" presetID="16" presetSubtype="21">
                                  <p:stCondLst>
                                    <p:cond delay="0"/>
                                  </p:stCondLst>
                                  <p:childTnLst>
                                    <p:set>
                                      <p:cBhvr>
                                        <p:cTn dur="1" fill="hold" id="30">
                                          <p:stCondLst>
                                            <p:cond delay="0"/>
                                          </p:stCondLst>
                                        </p:cTn>
                                        <p:tgtEl>
                                          <p:spTgt spid="57"/>
                                        </p:tgtEl>
                                        <p:attrNameLst>
                                          <p:attrName>style.visibility</p:attrName>
                                        </p:attrNameLst>
                                      </p:cBhvr>
                                      <p:to>
                                        <p:strVal val="visible"/>
                                      </p:to>
                                    </p:set>
                                    <p:animEffect filter="barn(inVertical)" transition="in">
                                      <p:cBhvr>
                                        <p:cTn dur="500" id="31"/>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58"/>
      <p:bldP grpId="0" spid="5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showMasterSp="0">
  <p:cSld>
    <p:bg>
      <p:bgPr>
        <a:solidFill>
          <a:srgbClr val="10062B"/>
        </a:solidFill>
        <a:effectLst/>
      </p:bgPr>
    </p:bg>
    <p:spTree>
      <p:nvGrpSpPr>
        <p:cNvPr id="1" name=""/>
        <p:cNvGrpSpPr/>
        <p:nvPr/>
      </p:nvGrpSpPr>
      <p:grpSpPr>
        <a:xfrm>
          <a:off x="0" y="0"/>
          <a:ext cx="0" cy="0"/>
        </a:xfrm>
      </p:grpSpPr>
      <p:grpSp>
        <p:nvGrpSpPr>
          <p:cNvPr id="139" name="组合 138">
            <a:extLst>
              <a:ext uri="{FF2B5EF4-FFF2-40B4-BE49-F238E27FC236}">
                <a16:creationId xmlns:a16="http://schemas.microsoft.com/office/drawing/2014/main" id="{6300579C-702C-4219-9838-33FE9EA4996F}"/>
              </a:ext>
            </a:extLst>
          </p:cNvPr>
          <p:cNvGrpSpPr/>
          <p:nvPr/>
        </p:nvGrpSpPr>
        <p:grpSpPr>
          <a:xfrm>
            <a:off x="5634991" y="5014530"/>
            <a:ext cx="2977283" cy="1619950"/>
            <a:chOff x="3576710" y="5061529"/>
            <a:chExt cx="2244448" cy="2381405"/>
          </a:xfrm>
        </p:grpSpPr>
        <p:sp>
          <p:nvSpPr>
            <p:cNvPr id="140" name="矩形 139">
              <a:extLst>
                <a:ext uri="{FF2B5EF4-FFF2-40B4-BE49-F238E27FC236}">
                  <a16:creationId xmlns:a16="http://schemas.microsoft.com/office/drawing/2014/main" id="{966A8517-3CC7-459D-BE1E-0CDC757D0FD7}"/>
                </a:ext>
              </a:extLst>
            </p:cNvPr>
            <p:cNvSpPr/>
            <p:nvPr/>
          </p:nvSpPr>
          <p:spPr>
            <a:xfrm rot="16200000">
              <a:off x="3535319" y="510292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1" name="矩形 140">
              <a:extLst>
                <a:ext uri="{FF2B5EF4-FFF2-40B4-BE49-F238E27FC236}">
                  <a16:creationId xmlns:a16="http://schemas.microsoft.com/office/drawing/2014/main" id="{BF7E57FF-7824-4E7E-9884-30EFA167DB3F}"/>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2" name="矩形 141">
              <a:extLst>
                <a:ext uri="{FF2B5EF4-FFF2-40B4-BE49-F238E27FC236}">
                  <a16:creationId xmlns:a16="http://schemas.microsoft.com/office/drawing/2014/main" id="{B94F3291-F06F-41A1-8D83-681CB86A2A26}"/>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3" name="矩形 142">
              <a:extLst>
                <a:ext uri="{FF2B5EF4-FFF2-40B4-BE49-F238E27FC236}">
                  <a16:creationId xmlns:a16="http://schemas.microsoft.com/office/drawing/2014/main" id="{1650DE36-D0F3-480F-8B06-77535259638F}"/>
                </a:ext>
              </a:extLst>
            </p:cNvPr>
            <p:cNvSpPr/>
            <p:nvPr/>
          </p:nvSpPr>
          <p:spPr>
            <a:xfrm rot="16200000">
              <a:off x="4774284" y="528155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4" name="矩形 143">
              <a:extLst>
                <a:ext uri="{FF2B5EF4-FFF2-40B4-BE49-F238E27FC236}">
                  <a16:creationId xmlns:a16="http://schemas.microsoft.com/office/drawing/2014/main" id="{73D3B058-8FCB-4808-B295-FE843872B03D}"/>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38" name="组合 137">
            <a:extLst>
              <a:ext uri="{FF2B5EF4-FFF2-40B4-BE49-F238E27FC236}">
                <a16:creationId xmlns:a16="http://schemas.microsoft.com/office/drawing/2014/main" id="{CF9A9477-0E56-4AA8-8101-EBDE8BF0333E}"/>
              </a:ext>
            </a:extLst>
          </p:cNvPr>
          <p:cNvGrpSpPr/>
          <p:nvPr/>
        </p:nvGrpSpPr>
        <p:grpSpPr>
          <a:xfrm>
            <a:off x="6895212" y="773962"/>
            <a:ext cx="2002044" cy="1190256"/>
            <a:chOff x="4090550" y="5479499"/>
            <a:chExt cx="1412318" cy="1963435"/>
          </a:xfrm>
        </p:grpSpPr>
        <p:sp>
          <p:nvSpPr>
            <p:cNvPr id="130" name="矩形 129">
              <a:extLst>
                <a:ext uri="{FF2B5EF4-FFF2-40B4-BE49-F238E27FC236}">
                  <a16:creationId xmlns:a16="http://schemas.microsoft.com/office/drawing/2014/main" id="{195ED8B3-C4F5-4FEA-B950-E33F31A45B48}"/>
                </a:ext>
              </a:extLst>
            </p:cNvPr>
            <p:cNvSpPr/>
            <p:nvPr/>
          </p:nvSpPr>
          <p:spPr>
            <a:xfrm rot="16200000">
              <a:off x="4049159" y="5520890"/>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2" name="矩形 131">
              <a:extLst>
                <a:ext uri="{FF2B5EF4-FFF2-40B4-BE49-F238E27FC236}">
                  <a16:creationId xmlns:a16="http://schemas.microsoft.com/office/drawing/2014/main" id="{46D5CE9B-E926-47EF-AE99-30EEB6168267}"/>
                </a:ext>
              </a:extLst>
            </p:cNvPr>
            <p:cNvSpPr/>
            <p:nvPr/>
          </p:nvSpPr>
          <p:spPr>
            <a:xfrm rot="16200000">
              <a:off x="4455995" y="6396060"/>
              <a:ext cx="1088264"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a:extLst>
                <a:ext uri="{FF2B5EF4-FFF2-40B4-BE49-F238E27FC236}">
                  <a16:creationId xmlns:a16="http://schemas.microsoft.com/office/drawing/2014/main" id="{42C14921-4AAD-4699-88B6-0CFA99C95276}"/>
                </a:ext>
              </a:extLst>
            </p:cNvPr>
            <p:cNvSpPr/>
            <p:nvPr/>
          </p:nvSpPr>
          <p:spPr>
            <a:xfrm rot="16200000">
              <a:off x="4158328" y="5902894"/>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a:extLst>
              <a:ext uri="{FF2B5EF4-FFF2-40B4-BE49-F238E27FC236}">
                <a16:creationId xmlns:a16="http://schemas.microsoft.com/office/drawing/2014/main" id="{11822504-7DCD-4C6B-B01E-F9CAC07D6544}"/>
              </a:ext>
            </a:extLst>
          </p:cNvPr>
          <p:cNvGrpSpPr/>
          <p:nvPr/>
        </p:nvGrpSpPr>
        <p:grpSpPr>
          <a:xfrm rot="5400000">
            <a:off x="-1681583" y="4697111"/>
            <a:ext cx="11948998" cy="4287441"/>
            <a:chOff x="2336376" y="1551329"/>
            <a:chExt cx="7504754" cy="2692794"/>
          </a:xfrm>
        </p:grpSpPr>
        <p:sp>
          <p:nvSpPr>
            <p:cNvPr id="30" name="矩形 29">
              <a:extLst>
                <a:ext uri="{FF2B5EF4-FFF2-40B4-BE49-F238E27FC236}">
                  <a16:creationId xmlns:a16="http://schemas.microsoft.com/office/drawing/2014/main" id="{23D19368-3C29-46FF-8775-6BC017D4AEF7}"/>
                </a:ext>
              </a:extLst>
            </p:cNvPr>
            <p:cNvSpPr/>
            <p:nvPr/>
          </p:nvSpPr>
          <p:spPr>
            <a:xfrm flipH="1">
              <a:off x="3876476" y="288580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a:extLst>
                <a:ext uri="{FF2B5EF4-FFF2-40B4-BE49-F238E27FC236}">
                  <a16:creationId xmlns:a16="http://schemas.microsoft.com/office/drawing/2014/main" id="{BB74F818-BB17-400D-B2C5-5996E843262C}"/>
                </a:ext>
              </a:extLst>
            </p:cNvPr>
            <p:cNvSpPr/>
            <p:nvPr/>
          </p:nvSpPr>
          <p:spPr>
            <a:xfrm flipH="1">
              <a:off x="4295339" y="250756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93977F2D-EBDA-4091-B78F-398A8EFC031E}"/>
                </a:ext>
              </a:extLst>
            </p:cNvPr>
            <p:cNvSpPr/>
            <p:nvPr/>
          </p:nvSpPr>
          <p:spPr>
            <a:xfrm flipH="1">
              <a:off x="5443160" y="217597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7" name="组合 36">
              <a:extLst>
                <a:ext uri="{FF2B5EF4-FFF2-40B4-BE49-F238E27FC236}">
                  <a16:creationId xmlns:a16="http://schemas.microsoft.com/office/drawing/2014/main" id="{32174F5C-2A9E-4297-9561-67B44E1BE528}"/>
                </a:ext>
              </a:extLst>
            </p:cNvPr>
            <p:cNvGrpSpPr/>
            <p:nvPr/>
          </p:nvGrpSpPr>
          <p:grpSpPr>
            <a:xfrm>
              <a:off x="2644474" y="1551329"/>
              <a:ext cx="7196656" cy="2692794"/>
              <a:chOff x="2644474" y="1551329"/>
              <a:chExt cx="7196656" cy="2692794"/>
            </a:xfrm>
          </p:grpSpPr>
          <p:grpSp>
            <p:nvGrpSpPr>
              <p:cNvPr id="29" name="组合 28">
                <a:extLst>
                  <a:ext uri="{FF2B5EF4-FFF2-40B4-BE49-F238E27FC236}">
                    <a16:creationId xmlns:a16="http://schemas.microsoft.com/office/drawing/2014/main" id="{533A5A41-2EF3-4809-8C21-70D496619829}"/>
                  </a:ext>
                </a:extLst>
              </p:cNvPr>
              <p:cNvGrpSpPr/>
              <p:nvPr/>
            </p:nvGrpSpPr>
            <p:grpSpPr>
              <a:xfrm>
                <a:off x="2644474" y="1775970"/>
                <a:ext cx="7196656" cy="2468153"/>
                <a:chOff x="2751572" y="1627689"/>
                <a:chExt cx="7196656" cy="2468153"/>
              </a:xfrm>
            </p:grpSpPr>
            <p:sp>
              <p:nvSpPr>
                <p:cNvPr id="4" name="矩形 3">
                  <a:extLst>
                    <a:ext uri="{FF2B5EF4-FFF2-40B4-BE49-F238E27FC236}">
                      <a16:creationId xmlns:a16="http://schemas.microsoft.com/office/drawing/2014/main" id="{7ECC3885-4D2A-4DA9-A8A1-5D255E4C4C13}"/>
                    </a:ext>
                  </a:extLst>
                </p:cNvPr>
                <p:cNvSpPr/>
                <p:nvPr/>
              </p:nvSpPr>
              <p:spPr>
                <a:xfrm>
                  <a:off x="8473983" y="1738304"/>
                  <a:ext cx="1474245" cy="1474245"/>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a:extLst>
                    <a:ext uri="{FF2B5EF4-FFF2-40B4-BE49-F238E27FC236}">
                      <a16:creationId xmlns:a16="http://schemas.microsoft.com/office/drawing/2014/main" id="{18E16365-20E1-4BEB-8B8B-F56A356BEBB2}"/>
                    </a:ext>
                  </a:extLst>
                </p:cNvPr>
                <p:cNvSpPr/>
                <p:nvPr/>
              </p:nvSpPr>
              <p:spPr>
                <a:xfrm>
                  <a:off x="7837837" y="2051222"/>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a:extLst>
                    <a:ext uri="{FF2B5EF4-FFF2-40B4-BE49-F238E27FC236}">
                      <a16:creationId xmlns:a16="http://schemas.microsoft.com/office/drawing/2014/main" id="{4D8C6159-DA1B-43EE-8DB6-87E98F9F7EE4}"/>
                    </a:ext>
                  </a:extLst>
                </p:cNvPr>
                <p:cNvSpPr/>
                <p:nvPr/>
              </p:nvSpPr>
              <p:spPr>
                <a:xfrm>
                  <a:off x="7795490" y="277250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a:extLst>
                    <a:ext uri="{FF2B5EF4-FFF2-40B4-BE49-F238E27FC236}">
                      <a16:creationId xmlns:a16="http://schemas.microsoft.com/office/drawing/2014/main" id="{8D8049C4-FDCF-41ED-AA29-DC83A3BA0120}"/>
                    </a:ext>
                  </a:extLst>
                </p:cNvPr>
                <p:cNvSpPr/>
                <p:nvPr/>
              </p:nvSpPr>
              <p:spPr>
                <a:xfrm>
                  <a:off x="7273312" y="192068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a:extLst>
                    <a:ext uri="{FF2B5EF4-FFF2-40B4-BE49-F238E27FC236}">
                      <a16:creationId xmlns:a16="http://schemas.microsoft.com/office/drawing/2014/main" id="{14458A7A-BDB4-4B9F-A6F6-F0A9416C5B17}"/>
                    </a:ext>
                  </a:extLst>
                </p:cNvPr>
                <p:cNvSpPr/>
                <p:nvPr/>
              </p:nvSpPr>
              <p:spPr>
                <a:xfrm>
                  <a:off x="7368785" y="162768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a:extLst>
                    <a:ext uri="{FF2B5EF4-FFF2-40B4-BE49-F238E27FC236}">
                      <a16:creationId xmlns:a16="http://schemas.microsoft.com/office/drawing/2014/main" id="{7B41B423-EF63-4656-BB35-649239405A12}"/>
                    </a:ext>
                  </a:extLst>
                </p:cNvPr>
                <p:cNvSpPr/>
                <p:nvPr/>
              </p:nvSpPr>
              <p:spPr>
                <a:xfrm>
                  <a:off x="5281662" y="224434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a:extLst>
                    <a:ext uri="{FF2B5EF4-FFF2-40B4-BE49-F238E27FC236}">
                      <a16:creationId xmlns:a16="http://schemas.microsoft.com/office/drawing/2014/main" id="{AB57752C-0E00-4371-A44D-69ED83BAB925}"/>
                    </a:ext>
                  </a:extLst>
                </p:cNvPr>
                <p:cNvSpPr/>
                <p:nvPr/>
              </p:nvSpPr>
              <p:spPr>
                <a:xfrm>
                  <a:off x="5853918" y="251802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a:extLst>
                    <a:ext uri="{FF2B5EF4-FFF2-40B4-BE49-F238E27FC236}">
                      <a16:creationId xmlns:a16="http://schemas.microsoft.com/office/drawing/2014/main" id="{21EFD10B-7DAA-40B8-9EBD-54261E0D5D27}"/>
                    </a:ext>
                  </a:extLst>
                </p:cNvPr>
                <p:cNvSpPr/>
                <p:nvPr/>
              </p:nvSpPr>
              <p:spPr>
                <a:xfrm>
                  <a:off x="6941100" y="278530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a:extLst>
                    <a:ext uri="{FF2B5EF4-FFF2-40B4-BE49-F238E27FC236}">
                      <a16:creationId xmlns:a16="http://schemas.microsoft.com/office/drawing/2014/main" id="{10D4C88E-CBC2-4DDB-9DA2-294218E56A19}"/>
                    </a:ext>
                  </a:extLst>
                </p:cNvPr>
                <p:cNvSpPr/>
                <p:nvPr/>
              </p:nvSpPr>
              <p:spPr>
                <a:xfrm>
                  <a:off x="8278096" y="309035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F2B79C70-4B36-4D5F-9FB7-A12E72A0C50C}"/>
                    </a:ext>
                  </a:extLst>
                </p:cNvPr>
                <p:cNvSpPr/>
                <p:nvPr/>
              </p:nvSpPr>
              <p:spPr>
                <a:xfrm>
                  <a:off x="6465421" y="21995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a:extLst>
                    <a:ext uri="{FF2B5EF4-FFF2-40B4-BE49-F238E27FC236}">
                      <a16:creationId xmlns:a16="http://schemas.microsoft.com/office/drawing/2014/main" id="{AE0171FC-599B-491D-BDB6-69B226CE045E}"/>
                    </a:ext>
                  </a:extLst>
                </p:cNvPr>
                <p:cNvSpPr/>
                <p:nvPr/>
              </p:nvSpPr>
              <p:spPr>
                <a:xfrm>
                  <a:off x="6617821" y="235190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a:extLst>
                    <a:ext uri="{FF2B5EF4-FFF2-40B4-BE49-F238E27FC236}">
                      <a16:creationId xmlns:a16="http://schemas.microsoft.com/office/drawing/2014/main" id="{E626C853-28C4-4731-AEF5-D94D8C2010C3}"/>
                    </a:ext>
                  </a:extLst>
                </p:cNvPr>
                <p:cNvSpPr/>
                <p:nvPr/>
              </p:nvSpPr>
              <p:spPr>
                <a:xfrm>
                  <a:off x="6189104" y="172423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8" name="组合 27">
                  <a:extLst>
                    <a:ext uri="{FF2B5EF4-FFF2-40B4-BE49-F238E27FC236}">
                      <a16:creationId xmlns:a16="http://schemas.microsoft.com/office/drawing/2014/main" id="{5D21FEAB-A0A3-422E-AB70-9992D85E7125}"/>
                    </a:ext>
                  </a:extLst>
                </p:cNvPr>
                <p:cNvGrpSpPr/>
                <p:nvPr/>
              </p:nvGrpSpPr>
              <p:grpSpPr>
                <a:xfrm flipH="1">
                  <a:off x="2751572" y="1714679"/>
                  <a:ext cx="4244654" cy="2371605"/>
                  <a:chOff x="1824426" y="1486086"/>
                  <a:chExt cx="4244654" cy="2371605"/>
                </a:xfrm>
              </p:grpSpPr>
              <p:sp>
                <p:nvSpPr>
                  <p:cNvPr id="16" name="矩形 15">
                    <a:extLst>
                      <a:ext uri="{FF2B5EF4-FFF2-40B4-BE49-F238E27FC236}">
                        <a16:creationId xmlns:a16="http://schemas.microsoft.com/office/drawing/2014/main" id="{02365BFF-6ADA-4446-92A5-0BBF73213BCD}"/>
                      </a:ext>
                    </a:extLst>
                  </p:cNvPr>
                  <p:cNvSpPr/>
                  <p:nvPr/>
                </p:nvSpPr>
                <p:spPr>
                  <a:xfrm>
                    <a:off x="4454766" y="2424272"/>
                    <a:ext cx="992330" cy="992330"/>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a:extLst>
                      <a:ext uri="{FF2B5EF4-FFF2-40B4-BE49-F238E27FC236}">
                        <a16:creationId xmlns:a16="http://schemas.microsoft.com/office/drawing/2014/main" id="{B1A21B1E-76CD-4D73-9BE9-300C4655ABA8}"/>
                      </a:ext>
                    </a:extLst>
                  </p:cNvPr>
                  <p:cNvSpPr/>
                  <p:nvPr/>
                </p:nvSpPr>
                <p:spPr>
                  <a:xfrm>
                    <a:off x="4623338" y="1813071"/>
                    <a:ext cx="1198606" cy="1198606"/>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a:extLst>
                      <a:ext uri="{FF2B5EF4-FFF2-40B4-BE49-F238E27FC236}">
                        <a16:creationId xmlns:a16="http://schemas.microsoft.com/office/drawing/2014/main" id="{30E35F7E-CAA8-4406-8A47-97694A11C82F}"/>
                      </a:ext>
                    </a:extLst>
                  </p:cNvPr>
                  <p:cNvSpPr/>
                  <p:nvPr/>
                </p:nvSpPr>
                <p:spPr>
                  <a:xfrm>
                    <a:off x="4580991" y="25343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a:extLst>
                      <a:ext uri="{FF2B5EF4-FFF2-40B4-BE49-F238E27FC236}">
                        <a16:creationId xmlns:a16="http://schemas.microsoft.com/office/drawing/2014/main" id="{7872FE07-A68D-45A3-A8A8-811CD8B5029B}"/>
                      </a:ext>
                    </a:extLst>
                  </p:cNvPr>
                  <p:cNvSpPr/>
                  <p:nvPr/>
                </p:nvSpPr>
                <p:spPr>
                  <a:xfrm>
                    <a:off x="4058813" y="168253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a:extLst>
                      <a:ext uri="{FF2B5EF4-FFF2-40B4-BE49-F238E27FC236}">
                        <a16:creationId xmlns:a16="http://schemas.microsoft.com/office/drawing/2014/main" id="{E57D2C71-F0B7-4E64-AE71-1E491A203911}"/>
                      </a:ext>
                    </a:extLst>
                  </p:cNvPr>
                  <p:cNvSpPr/>
                  <p:nvPr/>
                </p:nvSpPr>
                <p:spPr>
                  <a:xfrm>
                    <a:off x="4456542" y="2421932"/>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E1C2F58C-8D3E-4363-B3CC-0F9CB8360803}"/>
                      </a:ext>
                    </a:extLst>
                  </p:cNvPr>
                  <p:cNvSpPr/>
                  <p:nvPr/>
                </p:nvSpPr>
                <p:spPr>
                  <a:xfrm>
                    <a:off x="2250568" y="1783077"/>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a:extLst>
                      <a:ext uri="{FF2B5EF4-FFF2-40B4-BE49-F238E27FC236}">
                        <a16:creationId xmlns:a16="http://schemas.microsoft.com/office/drawing/2014/main" id="{DDC406A4-F452-4C1C-81E4-C8D5FD9B6A63}"/>
                      </a:ext>
                    </a:extLst>
                  </p:cNvPr>
                  <p:cNvSpPr/>
                  <p:nvPr/>
                </p:nvSpPr>
                <p:spPr>
                  <a:xfrm>
                    <a:off x="2639419" y="227986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CE6EE84-4A98-47B0-BFCA-074083F7E174}"/>
                      </a:ext>
                    </a:extLst>
                  </p:cNvPr>
                  <p:cNvSpPr/>
                  <p:nvPr/>
                </p:nvSpPr>
                <p:spPr>
                  <a:xfrm>
                    <a:off x="1824426" y="2573251"/>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FFE94C6B-A160-448B-8850-E26E5FFD0E3D}"/>
                      </a:ext>
                    </a:extLst>
                  </p:cNvPr>
                  <p:cNvSpPr/>
                  <p:nvPr/>
                </p:nvSpPr>
                <p:spPr>
                  <a:xfrm>
                    <a:off x="5063597" y="2852208"/>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a:extLst>
                      <a:ext uri="{FF2B5EF4-FFF2-40B4-BE49-F238E27FC236}">
                        <a16:creationId xmlns:a16="http://schemas.microsoft.com/office/drawing/2014/main" id="{3900DB16-7013-4BF2-A926-C704AD54B993}"/>
                      </a:ext>
                    </a:extLst>
                  </p:cNvPr>
                  <p:cNvSpPr/>
                  <p:nvPr/>
                </p:nvSpPr>
                <p:spPr>
                  <a:xfrm>
                    <a:off x="3152149" y="2467780"/>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7009E7E8-5B00-4171-A931-3A6056851245}"/>
                      </a:ext>
                    </a:extLst>
                  </p:cNvPr>
                  <p:cNvSpPr/>
                  <p:nvPr/>
                </p:nvSpPr>
                <p:spPr>
                  <a:xfrm>
                    <a:off x="3403322" y="2113754"/>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矩形 26">
                    <a:extLst>
                      <a:ext uri="{FF2B5EF4-FFF2-40B4-BE49-F238E27FC236}">
                        <a16:creationId xmlns:a16="http://schemas.microsoft.com/office/drawing/2014/main" id="{14C01BC7-1DF7-407E-A6B7-BFDD5E924E58}"/>
                      </a:ext>
                    </a:extLst>
                  </p:cNvPr>
                  <p:cNvSpPr/>
                  <p:nvPr/>
                </p:nvSpPr>
                <p:spPr>
                  <a:xfrm>
                    <a:off x="2974605" y="148608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36" name="组合 35">
                <a:extLst>
                  <a:ext uri="{FF2B5EF4-FFF2-40B4-BE49-F238E27FC236}">
                    <a16:creationId xmlns:a16="http://schemas.microsoft.com/office/drawing/2014/main" id="{3F3D5D4A-EF30-4902-B319-1A85ACC0833A}"/>
                  </a:ext>
                </a:extLst>
              </p:cNvPr>
              <p:cNvGrpSpPr/>
              <p:nvPr/>
            </p:nvGrpSpPr>
            <p:grpSpPr>
              <a:xfrm>
                <a:off x="6451224" y="1551329"/>
                <a:ext cx="1698600" cy="2404279"/>
                <a:chOff x="6451224" y="1551329"/>
                <a:chExt cx="1698600" cy="2404279"/>
              </a:xfrm>
            </p:grpSpPr>
            <p:sp>
              <p:nvSpPr>
                <p:cNvPr id="33" name="矩形 32">
                  <a:extLst>
                    <a:ext uri="{FF2B5EF4-FFF2-40B4-BE49-F238E27FC236}">
                      <a16:creationId xmlns:a16="http://schemas.microsoft.com/office/drawing/2014/main" id="{303C5547-1E65-494A-8AF8-D827B348F991}"/>
                    </a:ext>
                  </a:extLst>
                </p:cNvPr>
                <p:cNvSpPr/>
                <p:nvPr/>
              </p:nvSpPr>
              <p:spPr>
                <a:xfrm flipH="1">
                  <a:off x="6451224" y="1551329"/>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a:extLst>
                    <a:ext uri="{FF2B5EF4-FFF2-40B4-BE49-F238E27FC236}">
                      <a16:creationId xmlns:a16="http://schemas.microsoft.com/office/drawing/2014/main" id="{0DEFF5E9-1E08-4C2E-BB5C-BD4580AC7ECC}"/>
                    </a:ext>
                  </a:extLst>
                </p:cNvPr>
                <p:cNvSpPr/>
                <p:nvPr/>
              </p:nvSpPr>
              <p:spPr>
                <a:xfrm flipH="1">
                  <a:off x="6592630" y="2950125"/>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a:extLst>
                    <a:ext uri="{FF2B5EF4-FFF2-40B4-BE49-F238E27FC236}">
                      <a16:creationId xmlns:a16="http://schemas.microsoft.com/office/drawing/2014/main" id="{EEF89F6C-BF57-4FC9-A2A9-711AA93E2C5D}"/>
                    </a:ext>
                  </a:extLst>
                </p:cNvPr>
                <p:cNvSpPr/>
                <p:nvPr/>
              </p:nvSpPr>
              <p:spPr>
                <a:xfrm flipH="1">
                  <a:off x="7144341" y="2602926"/>
                  <a:ext cx="1005483" cy="100548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矩形 37">
              <a:extLst>
                <a:ext uri="{FF2B5EF4-FFF2-40B4-BE49-F238E27FC236}">
                  <a16:creationId xmlns:a16="http://schemas.microsoft.com/office/drawing/2014/main" id="{FC1F958D-01E8-4651-8893-B835A1912B5F}"/>
                </a:ext>
              </a:extLst>
            </p:cNvPr>
            <p:cNvSpPr/>
            <p:nvPr/>
          </p:nvSpPr>
          <p:spPr>
            <a:xfrm flipH="1">
              <a:off x="2336376" y="1685225"/>
              <a:ext cx="1516463" cy="1516463"/>
            </a:xfrm>
            <a:prstGeom prst="ellipse">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a:extLst>
              <a:ext uri="{FF2B5EF4-FFF2-40B4-BE49-F238E27FC236}">
                <a16:creationId xmlns:a16="http://schemas.microsoft.com/office/drawing/2014/main" id="{CA8F91A0-3D4D-4C16-B1D4-7E3F1172230E}"/>
              </a:ext>
            </a:extLst>
          </p:cNvPr>
          <p:cNvSpPr/>
          <p:nvPr/>
        </p:nvSpPr>
        <p:spPr>
          <a:xfrm>
            <a:off x="444221" y="330328"/>
            <a:ext cx="1171219" cy="45199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a:extLst>
              <a:ext uri="{FF2B5EF4-FFF2-40B4-BE49-F238E27FC236}">
                <a16:creationId xmlns:a16="http://schemas.microsoft.com/office/drawing/2014/main" id="{CA460B65-FA85-4884-AA1C-129C62F95BD2}"/>
              </a:ext>
            </a:extLst>
          </p:cNvPr>
          <p:cNvSpPr/>
          <p:nvPr/>
        </p:nvSpPr>
        <p:spPr>
          <a:xfrm>
            <a:off x="596621" y="482728"/>
            <a:ext cx="1747002" cy="624712"/>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a:extLst>
              <a:ext uri="{FF2B5EF4-FFF2-40B4-BE49-F238E27FC236}">
                <a16:creationId xmlns:a16="http://schemas.microsoft.com/office/drawing/2014/main" id="{56B9DC03-3A2D-4AC1-AF21-248380B39E36}"/>
              </a:ext>
            </a:extLst>
          </p:cNvPr>
          <p:cNvSpPr/>
          <p:nvPr/>
        </p:nvSpPr>
        <p:spPr>
          <a:xfrm>
            <a:off x="10977187" y="1568998"/>
            <a:ext cx="707530" cy="69825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a:extLst>
              <a:ext uri="{FF2B5EF4-FFF2-40B4-BE49-F238E27FC236}">
                <a16:creationId xmlns:a16="http://schemas.microsoft.com/office/drawing/2014/main" id="{AB836673-885A-41D4-8DE2-7D6BBCAE03F5}"/>
              </a:ext>
            </a:extLst>
          </p:cNvPr>
          <p:cNvSpPr/>
          <p:nvPr/>
        </p:nvSpPr>
        <p:spPr>
          <a:xfrm>
            <a:off x="749021" y="635128"/>
            <a:ext cx="1018819"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a:extLst>
              <a:ext uri="{FF2B5EF4-FFF2-40B4-BE49-F238E27FC236}">
                <a16:creationId xmlns:a16="http://schemas.microsoft.com/office/drawing/2014/main" id="{451B2068-A8E8-4867-8733-3083BC6A5D3C}"/>
              </a:ext>
            </a:extLst>
          </p:cNvPr>
          <p:cNvSpPr/>
          <p:nvPr/>
        </p:nvSpPr>
        <p:spPr>
          <a:xfrm>
            <a:off x="1227260" y="1349925"/>
            <a:ext cx="1171219" cy="943305"/>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a:extLst>
              <a:ext uri="{FF2B5EF4-FFF2-40B4-BE49-F238E27FC236}">
                <a16:creationId xmlns:a16="http://schemas.microsoft.com/office/drawing/2014/main" id="{9E813418-C1BF-4D8F-9F32-483CF914195B}"/>
              </a:ext>
            </a:extLst>
          </p:cNvPr>
          <p:cNvSpPr/>
          <p:nvPr/>
        </p:nvSpPr>
        <p:spPr>
          <a:xfrm>
            <a:off x="10065438" y="635128"/>
            <a:ext cx="1443281" cy="133349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a:extLst>
              <a:ext uri="{FF2B5EF4-FFF2-40B4-BE49-F238E27FC236}">
                <a16:creationId xmlns:a16="http://schemas.microsoft.com/office/drawing/2014/main" id="{27380351-53B4-41D0-80C5-CCA60C681DBE}"/>
              </a:ext>
            </a:extLst>
          </p:cNvPr>
          <p:cNvSpPr/>
          <p:nvPr/>
        </p:nvSpPr>
        <p:spPr>
          <a:xfrm>
            <a:off x="9515018" y="1378415"/>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矩形 48">
            <a:extLst>
              <a:ext uri="{FF2B5EF4-FFF2-40B4-BE49-F238E27FC236}">
                <a16:creationId xmlns:a16="http://schemas.microsoft.com/office/drawing/2014/main" id="{80592D99-B687-46C6-ACF9-7521519C7384}"/>
              </a:ext>
            </a:extLst>
          </p:cNvPr>
          <p:cNvSpPr/>
          <p:nvPr/>
        </p:nvSpPr>
        <p:spPr>
          <a:xfrm>
            <a:off x="10175944" y="37897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矩形 49">
            <a:extLst>
              <a:ext uri="{FF2B5EF4-FFF2-40B4-BE49-F238E27FC236}">
                <a16:creationId xmlns:a16="http://schemas.microsoft.com/office/drawing/2014/main" id="{47AC73EE-C6B1-4416-A0A4-238DC2E7F00F}"/>
              </a:ext>
            </a:extLst>
          </p:cNvPr>
          <p:cNvSpPr/>
          <p:nvPr/>
        </p:nvSpPr>
        <p:spPr>
          <a:xfrm>
            <a:off x="10328344" y="3942161"/>
            <a:ext cx="487879" cy="45076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a:extLst>
              <a:ext uri="{FF2B5EF4-FFF2-40B4-BE49-F238E27FC236}">
                <a16:creationId xmlns:a16="http://schemas.microsoft.com/office/drawing/2014/main" id="{05E7F0A4-4103-4133-8A60-137AA87E6BE1}"/>
              </a:ext>
            </a:extLst>
          </p:cNvPr>
          <p:cNvSpPr/>
          <p:nvPr/>
        </p:nvSpPr>
        <p:spPr>
          <a:xfrm>
            <a:off x="4445575" y="351539"/>
            <a:ext cx="736782" cy="858801"/>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a:extLst>
              <a:ext uri="{FF2B5EF4-FFF2-40B4-BE49-F238E27FC236}">
                <a16:creationId xmlns:a16="http://schemas.microsoft.com/office/drawing/2014/main" id="{F00FB0DF-4D4D-424D-8C09-6ACC08B05FDE}"/>
              </a:ext>
            </a:extLst>
          </p:cNvPr>
          <p:cNvSpPr/>
          <p:nvPr/>
        </p:nvSpPr>
        <p:spPr>
          <a:xfrm>
            <a:off x="4597974" y="503939"/>
            <a:ext cx="747037" cy="943304"/>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矩形 52">
            <a:extLst>
              <a:ext uri="{FF2B5EF4-FFF2-40B4-BE49-F238E27FC236}">
                <a16:creationId xmlns:a16="http://schemas.microsoft.com/office/drawing/2014/main" id="{BE27E2D9-7690-4D3A-B2B3-FC9AA94D4AEE}"/>
              </a:ext>
            </a:extLst>
          </p:cNvPr>
          <p:cNvSpPr/>
          <p:nvPr/>
        </p:nvSpPr>
        <p:spPr>
          <a:xfrm>
            <a:off x="4127830" y="802233"/>
            <a:ext cx="513291" cy="1345643"/>
          </a:xfrm>
          <a:prstGeom prst="rect">
            <a:avLst/>
          </a:prstGeom>
          <a:noFill/>
          <a:ln w="19050">
            <a:solidFill>
              <a:srgbClr val="DF5634">
                <a:alpha val="20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8" name="组合 57">
            <a:extLst>
              <a:ext uri="{FF2B5EF4-FFF2-40B4-BE49-F238E27FC236}">
                <a16:creationId xmlns:a16="http://schemas.microsoft.com/office/drawing/2014/main" id="{54DA029B-D375-49AB-B31B-E1866DC06B20}"/>
              </a:ext>
            </a:extLst>
          </p:cNvPr>
          <p:cNvGrpSpPr/>
          <p:nvPr/>
        </p:nvGrpSpPr>
        <p:grpSpPr>
          <a:xfrm flipH="1">
            <a:off x="9157054" y="484834"/>
            <a:ext cx="741998" cy="603423"/>
            <a:chOff x="5798189" y="47844"/>
            <a:chExt cx="741998" cy="603423"/>
          </a:xfrm>
          <a:solidFill>
            <a:srgbClr val="F98D1E"/>
          </a:solidFill>
        </p:grpSpPr>
        <p:sp>
          <p:nvSpPr>
            <p:cNvPr id="59" name="矩形 58">
              <a:extLst>
                <a:ext uri="{FF2B5EF4-FFF2-40B4-BE49-F238E27FC236}">
                  <a16:creationId xmlns:a16="http://schemas.microsoft.com/office/drawing/2014/main" id="{F85B12BE-9404-45B5-995B-BAB00FB54A97}"/>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0" name="矩形 59">
              <a:extLst>
                <a:ext uri="{FF2B5EF4-FFF2-40B4-BE49-F238E27FC236}">
                  <a16:creationId xmlns:a16="http://schemas.microsoft.com/office/drawing/2014/main" id="{908E6C4E-7E3F-45BE-9FFC-6F2A664EDB8C}"/>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1" name="矩形 60">
              <a:extLst>
                <a:ext uri="{FF2B5EF4-FFF2-40B4-BE49-F238E27FC236}">
                  <a16:creationId xmlns:a16="http://schemas.microsoft.com/office/drawing/2014/main" id="{E59BA3D9-2A4E-43B7-BDC8-9D6B54E9873E}"/>
                </a:ext>
              </a:extLst>
            </p:cNvPr>
            <p:cNvSpPr/>
            <p:nvPr/>
          </p:nvSpPr>
          <p:spPr>
            <a:xfrm flipH="1">
              <a:off x="6478875" y="589955"/>
              <a:ext cx="61312" cy="6131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2" name="矩形 61">
            <a:extLst>
              <a:ext uri="{FF2B5EF4-FFF2-40B4-BE49-F238E27FC236}">
                <a16:creationId xmlns:a16="http://schemas.microsoft.com/office/drawing/2014/main" id="{BE1C7F43-15B7-48FD-988E-FB86B87A0E46}"/>
              </a:ext>
            </a:extLst>
          </p:cNvPr>
          <p:cNvSpPr/>
          <p:nvPr/>
        </p:nvSpPr>
        <p:spPr>
          <a:xfrm flipH="1">
            <a:off x="2114269" y="2914051"/>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a:extLst>
              <a:ext uri="{FF2B5EF4-FFF2-40B4-BE49-F238E27FC236}">
                <a16:creationId xmlns:a16="http://schemas.microsoft.com/office/drawing/2014/main" id="{5BD8BD45-619A-441B-A9C3-42F45FA7D881}"/>
              </a:ext>
            </a:extLst>
          </p:cNvPr>
          <p:cNvSpPr/>
          <p:nvPr/>
        </p:nvSpPr>
        <p:spPr>
          <a:xfrm flipH="1">
            <a:off x="10119346" y="4852608"/>
            <a:ext cx="468655" cy="468655"/>
          </a:xfrm>
          <a:prstGeom prst="rect">
            <a:avLst/>
          </a:prstGeom>
          <a:solidFill>
            <a:srgbClr val="DF5634">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64" name="组合 63">
            <a:extLst>
              <a:ext uri="{FF2B5EF4-FFF2-40B4-BE49-F238E27FC236}">
                <a16:creationId xmlns:a16="http://schemas.microsoft.com/office/drawing/2014/main" id="{E43ADBC6-609D-4943-82DC-A0A7FF277A2A}"/>
              </a:ext>
            </a:extLst>
          </p:cNvPr>
          <p:cNvGrpSpPr/>
          <p:nvPr/>
        </p:nvGrpSpPr>
        <p:grpSpPr>
          <a:xfrm flipH="1" rot="10800000">
            <a:off x="2054913" y="4502332"/>
            <a:ext cx="572029" cy="693155"/>
            <a:chOff x="5798189" y="47844"/>
            <a:chExt cx="572029" cy="693155"/>
          </a:xfrm>
          <a:solidFill>
            <a:srgbClr val="F98D1E"/>
          </a:solidFill>
        </p:grpSpPr>
        <p:sp>
          <p:nvSpPr>
            <p:cNvPr id="65" name="矩形 64">
              <a:extLst>
                <a:ext uri="{FF2B5EF4-FFF2-40B4-BE49-F238E27FC236}">
                  <a16:creationId xmlns:a16="http://schemas.microsoft.com/office/drawing/2014/main" id="{EE5040B8-0351-45B8-8689-26C0455E7ED8}"/>
                </a:ext>
              </a:extLst>
            </p:cNvPr>
            <p:cNvSpPr/>
            <p:nvPr/>
          </p:nvSpPr>
          <p:spPr>
            <a:xfrm flipH="1">
              <a:off x="5798189" y="47844"/>
              <a:ext cx="172641" cy="17264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6" name="矩形 65">
              <a:extLst>
                <a:ext uri="{FF2B5EF4-FFF2-40B4-BE49-F238E27FC236}">
                  <a16:creationId xmlns:a16="http://schemas.microsoft.com/office/drawing/2014/main" id="{45581CA7-F1DE-4F3C-8CBB-6DF3364674D4}"/>
                </a:ext>
              </a:extLst>
            </p:cNvPr>
            <p:cNvSpPr/>
            <p:nvPr/>
          </p:nvSpPr>
          <p:spPr>
            <a:xfrm flipH="1">
              <a:off x="6062960" y="351674"/>
              <a:ext cx="155338" cy="155338"/>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67" name="矩形 66">
              <a:extLst>
                <a:ext uri="{FF2B5EF4-FFF2-40B4-BE49-F238E27FC236}">
                  <a16:creationId xmlns:a16="http://schemas.microsoft.com/office/drawing/2014/main" id="{5129132E-34AC-4060-AA14-B73F65F2F148}"/>
                </a:ext>
              </a:extLst>
            </p:cNvPr>
            <p:cNvSpPr/>
            <p:nvPr/>
          </p:nvSpPr>
          <p:spPr>
            <a:xfrm flipH="1">
              <a:off x="6286771" y="657552"/>
              <a:ext cx="83447" cy="8344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69" name="矩形 68">
            <a:extLst>
              <a:ext uri="{FF2B5EF4-FFF2-40B4-BE49-F238E27FC236}">
                <a16:creationId xmlns:a16="http://schemas.microsoft.com/office/drawing/2014/main" id="{6D501EC1-D11B-40F4-B23F-C593390FDFD4}"/>
              </a:ext>
            </a:extLst>
          </p:cNvPr>
          <p:cNvSpPr/>
          <p:nvPr/>
        </p:nvSpPr>
        <p:spPr>
          <a:xfrm rot="16200000">
            <a:off x="925989" y="5289168"/>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0" name="矩形 69">
            <a:extLst>
              <a:ext uri="{FF2B5EF4-FFF2-40B4-BE49-F238E27FC236}">
                <a16:creationId xmlns:a16="http://schemas.microsoft.com/office/drawing/2014/main" id="{DF5AEEB9-66D6-413C-BEFA-F0E4E782A82B}"/>
              </a:ext>
            </a:extLst>
          </p:cNvPr>
          <p:cNvSpPr/>
          <p:nvPr/>
        </p:nvSpPr>
        <p:spPr>
          <a:xfrm rot="16200000">
            <a:off x="1346314" y="4745036"/>
            <a:ext cx="1088265" cy="1005483"/>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4" name="矩形 113">
            <a:extLst>
              <a:ext uri="{FF2B5EF4-FFF2-40B4-BE49-F238E27FC236}">
                <a16:creationId xmlns:a16="http://schemas.microsoft.com/office/drawing/2014/main" id="{AE031A58-A412-402A-B48E-5683DD926AB5}"/>
              </a:ext>
            </a:extLst>
          </p:cNvPr>
          <p:cNvSpPr/>
          <p:nvPr/>
        </p:nvSpPr>
        <p:spPr>
          <a:xfrm>
            <a:off x="10353673" y="5128100"/>
            <a:ext cx="1595638" cy="784617"/>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7" name="组合 116">
            <a:extLst>
              <a:ext uri="{FF2B5EF4-FFF2-40B4-BE49-F238E27FC236}">
                <a16:creationId xmlns:a16="http://schemas.microsoft.com/office/drawing/2014/main" id="{3C58D4B9-2247-4974-8D61-276A5F2CA0A8}"/>
              </a:ext>
            </a:extLst>
          </p:cNvPr>
          <p:cNvGrpSpPr/>
          <p:nvPr/>
        </p:nvGrpSpPr>
        <p:grpSpPr>
          <a:xfrm rot="10800000">
            <a:off x="9180093" y="4879757"/>
            <a:ext cx="300483" cy="441505"/>
            <a:chOff x="5890892" y="302346"/>
            <a:chExt cx="499474" cy="733887"/>
          </a:xfrm>
          <a:solidFill>
            <a:srgbClr val="F98D1E"/>
          </a:solidFill>
        </p:grpSpPr>
        <p:sp>
          <p:nvSpPr>
            <p:cNvPr id="118" name="矩形 117">
              <a:extLst>
                <a:ext uri="{FF2B5EF4-FFF2-40B4-BE49-F238E27FC236}">
                  <a16:creationId xmlns:a16="http://schemas.microsoft.com/office/drawing/2014/main" id="{2F2B81A3-5122-4D00-85F0-034BA5F59442}"/>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19" name="矩形 118">
              <a:extLst>
                <a:ext uri="{FF2B5EF4-FFF2-40B4-BE49-F238E27FC236}">
                  <a16:creationId xmlns:a16="http://schemas.microsoft.com/office/drawing/2014/main" id="{0152D90C-06E7-4DE8-B2CA-D2FD1413BE24}"/>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0" name="矩形 119">
              <a:extLst>
                <a:ext uri="{FF2B5EF4-FFF2-40B4-BE49-F238E27FC236}">
                  <a16:creationId xmlns:a16="http://schemas.microsoft.com/office/drawing/2014/main" id="{778A1CA5-971B-4C7B-9A6E-EA57CC5A9FF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grpSp>
        <p:nvGrpSpPr>
          <p:cNvPr id="126" name="组合 125">
            <a:extLst>
              <a:ext uri="{FF2B5EF4-FFF2-40B4-BE49-F238E27FC236}">
                <a16:creationId xmlns:a16="http://schemas.microsoft.com/office/drawing/2014/main" id="{253A6678-0C9C-4320-BA64-81BC25221EEB}"/>
              </a:ext>
            </a:extLst>
          </p:cNvPr>
          <p:cNvGrpSpPr/>
          <p:nvPr/>
        </p:nvGrpSpPr>
        <p:grpSpPr>
          <a:xfrm flipH="1" flipV="1" rot="10800000">
            <a:off x="1567475" y="1360667"/>
            <a:ext cx="683103" cy="1003696"/>
            <a:chOff x="5890892" y="302346"/>
            <a:chExt cx="499474" cy="733887"/>
          </a:xfrm>
          <a:solidFill>
            <a:srgbClr val="F98D1E"/>
          </a:solidFill>
        </p:grpSpPr>
        <p:sp>
          <p:nvSpPr>
            <p:cNvPr id="127" name="矩形 126">
              <a:extLst>
                <a:ext uri="{FF2B5EF4-FFF2-40B4-BE49-F238E27FC236}">
                  <a16:creationId xmlns:a16="http://schemas.microsoft.com/office/drawing/2014/main" id="{8BD698C5-D6FD-4471-8F83-AB84B16BF1C6}"/>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8" name="矩形 127">
              <a:extLst>
                <a:ext uri="{FF2B5EF4-FFF2-40B4-BE49-F238E27FC236}">
                  <a16:creationId xmlns:a16="http://schemas.microsoft.com/office/drawing/2014/main" id="{B31B0EE7-4B4F-4941-8781-F4BCFF5CDE1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29" name="矩形 128">
              <a:extLst>
                <a:ext uri="{FF2B5EF4-FFF2-40B4-BE49-F238E27FC236}">
                  <a16:creationId xmlns:a16="http://schemas.microsoft.com/office/drawing/2014/main" id="{102CA687-69CE-4CAA-B562-6BD411C8CC80}"/>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4" name="矩形 133">
            <a:extLst>
              <a:ext uri="{FF2B5EF4-FFF2-40B4-BE49-F238E27FC236}">
                <a16:creationId xmlns:a16="http://schemas.microsoft.com/office/drawing/2014/main" id="{94AC32D4-ECAF-4114-9520-F33D62E2E374}"/>
              </a:ext>
            </a:extLst>
          </p:cNvPr>
          <p:cNvSpPr/>
          <p:nvPr/>
        </p:nvSpPr>
        <p:spPr>
          <a:xfrm rot="16200000">
            <a:off x="571461" y="4533002"/>
            <a:ext cx="1088265" cy="1005484"/>
          </a:xfrm>
          <a:prstGeom prst="rect">
            <a:avLst/>
          </a:prstGeom>
          <a:noFill/>
          <a:ln w="19050">
            <a:solidFill>
              <a:srgbClr val="DF5634">
                <a:alpha val="29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5" name="组合 144">
            <a:extLst>
              <a:ext uri="{FF2B5EF4-FFF2-40B4-BE49-F238E27FC236}">
                <a16:creationId xmlns:a16="http://schemas.microsoft.com/office/drawing/2014/main" id="{FB34450B-9DDA-4EEA-896B-6CF2932B2B41}"/>
              </a:ext>
            </a:extLst>
          </p:cNvPr>
          <p:cNvGrpSpPr/>
          <p:nvPr/>
        </p:nvGrpSpPr>
        <p:grpSpPr>
          <a:xfrm rot="13923930">
            <a:off x="5433305" y="5080964"/>
            <a:ext cx="387203" cy="568925"/>
            <a:chOff x="5890892" y="302346"/>
            <a:chExt cx="499474" cy="733887"/>
          </a:xfrm>
          <a:solidFill>
            <a:srgbClr val="F98D1E"/>
          </a:solidFill>
        </p:grpSpPr>
        <p:sp>
          <p:nvSpPr>
            <p:cNvPr id="146" name="矩形 145">
              <a:extLst>
                <a:ext uri="{FF2B5EF4-FFF2-40B4-BE49-F238E27FC236}">
                  <a16:creationId xmlns:a16="http://schemas.microsoft.com/office/drawing/2014/main" id="{24550022-EC83-4176-86F0-449FB8DBFC9D}"/>
                </a:ext>
              </a:extLst>
            </p:cNvPr>
            <p:cNvSpPr/>
            <p:nvPr/>
          </p:nvSpPr>
          <p:spPr>
            <a:xfrm flipH="1">
              <a:off x="5890892" y="302346"/>
              <a:ext cx="284082" cy="284082"/>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7" name="矩形 146">
              <a:extLst>
                <a:ext uri="{FF2B5EF4-FFF2-40B4-BE49-F238E27FC236}">
                  <a16:creationId xmlns:a16="http://schemas.microsoft.com/office/drawing/2014/main" id="{AD90CEE4-40CA-43DF-88B4-7CE22F916630}"/>
                </a:ext>
              </a:extLst>
            </p:cNvPr>
            <p:cNvSpPr/>
            <p:nvPr/>
          </p:nvSpPr>
          <p:spPr>
            <a:xfrm flipH="1">
              <a:off x="6096000" y="628356"/>
              <a:ext cx="199967" cy="199967"/>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sp>
          <p:nvSpPr>
            <p:cNvPr id="148" name="矩形 147">
              <a:extLst>
                <a:ext uri="{FF2B5EF4-FFF2-40B4-BE49-F238E27FC236}">
                  <a16:creationId xmlns:a16="http://schemas.microsoft.com/office/drawing/2014/main" id="{84C42500-5D15-4339-BBBF-5253305ACCF4}"/>
                </a:ext>
              </a:extLst>
            </p:cNvPr>
            <p:cNvSpPr/>
            <p:nvPr/>
          </p:nvSpPr>
          <p:spPr>
            <a:xfrm flipH="1">
              <a:off x="6242215" y="888082"/>
              <a:ext cx="148151" cy="148151"/>
            </a:xfrm>
            <a:prstGeom prst="rect">
              <a:avLst/>
            </a:prstGeom>
            <a:grpFill/>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p>
          </p:txBody>
        </p:sp>
      </p:grpSp>
      <p:sp>
        <p:nvSpPr>
          <p:cNvPr id="131" name="文本框 130">
            <a:extLst>
              <a:ext uri="{FF2B5EF4-FFF2-40B4-BE49-F238E27FC236}">
                <a16:creationId xmlns:a16="http://schemas.microsoft.com/office/drawing/2014/main" id="{99BBB7CE-10A6-42D2-951D-236914FFFC37}"/>
              </a:ext>
            </a:extLst>
          </p:cNvPr>
          <p:cNvSpPr txBox="1"/>
          <p:nvPr/>
        </p:nvSpPr>
        <p:spPr>
          <a:xfrm>
            <a:off x="3556192" y="2664370"/>
            <a:ext cx="2370958" cy="1310640"/>
          </a:xfrm>
          <a:prstGeom prst="rect">
            <a:avLst/>
          </a:prstGeom>
          <a:noFill/>
        </p:spPr>
        <p:txBody>
          <a:bodyPr rtlCol="0" wrap="square">
            <a:spAutoFit/>
          </a:bodyPr>
          <a:lstStyle/>
          <a:p>
            <a:r>
              <a:rPr altLang="zh-CN" lang="en-US" sz="8000">
                <a:solidFill>
                  <a:schemeClr val="bg1"/>
                </a:solidFill>
                <a:latin charset="-122" panose="020b0800000000000000" pitchFamily="34" typeface="思源黑体 CN Bold"/>
                <a:ea charset="-122" panose="020b0800000000000000" pitchFamily="34" typeface="思源黑体 CN Bold"/>
              </a:rPr>
              <a:t>02.</a:t>
            </a:r>
          </a:p>
        </p:txBody>
      </p:sp>
      <p:grpSp>
        <p:nvGrpSpPr>
          <p:cNvPr id="133" name="组合 132">
            <a:extLst>
              <a:ext uri="{FF2B5EF4-FFF2-40B4-BE49-F238E27FC236}">
                <a16:creationId xmlns:a16="http://schemas.microsoft.com/office/drawing/2014/main" id="{7AB92D29-5A34-4EA8-821C-658A702048F7}"/>
              </a:ext>
            </a:extLst>
          </p:cNvPr>
          <p:cNvGrpSpPr/>
          <p:nvPr/>
        </p:nvGrpSpPr>
        <p:grpSpPr>
          <a:xfrm>
            <a:off x="6188545" y="2703794"/>
            <a:ext cx="4457051" cy="1200329"/>
            <a:chOff x="3876465" y="2622902"/>
            <a:chExt cx="4457051" cy="1200329"/>
          </a:xfrm>
        </p:grpSpPr>
        <p:sp>
          <p:nvSpPr>
            <p:cNvPr id="135" name="文本框 134">
              <a:extLst>
                <a:ext uri="{FF2B5EF4-FFF2-40B4-BE49-F238E27FC236}">
                  <a16:creationId xmlns:a16="http://schemas.microsoft.com/office/drawing/2014/main" id="{9CD3AD96-9553-4E16-8BAF-0B0032B0C7D3}"/>
                </a:ext>
              </a:extLst>
            </p:cNvPr>
            <p:cNvSpPr txBox="1"/>
            <p:nvPr/>
          </p:nvSpPr>
          <p:spPr>
            <a:xfrm>
              <a:off x="5851473" y="2622901"/>
              <a:ext cx="2482044" cy="1188720"/>
            </a:xfrm>
            <a:prstGeom prst="rect">
              <a:avLst/>
            </a:prstGeom>
            <a:noFill/>
          </p:spPr>
          <p:txBody>
            <a:bodyPr rtlCol="0" wrap="squar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愿景</a:t>
              </a:r>
            </a:p>
          </p:txBody>
        </p:sp>
        <p:sp>
          <p:nvSpPr>
            <p:cNvPr id="136" name="矩形 135">
              <a:extLst>
                <a:ext uri="{FF2B5EF4-FFF2-40B4-BE49-F238E27FC236}">
                  <a16:creationId xmlns:a16="http://schemas.microsoft.com/office/drawing/2014/main" id="{1839E572-AD95-49A0-A33A-CB76031CF33E}"/>
                </a:ext>
              </a:extLst>
            </p:cNvPr>
            <p:cNvSpPr/>
            <p:nvPr/>
          </p:nvSpPr>
          <p:spPr>
            <a:xfrm>
              <a:off x="3876466" y="2622901"/>
              <a:ext cx="2164080" cy="1188720"/>
            </a:xfrm>
            <a:prstGeom prst="rect">
              <a:avLst/>
            </a:prstGeom>
          </p:spPr>
          <p:txBody>
            <a:bodyPr wrap="none">
              <a:spAutoFit/>
            </a:bodyPr>
            <a:lstStyle/>
            <a:p>
              <a:r>
                <a:rPr altLang="en-US" lang="zh-CN" spc="600" sz="7200">
                  <a:solidFill>
                    <a:schemeClr val="bg1"/>
                  </a:solidFill>
                  <a:latin charset="-122" panose="020b0800000000000000" pitchFamily="34" typeface="思源黑体 CN Bold"/>
                  <a:ea charset="-122" panose="020b0800000000000000" pitchFamily="34" typeface="思源黑体 CN Bold"/>
                </a:rPr>
                <a:t>企业</a:t>
              </a:r>
            </a:p>
          </p:txBody>
        </p:sp>
      </p:grpSp>
      <p:grpSp>
        <p:nvGrpSpPr>
          <p:cNvPr id="149" name="组合 148">
            <a:extLst>
              <a:ext uri="{FF2B5EF4-FFF2-40B4-BE49-F238E27FC236}">
                <a16:creationId xmlns:a16="http://schemas.microsoft.com/office/drawing/2014/main" id="{0B303A76-A45B-41D9-982C-A0E8AB7E30D2}"/>
              </a:ext>
            </a:extLst>
          </p:cNvPr>
          <p:cNvGrpSpPr/>
          <p:nvPr/>
        </p:nvGrpSpPr>
        <p:grpSpPr>
          <a:xfrm flipH="1">
            <a:off x="10027588" y="2309060"/>
            <a:ext cx="2156033" cy="212356"/>
            <a:chOff x="3243509" y="3861335"/>
            <a:chExt cx="2156033" cy="212356"/>
          </a:xfrm>
        </p:grpSpPr>
        <p:grpSp>
          <p:nvGrpSpPr>
            <p:cNvPr id="150" name="组合 149">
              <a:extLst>
                <a:ext uri="{FF2B5EF4-FFF2-40B4-BE49-F238E27FC236}">
                  <a16:creationId xmlns:a16="http://schemas.microsoft.com/office/drawing/2014/main" id="{E2CDB3C6-4153-4402-820A-E209C1993CA1}"/>
                </a:ext>
              </a:extLst>
            </p:cNvPr>
            <p:cNvGrpSpPr/>
            <p:nvPr/>
          </p:nvGrpSpPr>
          <p:grpSpPr>
            <a:xfrm>
              <a:off x="3435448" y="3870056"/>
              <a:ext cx="1964094" cy="203635"/>
              <a:chOff x="3626307" y="3708106"/>
              <a:chExt cx="1964094" cy="203635"/>
            </a:xfrm>
          </p:grpSpPr>
          <p:grpSp>
            <p:nvGrpSpPr>
              <p:cNvPr id="152" name="组合 151">
                <a:extLst>
                  <a:ext uri="{FF2B5EF4-FFF2-40B4-BE49-F238E27FC236}">
                    <a16:creationId xmlns:a16="http://schemas.microsoft.com/office/drawing/2014/main" id="{60C221AD-0B90-45C2-9D4A-04B4AF033A54}"/>
                  </a:ext>
                </a:extLst>
              </p:cNvPr>
              <p:cNvGrpSpPr/>
              <p:nvPr/>
            </p:nvGrpSpPr>
            <p:grpSpPr>
              <a:xfrm>
                <a:off x="3626307" y="3708106"/>
                <a:ext cx="1633325" cy="203635"/>
                <a:chOff x="3515730" y="4703645"/>
                <a:chExt cx="1943593" cy="278562"/>
              </a:xfrm>
            </p:grpSpPr>
            <p:sp>
              <p:nvSpPr>
                <p:cNvPr id="156" name="箭头: V 形 155">
                  <a:extLst>
                    <a:ext uri="{FF2B5EF4-FFF2-40B4-BE49-F238E27FC236}">
                      <a16:creationId xmlns:a16="http://schemas.microsoft.com/office/drawing/2014/main" id="{1164DF86-E728-4492-A628-EDCE5567CEFF}"/>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7" name="箭头: V 形 156">
                  <a:extLst>
                    <a:ext uri="{FF2B5EF4-FFF2-40B4-BE49-F238E27FC236}">
                      <a16:creationId xmlns:a16="http://schemas.microsoft.com/office/drawing/2014/main" id="{10E9E106-6A36-4A58-828B-33D90B6E5AF8}"/>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8" name="箭头: V 形 157">
                  <a:extLst>
                    <a:ext uri="{FF2B5EF4-FFF2-40B4-BE49-F238E27FC236}">
                      <a16:creationId xmlns:a16="http://schemas.microsoft.com/office/drawing/2014/main" id="{23DA7726-3555-4E4E-9F0F-08C5F56DDD15}"/>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9" name="箭头: V 形 158">
                  <a:extLst>
                    <a:ext uri="{FF2B5EF4-FFF2-40B4-BE49-F238E27FC236}">
                      <a16:creationId xmlns:a16="http://schemas.microsoft.com/office/drawing/2014/main" id="{A1720D1A-87B0-40A5-8604-1C44F617C1CA}"/>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0" name="箭头: V 形 159">
                  <a:extLst>
                    <a:ext uri="{FF2B5EF4-FFF2-40B4-BE49-F238E27FC236}">
                      <a16:creationId xmlns:a16="http://schemas.microsoft.com/office/drawing/2014/main" id="{5BB83CC5-3DA0-4C93-9EC0-BDBEDCA2E6F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1" name="箭头: V 形 160">
                  <a:extLst>
                    <a:ext uri="{FF2B5EF4-FFF2-40B4-BE49-F238E27FC236}">
                      <a16:creationId xmlns:a16="http://schemas.microsoft.com/office/drawing/2014/main" id="{4BF82908-357D-485B-A003-0D88BBB3D15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2" name="箭头: V 形 161">
                  <a:extLst>
                    <a:ext uri="{FF2B5EF4-FFF2-40B4-BE49-F238E27FC236}">
                      <a16:creationId xmlns:a16="http://schemas.microsoft.com/office/drawing/2014/main" id="{1F63964C-6008-4DCC-B372-1CFECD94CFB7}"/>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3" name="箭头: V 形 162">
                  <a:extLst>
                    <a:ext uri="{FF2B5EF4-FFF2-40B4-BE49-F238E27FC236}">
                      <a16:creationId xmlns:a16="http://schemas.microsoft.com/office/drawing/2014/main" id="{43246EAB-49C7-4114-BF53-8254DB98C42E}"/>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4" name="箭头: V 形 163">
                  <a:extLst>
                    <a:ext uri="{FF2B5EF4-FFF2-40B4-BE49-F238E27FC236}">
                      <a16:creationId xmlns:a16="http://schemas.microsoft.com/office/drawing/2014/main" id="{5270E501-2A92-43C0-8520-3A39A2F71352}"/>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5" name="箭头: V 形 164">
                  <a:extLst>
                    <a:ext uri="{FF2B5EF4-FFF2-40B4-BE49-F238E27FC236}">
                      <a16:creationId xmlns:a16="http://schemas.microsoft.com/office/drawing/2014/main" id="{72F6236D-52C2-4942-8EAA-B51F5AAEFDD9}"/>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53" name="组合 152">
                <a:extLst>
                  <a:ext uri="{FF2B5EF4-FFF2-40B4-BE49-F238E27FC236}">
                    <a16:creationId xmlns:a16="http://schemas.microsoft.com/office/drawing/2014/main" id="{89325B33-76C6-4FBC-AD64-A99B0AC09666}"/>
                  </a:ext>
                </a:extLst>
              </p:cNvPr>
              <p:cNvGrpSpPr/>
              <p:nvPr/>
            </p:nvGrpSpPr>
            <p:grpSpPr>
              <a:xfrm>
                <a:off x="5242231" y="3708106"/>
                <a:ext cx="348170" cy="203635"/>
                <a:chOff x="3515730" y="4703645"/>
                <a:chExt cx="414309" cy="278562"/>
              </a:xfrm>
            </p:grpSpPr>
            <p:sp>
              <p:nvSpPr>
                <p:cNvPr id="154" name="箭头: V 形 153">
                  <a:extLst>
                    <a:ext uri="{FF2B5EF4-FFF2-40B4-BE49-F238E27FC236}">
                      <a16:creationId xmlns:a16="http://schemas.microsoft.com/office/drawing/2014/main" id="{43D1EA54-63F0-42CD-B8F2-1606A832C1ED}"/>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55" name="箭头: V 形 154">
                  <a:extLst>
                    <a:ext uri="{FF2B5EF4-FFF2-40B4-BE49-F238E27FC236}">
                      <a16:creationId xmlns:a16="http://schemas.microsoft.com/office/drawing/2014/main" id="{819ABB7A-90EB-404B-92FE-533E73FB9410}"/>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51" name="矩形 150">
              <a:extLst>
                <a:ext uri="{FF2B5EF4-FFF2-40B4-BE49-F238E27FC236}">
                  <a16:creationId xmlns:a16="http://schemas.microsoft.com/office/drawing/2014/main" id="{DA9236F7-92D5-49A9-80DE-AD65CDFFF73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6" name="组合 165">
            <a:extLst>
              <a:ext uri="{FF2B5EF4-FFF2-40B4-BE49-F238E27FC236}">
                <a16:creationId xmlns:a16="http://schemas.microsoft.com/office/drawing/2014/main" id="{5060876C-3812-499A-AFB5-3CC86169F2DF}"/>
              </a:ext>
            </a:extLst>
          </p:cNvPr>
          <p:cNvGrpSpPr/>
          <p:nvPr/>
        </p:nvGrpSpPr>
        <p:grpSpPr>
          <a:xfrm>
            <a:off x="0" y="4228169"/>
            <a:ext cx="2156033" cy="212356"/>
            <a:chOff x="3243509" y="3861335"/>
            <a:chExt cx="2156033" cy="212356"/>
          </a:xfrm>
        </p:grpSpPr>
        <p:grpSp>
          <p:nvGrpSpPr>
            <p:cNvPr id="167" name="组合 166">
              <a:extLst>
                <a:ext uri="{FF2B5EF4-FFF2-40B4-BE49-F238E27FC236}">
                  <a16:creationId xmlns:a16="http://schemas.microsoft.com/office/drawing/2014/main" id="{F388A6C5-F867-4E5B-A082-5A7175AF2D2D}"/>
                </a:ext>
              </a:extLst>
            </p:cNvPr>
            <p:cNvGrpSpPr/>
            <p:nvPr/>
          </p:nvGrpSpPr>
          <p:grpSpPr>
            <a:xfrm>
              <a:off x="3435448" y="3870056"/>
              <a:ext cx="1964094" cy="203635"/>
              <a:chOff x="3626307" y="3708106"/>
              <a:chExt cx="1964094" cy="203635"/>
            </a:xfrm>
          </p:grpSpPr>
          <p:grpSp>
            <p:nvGrpSpPr>
              <p:cNvPr id="169" name="组合 168">
                <a:extLst>
                  <a:ext uri="{FF2B5EF4-FFF2-40B4-BE49-F238E27FC236}">
                    <a16:creationId xmlns:a16="http://schemas.microsoft.com/office/drawing/2014/main" id="{D75F6AD1-F046-4525-B5F5-4FAED6D140A3}"/>
                  </a:ext>
                </a:extLst>
              </p:cNvPr>
              <p:cNvGrpSpPr/>
              <p:nvPr/>
            </p:nvGrpSpPr>
            <p:grpSpPr>
              <a:xfrm>
                <a:off x="3626307" y="3708106"/>
                <a:ext cx="1633325" cy="203635"/>
                <a:chOff x="3515730" y="4703645"/>
                <a:chExt cx="1943593" cy="278562"/>
              </a:xfrm>
            </p:grpSpPr>
            <p:sp>
              <p:nvSpPr>
                <p:cNvPr id="173" name="箭头: V 形 172">
                  <a:extLst>
                    <a:ext uri="{FF2B5EF4-FFF2-40B4-BE49-F238E27FC236}">
                      <a16:creationId xmlns:a16="http://schemas.microsoft.com/office/drawing/2014/main" id="{87C9A7E0-E6B6-41C7-9D4E-F418069557B8}"/>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4" name="箭头: V 形 173">
                  <a:extLst>
                    <a:ext uri="{FF2B5EF4-FFF2-40B4-BE49-F238E27FC236}">
                      <a16:creationId xmlns:a16="http://schemas.microsoft.com/office/drawing/2014/main" id="{18788181-F1E1-4C3E-AA99-FAD3A198AA49}"/>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5" name="箭头: V 形 174">
                  <a:extLst>
                    <a:ext uri="{FF2B5EF4-FFF2-40B4-BE49-F238E27FC236}">
                      <a16:creationId xmlns:a16="http://schemas.microsoft.com/office/drawing/2014/main" id="{FB4E4852-EFE9-4B8B-A456-6B69BD8DA053}"/>
                    </a:ext>
                  </a:extLst>
                </p:cNvPr>
                <p:cNvSpPr/>
                <p:nvPr/>
              </p:nvSpPr>
              <p:spPr>
                <a:xfrm>
                  <a:off x="38980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6" name="箭头: V 形 175">
                  <a:extLst>
                    <a:ext uri="{FF2B5EF4-FFF2-40B4-BE49-F238E27FC236}">
                      <a16:creationId xmlns:a16="http://schemas.microsoft.com/office/drawing/2014/main" id="{3C7AF372-4E09-4EFB-94E4-A2E337DBF7F0}"/>
                    </a:ext>
                  </a:extLst>
                </p:cNvPr>
                <p:cNvSpPr/>
                <p:nvPr/>
              </p:nvSpPr>
              <p:spPr>
                <a:xfrm>
                  <a:off x="40892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7" name="箭头: V 形 176">
                  <a:extLst>
                    <a:ext uri="{FF2B5EF4-FFF2-40B4-BE49-F238E27FC236}">
                      <a16:creationId xmlns:a16="http://schemas.microsoft.com/office/drawing/2014/main" id="{29F909E7-A1C7-464F-B9DA-5BECC73F81BD}"/>
                    </a:ext>
                  </a:extLst>
                </p:cNvPr>
                <p:cNvSpPr/>
                <p:nvPr/>
              </p:nvSpPr>
              <p:spPr>
                <a:xfrm>
                  <a:off x="428037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8" name="箭头: V 形 177">
                  <a:extLst>
                    <a:ext uri="{FF2B5EF4-FFF2-40B4-BE49-F238E27FC236}">
                      <a16:creationId xmlns:a16="http://schemas.microsoft.com/office/drawing/2014/main" id="{9706FAD8-84F7-4FAF-BB2E-3515A97EE8B5}"/>
                    </a:ext>
                  </a:extLst>
                </p:cNvPr>
                <p:cNvSpPr/>
                <p:nvPr/>
              </p:nvSpPr>
              <p:spPr>
                <a:xfrm>
                  <a:off x="44715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9" name="箭头: V 形 178">
                  <a:extLst>
                    <a:ext uri="{FF2B5EF4-FFF2-40B4-BE49-F238E27FC236}">
                      <a16:creationId xmlns:a16="http://schemas.microsoft.com/office/drawing/2014/main" id="{521505DD-2189-4D9A-9E65-81EBD571614B}"/>
                    </a:ext>
                  </a:extLst>
                </p:cNvPr>
                <p:cNvSpPr/>
                <p:nvPr/>
              </p:nvSpPr>
              <p:spPr>
                <a:xfrm>
                  <a:off x="46626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0" name="箭头: V 形 179">
                  <a:extLst>
                    <a:ext uri="{FF2B5EF4-FFF2-40B4-BE49-F238E27FC236}">
                      <a16:creationId xmlns:a16="http://schemas.microsoft.com/office/drawing/2014/main" id="{8ABEFA49-2093-47A0-B672-CE7B615A5BA4}"/>
                    </a:ext>
                  </a:extLst>
                </p:cNvPr>
                <p:cNvSpPr/>
                <p:nvPr/>
              </p:nvSpPr>
              <p:spPr>
                <a:xfrm>
                  <a:off x="485385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1" name="箭头: V 形 180">
                  <a:extLst>
                    <a:ext uri="{FF2B5EF4-FFF2-40B4-BE49-F238E27FC236}">
                      <a16:creationId xmlns:a16="http://schemas.microsoft.com/office/drawing/2014/main" id="{B1CF4703-70A0-456E-8E32-03DBF29CEF8A}"/>
                    </a:ext>
                  </a:extLst>
                </p:cNvPr>
                <p:cNvSpPr/>
                <p:nvPr/>
              </p:nvSpPr>
              <p:spPr>
                <a:xfrm>
                  <a:off x="504501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82" name="箭头: V 形 181">
                  <a:extLst>
                    <a:ext uri="{FF2B5EF4-FFF2-40B4-BE49-F238E27FC236}">
                      <a16:creationId xmlns:a16="http://schemas.microsoft.com/office/drawing/2014/main" id="{63501F19-873A-410E-825D-227909C0447F}"/>
                    </a:ext>
                  </a:extLst>
                </p:cNvPr>
                <p:cNvSpPr/>
                <p:nvPr/>
              </p:nvSpPr>
              <p:spPr>
                <a:xfrm>
                  <a:off x="5236174"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nvGrpSpPr>
              <p:cNvPr id="170" name="组合 169">
                <a:extLst>
                  <a:ext uri="{FF2B5EF4-FFF2-40B4-BE49-F238E27FC236}">
                    <a16:creationId xmlns:a16="http://schemas.microsoft.com/office/drawing/2014/main" id="{D2522312-EFE3-4CD6-B6BC-82BFFAAFFF73}"/>
                  </a:ext>
                </a:extLst>
              </p:cNvPr>
              <p:cNvGrpSpPr/>
              <p:nvPr/>
            </p:nvGrpSpPr>
            <p:grpSpPr>
              <a:xfrm>
                <a:off x="5242231" y="3708106"/>
                <a:ext cx="348170" cy="203635"/>
                <a:chOff x="3515730" y="4703645"/>
                <a:chExt cx="414309" cy="278562"/>
              </a:xfrm>
            </p:grpSpPr>
            <p:sp>
              <p:nvSpPr>
                <p:cNvPr id="171" name="箭头: V 形 170">
                  <a:extLst>
                    <a:ext uri="{FF2B5EF4-FFF2-40B4-BE49-F238E27FC236}">
                      <a16:creationId xmlns:a16="http://schemas.microsoft.com/office/drawing/2014/main" id="{798E86AB-CA79-4DF9-B4D8-81B3111EDB83}"/>
                    </a:ext>
                  </a:extLst>
                </p:cNvPr>
                <p:cNvSpPr/>
                <p:nvPr/>
              </p:nvSpPr>
              <p:spPr>
                <a:xfrm>
                  <a:off x="351573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2" name="箭头: V 形 171">
                  <a:extLst>
                    <a:ext uri="{FF2B5EF4-FFF2-40B4-BE49-F238E27FC236}">
                      <a16:creationId xmlns:a16="http://schemas.microsoft.com/office/drawing/2014/main" id="{A5EC38FA-8CDC-41E4-AA8A-F44D1C39AB23}"/>
                    </a:ext>
                  </a:extLst>
                </p:cNvPr>
                <p:cNvSpPr/>
                <p:nvPr/>
              </p:nvSpPr>
              <p:spPr>
                <a:xfrm>
                  <a:off x="3706890" y="4703645"/>
                  <a:ext cx="223149" cy="278562"/>
                </a:xfrm>
                <a:prstGeom prst="chevron">
                  <a:avLst/>
                </a:prstGeom>
                <a:solidFill>
                  <a:schemeClr val="bg1"/>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grpSp>
        </p:grpSp>
        <p:sp>
          <p:nvSpPr>
            <p:cNvPr id="168" name="矩形 167">
              <a:extLst>
                <a:ext uri="{FF2B5EF4-FFF2-40B4-BE49-F238E27FC236}">
                  <a16:creationId xmlns:a16="http://schemas.microsoft.com/office/drawing/2014/main" id="{2C037CC8-E48A-4888-A0BF-B2B061A13453}"/>
                </a:ext>
              </a:extLst>
            </p:cNvPr>
            <p:cNvSpPr/>
            <p:nvPr/>
          </p:nvSpPr>
          <p:spPr>
            <a:xfrm flipH="1">
              <a:off x="3243509" y="3861335"/>
              <a:ext cx="1984513" cy="212356"/>
            </a:xfrm>
            <a:prstGeom prst="rect">
              <a:avLst/>
            </a:prstGeom>
            <a:gradFill flip="none" rotWithShape="1">
              <a:gsLst>
                <a:gs pos="12000">
                  <a:schemeClr val="bg1">
                    <a:alpha val="0"/>
                  </a:schemeClr>
                </a:gs>
                <a:gs pos="60000">
                  <a:srgbClr val="CB4E31">
                    <a:alpha val="60000"/>
                  </a:srgbClr>
                </a:gs>
                <a:gs pos="83000">
                  <a:srgbClr val="CB4E31">
                    <a:alpha val="76000"/>
                  </a:srgbClr>
                </a:gs>
                <a:gs pos="100000">
                  <a:srgbClr val="CB4E31">
                    <a:alpha val="74000"/>
                  </a:srgb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83" name="文本框 182">
            <a:extLst>
              <a:ext uri="{FF2B5EF4-FFF2-40B4-BE49-F238E27FC236}">
                <a16:creationId xmlns:a16="http://schemas.microsoft.com/office/drawing/2014/main" id="{F6659093-42EA-47D1-A4A3-7FB564A70FBF}"/>
              </a:ext>
            </a:extLst>
          </p:cNvPr>
          <p:cNvSpPr txBox="1"/>
          <p:nvPr/>
        </p:nvSpPr>
        <p:spPr>
          <a:xfrm>
            <a:off x="6026365" y="3809002"/>
            <a:ext cx="4721991" cy="365760"/>
          </a:xfrm>
          <a:prstGeom prst="rect">
            <a:avLst/>
          </a:prstGeom>
          <a:noFill/>
        </p:spPr>
        <p:txBody>
          <a:bodyPr rtlCol="0" wrap="square">
            <a:spAutoFit/>
          </a:bodyPr>
          <a:lstStyle/>
          <a:p>
            <a:pPr>
              <a:lnSpc>
                <a:spcPct val="150000"/>
              </a:lnSpc>
            </a:pPr>
            <a:r>
              <a:rPr altLang="zh-CN" lang="en-US" spc="300" sz="1200">
                <a:solidFill>
                  <a:schemeClr val="bg1"/>
                </a:solidFill>
                <a:latin charset="-122" panose="020b0500000000000000" pitchFamily="34" typeface="思源黑体 CN Regular"/>
                <a:ea charset="-122" panose="020b0500000000000000" pitchFamily="34" typeface="思源黑体 CN Regular"/>
              </a:rPr>
              <a:t>You can type here whatever you want.</a:t>
            </a:r>
          </a:p>
        </p:txBody>
      </p:sp>
    </p:spTree>
    <p:extLst>
      <p:ext uri="{BB962C8B-B14F-4D97-AF65-F5344CB8AC3E}">
        <p14:creationId val="2300794730"/>
      </p:ext>
    </p:extLst>
  </p:cSld>
  <p:clrMapOvr>
    <a:masterClrMapping/>
  </p:clrMapOvr>
  <mc:AlternateContent>
    <mc:Choice Requires="p14">
      <p:transition p14:dur="3500" spd="slow">
        <p:random/>
      </p:transition>
    </mc:Choice>
    <mc:Fallback>
      <p:transition spd="slow">
        <p:random/>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139"/>
                                        </p:tgtEl>
                                        <p:attrNameLst>
                                          <p:attrName>style.visibility</p:attrName>
                                        </p:attrNameLst>
                                      </p:cBhvr>
                                      <p:to>
                                        <p:strVal val="visible"/>
                                      </p:to>
                                    </p:set>
                                    <p:animEffect filter="randombar(horizontal)" transition="in">
                                      <p:cBhvr>
                                        <p:cTn dur="500" id="7"/>
                                        <p:tgtEl>
                                          <p:spTgt spid="139"/>
                                        </p:tgtEl>
                                      </p:cBhvr>
                                    </p:animEffect>
                                  </p:childTnLst>
                                </p:cTn>
                              </p:par>
                              <p:par>
                                <p:cTn fill="hold" id="8" nodeType="withEffect" presetClass="entr" presetID="14" presetSubtype="10">
                                  <p:stCondLst>
                                    <p:cond delay="0"/>
                                  </p:stCondLst>
                                  <p:childTnLst>
                                    <p:set>
                                      <p:cBhvr>
                                        <p:cTn dur="1" fill="hold" id="9">
                                          <p:stCondLst>
                                            <p:cond delay="0"/>
                                          </p:stCondLst>
                                        </p:cTn>
                                        <p:tgtEl>
                                          <p:spTgt spid="138"/>
                                        </p:tgtEl>
                                        <p:attrNameLst>
                                          <p:attrName>style.visibility</p:attrName>
                                        </p:attrNameLst>
                                      </p:cBhvr>
                                      <p:to>
                                        <p:strVal val="visible"/>
                                      </p:to>
                                    </p:set>
                                    <p:animEffect filter="randombar(horizontal)" transition="in">
                                      <p:cBhvr>
                                        <p:cTn dur="500" id="10"/>
                                        <p:tgtEl>
                                          <p:spTgt spid="138"/>
                                        </p:tgtEl>
                                      </p:cBhvr>
                                    </p:animEffect>
                                  </p:childTnLst>
                                </p:cTn>
                              </p:par>
                              <p:par>
                                <p:cTn fill="hold" grpId="0" id="11" nodeType="withEffect" presetClass="entr" presetID="14" presetSubtype="10">
                                  <p:stCondLst>
                                    <p:cond delay="0"/>
                                  </p:stCondLst>
                                  <p:childTnLst>
                                    <p:set>
                                      <p:cBhvr>
                                        <p:cTn dur="1" fill="hold" id="12">
                                          <p:stCondLst>
                                            <p:cond delay="0"/>
                                          </p:stCondLst>
                                        </p:cTn>
                                        <p:tgtEl>
                                          <p:spTgt spid="42"/>
                                        </p:tgtEl>
                                        <p:attrNameLst>
                                          <p:attrName>style.visibility</p:attrName>
                                        </p:attrNameLst>
                                      </p:cBhvr>
                                      <p:to>
                                        <p:strVal val="visible"/>
                                      </p:to>
                                    </p:set>
                                    <p:animEffect filter="randombar(horizontal)" transition="in">
                                      <p:cBhvr>
                                        <p:cTn dur="500" id="13"/>
                                        <p:tgtEl>
                                          <p:spTgt spid="42"/>
                                        </p:tgtEl>
                                      </p:cBhvr>
                                    </p:animEffect>
                                  </p:childTnLst>
                                </p:cTn>
                              </p:par>
                              <p:par>
                                <p:cTn fill="hold" grpId="0" id="14" nodeType="withEffect" presetClass="entr" presetID="14" presetSubtype="10">
                                  <p:stCondLst>
                                    <p:cond delay="0"/>
                                  </p:stCondLst>
                                  <p:childTnLst>
                                    <p:set>
                                      <p:cBhvr>
                                        <p:cTn dur="1" fill="hold" id="15">
                                          <p:stCondLst>
                                            <p:cond delay="0"/>
                                          </p:stCondLst>
                                        </p:cTn>
                                        <p:tgtEl>
                                          <p:spTgt spid="43"/>
                                        </p:tgtEl>
                                        <p:attrNameLst>
                                          <p:attrName>style.visibility</p:attrName>
                                        </p:attrNameLst>
                                      </p:cBhvr>
                                      <p:to>
                                        <p:strVal val="visible"/>
                                      </p:to>
                                    </p:set>
                                    <p:animEffect filter="randombar(horizontal)" transition="in">
                                      <p:cBhvr>
                                        <p:cTn dur="500" id="16"/>
                                        <p:tgtEl>
                                          <p:spTgt spid="43"/>
                                        </p:tgtEl>
                                      </p:cBhvr>
                                    </p:animEffect>
                                  </p:childTnLst>
                                </p:cTn>
                              </p:par>
                              <p:par>
                                <p:cTn fill="hold" grpId="0" id="17" nodeType="withEffect" presetClass="entr" presetID="14" presetSubtype="10">
                                  <p:stCondLst>
                                    <p:cond delay="0"/>
                                  </p:stCondLst>
                                  <p:childTnLst>
                                    <p:set>
                                      <p:cBhvr>
                                        <p:cTn dur="1" fill="hold" id="18">
                                          <p:stCondLst>
                                            <p:cond delay="0"/>
                                          </p:stCondLst>
                                        </p:cTn>
                                        <p:tgtEl>
                                          <p:spTgt spid="44"/>
                                        </p:tgtEl>
                                        <p:attrNameLst>
                                          <p:attrName>style.visibility</p:attrName>
                                        </p:attrNameLst>
                                      </p:cBhvr>
                                      <p:to>
                                        <p:strVal val="visible"/>
                                      </p:to>
                                    </p:set>
                                    <p:animEffect filter="randombar(horizontal)" transition="in">
                                      <p:cBhvr>
                                        <p:cTn dur="500" id="19"/>
                                        <p:tgtEl>
                                          <p:spTgt spid="44"/>
                                        </p:tgtEl>
                                      </p:cBhvr>
                                    </p:animEffect>
                                  </p:childTnLst>
                                </p:cTn>
                              </p:par>
                              <p:par>
                                <p:cTn fill="hold" grpId="0" id="20" nodeType="withEffect" presetClass="entr" presetID="14" presetSubtype="10">
                                  <p:stCondLst>
                                    <p:cond delay="0"/>
                                  </p:stCondLst>
                                  <p:childTnLst>
                                    <p:set>
                                      <p:cBhvr>
                                        <p:cTn dur="1" fill="hold" id="21">
                                          <p:stCondLst>
                                            <p:cond delay="0"/>
                                          </p:stCondLst>
                                        </p:cTn>
                                        <p:tgtEl>
                                          <p:spTgt spid="45"/>
                                        </p:tgtEl>
                                        <p:attrNameLst>
                                          <p:attrName>style.visibility</p:attrName>
                                        </p:attrNameLst>
                                      </p:cBhvr>
                                      <p:to>
                                        <p:strVal val="visible"/>
                                      </p:to>
                                    </p:set>
                                    <p:animEffect filter="randombar(horizontal)" transition="in">
                                      <p:cBhvr>
                                        <p:cTn dur="500" id="22"/>
                                        <p:tgtEl>
                                          <p:spTgt spid="45"/>
                                        </p:tgtEl>
                                      </p:cBhvr>
                                    </p:animEffect>
                                  </p:childTnLst>
                                </p:cTn>
                              </p:par>
                              <p:par>
                                <p:cTn fill="hold" grpId="0" id="23" nodeType="withEffect" presetClass="entr" presetID="14" presetSubtype="10">
                                  <p:stCondLst>
                                    <p:cond delay="0"/>
                                  </p:stCondLst>
                                  <p:childTnLst>
                                    <p:set>
                                      <p:cBhvr>
                                        <p:cTn dur="1" fill="hold" id="24">
                                          <p:stCondLst>
                                            <p:cond delay="0"/>
                                          </p:stCondLst>
                                        </p:cTn>
                                        <p:tgtEl>
                                          <p:spTgt spid="46"/>
                                        </p:tgtEl>
                                        <p:attrNameLst>
                                          <p:attrName>style.visibility</p:attrName>
                                        </p:attrNameLst>
                                      </p:cBhvr>
                                      <p:to>
                                        <p:strVal val="visible"/>
                                      </p:to>
                                    </p:set>
                                    <p:animEffect filter="randombar(horizontal)" transition="in">
                                      <p:cBhvr>
                                        <p:cTn dur="500" id="25"/>
                                        <p:tgtEl>
                                          <p:spTgt spid="46"/>
                                        </p:tgtEl>
                                      </p:cBhvr>
                                    </p:animEffect>
                                  </p:childTnLst>
                                </p:cTn>
                              </p:par>
                              <p:par>
                                <p:cTn fill="hold" grpId="0" id="26" nodeType="withEffect" presetClass="entr" presetID="14" presetSubtype="10">
                                  <p:stCondLst>
                                    <p:cond delay="0"/>
                                  </p:stCondLst>
                                  <p:childTnLst>
                                    <p:set>
                                      <p:cBhvr>
                                        <p:cTn dur="1" fill="hold" id="27">
                                          <p:stCondLst>
                                            <p:cond delay="0"/>
                                          </p:stCondLst>
                                        </p:cTn>
                                        <p:tgtEl>
                                          <p:spTgt spid="47"/>
                                        </p:tgtEl>
                                        <p:attrNameLst>
                                          <p:attrName>style.visibility</p:attrName>
                                        </p:attrNameLst>
                                      </p:cBhvr>
                                      <p:to>
                                        <p:strVal val="visible"/>
                                      </p:to>
                                    </p:set>
                                    <p:animEffect filter="randombar(horizontal)" transition="in">
                                      <p:cBhvr>
                                        <p:cTn dur="500" id="28"/>
                                        <p:tgtEl>
                                          <p:spTgt spid="47"/>
                                        </p:tgtEl>
                                      </p:cBhvr>
                                    </p:animEffect>
                                  </p:childTnLst>
                                </p:cTn>
                              </p:par>
                              <p:par>
                                <p:cTn fill="hold" grpId="0" id="29" nodeType="withEffect" presetClass="entr" presetID="14" presetSubtype="10">
                                  <p:stCondLst>
                                    <p:cond delay="0"/>
                                  </p:stCondLst>
                                  <p:childTnLst>
                                    <p:set>
                                      <p:cBhvr>
                                        <p:cTn dur="1" fill="hold" id="30">
                                          <p:stCondLst>
                                            <p:cond delay="0"/>
                                          </p:stCondLst>
                                        </p:cTn>
                                        <p:tgtEl>
                                          <p:spTgt spid="48"/>
                                        </p:tgtEl>
                                        <p:attrNameLst>
                                          <p:attrName>style.visibility</p:attrName>
                                        </p:attrNameLst>
                                      </p:cBhvr>
                                      <p:to>
                                        <p:strVal val="visible"/>
                                      </p:to>
                                    </p:set>
                                    <p:animEffect filter="randombar(horizontal)" transition="in">
                                      <p:cBhvr>
                                        <p:cTn dur="500" id="31"/>
                                        <p:tgtEl>
                                          <p:spTgt spid="48"/>
                                        </p:tgtEl>
                                      </p:cBhvr>
                                    </p:animEffect>
                                  </p:childTnLst>
                                </p:cTn>
                              </p:par>
                              <p:par>
                                <p:cTn fill="hold" grpId="0" id="32" nodeType="withEffect" presetClass="entr" presetID="14" presetSubtype="10">
                                  <p:stCondLst>
                                    <p:cond delay="0"/>
                                  </p:stCondLst>
                                  <p:childTnLst>
                                    <p:set>
                                      <p:cBhvr>
                                        <p:cTn dur="1" fill="hold" id="33">
                                          <p:stCondLst>
                                            <p:cond delay="0"/>
                                          </p:stCondLst>
                                        </p:cTn>
                                        <p:tgtEl>
                                          <p:spTgt spid="49"/>
                                        </p:tgtEl>
                                        <p:attrNameLst>
                                          <p:attrName>style.visibility</p:attrName>
                                        </p:attrNameLst>
                                      </p:cBhvr>
                                      <p:to>
                                        <p:strVal val="visible"/>
                                      </p:to>
                                    </p:set>
                                    <p:animEffect filter="randombar(horizontal)" transition="in">
                                      <p:cBhvr>
                                        <p:cTn dur="500" id="34"/>
                                        <p:tgtEl>
                                          <p:spTgt spid="49"/>
                                        </p:tgtEl>
                                      </p:cBhvr>
                                    </p:animEffect>
                                  </p:childTnLst>
                                </p:cTn>
                              </p:par>
                              <p:par>
                                <p:cTn fill="hold" grpId="0" id="35" nodeType="withEffect" presetClass="entr" presetID="14" presetSubtype="10">
                                  <p:stCondLst>
                                    <p:cond delay="0"/>
                                  </p:stCondLst>
                                  <p:childTnLst>
                                    <p:set>
                                      <p:cBhvr>
                                        <p:cTn dur="1" fill="hold" id="36">
                                          <p:stCondLst>
                                            <p:cond delay="0"/>
                                          </p:stCondLst>
                                        </p:cTn>
                                        <p:tgtEl>
                                          <p:spTgt spid="50"/>
                                        </p:tgtEl>
                                        <p:attrNameLst>
                                          <p:attrName>style.visibility</p:attrName>
                                        </p:attrNameLst>
                                      </p:cBhvr>
                                      <p:to>
                                        <p:strVal val="visible"/>
                                      </p:to>
                                    </p:set>
                                    <p:animEffect filter="randombar(horizontal)" transition="in">
                                      <p:cBhvr>
                                        <p:cTn dur="500" id="37"/>
                                        <p:tgtEl>
                                          <p:spTgt spid="50"/>
                                        </p:tgtEl>
                                      </p:cBhvr>
                                    </p:animEffect>
                                  </p:childTnLst>
                                </p:cTn>
                              </p:par>
                              <p:par>
                                <p:cTn fill="hold" grpId="0" id="38" nodeType="withEffect" presetClass="entr" presetID="14" presetSubtype="10">
                                  <p:stCondLst>
                                    <p:cond delay="0"/>
                                  </p:stCondLst>
                                  <p:childTnLst>
                                    <p:set>
                                      <p:cBhvr>
                                        <p:cTn dur="1" fill="hold" id="39">
                                          <p:stCondLst>
                                            <p:cond delay="0"/>
                                          </p:stCondLst>
                                        </p:cTn>
                                        <p:tgtEl>
                                          <p:spTgt spid="51"/>
                                        </p:tgtEl>
                                        <p:attrNameLst>
                                          <p:attrName>style.visibility</p:attrName>
                                        </p:attrNameLst>
                                      </p:cBhvr>
                                      <p:to>
                                        <p:strVal val="visible"/>
                                      </p:to>
                                    </p:set>
                                    <p:animEffect filter="randombar(horizontal)" transition="in">
                                      <p:cBhvr>
                                        <p:cTn dur="500" id="40"/>
                                        <p:tgtEl>
                                          <p:spTgt spid="51"/>
                                        </p:tgtEl>
                                      </p:cBhvr>
                                    </p:animEffect>
                                  </p:childTnLst>
                                </p:cTn>
                              </p:par>
                              <p:par>
                                <p:cTn fill="hold" grpId="0" id="41" nodeType="withEffect" presetClass="entr" presetID="14" presetSubtype="10">
                                  <p:stCondLst>
                                    <p:cond delay="0"/>
                                  </p:stCondLst>
                                  <p:childTnLst>
                                    <p:set>
                                      <p:cBhvr>
                                        <p:cTn dur="1" fill="hold" id="42">
                                          <p:stCondLst>
                                            <p:cond delay="0"/>
                                          </p:stCondLst>
                                        </p:cTn>
                                        <p:tgtEl>
                                          <p:spTgt spid="52"/>
                                        </p:tgtEl>
                                        <p:attrNameLst>
                                          <p:attrName>style.visibility</p:attrName>
                                        </p:attrNameLst>
                                      </p:cBhvr>
                                      <p:to>
                                        <p:strVal val="visible"/>
                                      </p:to>
                                    </p:set>
                                    <p:animEffect filter="randombar(horizontal)" transition="in">
                                      <p:cBhvr>
                                        <p:cTn dur="500" id="43"/>
                                        <p:tgtEl>
                                          <p:spTgt spid="52"/>
                                        </p:tgtEl>
                                      </p:cBhvr>
                                    </p:animEffect>
                                  </p:childTnLst>
                                </p:cTn>
                              </p:par>
                              <p:par>
                                <p:cTn fill="hold" grpId="0" id="44" nodeType="withEffect" presetClass="entr" presetID="14" presetSubtype="10">
                                  <p:stCondLst>
                                    <p:cond delay="0"/>
                                  </p:stCondLst>
                                  <p:childTnLst>
                                    <p:set>
                                      <p:cBhvr>
                                        <p:cTn dur="1" fill="hold" id="45">
                                          <p:stCondLst>
                                            <p:cond delay="0"/>
                                          </p:stCondLst>
                                        </p:cTn>
                                        <p:tgtEl>
                                          <p:spTgt spid="53"/>
                                        </p:tgtEl>
                                        <p:attrNameLst>
                                          <p:attrName>style.visibility</p:attrName>
                                        </p:attrNameLst>
                                      </p:cBhvr>
                                      <p:to>
                                        <p:strVal val="visible"/>
                                      </p:to>
                                    </p:set>
                                    <p:animEffect filter="randombar(horizontal)" transition="in">
                                      <p:cBhvr>
                                        <p:cTn dur="500" id="46"/>
                                        <p:tgtEl>
                                          <p:spTgt spid="53"/>
                                        </p:tgtEl>
                                      </p:cBhvr>
                                    </p:animEffect>
                                  </p:childTnLst>
                                </p:cTn>
                              </p:par>
                              <p:par>
                                <p:cTn fill="hold" id="47" nodeType="withEffect" presetClass="entr" presetID="14" presetSubtype="10">
                                  <p:stCondLst>
                                    <p:cond delay="0"/>
                                  </p:stCondLst>
                                  <p:childTnLst>
                                    <p:set>
                                      <p:cBhvr>
                                        <p:cTn dur="1" fill="hold" id="48">
                                          <p:stCondLst>
                                            <p:cond delay="0"/>
                                          </p:stCondLst>
                                        </p:cTn>
                                        <p:tgtEl>
                                          <p:spTgt spid="58"/>
                                        </p:tgtEl>
                                        <p:attrNameLst>
                                          <p:attrName>style.visibility</p:attrName>
                                        </p:attrNameLst>
                                      </p:cBhvr>
                                      <p:to>
                                        <p:strVal val="visible"/>
                                      </p:to>
                                    </p:set>
                                    <p:animEffect filter="randombar(horizontal)" transition="in">
                                      <p:cBhvr>
                                        <p:cTn dur="500" id="49"/>
                                        <p:tgtEl>
                                          <p:spTgt spid="58"/>
                                        </p:tgtEl>
                                      </p:cBhvr>
                                    </p:animEffect>
                                  </p:childTnLst>
                                </p:cTn>
                              </p:par>
                              <p:par>
                                <p:cTn fill="hold" grpId="0" id="50" nodeType="withEffect" presetClass="entr" presetID="14" presetSubtype="10">
                                  <p:stCondLst>
                                    <p:cond delay="0"/>
                                  </p:stCondLst>
                                  <p:childTnLst>
                                    <p:set>
                                      <p:cBhvr>
                                        <p:cTn dur="1" fill="hold" id="51">
                                          <p:stCondLst>
                                            <p:cond delay="0"/>
                                          </p:stCondLst>
                                        </p:cTn>
                                        <p:tgtEl>
                                          <p:spTgt spid="62"/>
                                        </p:tgtEl>
                                        <p:attrNameLst>
                                          <p:attrName>style.visibility</p:attrName>
                                        </p:attrNameLst>
                                      </p:cBhvr>
                                      <p:to>
                                        <p:strVal val="visible"/>
                                      </p:to>
                                    </p:set>
                                    <p:animEffect filter="randombar(horizontal)" transition="in">
                                      <p:cBhvr>
                                        <p:cTn dur="500" id="52"/>
                                        <p:tgtEl>
                                          <p:spTgt spid="62"/>
                                        </p:tgtEl>
                                      </p:cBhvr>
                                    </p:animEffect>
                                  </p:childTnLst>
                                </p:cTn>
                              </p:par>
                              <p:par>
                                <p:cTn fill="hold" grpId="0" id="53" nodeType="withEffect" presetClass="entr" presetID="14" presetSubtype="10">
                                  <p:stCondLst>
                                    <p:cond delay="0"/>
                                  </p:stCondLst>
                                  <p:childTnLst>
                                    <p:set>
                                      <p:cBhvr>
                                        <p:cTn dur="1" fill="hold" id="54">
                                          <p:stCondLst>
                                            <p:cond delay="0"/>
                                          </p:stCondLst>
                                        </p:cTn>
                                        <p:tgtEl>
                                          <p:spTgt spid="63"/>
                                        </p:tgtEl>
                                        <p:attrNameLst>
                                          <p:attrName>style.visibility</p:attrName>
                                        </p:attrNameLst>
                                      </p:cBhvr>
                                      <p:to>
                                        <p:strVal val="visible"/>
                                      </p:to>
                                    </p:set>
                                    <p:animEffect filter="randombar(horizontal)" transition="in">
                                      <p:cBhvr>
                                        <p:cTn dur="500" id="55"/>
                                        <p:tgtEl>
                                          <p:spTgt spid="63"/>
                                        </p:tgtEl>
                                      </p:cBhvr>
                                    </p:animEffect>
                                  </p:childTnLst>
                                </p:cTn>
                              </p:par>
                              <p:par>
                                <p:cTn fill="hold" id="56" nodeType="withEffect" presetClass="entr" presetID="14" presetSubtype="10">
                                  <p:stCondLst>
                                    <p:cond delay="0"/>
                                  </p:stCondLst>
                                  <p:childTnLst>
                                    <p:set>
                                      <p:cBhvr>
                                        <p:cTn dur="1" fill="hold" id="57">
                                          <p:stCondLst>
                                            <p:cond delay="0"/>
                                          </p:stCondLst>
                                        </p:cTn>
                                        <p:tgtEl>
                                          <p:spTgt spid="64"/>
                                        </p:tgtEl>
                                        <p:attrNameLst>
                                          <p:attrName>style.visibility</p:attrName>
                                        </p:attrNameLst>
                                      </p:cBhvr>
                                      <p:to>
                                        <p:strVal val="visible"/>
                                      </p:to>
                                    </p:set>
                                    <p:animEffect filter="randombar(horizontal)" transition="in">
                                      <p:cBhvr>
                                        <p:cTn dur="500" id="58"/>
                                        <p:tgtEl>
                                          <p:spTgt spid="64"/>
                                        </p:tgtEl>
                                      </p:cBhvr>
                                    </p:animEffect>
                                  </p:childTnLst>
                                </p:cTn>
                              </p:par>
                              <p:par>
                                <p:cTn fill="hold" grpId="0" id="59" nodeType="withEffect" presetClass="entr" presetID="14" presetSubtype="10">
                                  <p:stCondLst>
                                    <p:cond delay="0"/>
                                  </p:stCondLst>
                                  <p:childTnLst>
                                    <p:set>
                                      <p:cBhvr>
                                        <p:cTn dur="1" fill="hold" id="60">
                                          <p:stCondLst>
                                            <p:cond delay="0"/>
                                          </p:stCondLst>
                                        </p:cTn>
                                        <p:tgtEl>
                                          <p:spTgt spid="69"/>
                                        </p:tgtEl>
                                        <p:attrNameLst>
                                          <p:attrName>style.visibility</p:attrName>
                                        </p:attrNameLst>
                                      </p:cBhvr>
                                      <p:to>
                                        <p:strVal val="visible"/>
                                      </p:to>
                                    </p:set>
                                    <p:animEffect filter="randombar(horizontal)" transition="in">
                                      <p:cBhvr>
                                        <p:cTn dur="500" id="61"/>
                                        <p:tgtEl>
                                          <p:spTgt spid="69"/>
                                        </p:tgtEl>
                                      </p:cBhvr>
                                    </p:animEffect>
                                  </p:childTnLst>
                                </p:cTn>
                              </p:par>
                              <p:par>
                                <p:cTn fill="hold" grpId="0" id="62" nodeType="withEffect" presetClass="entr" presetID="14" presetSubtype="10">
                                  <p:stCondLst>
                                    <p:cond delay="0"/>
                                  </p:stCondLst>
                                  <p:childTnLst>
                                    <p:set>
                                      <p:cBhvr>
                                        <p:cTn dur="1" fill="hold" id="63">
                                          <p:stCondLst>
                                            <p:cond delay="0"/>
                                          </p:stCondLst>
                                        </p:cTn>
                                        <p:tgtEl>
                                          <p:spTgt spid="70"/>
                                        </p:tgtEl>
                                        <p:attrNameLst>
                                          <p:attrName>style.visibility</p:attrName>
                                        </p:attrNameLst>
                                      </p:cBhvr>
                                      <p:to>
                                        <p:strVal val="visible"/>
                                      </p:to>
                                    </p:set>
                                    <p:animEffect filter="randombar(horizontal)" transition="in">
                                      <p:cBhvr>
                                        <p:cTn dur="500" id="64"/>
                                        <p:tgtEl>
                                          <p:spTgt spid="70"/>
                                        </p:tgtEl>
                                      </p:cBhvr>
                                    </p:animEffect>
                                  </p:childTnLst>
                                </p:cTn>
                              </p:par>
                              <p:par>
                                <p:cTn fill="hold" grpId="0" id="65" nodeType="withEffect" presetClass="entr" presetID="14" presetSubtype="10">
                                  <p:stCondLst>
                                    <p:cond delay="0"/>
                                  </p:stCondLst>
                                  <p:childTnLst>
                                    <p:set>
                                      <p:cBhvr>
                                        <p:cTn dur="1" fill="hold" id="66">
                                          <p:stCondLst>
                                            <p:cond delay="0"/>
                                          </p:stCondLst>
                                        </p:cTn>
                                        <p:tgtEl>
                                          <p:spTgt spid="114"/>
                                        </p:tgtEl>
                                        <p:attrNameLst>
                                          <p:attrName>style.visibility</p:attrName>
                                        </p:attrNameLst>
                                      </p:cBhvr>
                                      <p:to>
                                        <p:strVal val="visible"/>
                                      </p:to>
                                    </p:set>
                                    <p:animEffect filter="randombar(horizontal)" transition="in">
                                      <p:cBhvr>
                                        <p:cTn dur="500" id="67"/>
                                        <p:tgtEl>
                                          <p:spTgt spid="114"/>
                                        </p:tgtEl>
                                      </p:cBhvr>
                                    </p:animEffect>
                                  </p:childTnLst>
                                </p:cTn>
                              </p:par>
                              <p:par>
                                <p:cTn fill="hold" id="68" nodeType="withEffect" presetClass="entr" presetID="14" presetSubtype="10">
                                  <p:stCondLst>
                                    <p:cond delay="0"/>
                                  </p:stCondLst>
                                  <p:childTnLst>
                                    <p:set>
                                      <p:cBhvr>
                                        <p:cTn dur="1" fill="hold" id="69">
                                          <p:stCondLst>
                                            <p:cond delay="0"/>
                                          </p:stCondLst>
                                        </p:cTn>
                                        <p:tgtEl>
                                          <p:spTgt spid="117"/>
                                        </p:tgtEl>
                                        <p:attrNameLst>
                                          <p:attrName>style.visibility</p:attrName>
                                        </p:attrNameLst>
                                      </p:cBhvr>
                                      <p:to>
                                        <p:strVal val="visible"/>
                                      </p:to>
                                    </p:set>
                                    <p:animEffect filter="randombar(horizontal)" transition="in">
                                      <p:cBhvr>
                                        <p:cTn dur="500" id="70"/>
                                        <p:tgtEl>
                                          <p:spTgt spid="117"/>
                                        </p:tgtEl>
                                      </p:cBhvr>
                                    </p:animEffect>
                                  </p:childTnLst>
                                </p:cTn>
                              </p:par>
                              <p:par>
                                <p:cTn fill="hold" id="71" nodeType="withEffect" presetClass="entr" presetID="14" presetSubtype="10">
                                  <p:stCondLst>
                                    <p:cond delay="0"/>
                                  </p:stCondLst>
                                  <p:childTnLst>
                                    <p:set>
                                      <p:cBhvr>
                                        <p:cTn dur="1" fill="hold" id="72">
                                          <p:stCondLst>
                                            <p:cond delay="0"/>
                                          </p:stCondLst>
                                        </p:cTn>
                                        <p:tgtEl>
                                          <p:spTgt spid="126"/>
                                        </p:tgtEl>
                                        <p:attrNameLst>
                                          <p:attrName>style.visibility</p:attrName>
                                        </p:attrNameLst>
                                      </p:cBhvr>
                                      <p:to>
                                        <p:strVal val="visible"/>
                                      </p:to>
                                    </p:set>
                                    <p:animEffect filter="randombar(horizontal)" transition="in">
                                      <p:cBhvr>
                                        <p:cTn dur="500" id="73"/>
                                        <p:tgtEl>
                                          <p:spTgt spid="126"/>
                                        </p:tgtEl>
                                      </p:cBhvr>
                                    </p:animEffect>
                                  </p:childTnLst>
                                </p:cTn>
                              </p:par>
                              <p:par>
                                <p:cTn fill="hold" grpId="0" id="74" nodeType="withEffect" presetClass="entr" presetID="14" presetSubtype="10">
                                  <p:stCondLst>
                                    <p:cond delay="0"/>
                                  </p:stCondLst>
                                  <p:childTnLst>
                                    <p:set>
                                      <p:cBhvr>
                                        <p:cTn dur="1" fill="hold" id="75">
                                          <p:stCondLst>
                                            <p:cond delay="0"/>
                                          </p:stCondLst>
                                        </p:cTn>
                                        <p:tgtEl>
                                          <p:spTgt spid="134"/>
                                        </p:tgtEl>
                                        <p:attrNameLst>
                                          <p:attrName>style.visibility</p:attrName>
                                        </p:attrNameLst>
                                      </p:cBhvr>
                                      <p:to>
                                        <p:strVal val="visible"/>
                                      </p:to>
                                    </p:set>
                                    <p:animEffect filter="randombar(horizontal)" transition="in">
                                      <p:cBhvr>
                                        <p:cTn dur="500" id="76"/>
                                        <p:tgtEl>
                                          <p:spTgt spid="134"/>
                                        </p:tgtEl>
                                      </p:cBhvr>
                                    </p:animEffect>
                                  </p:childTnLst>
                                </p:cTn>
                              </p:par>
                              <p:par>
                                <p:cTn fill="hold" id="77" nodeType="withEffect" presetClass="entr" presetID="14" presetSubtype="10">
                                  <p:stCondLst>
                                    <p:cond delay="0"/>
                                  </p:stCondLst>
                                  <p:childTnLst>
                                    <p:set>
                                      <p:cBhvr>
                                        <p:cTn dur="1" fill="hold" id="78">
                                          <p:stCondLst>
                                            <p:cond delay="0"/>
                                          </p:stCondLst>
                                        </p:cTn>
                                        <p:tgtEl>
                                          <p:spTgt spid="145"/>
                                        </p:tgtEl>
                                        <p:attrNameLst>
                                          <p:attrName>style.visibility</p:attrName>
                                        </p:attrNameLst>
                                      </p:cBhvr>
                                      <p:to>
                                        <p:strVal val="visible"/>
                                      </p:to>
                                    </p:set>
                                    <p:animEffect filter="randombar(horizontal)" transition="in">
                                      <p:cBhvr>
                                        <p:cTn dur="500" id="79"/>
                                        <p:tgtEl>
                                          <p:spTgt spid="145"/>
                                        </p:tgtEl>
                                      </p:cBhvr>
                                    </p:animEffect>
                                  </p:childTnLst>
                                </p:cTn>
                              </p:par>
                              <p:par>
                                <p:cTn fill="hold" id="80" nodeType="withEffect" presetClass="entr" presetID="14" presetSubtype="10">
                                  <p:stCondLst>
                                    <p:cond delay="0"/>
                                  </p:stCondLst>
                                  <p:childTnLst>
                                    <p:set>
                                      <p:cBhvr>
                                        <p:cTn dur="1" fill="hold" id="81">
                                          <p:stCondLst>
                                            <p:cond delay="0"/>
                                          </p:stCondLst>
                                        </p:cTn>
                                        <p:tgtEl>
                                          <p:spTgt spid="149"/>
                                        </p:tgtEl>
                                        <p:attrNameLst>
                                          <p:attrName>style.visibility</p:attrName>
                                        </p:attrNameLst>
                                      </p:cBhvr>
                                      <p:to>
                                        <p:strVal val="visible"/>
                                      </p:to>
                                    </p:set>
                                    <p:animEffect filter="randombar(horizontal)" transition="in">
                                      <p:cBhvr>
                                        <p:cTn dur="500" id="82"/>
                                        <p:tgtEl>
                                          <p:spTgt spid="149"/>
                                        </p:tgtEl>
                                      </p:cBhvr>
                                    </p:animEffect>
                                  </p:childTnLst>
                                </p:cTn>
                              </p:par>
                              <p:par>
                                <p:cTn fill="hold" id="83" nodeType="withEffect" presetClass="entr" presetID="14" presetSubtype="10">
                                  <p:stCondLst>
                                    <p:cond delay="0"/>
                                  </p:stCondLst>
                                  <p:childTnLst>
                                    <p:set>
                                      <p:cBhvr>
                                        <p:cTn dur="1" fill="hold" id="84">
                                          <p:stCondLst>
                                            <p:cond delay="0"/>
                                          </p:stCondLst>
                                        </p:cTn>
                                        <p:tgtEl>
                                          <p:spTgt spid="166"/>
                                        </p:tgtEl>
                                        <p:attrNameLst>
                                          <p:attrName>style.visibility</p:attrName>
                                        </p:attrNameLst>
                                      </p:cBhvr>
                                      <p:to>
                                        <p:strVal val="visible"/>
                                      </p:to>
                                    </p:set>
                                    <p:animEffect filter="randombar(horizontal)" transition="in">
                                      <p:cBhvr>
                                        <p:cTn dur="500" id="85"/>
                                        <p:tgtEl>
                                          <p:spTgt spid="166"/>
                                        </p:tgtEl>
                                      </p:cBhvr>
                                    </p:animEffect>
                                  </p:childTnLst>
                                </p:cTn>
                              </p:par>
                            </p:childTnLst>
                          </p:cTn>
                        </p:par>
                      </p:childTnLst>
                    </p:cTn>
                  </p:par>
                  <p:par>
                    <p:cTn fill="hold" id="86" nodeType="clickPar">
                      <p:stCondLst>
                        <p:cond delay="indefinite"/>
                      </p:stCondLst>
                      <p:childTnLst>
                        <p:par>
                          <p:cTn fill="hold" id="87" nodeType="afterGroup">
                            <p:stCondLst>
                              <p:cond delay="0"/>
                            </p:stCondLst>
                            <p:childTnLst>
                              <p:par>
                                <p:cTn fill="hold" id="88" nodeType="clickEffect" presetClass="entr" presetID="2" presetSubtype="4">
                                  <p:stCondLst>
                                    <p:cond delay="0"/>
                                  </p:stCondLst>
                                  <p:childTnLst>
                                    <p:set>
                                      <p:cBhvr>
                                        <p:cTn dur="1" fill="hold" id="89">
                                          <p:stCondLst>
                                            <p:cond delay="0"/>
                                          </p:stCondLst>
                                        </p:cTn>
                                        <p:tgtEl>
                                          <p:spTgt spid="39"/>
                                        </p:tgtEl>
                                        <p:attrNameLst>
                                          <p:attrName>style.visibility</p:attrName>
                                        </p:attrNameLst>
                                      </p:cBhvr>
                                      <p:to>
                                        <p:strVal val="visible"/>
                                      </p:to>
                                    </p:set>
                                    <p:anim calcmode="lin" valueType="num">
                                      <p:cBhvr additive="base">
                                        <p:cTn dur="500" fill="hold" id="90"/>
                                        <p:tgtEl>
                                          <p:spTgt spid="39"/>
                                        </p:tgtEl>
                                        <p:attrNameLst>
                                          <p:attrName>ppt_x</p:attrName>
                                        </p:attrNameLst>
                                      </p:cBhvr>
                                      <p:tavLst>
                                        <p:tav tm="0">
                                          <p:val>
                                            <p:strVal val="#ppt_x"/>
                                          </p:val>
                                        </p:tav>
                                        <p:tav tm="100000">
                                          <p:val>
                                            <p:strVal val="#ppt_x"/>
                                          </p:val>
                                        </p:tav>
                                      </p:tavLst>
                                    </p:anim>
                                    <p:anim calcmode="lin" valueType="num">
                                      <p:cBhvr additive="base">
                                        <p:cTn dur="500" fill="hold" id="91"/>
                                        <p:tgtEl>
                                          <p:spTgt spid="39"/>
                                        </p:tgtEl>
                                        <p:attrNameLst>
                                          <p:attrName>ppt_y</p:attrName>
                                        </p:attrNameLst>
                                      </p:cBhvr>
                                      <p:tavLst>
                                        <p:tav tm="0">
                                          <p:val>
                                            <p:strVal val="1+#ppt_h/2"/>
                                          </p:val>
                                        </p:tav>
                                        <p:tav tm="100000">
                                          <p:val>
                                            <p:strVal val="#ppt_y"/>
                                          </p:val>
                                        </p:tav>
                                      </p:tavLst>
                                    </p:anim>
                                  </p:childTnLst>
                                </p:cTn>
                              </p:par>
                            </p:childTnLst>
                          </p:cTn>
                        </p:par>
                      </p:childTnLst>
                    </p:cTn>
                  </p:par>
                  <p:par>
                    <p:cTn fill="hold" id="92" nodeType="clickPar">
                      <p:stCondLst>
                        <p:cond delay="indefinite"/>
                      </p:stCondLst>
                      <p:childTnLst>
                        <p:par>
                          <p:cTn fill="hold" id="93" nodeType="afterGroup">
                            <p:stCondLst>
                              <p:cond delay="0"/>
                            </p:stCondLst>
                            <p:childTnLst>
                              <p:par>
                                <p:cTn fill="hold" grpId="0" id="94" nodeType="clickEffect" presetClass="entr" presetID="2" presetSubtype="4">
                                  <p:stCondLst>
                                    <p:cond delay="0"/>
                                  </p:stCondLst>
                                  <p:childTnLst>
                                    <p:set>
                                      <p:cBhvr>
                                        <p:cTn dur="1" fill="hold" id="95">
                                          <p:stCondLst>
                                            <p:cond delay="0"/>
                                          </p:stCondLst>
                                        </p:cTn>
                                        <p:tgtEl>
                                          <p:spTgt spid="131"/>
                                        </p:tgtEl>
                                        <p:attrNameLst>
                                          <p:attrName>style.visibility</p:attrName>
                                        </p:attrNameLst>
                                      </p:cBhvr>
                                      <p:to>
                                        <p:strVal val="visible"/>
                                      </p:to>
                                    </p:set>
                                    <p:anim calcmode="lin" valueType="num">
                                      <p:cBhvr additive="base">
                                        <p:cTn dur="500" fill="hold" id="96"/>
                                        <p:tgtEl>
                                          <p:spTgt spid="131"/>
                                        </p:tgtEl>
                                        <p:attrNameLst>
                                          <p:attrName>ppt_x</p:attrName>
                                        </p:attrNameLst>
                                      </p:cBhvr>
                                      <p:tavLst>
                                        <p:tav tm="0">
                                          <p:val>
                                            <p:strVal val="#ppt_x"/>
                                          </p:val>
                                        </p:tav>
                                        <p:tav tm="100000">
                                          <p:val>
                                            <p:strVal val="#ppt_x"/>
                                          </p:val>
                                        </p:tav>
                                      </p:tavLst>
                                    </p:anim>
                                    <p:anim calcmode="lin" valueType="num">
                                      <p:cBhvr additive="base">
                                        <p:cTn dur="500" fill="hold" id="97"/>
                                        <p:tgtEl>
                                          <p:spTgt spid="131"/>
                                        </p:tgtEl>
                                        <p:attrNameLst>
                                          <p:attrName>ppt_y</p:attrName>
                                        </p:attrNameLst>
                                      </p:cBhvr>
                                      <p:tavLst>
                                        <p:tav tm="0">
                                          <p:val>
                                            <p:strVal val="1+#ppt_h/2"/>
                                          </p:val>
                                        </p:tav>
                                        <p:tav tm="100000">
                                          <p:val>
                                            <p:strVal val="#ppt_y"/>
                                          </p:val>
                                        </p:tav>
                                      </p:tavLst>
                                    </p:anim>
                                  </p:childTnLst>
                                </p:cTn>
                              </p:par>
                            </p:childTnLst>
                          </p:cTn>
                        </p:par>
                      </p:childTnLst>
                    </p:cTn>
                  </p:par>
                  <p:par>
                    <p:cTn fill="hold" id="98" nodeType="clickPar">
                      <p:stCondLst>
                        <p:cond delay="indefinite"/>
                      </p:stCondLst>
                      <p:childTnLst>
                        <p:par>
                          <p:cTn fill="hold" id="99" nodeType="afterGroup">
                            <p:stCondLst>
                              <p:cond delay="0"/>
                            </p:stCondLst>
                            <p:childTnLst>
                              <p:par>
                                <p:cTn fill="hold" id="100" nodeType="clickEffect" presetClass="entr" presetID="2" presetSubtype="4">
                                  <p:stCondLst>
                                    <p:cond delay="0"/>
                                  </p:stCondLst>
                                  <p:childTnLst>
                                    <p:set>
                                      <p:cBhvr>
                                        <p:cTn dur="1" fill="hold" id="101">
                                          <p:stCondLst>
                                            <p:cond delay="0"/>
                                          </p:stCondLst>
                                        </p:cTn>
                                        <p:tgtEl>
                                          <p:spTgt spid="133"/>
                                        </p:tgtEl>
                                        <p:attrNameLst>
                                          <p:attrName>style.visibility</p:attrName>
                                        </p:attrNameLst>
                                      </p:cBhvr>
                                      <p:to>
                                        <p:strVal val="visible"/>
                                      </p:to>
                                    </p:set>
                                    <p:anim calcmode="lin" valueType="num">
                                      <p:cBhvr additive="base">
                                        <p:cTn dur="500" fill="hold" id="102"/>
                                        <p:tgtEl>
                                          <p:spTgt spid="133"/>
                                        </p:tgtEl>
                                        <p:attrNameLst>
                                          <p:attrName>ppt_x</p:attrName>
                                        </p:attrNameLst>
                                      </p:cBhvr>
                                      <p:tavLst>
                                        <p:tav tm="0">
                                          <p:val>
                                            <p:strVal val="#ppt_x"/>
                                          </p:val>
                                        </p:tav>
                                        <p:tav tm="100000">
                                          <p:val>
                                            <p:strVal val="#ppt_x"/>
                                          </p:val>
                                        </p:tav>
                                      </p:tavLst>
                                    </p:anim>
                                    <p:anim calcmode="lin" valueType="num">
                                      <p:cBhvr additive="base">
                                        <p:cTn dur="500" fill="hold" id="103"/>
                                        <p:tgtEl>
                                          <p:spTgt spid="133"/>
                                        </p:tgtEl>
                                        <p:attrNameLst>
                                          <p:attrName>ppt_y</p:attrName>
                                        </p:attrNameLst>
                                      </p:cBhvr>
                                      <p:tavLst>
                                        <p:tav tm="0">
                                          <p:val>
                                            <p:strVal val="1+#ppt_h/2"/>
                                          </p:val>
                                        </p:tav>
                                        <p:tav tm="100000">
                                          <p:val>
                                            <p:strVal val="#ppt_y"/>
                                          </p:val>
                                        </p:tav>
                                      </p:tavLst>
                                    </p:anim>
                                  </p:childTnLst>
                                </p:cTn>
                              </p:par>
                              <p:par>
                                <p:cTn fill="hold" grpId="0" id="104" nodeType="withEffect" presetClass="entr" presetID="2" presetSubtype="4">
                                  <p:stCondLst>
                                    <p:cond delay="0"/>
                                  </p:stCondLst>
                                  <p:childTnLst>
                                    <p:set>
                                      <p:cBhvr>
                                        <p:cTn dur="1" fill="hold" id="105">
                                          <p:stCondLst>
                                            <p:cond delay="0"/>
                                          </p:stCondLst>
                                        </p:cTn>
                                        <p:tgtEl>
                                          <p:spTgt spid="183"/>
                                        </p:tgtEl>
                                        <p:attrNameLst>
                                          <p:attrName>style.visibility</p:attrName>
                                        </p:attrNameLst>
                                      </p:cBhvr>
                                      <p:to>
                                        <p:strVal val="visible"/>
                                      </p:to>
                                    </p:set>
                                    <p:anim calcmode="lin" valueType="num">
                                      <p:cBhvr additive="base">
                                        <p:cTn dur="500" fill="hold" id="106"/>
                                        <p:tgtEl>
                                          <p:spTgt spid="183"/>
                                        </p:tgtEl>
                                        <p:attrNameLst>
                                          <p:attrName>ppt_x</p:attrName>
                                        </p:attrNameLst>
                                      </p:cBhvr>
                                      <p:tavLst>
                                        <p:tav tm="0">
                                          <p:val>
                                            <p:strVal val="#ppt_x"/>
                                          </p:val>
                                        </p:tav>
                                        <p:tav tm="100000">
                                          <p:val>
                                            <p:strVal val="#ppt_x"/>
                                          </p:val>
                                        </p:tav>
                                      </p:tavLst>
                                    </p:anim>
                                    <p:anim calcmode="lin" valueType="num">
                                      <p:cBhvr additive="base">
                                        <p:cTn dur="500" fill="hold" id="107"/>
                                        <p:tgtEl>
                                          <p:spTgt spid="1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43"/>
      <p:bldP grpId="0" spid="44"/>
      <p:bldP grpId="0" spid="45"/>
      <p:bldP grpId="0" spid="46"/>
      <p:bldP grpId="0" spid="47"/>
      <p:bldP grpId="0" spid="48"/>
      <p:bldP grpId="0" spid="49"/>
      <p:bldP grpId="0" spid="50"/>
      <p:bldP grpId="0" spid="51"/>
      <p:bldP grpId="0" spid="52"/>
      <p:bldP grpId="0" spid="53"/>
      <p:bldP grpId="0" spid="62"/>
      <p:bldP grpId="0" spid="63"/>
      <p:bldP grpId="0" spid="69"/>
      <p:bldP grpId="0" spid="70"/>
      <p:bldP grpId="0" spid="114"/>
      <p:bldP grpId="0" spid="134"/>
      <p:bldP grpId="0" spid="131"/>
      <p:bldP grpId="0" spid="18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十月份01"/>
</p:tagLst>
</file>

<file path=ppt/theme/theme1.xml><?xml version="1.0" encoding="utf-8"?>
<a:theme xmlns:r="http://schemas.openxmlformats.org/officeDocument/2006/relationships" xmlns:a="http://schemas.openxmlformats.org/drawingml/2006/main" na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Office 主题​​">
      <a:majorFont>
        <a:latin typeface="Calibri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0.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1.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2.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3.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4.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5.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6.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17.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2.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3.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4.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5.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6.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7.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8.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ppt/theme/themeOverride9.xml><?xml version="1.0" encoding="utf-8"?>
<a:themeOverride xmlns:r="http://schemas.openxmlformats.org/officeDocument/2006/relationships" xmlns:a="http://schemas.openxmlformats.org/drawingml/2006/main">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themeOverride>
</file>

<file path=docProps/app.xml><?xml version="1.0" encoding="utf-8"?>
<Properties xmlns:vt="http://schemas.openxmlformats.org/officeDocument/2006/docPropsVTypes" xmlns="http://schemas.openxmlformats.org/officeDocument/2006/extended-properties">
  <Company/>
  <PresentationFormat>宽屏</PresentationFormat>
  <Paragraphs>157</Paragraphs>
  <Slides>25</Slides>
  <Notes>25</Notes>
  <TotalTime>5200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25</vt:i4>
      </vt:variant>
    </vt:vector>
  </HeadingPairs>
  <TitlesOfParts>
    <vt:vector baseType="lpstr" size="34">
      <vt:lpstr>Arial</vt:lpstr>
      <vt:lpstr>Calibri Light</vt:lpstr>
      <vt:lpstr>Calibri</vt:lpstr>
      <vt:lpstr>思源黑体 CN Bold</vt:lpstr>
      <vt:lpstr>等线 Light</vt:lpstr>
      <vt:lpstr>等线</vt:lpstr>
      <vt:lpstr>微软雅黑 Bold</vt:lpstr>
      <vt:lpstr>思源黑体 CN 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2017-08-18T03:02:00Z</dcterms:created>
  <cp:lastModifiedBy>kan</cp:lastModifiedBy>
  <dcterms:modified xsi:type="dcterms:W3CDTF">2021-08-20T11:13:05Z</dcterms:modified>
  <cp:revision>238</cp:revision>
  <dc:title>PowerPoint 演示文稿</dc:title>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2052-10.1.0.6748</vt:lpwstr>
  </property>
</Properties>
</file>