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6" r:id="rId2"/>
  </p:sldMasterIdLst>
  <p:notesMasterIdLst>
    <p:notesMasterId r:id="rId3"/>
  </p:notesMasterIdLst>
  <p:sldIdLst>
    <p:sldId id="555" r:id="rId4"/>
    <p:sldId id="557" r:id="rId5"/>
    <p:sldId id="558" r:id="rId6"/>
    <p:sldId id="556" r:id="rId7"/>
    <p:sldId id="559" r:id="rId8"/>
    <p:sldId id="474" r:id="rId9"/>
    <p:sldId id="527" r:id="rId10"/>
    <p:sldId id="528" r:id="rId11"/>
    <p:sldId id="529" r:id="rId12"/>
    <p:sldId id="560" r:id="rId13"/>
    <p:sldId id="531" r:id="rId14"/>
    <p:sldId id="532" r:id="rId15"/>
    <p:sldId id="537" r:id="rId16"/>
    <p:sldId id="533" r:id="rId17"/>
    <p:sldId id="561" r:id="rId18"/>
    <p:sldId id="535" r:id="rId19"/>
    <p:sldId id="536" r:id="rId20"/>
    <p:sldId id="539" r:id="rId21"/>
    <p:sldId id="540" r:id="rId22"/>
    <p:sldId id="541" r:id="rId23"/>
    <p:sldId id="562" r:id="rId24"/>
    <p:sldId id="543" r:id="rId25"/>
    <p:sldId id="544" r:id="rId26"/>
    <p:sldId id="548" r:id="rId27"/>
    <p:sldId id="549" r:id="rId28"/>
    <p:sldId id="563"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14"/>
      </p:cViewPr>
      <p:guideLst>
        <p:guide orient="horz" pos="2160"/>
        <p:guide pos="386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47.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2020/12/22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698061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05678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906499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483090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495850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5298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10998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349676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93402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75736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084337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500573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47073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63752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632982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463980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33607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副标题 2">
            <a:extLst>
              <a:ext uri="{FF2B5EF4-FFF2-40B4-BE49-F238E27FC236}">
                <a16:creationId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2020/12/22</a:t>
            </a:fld>
            <a:endParaRPr lang="zh-CN" altLang="en-US"/>
          </a:p>
        </p:txBody>
      </p:sp>
      <p:sp>
        <p:nvSpPr>
          <p:cNvPr id="5" name="页脚占位符 4">
            <a:extLst>
              <a:ext uri="{FF2B5EF4-FFF2-40B4-BE49-F238E27FC236}">
                <a16:creationId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val="2093205648"/>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336784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044486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91896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195147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4114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a:extLst>
              <a:ext uri="{FF2B5EF4-FFF2-40B4-BE49-F238E27FC236}">
                <a16:creationId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2020/12/22</a:t>
            </a:fld>
            <a:endParaRPr lang="zh-CN" altLang="en-US"/>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val="2774392454"/>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346857957"/>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92117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224319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285354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135654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80170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55221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jpe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4">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518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Lst>
  <mc:AlternateContent>
    <mc:Choice Requires="p14">
      <p:transition spd="slow" advTm="2000" p14:dur="1500">
        <p:random/>
      </p:transition>
    </mc:Choice>
    <mc:Fallback>
      <p:transition spd="slow" advTm="2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00971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5.xml" Type="http://schemas.openxmlformats.org/officeDocument/2006/relationships/tags"/><Relationship Id="rId11" Target="../tags/tag6.xml" Type="http://schemas.openxmlformats.org/officeDocument/2006/relationships/tags"/><Relationship Id="rId12" Target="../tags/tag7.xml" Type="http://schemas.openxmlformats.org/officeDocument/2006/relationships/tags"/><Relationship Id="rId13" Target="../tags/tag8.xml" Type="http://schemas.openxmlformats.org/officeDocument/2006/relationships/tags"/><Relationship Id="rId14" Target="../tags/tag9.xml" Type="http://schemas.openxmlformats.org/officeDocument/2006/relationships/tags"/><Relationship Id="rId15" Target="../tags/tag10.xml" Type="http://schemas.openxmlformats.org/officeDocument/2006/relationships/tags"/><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tags/tag1.xml" Type="http://schemas.openxmlformats.org/officeDocument/2006/relationships/tags"/><Relationship Id="rId7" Target="../tags/tag2.xml" Type="http://schemas.openxmlformats.org/officeDocument/2006/relationships/tags"/><Relationship Id="rId8" Target="../tags/tag3.xml" Type="http://schemas.openxmlformats.org/officeDocument/2006/relationships/tags"/><Relationship Id="rId9"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media/image12.png" Type="http://schemas.openxmlformats.org/officeDocument/2006/relationships/image"/><Relationship Id="rId8" Target="../tags/tag23.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tags/tag24.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media/image12.png" Type="http://schemas.openxmlformats.org/officeDocument/2006/relationships/image"/><Relationship Id="rId8" Target="../tags/tag27.xml" Type="http://schemas.openxmlformats.org/officeDocument/2006/relationships/tags"/><Relationship Id="rId9"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media/image12.png" Type="http://schemas.openxmlformats.org/officeDocument/2006/relationships/image"/><Relationship Id="rId8" Target="../tags/tag31.xml" Type="http://schemas.openxmlformats.org/officeDocument/2006/relationships/tags"/><Relationship Id="rId9"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1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18.png" Type="http://schemas.openxmlformats.org/officeDocument/2006/relationships/image"/><Relationship Id="rId5" Target="../tags/tag32.xml" Type="http://schemas.openxmlformats.org/officeDocument/2006/relationships/tags"/><Relationship Id="rId6" Target="../tags/tag33.xml" Type="http://schemas.openxmlformats.org/officeDocument/2006/relationships/tags"/><Relationship Id="rId7" Target="../tags/tag34.xml" Type="http://schemas.openxmlformats.org/officeDocument/2006/relationships/tags"/><Relationship Id="rId8" Target="../tags/tag35.xml" Type="http://schemas.openxmlformats.org/officeDocument/2006/relationships/tags"/><Relationship Id="rId9" Target="../tags/tag36.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media/image1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1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1.xml" Type="http://schemas.openxmlformats.org/officeDocument/2006/relationships/tags"/><Relationship Id="rId11" Target="../tags/tag42.xml" Type="http://schemas.openxmlformats.org/officeDocument/2006/relationships/tags"/><Relationship Id="rId12" Target="../tags/tag43.xml" Type="http://schemas.openxmlformats.org/officeDocument/2006/relationships/tags"/><Relationship Id="rId13" Target="../tags/tag44.xml" Type="http://schemas.openxmlformats.org/officeDocument/2006/relationships/tags"/><Relationship Id="rId14" Target="../tags/tag45.xml" Type="http://schemas.openxmlformats.org/officeDocument/2006/relationships/tags"/><Relationship Id="rId15" Target="../tags/tag46.xml" Type="http://schemas.openxmlformats.org/officeDocument/2006/relationships/tags"/><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tags/tag37.xml" Type="http://schemas.openxmlformats.org/officeDocument/2006/relationships/tags"/><Relationship Id="rId7" Target="../tags/tag38.xml" Type="http://schemas.openxmlformats.org/officeDocument/2006/relationships/tags"/><Relationship Id="rId8" Target="../tags/tag39.xml" Type="http://schemas.openxmlformats.org/officeDocument/2006/relationships/tags"/><Relationship Id="rId9" Target="../tags/tag40.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9.png" Type="http://schemas.openxmlformats.org/officeDocument/2006/relationships/image"/><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tags/tag19.xml" Type="http://schemas.openxmlformats.org/officeDocument/2006/relationships/tags"/><Relationship Id="rId2" Target="../notesSlides/notesSlide2.xml" Type="http://schemas.openxmlformats.org/officeDocument/2006/relationships/notesSlide"/><Relationship Id="rId3" Target="../media/image4.png" Type="http://schemas.openxmlformats.org/officeDocument/2006/relationships/image"/><Relationship Id="rId4" Target="../tags/tag11.xml" Type="http://schemas.openxmlformats.org/officeDocument/2006/relationships/tags"/><Relationship Id="rId5" Target="../tags/tag12.xml" Type="http://schemas.openxmlformats.org/officeDocument/2006/relationships/tags"/><Relationship Id="rId6" Target="../tags/tag13.xml" Type="http://schemas.openxmlformats.org/officeDocument/2006/relationships/tags"/><Relationship Id="rId7" Target="../tags/tag14.xml" Type="http://schemas.openxmlformats.org/officeDocument/2006/relationships/tags"/><Relationship Id="rId8" Target="../media/image8.png" Type="http://schemas.openxmlformats.org/officeDocument/2006/relationships/image"/><Relationship Id="rId9" Target="../tags/tag15.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8" name="矩形 7">
            <a:extLst>
              <a:ext uri="{FF2B5EF4-FFF2-40B4-BE49-F238E27FC236}">
                <a16:creationId xmlns:a16="http://schemas.microsoft.com/office/drawing/2014/main" id="{1E0383ED-51F5-4FA1-9A09-C4DA7F32B553}"/>
              </a:ext>
            </a:extLst>
          </p:cNvPr>
          <p:cNvSpPr/>
          <p:nvPr/>
        </p:nvSpPr>
        <p:spPr>
          <a:xfrm>
            <a:off x="1256524" y="1550040"/>
            <a:ext cx="7299265" cy="2505456"/>
          </a:xfrm>
          <a:prstGeom prst="rect">
            <a:avLst/>
          </a:prstGeom>
        </p:spPr>
        <p:txBody>
          <a:bodyPr wrap="square">
            <a:spAutoFit/>
          </a:bodyPr>
          <a:lstStyle/>
          <a:p>
            <a:pPr algn="dist">
              <a:lnSpc>
                <a:spcPct val="90000"/>
              </a:lnSpc>
            </a:pPr>
            <a:r>
              <a:rPr altLang="en-US" lang="zh-CN" spc="-100" sz="88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发扬斗争精神</a:t>
            </a:r>
          </a:p>
          <a:p>
            <a:pPr algn="dist">
              <a:lnSpc>
                <a:spcPct val="90000"/>
              </a:lnSpc>
            </a:pPr>
            <a:r>
              <a:rPr altLang="en-US" lang="zh-CN" spc="-100" sz="88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勇于担当作为</a:t>
            </a:r>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285497" y="246371"/>
            <a:ext cx="1195615" cy="966967"/>
          </a:xfrm>
          <a:prstGeom prst="rect">
            <a:avLst/>
          </a:prstGeom>
        </p:spPr>
      </p:pic>
      <p:grpSp>
        <p:nvGrpSpPr>
          <p:cNvPr id="14" name="PA-10228">
            <a:extLst>
              <a:ext uri="{FF2B5EF4-FFF2-40B4-BE49-F238E27FC236}">
                <a16:creationId xmlns:a16="http://schemas.microsoft.com/office/drawing/2014/main" id="{B30F4B55-128F-44CD-A16E-6A5B67FE8791}"/>
              </a:ext>
            </a:extLst>
          </p:cNvPr>
          <p:cNvGrpSpPr/>
          <p:nvPr>
            <p:custDataLst>
              <p:tags r:id="rId6"/>
            </p:custDataLst>
          </p:nvPr>
        </p:nvGrpSpPr>
        <p:grpSpPr>
          <a:xfrm>
            <a:off x="2390403" y="4324120"/>
            <a:ext cx="292463" cy="292463"/>
            <a:chOff x="801291" y="3535885"/>
            <a:chExt cx="219347" cy="219347"/>
          </a:xfrm>
        </p:grpSpPr>
        <p:sp>
          <p:nvSpPr>
            <p:cNvPr id="15" name="PA-椭圆 10">
              <a:extLst>
                <a:ext uri="{FF2B5EF4-FFF2-40B4-BE49-F238E27FC236}">
                  <a16:creationId xmlns:a16="http://schemas.microsoft.com/office/drawing/2014/main" id="{3907E80D-1134-4984-851B-A4CFBEC2D72A}"/>
                </a:ext>
              </a:extLst>
            </p:cNvPr>
            <p:cNvSpPr>
              <a:spLocks noChangeArrowheads="1"/>
            </p:cNvSpPr>
            <p:nvPr>
              <p:custDataLst>
                <p:tags r:id="rId7"/>
              </p:custDataLst>
            </p:nvPr>
          </p:nvSpPr>
          <p:spPr bwMode="auto">
            <a:xfrm>
              <a:off x="801291" y="3535885"/>
              <a:ext cx="219347" cy="219347"/>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16" name="组合 15">
              <a:extLst>
                <a:ext uri="{FF2B5EF4-FFF2-40B4-BE49-F238E27FC236}">
                  <a16:creationId xmlns:a16="http://schemas.microsoft.com/office/drawing/2014/main" id="{F897572C-7E7C-401C-B44E-E56F9573D757}"/>
                </a:ext>
              </a:extLst>
            </p:cNvPr>
            <p:cNvGrpSpPr/>
            <p:nvPr/>
          </p:nvGrpSpPr>
          <p:grpSpPr>
            <a:xfrm>
              <a:off x="860980" y="3583766"/>
              <a:ext cx="100336" cy="114060"/>
              <a:chOff x="860980" y="3583766"/>
              <a:chExt cx="100336" cy="114060"/>
            </a:xfrm>
          </p:grpSpPr>
          <p:sp>
            <p:nvSpPr>
              <p:cNvPr id="17" name="PA-任意多边形 12">
                <a:extLst>
                  <a:ext uri="{FF2B5EF4-FFF2-40B4-BE49-F238E27FC236}">
                    <a16:creationId xmlns:a16="http://schemas.microsoft.com/office/drawing/2014/main" id="{79B4D6E6-4A1F-4311-9E8F-97A3329E0562}"/>
                  </a:ext>
                </a:extLst>
              </p:cNvPr>
              <p:cNvSpPr>
                <a:spLocks noEditPoints="1"/>
              </p:cNvSpPr>
              <p:nvPr>
                <p:custDataLst>
                  <p:tags r:id="rId8"/>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18" name="PA-任意多边形 13">
                <a:extLst>
                  <a:ext uri="{FF2B5EF4-FFF2-40B4-BE49-F238E27FC236}">
                    <a16:creationId xmlns:a16="http://schemas.microsoft.com/office/drawing/2014/main" id="{8F856EDF-43D8-471E-BA81-88CE17FC9260}"/>
                  </a:ext>
                </a:extLst>
              </p:cNvPr>
              <p:cNvSpPr/>
              <p:nvPr>
                <p:custDataLst>
                  <p:tags r:id="rId9"/>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grpSp>
        <p:nvGrpSpPr>
          <p:cNvPr id="19" name="PA-10229">
            <a:extLst>
              <a:ext uri="{FF2B5EF4-FFF2-40B4-BE49-F238E27FC236}">
                <a16:creationId xmlns:a16="http://schemas.microsoft.com/office/drawing/2014/main" id="{ABF84BBD-5BC5-4614-951E-71B5B654B3E2}"/>
              </a:ext>
            </a:extLst>
          </p:cNvPr>
          <p:cNvGrpSpPr/>
          <p:nvPr>
            <p:custDataLst>
              <p:tags r:id="rId10"/>
            </p:custDataLst>
          </p:nvPr>
        </p:nvGrpSpPr>
        <p:grpSpPr>
          <a:xfrm>
            <a:off x="5047869" y="4325816"/>
            <a:ext cx="292463" cy="292463"/>
            <a:chOff x="4248" y="3024"/>
            <a:chExt cx="600" cy="599"/>
          </a:xfrm>
        </p:grpSpPr>
        <p:sp>
          <p:nvSpPr>
            <p:cNvPr id="20" name="PA-椭圆 15">
              <a:extLst>
                <a:ext uri="{FF2B5EF4-FFF2-40B4-BE49-F238E27FC236}">
                  <a16:creationId xmlns:a16="http://schemas.microsoft.com/office/drawing/2014/main" id="{C39996DE-23A8-44B3-B004-A7E5E821155A}"/>
                </a:ext>
              </a:extLst>
            </p:cNvPr>
            <p:cNvSpPr>
              <a:spLocks noChangeArrowheads="1"/>
            </p:cNvSpPr>
            <p:nvPr>
              <p:custDataLst>
                <p:tags r:id="rId11"/>
              </p:custDataLst>
            </p:nvPr>
          </p:nvSpPr>
          <p:spPr bwMode="auto">
            <a:xfrm>
              <a:off x="4248" y="3024"/>
              <a:ext cx="600" cy="599"/>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21" name="Group 16">
              <a:extLst>
                <a:ext uri="{FF2B5EF4-FFF2-40B4-BE49-F238E27FC236}">
                  <a16:creationId xmlns:a16="http://schemas.microsoft.com/office/drawing/2014/main" id="{FD09BB86-5318-4ECB-A531-D31140B19A92}"/>
                </a:ext>
              </a:extLst>
            </p:cNvPr>
            <p:cNvGrpSpPr/>
            <p:nvPr/>
          </p:nvGrpSpPr>
          <p:grpSpPr>
            <a:xfrm>
              <a:off x="4441" y="3144"/>
              <a:ext cx="215" cy="345"/>
              <a:chOff x="4441" y="3144"/>
              <a:chExt cx="215" cy="345"/>
            </a:xfrm>
          </p:grpSpPr>
          <p:sp>
            <p:nvSpPr>
              <p:cNvPr id="22" name="PA-任意多边形 17">
                <a:extLst>
                  <a:ext uri="{FF2B5EF4-FFF2-40B4-BE49-F238E27FC236}">
                    <a16:creationId xmlns:a16="http://schemas.microsoft.com/office/drawing/2014/main" id="{27271620-996E-409C-B8BC-8B01D638297C}"/>
                  </a:ext>
                </a:extLst>
              </p:cNvPr>
              <p:cNvSpPr>
                <a:spLocks noEditPoints="1"/>
              </p:cNvSpPr>
              <p:nvPr>
                <p:custDataLst>
                  <p:tags r:id="rId12"/>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23" name="PA-任意多边形 18">
                <a:extLst>
                  <a:ext uri="{FF2B5EF4-FFF2-40B4-BE49-F238E27FC236}">
                    <a16:creationId xmlns:a16="http://schemas.microsoft.com/office/drawing/2014/main" id="{923E5DDB-C3C8-4AF3-A2FE-63784AFDC9BB}"/>
                  </a:ext>
                </a:extLst>
              </p:cNvPr>
              <p:cNvSpPr/>
              <p:nvPr>
                <p:custDataLst>
                  <p:tags r:id="rId13"/>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sp>
        <p:nvSpPr>
          <p:cNvPr id="24" name="PA-102210">
            <a:extLst>
              <a:ext uri="{FF2B5EF4-FFF2-40B4-BE49-F238E27FC236}">
                <a16:creationId xmlns:a16="http://schemas.microsoft.com/office/drawing/2014/main" id="{C7673853-3EA1-4060-BAAA-6EDC8F470B63}"/>
              </a:ext>
            </a:extLst>
          </p:cNvPr>
          <p:cNvSpPr txBox="1">
            <a:spLocks noChangeArrowheads="1"/>
          </p:cNvSpPr>
          <p:nvPr>
            <p:custDataLst>
              <p:tags r:id="rId14"/>
            </p:custDataLst>
          </p:nvPr>
        </p:nvSpPr>
        <p:spPr bwMode="auto">
          <a:xfrm>
            <a:off x="5362151" y="4290337"/>
            <a:ext cx="1932305"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latin typeface="+mn-ea"/>
                <a:cs typeface="+mn-ea"/>
                <a:sym typeface="+mn-lt"/>
              </a:rPr>
              <a:t>日期：202X-00-00</a:t>
            </a:r>
          </a:p>
        </p:txBody>
      </p:sp>
      <p:sp>
        <p:nvSpPr>
          <p:cNvPr id="25" name="PA-102211">
            <a:extLst>
              <a:ext uri="{FF2B5EF4-FFF2-40B4-BE49-F238E27FC236}">
                <a16:creationId xmlns:a16="http://schemas.microsoft.com/office/drawing/2014/main" id="{1EBB3713-4963-4E7B-B42E-6FD65E1CF377}"/>
              </a:ext>
            </a:extLst>
          </p:cNvPr>
          <p:cNvSpPr/>
          <p:nvPr>
            <p:custDataLst>
              <p:tags r:id="rId15"/>
            </p:custDataLst>
          </p:nvPr>
        </p:nvSpPr>
        <p:spPr>
          <a:xfrm>
            <a:off x="2682681" y="4301074"/>
            <a:ext cx="1825942"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latin typeface="+mn-ea"/>
                <a:cs typeface="+mn-ea"/>
                <a:sym typeface="+mn-lt"/>
              </a:rPr>
              <a:t>汇报人： 优页PPT</a:t>
            </a:r>
          </a:p>
        </p:txBody>
      </p:sp>
    </p:spTree>
    <p:extLst>
      <p:ext uri="{BB962C8B-B14F-4D97-AF65-F5344CB8AC3E}">
        <p14:creationId val="17615929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6"/>
                                        </p:tgtEl>
                                        <p:attrNameLst>
                                          <p:attrName>style.visibility</p:attrName>
                                        </p:attrNameLst>
                                      </p:cBhvr>
                                      <p:to>
                                        <p:strVal val="visible"/>
                                      </p:to>
                                    </p:set>
                                    <p:animEffect filter="wipe(righ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par>
                          <p:cTn fill="hold" id="20" nodeType="afterGroup">
                            <p:stCondLst>
                              <p:cond delay="500"/>
                            </p:stCondLst>
                            <p:childTnLst>
                              <p:par>
                                <p:cTn fill="hold" grpId="0" id="21" nodeType="afterEffect" presetClass="entr" presetID="23" presetSubtype="36">
                                  <p:stCondLst>
                                    <p:cond delay="0"/>
                                  </p:stCondLst>
                                  <p:iterate type="lt">
                                    <p:tmPct val="10000"/>
                                  </p:iterate>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strVal val="(6*min(max(#ppt_w*#ppt_h,.3),1)-7.4)/-.7*#ppt_w"/>
                                          </p:val>
                                        </p:tav>
                                        <p:tav tm="100000">
                                          <p:val>
                                            <p:strVal val="#ppt_w"/>
                                          </p:val>
                                        </p:tav>
                                      </p:tavLst>
                                    </p:anim>
                                    <p:anim calcmode="lin" valueType="num">
                                      <p:cBhvr>
                                        <p:cTn dur="500" fill="hold" id="24"/>
                                        <p:tgtEl>
                                          <p:spTgt spid="8"/>
                                        </p:tgtEl>
                                        <p:attrNameLst>
                                          <p:attrName>ppt_h</p:attrName>
                                        </p:attrNameLst>
                                      </p:cBhvr>
                                      <p:tavLst>
                                        <p:tav tm="0">
                                          <p:val>
                                            <p:strVal val="(6*min(max(#ppt_w*#ppt_h,.3),1)-7.4)/-.7*#ppt_h"/>
                                          </p:val>
                                        </p:tav>
                                        <p:tav tm="100000">
                                          <p:val>
                                            <p:strVal val="#ppt_h"/>
                                          </p:val>
                                        </p:tav>
                                      </p:tavLst>
                                    </p:anim>
                                    <p:anim calcmode="lin" valueType="num">
                                      <p:cBhvr>
                                        <p:cTn dur="500" fill="hold" id="25"/>
                                        <p:tgtEl>
                                          <p:spTgt spid="8"/>
                                        </p:tgtEl>
                                        <p:attrNameLst>
                                          <p:attrName>ppt_x</p:attrName>
                                        </p:attrNameLst>
                                      </p:cBhvr>
                                      <p:tavLst>
                                        <p:tav tm="0">
                                          <p:val>
                                            <p:fltVal val="0.5"/>
                                          </p:val>
                                        </p:tav>
                                        <p:tav tm="100000">
                                          <p:val>
                                            <p:strVal val="#ppt_x"/>
                                          </p:val>
                                        </p:tav>
                                      </p:tavLst>
                                    </p:anim>
                                    <p:anim calcmode="lin" valueType="num">
                                      <p:cBhvr>
                                        <p:cTn dur="500" fill="hold" id="26"/>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27" nodeType="afterGroup">
                            <p:stCondLst>
                              <p:cond delay="1000"/>
                            </p:stCondLst>
                            <p:childTnLst>
                              <p:par>
                                <p:cTn fill="hold" id="28" nodeType="afterEffect" presetClass="entr" presetID="42"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1000" id="30"/>
                                        <p:tgtEl>
                                          <p:spTgt spid="14"/>
                                        </p:tgtEl>
                                      </p:cBhvr>
                                    </p:animEffect>
                                    <p:anim calcmode="lin" valueType="num">
                                      <p:cBhvr>
                                        <p:cTn dur="1000" fill="hold" id="31"/>
                                        <p:tgtEl>
                                          <p:spTgt spid="14"/>
                                        </p:tgtEl>
                                        <p:attrNameLst>
                                          <p:attrName>ppt_x</p:attrName>
                                        </p:attrNameLst>
                                      </p:cBhvr>
                                      <p:tavLst>
                                        <p:tav tm="0">
                                          <p:val>
                                            <p:strVal val="#ppt_x"/>
                                          </p:val>
                                        </p:tav>
                                        <p:tav tm="100000">
                                          <p:val>
                                            <p:strVal val="#ppt_x"/>
                                          </p:val>
                                        </p:tav>
                                      </p:tavLst>
                                    </p:anim>
                                    <p:anim calcmode="lin" valueType="num">
                                      <p:cBhvr>
                                        <p:cTn dur="1000" fill="hold" id="32"/>
                                        <p:tgtEl>
                                          <p:spTgt spid="14"/>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1000" id="40"/>
                                        <p:tgtEl>
                                          <p:spTgt spid="19"/>
                                        </p:tgtEl>
                                      </p:cBhvr>
                                    </p:animEffect>
                                    <p:anim calcmode="lin" valueType="num">
                                      <p:cBhvr>
                                        <p:cTn dur="1000" fill="hold" id="41"/>
                                        <p:tgtEl>
                                          <p:spTgt spid="19"/>
                                        </p:tgtEl>
                                        <p:attrNameLst>
                                          <p:attrName>ppt_x</p:attrName>
                                        </p:attrNameLst>
                                      </p:cBhvr>
                                      <p:tavLst>
                                        <p:tav tm="0">
                                          <p:val>
                                            <p:strVal val="#ppt_x"/>
                                          </p:val>
                                        </p:tav>
                                        <p:tav tm="100000">
                                          <p:val>
                                            <p:strVal val="#ppt_x"/>
                                          </p:val>
                                        </p:tav>
                                      </p:tavLst>
                                    </p:anim>
                                    <p:anim calcmode="lin" valueType="num">
                                      <p:cBhvr>
                                        <p:cTn dur="1000" fill="hold" id="42"/>
                                        <p:tgtEl>
                                          <p:spTgt spid="19"/>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ur="1000" id="45"/>
                                        <p:tgtEl>
                                          <p:spTgt spid="24"/>
                                        </p:tgtEl>
                                      </p:cBhvr>
                                    </p:animEffect>
                                    <p:anim calcmode="lin" valueType="num">
                                      <p:cBhvr>
                                        <p:cTn dur="1000" fill="hold" id="46"/>
                                        <p:tgtEl>
                                          <p:spTgt spid="24"/>
                                        </p:tgtEl>
                                        <p:attrNameLst>
                                          <p:attrName>ppt_x</p:attrName>
                                        </p:attrNameLst>
                                      </p:cBhvr>
                                      <p:tavLst>
                                        <p:tav tm="0">
                                          <p:val>
                                            <p:strVal val="#ppt_x"/>
                                          </p:val>
                                        </p:tav>
                                        <p:tav tm="100000">
                                          <p:val>
                                            <p:strVal val="#ppt_x"/>
                                          </p:val>
                                        </p:tav>
                                      </p:tavLst>
                                    </p:anim>
                                    <p:anim calcmode="lin" valueType="num">
                                      <p:cBhvr>
                                        <p:cTn dur="1000" fill="hold" id="47"/>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4"/>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8" name="矩形 7">
            <a:extLst>
              <a:ext uri="{FF2B5EF4-FFF2-40B4-BE49-F238E27FC236}">
                <a16:creationId xmlns:a16="http://schemas.microsoft.com/office/drawing/2014/main" id="{1E0383ED-51F5-4FA1-9A09-C4DA7F32B553}"/>
              </a:ext>
            </a:extLst>
          </p:cNvPr>
          <p:cNvSpPr/>
          <p:nvPr/>
        </p:nvSpPr>
        <p:spPr>
          <a:xfrm>
            <a:off x="685484" y="2803799"/>
            <a:ext cx="8458517" cy="1078992"/>
          </a:xfrm>
          <a:prstGeom prst="rect">
            <a:avLst/>
          </a:prstGeom>
        </p:spPr>
        <p:txBody>
          <a:bodyPr wrap="square">
            <a:spAutoFit/>
          </a:bodyPr>
          <a:lstStyle/>
          <a:p>
            <a:pPr algn="dist">
              <a:lnSpc>
                <a:spcPct val="90000"/>
              </a:lnSpc>
            </a:pPr>
            <a:r>
              <a:rPr altLang="en-US" lang="zh-CN" spc="-100" sz="72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为什么要有斗争精神</a:t>
            </a:r>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285497" y="246371"/>
            <a:ext cx="1195615" cy="966967"/>
          </a:xfrm>
          <a:prstGeom prst="rect">
            <a:avLst/>
          </a:prstGeom>
        </p:spPr>
      </p:pic>
      <p:sp>
        <p:nvSpPr>
          <p:cNvPr id="26" name="Aitds3-1">
            <a:extLst>
              <a:ext uri="{FF2B5EF4-FFF2-40B4-BE49-F238E27FC236}">
                <a16:creationId xmlns:a16="http://schemas.microsoft.com/office/drawing/2014/main" id="{CDD403D6-2251-446B-925F-8CC4CE24FBAE}"/>
              </a:ext>
            </a:extLst>
          </p:cNvPr>
          <p:cNvSpPr/>
          <p:nvPr/>
        </p:nvSpPr>
        <p:spPr>
          <a:xfrm>
            <a:off x="2832697" y="1804316"/>
            <a:ext cx="37731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zh-CN" b="1" lang="en-US" smtClean="0" sz="32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PART 02</a:t>
            </a:r>
          </a:p>
        </p:txBody>
      </p:sp>
    </p:spTree>
    <p:extLst>
      <p:ext uri="{BB962C8B-B14F-4D97-AF65-F5344CB8AC3E}">
        <p14:creationId val="183884277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6"/>
                                        </p:tgtEl>
                                        <p:attrNameLst>
                                          <p:attrName>style.visibility</p:attrName>
                                        </p:attrNameLst>
                                      </p:cBhvr>
                                      <p:to>
                                        <p:strVal val="visible"/>
                                      </p:to>
                                    </p:set>
                                    <p:animEffect filter="wipe(righ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26"/>
                                        </p:tgtEl>
                                        <p:attrNameLst>
                                          <p:attrName>style.visibility</p:attrName>
                                        </p:attrNameLst>
                                      </p:cBhvr>
                                      <p:to>
                                        <p:strVal val="visible"/>
                                      </p:to>
                                    </p:set>
                                    <p:animEffect filter="barn(inVertical)" transition="in">
                                      <p:cBhvr>
                                        <p:cTn dur="500" id="24"/>
                                        <p:tgtEl>
                                          <p:spTgt spid="26"/>
                                        </p:tgtEl>
                                      </p:cBhvr>
                                    </p:animEffect>
                                  </p:childTnLst>
                                </p:cTn>
                              </p:par>
                            </p:childTnLst>
                          </p:cTn>
                        </p:par>
                        <p:par>
                          <p:cTn fill="hold" id="25" nodeType="afterGroup">
                            <p:stCondLst>
                              <p:cond delay="500"/>
                            </p:stCondLst>
                            <p:childTnLst>
                              <p:par>
                                <p:cTn fill="hold" grpId="0" id="26" nodeType="afterEffect" presetClass="entr" presetID="23" presetSubtype="36">
                                  <p:stCondLst>
                                    <p:cond delay="0"/>
                                  </p:stCondLst>
                                  <p:iterate type="lt">
                                    <p:tmPct val="10000"/>
                                  </p:iterate>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strVal val="(6*min(max(#ppt_w*#ppt_h,.3),1)-7.4)/-.7*#ppt_w"/>
                                          </p:val>
                                        </p:tav>
                                        <p:tav tm="100000">
                                          <p:val>
                                            <p:strVal val="#ppt_w"/>
                                          </p:val>
                                        </p:tav>
                                      </p:tavLst>
                                    </p:anim>
                                    <p:anim calcmode="lin" valueType="num">
                                      <p:cBhvr>
                                        <p:cTn dur="500" fill="hold" id="29"/>
                                        <p:tgtEl>
                                          <p:spTgt spid="8"/>
                                        </p:tgtEl>
                                        <p:attrNameLst>
                                          <p:attrName>ppt_h</p:attrName>
                                        </p:attrNameLst>
                                      </p:cBhvr>
                                      <p:tavLst>
                                        <p:tav tm="0">
                                          <p:val>
                                            <p:strVal val="(6*min(max(#ppt_w*#ppt_h,.3),1)-7.4)/-.7*#ppt_h"/>
                                          </p:val>
                                        </p:tav>
                                        <p:tav tm="100000">
                                          <p:val>
                                            <p:strVal val="#ppt_h"/>
                                          </p:val>
                                        </p:tav>
                                      </p:tavLst>
                                    </p:anim>
                                    <p:anim calcmode="lin" valueType="num">
                                      <p:cBhvr>
                                        <p:cTn dur="500" fill="hold" id="30"/>
                                        <p:tgtEl>
                                          <p:spTgt spid="8"/>
                                        </p:tgtEl>
                                        <p:attrNameLst>
                                          <p:attrName>ppt_x</p:attrName>
                                        </p:attrNameLst>
                                      </p:cBhvr>
                                      <p:tavLst>
                                        <p:tav tm="0">
                                          <p:val>
                                            <p:fltVal val="0.5"/>
                                          </p:val>
                                        </p:tav>
                                        <p:tav tm="100000">
                                          <p:val>
                                            <p:strVal val="#ppt_x"/>
                                          </p:val>
                                        </p:tav>
                                      </p:tavLst>
                                    </p:anim>
                                    <p:anim calcmode="lin" valueType="num">
                                      <p:cBhvr>
                                        <p:cTn dur="500" fill="hold" id="31"/>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9" name="Aitds3">
            <a:extLst>
              <a:ext uri="{FF2B5EF4-FFF2-40B4-BE49-F238E27FC236}">
                <a16:creationId xmlns:a16="http://schemas.microsoft.com/office/drawing/2014/main" id="{F3744F8C-0B36-4CFA-90A4-68347AA39EE4}"/>
              </a:ext>
            </a:extLst>
          </p:cNvPr>
          <p:cNvSpPr/>
          <p:nvPr/>
        </p:nvSpPr>
        <p:spPr>
          <a:xfrm>
            <a:off x="996345" y="2546987"/>
            <a:ext cx="10121597" cy="1463040"/>
          </a:xfrm>
          <a:prstGeom prst="rect">
            <a:avLst/>
          </a:prstGeom>
        </p:spPr>
        <p:txBody>
          <a:bodyPr wrap="square">
            <a:spAutoFit/>
          </a:bodyPr>
          <a:lstStyle/>
          <a:p>
            <a:pPr algn="just"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懒惰、自私、贪念，这些不好的习性稍有不慎就闪现在常人的思维与行为里，而自律的人本质上是在跟自己的这些不良习性作斗争，并且意志力顽强、最终取得胜利。一个对自己没有要求的人，是很容易迷失、走向消极与沉沦的，这类人的最大特点是妥协，在很多个本可以斗争的时刻选择了妥协，长此以往就会失去斗争的能力，成了生活的手下败将。</a:t>
            </a:r>
          </a:p>
        </p:txBody>
      </p:sp>
      <p:sp>
        <p:nvSpPr>
          <p:cNvPr id="19" name="Aitds3">
            <a:extLst>
              <a:ext uri="{FF2B5EF4-FFF2-40B4-BE49-F238E27FC236}">
                <a16:creationId xmlns:a16="http://schemas.microsoft.com/office/drawing/2014/main" id="{F3744F8C-0B36-4CFA-90A4-68347AA39EE4}"/>
              </a:ext>
            </a:extLst>
          </p:cNvPr>
          <p:cNvSpPr/>
          <p:nvPr/>
        </p:nvSpPr>
        <p:spPr>
          <a:xfrm>
            <a:off x="894982" y="5296631"/>
            <a:ext cx="10328458" cy="929640"/>
          </a:xfrm>
          <a:prstGeom prst="rect">
            <a:avLst/>
          </a:prstGeom>
          <a:noFill/>
        </p:spPr>
        <p:txBody>
          <a:bodyPr wrap="square">
            <a:spAutoFit/>
          </a:bodyPr>
          <a:lstStyle/>
          <a:p>
            <a:pPr algn="ctr"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2200" u="none">
                <a:ln>
                  <a:noFill/>
                </a:ln>
                <a:effectLst/>
                <a:uLnTx/>
                <a:uFillTx/>
                <a:cs typeface="+mn-ea"/>
                <a:sym typeface="+mn-lt"/>
              </a:rPr>
              <a:t>反观现在的一些党员干部，攻坚克难精神严重不足，碰到难题就打退堂鼓，是很难获得个人成长的</a:t>
            </a:r>
          </a:p>
        </p:txBody>
      </p:sp>
      <p:grpSp>
        <p:nvGrpSpPr>
          <p:cNvPr id="22" name="组合 21"/>
          <p:cNvGrpSpPr/>
          <p:nvPr/>
        </p:nvGrpSpPr>
        <p:grpSpPr>
          <a:xfrm>
            <a:off x="218822" y="96130"/>
            <a:ext cx="4237064" cy="966967"/>
            <a:chOff x="218822" y="96130"/>
            <a:chExt cx="4237064" cy="966967"/>
          </a:xfrm>
        </p:grpSpPr>
        <p:sp>
          <p:nvSpPr>
            <p:cNvPr id="23" name="Aitds3-1">
              <a:extLst>
                <a:ext uri="{FF2B5EF4-FFF2-40B4-BE49-F238E27FC236}">
                  <a16:creationId xmlns:a16="http://schemas.microsoft.com/office/drawing/2014/main" id="{CDD403D6-2251-446B-925F-8CC4CE24FBAE}"/>
                </a:ext>
              </a:extLst>
            </p:cNvPr>
            <p:cNvSpPr/>
            <p:nvPr/>
          </p:nvSpPr>
          <p:spPr>
            <a:xfrm>
              <a:off x="656008" y="341703"/>
              <a:ext cx="379987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为什么要有斗争精神</a:t>
              </a:r>
            </a:p>
          </p:txBody>
        </p:sp>
        <p:pic>
          <p:nvPicPr>
            <p:cNvPr id="24" name="图片 23"/>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4" name="组合 3"/>
          <p:cNvGrpSpPr/>
          <p:nvPr/>
        </p:nvGrpSpPr>
        <p:grpSpPr>
          <a:xfrm>
            <a:off x="894982" y="1477791"/>
            <a:ext cx="10328458" cy="937065"/>
            <a:chOff x="1125833" y="1594313"/>
            <a:chExt cx="10328458" cy="937065"/>
          </a:xfrm>
        </p:grpSpPr>
        <p:sp>
          <p:nvSpPr>
            <p:cNvPr id="25" name="Aitds2">
              <a:extLst>
                <a:ext uri="{FF2B5EF4-FFF2-40B4-BE49-F238E27FC236}">
                  <a16:creationId xmlns:a16="http://schemas.microsoft.com/office/drawing/2014/main" id="{A935B18F-2F12-40BE-8F3F-974444DDEFD0}"/>
                </a:ext>
              </a:extLst>
            </p:cNvPr>
            <p:cNvSpPr/>
            <p:nvPr>
              <p:custDataLst>
                <p:tags r:id="rId4"/>
              </p:custDataLst>
            </p:nvPr>
          </p:nvSpPr>
          <p:spPr>
            <a:xfrm>
              <a:off x="3224157" y="1802099"/>
              <a:ext cx="8230134" cy="536100"/>
            </a:xfrm>
            <a:prstGeom prst="parallelogram">
              <a:avLst>
                <a:gd fmla="val 36371"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26" name="Aitds3">
              <a:extLst>
                <a:ext uri="{FF2B5EF4-FFF2-40B4-BE49-F238E27FC236}">
                  <a16:creationId xmlns:a16="http://schemas.microsoft.com/office/drawing/2014/main" id="{7564981C-D195-4661-9F03-451C881E4E2A}"/>
                </a:ext>
              </a:extLst>
            </p:cNvPr>
            <p:cNvSpPr/>
            <p:nvPr>
              <p:custDataLst>
                <p:tags r:id="rId5"/>
              </p:custDataLst>
            </p:nvPr>
          </p:nvSpPr>
          <p:spPr>
            <a:xfrm>
              <a:off x="1125833" y="1802099"/>
              <a:ext cx="1291432" cy="536100"/>
            </a:xfrm>
            <a:prstGeom prst="parallelogram">
              <a:avLst>
                <a:gd fmla="val 32053"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27" name="Aitds4">
              <a:extLst>
                <a:ext uri="{FF2B5EF4-FFF2-40B4-BE49-F238E27FC236}">
                  <a16:creationId xmlns:a16="http://schemas.microsoft.com/office/drawing/2014/main" id="{F8742FAF-4977-40CA-995F-558D9223ACAA}"/>
                </a:ext>
              </a:extLst>
            </p:cNvPr>
            <p:cNvSpPr/>
            <p:nvPr>
              <p:custDataLst>
                <p:tags r:id="rId6"/>
              </p:custDataLst>
            </p:nvPr>
          </p:nvSpPr>
          <p:spPr>
            <a:xfrm>
              <a:off x="4496798" y="1859661"/>
              <a:ext cx="3992880" cy="396240"/>
            </a:xfrm>
            <a:prstGeom prst="rect">
              <a:avLst/>
            </a:prstGeom>
          </p:spPr>
          <p:txBody>
            <a:bodyPr wrap="none">
              <a:spAutoFit/>
            </a:bodyPr>
            <a:lstStyle/>
            <a:p>
              <a:pPr algn="ctr"/>
              <a:r>
                <a:rPr altLang="en-US" b="1" lang="zh-CN" sz="2000">
                  <a:solidFill>
                    <a:schemeClr val="bg1"/>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rPr>
                <a:t>从个人发展而言，斗争精神促成长</a:t>
              </a:r>
            </a:p>
          </p:txBody>
        </p:sp>
        <p:pic>
          <p:nvPicPr>
            <p:cNvPr id="28" name="Aitds6">
              <a:extLst>
                <a:ext uri="{FF2B5EF4-FFF2-40B4-BE49-F238E27FC236}">
                  <a16:creationId xmlns:a16="http://schemas.microsoft.com/office/drawing/2014/main" id="{FA921C3F-FF3D-4AF9-8A36-F197B429B459}"/>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2328387" y="1594313"/>
              <a:ext cx="937065" cy="937065"/>
            </a:xfrm>
            <a:prstGeom prst="rect">
              <a:avLst/>
            </a:prstGeom>
          </p:spPr>
        </p:pic>
        <p:sp>
          <p:nvSpPr>
            <p:cNvPr id="29" name="矩形 28"/>
            <p:cNvSpPr/>
            <p:nvPr/>
          </p:nvSpPr>
          <p:spPr>
            <a:xfrm>
              <a:off x="1505488" y="1798106"/>
              <a:ext cx="572271" cy="944880"/>
            </a:xfrm>
            <a:prstGeom prst="rect">
              <a:avLst/>
            </a:prstGeom>
          </p:spPr>
          <p:txBody>
            <a:bodyPr wrap="square">
              <a:spAutoFit/>
            </a:bodyPr>
            <a:lstStyle/>
            <a:p>
              <a:pPr algn="ctr" defTabSz="1217613"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chemeClr val="bg1"/>
                  </a:solidFill>
                  <a:effectLst/>
                  <a:uLnTx/>
                  <a:uFillTx/>
                  <a:cs typeface="+mn-ea"/>
                  <a:sym typeface="+mn-lt"/>
                </a:rPr>
                <a:t>01</a:t>
              </a:r>
            </a:p>
          </p:txBody>
        </p:sp>
      </p:grpSp>
      <p:sp>
        <p:nvSpPr>
          <p:cNvPr id="30" name="Aitds11">
            <a:extLst>
              <a:ext uri="{FF2B5EF4-FFF2-40B4-BE49-F238E27FC236}">
                <a16:creationId xmlns:a16="http://schemas.microsoft.com/office/drawing/2014/main" id="{9AC14648-F200-4B30-BA49-12CD1A9BE98C}"/>
              </a:ext>
            </a:extLst>
          </p:cNvPr>
          <p:cNvSpPr/>
          <p:nvPr/>
        </p:nvSpPr>
        <p:spPr bwMode="auto">
          <a:xfrm>
            <a:off x="996346" y="4120922"/>
            <a:ext cx="9976454" cy="738752"/>
          </a:xfrm>
          <a:prstGeom prst="roundRect">
            <a:avLst>
              <a:gd fmla="val 8419" name="adj"/>
            </a:avLst>
          </a:prstGeom>
          <a:solidFill>
            <a:srgbClr val="E00002"/>
          </a:solidFill>
          <a:ln algn="ctr" cap="flat" cmpd="sng" w="19050">
            <a:solidFill>
              <a:schemeClr val="bg1"/>
            </a:solidFill>
            <a:prstDash val="solid"/>
            <a:round/>
            <a:headEnd len="med" type="none" w="med"/>
            <a:tailEnd len="med" type="none" w="med"/>
          </a:ln>
          <a:effectLst>
            <a:outerShdw algn="ctr" blurRad="63500" rotWithShape="0" sx="102000" sy="102000">
              <a:prstClr val="black">
                <a:alpha val="40000"/>
              </a:prstClr>
            </a:outerShdw>
          </a:effectLst>
        </p:spPr>
        <p:txBody>
          <a:bodyPr anchor="ctr" anchorCtr="0" bIns="0" compatLnSpc="1" lIns="0" numCol="1" rIns="0" rtlCol="0" tIns="0" vert="horz" wrap="square">
            <a:prstTxWarp prst="textNoShape">
              <a:avLst/>
            </a:prstTxWarp>
          </a:bodyPr>
          <a:lstStyle/>
          <a:p>
            <a:pPr algn="ctr"/>
            <a:r>
              <a:rPr altLang="en-US" lang="zh-CN" sz="1600">
                <a:solidFill>
                  <a:schemeClr val="bg1"/>
                </a:solidFill>
                <a:latin charset="-122" panose="020b0503020204020204" pitchFamily="34" typeface="微软雅黑"/>
                <a:ea charset="-122" panose="020b0503020204020204" pitchFamily="34" typeface="微软雅黑"/>
              </a:rPr>
              <a:t>居里夫人在简陋的实验室，经过三年多的反复工作、无数次实验，终于成功地分离出了镭，是她多年的斗争精神帮助她在一次次失败面前不言放弃，进而成就了不平凡的人生。</a:t>
            </a:r>
          </a:p>
        </p:txBody>
      </p:sp>
    </p:spTree>
    <p:extLst>
      <p:ext uri="{BB962C8B-B14F-4D97-AF65-F5344CB8AC3E}">
        <p14:creationId val="3583476667"/>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ipe(up)" transition="in">
                                      <p:cBhvr>
                                        <p:cTn dur="500" id="7"/>
                                        <p:tgtEl>
                                          <p:spTgt spid="9"/>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additive="base">
                                        <p:cTn dur="500" fill="hold" id="12"/>
                                        <p:tgtEl>
                                          <p:spTgt spid="22"/>
                                        </p:tgtEl>
                                        <p:attrNameLst>
                                          <p:attrName>ppt_x</p:attrName>
                                        </p:attrNameLst>
                                      </p:cBhvr>
                                      <p:tavLst>
                                        <p:tav tm="0">
                                          <p:val>
                                            <p:strVal val="0-#ppt_w/2"/>
                                          </p:val>
                                        </p:tav>
                                        <p:tav tm="100000">
                                          <p:val>
                                            <p:strVal val="#ppt_x"/>
                                          </p:val>
                                        </p:tav>
                                      </p:tavLst>
                                    </p:anim>
                                    <p:anim calcmode="lin" valueType="num">
                                      <p:cBhvr additive="base">
                                        <p:cTn dur="500" fill="hold" id="13"/>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4">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ppt_x"/>
                                          </p:val>
                                        </p:tav>
                                        <p:tav tm="100000">
                                          <p:val>
                                            <p:strVal val="#ppt_x"/>
                                          </p:val>
                                        </p:tav>
                                      </p:tavLst>
                                    </p:anim>
                                    <p:anim calcmode="lin" valueType="num">
                                      <p:cBhvr additive="base">
                                        <p:cTn dur="500" fill="hold" id="19"/>
                                        <p:tgtEl>
                                          <p:spTgt spid="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500"/>
                            </p:stCondLst>
                            <p:childTnLst>
                              <p:par>
                                <p:cTn fill="hold" grpId="0" id="21" nodeType="afterEffect" presetClass="entr" presetID="31" presetSubtype="0">
                                  <p:stCondLst>
                                    <p:cond delay="0"/>
                                  </p:stCondLst>
                                  <p:childTnLst>
                                    <p:set>
                                      <p:cBhvr>
                                        <p:cTn dur="1" fill="hold" id="22">
                                          <p:stCondLst>
                                            <p:cond delay="0"/>
                                          </p:stCondLst>
                                        </p:cTn>
                                        <p:tgtEl>
                                          <p:spTgt spid="30"/>
                                        </p:tgtEl>
                                        <p:attrNameLst>
                                          <p:attrName>style.visibility</p:attrName>
                                        </p:attrNameLst>
                                      </p:cBhvr>
                                      <p:to>
                                        <p:strVal val="visible"/>
                                      </p:to>
                                    </p:set>
                                    <p:anim calcmode="lin" valueType="num">
                                      <p:cBhvr>
                                        <p:cTn dur="300" fill="hold" id="23"/>
                                        <p:tgtEl>
                                          <p:spTgt spid="30"/>
                                        </p:tgtEl>
                                        <p:attrNameLst>
                                          <p:attrName>ppt_w</p:attrName>
                                        </p:attrNameLst>
                                      </p:cBhvr>
                                      <p:tavLst>
                                        <p:tav tm="0">
                                          <p:val>
                                            <p:fltVal val="0"/>
                                          </p:val>
                                        </p:tav>
                                        <p:tav tm="100000">
                                          <p:val>
                                            <p:strVal val="#ppt_w"/>
                                          </p:val>
                                        </p:tav>
                                      </p:tavLst>
                                    </p:anim>
                                    <p:anim calcmode="lin" valueType="num">
                                      <p:cBhvr>
                                        <p:cTn dur="300" fill="hold" id="24"/>
                                        <p:tgtEl>
                                          <p:spTgt spid="30"/>
                                        </p:tgtEl>
                                        <p:attrNameLst>
                                          <p:attrName>ppt_h</p:attrName>
                                        </p:attrNameLst>
                                      </p:cBhvr>
                                      <p:tavLst>
                                        <p:tav tm="0">
                                          <p:val>
                                            <p:fltVal val="0"/>
                                          </p:val>
                                        </p:tav>
                                        <p:tav tm="100000">
                                          <p:val>
                                            <p:strVal val="#ppt_h"/>
                                          </p:val>
                                        </p:tav>
                                      </p:tavLst>
                                    </p:anim>
                                    <p:anim calcmode="lin" valueType="num">
                                      <p:cBhvr>
                                        <p:cTn dur="300" fill="hold" id="25"/>
                                        <p:tgtEl>
                                          <p:spTgt spid="30"/>
                                        </p:tgtEl>
                                        <p:attrNameLst>
                                          <p:attrName>style.rotation</p:attrName>
                                        </p:attrNameLst>
                                      </p:cBhvr>
                                      <p:tavLst>
                                        <p:tav tm="0">
                                          <p:val>
                                            <p:fltVal val="90"/>
                                          </p:val>
                                        </p:tav>
                                        <p:tav tm="100000">
                                          <p:val>
                                            <p:fltVal val="0"/>
                                          </p:val>
                                        </p:tav>
                                      </p:tavLst>
                                    </p:anim>
                                    <p:animEffect filter="fade" transition="in">
                                      <p:cBhvr>
                                        <p:cTn dur="300" id="26"/>
                                        <p:tgtEl>
                                          <p:spTgt spid="30"/>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ppt_x"/>
                                          </p:val>
                                        </p:tav>
                                        <p:tav tm="100000">
                                          <p:val>
                                            <p:strVal val="#ppt_x"/>
                                          </p:val>
                                        </p:tav>
                                      </p:tavLst>
                                    </p:anim>
                                    <p:anim calcmode="lin" valueType="num">
                                      <p:cBhvr additive="base">
                                        <p:cTn dur="500" fill="hold" id="32"/>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9"/>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8" name="Aitds3">
            <a:extLst>
              <a:ext uri="{FF2B5EF4-FFF2-40B4-BE49-F238E27FC236}">
                <a16:creationId xmlns:a16="http://schemas.microsoft.com/office/drawing/2014/main" id="{F3744F8C-0B36-4CFA-90A4-68347AA39EE4}"/>
              </a:ext>
            </a:extLst>
          </p:cNvPr>
          <p:cNvSpPr/>
          <p:nvPr/>
        </p:nvSpPr>
        <p:spPr>
          <a:xfrm>
            <a:off x="816629" y="2051440"/>
            <a:ext cx="10910914" cy="1120140"/>
          </a:xfrm>
          <a:prstGeom prst="rect">
            <a:avLst/>
          </a:prstGeom>
        </p:spPr>
        <p:txBody>
          <a:bodyPr wrap="square">
            <a:spAutoFit/>
          </a:bodyPr>
          <a:lstStyle/>
          <a:p>
            <a:pPr algn="just"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今年，是脱贫攻坚的决胜之年，各种风险挑战也是层出不穷，考验着我们党员干部的斗争精神。这些风险挑战涉及政治、经济、文化、社会、党的建设等方方面面，呈现出交织性、复杂性、综合性等特点，解决难度大，解决思路不多，需要我们有更强烈的斗争精神。</a:t>
            </a:r>
          </a:p>
        </p:txBody>
      </p:sp>
      <p:sp>
        <p:nvSpPr>
          <p:cNvPr id="16" name="Aitds3">
            <a:extLst>
              <a:ext uri="{FF2B5EF4-FFF2-40B4-BE49-F238E27FC236}">
                <a16:creationId xmlns:a16="http://schemas.microsoft.com/office/drawing/2014/main" id="{F3744F8C-0B36-4CFA-90A4-68347AA39EE4}"/>
              </a:ext>
            </a:extLst>
          </p:cNvPr>
          <p:cNvSpPr/>
          <p:nvPr/>
        </p:nvSpPr>
        <p:spPr>
          <a:xfrm>
            <a:off x="816629" y="3226061"/>
            <a:ext cx="5859942" cy="3163825"/>
          </a:xfrm>
          <a:prstGeom prst="rect">
            <a:avLst/>
          </a:prstGeom>
          <a:gradFill>
            <a:gsLst>
              <a:gs pos="100000">
                <a:srgbClr val="FF0000"/>
              </a:gs>
              <a:gs pos="0">
                <a:srgbClr val="B50008"/>
              </a:gs>
            </a:gsLst>
            <a:lin ang="17400000" scaled="0"/>
          </a:gradFill>
        </p:spPr>
        <p:txBody>
          <a:bodyPr wrap="square">
            <a:spAutoFit/>
          </a:bodyPr>
          <a:lstStyle/>
          <a:p>
            <a:pPr algn="just" defTabSz="914400" eaLnBrk="1" fontAlgn="auto" hangingPunct="1" indent="-342900" latinLnBrk="0" lvl="0" marL="342900" marR="0" rtl="0">
              <a:lnSpc>
                <a:spcPct val="140000"/>
              </a:lnSpc>
              <a:spcBef>
                <a:spcPct val="0"/>
              </a:spcBef>
              <a:spcAft>
                <a:spcPct val="0"/>
              </a:spcAft>
              <a:buClrTx/>
              <a:buSzTx/>
              <a:buFont typeface="+mj-lt"/>
              <a:buAutoNum type="arabicPeriod"/>
              <a:defRPr/>
            </a:pPr>
            <a:r>
              <a:rPr altLang="en-US" b="0" baseline="0" cap="none" i="0" kern="1200" kumimoji="0" lang="zh-CN" noProof="0" normalizeH="0" spc="0" strike="noStrike" sz="1600" u="none">
                <a:ln>
                  <a:noFill/>
                </a:ln>
                <a:solidFill>
                  <a:schemeClr val="bg1"/>
                </a:solidFill>
                <a:effectLst/>
                <a:uLnTx/>
                <a:uFillTx/>
                <a:latin typeface="+mn-ea"/>
                <a:cs typeface="+mn-ea"/>
                <a:sym typeface="+mn-lt"/>
              </a:rPr>
              <a:t>西方敌对势力的渗透破坏活动、“法轮功”等邪教组织的渗透活动，这些都危害着国家的安全，没有强烈的斗争精神就等同于助纣为虐。</a:t>
            </a:r>
          </a:p>
          <a:p>
            <a:pPr algn="just" defTabSz="914400" eaLnBrk="1" fontAlgn="auto" hangingPunct="1" indent="-342900" latinLnBrk="0" lvl="0" marL="342900" marR="0" rtl="0">
              <a:lnSpc>
                <a:spcPct val="140000"/>
              </a:lnSpc>
              <a:spcBef>
                <a:spcPct val="0"/>
              </a:spcBef>
              <a:spcAft>
                <a:spcPct val="0"/>
              </a:spcAft>
              <a:buClrTx/>
              <a:buSzTx/>
              <a:buFont typeface="+mj-lt"/>
              <a:buAutoNum type="arabicPeriod"/>
              <a:defRPr/>
            </a:pPr>
            <a:r>
              <a:rPr altLang="en-US" b="0" baseline="0" cap="none" i="0" kern="1200" kumimoji="0" lang="zh-CN" noProof="0" normalizeH="0" spc="0" strike="noStrike" sz="1600" u="none">
                <a:ln>
                  <a:noFill/>
                </a:ln>
                <a:solidFill>
                  <a:schemeClr val="bg1"/>
                </a:solidFill>
                <a:effectLst/>
                <a:uLnTx/>
                <a:uFillTx/>
                <a:latin typeface="+mn-ea"/>
                <a:cs typeface="+mn-ea"/>
                <a:sym typeface="+mn-lt"/>
              </a:rPr>
              <a:t>今年受疫情影响，大到国家的经济发展、小到企业的转型升级，都面临着诸多挑战，如何突破重重困难、保持较好发展态势，也是对斗争精神的一次考验。</a:t>
            </a:r>
          </a:p>
          <a:p>
            <a:pPr algn="just" defTabSz="914400" eaLnBrk="1" fontAlgn="auto" hangingPunct="1" indent="-342900" latinLnBrk="0" lvl="0" marL="342900" marR="0" rtl="0">
              <a:lnSpc>
                <a:spcPct val="140000"/>
              </a:lnSpc>
              <a:spcBef>
                <a:spcPct val="0"/>
              </a:spcBef>
              <a:spcAft>
                <a:spcPct val="0"/>
              </a:spcAft>
              <a:buClrTx/>
              <a:buSzTx/>
              <a:buFont typeface="+mj-lt"/>
              <a:buAutoNum type="arabicPeriod"/>
              <a:defRPr/>
            </a:pPr>
            <a:r>
              <a:rPr altLang="en-US" b="0" baseline="0" cap="none" i="0" kern="1200" kumimoji="0" lang="zh-CN" noProof="0" normalizeH="0" spc="0" strike="noStrike" sz="1600" u="none">
                <a:ln>
                  <a:noFill/>
                </a:ln>
                <a:solidFill>
                  <a:schemeClr val="bg1"/>
                </a:solidFill>
                <a:effectLst/>
                <a:uLnTx/>
                <a:uFillTx/>
                <a:latin typeface="+mn-ea"/>
                <a:cs typeface="+mn-ea"/>
                <a:sym typeface="+mn-lt"/>
              </a:rPr>
              <a:t>一些村财力紧张问题突出、村集体经济收入提升速度不明显、生态环保走过场、事故风险突出、干群关系不够紧密等，也是对各级领导干部斗争精神强不强的无声反问。  　　</a:t>
            </a:r>
          </a:p>
        </p:txBody>
      </p:sp>
      <p:grpSp>
        <p:nvGrpSpPr>
          <p:cNvPr id="18" name="组合 17"/>
          <p:cNvGrpSpPr/>
          <p:nvPr/>
        </p:nvGrpSpPr>
        <p:grpSpPr>
          <a:xfrm>
            <a:off x="218822" y="96130"/>
            <a:ext cx="4237064" cy="966967"/>
            <a:chOff x="218822" y="96130"/>
            <a:chExt cx="4237064" cy="966967"/>
          </a:xfrm>
        </p:grpSpPr>
        <p:sp>
          <p:nvSpPr>
            <p:cNvPr id="19" name="Aitds3-1">
              <a:extLst>
                <a:ext uri="{FF2B5EF4-FFF2-40B4-BE49-F238E27FC236}">
                  <a16:creationId xmlns:a16="http://schemas.microsoft.com/office/drawing/2014/main" id="{CDD403D6-2251-446B-925F-8CC4CE24FBAE}"/>
                </a:ext>
              </a:extLst>
            </p:cNvPr>
            <p:cNvSpPr/>
            <p:nvPr/>
          </p:nvSpPr>
          <p:spPr>
            <a:xfrm>
              <a:off x="656008" y="341703"/>
              <a:ext cx="379987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为什么要有斗争精神</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1" name="组合 20"/>
          <p:cNvGrpSpPr/>
          <p:nvPr/>
        </p:nvGrpSpPr>
        <p:grpSpPr>
          <a:xfrm>
            <a:off x="889199" y="1196448"/>
            <a:ext cx="10328458" cy="937065"/>
            <a:chOff x="1125833" y="1594313"/>
            <a:chExt cx="10328458" cy="937065"/>
          </a:xfrm>
        </p:grpSpPr>
        <p:sp>
          <p:nvSpPr>
            <p:cNvPr id="22" name="Aitds2">
              <a:extLst>
                <a:ext uri="{FF2B5EF4-FFF2-40B4-BE49-F238E27FC236}">
                  <a16:creationId xmlns:a16="http://schemas.microsoft.com/office/drawing/2014/main" id="{A935B18F-2F12-40BE-8F3F-974444DDEFD0}"/>
                </a:ext>
              </a:extLst>
            </p:cNvPr>
            <p:cNvSpPr/>
            <p:nvPr>
              <p:custDataLst>
                <p:tags r:id="rId4"/>
              </p:custDataLst>
            </p:nvPr>
          </p:nvSpPr>
          <p:spPr>
            <a:xfrm>
              <a:off x="3224157" y="1802099"/>
              <a:ext cx="8230134" cy="536100"/>
            </a:xfrm>
            <a:prstGeom prst="parallelogram">
              <a:avLst>
                <a:gd fmla="val 36371"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23" name="Aitds3">
              <a:extLst>
                <a:ext uri="{FF2B5EF4-FFF2-40B4-BE49-F238E27FC236}">
                  <a16:creationId xmlns:a16="http://schemas.microsoft.com/office/drawing/2014/main" id="{7564981C-D195-4661-9F03-451C881E4E2A}"/>
                </a:ext>
              </a:extLst>
            </p:cNvPr>
            <p:cNvSpPr/>
            <p:nvPr>
              <p:custDataLst>
                <p:tags r:id="rId5"/>
              </p:custDataLst>
            </p:nvPr>
          </p:nvSpPr>
          <p:spPr>
            <a:xfrm>
              <a:off x="1125833" y="1802099"/>
              <a:ext cx="1291432" cy="536100"/>
            </a:xfrm>
            <a:prstGeom prst="parallelogram">
              <a:avLst>
                <a:gd fmla="val 32053"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24" name="Aitds4">
              <a:extLst>
                <a:ext uri="{FF2B5EF4-FFF2-40B4-BE49-F238E27FC236}">
                  <a16:creationId xmlns:a16="http://schemas.microsoft.com/office/drawing/2014/main" id="{F8742FAF-4977-40CA-995F-558D9223ACAA}"/>
                </a:ext>
              </a:extLst>
            </p:cNvPr>
            <p:cNvSpPr/>
            <p:nvPr>
              <p:custDataLst>
                <p:tags r:id="rId6"/>
              </p:custDataLst>
            </p:nvPr>
          </p:nvSpPr>
          <p:spPr>
            <a:xfrm>
              <a:off x="4496799" y="1859661"/>
              <a:ext cx="3992880" cy="396240"/>
            </a:xfrm>
            <a:prstGeom prst="rect">
              <a:avLst/>
            </a:prstGeom>
          </p:spPr>
          <p:txBody>
            <a:bodyPr wrap="none">
              <a:spAutoFit/>
            </a:bodyPr>
            <a:lstStyle/>
            <a:p>
              <a:pPr algn="ctr"/>
              <a:r>
                <a:rPr altLang="en-US" b="1" lang="zh-CN" sz="2000">
                  <a:solidFill>
                    <a:schemeClr val="bg1"/>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rPr>
                <a:t>从目前情况而言，斗争形势较严峻</a:t>
              </a:r>
            </a:p>
          </p:txBody>
        </p:sp>
        <p:pic>
          <p:nvPicPr>
            <p:cNvPr id="25" name="Aitds6">
              <a:extLst>
                <a:ext uri="{FF2B5EF4-FFF2-40B4-BE49-F238E27FC236}">
                  <a16:creationId xmlns:a16="http://schemas.microsoft.com/office/drawing/2014/main" id="{FA921C3F-FF3D-4AF9-8A36-F197B429B459}"/>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2328387" y="1594313"/>
              <a:ext cx="937065" cy="937065"/>
            </a:xfrm>
            <a:prstGeom prst="rect">
              <a:avLst/>
            </a:prstGeom>
          </p:spPr>
        </p:pic>
        <p:sp>
          <p:nvSpPr>
            <p:cNvPr id="26" name="矩形 25"/>
            <p:cNvSpPr/>
            <p:nvPr/>
          </p:nvSpPr>
          <p:spPr>
            <a:xfrm>
              <a:off x="1505488" y="1798106"/>
              <a:ext cx="572271" cy="944880"/>
            </a:xfrm>
            <a:prstGeom prst="rect">
              <a:avLst/>
            </a:prstGeom>
          </p:spPr>
          <p:txBody>
            <a:bodyPr wrap="square">
              <a:spAutoFit/>
            </a:bodyPr>
            <a:lstStyle/>
            <a:p>
              <a:pPr algn="ctr" defTabSz="1217613"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2800" u="none">
                  <a:ln>
                    <a:noFill/>
                  </a:ln>
                  <a:solidFill>
                    <a:schemeClr val="bg1"/>
                  </a:solidFill>
                  <a:effectLst/>
                  <a:uLnTx/>
                  <a:uFillTx/>
                  <a:cs typeface="+mn-ea"/>
                  <a:sym typeface="+mn-lt"/>
                </a:rPr>
                <a:t>02</a:t>
              </a:r>
            </a:p>
          </p:txBody>
        </p:sp>
      </p:grpSp>
      <p:pic>
        <p:nvPicPr>
          <p:cNvPr id="27" name="图片 26"/>
          <p:cNvPicPr>
            <a:picLocks noChangeAspect="1"/>
          </p:cNvPicPr>
          <p:nvPr/>
        </p:nvPicPr>
        <p:blipFill>
          <a:blip r:embed="rId9">
            <a:extLst>
              <a:ext uri="{28A0092B-C50C-407E-A947-70E740481C1C}">
                <a14:useLocalDpi val="0"/>
              </a:ext>
            </a:extLst>
          </a:blip>
          <a:stretch>
            <a:fillRect/>
          </a:stretch>
        </p:blipFill>
        <p:spPr>
          <a:xfrm>
            <a:off x="6676571" y="2526679"/>
            <a:ext cx="5249075" cy="4849724"/>
          </a:xfrm>
          <a:prstGeom prst="rect">
            <a:avLst/>
          </a:prstGeom>
        </p:spPr>
      </p:pic>
    </p:spTree>
    <p:extLst>
      <p:ext uri="{BB962C8B-B14F-4D97-AF65-F5344CB8AC3E}">
        <p14:creationId val="214846267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16"/>
                                        </p:tgtEl>
                                        <p:attrNameLst>
                                          <p:attrName>style.visibility</p:attrName>
                                        </p:attrNameLst>
                                      </p:cBhvr>
                                      <p:to>
                                        <p:strVal val="visible"/>
                                      </p:to>
                                    </p:set>
                                    <p:animEffect filter="wipe(up)" transition="in">
                                      <p:cBhvr>
                                        <p:cTn dur="500" id="11"/>
                                        <p:tgtEl>
                                          <p:spTgt spid="16"/>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 presetSubtype="8">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0-#ppt_w/2"/>
                                          </p:val>
                                        </p:tav>
                                        <p:tav tm="100000">
                                          <p:val>
                                            <p:strVal val="#ppt_x"/>
                                          </p:val>
                                        </p:tav>
                                      </p:tavLst>
                                    </p:anim>
                                    <p:anim calcmode="lin" valueType="num">
                                      <p:cBhvr additive="base">
                                        <p:cTn dur="500" fill="hold" id="17"/>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500" fill="hold" id="22"/>
                                        <p:tgtEl>
                                          <p:spTgt spid="21"/>
                                        </p:tgtEl>
                                        <p:attrNameLst>
                                          <p:attrName>ppt_x</p:attrName>
                                        </p:attrNameLst>
                                      </p:cBhvr>
                                      <p:tavLst>
                                        <p:tav tm="0">
                                          <p:val>
                                            <p:strVal val="#ppt_x"/>
                                          </p:val>
                                        </p:tav>
                                        <p:tav tm="100000">
                                          <p:val>
                                            <p:strVal val="#ppt_x"/>
                                          </p:val>
                                        </p:tav>
                                      </p:tavLst>
                                    </p:anim>
                                    <p:anim calcmode="lin" valueType="num">
                                      <p:cBhvr additive="base">
                                        <p:cTn dur="500" fill="hold" id="23"/>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6" name="组合 25"/>
          <p:cNvGrpSpPr/>
          <p:nvPr/>
        </p:nvGrpSpPr>
        <p:grpSpPr>
          <a:xfrm>
            <a:off x="218822" y="96130"/>
            <a:ext cx="4237064" cy="966967"/>
            <a:chOff x="218822" y="96130"/>
            <a:chExt cx="4237064" cy="966967"/>
          </a:xfrm>
        </p:grpSpPr>
        <p:sp>
          <p:nvSpPr>
            <p:cNvPr id="27" name="Aitds3-1">
              <a:extLst>
                <a:ext uri="{FF2B5EF4-FFF2-40B4-BE49-F238E27FC236}">
                  <a16:creationId xmlns:a16="http://schemas.microsoft.com/office/drawing/2014/main" id="{CDD403D6-2251-446B-925F-8CC4CE24FBAE}"/>
                </a:ext>
              </a:extLst>
            </p:cNvPr>
            <p:cNvSpPr/>
            <p:nvPr/>
          </p:nvSpPr>
          <p:spPr>
            <a:xfrm>
              <a:off x="656008" y="341703"/>
              <a:ext cx="379987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为什么要有斗争精神</a:t>
              </a:r>
            </a:p>
          </p:txBody>
        </p:sp>
        <p:pic>
          <p:nvPicPr>
            <p:cNvPr id="28" name="图片 27"/>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9" name="组合 28"/>
          <p:cNvGrpSpPr/>
          <p:nvPr/>
        </p:nvGrpSpPr>
        <p:grpSpPr>
          <a:xfrm>
            <a:off x="889199" y="1196448"/>
            <a:ext cx="10328458" cy="937065"/>
            <a:chOff x="1125833" y="1594313"/>
            <a:chExt cx="10328458" cy="937065"/>
          </a:xfrm>
        </p:grpSpPr>
        <p:sp>
          <p:nvSpPr>
            <p:cNvPr id="30" name="Aitds2">
              <a:extLst>
                <a:ext uri="{FF2B5EF4-FFF2-40B4-BE49-F238E27FC236}">
                  <a16:creationId xmlns:a16="http://schemas.microsoft.com/office/drawing/2014/main" id="{A935B18F-2F12-40BE-8F3F-974444DDEFD0}"/>
                </a:ext>
              </a:extLst>
            </p:cNvPr>
            <p:cNvSpPr/>
            <p:nvPr>
              <p:custDataLst>
                <p:tags r:id="rId4"/>
              </p:custDataLst>
            </p:nvPr>
          </p:nvSpPr>
          <p:spPr>
            <a:xfrm>
              <a:off x="3224157" y="1802099"/>
              <a:ext cx="8230134" cy="536100"/>
            </a:xfrm>
            <a:prstGeom prst="parallelogram">
              <a:avLst>
                <a:gd fmla="val 36371"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31" name="Aitds3">
              <a:extLst>
                <a:ext uri="{FF2B5EF4-FFF2-40B4-BE49-F238E27FC236}">
                  <a16:creationId xmlns:a16="http://schemas.microsoft.com/office/drawing/2014/main" id="{7564981C-D195-4661-9F03-451C881E4E2A}"/>
                </a:ext>
              </a:extLst>
            </p:cNvPr>
            <p:cNvSpPr/>
            <p:nvPr>
              <p:custDataLst>
                <p:tags r:id="rId5"/>
              </p:custDataLst>
            </p:nvPr>
          </p:nvSpPr>
          <p:spPr>
            <a:xfrm>
              <a:off x="1125833" y="1802099"/>
              <a:ext cx="1291432" cy="536100"/>
            </a:xfrm>
            <a:prstGeom prst="parallelogram">
              <a:avLst>
                <a:gd fmla="val 32053"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32" name="Aitds4">
              <a:extLst>
                <a:ext uri="{FF2B5EF4-FFF2-40B4-BE49-F238E27FC236}">
                  <a16:creationId xmlns:a16="http://schemas.microsoft.com/office/drawing/2014/main" id="{F8742FAF-4977-40CA-995F-558D9223ACAA}"/>
                </a:ext>
              </a:extLst>
            </p:cNvPr>
            <p:cNvSpPr/>
            <p:nvPr>
              <p:custDataLst>
                <p:tags r:id="rId6"/>
              </p:custDataLst>
            </p:nvPr>
          </p:nvSpPr>
          <p:spPr>
            <a:xfrm>
              <a:off x="4496799" y="1859661"/>
              <a:ext cx="3992880" cy="396240"/>
            </a:xfrm>
            <a:prstGeom prst="rect">
              <a:avLst/>
            </a:prstGeom>
          </p:spPr>
          <p:txBody>
            <a:bodyPr wrap="none">
              <a:spAutoFit/>
            </a:bodyPr>
            <a:lstStyle/>
            <a:p>
              <a:pPr algn="ctr"/>
              <a:r>
                <a:rPr altLang="en-US" b="1" lang="zh-CN" sz="2000">
                  <a:solidFill>
                    <a:schemeClr val="bg1"/>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rPr>
                <a:t>从长远部署而言，伟大梦想有呼唤</a:t>
              </a:r>
            </a:p>
          </p:txBody>
        </p:sp>
        <p:pic>
          <p:nvPicPr>
            <p:cNvPr id="33" name="Aitds6">
              <a:extLst>
                <a:ext uri="{FF2B5EF4-FFF2-40B4-BE49-F238E27FC236}">
                  <a16:creationId xmlns:a16="http://schemas.microsoft.com/office/drawing/2014/main" id="{FA921C3F-FF3D-4AF9-8A36-F197B429B459}"/>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2328387" y="1594313"/>
              <a:ext cx="937065" cy="937065"/>
            </a:xfrm>
            <a:prstGeom prst="rect">
              <a:avLst/>
            </a:prstGeom>
          </p:spPr>
        </p:pic>
        <p:sp>
          <p:nvSpPr>
            <p:cNvPr id="34" name="矩形 33"/>
            <p:cNvSpPr/>
            <p:nvPr/>
          </p:nvSpPr>
          <p:spPr>
            <a:xfrm>
              <a:off x="1505488" y="1798106"/>
              <a:ext cx="572271" cy="944880"/>
            </a:xfrm>
            <a:prstGeom prst="rect">
              <a:avLst/>
            </a:prstGeom>
          </p:spPr>
          <p:txBody>
            <a:bodyPr wrap="square">
              <a:spAutoFit/>
            </a:bodyPr>
            <a:lstStyle/>
            <a:p>
              <a:pPr algn="ctr" defTabSz="1217613"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2800" u="none">
                  <a:ln>
                    <a:noFill/>
                  </a:ln>
                  <a:solidFill>
                    <a:schemeClr val="bg1"/>
                  </a:solidFill>
                  <a:effectLst/>
                  <a:uLnTx/>
                  <a:uFillTx/>
                  <a:cs typeface="+mn-ea"/>
                  <a:sym typeface="+mn-lt"/>
                </a:rPr>
                <a:t>03</a:t>
              </a:r>
            </a:p>
          </p:txBody>
        </p:sp>
      </p:grpSp>
      <p:sp>
        <p:nvSpPr>
          <p:cNvPr id="35" name="Aitds3">
            <a:extLst>
              <a:ext uri="{FF2B5EF4-FFF2-40B4-BE49-F238E27FC236}">
                <a16:creationId xmlns:a16="http://schemas.microsoft.com/office/drawing/2014/main" id="{BD4DFDFF-FAE7-4E9B-9BA6-F7072AD77D85}"/>
              </a:ext>
            </a:extLst>
          </p:cNvPr>
          <p:cNvSpPr/>
          <p:nvPr/>
        </p:nvSpPr>
        <p:spPr bwMode="auto">
          <a:xfrm>
            <a:off x="1698054" y="2249197"/>
            <a:ext cx="5705400" cy="1933922"/>
          </a:xfrm>
          <a:prstGeom prst="rect">
            <a:avLst/>
          </a:prstGeom>
          <a:noFill/>
          <a:ln algn="ctr" cap="flat" cmpd="sng" w="9525">
            <a:solidFill>
              <a:srgbClr val="FFFFFF">
                <a:lumMod val="75000"/>
              </a:srgbClr>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C00000"/>
              </a:solidFill>
              <a:effectLst/>
              <a:uLnTx/>
              <a:uFillTx/>
              <a:latin typeface="+mn-ea"/>
            </a:endParaRPr>
          </a:p>
        </p:txBody>
      </p:sp>
      <p:sp>
        <p:nvSpPr>
          <p:cNvPr id="36" name="Aitds4">
            <a:extLst>
              <a:ext uri="{FF2B5EF4-FFF2-40B4-BE49-F238E27FC236}">
                <a16:creationId xmlns:a16="http://schemas.microsoft.com/office/drawing/2014/main" id="{1977E39C-7B45-489D-8486-5E1C50AB55B6}"/>
              </a:ext>
            </a:extLst>
          </p:cNvPr>
          <p:cNvSpPr>
            <a:spLocks noChangeArrowheads="1"/>
          </p:cNvSpPr>
          <p:nvPr/>
        </p:nvSpPr>
        <p:spPr bwMode="auto">
          <a:xfrm>
            <a:off x="920156" y="2631374"/>
            <a:ext cx="1260475" cy="1147763"/>
          </a:xfrm>
          <a:prstGeom prst="rect">
            <a:avLst/>
          </a:prstGeom>
          <a:solidFill>
            <a:srgbClr val="FF0000"/>
          </a:solidFill>
          <a:ln algn="ctr" cap="flat" cmpd="sng" w="38100">
            <a:solidFill>
              <a:srgbClr val="FFFFFF"/>
            </a:solidFill>
            <a:prstDash val="solid"/>
            <a:round/>
            <a:headEnd len="med" type="none" w="med"/>
            <a:tailEnd len="med" type="none" w="med"/>
          </a:ln>
          <a:effectLst>
            <a:outerShdw algn="tl" blurRad="50800" dir="27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r>
              <a:rPr altLang="zh-CN" b="1" lang="en-US" sz="4000">
                <a:solidFill>
                  <a:srgbClr val="FFFFFF"/>
                </a:solidFill>
                <a:latin typeface="+mn-ea"/>
                <a:cs charset="-122" panose="00020600040101010101" pitchFamily="18" typeface="阿里巴巴普惠体"/>
              </a:rPr>
              <a:t>01</a:t>
            </a:r>
          </a:p>
        </p:txBody>
      </p:sp>
      <p:sp>
        <p:nvSpPr>
          <p:cNvPr id="37" name="Aitds5">
            <a:extLst>
              <a:ext uri="{FF2B5EF4-FFF2-40B4-BE49-F238E27FC236}">
                <a16:creationId xmlns:a16="http://schemas.microsoft.com/office/drawing/2014/main" id="{60968697-A89D-4244-86A8-AC4D0487C0E6}"/>
              </a:ext>
            </a:extLst>
          </p:cNvPr>
          <p:cNvSpPr/>
          <p:nvPr/>
        </p:nvSpPr>
        <p:spPr>
          <a:xfrm>
            <a:off x="2251794" y="2365723"/>
            <a:ext cx="5048695" cy="1627632"/>
          </a:xfrm>
          <a:prstGeom prst="rect">
            <a:avLst/>
          </a:prstGeom>
        </p:spPr>
        <p:txBody>
          <a:bodyPr wrap="square">
            <a:spAutoFit/>
          </a:bodyPr>
          <a:lstStyle/>
          <a:p>
            <a:pPr algn="just" lvl="0">
              <a:lnSpc>
                <a:spcPct val="140000"/>
              </a:lnSpc>
              <a:defRPr/>
            </a:pPr>
            <a:r>
              <a:rPr altLang="en-US" lang="zh-CN">
                <a:solidFill>
                  <a:prstClr val="black"/>
                </a:solidFill>
                <a:latin typeface="+mn-ea"/>
                <a:cs typeface="+mn-ea"/>
                <a:sym typeface="+mn-lt"/>
              </a:rPr>
              <a:t>习近平总书记指出，“社会是在矛盾运动中前进的，有矛盾就会有斗争”“中华民族伟大复兴，绝不是轻轻松松、敲锣打鼓就能实现的，实现伟大梦想必须进行伟大斗争”。 </a:t>
            </a:r>
          </a:p>
        </p:txBody>
      </p:sp>
      <p:sp>
        <p:nvSpPr>
          <p:cNvPr id="38" name="Aitds6">
            <a:extLst>
              <a:ext uri="{FF2B5EF4-FFF2-40B4-BE49-F238E27FC236}">
                <a16:creationId xmlns:a16="http://schemas.microsoft.com/office/drawing/2014/main" id="{FBC6E813-D3CD-41FC-9FA8-B3456804BC9A}"/>
              </a:ext>
            </a:extLst>
          </p:cNvPr>
          <p:cNvSpPr/>
          <p:nvPr/>
        </p:nvSpPr>
        <p:spPr bwMode="auto">
          <a:xfrm>
            <a:off x="1667097" y="4359577"/>
            <a:ext cx="5705400" cy="2413166"/>
          </a:xfrm>
          <a:prstGeom prst="rect">
            <a:avLst/>
          </a:prstGeom>
          <a:noFill/>
          <a:ln algn="ctr" cap="flat" cmpd="sng" w="9525">
            <a:solidFill>
              <a:srgbClr val="FFFFFF">
                <a:lumMod val="75000"/>
              </a:srgbClr>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C00000"/>
              </a:solidFill>
              <a:effectLst/>
              <a:uLnTx/>
              <a:uFillTx/>
              <a:latin typeface="+mn-ea"/>
            </a:endParaRPr>
          </a:p>
        </p:txBody>
      </p:sp>
      <p:sp>
        <p:nvSpPr>
          <p:cNvPr id="39" name="Aitds7">
            <a:extLst>
              <a:ext uri="{FF2B5EF4-FFF2-40B4-BE49-F238E27FC236}">
                <a16:creationId xmlns:a16="http://schemas.microsoft.com/office/drawing/2014/main" id="{CEBCF5C9-F688-4C23-A03B-A28B398280AF}"/>
              </a:ext>
            </a:extLst>
          </p:cNvPr>
          <p:cNvSpPr>
            <a:spLocks noChangeArrowheads="1"/>
          </p:cNvSpPr>
          <p:nvPr/>
        </p:nvSpPr>
        <p:spPr bwMode="auto">
          <a:xfrm>
            <a:off x="889199" y="5040111"/>
            <a:ext cx="1260475" cy="1147763"/>
          </a:xfrm>
          <a:prstGeom prst="rect">
            <a:avLst/>
          </a:prstGeom>
          <a:solidFill>
            <a:srgbClr val="FF0000"/>
          </a:solidFill>
          <a:ln algn="ctr" cap="flat" cmpd="sng" w="38100">
            <a:solidFill>
              <a:srgbClr val="FFFFFF"/>
            </a:solidFill>
            <a:prstDash val="solid"/>
            <a:round/>
            <a:headEnd len="med" type="none" w="med"/>
            <a:tailEnd len="med" type="none" w="med"/>
          </a:ln>
          <a:effectLst>
            <a:outerShdw algn="tl" blurRad="50800" dir="27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r>
              <a:rPr altLang="zh-CN" b="1" lang="en-US" sz="4000">
                <a:solidFill>
                  <a:srgbClr val="FFFFFF"/>
                </a:solidFill>
                <a:latin typeface="+mn-ea"/>
                <a:cs charset="-122" panose="00020600040101010101" pitchFamily="18" typeface="阿里巴巴普惠体"/>
              </a:rPr>
              <a:t>02</a:t>
            </a:r>
          </a:p>
        </p:txBody>
      </p:sp>
      <p:sp>
        <p:nvSpPr>
          <p:cNvPr id="40" name="Aitds8">
            <a:extLst>
              <a:ext uri="{FF2B5EF4-FFF2-40B4-BE49-F238E27FC236}">
                <a16:creationId xmlns:a16="http://schemas.microsoft.com/office/drawing/2014/main" id="{AAFA995C-C145-43D4-B32C-CBA3EDB02BD4}"/>
              </a:ext>
            </a:extLst>
          </p:cNvPr>
          <p:cNvSpPr/>
          <p:nvPr/>
        </p:nvSpPr>
        <p:spPr>
          <a:xfrm>
            <a:off x="2323801" y="4485913"/>
            <a:ext cx="4904679" cy="2011680"/>
          </a:xfrm>
          <a:prstGeom prst="rect">
            <a:avLst/>
          </a:prstGeom>
        </p:spPr>
        <p:txBody>
          <a:bodyPr wrap="square">
            <a:spAutoFit/>
          </a:bodyPr>
          <a:lstStyle/>
          <a:p>
            <a:pPr algn="just" lvl="0">
              <a:lnSpc>
                <a:spcPct val="140000"/>
              </a:lnSpc>
              <a:defRPr/>
            </a:pPr>
            <a:r>
              <a:rPr altLang="en-US" lang="zh-CN">
                <a:solidFill>
                  <a:prstClr val="black"/>
                </a:solidFill>
                <a:latin typeface="+mn-ea"/>
                <a:cs typeface="+mn-ea"/>
                <a:sym typeface="+mn-lt"/>
              </a:rPr>
              <a:t>总书记还告诫我们，“在前进道路上我们面临的风险考验只会越来越复杂，甚至会遇到难以想象的惊涛骇浪。我们面临的各种斗争不是短期的而是长期的，至少要伴随我们实现第二个百年奋斗目标全过程”。  　</a:t>
            </a:r>
          </a:p>
        </p:txBody>
      </p:sp>
      <p:pic>
        <p:nvPicPr>
          <p:cNvPr id="8" name="图片 7"/>
          <p:cNvPicPr>
            <a:picLocks noChangeAspect="1"/>
          </p:cNvPicPr>
          <p:nvPr/>
        </p:nvPicPr>
        <p:blipFill>
          <a:blip r:embed="rId9">
            <a:extLst>
              <a:ext uri="{28A0092B-C50C-407E-A947-70E740481C1C}">
                <a14:useLocalDpi val="0"/>
              </a:ext>
            </a:extLst>
          </a:blip>
          <a:stretch>
            <a:fillRect/>
          </a:stretch>
        </p:blipFill>
        <p:spPr>
          <a:xfrm>
            <a:off x="7474616" y="2148120"/>
            <a:ext cx="4426491" cy="4426491"/>
          </a:xfrm>
          <a:prstGeom prst="rect">
            <a:avLst/>
          </a:prstGeom>
        </p:spPr>
      </p:pic>
    </p:spTree>
    <p:extLst>
      <p:ext uri="{BB962C8B-B14F-4D97-AF65-F5344CB8AC3E}">
        <p14:creationId val="165928080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additive="base">
                                        <p:cTn dur="500" fill="hold" id="13"/>
                                        <p:tgtEl>
                                          <p:spTgt spid="29"/>
                                        </p:tgtEl>
                                        <p:attrNameLst>
                                          <p:attrName>ppt_x</p:attrName>
                                        </p:attrNameLst>
                                      </p:cBhvr>
                                      <p:tavLst>
                                        <p:tav tm="0">
                                          <p:val>
                                            <p:strVal val="#ppt_x"/>
                                          </p:val>
                                        </p:tav>
                                        <p:tav tm="100000">
                                          <p:val>
                                            <p:strVal val="#ppt_x"/>
                                          </p:val>
                                        </p:tav>
                                      </p:tavLst>
                                    </p:anim>
                                    <p:anim calcmode="lin" valueType="num">
                                      <p:cBhvr additive="base">
                                        <p:cTn dur="500" fill="hold" id="14"/>
                                        <p:tgtEl>
                                          <p:spTgt spid="29"/>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31" presetSubtype="0">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p:cTn dur="500" fill="hold" id="18"/>
                                        <p:tgtEl>
                                          <p:spTgt spid="36"/>
                                        </p:tgtEl>
                                        <p:attrNameLst>
                                          <p:attrName>ppt_w</p:attrName>
                                        </p:attrNameLst>
                                      </p:cBhvr>
                                      <p:tavLst>
                                        <p:tav tm="0">
                                          <p:val>
                                            <p:fltVal val="0"/>
                                          </p:val>
                                        </p:tav>
                                        <p:tav tm="100000">
                                          <p:val>
                                            <p:strVal val="#ppt_w"/>
                                          </p:val>
                                        </p:tav>
                                      </p:tavLst>
                                    </p:anim>
                                    <p:anim calcmode="lin" valueType="num">
                                      <p:cBhvr>
                                        <p:cTn dur="500" fill="hold" id="19"/>
                                        <p:tgtEl>
                                          <p:spTgt spid="36"/>
                                        </p:tgtEl>
                                        <p:attrNameLst>
                                          <p:attrName>ppt_h</p:attrName>
                                        </p:attrNameLst>
                                      </p:cBhvr>
                                      <p:tavLst>
                                        <p:tav tm="0">
                                          <p:val>
                                            <p:fltVal val="0"/>
                                          </p:val>
                                        </p:tav>
                                        <p:tav tm="100000">
                                          <p:val>
                                            <p:strVal val="#ppt_h"/>
                                          </p:val>
                                        </p:tav>
                                      </p:tavLst>
                                    </p:anim>
                                    <p:anim calcmode="lin" valueType="num">
                                      <p:cBhvr>
                                        <p:cTn dur="500" fill="hold" id="20"/>
                                        <p:tgtEl>
                                          <p:spTgt spid="36"/>
                                        </p:tgtEl>
                                        <p:attrNameLst>
                                          <p:attrName>style.rotation</p:attrName>
                                        </p:attrNameLst>
                                      </p:cBhvr>
                                      <p:tavLst>
                                        <p:tav tm="0">
                                          <p:val>
                                            <p:fltVal val="90"/>
                                          </p:val>
                                        </p:tav>
                                        <p:tav tm="100000">
                                          <p:val>
                                            <p:fltVal val="0"/>
                                          </p:val>
                                        </p:tav>
                                      </p:tavLst>
                                    </p:anim>
                                    <p:animEffect filter="fade" transition="in">
                                      <p:cBhvr>
                                        <p:cTn dur="500" id="21"/>
                                        <p:tgtEl>
                                          <p:spTgt spid="36"/>
                                        </p:tgtEl>
                                      </p:cBhvr>
                                    </p:animEffect>
                                  </p:childTnLst>
                                </p:cTn>
                              </p:par>
                              <p:par>
                                <p:cTn fill="hold" grpId="1" id="22" nodeType="withEffect" presetClass="emph" presetID="8" presetSubtype="0">
                                  <p:stCondLst>
                                    <p:cond delay="0"/>
                                  </p:stCondLst>
                                  <p:childTnLst>
                                    <p:animRot by="21600000">
                                      <p:cBhvr>
                                        <p:cTn dur="500" fill="hold" id="23"/>
                                        <p:tgtEl>
                                          <p:spTgt spid="36"/>
                                        </p:tgtEl>
                                        <p:attrNameLst>
                                          <p:attrName>r</p:attrName>
                                        </p:attrNameLst>
                                      </p:cBhvr>
                                    </p:animRot>
                                  </p:childTnLst>
                                </p:cTn>
                              </p:par>
                            </p:childTnLst>
                          </p:cTn>
                        </p:par>
                        <p:par>
                          <p:cTn fill="hold" id="24" nodeType="afterGroup">
                            <p:stCondLst>
                              <p:cond delay="1000"/>
                            </p:stCondLst>
                            <p:childTnLst>
                              <p:par>
                                <p:cTn fill="hold" grpId="0" id="25" nodeType="afterEffect" presetClass="entr" presetID="22" presetSubtype="8">
                                  <p:stCondLst>
                                    <p:cond delay="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500" id="27"/>
                                        <p:tgtEl>
                                          <p:spTgt spid="35"/>
                                        </p:tgtEl>
                                      </p:cBhvr>
                                    </p:animEffect>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37"/>
                                        </p:tgtEl>
                                        <p:attrNameLst>
                                          <p:attrName>style.visibility</p:attrName>
                                        </p:attrNameLst>
                                      </p:cBhvr>
                                      <p:to>
                                        <p:strVal val="visible"/>
                                      </p:to>
                                    </p:set>
                                    <p:animEffect filter="fade" transition="in">
                                      <p:cBhvr>
                                        <p:cTn dur="500" id="31"/>
                                        <p:tgtEl>
                                          <p:spTgt spid="37"/>
                                        </p:tgtEl>
                                      </p:cBhvr>
                                    </p:animEffect>
                                    <p:anim calcmode="lin" valueType="num">
                                      <p:cBhvr>
                                        <p:cTn dur="500" fill="hold" id="32"/>
                                        <p:tgtEl>
                                          <p:spTgt spid="37"/>
                                        </p:tgtEl>
                                        <p:attrNameLst>
                                          <p:attrName>ppt_x</p:attrName>
                                        </p:attrNameLst>
                                      </p:cBhvr>
                                      <p:tavLst>
                                        <p:tav tm="0">
                                          <p:val>
                                            <p:strVal val="#ppt_x"/>
                                          </p:val>
                                        </p:tav>
                                        <p:tav tm="100000">
                                          <p:val>
                                            <p:strVal val="#ppt_x"/>
                                          </p:val>
                                        </p:tav>
                                      </p:tavLst>
                                    </p:anim>
                                    <p:anim calcmode="lin" valueType="num">
                                      <p:cBhvr>
                                        <p:cTn dur="500" fill="hold" id="33"/>
                                        <p:tgtEl>
                                          <p:spTgt spid="3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31" presetSubtype="0">
                                  <p:stCondLst>
                                    <p:cond delay="0"/>
                                  </p:stCondLst>
                                  <p:childTnLst>
                                    <p:set>
                                      <p:cBhvr>
                                        <p:cTn dur="1" fill="hold" id="36">
                                          <p:stCondLst>
                                            <p:cond delay="0"/>
                                          </p:stCondLst>
                                        </p:cTn>
                                        <p:tgtEl>
                                          <p:spTgt spid="39"/>
                                        </p:tgtEl>
                                        <p:attrNameLst>
                                          <p:attrName>style.visibility</p:attrName>
                                        </p:attrNameLst>
                                      </p:cBhvr>
                                      <p:to>
                                        <p:strVal val="visible"/>
                                      </p:to>
                                    </p:set>
                                    <p:anim calcmode="lin" valueType="num">
                                      <p:cBhvr>
                                        <p:cTn dur="500" fill="hold" id="37"/>
                                        <p:tgtEl>
                                          <p:spTgt spid="39"/>
                                        </p:tgtEl>
                                        <p:attrNameLst>
                                          <p:attrName>ppt_w</p:attrName>
                                        </p:attrNameLst>
                                      </p:cBhvr>
                                      <p:tavLst>
                                        <p:tav tm="0">
                                          <p:val>
                                            <p:fltVal val="0"/>
                                          </p:val>
                                        </p:tav>
                                        <p:tav tm="100000">
                                          <p:val>
                                            <p:strVal val="#ppt_w"/>
                                          </p:val>
                                        </p:tav>
                                      </p:tavLst>
                                    </p:anim>
                                    <p:anim calcmode="lin" valueType="num">
                                      <p:cBhvr>
                                        <p:cTn dur="500" fill="hold" id="38"/>
                                        <p:tgtEl>
                                          <p:spTgt spid="39"/>
                                        </p:tgtEl>
                                        <p:attrNameLst>
                                          <p:attrName>ppt_h</p:attrName>
                                        </p:attrNameLst>
                                      </p:cBhvr>
                                      <p:tavLst>
                                        <p:tav tm="0">
                                          <p:val>
                                            <p:fltVal val="0"/>
                                          </p:val>
                                        </p:tav>
                                        <p:tav tm="100000">
                                          <p:val>
                                            <p:strVal val="#ppt_h"/>
                                          </p:val>
                                        </p:tav>
                                      </p:tavLst>
                                    </p:anim>
                                    <p:anim calcmode="lin" valueType="num">
                                      <p:cBhvr>
                                        <p:cTn dur="500" fill="hold" id="39"/>
                                        <p:tgtEl>
                                          <p:spTgt spid="39"/>
                                        </p:tgtEl>
                                        <p:attrNameLst>
                                          <p:attrName>style.rotation</p:attrName>
                                        </p:attrNameLst>
                                      </p:cBhvr>
                                      <p:tavLst>
                                        <p:tav tm="0">
                                          <p:val>
                                            <p:fltVal val="90"/>
                                          </p:val>
                                        </p:tav>
                                        <p:tav tm="100000">
                                          <p:val>
                                            <p:fltVal val="0"/>
                                          </p:val>
                                        </p:tav>
                                      </p:tavLst>
                                    </p:anim>
                                    <p:animEffect filter="fade" transition="in">
                                      <p:cBhvr>
                                        <p:cTn dur="500" id="40"/>
                                        <p:tgtEl>
                                          <p:spTgt spid="39"/>
                                        </p:tgtEl>
                                      </p:cBhvr>
                                    </p:animEffect>
                                  </p:childTnLst>
                                </p:cTn>
                              </p:par>
                              <p:par>
                                <p:cTn fill="hold" grpId="1" id="41" nodeType="withEffect" presetClass="emph" presetID="8" presetSubtype="0">
                                  <p:stCondLst>
                                    <p:cond delay="0"/>
                                  </p:stCondLst>
                                  <p:childTnLst>
                                    <p:animRot by="21600000">
                                      <p:cBhvr>
                                        <p:cTn dur="500" fill="hold" id="42"/>
                                        <p:tgtEl>
                                          <p:spTgt spid="39"/>
                                        </p:tgtEl>
                                        <p:attrNameLst>
                                          <p:attrName>r</p:attrName>
                                        </p:attrNameLst>
                                      </p:cBhvr>
                                    </p:animRot>
                                  </p:childTnLst>
                                </p:cTn>
                              </p:par>
                            </p:childTnLst>
                          </p:cTn>
                        </p:par>
                        <p:par>
                          <p:cTn fill="hold" id="43" nodeType="afterGroup">
                            <p:stCondLst>
                              <p:cond delay="2500"/>
                            </p:stCondLst>
                            <p:childTnLst>
                              <p:par>
                                <p:cTn fill="hold" grpId="0" id="44" nodeType="afterEffect" presetClass="entr" presetID="22" presetSubtype="8">
                                  <p:stCondLst>
                                    <p:cond delay="0"/>
                                  </p:stCondLst>
                                  <p:childTnLst>
                                    <p:set>
                                      <p:cBhvr>
                                        <p:cTn dur="1" fill="hold" id="45">
                                          <p:stCondLst>
                                            <p:cond delay="0"/>
                                          </p:stCondLst>
                                        </p:cTn>
                                        <p:tgtEl>
                                          <p:spTgt spid="38"/>
                                        </p:tgtEl>
                                        <p:attrNameLst>
                                          <p:attrName>style.visibility</p:attrName>
                                        </p:attrNameLst>
                                      </p:cBhvr>
                                      <p:to>
                                        <p:strVal val="visible"/>
                                      </p:to>
                                    </p:set>
                                    <p:animEffect filter="wipe(left)" transition="in">
                                      <p:cBhvr>
                                        <p:cTn dur="500" id="46"/>
                                        <p:tgtEl>
                                          <p:spTgt spid="38"/>
                                        </p:tgtEl>
                                      </p:cBhvr>
                                    </p:animEffect>
                                  </p:childTnLst>
                                </p:cTn>
                              </p:par>
                            </p:childTnLst>
                          </p:cTn>
                        </p:par>
                        <p:par>
                          <p:cTn fill="hold" id="47" nodeType="afterGroup">
                            <p:stCondLst>
                              <p:cond delay="3000"/>
                            </p:stCondLst>
                            <p:childTnLst>
                              <p:par>
                                <p:cTn fill="hold" grpId="0" id="48" nodeType="afterEffect" presetClass="entr" presetID="42" presetSubtype="0">
                                  <p:stCondLst>
                                    <p:cond delay="0"/>
                                  </p:stCondLst>
                                  <p:childTnLst>
                                    <p:set>
                                      <p:cBhvr>
                                        <p:cTn dur="1" fill="hold" id="49">
                                          <p:stCondLst>
                                            <p:cond delay="0"/>
                                          </p:stCondLst>
                                        </p:cTn>
                                        <p:tgtEl>
                                          <p:spTgt spid="40"/>
                                        </p:tgtEl>
                                        <p:attrNameLst>
                                          <p:attrName>style.visibility</p:attrName>
                                        </p:attrNameLst>
                                      </p:cBhvr>
                                      <p:to>
                                        <p:strVal val="visible"/>
                                      </p:to>
                                    </p:set>
                                    <p:animEffect filter="fade" transition="in">
                                      <p:cBhvr>
                                        <p:cTn dur="500" id="50"/>
                                        <p:tgtEl>
                                          <p:spTgt spid="40"/>
                                        </p:tgtEl>
                                      </p:cBhvr>
                                    </p:animEffect>
                                    <p:anim calcmode="lin" valueType="num">
                                      <p:cBhvr>
                                        <p:cTn dur="500" fill="hold" id="51"/>
                                        <p:tgtEl>
                                          <p:spTgt spid="40"/>
                                        </p:tgtEl>
                                        <p:attrNameLst>
                                          <p:attrName>ppt_x</p:attrName>
                                        </p:attrNameLst>
                                      </p:cBhvr>
                                      <p:tavLst>
                                        <p:tav tm="0">
                                          <p:val>
                                            <p:strVal val="#ppt_x"/>
                                          </p:val>
                                        </p:tav>
                                        <p:tav tm="100000">
                                          <p:val>
                                            <p:strVal val="#ppt_x"/>
                                          </p:val>
                                        </p:tav>
                                      </p:tavLst>
                                    </p:anim>
                                    <p:anim calcmode="lin" valueType="num">
                                      <p:cBhvr>
                                        <p:cTn dur="500" fill="hold" id="52"/>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1" spid="36"/>
      <p:bldP grpId="0" spid="37"/>
      <p:bldP grpId="0" spid="38"/>
      <p:bldP grpId="0" spid="39"/>
      <p:bldP grpId="1" spid="39"/>
      <p:bldP grpId="0" spid="4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8" name="Aitds2">
            <a:extLst>
              <a:ext uri="{FF2B5EF4-FFF2-40B4-BE49-F238E27FC236}">
                <a16:creationId xmlns:a16="http://schemas.microsoft.com/office/drawing/2014/main" id="{CB60D2F0-0A91-437B-AD3E-D1E7E000D23E}"/>
              </a:ext>
            </a:extLst>
          </p:cNvPr>
          <p:cNvGrpSpPr/>
          <p:nvPr/>
        </p:nvGrpSpPr>
        <p:grpSpPr>
          <a:xfrm>
            <a:off x="456995" y="3824449"/>
            <a:ext cx="10924318" cy="2713263"/>
            <a:chOff x="2104845" y="2949075"/>
            <a:chExt cx="6987397" cy="1626890"/>
          </a:xfrm>
        </p:grpSpPr>
        <p:sp>
          <p:nvSpPr>
            <p:cNvPr id="29" name="矩形 28">
              <a:extLst>
                <a:ext uri="{FF2B5EF4-FFF2-40B4-BE49-F238E27FC236}">
                  <a16:creationId xmlns:a16="http://schemas.microsoft.com/office/drawing/2014/main" id="{F6BFCC93-0438-437B-BF35-50A912B63584}"/>
                </a:ext>
              </a:extLst>
            </p:cNvPr>
            <p:cNvSpPr/>
            <p:nvPr/>
          </p:nvSpPr>
          <p:spPr>
            <a:xfrm>
              <a:off x="2104845" y="2949075"/>
              <a:ext cx="6987397" cy="1626890"/>
            </a:xfrm>
            <a:prstGeom prst="rect">
              <a:avLst/>
            </a:prstGeom>
            <a:gradFill>
              <a:gsLst>
                <a:gs pos="0">
                  <a:srgbClr val="CA1C1D"/>
                </a:gs>
                <a:gs pos="100000">
                  <a:srgbClr val="DD2922"/>
                </a:gs>
              </a:gsLst>
              <a:lin ang="5400000" scaled="1"/>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1C0BE8CF-2439-4333-B578-A4561504D2BA}"/>
                </a:ext>
              </a:extLst>
            </p:cNvPr>
            <p:cNvSpPr/>
            <p:nvPr/>
          </p:nvSpPr>
          <p:spPr>
            <a:xfrm>
              <a:off x="2180440" y="2983201"/>
              <a:ext cx="6835012" cy="1553786"/>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Aitds3">
            <a:extLst>
              <a:ext uri="{FF2B5EF4-FFF2-40B4-BE49-F238E27FC236}">
                <a16:creationId xmlns:a16="http://schemas.microsoft.com/office/drawing/2014/main" id="{F3744F8C-0B36-4CFA-90A4-68347AA39EE4}"/>
              </a:ext>
            </a:extLst>
          </p:cNvPr>
          <p:cNvSpPr/>
          <p:nvPr/>
        </p:nvSpPr>
        <p:spPr>
          <a:xfrm>
            <a:off x="816629" y="4103982"/>
            <a:ext cx="10219671" cy="859536"/>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u="none">
                <a:ln>
                  <a:noFill/>
                </a:ln>
                <a:solidFill>
                  <a:prstClr val="black"/>
                </a:solidFill>
                <a:effectLst/>
                <a:uLnTx/>
                <a:uFillTx/>
                <a:latin typeface="+mn-ea"/>
                <a:cs typeface="+mn-ea"/>
                <a:sym typeface="+mn-lt"/>
              </a:rPr>
              <a:t>不久前，全国医护人员与人民群众团结一心、共抗疫情，使疫情得到有效控制并日渐式微;当下，千千万万人在脱贫攻坚一线，与贫穷贫困英勇抗战，捷报频传。</a:t>
            </a:r>
          </a:p>
        </p:txBody>
      </p:sp>
      <p:sp>
        <p:nvSpPr>
          <p:cNvPr id="20" name="1"/>
          <p:cNvSpPr txBox="1"/>
          <p:nvPr/>
        </p:nvSpPr>
        <p:spPr>
          <a:xfrm>
            <a:off x="835673" y="5147088"/>
            <a:ext cx="10200627" cy="100584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just"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C00000"/>
                </a:solidFill>
                <a:effectLst/>
                <a:uLnTx/>
                <a:uFillTx/>
                <a:latin typeface="+mn-ea"/>
                <a:ea typeface="+mn-ea"/>
                <a:cs typeface="+mn-ea"/>
                <a:sym typeface="+mn-lt"/>
              </a:rPr>
              <a:t>中华人民始终相信，唯有蓬勃的斗争精神，才能响应伟大梦想的呼唤。只有进行伟大斗争，才能实现伟大梦想。  　　</a:t>
            </a:r>
          </a:p>
        </p:txBody>
      </p:sp>
      <p:grpSp>
        <p:nvGrpSpPr>
          <p:cNvPr id="22" name="组合 21"/>
          <p:cNvGrpSpPr/>
          <p:nvPr/>
        </p:nvGrpSpPr>
        <p:grpSpPr>
          <a:xfrm>
            <a:off x="218822" y="96130"/>
            <a:ext cx="4237064" cy="966967"/>
            <a:chOff x="218822" y="96130"/>
            <a:chExt cx="4237064" cy="966967"/>
          </a:xfrm>
        </p:grpSpPr>
        <p:sp>
          <p:nvSpPr>
            <p:cNvPr id="23" name="Aitds3-1">
              <a:extLst>
                <a:ext uri="{FF2B5EF4-FFF2-40B4-BE49-F238E27FC236}">
                  <a16:creationId xmlns:a16="http://schemas.microsoft.com/office/drawing/2014/main" id="{CDD403D6-2251-446B-925F-8CC4CE24FBAE}"/>
                </a:ext>
              </a:extLst>
            </p:cNvPr>
            <p:cNvSpPr/>
            <p:nvPr/>
          </p:nvSpPr>
          <p:spPr>
            <a:xfrm>
              <a:off x="656008" y="341703"/>
              <a:ext cx="379987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为什么要有斗争精神</a:t>
              </a:r>
            </a:p>
          </p:txBody>
        </p:sp>
        <p:pic>
          <p:nvPicPr>
            <p:cNvPr id="24" name="图片 23"/>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sp>
        <p:nvSpPr>
          <p:cNvPr id="25" name="Aitds4">
            <a:extLst>
              <a:ext uri="{FF2B5EF4-FFF2-40B4-BE49-F238E27FC236}">
                <a16:creationId xmlns:a16="http://schemas.microsoft.com/office/drawing/2014/main" id="{38610A53-2D8D-49C0-ABD3-C9EDE8BFA216}"/>
              </a:ext>
            </a:extLst>
          </p:cNvPr>
          <p:cNvSpPr/>
          <p:nvPr/>
        </p:nvSpPr>
        <p:spPr>
          <a:xfrm>
            <a:off x="3980304" y="1653433"/>
            <a:ext cx="7522132" cy="896112"/>
          </a:xfrm>
          <a:prstGeom prst="rect">
            <a:avLst/>
          </a:prstGeom>
        </p:spPr>
        <p:txBody>
          <a:bodyPr wrap="square">
            <a:spAutoFit/>
          </a:bodyPr>
          <a:lstStyle/>
          <a:p>
            <a:pPr lvl="0">
              <a:lnSpc>
                <a:spcPct val="110000"/>
              </a:lnSpc>
              <a:buClr>
                <a:srgbClr val="C00000"/>
              </a:buClr>
              <a:defRPr/>
            </a:pPr>
            <a:r>
              <a:rPr altLang="en-US" lang="zh-CN" sz="2400">
                <a:cs typeface="+mn-ea"/>
                <a:sym typeface="+mn-lt"/>
              </a:rPr>
              <a:t>中华民族历来是一个富有斗争精神的伟大民族。我们党近百年的历史，就是团结带领人民奋斗不止的斗争史</a:t>
            </a:r>
          </a:p>
        </p:txBody>
      </p:sp>
      <p:sp>
        <p:nvSpPr>
          <p:cNvPr id="26" name="Aitds6">
            <a:extLst>
              <a:ext uri="{FF2B5EF4-FFF2-40B4-BE49-F238E27FC236}">
                <a16:creationId xmlns:a16="http://schemas.microsoft.com/office/drawing/2014/main" id="{14BB093B-3D37-4801-B225-D93BFBF88EE8}"/>
              </a:ext>
            </a:extLst>
          </p:cNvPr>
          <p:cNvSpPr/>
          <p:nvPr/>
        </p:nvSpPr>
        <p:spPr>
          <a:xfrm>
            <a:off x="456995" y="1694867"/>
            <a:ext cx="3182112" cy="518160"/>
          </a:xfrm>
          <a:prstGeom prst="roundRect">
            <a:avLst>
              <a:gd fmla="val 0" name="adj"/>
            </a:avLst>
          </a:prstGeom>
          <a:solidFill>
            <a:srgbClr val="C00000"/>
          </a:solidFill>
        </p:spPr>
        <p:txBody>
          <a:bodyPr wrap="square">
            <a:spAutoFit/>
          </a:bodyPr>
          <a:lstStyle/>
          <a:p>
            <a:pPr algn="ctr" defTabSz="914309"/>
            <a:r>
              <a:rPr altLang="en-US" b="1" kern="0" lang="zh-CN" sz="2800">
                <a:solidFill>
                  <a:schemeClr val="bg1"/>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回顾历史就会发现</a:t>
            </a:r>
          </a:p>
        </p:txBody>
      </p:sp>
      <p:sp>
        <p:nvSpPr>
          <p:cNvPr id="27" name="Aitds11">
            <a:extLst>
              <a:ext uri="{FF2B5EF4-FFF2-40B4-BE49-F238E27FC236}">
                <a16:creationId xmlns:a16="http://schemas.microsoft.com/office/drawing/2014/main" id="{9AC14648-F200-4B30-BA49-12CD1A9BE98C}"/>
              </a:ext>
            </a:extLst>
          </p:cNvPr>
          <p:cNvSpPr/>
          <p:nvPr/>
        </p:nvSpPr>
        <p:spPr bwMode="auto">
          <a:xfrm>
            <a:off x="473827" y="2780916"/>
            <a:ext cx="10924318" cy="738752"/>
          </a:xfrm>
          <a:prstGeom prst="roundRect">
            <a:avLst>
              <a:gd fmla="val 8419" name="adj"/>
            </a:avLst>
          </a:prstGeom>
          <a:solidFill>
            <a:srgbClr val="E00002"/>
          </a:solidFill>
          <a:ln algn="ctr" cap="flat" cmpd="sng" w="19050">
            <a:solidFill>
              <a:schemeClr val="bg1"/>
            </a:solidFill>
            <a:prstDash val="solid"/>
            <a:round/>
            <a:headEnd len="med" type="none" w="med"/>
            <a:tailEnd len="med" type="none" w="med"/>
          </a:ln>
          <a:effectLst>
            <a:outerShdw algn="ctr" blurRad="63500" rotWithShape="0" sx="102000" sy="102000">
              <a:prstClr val="black">
                <a:alpha val="40000"/>
              </a:prstClr>
            </a:outerShdw>
          </a:effectLst>
        </p:spPr>
        <p:txBody>
          <a:bodyPr anchor="ctr" anchorCtr="0" bIns="0" compatLnSpc="1" lIns="0" numCol="1" rIns="0" rtlCol="0" tIns="0" vert="horz" wrap="square">
            <a:prstTxWarp prst="textNoShape">
              <a:avLst/>
            </a:prstTxWarp>
          </a:bodyPr>
          <a:lstStyle/>
          <a:p>
            <a:pPr algn="ctr"/>
            <a:r>
              <a:rPr altLang="en-US" lang="zh-CN" sz="1600">
                <a:solidFill>
                  <a:schemeClr val="bg1"/>
                </a:solidFill>
                <a:latin charset="-122" panose="020b0503020204020204" pitchFamily="34" typeface="微软雅黑"/>
                <a:ea charset="-122" panose="020b0503020204020204" pitchFamily="34" typeface="微软雅黑"/>
              </a:rPr>
              <a:t>国内外风险挑战之下，践行初心使命的道路并不是一蹴而就就能实现的，这需要我们有“咬定青山不放松”的韧劲，有“千磨万击还坚劲”的坚定，有“天行健，君子以自强不息”的斗志……</a:t>
            </a:r>
          </a:p>
        </p:txBody>
      </p:sp>
    </p:spTree>
    <p:extLst>
      <p:ext uri="{BB962C8B-B14F-4D97-AF65-F5344CB8AC3E}">
        <p14:creationId val="98415762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500" fill="hold" id="13"/>
                                        <p:tgtEl>
                                          <p:spTgt spid="26"/>
                                        </p:tgtEl>
                                        <p:attrNameLst>
                                          <p:attrName>ppt_w</p:attrName>
                                        </p:attrNameLst>
                                      </p:cBhvr>
                                      <p:tavLst>
                                        <p:tav tm="0">
                                          <p:val>
                                            <p:fltVal val="0"/>
                                          </p:val>
                                        </p:tav>
                                        <p:tav tm="100000">
                                          <p:val>
                                            <p:strVal val="#ppt_w"/>
                                          </p:val>
                                        </p:tav>
                                      </p:tavLst>
                                    </p:anim>
                                    <p:anim calcmode="lin" valueType="num">
                                      <p:cBhvr>
                                        <p:cTn dur="500" fill="hold" id="14"/>
                                        <p:tgtEl>
                                          <p:spTgt spid="26"/>
                                        </p:tgtEl>
                                        <p:attrNameLst>
                                          <p:attrName>ppt_h</p:attrName>
                                        </p:attrNameLst>
                                      </p:cBhvr>
                                      <p:tavLst>
                                        <p:tav tm="0">
                                          <p:val>
                                            <p:fltVal val="0"/>
                                          </p:val>
                                        </p:tav>
                                        <p:tav tm="100000">
                                          <p:val>
                                            <p:strVal val="#ppt_h"/>
                                          </p:val>
                                        </p:tav>
                                      </p:tavLst>
                                    </p:anim>
                                    <p:animEffect filter="fade" transition="in">
                                      <p:cBhvr>
                                        <p:cTn dur="500" id="15"/>
                                        <p:tgtEl>
                                          <p:spTgt spid="2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1" presetSubtype="0">
                                  <p:stCondLst>
                                    <p:cond delay="0"/>
                                  </p:stCondLst>
                                  <p:iterate type="lt">
                                    <p:tmPct val="10000"/>
                                  </p:iterate>
                                  <p:childTnLst>
                                    <p:set>
                                      <p:cBhvr>
                                        <p:cTn dur="1" fill="hold" id="19">
                                          <p:stCondLst>
                                            <p:cond delay="0"/>
                                          </p:stCondLst>
                                        </p:cTn>
                                        <p:tgtEl>
                                          <p:spTgt spid="25">
                                            <p:txEl>
                                              <p:pRg end="0" st="0"/>
                                            </p:txEl>
                                          </p:spTgt>
                                        </p:tgtEl>
                                        <p:attrNameLst>
                                          <p:attrName>style.visibility</p:attrName>
                                        </p:attrNameLst>
                                      </p:cBhvr>
                                      <p:to>
                                        <p:strVal val="visible"/>
                                      </p:to>
                                    </p:set>
                                    <p:anim calcmode="lin" valueType="num">
                                      <p:cBhvr>
                                        <p:cTn dur="500" fill="hold" id="20"/>
                                        <p:tgtEl>
                                          <p:spTgt spid="25">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25">
                                            <p:txEl>
                                              <p:pRg end="0" st="0"/>
                                            </p:txEl>
                                          </p:spTgt>
                                        </p:tgtEl>
                                        <p:attrNameLst>
                                          <p:attrName>ppt_y</p:attrName>
                                        </p:attrNameLst>
                                      </p:cBhvr>
                                      <p:tavLst>
                                        <p:tav tm="0">
                                          <p:val>
                                            <p:strVal val="#ppt_y"/>
                                          </p:val>
                                        </p:tav>
                                        <p:tav tm="100000">
                                          <p:val>
                                            <p:strVal val="#ppt_y"/>
                                          </p:val>
                                        </p:tav>
                                      </p:tavLst>
                                    </p:anim>
                                    <p:anim calcmode="lin" valueType="num">
                                      <p:cBhvr>
                                        <p:cTn dur="500" fill="hold" id="22"/>
                                        <p:tgtEl>
                                          <p:spTgt spid="25">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25">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25">
                                            <p:txEl>
                                              <p:pRg end="0" st="0"/>
                                            </p:txEl>
                                          </p:spTgt>
                                        </p:tgtEl>
                                      </p:cBhvr>
                                    </p:animEffect>
                                  </p:childTnLst>
                                </p:cTn>
                              </p:par>
                            </p:childTnLst>
                          </p:cTn>
                        </p:par>
                        <p:par>
                          <p:cTn fill="hold" id="25" nodeType="afterGroup">
                            <p:stCondLst>
                              <p:cond delay="500"/>
                            </p:stCondLst>
                            <p:childTnLst>
                              <p:par>
                                <p:cTn fill="hold" grpId="0" id="26" nodeType="afterEffect" presetClass="entr" presetID="31" presetSubtype="0">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p:cTn dur="300" fill="hold" id="28"/>
                                        <p:tgtEl>
                                          <p:spTgt spid="27"/>
                                        </p:tgtEl>
                                        <p:attrNameLst>
                                          <p:attrName>ppt_w</p:attrName>
                                        </p:attrNameLst>
                                      </p:cBhvr>
                                      <p:tavLst>
                                        <p:tav tm="0">
                                          <p:val>
                                            <p:fltVal val="0"/>
                                          </p:val>
                                        </p:tav>
                                        <p:tav tm="100000">
                                          <p:val>
                                            <p:strVal val="#ppt_w"/>
                                          </p:val>
                                        </p:tav>
                                      </p:tavLst>
                                    </p:anim>
                                    <p:anim calcmode="lin" valueType="num">
                                      <p:cBhvr>
                                        <p:cTn dur="300" fill="hold" id="29"/>
                                        <p:tgtEl>
                                          <p:spTgt spid="27"/>
                                        </p:tgtEl>
                                        <p:attrNameLst>
                                          <p:attrName>ppt_h</p:attrName>
                                        </p:attrNameLst>
                                      </p:cBhvr>
                                      <p:tavLst>
                                        <p:tav tm="0">
                                          <p:val>
                                            <p:fltVal val="0"/>
                                          </p:val>
                                        </p:tav>
                                        <p:tav tm="100000">
                                          <p:val>
                                            <p:strVal val="#ppt_h"/>
                                          </p:val>
                                        </p:tav>
                                      </p:tavLst>
                                    </p:anim>
                                    <p:anim calcmode="lin" valueType="num">
                                      <p:cBhvr>
                                        <p:cTn dur="300" fill="hold" id="30"/>
                                        <p:tgtEl>
                                          <p:spTgt spid="27"/>
                                        </p:tgtEl>
                                        <p:attrNameLst>
                                          <p:attrName>style.rotation</p:attrName>
                                        </p:attrNameLst>
                                      </p:cBhvr>
                                      <p:tavLst>
                                        <p:tav tm="0">
                                          <p:val>
                                            <p:fltVal val="90"/>
                                          </p:val>
                                        </p:tav>
                                        <p:tav tm="100000">
                                          <p:val>
                                            <p:fltVal val="0"/>
                                          </p:val>
                                        </p:tav>
                                      </p:tavLst>
                                    </p:anim>
                                    <p:animEffect filter="fade" transition="in">
                                      <p:cBhvr>
                                        <p:cTn dur="300" id="31"/>
                                        <p:tgtEl>
                                          <p:spTgt spid="27"/>
                                        </p:tgtEl>
                                      </p:cBhvr>
                                    </p:animEffect>
                                  </p:childTnLst>
                                </p:cTn>
                              </p:par>
                            </p:childTnLst>
                          </p:cTn>
                        </p:par>
                        <p:par>
                          <p:cTn fill="hold" id="32" nodeType="afterGroup">
                            <p:stCondLst>
                              <p:cond delay="800"/>
                            </p:stCondLst>
                            <p:childTnLst>
                              <p:par>
                                <p:cTn fill="hold" id="33" nodeType="afterEffect" presetClass="entr" presetID="20"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wedge" transition="in">
                                      <p:cBhvr>
                                        <p:cTn dur="1000" id="35"/>
                                        <p:tgtEl>
                                          <p:spTgt spid="28"/>
                                        </p:tgtEl>
                                      </p:cBhvr>
                                    </p:animEffect>
                                  </p:childTnLst>
                                </p:cTn>
                              </p:par>
                            </p:childTnLst>
                          </p:cTn>
                        </p:par>
                        <p:par>
                          <p:cTn fill="hold" id="36" nodeType="afterGroup">
                            <p:stCondLst>
                              <p:cond delay="1800"/>
                            </p:stCondLst>
                            <p:childTnLst>
                              <p:par>
                                <p:cTn fill="hold" grpId="0" id="37" nodeType="afterEffect" presetClass="entr" presetID="22" presetSubtype="1">
                                  <p:stCondLst>
                                    <p:cond delay="0"/>
                                  </p:stCondLst>
                                  <p:childTnLst>
                                    <p:set>
                                      <p:cBhvr>
                                        <p:cTn dur="1" fill="hold" id="38">
                                          <p:stCondLst>
                                            <p:cond delay="0"/>
                                          </p:stCondLst>
                                        </p:cTn>
                                        <p:tgtEl>
                                          <p:spTgt spid="19"/>
                                        </p:tgtEl>
                                        <p:attrNameLst>
                                          <p:attrName>style.visibility</p:attrName>
                                        </p:attrNameLst>
                                      </p:cBhvr>
                                      <p:to>
                                        <p:strVal val="visible"/>
                                      </p:to>
                                    </p:set>
                                    <p:animEffect filter="wipe(up)" transition="in">
                                      <p:cBhvr>
                                        <p:cTn dur="500" id="39"/>
                                        <p:tgtEl>
                                          <p:spTgt spid="19"/>
                                        </p:tgtEl>
                                      </p:cBhvr>
                                    </p:animEffect>
                                  </p:childTnLst>
                                </p:cTn>
                              </p:par>
                            </p:childTnLst>
                          </p:cTn>
                        </p:par>
                        <p:par>
                          <p:cTn fill="hold" id="40" nodeType="afterGroup">
                            <p:stCondLst>
                              <p:cond delay="230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20"/>
                                        </p:tgtEl>
                                        <p:attrNameLst>
                                          <p:attrName>style.visibility</p:attrName>
                                        </p:attrNameLst>
                                      </p:cBhvr>
                                      <p:to>
                                        <p:strVal val="visible"/>
                                      </p:to>
                                    </p:set>
                                    <p:anim calcmode="lin" valueType="num">
                                      <p:cBhvr>
                                        <p:cTn dur="500" fill="hold" id="43"/>
                                        <p:tgtEl>
                                          <p:spTgt spid="20"/>
                                        </p:tgtEl>
                                        <p:attrNameLst>
                                          <p:attrName>ppt_w</p:attrName>
                                        </p:attrNameLst>
                                      </p:cBhvr>
                                      <p:tavLst>
                                        <p:tav tm="0">
                                          <p:val>
                                            <p:fltVal val="0"/>
                                          </p:val>
                                        </p:tav>
                                        <p:tav tm="100000">
                                          <p:val>
                                            <p:strVal val="#ppt_w"/>
                                          </p:val>
                                        </p:tav>
                                      </p:tavLst>
                                    </p:anim>
                                    <p:anim calcmode="lin" valueType="num">
                                      <p:cBhvr>
                                        <p:cTn dur="500" fill="hold" id="44"/>
                                        <p:tgtEl>
                                          <p:spTgt spid="20"/>
                                        </p:tgtEl>
                                        <p:attrNameLst>
                                          <p:attrName>ppt_h</p:attrName>
                                        </p:attrNameLst>
                                      </p:cBhvr>
                                      <p:tavLst>
                                        <p:tav tm="0">
                                          <p:val>
                                            <p:fltVal val="0"/>
                                          </p:val>
                                        </p:tav>
                                        <p:tav tm="100000">
                                          <p:val>
                                            <p:strVal val="#ppt_h"/>
                                          </p:val>
                                        </p:tav>
                                      </p:tavLst>
                                    </p:anim>
                                    <p:animEffect filter="fade" transition="in">
                                      <p:cBhvr>
                                        <p:cTn dur="500" id="45"/>
                                        <p:tgtEl>
                                          <p:spTgt spid="20"/>
                                        </p:tgtEl>
                                      </p:cBhvr>
                                    </p:animEffect>
                                    <p:anim calcmode="lin" valueType="num">
                                      <p:cBhvr>
                                        <p:cTn dur="500" fill="hold" id="46"/>
                                        <p:tgtEl>
                                          <p:spTgt spid="20"/>
                                        </p:tgtEl>
                                        <p:attrNameLst>
                                          <p:attrName>ppt_x</p:attrName>
                                        </p:attrNameLst>
                                      </p:cBhvr>
                                      <p:tavLst>
                                        <p:tav tm="0">
                                          <p:val>
                                            <p:fltVal val="0.5"/>
                                          </p:val>
                                        </p:tav>
                                        <p:tav tm="100000">
                                          <p:val>
                                            <p:strVal val="#ppt_x"/>
                                          </p:val>
                                        </p:tav>
                                      </p:tavLst>
                                    </p:anim>
                                    <p:anim calcmode="lin" valueType="num">
                                      <p:cBhvr>
                                        <p:cTn dur="500" fill="hold" id="47"/>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build="allAtOnce" grpId="0" spid="25"/>
      <p:bldP grpId="0" spid="26"/>
      <p:bldP grpId="0" spid="2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8" name="矩形 7">
            <a:extLst>
              <a:ext uri="{FF2B5EF4-FFF2-40B4-BE49-F238E27FC236}">
                <a16:creationId xmlns:a16="http://schemas.microsoft.com/office/drawing/2014/main" id="{1E0383ED-51F5-4FA1-9A09-C4DA7F32B553}"/>
              </a:ext>
            </a:extLst>
          </p:cNvPr>
          <p:cNvSpPr/>
          <p:nvPr/>
        </p:nvSpPr>
        <p:spPr>
          <a:xfrm>
            <a:off x="883304" y="2844313"/>
            <a:ext cx="7912415" cy="1078992"/>
          </a:xfrm>
          <a:prstGeom prst="rect">
            <a:avLst/>
          </a:prstGeom>
        </p:spPr>
        <p:txBody>
          <a:bodyPr wrap="square">
            <a:spAutoFit/>
          </a:bodyPr>
          <a:lstStyle/>
          <a:p>
            <a:pPr algn="dist">
              <a:lnSpc>
                <a:spcPct val="90000"/>
              </a:lnSpc>
            </a:pPr>
            <a:r>
              <a:rPr altLang="en-US" lang="zh-CN" spc="-100" sz="72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如何发扬斗争精神 </a:t>
            </a:r>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285497" y="246371"/>
            <a:ext cx="1195615" cy="966967"/>
          </a:xfrm>
          <a:prstGeom prst="rect">
            <a:avLst/>
          </a:prstGeom>
        </p:spPr>
      </p:pic>
      <p:sp>
        <p:nvSpPr>
          <p:cNvPr id="26" name="Aitds3-1">
            <a:extLst>
              <a:ext uri="{FF2B5EF4-FFF2-40B4-BE49-F238E27FC236}">
                <a16:creationId xmlns:a16="http://schemas.microsoft.com/office/drawing/2014/main" id="{CDD403D6-2251-446B-925F-8CC4CE24FBAE}"/>
              </a:ext>
            </a:extLst>
          </p:cNvPr>
          <p:cNvSpPr/>
          <p:nvPr/>
        </p:nvSpPr>
        <p:spPr>
          <a:xfrm>
            <a:off x="2832697" y="1804316"/>
            <a:ext cx="37731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zh-CN" b="1" lang="en-US" smtClean="0" sz="32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PART 03</a:t>
            </a:r>
          </a:p>
        </p:txBody>
      </p:sp>
    </p:spTree>
    <p:extLst>
      <p:ext uri="{BB962C8B-B14F-4D97-AF65-F5344CB8AC3E}">
        <p14:creationId val="2360836036"/>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6"/>
                                        </p:tgtEl>
                                        <p:attrNameLst>
                                          <p:attrName>style.visibility</p:attrName>
                                        </p:attrNameLst>
                                      </p:cBhvr>
                                      <p:to>
                                        <p:strVal val="visible"/>
                                      </p:to>
                                    </p:set>
                                    <p:animEffect filter="wipe(righ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26"/>
                                        </p:tgtEl>
                                        <p:attrNameLst>
                                          <p:attrName>style.visibility</p:attrName>
                                        </p:attrNameLst>
                                      </p:cBhvr>
                                      <p:to>
                                        <p:strVal val="visible"/>
                                      </p:to>
                                    </p:set>
                                    <p:animEffect filter="barn(inVertical)" transition="in">
                                      <p:cBhvr>
                                        <p:cTn dur="500" id="24"/>
                                        <p:tgtEl>
                                          <p:spTgt spid="26"/>
                                        </p:tgtEl>
                                      </p:cBhvr>
                                    </p:animEffect>
                                  </p:childTnLst>
                                </p:cTn>
                              </p:par>
                            </p:childTnLst>
                          </p:cTn>
                        </p:par>
                        <p:par>
                          <p:cTn fill="hold" id="25" nodeType="afterGroup">
                            <p:stCondLst>
                              <p:cond delay="500"/>
                            </p:stCondLst>
                            <p:childTnLst>
                              <p:par>
                                <p:cTn fill="hold" grpId="0" id="26" nodeType="afterEffect" presetClass="entr" presetID="23" presetSubtype="36">
                                  <p:stCondLst>
                                    <p:cond delay="0"/>
                                  </p:stCondLst>
                                  <p:iterate type="lt">
                                    <p:tmPct val="10000"/>
                                  </p:iterate>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strVal val="(6*min(max(#ppt_w*#ppt_h,.3),1)-7.4)/-.7*#ppt_w"/>
                                          </p:val>
                                        </p:tav>
                                        <p:tav tm="100000">
                                          <p:val>
                                            <p:strVal val="#ppt_w"/>
                                          </p:val>
                                        </p:tav>
                                      </p:tavLst>
                                    </p:anim>
                                    <p:anim calcmode="lin" valueType="num">
                                      <p:cBhvr>
                                        <p:cTn dur="500" fill="hold" id="29"/>
                                        <p:tgtEl>
                                          <p:spTgt spid="8"/>
                                        </p:tgtEl>
                                        <p:attrNameLst>
                                          <p:attrName>ppt_h</p:attrName>
                                        </p:attrNameLst>
                                      </p:cBhvr>
                                      <p:tavLst>
                                        <p:tav tm="0">
                                          <p:val>
                                            <p:strVal val="(6*min(max(#ppt_w*#ppt_h,.3),1)-7.4)/-.7*#ppt_h"/>
                                          </p:val>
                                        </p:tav>
                                        <p:tav tm="100000">
                                          <p:val>
                                            <p:strVal val="#ppt_h"/>
                                          </p:val>
                                        </p:tav>
                                      </p:tavLst>
                                    </p:anim>
                                    <p:anim calcmode="lin" valueType="num">
                                      <p:cBhvr>
                                        <p:cTn dur="500" fill="hold" id="30"/>
                                        <p:tgtEl>
                                          <p:spTgt spid="8"/>
                                        </p:tgtEl>
                                        <p:attrNameLst>
                                          <p:attrName>ppt_x</p:attrName>
                                        </p:attrNameLst>
                                      </p:cBhvr>
                                      <p:tavLst>
                                        <p:tav tm="0">
                                          <p:val>
                                            <p:fltVal val="0.5"/>
                                          </p:val>
                                        </p:tav>
                                        <p:tav tm="100000">
                                          <p:val>
                                            <p:strVal val="#ppt_x"/>
                                          </p:val>
                                        </p:tav>
                                      </p:tavLst>
                                    </p:anim>
                                    <p:anim calcmode="lin" valueType="num">
                                      <p:cBhvr>
                                        <p:cTn dur="500" fill="hold" id="31"/>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7" name="Aitds3">
            <a:extLst>
              <a:ext uri="{FF2B5EF4-FFF2-40B4-BE49-F238E27FC236}">
                <a16:creationId xmlns:a16="http://schemas.microsoft.com/office/drawing/2014/main" id="{F3744F8C-0B36-4CFA-90A4-68347AA39EE4}"/>
              </a:ext>
            </a:extLst>
          </p:cNvPr>
          <p:cNvSpPr/>
          <p:nvPr/>
        </p:nvSpPr>
        <p:spPr>
          <a:xfrm>
            <a:off x="890439" y="2586075"/>
            <a:ext cx="10635116" cy="902208"/>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要想发扬斗争精神，首先要自身经得起斗争。党员干部要有“吾日三省吾身”的自觉，时常反思自身的不足，做一个廉洁自律的人，才能有敢于亮剑的底气。</a:t>
            </a:r>
          </a:p>
        </p:txBody>
      </p:sp>
      <p:grpSp>
        <p:nvGrpSpPr>
          <p:cNvPr id="16" name="组合 15"/>
          <p:cNvGrpSpPr/>
          <p:nvPr/>
        </p:nvGrpSpPr>
        <p:grpSpPr>
          <a:xfrm>
            <a:off x="874713" y="3659469"/>
            <a:ext cx="10591265" cy="1179424"/>
            <a:chOff x="874713" y="3751111"/>
            <a:chExt cx="3328987" cy="1179424"/>
          </a:xfrm>
        </p:grpSpPr>
        <p:sp>
          <p:nvSpPr>
            <p:cNvPr id="13" name="Aitds4-1">
              <a:extLst>
                <a:ext uri="{FF2B5EF4-FFF2-40B4-BE49-F238E27FC236}">
                  <a16:creationId xmlns:a16="http://schemas.microsoft.com/office/drawing/2014/main" id="{B0EFAE46-BADB-45D6-8C24-70E973002FE3}"/>
                </a:ext>
              </a:extLst>
            </p:cNvPr>
            <p:cNvSpPr>
              <a:spLocks noChangeArrowheads="1"/>
            </p:cNvSpPr>
            <p:nvPr/>
          </p:nvSpPr>
          <p:spPr bwMode="auto">
            <a:xfrm>
              <a:off x="874713" y="3751111"/>
              <a:ext cx="3328987" cy="1179424"/>
            </a:xfrm>
            <a:prstGeom prst="roundRect">
              <a:avLst>
                <a:gd fmla="val 8176" name="adj"/>
              </a:avLst>
            </a:prstGeom>
            <a:noFill/>
            <a:ln w="19050">
              <a:solidFill>
                <a:srgbClr val="F17475">
                  <a:lumMod val="75000"/>
                </a:srgbClr>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zh-CN" b="1" baseline="0" cap="none" i="0" kern="0" kumimoji="0" lang="en-US" noProof="0" normalizeH="0" spc="0" strike="noStrike" sz="1500" u="none">
                  <a:ln>
                    <a:noFill/>
                  </a:ln>
                  <a:solidFill>
                    <a:srgbClr val="C00000"/>
                  </a:solidFill>
                  <a:effectLst/>
                  <a:uLnTx/>
                  <a:uFillTx/>
                  <a:latin typeface="+mn-lt"/>
                  <a:ea typeface="+mn-ea"/>
                  <a:cs typeface="+mn-ea"/>
                  <a:sym typeface="+mn-lt"/>
                </a:rPr>
                <a:t> </a:t>
              </a:r>
            </a:p>
          </p:txBody>
        </p:sp>
        <p:sp>
          <p:nvSpPr>
            <p:cNvPr id="15" name="Aitds3">
              <a:extLst>
                <a:ext uri="{FF2B5EF4-FFF2-40B4-BE49-F238E27FC236}">
                  <a16:creationId xmlns:a16="http://schemas.microsoft.com/office/drawing/2014/main" id="{F3744F8C-0B36-4CFA-90A4-68347AA39EE4}"/>
                </a:ext>
              </a:extLst>
            </p:cNvPr>
            <p:cNvSpPr/>
            <p:nvPr/>
          </p:nvSpPr>
          <p:spPr>
            <a:xfrm>
              <a:off x="926511" y="3899031"/>
              <a:ext cx="3217978" cy="816864"/>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sz="1700" u="none">
                  <a:ln>
                    <a:noFill/>
                  </a:ln>
                  <a:solidFill>
                    <a:prstClr val="black"/>
                  </a:solidFill>
                  <a:effectLst/>
                  <a:uLnTx/>
                  <a:uFillTx/>
                  <a:cs typeface="+mn-ea"/>
                  <a:sym typeface="+mn-lt"/>
                </a:rPr>
                <a:t>从不少腐败案例来看，一些领导干部(例如应勤进)在权力欲望中没有及时地进行自我斗争，进而触犯了法律，这样的人背离了入党初衷，因为没有紧绷廉洁自律的这根弦，丧失了斗争武器，站在了人民的对立面。</a:t>
              </a:r>
            </a:p>
          </p:txBody>
        </p:sp>
      </p:grpSp>
      <p:grpSp>
        <p:nvGrpSpPr>
          <p:cNvPr id="20" name="组合 19"/>
          <p:cNvGrpSpPr/>
          <p:nvPr/>
        </p:nvGrpSpPr>
        <p:grpSpPr>
          <a:xfrm>
            <a:off x="4114" y="5284825"/>
            <a:ext cx="12187885" cy="979715"/>
            <a:chOff x="-1" y="5214255"/>
            <a:chExt cx="12897233" cy="979715"/>
          </a:xfrm>
          <a:solidFill>
            <a:srgbClr val="C00000"/>
          </a:solidFill>
        </p:grpSpPr>
        <p:sp>
          <p:nvSpPr>
            <p:cNvPr id="21" name="矩形 20"/>
            <p:cNvSpPr/>
            <p:nvPr/>
          </p:nvSpPr>
          <p:spPr>
            <a:xfrm>
              <a:off x="-1" y="5214255"/>
              <a:ext cx="12897233" cy="9797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22" name="Aitds3">
              <a:extLst>
                <a:ext uri="{FF2B5EF4-FFF2-40B4-BE49-F238E27FC236}">
                  <a16:creationId xmlns:a16="http://schemas.microsoft.com/office/drawing/2014/main" id="{F3744F8C-0B36-4CFA-90A4-68347AA39EE4}"/>
                </a:ext>
              </a:extLst>
            </p:cNvPr>
            <p:cNvSpPr/>
            <p:nvPr/>
          </p:nvSpPr>
          <p:spPr>
            <a:xfrm>
              <a:off x="86415" y="5376583"/>
              <a:ext cx="12574694" cy="777240"/>
            </a:xfrm>
            <a:prstGeom prst="rect">
              <a:avLst/>
            </a:prstGeom>
            <a:grpFill/>
          </p:spPr>
          <p:txBody>
            <a:bodyPr wrap="square">
              <a:spAutoFit/>
            </a:bodyPr>
            <a:lstStyle/>
            <a:p>
              <a:pPr algn="ctr"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在座的各位应该引以为戒，无论身处何时何地，都要反躬自省，干干净净做人，经常性地开展自我批评，才能有与恶势力、与困难斗争的底气。  　　</a:t>
              </a:r>
            </a:p>
          </p:txBody>
        </p:sp>
      </p:grpSp>
      <p:grpSp>
        <p:nvGrpSpPr>
          <p:cNvPr id="23" name="组合 22"/>
          <p:cNvGrpSpPr/>
          <p:nvPr/>
        </p:nvGrpSpPr>
        <p:grpSpPr>
          <a:xfrm>
            <a:off x="218822" y="96130"/>
            <a:ext cx="3984878" cy="966967"/>
            <a:chOff x="218822" y="96130"/>
            <a:chExt cx="3984878" cy="966967"/>
          </a:xfrm>
        </p:grpSpPr>
        <p:sp>
          <p:nvSpPr>
            <p:cNvPr id="24" name="Aitds3-1">
              <a:extLst>
                <a:ext uri="{FF2B5EF4-FFF2-40B4-BE49-F238E27FC236}">
                  <a16:creationId xmlns:a16="http://schemas.microsoft.com/office/drawing/2014/main" id="{CDD403D6-2251-446B-925F-8CC4CE24FBAE}"/>
                </a:ext>
              </a:extLst>
            </p:cNvPr>
            <p:cNvSpPr/>
            <p:nvPr/>
          </p:nvSpPr>
          <p:spPr>
            <a:xfrm>
              <a:off x="656008" y="341703"/>
              <a:ext cx="3547692"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如何发扬斗争精神 </a:t>
              </a:r>
            </a:p>
          </p:txBody>
        </p:sp>
        <p:pic>
          <p:nvPicPr>
            <p:cNvPr id="25" name="图片 24"/>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6" name="组合 25">
            <a:extLst>
              <a:ext uri="{FF2B5EF4-FFF2-40B4-BE49-F238E27FC236}">
                <a16:creationId xmlns:a16="http://schemas.microsoft.com/office/drawing/2014/main" id="{F265A872-D12E-2F47-B35B-01E46889999A}"/>
              </a:ext>
            </a:extLst>
          </p:cNvPr>
          <p:cNvGrpSpPr/>
          <p:nvPr/>
        </p:nvGrpSpPr>
        <p:grpSpPr>
          <a:xfrm>
            <a:off x="874713" y="1471822"/>
            <a:ext cx="1042988" cy="762000"/>
            <a:chOff x="874712" y="1854200"/>
            <a:chExt cx="10123488" cy="762000"/>
          </a:xfrm>
        </p:grpSpPr>
        <p:sp>
          <p:nvSpPr>
            <p:cNvPr id="27" name="矩形 26">
              <a:extLst>
                <a:ext uri="{FF2B5EF4-FFF2-40B4-BE49-F238E27FC236}">
                  <a16:creationId xmlns:a16="http://schemas.microsoft.com/office/drawing/2014/main" id="{A262A315-664C-DA4F-9A49-BD4721C1257C}"/>
                </a:ext>
              </a:extLst>
            </p:cNvPr>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sp>
          <p:nvSpPr>
            <p:cNvPr id="28" name="文本框 27">
              <a:extLst>
                <a:ext uri="{FF2B5EF4-FFF2-40B4-BE49-F238E27FC236}">
                  <a16:creationId xmlns:a16="http://schemas.microsoft.com/office/drawing/2014/main" id="{7C9B118F-515A-4A48-9620-20281860B995}"/>
                </a:ext>
              </a:extLst>
            </p:cNvPr>
            <p:cNvSpPr txBox="1"/>
            <p:nvPr/>
          </p:nvSpPr>
          <p:spPr>
            <a:xfrm>
              <a:off x="1027349" y="2004367"/>
              <a:ext cx="9082087" cy="457200"/>
            </a:xfrm>
            <a:prstGeom prst="rect">
              <a:avLst/>
            </a:prstGeom>
            <a:noFill/>
          </p:spPr>
          <p:txBody>
            <a:bodyPr rtlCol="0" wrap="square">
              <a:spAutoFit/>
            </a:bodyPr>
            <a:lstStyle/>
            <a:p>
              <a:pPr algn="ctr" defTabSz="1219170" lvl="0">
                <a:defRPr/>
              </a:pPr>
              <a:r>
                <a:rPr altLang="zh-CN" lang="en-US" sz="2400">
                  <a:solidFill>
                    <a:schemeClr val="bg1"/>
                  </a:solidFill>
                  <a:latin typeface="+mn-ea"/>
                </a:rPr>
                <a:t>01</a:t>
              </a:r>
            </a:p>
          </p:txBody>
        </p:sp>
      </p:grpSp>
      <p:grpSp>
        <p:nvGrpSpPr>
          <p:cNvPr id="29" name="组合 28">
            <a:extLst>
              <a:ext uri="{FF2B5EF4-FFF2-40B4-BE49-F238E27FC236}">
                <a16:creationId xmlns:a16="http://schemas.microsoft.com/office/drawing/2014/main" id="{87E9B6D4-ECB0-DF41-99F6-6594D48664FD}"/>
              </a:ext>
            </a:extLst>
          </p:cNvPr>
          <p:cNvGrpSpPr/>
          <p:nvPr/>
        </p:nvGrpSpPr>
        <p:grpSpPr>
          <a:xfrm>
            <a:off x="1933427" y="1471821"/>
            <a:ext cx="3959374" cy="762000"/>
            <a:chOff x="1933427" y="1471821"/>
            <a:chExt cx="3959374" cy="762000"/>
          </a:xfrm>
        </p:grpSpPr>
        <p:sp>
          <p:nvSpPr>
            <p:cNvPr id="30" name="文本框 29">
              <a:extLst>
                <a:ext uri="{FF2B5EF4-FFF2-40B4-BE49-F238E27FC236}">
                  <a16:creationId xmlns:a16="http://schemas.microsoft.com/office/drawing/2014/main" id="{7D3C8B36-4D58-F842-BD76-67283F7AA76E}"/>
                </a:ext>
              </a:extLst>
            </p:cNvPr>
            <p:cNvSpPr txBox="1"/>
            <p:nvPr/>
          </p:nvSpPr>
          <p:spPr>
            <a:xfrm>
              <a:off x="2103313" y="1683544"/>
              <a:ext cx="3789488" cy="396240"/>
            </a:xfrm>
            <a:prstGeom prst="rect">
              <a:avLst/>
            </a:prstGeom>
            <a:noFill/>
            <a:ln>
              <a:noFill/>
            </a:ln>
            <a:effectLst>
              <a:outerShdw algn="ctr" blurRad="63500" rotWithShape="0" sx="102000" sy="102000">
                <a:prstClr val="black">
                  <a:alpha val="40000"/>
                </a:prstClr>
              </a:outerShdw>
            </a:effectLst>
          </p:spPr>
          <p:txBody>
            <a:bodyPr rtlCol="0" wrap="square">
              <a:spAutoFit/>
            </a:bodyPr>
            <a:lstStyle/>
            <a:p>
              <a:pPr defTabSz="1219170">
                <a:defRPr/>
              </a:pPr>
              <a:r>
                <a:rPr altLang="en-US" lang="zh-CN" sz="2000">
                  <a:effectLst>
                    <a:outerShdw algn="ctr" rotWithShape="0">
                      <a:schemeClr val="bg1"/>
                    </a:outerShdw>
                  </a:effectLst>
                  <a:latin typeface="+mn-ea"/>
                </a:rPr>
                <a:t>廉洁自律，夯实斗争底气 </a:t>
              </a:r>
            </a:p>
          </p:txBody>
        </p:sp>
        <p:sp>
          <p:nvSpPr>
            <p:cNvPr id="31" name="矩形 30">
              <a:extLst>
                <a:ext uri="{FF2B5EF4-FFF2-40B4-BE49-F238E27FC236}">
                  <a16:creationId xmlns:a16="http://schemas.microsoft.com/office/drawing/2014/main" id="{5497A8C7-1928-5D45-92F2-0D5D99B56785}"/>
                </a:ext>
              </a:extLst>
            </p:cNvPr>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grpSp>
    </p:spTree>
    <p:extLst>
      <p:ext uri="{BB962C8B-B14F-4D97-AF65-F5344CB8AC3E}">
        <p14:creationId val="2570584683"/>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9" presetSubtype="0">
                                  <p:stCondLst>
                                    <p:cond delay="0"/>
                                  </p:stCondLst>
                                  <p:childTnLst>
                                    <p:set>
                                      <p:cBhvr>
                                        <p:cTn dur="1" fill="hold" id="12">
                                          <p:stCondLst>
                                            <p:cond delay="0"/>
                                          </p:stCondLst>
                                        </p:cTn>
                                        <p:tgtEl>
                                          <p:spTgt spid="26"/>
                                        </p:tgtEl>
                                        <p:attrNameLst>
                                          <p:attrName>style.visibility</p:attrName>
                                        </p:attrNameLst>
                                      </p:cBhvr>
                                      <p:to>
                                        <p:strVal val="visible"/>
                                      </p:to>
                                    </p:set>
                                    <p:animEffect filter="dissolve" transition="in">
                                      <p:cBhvr>
                                        <p:cTn dur="500" id="13"/>
                                        <p:tgtEl>
                                          <p:spTgt spid="26"/>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9" presetSubtype="0">
                                  <p:stCondLst>
                                    <p:cond delay="0"/>
                                  </p:stCondLst>
                                  <p:childTnLst>
                                    <p:set>
                                      <p:cBhvr>
                                        <p:cTn dur="1" fill="hold" id="17">
                                          <p:stCondLst>
                                            <p:cond delay="0"/>
                                          </p:stCondLst>
                                        </p:cTn>
                                        <p:tgtEl>
                                          <p:spTgt spid="29"/>
                                        </p:tgtEl>
                                        <p:attrNameLst>
                                          <p:attrName>style.visibility</p:attrName>
                                        </p:attrNameLst>
                                      </p:cBhvr>
                                      <p:to>
                                        <p:strVal val="visible"/>
                                      </p:to>
                                    </p:set>
                                    <p:animEffect filter="dissolve" transition="in">
                                      <p:cBhvr>
                                        <p:cTn dur="500" id="18"/>
                                        <p:tgtEl>
                                          <p:spTgt spid="29"/>
                                        </p:tgtEl>
                                      </p:cBhvr>
                                    </p:animEffect>
                                  </p:childTnLst>
                                </p:cTn>
                              </p:par>
                            </p:childTnLst>
                          </p:cTn>
                        </p:par>
                        <p:par>
                          <p:cTn fill="hold" id="19" nodeType="afterGroup">
                            <p:stCondLst>
                              <p:cond delay="500"/>
                            </p:stCondLst>
                            <p:childTnLst>
                              <p:par>
                                <p:cTn fill="hold" grpId="0" id="20" nodeType="afterEffect" presetClass="entr" presetID="22" presetSubtype="1">
                                  <p:stCondLst>
                                    <p:cond delay="0"/>
                                  </p:stCondLst>
                                  <p:childTnLst>
                                    <p:set>
                                      <p:cBhvr>
                                        <p:cTn dur="1" fill="hold" id="21">
                                          <p:stCondLst>
                                            <p:cond delay="0"/>
                                          </p:stCondLst>
                                        </p:cTn>
                                        <p:tgtEl>
                                          <p:spTgt spid="7"/>
                                        </p:tgtEl>
                                        <p:attrNameLst>
                                          <p:attrName>style.visibility</p:attrName>
                                        </p:attrNameLst>
                                      </p:cBhvr>
                                      <p:to>
                                        <p:strVal val="visible"/>
                                      </p:to>
                                    </p:set>
                                    <p:animEffect filter="wipe(up)" transition="in">
                                      <p:cBhvr>
                                        <p:cTn dur="500" id="22"/>
                                        <p:tgtEl>
                                          <p:spTgt spid="7"/>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6" presetSubtype="21">
                                  <p:stCondLst>
                                    <p:cond delay="0"/>
                                  </p:stCondLst>
                                  <p:childTnLst>
                                    <p:set>
                                      <p:cBhvr>
                                        <p:cTn dur="1" fill="hold" id="26">
                                          <p:stCondLst>
                                            <p:cond delay="0"/>
                                          </p:stCondLst>
                                        </p:cTn>
                                        <p:tgtEl>
                                          <p:spTgt spid="16"/>
                                        </p:tgtEl>
                                        <p:attrNameLst>
                                          <p:attrName>style.visibility</p:attrName>
                                        </p:attrNameLst>
                                      </p:cBhvr>
                                      <p:to>
                                        <p:strVal val="visible"/>
                                      </p:to>
                                    </p:set>
                                    <p:animEffect filter="barn(inVertical)" transition="in">
                                      <p:cBhvr>
                                        <p:cTn dur="500" id="27"/>
                                        <p:tgtEl>
                                          <p:spTgt spid="16"/>
                                        </p:tgtEl>
                                      </p:cBhvr>
                                    </p:animEffect>
                                  </p:childTnLst>
                                </p:cTn>
                              </p:par>
                            </p:childTnLst>
                          </p:cTn>
                        </p:par>
                        <p:par>
                          <p:cTn fill="hold" id="28" nodeType="afterGroup">
                            <p:stCondLst>
                              <p:cond delay="500"/>
                            </p:stCondLst>
                            <p:childTnLst>
                              <p:par>
                                <p:cTn fill="hold" id="29" nodeType="afterEffect" presetClass="entr" presetID="42"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1000" id="31"/>
                                        <p:tgtEl>
                                          <p:spTgt spid="20"/>
                                        </p:tgtEl>
                                      </p:cBhvr>
                                    </p:animEffect>
                                    <p:anim calcmode="lin" valueType="num">
                                      <p:cBhvr>
                                        <p:cTn dur="1000" fill="hold" id="32"/>
                                        <p:tgtEl>
                                          <p:spTgt spid="20"/>
                                        </p:tgtEl>
                                        <p:attrNameLst>
                                          <p:attrName>ppt_x</p:attrName>
                                        </p:attrNameLst>
                                      </p:cBhvr>
                                      <p:tavLst>
                                        <p:tav tm="0">
                                          <p:val>
                                            <p:strVal val="#ppt_x"/>
                                          </p:val>
                                        </p:tav>
                                        <p:tav tm="100000">
                                          <p:val>
                                            <p:strVal val="#ppt_x"/>
                                          </p:val>
                                        </p:tav>
                                      </p:tavLst>
                                    </p:anim>
                                    <p:anim calcmode="lin" valueType="num">
                                      <p:cBhvr>
                                        <p:cTn dur="1000" fill="hold" id="33"/>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5" name="Aitds3">
            <a:extLst>
              <a:ext uri="{FF2B5EF4-FFF2-40B4-BE49-F238E27FC236}">
                <a16:creationId xmlns:a16="http://schemas.microsoft.com/office/drawing/2014/main" id="{F3744F8C-0B36-4CFA-90A4-68347AA39EE4}"/>
              </a:ext>
            </a:extLst>
          </p:cNvPr>
          <p:cNvSpPr/>
          <p:nvPr/>
        </p:nvSpPr>
        <p:spPr>
          <a:xfrm>
            <a:off x="816629" y="5710551"/>
            <a:ext cx="10380829" cy="777240"/>
          </a:xfrm>
          <a:prstGeom prst="rect">
            <a:avLst/>
          </a:prstGeom>
        </p:spPr>
        <p:txBody>
          <a:bodyPr wrap="square">
            <a:spAutoFit/>
          </a:bodyPr>
          <a:lstStyle/>
          <a:p>
            <a:pPr algn="just"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要坚定斗争意志，把牢斗争定力，做得不对的地方坚决指出，碰到了困难也要加大斗争力度，切不可偃旗息鼓、前功尽弃。  　</a:t>
            </a:r>
          </a:p>
        </p:txBody>
      </p:sp>
      <p:grpSp>
        <p:nvGrpSpPr>
          <p:cNvPr id="26" name="组合 25"/>
          <p:cNvGrpSpPr/>
          <p:nvPr/>
        </p:nvGrpSpPr>
        <p:grpSpPr>
          <a:xfrm>
            <a:off x="218822" y="96130"/>
            <a:ext cx="3984878" cy="966967"/>
            <a:chOff x="218822" y="96130"/>
            <a:chExt cx="3984878" cy="966967"/>
          </a:xfrm>
        </p:grpSpPr>
        <p:sp>
          <p:nvSpPr>
            <p:cNvPr id="27" name="Aitds3-1">
              <a:extLst>
                <a:ext uri="{FF2B5EF4-FFF2-40B4-BE49-F238E27FC236}">
                  <a16:creationId xmlns:a16="http://schemas.microsoft.com/office/drawing/2014/main" id="{CDD403D6-2251-446B-925F-8CC4CE24FBAE}"/>
                </a:ext>
              </a:extLst>
            </p:cNvPr>
            <p:cNvSpPr/>
            <p:nvPr/>
          </p:nvSpPr>
          <p:spPr>
            <a:xfrm>
              <a:off x="656008" y="341703"/>
              <a:ext cx="3547692"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如何发扬斗争精神 </a:t>
              </a:r>
            </a:p>
          </p:txBody>
        </p:sp>
        <p:pic>
          <p:nvPicPr>
            <p:cNvPr id="28" name="图片 27"/>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9" name="组合 28">
            <a:extLst>
              <a:ext uri="{FF2B5EF4-FFF2-40B4-BE49-F238E27FC236}">
                <a16:creationId xmlns:a16="http://schemas.microsoft.com/office/drawing/2014/main" id="{F265A872-D12E-2F47-B35B-01E46889999A}"/>
              </a:ext>
            </a:extLst>
          </p:cNvPr>
          <p:cNvGrpSpPr/>
          <p:nvPr/>
        </p:nvGrpSpPr>
        <p:grpSpPr>
          <a:xfrm>
            <a:off x="874713" y="1471822"/>
            <a:ext cx="1042988" cy="762000"/>
            <a:chOff x="874712" y="1854200"/>
            <a:chExt cx="10123488" cy="762000"/>
          </a:xfrm>
        </p:grpSpPr>
        <p:sp>
          <p:nvSpPr>
            <p:cNvPr id="30" name="矩形 29">
              <a:extLst>
                <a:ext uri="{FF2B5EF4-FFF2-40B4-BE49-F238E27FC236}">
                  <a16:creationId xmlns:a16="http://schemas.microsoft.com/office/drawing/2014/main" id="{A262A315-664C-DA4F-9A49-BD4721C1257C}"/>
                </a:ext>
              </a:extLst>
            </p:cNvPr>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sp>
          <p:nvSpPr>
            <p:cNvPr id="31" name="文本框 30">
              <a:extLst>
                <a:ext uri="{FF2B5EF4-FFF2-40B4-BE49-F238E27FC236}">
                  <a16:creationId xmlns:a16="http://schemas.microsoft.com/office/drawing/2014/main" id="{7C9B118F-515A-4A48-9620-20281860B995}"/>
                </a:ext>
              </a:extLst>
            </p:cNvPr>
            <p:cNvSpPr txBox="1"/>
            <p:nvPr/>
          </p:nvSpPr>
          <p:spPr>
            <a:xfrm>
              <a:off x="1027349" y="2004367"/>
              <a:ext cx="9082087" cy="457200"/>
            </a:xfrm>
            <a:prstGeom prst="rect">
              <a:avLst/>
            </a:prstGeom>
            <a:noFill/>
          </p:spPr>
          <p:txBody>
            <a:bodyPr rtlCol="0" wrap="square">
              <a:spAutoFit/>
            </a:bodyPr>
            <a:lstStyle/>
            <a:p>
              <a:pPr algn="ctr" defTabSz="1219170" lvl="0">
                <a:defRPr/>
              </a:pPr>
              <a:r>
                <a:rPr altLang="zh-CN" lang="en-US" smtClean="0" sz="2400">
                  <a:solidFill>
                    <a:schemeClr val="bg1"/>
                  </a:solidFill>
                  <a:latin typeface="+mn-ea"/>
                </a:rPr>
                <a:t>02</a:t>
              </a:r>
            </a:p>
          </p:txBody>
        </p:sp>
      </p:grpSp>
      <p:grpSp>
        <p:nvGrpSpPr>
          <p:cNvPr id="32" name="组合 31">
            <a:extLst>
              <a:ext uri="{FF2B5EF4-FFF2-40B4-BE49-F238E27FC236}">
                <a16:creationId xmlns:a16="http://schemas.microsoft.com/office/drawing/2014/main" id="{87E9B6D4-ECB0-DF41-99F6-6594D48664FD}"/>
              </a:ext>
            </a:extLst>
          </p:cNvPr>
          <p:cNvGrpSpPr/>
          <p:nvPr/>
        </p:nvGrpSpPr>
        <p:grpSpPr>
          <a:xfrm>
            <a:off x="1933427" y="1471821"/>
            <a:ext cx="3413273" cy="762000"/>
            <a:chOff x="1933427" y="1471821"/>
            <a:chExt cx="3413273" cy="762000"/>
          </a:xfrm>
        </p:grpSpPr>
        <p:sp>
          <p:nvSpPr>
            <p:cNvPr id="33" name="文本框 32">
              <a:extLst>
                <a:ext uri="{FF2B5EF4-FFF2-40B4-BE49-F238E27FC236}">
                  <a16:creationId xmlns:a16="http://schemas.microsoft.com/office/drawing/2014/main" id="{7D3C8B36-4D58-F842-BD76-67283F7AA76E}"/>
                </a:ext>
              </a:extLst>
            </p:cNvPr>
            <p:cNvSpPr txBox="1"/>
            <p:nvPr/>
          </p:nvSpPr>
          <p:spPr>
            <a:xfrm>
              <a:off x="2103313" y="1683544"/>
              <a:ext cx="3052887" cy="396240"/>
            </a:xfrm>
            <a:prstGeom prst="rect">
              <a:avLst/>
            </a:prstGeom>
            <a:noFill/>
            <a:ln>
              <a:noFill/>
            </a:ln>
            <a:effectLst>
              <a:outerShdw algn="ctr" blurRad="63500" rotWithShape="0" sx="102000" sy="102000">
                <a:prstClr val="black">
                  <a:alpha val="40000"/>
                </a:prstClr>
              </a:outerShdw>
            </a:effectLst>
          </p:spPr>
          <p:txBody>
            <a:bodyPr rtlCol="0" wrap="square">
              <a:spAutoFit/>
            </a:bodyPr>
            <a:lstStyle/>
            <a:p>
              <a:pPr defTabSz="1219170">
                <a:defRPr/>
              </a:pPr>
              <a:r>
                <a:rPr altLang="en-US" lang="zh-CN" sz="2000">
                  <a:effectLst>
                    <a:outerShdw algn="ctr" rotWithShape="0">
                      <a:schemeClr val="bg1"/>
                    </a:outerShdw>
                  </a:effectLst>
                  <a:latin typeface="+mn-ea"/>
                </a:rPr>
                <a:t>坚定信念，把牢斗争定力</a:t>
              </a:r>
            </a:p>
          </p:txBody>
        </p:sp>
        <p:sp>
          <p:nvSpPr>
            <p:cNvPr id="34" name="矩形 33">
              <a:extLst>
                <a:ext uri="{FF2B5EF4-FFF2-40B4-BE49-F238E27FC236}">
                  <a16:creationId xmlns:a16="http://schemas.microsoft.com/office/drawing/2014/main" id="{5497A8C7-1928-5D45-92F2-0D5D99B56785}"/>
                </a:ext>
              </a:extLst>
            </p:cNvPr>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grpSp>
      <p:sp>
        <p:nvSpPr>
          <p:cNvPr id="35" name="Aitds8">
            <a:extLst>
              <a:ext uri="{FF2B5EF4-FFF2-40B4-BE49-F238E27FC236}">
                <a16:creationId xmlns:a16="http://schemas.microsoft.com/office/drawing/2014/main" id="{978D0C37-E226-4532-A673-F7D2D3A96584}"/>
              </a:ext>
            </a:extLst>
          </p:cNvPr>
          <p:cNvSpPr/>
          <p:nvPr/>
        </p:nvSpPr>
        <p:spPr bwMode="auto">
          <a:xfrm>
            <a:off x="696105" y="2714612"/>
            <a:ext cx="1437495" cy="1389994"/>
          </a:xfrm>
          <a:prstGeom prst="ellipse">
            <a:avLst/>
          </a:prstGeom>
          <a:solidFill>
            <a:srgbClr val="C00000"/>
          </a:solidFill>
          <a:ln algn="ctr" cap="flat" cmpd="sng" w="38100">
            <a:solidFill>
              <a:srgbClr val="FFFFFF"/>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C00000"/>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endParaRPr>
          </a:p>
        </p:txBody>
      </p:sp>
      <p:sp>
        <p:nvSpPr>
          <p:cNvPr id="36" name="Aitds9">
            <a:extLst>
              <a:ext uri="{FF2B5EF4-FFF2-40B4-BE49-F238E27FC236}">
                <a16:creationId xmlns:a16="http://schemas.microsoft.com/office/drawing/2014/main" id="{F644C6D8-59C7-4D69-8351-90BE6D44F8DF}"/>
              </a:ext>
            </a:extLst>
          </p:cNvPr>
          <p:cNvSpPr>
            <a:spLocks noChangeArrowheads="1"/>
          </p:cNvSpPr>
          <p:nvPr/>
        </p:nvSpPr>
        <p:spPr bwMode="auto">
          <a:xfrm>
            <a:off x="656008" y="2805428"/>
            <a:ext cx="519116" cy="519116"/>
          </a:xfrm>
          <a:prstGeom prst="ellipse">
            <a:avLst/>
          </a:prstGeom>
          <a:solidFill>
            <a:srgbClr val="FFFEF9"/>
          </a:solidFill>
          <a:ln w="38100">
            <a:solidFill>
              <a:srgbClr val="FFFFFF"/>
            </a:solidFill>
          </a:ln>
          <a:effectLst>
            <a:outerShdw algn="tl" blurRad="50800" dir="2700000" dist="38100" rotWithShape="0">
              <a:prstClr val="black">
                <a:alpha val="40000"/>
              </a:prstClr>
            </a:outerShdw>
          </a:effectLst>
        </p:spPr>
        <p:txBody>
          <a:body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zh-CN" b="1" baseline="0" cap="none" i="0" kern="0" kumimoji="0" lang="en-US" noProof="0" normalizeH="0" spc="0" strike="noStrike" sz="2000" u="none">
                <a:ln>
                  <a:noFill/>
                </a:ln>
                <a:solidFill>
                  <a:srgbClr val="C00000"/>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rPr>
              <a:t>1</a:t>
            </a:r>
          </a:p>
        </p:txBody>
      </p:sp>
      <p:sp>
        <p:nvSpPr>
          <p:cNvPr id="37" name="Aitds10">
            <a:extLst>
              <a:ext uri="{FF2B5EF4-FFF2-40B4-BE49-F238E27FC236}">
                <a16:creationId xmlns:a16="http://schemas.microsoft.com/office/drawing/2014/main" id="{6D50D984-4F2F-4DB0-980E-15AA4498FD61}"/>
              </a:ext>
            </a:extLst>
          </p:cNvPr>
          <p:cNvSpPr/>
          <p:nvPr/>
        </p:nvSpPr>
        <p:spPr>
          <a:xfrm>
            <a:off x="1093777" y="3127531"/>
            <a:ext cx="817746" cy="701040"/>
          </a:xfrm>
          <a:prstGeom prst="rect">
            <a:avLst/>
          </a:prstGeom>
        </p:spPr>
        <p:txBody>
          <a:bodyPr wrap="square">
            <a:spAutoFit/>
          </a:bodyPr>
          <a:lstStyle/>
          <a:p>
            <a:pPr algn="ctr"/>
            <a:r>
              <a:rPr altLang="en-US" b="1" lang="zh-CN" smtClean="0" sz="2000">
                <a:solidFill>
                  <a:srgbClr val="FFFEF9"/>
                </a:solidFill>
                <a:latin charset="-122" panose="020b0503020204020204" pitchFamily="34" typeface="微软雅黑"/>
                <a:ea charset="-122" panose="020b0503020204020204" pitchFamily="34" typeface="微软雅黑"/>
                <a:cs charset="-122" panose="00020600040101010101" pitchFamily="18" typeface="阿里巴巴普惠体"/>
              </a:rPr>
              <a:t>斗争</a:t>
            </a:r>
          </a:p>
          <a:p>
            <a:pPr algn="ctr"/>
            <a:r>
              <a:rPr altLang="en-US" b="1" lang="zh-CN" smtClean="0" sz="2000">
                <a:solidFill>
                  <a:srgbClr val="FFFEF9"/>
                </a:solidFill>
                <a:latin charset="-122" panose="020b0503020204020204" pitchFamily="34" typeface="微软雅黑"/>
                <a:ea charset="-122" panose="020b0503020204020204" pitchFamily="34" typeface="微软雅黑"/>
                <a:cs charset="-122" panose="00020600040101010101" pitchFamily="18" typeface="阿里巴巴普惠体"/>
              </a:rPr>
              <a:t>意识</a:t>
            </a:r>
          </a:p>
        </p:txBody>
      </p:sp>
      <p:sp>
        <p:nvSpPr>
          <p:cNvPr id="38" name="Aitds7">
            <a:extLst>
              <a:ext uri="{FF2B5EF4-FFF2-40B4-BE49-F238E27FC236}">
                <a16:creationId xmlns:a16="http://schemas.microsoft.com/office/drawing/2014/main" id="{859F3852-EB49-46F3-A1F6-CCC5FBCE7076}"/>
              </a:ext>
            </a:extLst>
          </p:cNvPr>
          <p:cNvSpPr/>
          <p:nvPr/>
        </p:nvSpPr>
        <p:spPr>
          <a:xfrm>
            <a:off x="2368760" y="2629098"/>
            <a:ext cx="3730453" cy="1627632"/>
          </a:xfrm>
          <a:prstGeom prst="rect">
            <a:avLst/>
          </a:prstGeom>
          <a:noFill/>
        </p:spPr>
        <p:txBody>
          <a:bodyPr rtlCol="0" wrap="square">
            <a:spAutoFit/>
          </a:bodyPr>
          <a:lstStyle/>
          <a:p>
            <a:pPr algn="just" lvl="0">
              <a:lnSpc>
                <a:spcPct val="140000"/>
              </a:lnSpc>
              <a:defRPr/>
            </a:pPr>
            <a:r>
              <a:rPr altLang="en-US" lang="zh-CN">
                <a:solidFill>
                  <a:prstClr val="black"/>
                </a:solidFill>
                <a:cs typeface="+mn-ea"/>
                <a:sym typeface="+mn-lt"/>
              </a:rPr>
              <a:t>广大党员干部应该保持头脑清醒，保持斗争的“嗅觉灵敏度”，在日常中自觉增强斗争意识，唯有此才能在发现斗争对象时进行抗争。  　</a:t>
            </a:r>
          </a:p>
        </p:txBody>
      </p:sp>
      <p:sp>
        <p:nvSpPr>
          <p:cNvPr id="39" name="Aitds8">
            <a:extLst>
              <a:ext uri="{FF2B5EF4-FFF2-40B4-BE49-F238E27FC236}">
                <a16:creationId xmlns:a16="http://schemas.microsoft.com/office/drawing/2014/main" id="{978D0C37-E226-4532-A673-F7D2D3A96584}"/>
              </a:ext>
            </a:extLst>
          </p:cNvPr>
          <p:cNvSpPr/>
          <p:nvPr/>
        </p:nvSpPr>
        <p:spPr bwMode="auto">
          <a:xfrm>
            <a:off x="6469019" y="2669042"/>
            <a:ext cx="1437495" cy="1389994"/>
          </a:xfrm>
          <a:prstGeom prst="ellipse">
            <a:avLst/>
          </a:prstGeom>
          <a:solidFill>
            <a:srgbClr val="C00000"/>
          </a:solidFill>
          <a:ln algn="ctr" cap="flat" cmpd="sng" w="38100">
            <a:solidFill>
              <a:srgbClr val="FFFFFF"/>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C00000"/>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endParaRPr>
          </a:p>
        </p:txBody>
      </p:sp>
      <p:sp>
        <p:nvSpPr>
          <p:cNvPr id="40" name="Aitds9">
            <a:extLst>
              <a:ext uri="{FF2B5EF4-FFF2-40B4-BE49-F238E27FC236}">
                <a16:creationId xmlns:a16="http://schemas.microsoft.com/office/drawing/2014/main" id="{F644C6D8-59C7-4D69-8351-90BE6D44F8DF}"/>
              </a:ext>
            </a:extLst>
          </p:cNvPr>
          <p:cNvSpPr>
            <a:spLocks noChangeArrowheads="1"/>
          </p:cNvSpPr>
          <p:nvPr/>
        </p:nvSpPr>
        <p:spPr bwMode="auto">
          <a:xfrm>
            <a:off x="6428922" y="2759858"/>
            <a:ext cx="519116" cy="519116"/>
          </a:xfrm>
          <a:prstGeom prst="ellipse">
            <a:avLst/>
          </a:prstGeom>
          <a:solidFill>
            <a:srgbClr val="FFFEF9"/>
          </a:solidFill>
          <a:ln w="38100">
            <a:solidFill>
              <a:srgbClr val="FFFFFF"/>
            </a:solidFill>
          </a:ln>
          <a:effectLst>
            <a:outerShdw algn="tl" blurRad="50800" dir="2700000" dist="38100" rotWithShape="0">
              <a:prstClr val="black">
                <a:alpha val="40000"/>
              </a:prstClr>
            </a:outerShdw>
          </a:effectLst>
        </p:spPr>
        <p:txBody>
          <a:body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zh-CN" b="1" kern="0" lang="en-US" sz="2000">
                <a:solidFill>
                  <a:srgbClr val="C00000"/>
                </a:solidFill>
                <a:latin charset="-122" panose="020b0503020204020204" pitchFamily="34" typeface="微软雅黑"/>
                <a:ea charset="-122" panose="020b0503020204020204" pitchFamily="34" typeface="微软雅黑"/>
                <a:cs charset="-122" panose="00020600040101010101" pitchFamily="18" typeface="阿里巴巴普惠体"/>
              </a:rPr>
              <a:t>2</a:t>
            </a:r>
          </a:p>
        </p:txBody>
      </p:sp>
      <p:sp>
        <p:nvSpPr>
          <p:cNvPr id="41" name="Aitds10">
            <a:extLst>
              <a:ext uri="{FF2B5EF4-FFF2-40B4-BE49-F238E27FC236}">
                <a16:creationId xmlns:a16="http://schemas.microsoft.com/office/drawing/2014/main" id="{6D50D984-4F2F-4DB0-980E-15AA4498FD61}"/>
              </a:ext>
            </a:extLst>
          </p:cNvPr>
          <p:cNvSpPr/>
          <p:nvPr/>
        </p:nvSpPr>
        <p:spPr>
          <a:xfrm>
            <a:off x="6866692" y="3081961"/>
            <a:ext cx="817746" cy="701040"/>
          </a:xfrm>
          <a:prstGeom prst="rect">
            <a:avLst/>
          </a:prstGeom>
        </p:spPr>
        <p:txBody>
          <a:bodyPr wrap="square">
            <a:spAutoFit/>
          </a:bodyPr>
          <a:lstStyle/>
          <a:p>
            <a:pPr algn="ctr"/>
            <a:r>
              <a:rPr altLang="en-US" b="1" lang="zh-CN" sz="2000">
                <a:solidFill>
                  <a:srgbClr val="FFFEF9"/>
                </a:solidFill>
                <a:latin charset="-122" panose="020b0503020204020204" pitchFamily="34" typeface="微软雅黑"/>
                <a:ea charset="-122" panose="020b0503020204020204" pitchFamily="34" typeface="微软雅黑"/>
                <a:cs charset="-122" panose="00020600040101010101" pitchFamily="18" typeface="阿里巴巴普惠体"/>
              </a:rPr>
              <a:t>斗争意志</a:t>
            </a:r>
          </a:p>
        </p:txBody>
      </p:sp>
      <p:sp>
        <p:nvSpPr>
          <p:cNvPr id="42" name="Aitds7">
            <a:extLst>
              <a:ext uri="{FF2B5EF4-FFF2-40B4-BE49-F238E27FC236}">
                <a16:creationId xmlns:a16="http://schemas.microsoft.com/office/drawing/2014/main" id="{859F3852-EB49-46F3-A1F6-CCC5FBCE7076}"/>
              </a:ext>
            </a:extLst>
          </p:cNvPr>
          <p:cNvSpPr/>
          <p:nvPr/>
        </p:nvSpPr>
        <p:spPr>
          <a:xfrm>
            <a:off x="8304185" y="2629098"/>
            <a:ext cx="3159882" cy="1243584"/>
          </a:xfrm>
          <a:prstGeom prst="rect">
            <a:avLst/>
          </a:prstGeom>
          <a:noFill/>
        </p:spPr>
        <p:txBody>
          <a:bodyPr rtlCol="0" wrap="square">
            <a:spAutoFit/>
          </a:bodyPr>
          <a:lstStyle/>
          <a:p>
            <a:pPr algn="just" lvl="0">
              <a:lnSpc>
                <a:spcPct val="140000"/>
              </a:lnSpc>
              <a:defRPr/>
            </a:pPr>
            <a:r>
              <a:rPr altLang="en-US" lang="zh-CN">
                <a:solidFill>
                  <a:prstClr val="black"/>
                </a:solidFill>
                <a:cs typeface="+mn-ea"/>
                <a:sym typeface="+mn-lt"/>
              </a:rPr>
              <a:t>当面临困难重重、面临好人主义，斗争意志是否会动摇?这或许在很多人身上都发生过。</a:t>
            </a:r>
          </a:p>
        </p:txBody>
      </p:sp>
      <p:sp>
        <p:nvSpPr>
          <p:cNvPr id="43" name="Aitds11">
            <a:extLst>
              <a:ext uri="{FF2B5EF4-FFF2-40B4-BE49-F238E27FC236}">
                <a16:creationId xmlns:a16="http://schemas.microsoft.com/office/drawing/2014/main" id="{9AC14648-F200-4B30-BA49-12CD1A9BE98C}"/>
              </a:ext>
            </a:extLst>
          </p:cNvPr>
          <p:cNvSpPr/>
          <p:nvPr/>
        </p:nvSpPr>
        <p:spPr bwMode="auto">
          <a:xfrm>
            <a:off x="874713" y="4823074"/>
            <a:ext cx="5099659" cy="618288"/>
          </a:xfrm>
          <a:prstGeom prst="roundRect">
            <a:avLst>
              <a:gd fmla="val 8419" name="adj"/>
            </a:avLst>
          </a:prstGeom>
          <a:solidFill>
            <a:srgbClr val="E00002"/>
          </a:solidFill>
          <a:ln algn="ctr" cap="flat" cmpd="sng" w="19050">
            <a:solidFill>
              <a:schemeClr val="bg1"/>
            </a:solidFill>
            <a:prstDash val="solid"/>
            <a:round/>
            <a:headEnd len="med" type="none" w="med"/>
            <a:tailEnd len="med" type="none" w="med"/>
          </a:ln>
          <a:effectLst>
            <a:outerShdw algn="ctr" blurRad="63500" rotWithShape="0" sx="102000" sy="102000">
              <a:prstClr val="black">
                <a:alpha val="40000"/>
              </a:prstClr>
            </a:outerShdw>
          </a:effectLst>
        </p:spPr>
        <p:txBody>
          <a:bodyPr anchor="ctr" anchorCtr="0" bIns="0" compatLnSpc="1" lIns="0" numCol="1" rIns="0" rtlCol="0" tIns="0" vert="horz" wrap="square">
            <a:prstTxWarp prst="textNoShape">
              <a:avLst/>
            </a:prstTxWarp>
          </a:bodyPr>
          <a:lstStyle/>
          <a:p>
            <a:pPr algn="ctr"/>
            <a:r>
              <a:rPr altLang="en-US" lang="zh-CN" sz="2400">
                <a:solidFill>
                  <a:schemeClr val="bg1"/>
                </a:solidFill>
                <a:latin charset="-122" panose="020b0503020204020204" pitchFamily="34" typeface="微软雅黑"/>
                <a:ea charset="-122" panose="020b0503020204020204" pitchFamily="34" typeface="微软雅黑"/>
              </a:rPr>
              <a:t>各位同志在今后的工作生活中</a:t>
            </a:r>
          </a:p>
        </p:txBody>
      </p:sp>
    </p:spTree>
    <p:extLst>
      <p:ext uri="{BB962C8B-B14F-4D97-AF65-F5344CB8AC3E}">
        <p14:creationId val="41717574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9" presetSubtype="0">
                                  <p:stCondLst>
                                    <p:cond delay="0"/>
                                  </p:stCondLst>
                                  <p:childTnLst>
                                    <p:set>
                                      <p:cBhvr>
                                        <p:cTn dur="1" fill="hold" id="12">
                                          <p:stCondLst>
                                            <p:cond delay="0"/>
                                          </p:stCondLst>
                                        </p:cTn>
                                        <p:tgtEl>
                                          <p:spTgt spid="29"/>
                                        </p:tgtEl>
                                        <p:attrNameLst>
                                          <p:attrName>style.visibility</p:attrName>
                                        </p:attrNameLst>
                                      </p:cBhvr>
                                      <p:to>
                                        <p:strVal val="visible"/>
                                      </p:to>
                                    </p:set>
                                    <p:animEffect filter="dissolve" transition="in">
                                      <p:cBhvr>
                                        <p:cTn dur="500" id="13"/>
                                        <p:tgtEl>
                                          <p:spTgt spid="29"/>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9"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dissolve" transition="in">
                                      <p:cBhvr>
                                        <p:cTn dur="500" id="18"/>
                                        <p:tgtEl>
                                          <p:spTgt spid="32"/>
                                        </p:tgtEl>
                                      </p:cBhvr>
                                    </p:animEffect>
                                  </p:childTnLst>
                                </p:cTn>
                              </p:par>
                            </p:childTnLst>
                          </p:cTn>
                        </p:par>
                        <p:par>
                          <p:cTn fill="hold" id="19" nodeType="afterGroup">
                            <p:stCondLst>
                              <p:cond delay="500"/>
                            </p:stCondLst>
                            <p:childTnLst>
                              <p:par>
                                <p:cTn fill="hold" grpId="0" id="20" nodeType="afterEffect" presetClass="entr" presetID="15" presetSubtype="0">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p:cTn dur="1000" fill="hold" id="22"/>
                                        <p:tgtEl>
                                          <p:spTgt spid="35"/>
                                        </p:tgtEl>
                                        <p:attrNameLst>
                                          <p:attrName>ppt_w</p:attrName>
                                        </p:attrNameLst>
                                      </p:cBhvr>
                                      <p:tavLst>
                                        <p:tav tm="0">
                                          <p:val>
                                            <p:fltVal val="0"/>
                                          </p:val>
                                        </p:tav>
                                        <p:tav tm="100000">
                                          <p:val>
                                            <p:strVal val="#ppt_w"/>
                                          </p:val>
                                        </p:tav>
                                      </p:tavLst>
                                    </p:anim>
                                    <p:anim calcmode="lin" valueType="num">
                                      <p:cBhvr>
                                        <p:cTn dur="1000" fill="hold" id="23"/>
                                        <p:tgtEl>
                                          <p:spTgt spid="35"/>
                                        </p:tgtEl>
                                        <p:attrNameLst>
                                          <p:attrName>ppt_h</p:attrName>
                                        </p:attrNameLst>
                                      </p:cBhvr>
                                      <p:tavLst>
                                        <p:tav tm="0">
                                          <p:val>
                                            <p:fltVal val="0"/>
                                          </p:val>
                                        </p:tav>
                                        <p:tav tm="100000">
                                          <p:val>
                                            <p:strVal val="#ppt_h"/>
                                          </p:val>
                                        </p:tav>
                                      </p:tavLst>
                                    </p:anim>
                                    <p:anim calcmode="lin" valueType="num">
                                      <p:cBhvr>
                                        <p:cTn dur="1000" fill="hold" id="24"/>
                                        <p:tgtEl>
                                          <p:spTgt spid="35"/>
                                        </p:tgtEl>
                                        <p:attrNameLst>
                                          <p:attrName>ppt_x</p:attrName>
                                        </p:attrNameLst>
                                      </p:cBhvr>
                                      <p:tavLst>
                                        <p:tav fmla="#ppt_x+(cos(-2*pi*(1-$))*-#ppt_x-sin(-2*pi*(1-$))*(1-#ppt_y))*(1-$)" tm="0">
                                          <p:val>
                                            <p:fltVal val="0"/>
                                          </p:val>
                                        </p:tav>
                                        <p:tav tm="100000">
                                          <p:val>
                                            <p:fltVal val="1"/>
                                          </p:val>
                                        </p:tav>
                                      </p:tavLst>
                                    </p:anim>
                                    <p:anim calcmode="lin" valueType="num">
                                      <p:cBhvr>
                                        <p:cTn dur="1000" fill="hold" id="25"/>
                                        <p:tgtEl>
                                          <p:spTgt spid="35"/>
                                        </p:tgtEl>
                                        <p:attrNameLst>
                                          <p:attrName>ppt_y</p:attrName>
                                        </p:attrNameLst>
                                      </p:cBhvr>
                                      <p:tavLst>
                                        <p:tav fmla="#ppt_y+(sin(-2*pi*(1-$))*-#ppt_x+cos(-2*pi*(1-$))*(1-#ppt_y))*(1-$)" tm="0">
                                          <p:val>
                                            <p:fltVal val="0"/>
                                          </p:val>
                                        </p:tav>
                                        <p:tav tm="100000">
                                          <p:val>
                                            <p:fltVal val="1"/>
                                          </p:val>
                                        </p:tav>
                                      </p:tavLst>
                                    </p:anim>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p:cTn dur="500" fill="hold" id="29"/>
                                        <p:tgtEl>
                                          <p:spTgt spid="36"/>
                                        </p:tgtEl>
                                        <p:attrNameLst>
                                          <p:attrName>ppt_w</p:attrName>
                                        </p:attrNameLst>
                                      </p:cBhvr>
                                      <p:tavLst>
                                        <p:tav tm="0">
                                          <p:val>
                                            <p:fltVal val="0"/>
                                          </p:val>
                                        </p:tav>
                                        <p:tav tm="100000">
                                          <p:val>
                                            <p:strVal val="#ppt_w"/>
                                          </p:val>
                                        </p:tav>
                                      </p:tavLst>
                                    </p:anim>
                                    <p:anim calcmode="lin" valueType="num">
                                      <p:cBhvr>
                                        <p:cTn dur="500" fill="hold" id="30"/>
                                        <p:tgtEl>
                                          <p:spTgt spid="36"/>
                                        </p:tgtEl>
                                        <p:attrNameLst>
                                          <p:attrName>ppt_h</p:attrName>
                                        </p:attrNameLst>
                                      </p:cBhvr>
                                      <p:tavLst>
                                        <p:tav tm="0">
                                          <p:val>
                                            <p:fltVal val="0"/>
                                          </p:val>
                                        </p:tav>
                                        <p:tav tm="100000">
                                          <p:val>
                                            <p:strVal val="#ppt_h"/>
                                          </p:val>
                                        </p:tav>
                                      </p:tavLst>
                                    </p:anim>
                                    <p:animEffect filter="fade" transition="in">
                                      <p:cBhvr>
                                        <p:cTn dur="500" id="31"/>
                                        <p:tgtEl>
                                          <p:spTgt spid="36"/>
                                        </p:tgtEl>
                                      </p:cBhvr>
                                    </p:animEffect>
                                  </p:childTnLst>
                                </p:cTn>
                              </p:par>
                            </p:childTnLst>
                          </p:cTn>
                        </p:par>
                        <p:par>
                          <p:cTn fill="hold" id="32" nodeType="afterGroup">
                            <p:stCondLst>
                              <p:cond delay="2000"/>
                            </p:stCondLst>
                            <p:childTnLst>
                              <p:par>
                                <p:cTn fill="hold" grpId="0" id="33" nodeType="afterEffect" presetClass="entr" presetID="56" presetSubtype="0">
                                  <p:stCondLst>
                                    <p:cond delay="0"/>
                                  </p:stCondLst>
                                  <p:iterate type="lt">
                                    <p:tmPct val="10000"/>
                                  </p:iterate>
                                  <p:childTnLst>
                                    <p:set>
                                      <p:cBhvr>
                                        <p:cTn dur="1" fill="hold" id="34">
                                          <p:stCondLst>
                                            <p:cond delay="0"/>
                                          </p:stCondLst>
                                        </p:cTn>
                                        <p:tgtEl>
                                          <p:spTgt spid="37"/>
                                        </p:tgtEl>
                                        <p:attrNameLst>
                                          <p:attrName>style.visibility</p:attrName>
                                        </p:attrNameLst>
                                      </p:cBhvr>
                                      <p:to>
                                        <p:strVal val="visible"/>
                                      </p:to>
                                    </p:set>
                                    <p:anim by="(-#ppt_w*2)" calcmode="lin" valueType="num">
                                      <p:cBhvr rctx="PPT">
                                        <p:cTn autoRev="1" dur="200" fill="hold" id="35">
                                          <p:stCondLst>
                                            <p:cond delay="0"/>
                                          </p:stCondLst>
                                        </p:cTn>
                                        <p:tgtEl>
                                          <p:spTgt spid="37"/>
                                        </p:tgtEl>
                                        <p:attrNameLst>
                                          <p:attrName>ppt_w</p:attrName>
                                        </p:attrNameLst>
                                      </p:cBhvr>
                                    </p:anim>
                                    <p:anim by="(#ppt_w*0.50)" calcmode="lin" valueType="num">
                                      <p:cBhvr>
                                        <p:cTn autoRev="1" decel="50000" dur="200" fill="hold" id="36">
                                          <p:stCondLst>
                                            <p:cond delay="0"/>
                                          </p:stCondLst>
                                        </p:cTn>
                                        <p:tgtEl>
                                          <p:spTgt spid="37"/>
                                        </p:tgtEl>
                                        <p:attrNameLst>
                                          <p:attrName>ppt_x</p:attrName>
                                        </p:attrNameLst>
                                      </p:cBhvr>
                                    </p:anim>
                                    <p:anim calcmode="lin" from="(-#ppt_h/2)" to="(#ppt_y)" valueType="num">
                                      <p:cBhvr>
                                        <p:cTn dur="400" fill="hold" id="37">
                                          <p:stCondLst>
                                            <p:cond delay="0"/>
                                          </p:stCondLst>
                                        </p:cTn>
                                        <p:tgtEl>
                                          <p:spTgt spid="37"/>
                                        </p:tgtEl>
                                        <p:attrNameLst>
                                          <p:attrName>ppt_y</p:attrName>
                                        </p:attrNameLst>
                                      </p:cBhvr>
                                    </p:anim>
                                    <p:animRot by="21600000">
                                      <p:cBhvr>
                                        <p:cTn dur="400" fill="hold" id="38">
                                          <p:stCondLst>
                                            <p:cond delay="0"/>
                                          </p:stCondLst>
                                        </p:cTn>
                                        <p:tgtEl>
                                          <p:spTgt spid="37"/>
                                        </p:tgtEl>
                                        <p:attrNameLst>
                                          <p:attrName>r</p:attrName>
                                        </p:attrNameLst>
                                      </p:cBhvr>
                                    </p:animRot>
                                  </p:childTnLst>
                                </p:cTn>
                              </p:par>
                            </p:childTnLst>
                          </p:cTn>
                        </p:par>
                        <p:par>
                          <p:cTn fill="hold" id="39" nodeType="afterGroup">
                            <p:stCondLst>
                              <p:cond delay="2400"/>
                            </p:stCondLst>
                            <p:childTnLst>
                              <p:par>
                                <p:cTn fill="hold" grpId="0" id="40" nodeType="afterEffect" presetClass="entr" presetID="22" presetSubtype="8">
                                  <p:stCondLst>
                                    <p:cond delay="0"/>
                                  </p:stCondLst>
                                  <p:childTnLst>
                                    <p:set>
                                      <p:cBhvr>
                                        <p:cTn dur="1" fill="hold" id="41">
                                          <p:stCondLst>
                                            <p:cond delay="0"/>
                                          </p:stCondLst>
                                        </p:cTn>
                                        <p:tgtEl>
                                          <p:spTgt spid="38"/>
                                        </p:tgtEl>
                                        <p:attrNameLst>
                                          <p:attrName>style.visibility</p:attrName>
                                        </p:attrNameLst>
                                      </p:cBhvr>
                                      <p:to>
                                        <p:strVal val="visible"/>
                                      </p:to>
                                    </p:set>
                                    <p:animEffect filter="wipe(left)" transition="in">
                                      <p:cBhvr>
                                        <p:cTn dur="500" id="42"/>
                                        <p:tgtEl>
                                          <p:spTgt spid="38"/>
                                        </p:tgtEl>
                                      </p:cBhvr>
                                    </p:animEffect>
                                  </p:childTnLst>
                                </p:cTn>
                              </p:par>
                            </p:childTnLst>
                          </p:cTn>
                        </p:par>
                        <p:par>
                          <p:cTn fill="hold" id="43" nodeType="afterGroup">
                            <p:stCondLst>
                              <p:cond delay="2900"/>
                            </p:stCondLst>
                            <p:childTnLst>
                              <p:par>
                                <p:cTn fill="hold" grpId="0" id="44" nodeType="afterEffect" presetClass="entr" presetID="15" presetSubtype="0">
                                  <p:stCondLst>
                                    <p:cond delay="0"/>
                                  </p:stCondLst>
                                  <p:childTnLst>
                                    <p:set>
                                      <p:cBhvr>
                                        <p:cTn dur="1" fill="hold" id="45">
                                          <p:stCondLst>
                                            <p:cond delay="0"/>
                                          </p:stCondLst>
                                        </p:cTn>
                                        <p:tgtEl>
                                          <p:spTgt spid="39"/>
                                        </p:tgtEl>
                                        <p:attrNameLst>
                                          <p:attrName>style.visibility</p:attrName>
                                        </p:attrNameLst>
                                      </p:cBhvr>
                                      <p:to>
                                        <p:strVal val="visible"/>
                                      </p:to>
                                    </p:set>
                                    <p:anim calcmode="lin" valueType="num">
                                      <p:cBhvr>
                                        <p:cTn dur="1000" fill="hold" id="46"/>
                                        <p:tgtEl>
                                          <p:spTgt spid="39"/>
                                        </p:tgtEl>
                                        <p:attrNameLst>
                                          <p:attrName>ppt_w</p:attrName>
                                        </p:attrNameLst>
                                      </p:cBhvr>
                                      <p:tavLst>
                                        <p:tav tm="0">
                                          <p:val>
                                            <p:fltVal val="0"/>
                                          </p:val>
                                        </p:tav>
                                        <p:tav tm="100000">
                                          <p:val>
                                            <p:strVal val="#ppt_w"/>
                                          </p:val>
                                        </p:tav>
                                      </p:tavLst>
                                    </p:anim>
                                    <p:anim calcmode="lin" valueType="num">
                                      <p:cBhvr>
                                        <p:cTn dur="1000" fill="hold" id="47"/>
                                        <p:tgtEl>
                                          <p:spTgt spid="39"/>
                                        </p:tgtEl>
                                        <p:attrNameLst>
                                          <p:attrName>ppt_h</p:attrName>
                                        </p:attrNameLst>
                                      </p:cBhvr>
                                      <p:tavLst>
                                        <p:tav tm="0">
                                          <p:val>
                                            <p:fltVal val="0"/>
                                          </p:val>
                                        </p:tav>
                                        <p:tav tm="100000">
                                          <p:val>
                                            <p:strVal val="#ppt_h"/>
                                          </p:val>
                                        </p:tav>
                                      </p:tavLst>
                                    </p:anim>
                                    <p:anim calcmode="lin" valueType="num">
                                      <p:cBhvr>
                                        <p:cTn dur="1000" fill="hold" id="48"/>
                                        <p:tgtEl>
                                          <p:spTgt spid="39"/>
                                        </p:tgtEl>
                                        <p:attrNameLst>
                                          <p:attrName>ppt_x</p:attrName>
                                        </p:attrNameLst>
                                      </p:cBhvr>
                                      <p:tavLst>
                                        <p:tav fmla="#ppt_x+(cos(-2*pi*(1-$))*-#ppt_x-sin(-2*pi*(1-$))*(1-#ppt_y))*(1-$)" tm="0">
                                          <p:val>
                                            <p:fltVal val="0"/>
                                          </p:val>
                                        </p:tav>
                                        <p:tav tm="100000">
                                          <p:val>
                                            <p:fltVal val="1"/>
                                          </p:val>
                                        </p:tav>
                                      </p:tavLst>
                                    </p:anim>
                                    <p:anim calcmode="lin" valueType="num">
                                      <p:cBhvr>
                                        <p:cTn dur="1000" fill="hold" id="49"/>
                                        <p:tgtEl>
                                          <p:spTgt spid="39"/>
                                        </p:tgtEl>
                                        <p:attrNameLst>
                                          <p:attrName>ppt_y</p:attrName>
                                        </p:attrNameLst>
                                      </p:cBhvr>
                                      <p:tavLst>
                                        <p:tav fmla="#ppt_y+(sin(-2*pi*(1-$))*-#ppt_x+cos(-2*pi*(1-$))*(1-#ppt_y))*(1-$)" tm="0">
                                          <p:val>
                                            <p:fltVal val="0"/>
                                          </p:val>
                                        </p:tav>
                                        <p:tav tm="100000">
                                          <p:val>
                                            <p:fltVal val="1"/>
                                          </p:val>
                                        </p:tav>
                                      </p:tavLst>
                                    </p:anim>
                                  </p:childTnLst>
                                </p:cTn>
                              </p:par>
                            </p:childTnLst>
                          </p:cTn>
                        </p:par>
                        <p:par>
                          <p:cTn fill="hold" id="50" nodeType="afterGroup">
                            <p:stCondLst>
                              <p:cond delay="3900"/>
                            </p:stCondLst>
                            <p:childTnLst>
                              <p:par>
                                <p:cTn fill="hold" grpId="0" id="51" nodeType="afterEffect" presetClass="entr" presetID="53" presetSubtype="0">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p:cTn dur="500" fill="hold" id="53"/>
                                        <p:tgtEl>
                                          <p:spTgt spid="40"/>
                                        </p:tgtEl>
                                        <p:attrNameLst>
                                          <p:attrName>ppt_w</p:attrName>
                                        </p:attrNameLst>
                                      </p:cBhvr>
                                      <p:tavLst>
                                        <p:tav tm="0">
                                          <p:val>
                                            <p:fltVal val="0"/>
                                          </p:val>
                                        </p:tav>
                                        <p:tav tm="100000">
                                          <p:val>
                                            <p:strVal val="#ppt_w"/>
                                          </p:val>
                                        </p:tav>
                                      </p:tavLst>
                                    </p:anim>
                                    <p:anim calcmode="lin" valueType="num">
                                      <p:cBhvr>
                                        <p:cTn dur="500" fill="hold" id="54"/>
                                        <p:tgtEl>
                                          <p:spTgt spid="40"/>
                                        </p:tgtEl>
                                        <p:attrNameLst>
                                          <p:attrName>ppt_h</p:attrName>
                                        </p:attrNameLst>
                                      </p:cBhvr>
                                      <p:tavLst>
                                        <p:tav tm="0">
                                          <p:val>
                                            <p:fltVal val="0"/>
                                          </p:val>
                                        </p:tav>
                                        <p:tav tm="100000">
                                          <p:val>
                                            <p:strVal val="#ppt_h"/>
                                          </p:val>
                                        </p:tav>
                                      </p:tavLst>
                                    </p:anim>
                                    <p:animEffect filter="fade" transition="in">
                                      <p:cBhvr>
                                        <p:cTn dur="500" id="55"/>
                                        <p:tgtEl>
                                          <p:spTgt spid="40"/>
                                        </p:tgtEl>
                                      </p:cBhvr>
                                    </p:animEffect>
                                  </p:childTnLst>
                                </p:cTn>
                              </p:par>
                            </p:childTnLst>
                          </p:cTn>
                        </p:par>
                        <p:par>
                          <p:cTn fill="hold" id="56" nodeType="afterGroup">
                            <p:stCondLst>
                              <p:cond delay="4400"/>
                            </p:stCondLst>
                            <p:childTnLst>
                              <p:par>
                                <p:cTn fill="hold" grpId="0" id="57" nodeType="afterEffect" presetClass="entr" presetID="56" presetSubtype="0">
                                  <p:stCondLst>
                                    <p:cond delay="0"/>
                                  </p:stCondLst>
                                  <p:iterate type="lt">
                                    <p:tmPct val="10000"/>
                                  </p:iterate>
                                  <p:childTnLst>
                                    <p:set>
                                      <p:cBhvr>
                                        <p:cTn dur="1" fill="hold" id="58">
                                          <p:stCondLst>
                                            <p:cond delay="0"/>
                                          </p:stCondLst>
                                        </p:cTn>
                                        <p:tgtEl>
                                          <p:spTgt spid="41"/>
                                        </p:tgtEl>
                                        <p:attrNameLst>
                                          <p:attrName>style.visibility</p:attrName>
                                        </p:attrNameLst>
                                      </p:cBhvr>
                                      <p:to>
                                        <p:strVal val="visible"/>
                                      </p:to>
                                    </p:set>
                                    <p:anim by="(-#ppt_w*2)" calcmode="lin" valueType="num">
                                      <p:cBhvr rctx="PPT">
                                        <p:cTn autoRev="1" dur="200" fill="hold" id="59">
                                          <p:stCondLst>
                                            <p:cond delay="0"/>
                                          </p:stCondLst>
                                        </p:cTn>
                                        <p:tgtEl>
                                          <p:spTgt spid="41"/>
                                        </p:tgtEl>
                                        <p:attrNameLst>
                                          <p:attrName>ppt_w</p:attrName>
                                        </p:attrNameLst>
                                      </p:cBhvr>
                                    </p:anim>
                                    <p:anim by="(#ppt_w*0.50)" calcmode="lin" valueType="num">
                                      <p:cBhvr>
                                        <p:cTn autoRev="1" decel="50000" dur="200" fill="hold" id="60">
                                          <p:stCondLst>
                                            <p:cond delay="0"/>
                                          </p:stCondLst>
                                        </p:cTn>
                                        <p:tgtEl>
                                          <p:spTgt spid="41"/>
                                        </p:tgtEl>
                                        <p:attrNameLst>
                                          <p:attrName>ppt_x</p:attrName>
                                        </p:attrNameLst>
                                      </p:cBhvr>
                                    </p:anim>
                                    <p:anim calcmode="lin" from="(-#ppt_h/2)" to="(#ppt_y)" valueType="num">
                                      <p:cBhvr>
                                        <p:cTn dur="400" fill="hold" id="61">
                                          <p:stCondLst>
                                            <p:cond delay="0"/>
                                          </p:stCondLst>
                                        </p:cTn>
                                        <p:tgtEl>
                                          <p:spTgt spid="41"/>
                                        </p:tgtEl>
                                        <p:attrNameLst>
                                          <p:attrName>ppt_y</p:attrName>
                                        </p:attrNameLst>
                                      </p:cBhvr>
                                    </p:anim>
                                    <p:animRot by="21600000">
                                      <p:cBhvr>
                                        <p:cTn dur="400" fill="hold" id="62">
                                          <p:stCondLst>
                                            <p:cond delay="0"/>
                                          </p:stCondLst>
                                        </p:cTn>
                                        <p:tgtEl>
                                          <p:spTgt spid="41"/>
                                        </p:tgtEl>
                                        <p:attrNameLst>
                                          <p:attrName>r</p:attrName>
                                        </p:attrNameLst>
                                      </p:cBhvr>
                                    </p:animRot>
                                  </p:childTnLst>
                                </p:cTn>
                              </p:par>
                            </p:childTnLst>
                          </p:cTn>
                        </p:par>
                        <p:par>
                          <p:cTn fill="hold" id="63" nodeType="afterGroup">
                            <p:stCondLst>
                              <p:cond delay="4800"/>
                            </p:stCondLst>
                            <p:childTnLst>
                              <p:par>
                                <p:cTn fill="hold" grpId="0" id="64" nodeType="afterEffect" presetClass="entr" presetID="22" presetSubtype="8">
                                  <p:stCondLst>
                                    <p:cond delay="0"/>
                                  </p:stCondLst>
                                  <p:childTnLst>
                                    <p:set>
                                      <p:cBhvr>
                                        <p:cTn dur="1" fill="hold" id="65">
                                          <p:stCondLst>
                                            <p:cond delay="0"/>
                                          </p:stCondLst>
                                        </p:cTn>
                                        <p:tgtEl>
                                          <p:spTgt spid="42"/>
                                        </p:tgtEl>
                                        <p:attrNameLst>
                                          <p:attrName>style.visibility</p:attrName>
                                        </p:attrNameLst>
                                      </p:cBhvr>
                                      <p:to>
                                        <p:strVal val="visible"/>
                                      </p:to>
                                    </p:set>
                                    <p:animEffect filter="wipe(left)" transition="in">
                                      <p:cBhvr>
                                        <p:cTn dur="500" id="66"/>
                                        <p:tgtEl>
                                          <p:spTgt spid="42"/>
                                        </p:tgtEl>
                                      </p:cBhvr>
                                    </p:animEffect>
                                  </p:childTnLst>
                                </p:cTn>
                              </p:par>
                            </p:childTnLst>
                          </p:cTn>
                        </p:par>
                        <p:par>
                          <p:cTn fill="hold" id="67" nodeType="afterGroup">
                            <p:stCondLst>
                              <p:cond delay="5300"/>
                            </p:stCondLst>
                            <p:childTnLst>
                              <p:par>
                                <p:cTn fill="hold" grpId="0" id="68" nodeType="afterEffect" presetClass="entr" presetID="31" presetSubtype="0">
                                  <p:stCondLst>
                                    <p:cond delay="0"/>
                                  </p:stCondLst>
                                  <p:childTnLst>
                                    <p:set>
                                      <p:cBhvr>
                                        <p:cTn dur="1" fill="hold" id="69">
                                          <p:stCondLst>
                                            <p:cond delay="0"/>
                                          </p:stCondLst>
                                        </p:cTn>
                                        <p:tgtEl>
                                          <p:spTgt spid="43"/>
                                        </p:tgtEl>
                                        <p:attrNameLst>
                                          <p:attrName>style.visibility</p:attrName>
                                        </p:attrNameLst>
                                      </p:cBhvr>
                                      <p:to>
                                        <p:strVal val="visible"/>
                                      </p:to>
                                    </p:set>
                                    <p:anim calcmode="lin" valueType="num">
                                      <p:cBhvr>
                                        <p:cTn dur="300" fill="hold" id="70"/>
                                        <p:tgtEl>
                                          <p:spTgt spid="43"/>
                                        </p:tgtEl>
                                        <p:attrNameLst>
                                          <p:attrName>ppt_w</p:attrName>
                                        </p:attrNameLst>
                                      </p:cBhvr>
                                      <p:tavLst>
                                        <p:tav tm="0">
                                          <p:val>
                                            <p:fltVal val="0"/>
                                          </p:val>
                                        </p:tav>
                                        <p:tav tm="100000">
                                          <p:val>
                                            <p:strVal val="#ppt_w"/>
                                          </p:val>
                                        </p:tav>
                                      </p:tavLst>
                                    </p:anim>
                                    <p:anim calcmode="lin" valueType="num">
                                      <p:cBhvr>
                                        <p:cTn dur="300" fill="hold" id="71"/>
                                        <p:tgtEl>
                                          <p:spTgt spid="43"/>
                                        </p:tgtEl>
                                        <p:attrNameLst>
                                          <p:attrName>ppt_h</p:attrName>
                                        </p:attrNameLst>
                                      </p:cBhvr>
                                      <p:tavLst>
                                        <p:tav tm="0">
                                          <p:val>
                                            <p:fltVal val="0"/>
                                          </p:val>
                                        </p:tav>
                                        <p:tav tm="100000">
                                          <p:val>
                                            <p:strVal val="#ppt_h"/>
                                          </p:val>
                                        </p:tav>
                                      </p:tavLst>
                                    </p:anim>
                                    <p:anim calcmode="lin" valueType="num">
                                      <p:cBhvr>
                                        <p:cTn dur="300" fill="hold" id="72"/>
                                        <p:tgtEl>
                                          <p:spTgt spid="43"/>
                                        </p:tgtEl>
                                        <p:attrNameLst>
                                          <p:attrName>style.rotation</p:attrName>
                                        </p:attrNameLst>
                                      </p:cBhvr>
                                      <p:tavLst>
                                        <p:tav tm="0">
                                          <p:val>
                                            <p:fltVal val="90"/>
                                          </p:val>
                                        </p:tav>
                                        <p:tav tm="100000">
                                          <p:val>
                                            <p:fltVal val="0"/>
                                          </p:val>
                                        </p:tav>
                                      </p:tavLst>
                                    </p:anim>
                                    <p:animEffect filter="fade" transition="in">
                                      <p:cBhvr>
                                        <p:cTn dur="300" id="73"/>
                                        <p:tgtEl>
                                          <p:spTgt spid="43"/>
                                        </p:tgtEl>
                                      </p:cBhvr>
                                    </p:animEffect>
                                  </p:childTnLst>
                                </p:cTn>
                              </p:par>
                            </p:childTnLst>
                          </p:cTn>
                        </p:par>
                        <p:par>
                          <p:cTn fill="hold" id="74" nodeType="afterGroup">
                            <p:stCondLst>
                              <p:cond delay="5600"/>
                            </p:stCondLst>
                            <p:childTnLst>
                              <p:par>
                                <p:cTn fill="hold" grpId="0" id="75" nodeType="afterEffect" presetClass="entr" presetID="22" presetSubtype="1">
                                  <p:stCondLst>
                                    <p:cond delay="0"/>
                                  </p:stCondLst>
                                  <p:childTnLst>
                                    <p:set>
                                      <p:cBhvr>
                                        <p:cTn dur="1" fill="hold" id="76">
                                          <p:stCondLst>
                                            <p:cond delay="0"/>
                                          </p:stCondLst>
                                        </p:cTn>
                                        <p:tgtEl>
                                          <p:spTgt spid="15"/>
                                        </p:tgtEl>
                                        <p:attrNameLst>
                                          <p:attrName>style.visibility</p:attrName>
                                        </p:attrNameLst>
                                      </p:cBhvr>
                                      <p:to>
                                        <p:strVal val="visible"/>
                                      </p:to>
                                    </p:set>
                                    <p:animEffect filter="wipe(up)" transition="in">
                                      <p:cBhvr>
                                        <p:cTn dur="500" id="7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35"/>
      <p:bldP grpId="0" spid="36"/>
      <p:bldP grpId="0" spid="37"/>
      <p:bldP grpId="0" spid="38"/>
      <p:bldP grpId="0" spid="39"/>
      <p:bldP grpId="0" spid="40"/>
      <p:bldP grpId="0" spid="41"/>
      <p:bldP grpId="0" spid="42"/>
      <p:bldP grpId="0" spid="4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4" name="TextBox 40">
            <a:extLst>
              <a:ext uri="{FF2B5EF4-FFF2-40B4-BE49-F238E27FC236}">
                <a16:creationId xmlns:a16="http://schemas.microsoft.com/office/drawing/2014/main" id="{DA2A06B3-E404-414C-B456-932BAAEE3F1D}"/>
              </a:ext>
            </a:extLst>
          </p:cNvPr>
          <p:cNvSpPr txBox="1"/>
          <p:nvPr/>
        </p:nvSpPr>
        <p:spPr>
          <a:xfrm>
            <a:off x="4194629" y="2552968"/>
            <a:ext cx="7736114" cy="3931920"/>
          </a:xfrm>
          <a:prstGeom prst="rect">
            <a:avLst/>
          </a:prstGeom>
          <a:noFill/>
        </p:spPr>
        <p:txBody>
          <a:bodyPr rtlCol="0" wrap="square">
            <a:spAutoFit/>
          </a:bodyPr>
          <a:lstStyle/>
          <a:p>
            <a:pPr algn="l" defTabSz="1218987" eaLnBrk="1" fontAlgn="auto" hangingPunct="1" indent="-285750" latinLnBrk="0" lvl="0" marL="285750" marR="0" rtl="0">
              <a:lnSpc>
                <a:spcPct val="20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800" u="none">
                <a:ln>
                  <a:noFill/>
                </a:ln>
                <a:solidFill>
                  <a:srgbClr val="44546A">
                    <a:lumMod val="50000"/>
                  </a:srgbClr>
                </a:solidFill>
                <a:effectLst/>
                <a:uLnTx/>
                <a:uFillTx/>
                <a:cs typeface="+mn-ea"/>
                <a:sym typeface="+mn-lt"/>
              </a:rPr>
              <a:t>凡是危害中国共产党领导和我国社会主义制度的各种风险挑战，</a:t>
            </a:r>
          </a:p>
          <a:p>
            <a:pPr algn="l" defTabSz="1218987" eaLnBrk="1" fontAlgn="auto" hangingPunct="1" indent="-285750" latinLnBrk="0" lvl="0" marL="285750" marR="0" rtl="0">
              <a:lnSpc>
                <a:spcPct val="20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800" u="none">
                <a:ln>
                  <a:noFill/>
                </a:ln>
                <a:solidFill>
                  <a:srgbClr val="44546A">
                    <a:lumMod val="50000"/>
                  </a:srgbClr>
                </a:solidFill>
                <a:effectLst/>
                <a:uLnTx/>
                <a:uFillTx/>
                <a:cs typeface="+mn-ea"/>
                <a:sym typeface="+mn-lt"/>
              </a:rPr>
              <a:t>凡是危害我国主权、安全、发展利益的各种风险挑战，</a:t>
            </a:r>
          </a:p>
          <a:p>
            <a:pPr algn="l" defTabSz="1218987" eaLnBrk="1" fontAlgn="auto" hangingPunct="1" indent="-285750" latinLnBrk="0" lvl="0" marL="285750" marR="0" rtl="0">
              <a:lnSpc>
                <a:spcPct val="20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800" u="none">
                <a:ln>
                  <a:noFill/>
                </a:ln>
                <a:solidFill>
                  <a:srgbClr val="44546A">
                    <a:lumMod val="50000"/>
                  </a:srgbClr>
                </a:solidFill>
                <a:effectLst/>
                <a:uLnTx/>
                <a:uFillTx/>
                <a:cs typeface="+mn-ea"/>
                <a:sym typeface="+mn-lt"/>
              </a:rPr>
              <a:t>凡是危害我国核心利益和重大原则的各种风险挑战，</a:t>
            </a:r>
          </a:p>
          <a:p>
            <a:pPr algn="l" defTabSz="1218987" eaLnBrk="1" fontAlgn="auto" hangingPunct="1" indent="-285750" latinLnBrk="0" lvl="0" marL="285750" marR="0" rtl="0">
              <a:lnSpc>
                <a:spcPct val="20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800" u="none">
                <a:ln>
                  <a:noFill/>
                </a:ln>
                <a:solidFill>
                  <a:srgbClr val="44546A">
                    <a:lumMod val="50000"/>
                  </a:srgbClr>
                </a:solidFill>
                <a:effectLst/>
                <a:uLnTx/>
                <a:uFillTx/>
                <a:cs typeface="+mn-ea"/>
                <a:sym typeface="+mn-lt"/>
              </a:rPr>
              <a:t>凡是危害我国人民根本利益的各种风险挑战，</a:t>
            </a:r>
          </a:p>
          <a:p>
            <a:pPr algn="l" defTabSz="1218987" eaLnBrk="1" fontAlgn="auto" hangingPunct="1" indent="-285750" latinLnBrk="0" lvl="0" marL="285750" marR="0" rtl="0">
              <a:lnSpc>
                <a:spcPct val="20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800" u="none">
                <a:ln>
                  <a:noFill/>
                </a:ln>
                <a:solidFill>
                  <a:srgbClr val="44546A">
                    <a:lumMod val="50000"/>
                  </a:srgbClr>
                </a:solidFill>
                <a:effectLst/>
                <a:uLnTx/>
                <a:uFillTx/>
                <a:cs typeface="+mn-ea"/>
                <a:sym typeface="+mn-lt"/>
              </a:rPr>
              <a:t>凡是危害我国实现“两个一百年”奋斗目标、实现中华民族伟大复兴的各种风险挑战，只要来了，我们就必须进行坚决斗争，而且必须取得斗争胜利。</a:t>
            </a:r>
          </a:p>
        </p:txBody>
      </p:sp>
      <p:grpSp>
        <p:nvGrpSpPr>
          <p:cNvPr id="61" name="组合 60"/>
          <p:cNvGrpSpPr/>
          <p:nvPr/>
        </p:nvGrpSpPr>
        <p:grpSpPr>
          <a:xfrm>
            <a:off x="218822" y="96130"/>
            <a:ext cx="3984878" cy="966967"/>
            <a:chOff x="218822" y="96130"/>
            <a:chExt cx="3984878" cy="966967"/>
          </a:xfrm>
        </p:grpSpPr>
        <p:sp>
          <p:nvSpPr>
            <p:cNvPr id="62" name="Aitds3-1">
              <a:extLst>
                <a:ext uri="{FF2B5EF4-FFF2-40B4-BE49-F238E27FC236}">
                  <a16:creationId xmlns:a16="http://schemas.microsoft.com/office/drawing/2014/main" id="{CDD403D6-2251-446B-925F-8CC4CE24FBAE}"/>
                </a:ext>
              </a:extLst>
            </p:cNvPr>
            <p:cNvSpPr/>
            <p:nvPr/>
          </p:nvSpPr>
          <p:spPr>
            <a:xfrm>
              <a:off x="656008" y="341703"/>
              <a:ext cx="3547692"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如何发扬斗争精神 </a:t>
              </a:r>
            </a:p>
          </p:txBody>
        </p:sp>
        <p:pic>
          <p:nvPicPr>
            <p:cNvPr id="63" name="图片 62"/>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64" name="组合 63">
            <a:extLst>
              <a:ext uri="{FF2B5EF4-FFF2-40B4-BE49-F238E27FC236}">
                <a16:creationId xmlns:a16="http://schemas.microsoft.com/office/drawing/2014/main" id="{F265A872-D12E-2F47-B35B-01E46889999A}"/>
              </a:ext>
            </a:extLst>
          </p:cNvPr>
          <p:cNvGrpSpPr/>
          <p:nvPr/>
        </p:nvGrpSpPr>
        <p:grpSpPr>
          <a:xfrm>
            <a:off x="874713" y="1471822"/>
            <a:ext cx="1042988" cy="762000"/>
            <a:chOff x="874712" y="1854200"/>
            <a:chExt cx="10123488" cy="762000"/>
          </a:xfrm>
        </p:grpSpPr>
        <p:sp>
          <p:nvSpPr>
            <p:cNvPr id="65" name="矩形 64">
              <a:extLst>
                <a:ext uri="{FF2B5EF4-FFF2-40B4-BE49-F238E27FC236}">
                  <a16:creationId xmlns:a16="http://schemas.microsoft.com/office/drawing/2014/main" id="{A262A315-664C-DA4F-9A49-BD4721C1257C}"/>
                </a:ext>
              </a:extLst>
            </p:cNvPr>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sp>
          <p:nvSpPr>
            <p:cNvPr id="66" name="文本框 65">
              <a:extLst>
                <a:ext uri="{FF2B5EF4-FFF2-40B4-BE49-F238E27FC236}">
                  <a16:creationId xmlns:a16="http://schemas.microsoft.com/office/drawing/2014/main" id="{7C9B118F-515A-4A48-9620-20281860B995}"/>
                </a:ext>
              </a:extLst>
            </p:cNvPr>
            <p:cNvSpPr txBox="1"/>
            <p:nvPr/>
          </p:nvSpPr>
          <p:spPr>
            <a:xfrm>
              <a:off x="1027349" y="2004367"/>
              <a:ext cx="9082087" cy="457200"/>
            </a:xfrm>
            <a:prstGeom prst="rect">
              <a:avLst/>
            </a:prstGeom>
            <a:noFill/>
          </p:spPr>
          <p:txBody>
            <a:bodyPr rtlCol="0" wrap="square">
              <a:spAutoFit/>
            </a:bodyPr>
            <a:lstStyle/>
            <a:p>
              <a:pPr algn="ctr" defTabSz="1219170" lvl="0">
                <a:defRPr/>
              </a:pPr>
              <a:r>
                <a:rPr altLang="zh-CN" lang="en-US" smtClean="0" sz="2400">
                  <a:solidFill>
                    <a:schemeClr val="bg1"/>
                  </a:solidFill>
                  <a:latin typeface="+mn-ea"/>
                </a:rPr>
                <a:t>03</a:t>
              </a:r>
            </a:p>
          </p:txBody>
        </p:sp>
      </p:grpSp>
      <p:grpSp>
        <p:nvGrpSpPr>
          <p:cNvPr id="67" name="组合 66">
            <a:extLst>
              <a:ext uri="{FF2B5EF4-FFF2-40B4-BE49-F238E27FC236}">
                <a16:creationId xmlns:a16="http://schemas.microsoft.com/office/drawing/2014/main" id="{87E9B6D4-ECB0-DF41-99F6-6594D48664FD}"/>
              </a:ext>
            </a:extLst>
          </p:cNvPr>
          <p:cNvGrpSpPr/>
          <p:nvPr/>
        </p:nvGrpSpPr>
        <p:grpSpPr>
          <a:xfrm>
            <a:off x="1933427" y="1471821"/>
            <a:ext cx="3413273" cy="762000"/>
            <a:chOff x="1933427" y="1471821"/>
            <a:chExt cx="3413273" cy="762000"/>
          </a:xfrm>
        </p:grpSpPr>
        <p:sp>
          <p:nvSpPr>
            <p:cNvPr id="68" name="文本框 67">
              <a:extLst>
                <a:ext uri="{FF2B5EF4-FFF2-40B4-BE49-F238E27FC236}">
                  <a16:creationId xmlns:a16="http://schemas.microsoft.com/office/drawing/2014/main" id="{7D3C8B36-4D58-F842-BD76-67283F7AA76E}"/>
                </a:ext>
              </a:extLst>
            </p:cNvPr>
            <p:cNvSpPr txBox="1"/>
            <p:nvPr/>
          </p:nvSpPr>
          <p:spPr>
            <a:xfrm>
              <a:off x="2103313" y="1683544"/>
              <a:ext cx="3052887" cy="396240"/>
            </a:xfrm>
            <a:prstGeom prst="rect">
              <a:avLst/>
            </a:prstGeom>
            <a:noFill/>
            <a:ln>
              <a:noFill/>
            </a:ln>
            <a:effectLst>
              <a:outerShdw algn="ctr" blurRad="63500" rotWithShape="0" sx="102000" sy="102000">
                <a:prstClr val="black">
                  <a:alpha val="40000"/>
                </a:prstClr>
              </a:outerShdw>
            </a:effectLst>
          </p:spPr>
          <p:txBody>
            <a:bodyPr rtlCol="0" wrap="square">
              <a:spAutoFit/>
            </a:bodyPr>
            <a:lstStyle/>
            <a:p>
              <a:pPr defTabSz="1219170">
                <a:defRPr/>
              </a:pPr>
              <a:r>
                <a:rPr altLang="en-US" lang="zh-CN" sz="2000">
                  <a:effectLst>
                    <a:outerShdw algn="ctr" rotWithShape="0">
                      <a:schemeClr val="bg1"/>
                    </a:outerShdw>
                  </a:effectLst>
                  <a:latin typeface="+mn-ea"/>
                </a:rPr>
                <a:t>靶向明确，瞄准斗争方向  　</a:t>
              </a:r>
            </a:p>
          </p:txBody>
        </p:sp>
        <p:sp>
          <p:nvSpPr>
            <p:cNvPr id="69" name="矩形 68">
              <a:extLst>
                <a:ext uri="{FF2B5EF4-FFF2-40B4-BE49-F238E27FC236}">
                  <a16:creationId xmlns:a16="http://schemas.microsoft.com/office/drawing/2014/main" id="{5497A8C7-1928-5D45-92F2-0D5D99B56785}"/>
                </a:ext>
              </a:extLst>
            </p:cNvPr>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grpSp>
      <p:grpSp>
        <p:nvGrpSpPr>
          <p:cNvPr id="70" name="组合 69">
            <a:extLst>
              <a:ext uri="{FF2B5EF4-FFF2-40B4-BE49-F238E27FC236}">
                <a16:creationId xmlns:a16="http://schemas.microsoft.com/office/drawing/2014/main" id="{8DDA3D2C-2542-2A4F-8CC1-E42507D696AA}"/>
              </a:ext>
            </a:extLst>
          </p:cNvPr>
          <p:cNvGrpSpPr/>
          <p:nvPr/>
        </p:nvGrpSpPr>
        <p:grpSpPr>
          <a:xfrm>
            <a:off x="890439" y="3461018"/>
            <a:ext cx="2198687" cy="2057400"/>
            <a:chOff x="874713" y="1854200"/>
            <a:chExt cx="2198687" cy="2057400"/>
          </a:xfrm>
        </p:grpSpPr>
        <p:sp>
          <p:nvSpPr>
            <p:cNvPr id="71" name="矩形 70">
              <a:extLst>
                <a:ext uri="{FF2B5EF4-FFF2-40B4-BE49-F238E27FC236}">
                  <a16:creationId xmlns:a16="http://schemas.microsoft.com/office/drawing/2014/main" id="{6C09515A-92A0-9249-A87D-E012D4066FC4}"/>
                </a:ext>
              </a:extLst>
            </p:cNvPr>
            <p:cNvSpPr/>
            <p:nvPr/>
          </p:nvSpPr>
          <p:spPr>
            <a:xfrm>
              <a:off x="874713" y="1854200"/>
              <a:ext cx="2198687" cy="2057400"/>
            </a:xfrm>
            <a:prstGeom prst="rect">
              <a:avLst/>
            </a:prstGeom>
            <a:gradFill>
              <a:gsLst>
                <a:gs pos="100000">
                  <a:srgbClr val="C00000"/>
                </a:gs>
                <a:gs pos="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72" name="文本框 71">
              <a:extLst>
                <a:ext uri="{FF2B5EF4-FFF2-40B4-BE49-F238E27FC236}">
                  <a16:creationId xmlns:a16="http://schemas.microsoft.com/office/drawing/2014/main" id="{0CE5A6EC-AF2C-104F-A572-5D60A1665BD9}"/>
                </a:ext>
              </a:extLst>
            </p:cNvPr>
            <p:cNvSpPr txBox="1"/>
            <p:nvPr/>
          </p:nvSpPr>
          <p:spPr>
            <a:xfrm>
              <a:off x="938318" y="2089839"/>
              <a:ext cx="1956513" cy="1554480"/>
            </a:xfrm>
            <a:prstGeom prst="rect">
              <a:avLst/>
            </a:prstGeom>
            <a:noFill/>
          </p:spPr>
          <p:txBody>
            <a:bodyPr rtlCol="0" wrap="square">
              <a:spAutoFit/>
            </a:bodyPr>
            <a:lstStyle/>
            <a:p>
              <a:pPr algn="ctr" defTabSz="1219170" lvl="0">
                <a:lnSpc>
                  <a:spcPct val="150000"/>
                </a:lnSpc>
                <a:defRPr/>
              </a:pPr>
              <a:r>
                <a:rPr altLang="en-US" b="1" lang="zh-CN" sz="1600">
                  <a:solidFill>
                    <a:schemeClr val="bg1"/>
                  </a:solidFill>
                  <a:latin charset="-122" panose="020b0503020204020204" pitchFamily="34" typeface="微软雅黑"/>
                  <a:ea charset="-122" panose="020b0503020204020204" pitchFamily="34" typeface="微软雅黑"/>
                </a:rPr>
                <a:t>“五个凡是”为我们进行伟大斗争提供了精准靶向，明确了斗争方向</a:t>
              </a:r>
            </a:p>
          </p:txBody>
        </p:sp>
      </p:grpSp>
      <p:sp>
        <p:nvSpPr>
          <p:cNvPr id="73" name="左大括号 72">
            <a:extLst>
              <a:ext uri="{FF2B5EF4-FFF2-40B4-BE49-F238E27FC236}">
                <a16:creationId xmlns:a16="http://schemas.microsoft.com/office/drawing/2014/main" id="{A4827D66-C0C4-3042-A41A-5D0F740F0816}"/>
              </a:ext>
            </a:extLst>
          </p:cNvPr>
          <p:cNvSpPr/>
          <p:nvPr/>
        </p:nvSpPr>
        <p:spPr>
          <a:xfrm>
            <a:off x="3394164" y="2552968"/>
            <a:ext cx="685800" cy="4057650"/>
          </a:xfrm>
          <a:prstGeom prst="leftBrace">
            <a:avLst>
              <a:gd fmla="val 67592" name="adj1"/>
              <a:gd fmla="val 50000" name="adj2"/>
            </a:avLst>
          </a:prstGeom>
          <a:ln w="25400">
            <a:solidFill>
              <a:srgbClr val="BA121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kumimoji="1" lang="zh-CN"/>
          </a:p>
        </p:txBody>
      </p:sp>
    </p:spTree>
    <p:extLst>
      <p:ext uri="{BB962C8B-B14F-4D97-AF65-F5344CB8AC3E}">
        <p14:creationId val="1141683477"/>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additive="base">
                                        <p:cTn dur="500" fill="hold" id="7"/>
                                        <p:tgtEl>
                                          <p:spTgt spid="61"/>
                                        </p:tgtEl>
                                        <p:attrNameLst>
                                          <p:attrName>ppt_x</p:attrName>
                                        </p:attrNameLst>
                                      </p:cBhvr>
                                      <p:tavLst>
                                        <p:tav tm="0">
                                          <p:val>
                                            <p:strVal val="0-#ppt_w/2"/>
                                          </p:val>
                                        </p:tav>
                                        <p:tav tm="100000">
                                          <p:val>
                                            <p:strVal val="#ppt_x"/>
                                          </p:val>
                                        </p:tav>
                                      </p:tavLst>
                                    </p:anim>
                                    <p:anim calcmode="lin" valueType="num">
                                      <p:cBhvr additive="base">
                                        <p:cTn dur="500" fill="hold" id="8"/>
                                        <p:tgtEl>
                                          <p:spTgt spid="61"/>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9" presetSubtype="0">
                                  <p:stCondLst>
                                    <p:cond delay="0"/>
                                  </p:stCondLst>
                                  <p:childTnLst>
                                    <p:set>
                                      <p:cBhvr>
                                        <p:cTn dur="1" fill="hold" id="12">
                                          <p:stCondLst>
                                            <p:cond delay="0"/>
                                          </p:stCondLst>
                                        </p:cTn>
                                        <p:tgtEl>
                                          <p:spTgt spid="64"/>
                                        </p:tgtEl>
                                        <p:attrNameLst>
                                          <p:attrName>style.visibility</p:attrName>
                                        </p:attrNameLst>
                                      </p:cBhvr>
                                      <p:to>
                                        <p:strVal val="visible"/>
                                      </p:to>
                                    </p:set>
                                    <p:animEffect filter="dissolve" transition="in">
                                      <p:cBhvr>
                                        <p:cTn dur="500" id="13"/>
                                        <p:tgtEl>
                                          <p:spTgt spid="64"/>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9" presetSubtype="0">
                                  <p:stCondLst>
                                    <p:cond delay="0"/>
                                  </p:stCondLst>
                                  <p:childTnLst>
                                    <p:set>
                                      <p:cBhvr>
                                        <p:cTn dur="1" fill="hold" id="17">
                                          <p:stCondLst>
                                            <p:cond delay="0"/>
                                          </p:stCondLst>
                                        </p:cTn>
                                        <p:tgtEl>
                                          <p:spTgt spid="67"/>
                                        </p:tgtEl>
                                        <p:attrNameLst>
                                          <p:attrName>style.visibility</p:attrName>
                                        </p:attrNameLst>
                                      </p:cBhvr>
                                      <p:to>
                                        <p:strVal val="visible"/>
                                      </p:to>
                                    </p:set>
                                    <p:animEffect filter="dissolve" transition="in">
                                      <p:cBhvr>
                                        <p:cTn dur="500" id="18"/>
                                        <p:tgtEl>
                                          <p:spTgt spid="67"/>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9" presetSubtype="0">
                                  <p:stCondLst>
                                    <p:cond delay="0"/>
                                  </p:stCondLst>
                                  <p:childTnLst>
                                    <p:set>
                                      <p:cBhvr>
                                        <p:cTn dur="1" fill="hold" id="22">
                                          <p:stCondLst>
                                            <p:cond delay="0"/>
                                          </p:stCondLst>
                                        </p:cTn>
                                        <p:tgtEl>
                                          <p:spTgt spid="70"/>
                                        </p:tgtEl>
                                        <p:attrNameLst>
                                          <p:attrName>style.visibility</p:attrName>
                                        </p:attrNameLst>
                                      </p:cBhvr>
                                      <p:to>
                                        <p:strVal val="visible"/>
                                      </p:to>
                                    </p:set>
                                    <p:animEffect filter="dissolve" transition="in">
                                      <p:cBhvr>
                                        <p:cTn dur="500" id="23"/>
                                        <p:tgtEl>
                                          <p:spTgt spid="70"/>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2" presetSubtype="8">
                                  <p:stCondLst>
                                    <p:cond delay="0"/>
                                  </p:stCondLst>
                                  <p:childTnLst>
                                    <p:set>
                                      <p:cBhvr>
                                        <p:cTn dur="1" fill="hold" id="27">
                                          <p:stCondLst>
                                            <p:cond delay="0"/>
                                          </p:stCondLst>
                                        </p:cTn>
                                        <p:tgtEl>
                                          <p:spTgt spid="73"/>
                                        </p:tgtEl>
                                        <p:attrNameLst>
                                          <p:attrName>style.visibility</p:attrName>
                                        </p:attrNameLst>
                                      </p:cBhvr>
                                      <p:to>
                                        <p:strVal val="visible"/>
                                      </p:to>
                                    </p:set>
                                    <p:anim calcmode="lin" valueType="num">
                                      <p:cBhvr additive="base">
                                        <p:cTn dur="500" id="28"/>
                                        <p:tgtEl>
                                          <p:spTgt spid="73"/>
                                        </p:tgtEl>
                                        <p:attrNameLst>
                                          <p:attrName>ppt_x</p:attrName>
                                        </p:attrNameLst>
                                      </p:cBhvr>
                                      <p:tavLst>
                                        <p:tav tm="0">
                                          <p:val>
                                            <p:strVal val="#ppt_x-#ppt_w*1.125000"/>
                                          </p:val>
                                        </p:tav>
                                        <p:tav tm="100000">
                                          <p:val>
                                            <p:strVal val="#ppt_x"/>
                                          </p:val>
                                        </p:tav>
                                      </p:tavLst>
                                    </p:anim>
                                    <p:animEffect filter="wipe(right)" transition="in">
                                      <p:cBhvr>
                                        <p:cTn dur="500" id="29"/>
                                        <p:tgtEl>
                                          <p:spTgt spid="73"/>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4">
                                            <p:txEl>
                                              <p:pRg end="0" st="0"/>
                                            </p:txEl>
                                          </p:spTgt>
                                        </p:tgtEl>
                                        <p:attrNameLst>
                                          <p:attrName>style.visibility</p:attrName>
                                        </p:attrNameLst>
                                      </p:cBhvr>
                                      <p:to>
                                        <p:strVal val="visible"/>
                                      </p:to>
                                    </p:set>
                                    <p:animEffect filter="fade" transition="in">
                                      <p:cBhvr>
                                        <p:cTn dur="500" id="32"/>
                                        <p:tgtEl>
                                          <p:spTgt spid="44">
                                            <p:txEl>
                                              <p:pRg end="0" st="0"/>
                                            </p:txEl>
                                          </p:spTgt>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44">
                                            <p:txEl>
                                              <p:pRg end="1" st="1"/>
                                            </p:txEl>
                                          </p:spTgt>
                                        </p:tgtEl>
                                        <p:attrNameLst>
                                          <p:attrName>style.visibility</p:attrName>
                                        </p:attrNameLst>
                                      </p:cBhvr>
                                      <p:to>
                                        <p:strVal val="visible"/>
                                      </p:to>
                                    </p:set>
                                    <p:animEffect filter="fade" transition="in">
                                      <p:cBhvr>
                                        <p:cTn dur="500" id="37"/>
                                        <p:tgtEl>
                                          <p:spTgt spid="44">
                                            <p:txEl>
                                              <p:pRg end="1" st="1"/>
                                            </p:txEl>
                                          </p:spTgt>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44">
                                            <p:txEl>
                                              <p:pRg end="2" st="2"/>
                                            </p:txEl>
                                          </p:spTgt>
                                        </p:tgtEl>
                                        <p:attrNameLst>
                                          <p:attrName>style.visibility</p:attrName>
                                        </p:attrNameLst>
                                      </p:cBhvr>
                                      <p:to>
                                        <p:strVal val="visible"/>
                                      </p:to>
                                    </p:set>
                                    <p:animEffect filter="fade" transition="in">
                                      <p:cBhvr>
                                        <p:cTn dur="500" id="42"/>
                                        <p:tgtEl>
                                          <p:spTgt spid="44">
                                            <p:txEl>
                                              <p:pRg end="2" st="2"/>
                                            </p:txEl>
                                          </p:spTgt>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44">
                                            <p:txEl>
                                              <p:pRg end="3" st="3"/>
                                            </p:txEl>
                                          </p:spTgt>
                                        </p:tgtEl>
                                        <p:attrNameLst>
                                          <p:attrName>style.visibility</p:attrName>
                                        </p:attrNameLst>
                                      </p:cBhvr>
                                      <p:to>
                                        <p:strVal val="visible"/>
                                      </p:to>
                                    </p:set>
                                    <p:animEffect filter="fade" transition="in">
                                      <p:cBhvr>
                                        <p:cTn dur="500" id="47"/>
                                        <p:tgtEl>
                                          <p:spTgt spid="44">
                                            <p:txEl>
                                              <p:pRg end="3" st="3"/>
                                            </p:txEl>
                                          </p:spTgt>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10" presetSubtype="0">
                                  <p:stCondLst>
                                    <p:cond delay="0"/>
                                  </p:stCondLst>
                                  <p:childTnLst>
                                    <p:set>
                                      <p:cBhvr>
                                        <p:cTn dur="1" fill="hold" id="51">
                                          <p:stCondLst>
                                            <p:cond delay="0"/>
                                          </p:stCondLst>
                                        </p:cTn>
                                        <p:tgtEl>
                                          <p:spTgt spid="44">
                                            <p:txEl>
                                              <p:pRg end="4" st="4"/>
                                            </p:txEl>
                                          </p:spTgt>
                                        </p:tgtEl>
                                        <p:attrNameLst>
                                          <p:attrName>style.visibility</p:attrName>
                                        </p:attrNameLst>
                                      </p:cBhvr>
                                      <p:to>
                                        <p:strVal val="visible"/>
                                      </p:to>
                                    </p:set>
                                    <p:animEffect filter="fade" transition="in">
                                      <p:cBhvr>
                                        <p:cTn dur="500" id="52"/>
                                        <p:tgtEl>
                                          <p:spTgt spid="44">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4" uiExpand="1"/>
      <p:bldP grpId="0" spid="7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5" name="Aitds3">
            <a:extLst>
              <a:ext uri="{FF2B5EF4-FFF2-40B4-BE49-F238E27FC236}">
                <a16:creationId xmlns:a16="http://schemas.microsoft.com/office/drawing/2014/main" id="{F3744F8C-0B36-4CFA-90A4-68347AA39EE4}"/>
              </a:ext>
            </a:extLst>
          </p:cNvPr>
          <p:cNvSpPr/>
          <p:nvPr/>
        </p:nvSpPr>
        <p:spPr>
          <a:xfrm>
            <a:off x="707334" y="3722270"/>
            <a:ext cx="6130136" cy="1179576"/>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sz="1700" u="none">
                <a:ln>
                  <a:noFill/>
                </a:ln>
                <a:solidFill>
                  <a:prstClr val="black"/>
                </a:solidFill>
                <a:effectLst/>
                <a:uLnTx/>
                <a:uFillTx/>
                <a:cs typeface="+mn-ea"/>
                <a:sym typeface="+mn-lt"/>
              </a:rPr>
              <a:t>从认知层面上来说，通过阅读、观察、总结等方式，可以一定程度地学习到一些有用的斗争本领，但除此之外，解放思想也是尤其重要的。</a:t>
            </a:r>
          </a:p>
        </p:txBody>
      </p:sp>
      <p:sp>
        <p:nvSpPr>
          <p:cNvPr id="23" name="Aitds3">
            <a:extLst>
              <a:ext uri="{FF2B5EF4-FFF2-40B4-BE49-F238E27FC236}">
                <a16:creationId xmlns:a16="http://schemas.microsoft.com/office/drawing/2014/main" id="{F3744F8C-0B36-4CFA-90A4-68347AA39EE4}"/>
              </a:ext>
            </a:extLst>
          </p:cNvPr>
          <p:cNvSpPr/>
          <p:nvPr/>
        </p:nvSpPr>
        <p:spPr>
          <a:xfrm>
            <a:off x="684365" y="4913365"/>
            <a:ext cx="6311134" cy="1542288"/>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sz="1700" u="none">
                <a:ln>
                  <a:noFill/>
                </a:ln>
                <a:solidFill>
                  <a:prstClr val="black"/>
                </a:solidFill>
                <a:effectLst/>
                <a:uLnTx/>
                <a:uFillTx/>
                <a:cs typeface="+mn-ea"/>
                <a:sym typeface="+mn-lt"/>
              </a:rPr>
              <a:t>从实践层面上来说，任何本领都要放在实践中才能得到验证、得到进步，否则就是空中楼阁。“纸上得来终觉浅，绝知此事要躬行”。只有多当几回“热锅上的蚂蚁”，才能在反复实践中弥补不足、练就更高超的斗争本领。 </a:t>
            </a:r>
          </a:p>
        </p:txBody>
      </p:sp>
      <p:grpSp>
        <p:nvGrpSpPr>
          <p:cNvPr id="25" name="组合 24"/>
          <p:cNvGrpSpPr/>
          <p:nvPr/>
        </p:nvGrpSpPr>
        <p:grpSpPr>
          <a:xfrm>
            <a:off x="218822" y="96130"/>
            <a:ext cx="3984878" cy="966967"/>
            <a:chOff x="218822" y="96130"/>
            <a:chExt cx="3984878" cy="966967"/>
          </a:xfrm>
        </p:grpSpPr>
        <p:sp>
          <p:nvSpPr>
            <p:cNvPr id="26" name="Aitds3-1">
              <a:extLst>
                <a:ext uri="{FF2B5EF4-FFF2-40B4-BE49-F238E27FC236}">
                  <a16:creationId xmlns:a16="http://schemas.microsoft.com/office/drawing/2014/main" id="{CDD403D6-2251-446B-925F-8CC4CE24FBAE}"/>
                </a:ext>
              </a:extLst>
            </p:cNvPr>
            <p:cNvSpPr/>
            <p:nvPr/>
          </p:nvSpPr>
          <p:spPr>
            <a:xfrm>
              <a:off x="656008" y="341703"/>
              <a:ext cx="3547692"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如何发扬斗争精神 </a:t>
              </a:r>
            </a:p>
          </p:txBody>
        </p:sp>
        <p:pic>
          <p:nvPicPr>
            <p:cNvPr id="27" name="图片 26"/>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8" name="组合 27">
            <a:extLst>
              <a:ext uri="{FF2B5EF4-FFF2-40B4-BE49-F238E27FC236}">
                <a16:creationId xmlns:a16="http://schemas.microsoft.com/office/drawing/2014/main" id="{F265A872-D12E-2F47-B35B-01E46889999A}"/>
              </a:ext>
            </a:extLst>
          </p:cNvPr>
          <p:cNvGrpSpPr/>
          <p:nvPr/>
        </p:nvGrpSpPr>
        <p:grpSpPr>
          <a:xfrm>
            <a:off x="747795" y="1610627"/>
            <a:ext cx="1042988" cy="762000"/>
            <a:chOff x="874712" y="1854200"/>
            <a:chExt cx="10123488" cy="762000"/>
          </a:xfrm>
        </p:grpSpPr>
        <p:sp>
          <p:nvSpPr>
            <p:cNvPr id="29" name="矩形 28">
              <a:extLst>
                <a:ext uri="{FF2B5EF4-FFF2-40B4-BE49-F238E27FC236}">
                  <a16:creationId xmlns:a16="http://schemas.microsoft.com/office/drawing/2014/main" id="{A262A315-664C-DA4F-9A49-BD4721C1257C}"/>
                </a:ext>
              </a:extLst>
            </p:cNvPr>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sp>
          <p:nvSpPr>
            <p:cNvPr id="30" name="文本框 29">
              <a:extLst>
                <a:ext uri="{FF2B5EF4-FFF2-40B4-BE49-F238E27FC236}">
                  <a16:creationId xmlns:a16="http://schemas.microsoft.com/office/drawing/2014/main" id="{7C9B118F-515A-4A48-9620-20281860B995}"/>
                </a:ext>
              </a:extLst>
            </p:cNvPr>
            <p:cNvSpPr txBox="1"/>
            <p:nvPr/>
          </p:nvSpPr>
          <p:spPr>
            <a:xfrm>
              <a:off x="1027349" y="2004368"/>
              <a:ext cx="9082087" cy="457200"/>
            </a:xfrm>
            <a:prstGeom prst="rect">
              <a:avLst/>
            </a:prstGeom>
            <a:noFill/>
          </p:spPr>
          <p:txBody>
            <a:bodyPr rtlCol="0" wrap="square">
              <a:spAutoFit/>
            </a:bodyPr>
            <a:lstStyle/>
            <a:p>
              <a:pPr algn="ctr" defTabSz="1219170" lvl="0">
                <a:defRPr/>
              </a:pPr>
              <a:r>
                <a:rPr altLang="zh-CN" lang="en-US" smtClean="0" sz="2400">
                  <a:solidFill>
                    <a:schemeClr val="bg1"/>
                  </a:solidFill>
                  <a:latin typeface="+mn-ea"/>
                </a:rPr>
                <a:t>04</a:t>
              </a:r>
            </a:p>
          </p:txBody>
        </p:sp>
      </p:grpSp>
      <p:grpSp>
        <p:nvGrpSpPr>
          <p:cNvPr id="31" name="组合 30">
            <a:extLst>
              <a:ext uri="{FF2B5EF4-FFF2-40B4-BE49-F238E27FC236}">
                <a16:creationId xmlns:a16="http://schemas.microsoft.com/office/drawing/2014/main" id="{87E9B6D4-ECB0-DF41-99F6-6594D48664FD}"/>
              </a:ext>
            </a:extLst>
          </p:cNvPr>
          <p:cNvGrpSpPr/>
          <p:nvPr/>
        </p:nvGrpSpPr>
        <p:grpSpPr>
          <a:xfrm>
            <a:off x="1806509" y="1610626"/>
            <a:ext cx="3413273" cy="762000"/>
            <a:chOff x="1933427" y="1471821"/>
            <a:chExt cx="3413273" cy="762000"/>
          </a:xfrm>
        </p:grpSpPr>
        <p:sp>
          <p:nvSpPr>
            <p:cNvPr id="32" name="文本框 31">
              <a:extLst>
                <a:ext uri="{FF2B5EF4-FFF2-40B4-BE49-F238E27FC236}">
                  <a16:creationId xmlns:a16="http://schemas.microsoft.com/office/drawing/2014/main" id="{7D3C8B36-4D58-F842-BD76-67283F7AA76E}"/>
                </a:ext>
              </a:extLst>
            </p:cNvPr>
            <p:cNvSpPr txBox="1"/>
            <p:nvPr/>
          </p:nvSpPr>
          <p:spPr>
            <a:xfrm>
              <a:off x="2103313" y="1683544"/>
              <a:ext cx="3052887" cy="396240"/>
            </a:xfrm>
            <a:prstGeom prst="rect">
              <a:avLst/>
            </a:prstGeom>
            <a:noFill/>
            <a:ln>
              <a:noFill/>
            </a:ln>
            <a:effectLst>
              <a:outerShdw algn="ctr" blurRad="63500" rotWithShape="0" sx="102000" sy="102000">
                <a:prstClr val="black">
                  <a:alpha val="40000"/>
                </a:prstClr>
              </a:outerShdw>
            </a:effectLst>
          </p:spPr>
          <p:txBody>
            <a:bodyPr rtlCol="0" wrap="square">
              <a:spAutoFit/>
            </a:bodyPr>
            <a:lstStyle/>
            <a:p>
              <a:pPr defTabSz="1219170">
                <a:defRPr/>
              </a:pPr>
              <a:r>
                <a:rPr altLang="en-US" lang="zh-CN" sz="2000">
                  <a:effectLst>
                    <a:outerShdw algn="ctr" rotWithShape="0">
                      <a:schemeClr val="bg1"/>
                    </a:outerShdw>
                  </a:effectLst>
                  <a:latin typeface="+mn-ea"/>
                </a:rPr>
                <a:t>知行并进，提升斗争本领 </a:t>
              </a:r>
            </a:p>
          </p:txBody>
        </p:sp>
        <p:sp>
          <p:nvSpPr>
            <p:cNvPr id="33" name="矩形 32">
              <a:extLst>
                <a:ext uri="{FF2B5EF4-FFF2-40B4-BE49-F238E27FC236}">
                  <a16:creationId xmlns:a16="http://schemas.microsoft.com/office/drawing/2014/main" id="{5497A8C7-1928-5D45-92F2-0D5D99B56785}"/>
                </a:ext>
              </a:extLst>
            </p:cNvPr>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typeface="+mn-ea"/>
              </a:endParaRPr>
            </a:p>
          </p:txBody>
        </p:sp>
      </p:grpSp>
      <p:sp>
        <p:nvSpPr>
          <p:cNvPr id="34" name="文本框 33">
            <a:extLst>
              <a:ext uri="{FF2B5EF4-FFF2-40B4-BE49-F238E27FC236}">
                <a16:creationId xmlns:a16="http://schemas.microsoft.com/office/drawing/2014/main" id="{341EC0EB-292E-2343-9502-2F2196F76428}"/>
              </a:ext>
            </a:extLst>
          </p:cNvPr>
          <p:cNvSpPr txBox="1"/>
          <p:nvPr/>
        </p:nvSpPr>
        <p:spPr>
          <a:xfrm>
            <a:off x="694108" y="2642546"/>
            <a:ext cx="7236302" cy="1005840"/>
          </a:xfrm>
          <a:prstGeom prst="rect">
            <a:avLst/>
          </a:prstGeom>
          <a:noFill/>
          <a:ln>
            <a:noFill/>
            <a:prstDash val="dash"/>
          </a:ln>
        </p:spPr>
        <p:txBody>
          <a:bodyPr rtlCol="0" wrap="square">
            <a:spAutoFit/>
          </a:bodyPr>
          <a:lstStyle/>
          <a:p>
            <a:pPr defTabSz="829713" lvl="1" marL="0">
              <a:lnSpc>
                <a:spcPct val="150000"/>
              </a:lnSpc>
              <a:defRPr/>
            </a:pPr>
            <a:r>
              <a:rPr altLang="en-US" lang="zh-CN" sz="2000">
                <a:solidFill>
                  <a:srgbClr val="BA1219"/>
                </a:solidFill>
                <a:latin charset="-122" panose="020b0503020204020204" pitchFamily="34" typeface="微软雅黑"/>
                <a:ea charset="-122" panose="020b0503020204020204" pitchFamily="34" typeface="微软雅黑"/>
              </a:rPr>
              <a:t>要发扬斗争精神，斗争本领不可或缺。要想提升斗争本领，则少不了思维与实践的催化。  　</a:t>
            </a:r>
          </a:p>
        </p:txBody>
      </p:sp>
      <p:pic>
        <p:nvPicPr>
          <p:cNvPr id="35" name="图片 34">
            <a:extLst>
              <a:ext uri="{FF2B5EF4-FFF2-40B4-BE49-F238E27FC236}">
                <a16:creationId xmlns:a16="http://schemas.microsoft.com/office/drawing/2014/main" id="{2A2A267A-4037-9943-B1DF-EF29C02B0F3E}"/>
              </a:ext>
            </a:extLst>
          </p:cNvPr>
          <p:cNvPicPr>
            <a:picLocks noChangeAspect="1"/>
          </p:cNvPicPr>
          <p:nvPr/>
        </p:nvPicPr>
        <p:blipFill>
          <a:blip r:embed="rId4">
            <a:extLst>
              <a:ext uri="{28A0092B-C50C-407E-A947-70E740481C1C}">
                <a14:useLocalDpi/>
              </a:ext>
            </a:extLst>
          </a:blip>
          <a:stretch>
            <a:fillRect/>
          </a:stretch>
        </p:blipFill>
        <p:spPr>
          <a:xfrm>
            <a:off x="7683500" y="2075566"/>
            <a:ext cx="4508500" cy="4782434"/>
          </a:xfrm>
          <a:prstGeom prst="rect">
            <a:avLst/>
          </a:prstGeom>
        </p:spPr>
      </p:pic>
    </p:spTree>
    <p:extLst>
      <p:ext uri="{BB962C8B-B14F-4D97-AF65-F5344CB8AC3E}">
        <p14:creationId val="239151805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ipe(up)"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3"/>
                                        </p:tgtEl>
                                        <p:attrNameLst>
                                          <p:attrName>style.visibility</p:attrName>
                                        </p:attrNameLst>
                                      </p:cBhvr>
                                      <p:to>
                                        <p:strVal val="visible"/>
                                      </p:to>
                                    </p:set>
                                    <p:animEffect filter="wipe(up)" transition="in">
                                      <p:cBhvr>
                                        <p:cTn dur="500" id="11"/>
                                        <p:tgtEl>
                                          <p:spTgt spid="23"/>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 presetSubtype="8">
                                  <p:stCondLst>
                                    <p:cond delay="0"/>
                                  </p:stCondLst>
                                  <p:childTnLst>
                                    <p:set>
                                      <p:cBhvr>
                                        <p:cTn dur="1" fill="hold" id="15">
                                          <p:stCondLst>
                                            <p:cond delay="0"/>
                                          </p:stCondLst>
                                        </p:cTn>
                                        <p:tgtEl>
                                          <p:spTgt spid="25"/>
                                        </p:tgtEl>
                                        <p:attrNameLst>
                                          <p:attrName>style.visibility</p:attrName>
                                        </p:attrNameLst>
                                      </p:cBhvr>
                                      <p:to>
                                        <p:strVal val="visible"/>
                                      </p:to>
                                    </p:set>
                                    <p:anim calcmode="lin" valueType="num">
                                      <p:cBhvr additive="base">
                                        <p:cTn dur="500" fill="hold" id="16"/>
                                        <p:tgtEl>
                                          <p:spTgt spid="25"/>
                                        </p:tgtEl>
                                        <p:attrNameLst>
                                          <p:attrName>ppt_x</p:attrName>
                                        </p:attrNameLst>
                                      </p:cBhvr>
                                      <p:tavLst>
                                        <p:tav tm="0">
                                          <p:val>
                                            <p:strVal val="0-#ppt_w/2"/>
                                          </p:val>
                                        </p:tav>
                                        <p:tav tm="100000">
                                          <p:val>
                                            <p:strVal val="#ppt_x"/>
                                          </p:val>
                                        </p:tav>
                                      </p:tavLst>
                                    </p:anim>
                                    <p:anim calcmode="lin" valueType="num">
                                      <p:cBhvr additive="base">
                                        <p:cTn dur="500" fill="hold" id="17"/>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9" presetSubtype="0">
                                  <p:stCondLst>
                                    <p:cond delay="0"/>
                                  </p:stCondLst>
                                  <p:childTnLst>
                                    <p:set>
                                      <p:cBhvr>
                                        <p:cTn dur="1" fill="hold" id="21">
                                          <p:stCondLst>
                                            <p:cond delay="0"/>
                                          </p:stCondLst>
                                        </p:cTn>
                                        <p:tgtEl>
                                          <p:spTgt spid="28"/>
                                        </p:tgtEl>
                                        <p:attrNameLst>
                                          <p:attrName>style.visibility</p:attrName>
                                        </p:attrNameLst>
                                      </p:cBhvr>
                                      <p:to>
                                        <p:strVal val="visible"/>
                                      </p:to>
                                    </p:set>
                                    <p:animEffect filter="dissolve" transition="in">
                                      <p:cBhvr>
                                        <p:cTn dur="500" id="22"/>
                                        <p:tgtEl>
                                          <p:spTgt spid="28"/>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9" presetSubtype="0">
                                  <p:stCondLst>
                                    <p:cond delay="0"/>
                                  </p:stCondLst>
                                  <p:childTnLst>
                                    <p:set>
                                      <p:cBhvr>
                                        <p:cTn dur="1" fill="hold" id="26">
                                          <p:stCondLst>
                                            <p:cond delay="0"/>
                                          </p:stCondLst>
                                        </p:cTn>
                                        <p:tgtEl>
                                          <p:spTgt spid="31"/>
                                        </p:tgtEl>
                                        <p:attrNameLst>
                                          <p:attrName>style.visibility</p:attrName>
                                        </p:attrNameLst>
                                      </p:cBhvr>
                                      <p:to>
                                        <p:strVal val="visible"/>
                                      </p:to>
                                    </p:set>
                                    <p:animEffect filter="dissolve" transition="in">
                                      <p:cBhvr>
                                        <p:cTn dur="500" id="27"/>
                                        <p:tgtEl>
                                          <p:spTgt spid="31"/>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4"/>
                                        </p:tgtEl>
                                        <p:attrNameLst>
                                          <p:attrName>style.visibility</p:attrName>
                                        </p:attrNameLst>
                                      </p:cBhvr>
                                      <p:to>
                                        <p:strVal val="visible"/>
                                      </p:to>
                                    </p:set>
                                    <p:anim calcmode="lin" valueType="num">
                                      <p:cBhvr additive="base">
                                        <p:cTn dur="500" fill="hold" id="32"/>
                                        <p:tgtEl>
                                          <p:spTgt spid="34"/>
                                        </p:tgtEl>
                                        <p:attrNameLst>
                                          <p:attrName>ppt_x</p:attrName>
                                        </p:attrNameLst>
                                      </p:cBhvr>
                                      <p:tavLst>
                                        <p:tav tm="0">
                                          <p:val>
                                            <p:strVal val="#ppt_x"/>
                                          </p:val>
                                        </p:tav>
                                        <p:tav tm="100000">
                                          <p:val>
                                            <p:strVal val="#ppt_x"/>
                                          </p:val>
                                        </p:tav>
                                      </p:tavLst>
                                    </p:anim>
                                    <p:anim calcmode="lin" valueType="num">
                                      <p:cBhvr additive="base">
                                        <p:cTn dur="500" fill="hold" id="33"/>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3"/>
      <p:bldP grpId="0" spid="3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687" t="43452"/>
          <a:stretch>
            <a:fillRect/>
          </a:stretch>
        </p:blipFill>
        <p:spPr>
          <a:xfrm>
            <a:off x="0" y="3696606"/>
            <a:ext cx="12192000" cy="3161394"/>
          </a:xfrm>
          <a:prstGeom prst="rect">
            <a:avLst/>
          </a:prstGeom>
        </p:spPr>
      </p:pic>
      <p:sp>
        <p:nvSpPr>
          <p:cNvPr id="6" name="矩形 5">
            <a:extLst>
              <a:ext uri="{FF2B5EF4-FFF2-40B4-BE49-F238E27FC236}">
                <a16:creationId xmlns:a16="http://schemas.microsoft.com/office/drawing/2014/main" id="{7B1F287D-BD1F-4478-ACFD-F50DE91C2EBB}"/>
              </a:ext>
            </a:extLst>
          </p:cNvPr>
          <p:cNvSpPr/>
          <p:nvPr/>
        </p:nvSpPr>
        <p:spPr>
          <a:xfrm>
            <a:off x="666751" y="1539916"/>
            <a:ext cx="10801350" cy="3383280"/>
          </a:xfrm>
          <a:prstGeom prst="rect">
            <a:avLst/>
          </a:prstGeom>
        </p:spPr>
        <p:txBody>
          <a:bodyPr wrap="square">
            <a:spAutoFit/>
          </a:bodyPr>
          <a:lstStyle/>
          <a:p>
            <a:pPr algn="ctr">
              <a:lnSpc>
                <a:spcPct val="150000"/>
              </a:lnSpc>
            </a:pPr>
            <a:r>
              <a:rPr altLang="en-US" lang="zh-CN" sz="2400">
                <a:cs typeface="+mn-ea"/>
                <a:sym typeface="+mn-lt"/>
              </a:rPr>
              <a:t>新时期的斗争精神就是勇于负责的担当精神。“苟利国家生死以，岂因祸福避趋之”。习近平总书记多次号召广大领导干部要敢于担当、主动作为、善谋善为。所谓担当，就是在关键时刻能挺身而出、举起大旗、担起重任，这是干部应具备的政治品质，也是新时期检验干部能否脱颖而出的试金石。担当精神不仅是一种态度，更是一种能力，它要求领导干部不仅具有大而无畏的勇气，更需要具备扎实过硬的本领。</a:t>
            </a:r>
          </a:p>
        </p:txBody>
      </p:sp>
      <p:sp>
        <p:nvSpPr>
          <p:cNvPr id="7" name="Aitds3-1">
            <a:extLst>
              <a:ext uri="{FF2B5EF4-FFF2-40B4-BE49-F238E27FC236}">
                <a16:creationId xmlns:a16="http://schemas.microsoft.com/office/drawing/2014/main" id="{CDD403D6-2251-446B-925F-8CC4CE24FBAE}"/>
              </a:ext>
            </a:extLst>
          </p:cNvPr>
          <p:cNvSpPr/>
          <p:nvPr/>
        </p:nvSpPr>
        <p:spPr>
          <a:xfrm>
            <a:off x="3884982" y="736726"/>
            <a:ext cx="4422036"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en-US" b="1" lang="zh-CN" smtClean="0" sz="32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前言导读</a:t>
            </a:r>
          </a:p>
        </p:txBody>
      </p:sp>
    </p:spTree>
    <p:extLst>
      <p:ext uri="{BB962C8B-B14F-4D97-AF65-F5344CB8AC3E}">
        <p14:creationId val="330876351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6" presetSubtype="21">
                                  <p:stCondLst>
                                    <p:cond delay="0"/>
                                  </p:stCondLst>
                                  <p:childTnLst>
                                    <p:set>
                                      <p:cBhvr>
                                        <p:cTn dur="1" fill="hold" id="13">
                                          <p:stCondLst>
                                            <p:cond delay="0"/>
                                          </p:stCondLst>
                                        </p:cTn>
                                        <p:tgtEl>
                                          <p:spTgt spid="7"/>
                                        </p:tgtEl>
                                        <p:attrNameLst>
                                          <p:attrName>style.visibility</p:attrName>
                                        </p:attrNameLst>
                                      </p:cBhvr>
                                      <p:to>
                                        <p:strVal val="visible"/>
                                      </p:to>
                                    </p:set>
                                    <p:animEffect filter="barn(inVertical)" transition="in">
                                      <p:cBhvr>
                                        <p:cTn dur="500" id="14"/>
                                        <p:tgtEl>
                                          <p:spTgt spid="7"/>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iterate type="lt">
                                    <p:tmPct val="1554"/>
                                  </p:iterate>
                                  <p:childTnLst>
                                    <p:set>
                                      <p:cBhvr>
                                        <p:cTn dur="1" fill="hold" id="17">
                                          <p:stCondLst>
                                            <p:cond delay="0"/>
                                          </p:stCondLst>
                                        </p:cTn>
                                        <p:tgtEl>
                                          <p:spTgt spid="6"/>
                                        </p:tgtEl>
                                        <p:attrNameLst>
                                          <p:attrName>style.visibility</p:attrName>
                                        </p:attrNameLst>
                                      </p:cBhvr>
                                      <p:to>
                                        <p:strVal val="visible"/>
                                      </p:to>
                                    </p:set>
                                    <p:animEffect filter="fade" transition="in">
                                      <p:cBhvr>
                                        <p:cTn dur="200" id="18"/>
                                        <p:tgtEl>
                                          <p:spTgt spid="6"/>
                                        </p:tgtEl>
                                      </p:cBhvr>
                                    </p:animEffect>
                                    <p:anim calcmode="lin" valueType="num">
                                      <p:cBhvr>
                                        <p:cTn dur="200" fill="hold" id="19"/>
                                        <p:tgtEl>
                                          <p:spTgt spid="6"/>
                                        </p:tgtEl>
                                        <p:attrNameLst>
                                          <p:attrName>ppt_x</p:attrName>
                                        </p:attrNameLst>
                                      </p:cBhvr>
                                      <p:tavLst>
                                        <p:tav tm="0">
                                          <p:val>
                                            <p:strVal val="#ppt_x"/>
                                          </p:val>
                                        </p:tav>
                                        <p:tav tm="100000">
                                          <p:val>
                                            <p:strVal val="#ppt_x"/>
                                          </p:val>
                                        </p:tav>
                                      </p:tavLst>
                                    </p:anim>
                                    <p:anim calcmode="lin" valueType="num">
                                      <p:cBhvr>
                                        <p:cTn dur="200" fill="hold" id="2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8" name="组合 17"/>
          <p:cNvGrpSpPr/>
          <p:nvPr/>
        </p:nvGrpSpPr>
        <p:grpSpPr>
          <a:xfrm>
            <a:off x="218822" y="96130"/>
            <a:ext cx="3984878" cy="966967"/>
            <a:chOff x="218822" y="96130"/>
            <a:chExt cx="3984878" cy="966967"/>
          </a:xfrm>
        </p:grpSpPr>
        <p:sp>
          <p:nvSpPr>
            <p:cNvPr id="19" name="Aitds3-1">
              <a:extLst>
                <a:ext uri="{FF2B5EF4-FFF2-40B4-BE49-F238E27FC236}">
                  <a16:creationId xmlns:a16="http://schemas.microsoft.com/office/drawing/2014/main" id="{CDD403D6-2251-446B-925F-8CC4CE24FBAE}"/>
                </a:ext>
              </a:extLst>
            </p:cNvPr>
            <p:cNvSpPr/>
            <p:nvPr/>
          </p:nvSpPr>
          <p:spPr>
            <a:xfrm>
              <a:off x="656008" y="341703"/>
              <a:ext cx="3547692"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如何发扬斗争精神 </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1" name="组合 20">
            <a:extLst>
              <a:ext uri="{FF2B5EF4-FFF2-40B4-BE49-F238E27FC236}">
                <a16:creationId xmlns:a16="http://schemas.microsoft.com/office/drawing/2014/main" id="{770E4737-0176-4347-AD3B-F4A673B1666D}"/>
              </a:ext>
            </a:extLst>
          </p:cNvPr>
          <p:cNvGrpSpPr/>
          <p:nvPr/>
        </p:nvGrpSpPr>
        <p:grpSpPr>
          <a:xfrm>
            <a:off x="768301" y="1725691"/>
            <a:ext cx="4268788" cy="762000"/>
            <a:chOff x="874712" y="1854200"/>
            <a:chExt cx="10123488" cy="762000"/>
          </a:xfrm>
        </p:grpSpPr>
        <p:sp>
          <p:nvSpPr>
            <p:cNvPr id="22" name="矩形 21">
              <a:extLst>
                <a:ext uri="{FF2B5EF4-FFF2-40B4-BE49-F238E27FC236}">
                  <a16:creationId xmlns:a16="http://schemas.microsoft.com/office/drawing/2014/main" id="{0FC0C0A0-3CC6-2643-9437-F3B4C606815D}"/>
                </a:ext>
              </a:extLst>
            </p:cNvPr>
            <p:cNvSpPr/>
            <p:nvPr/>
          </p:nvSpPr>
          <p:spPr>
            <a:xfrm>
              <a:off x="874712" y="1854200"/>
              <a:ext cx="10123488" cy="762000"/>
            </a:xfrm>
            <a:prstGeom prst="rect">
              <a:avLst/>
            </a:prstGeom>
            <a:gradFill>
              <a:gsLst>
                <a:gs pos="100000">
                  <a:srgbClr val="C00000"/>
                </a:gs>
                <a:gs pos="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3" name="文本框 22">
              <a:extLst>
                <a:ext uri="{FF2B5EF4-FFF2-40B4-BE49-F238E27FC236}">
                  <a16:creationId xmlns:a16="http://schemas.microsoft.com/office/drawing/2014/main" id="{DC87C0E9-7485-8446-B2AF-301FCE2567FE}"/>
                </a:ext>
              </a:extLst>
            </p:cNvPr>
            <p:cNvSpPr txBox="1"/>
            <p:nvPr/>
          </p:nvSpPr>
          <p:spPr>
            <a:xfrm>
              <a:off x="1027351" y="2004367"/>
              <a:ext cx="9082088" cy="457200"/>
            </a:xfrm>
            <a:prstGeom prst="rect">
              <a:avLst/>
            </a:prstGeom>
            <a:noFill/>
          </p:spPr>
          <p:txBody>
            <a:bodyPr rtlCol="0" wrap="square">
              <a:spAutoFit/>
            </a:bodyPr>
            <a:lstStyle/>
            <a:p>
              <a:pPr algn="ctr" defTabSz="1219170" lvl="0">
                <a:defRPr/>
              </a:pPr>
              <a:r>
                <a:rPr altLang="en-US" lang="zh-CN" sz="2400">
                  <a:solidFill>
                    <a:schemeClr val="bg1"/>
                  </a:solidFill>
                  <a:latin charset="-122" panose="020b0503020204020204" pitchFamily="34" typeface="微软雅黑"/>
                  <a:ea charset="-122" panose="020b0503020204020204" pitchFamily="34" typeface="微软雅黑"/>
                </a:rPr>
                <a:t>习近平总书记提出</a:t>
              </a:r>
            </a:p>
          </p:txBody>
        </p:sp>
      </p:grpSp>
      <p:sp>
        <p:nvSpPr>
          <p:cNvPr id="24" name="文本框 23">
            <a:extLst>
              <a:ext uri="{FF2B5EF4-FFF2-40B4-BE49-F238E27FC236}">
                <a16:creationId xmlns:a16="http://schemas.microsoft.com/office/drawing/2014/main" id="{E9E656A6-70AB-1A41-A3B1-3BAD002E0C1A}"/>
              </a:ext>
            </a:extLst>
          </p:cNvPr>
          <p:cNvSpPr txBox="1"/>
          <p:nvPr/>
        </p:nvSpPr>
        <p:spPr>
          <a:xfrm>
            <a:off x="768301" y="2883283"/>
            <a:ext cx="8840549" cy="1371600"/>
          </a:xfrm>
          <a:prstGeom prst="rect">
            <a:avLst/>
          </a:prstGeom>
          <a:noFill/>
          <a:ln>
            <a:noFill/>
            <a:prstDash val="dash"/>
          </a:ln>
        </p:spPr>
        <p:txBody>
          <a:bodyPr rtlCol="0" wrap="square">
            <a:spAutoFit/>
          </a:bodyPr>
          <a:lstStyle/>
          <a:p>
            <a:pPr defTabSz="829713" lvl="1" marL="0">
              <a:lnSpc>
                <a:spcPct val="150000"/>
              </a:lnSpc>
              <a:defRPr/>
            </a:pPr>
            <a:r>
              <a:rPr altLang="en-US" lang="zh-CN" sz="2800">
                <a:solidFill>
                  <a:schemeClr val="tx1">
                    <a:lumMod val="85000"/>
                    <a:lumOff val="15000"/>
                  </a:schemeClr>
                </a:solidFill>
                <a:latin charset="-122" panose="020b0503020204020204" pitchFamily="34" typeface="微软雅黑"/>
                <a:ea charset="-122" panose="020b0503020204020204" pitchFamily="34" typeface="微软雅黑"/>
              </a:rPr>
              <a:t>广大干部特别是年轻干部要经受严格的思想淬炼、政治历练、实践锻炼</a:t>
            </a:r>
          </a:p>
        </p:txBody>
      </p:sp>
      <p:pic>
        <p:nvPicPr>
          <p:cNvPr id="25" name="图片 24">
            <a:extLst>
              <a:ext uri="{FF2B5EF4-FFF2-40B4-BE49-F238E27FC236}">
                <a16:creationId xmlns:a16="http://schemas.microsoft.com/office/drawing/2014/main" id="{FEE714FF-B6C1-9B4A-BF5C-77A18392E3D1}"/>
              </a:ext>
            </a:extLst>
          </p:cNvPr>
          <p:cNvPicPr>
            <a:picLocks noChangeAspect="1"/>
          </p:cNvPicPr>
          <p:nvPr/>
        </p:nvPicPr>
        <p:blipFill>
          <a:blip r:embed="rId4">
            <a:extLst>
              <a:ext uri="{28A0092B-C50C-407E-A947-70E740481C1C}">
                <a14:useLocalDpi/>
              </a:ext>
            </a:extLst>
          </a:blip>
          <a:srcRect b="8485"/>
          <a:stretch>
            <a:fillRect/>
          </a:stretch>
        </p:blipFill>
        <p:spPr>
          <a:xfrm flipH="1">
            <a:off x="10316095" y="2066489"/>
            <a:ext cx="1875905" cy="4791511"/>
          </a:xfrm>
          <a:prstGeom prst="rect">
            <a:avLst/>
          </a:prstGeom>
        </p:spPr>
      </p:pic>
      <p:grpSp>
        <p:nvGrpSpPr>
          <p:cNvPr id="26" name="组合 25"/>
          <p:cNvGrpSpPr/>
          <p:nvPr/>
        </p:nvGrpSpPr>
        <p:grpSpPr>
          <a:xfrm>
            <a:off x="711945" y="4587760"/>
            <a:ext cx="8650287" cy="1557885"/>
            <a:chOff x="874713" y="3751110"/>
            <a:chExt cx="3129144" cy="1557885"/>
          </a:xfrm>
        </p:grpSpPr>
        <p:sp>
          <p:nvSpPr>
            <p:cNvPr id="27" name="Aitds4-1">
              <a:extLst>
                <a:ext uri="{FF2B5EF4-FFF2-40B4-BE49-F238E27FC236}">
                  <a16:creationId xmlns:a16="http://schemas.microsoft.com/office/drawing/2014/main" id="{B0EFAE46-BADB-45D6-8C24-70E973002FE3}"/>
                </a:ext>
              </a:extLst>
            </p:cNvPr>
            <p:cNvSpPr>
              <a:spLocks noChangeArrowheads="1"/>
            </p:cNvSpPr>
            <p:nvPr/>
          </p:nvSpPr>
          <p:spPr bwMode="auto">
            <a:xfrm>
              <a:off x="874713" y="3751110"/>
              <a:ext cx="3129144" cy="1557885"/>
            </a:xfrm>
            <a:prstGeom prst="roundRect">
              <a:avLst>
                <a:gd fmla="val 8176" name="adj"/>
              </a:avLst>
            </a:prstGeom>
            <a:solidFill>
              <a:srgbClr val="FFFFFF"/>
            </a:solidFill>
            <a:ln w="19050">
              <a:solidFill>
                <a:srgbClr val="F17475">
                  <a:lumMod val="75000"/>
                </a:srgbClr>
              </a:solidFill>
              <a:round/>
            </a:ln>
            <a:extLst/>
          </p:spPr>
          <p:txBody>
            <a:bodyPr anchor="ctr" wrap="none"/>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zh-CN" b="1" baseline="0" cap="none" i="0" kern="0" kumimoji="0" lang="en-US" noProof="0" normalizeH="0" spc="0" strike="noStrike" sz="1500" u="none">
                  <a:ln>
                    <a:noFill/>
                  </a:ln>
                  <a:solidFill>
                    <a:srgbClr val="C00000"/>
                  </a:solidFill>
                  <a:effectLst/>
                  <a:uLnTx/>
                  <a:uFillTx/>
                  <a:latin typeface="+mn-lt"/>
                  <a:ea typeface="+mn-ea"/>
                  <a:cs typeface="+mn-ea"/>
                  <a:sym typeface="+mn-lt"/>
                </a:rPr>
                <a:t> </a:t>
              </a:r>
            </a:p>
          </p:txBody>
        </p:sp>
        <p:sp>
          <p:nvSpPr>
            <p:cNvPr id="28" name="Aitds3">
              <a:extLst>
                <a:ext uri="{FF2B5EF4-FFF2-40B4-BE49-F238E27FC236}">
                  <a16:creationId xmlns:a16="http://schemas.microsoft.com/office/drawing/2014/main" id="{F3744F8C-0B36-4CFA-90A4-68347AA39EE4}"/>
                </a:ext>
              </a:extLst>
            </p:cNvPr>
            <p:cNvSpPr/>
            <p:nvPr/>
          </p:nvSpPr>
          <p:spPr>
            <a:xfrm>
              <a:off x="926511" y="3899030"/>
              <a:ext cx="2939524" cy="1243584"/>
            </a:xfrm>
            <a:prstGeom prst="rect">
              <a:avLst/>
            </a:prstGeom>
          </p:spPr>
          <p:txBody>
            <a:bodyPr wrap="square">
              <a:spAutoFit/>
            </a:bodyPr>
            <a:lstStyle/>
            <a:p>
              <a:pPr algn="just" lvl="0">
                <a:lnSpc>
                  <a:spcPct val="140000"/>
                </a:lnSpc>
                <a:defRPr/>
              </a:pPr>
              <a:r>
                <a:rPr altLang="en-US" lang="zh-CN">
                  <a:solidFill>
                    <a:prstClr val="black"/>
                  </a:solidFill>
                  <a:cs typeface="+mn-ea"/>
                  <a:sym typeface="+mn-lt"/>
                </a:rPr>
                <a:t>意在让干部在重大斗争中去经受锻炼，在座各位都是基层同志，工作任务重、工作压力大，但也要珍惜机遇、视实践锻炼为宝贵机会，主动投身到工作一线中去，在攻坚克难中增长斗争本领，在新时代的伟大斗争实践中实现人生价值。  　</a:t>
              </a:r>
            </a:p>
          </p:txBody>
        </p:sp>
      </p:grpSp>
    </p:spTree>
    <p:extLst>
      <p:ext uri="{BB962C8B-B14F-4D97-AF65-F5344CB8AC3E}">
        <p14:creationId val="961609857"/>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9"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dissolve" transition="in">
                                      <p:cBhvr>
                                        <p:cTn dur="500" id="13"/>
                                        <p:tgtEl>
                                          <p:spTgt spid="21"/>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additive="base">
                                        <p:cTn dur="500" fill="hold" id="18"/>
                                        <p:tgtEl>
                                          <p:spTgt spid="24"/>
                                        </p:tgtEl>
                                        <p:attrNameLst>
                                          <p:attrName>ppt_x</p:attrName>
                                        </p:attrNameLst>
                                      </p:cBhvr>
                                      <p:tavLst>
                                        <p:tav tm="0">
                                          <p:val>
                                            <p:strVal val="#ppt_x"/>
                                          </p:val>
                                        </p:tav>
                                        <p:tav tm="100000">
                                          <p:val>
                                            <p:strVal val="#ppt_x"/>
                                          </p:val>
                                        </p:tav>
                                      </p:tavLst>
                                    </p:anim>
                                    <p:anim calcmode="lin" valueType="num">
                                      <p:cBhvr additive="base">
                                        <p:cTn dur="500" fill="hold" id="19"/>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6" presetSubtype="21">
                                  <p:stCondLst>
                                    <p:cond delay="0"/>
                                  </p:stCondLst>
                                  <p:childTnLst>
                                    <p:set>
                                      <p:cBhvr>
                                        <p:cTn dur="1" fill="hold" id="23">
                                          <p:stCondLst>
                                            <p:cond delay="0"/>
                                          </p:stCondLst>
                                        </p:cTn>
                                        <p:tgtEl>
                                          <p:spTgt spid="26"/>
                                        </p:tgtEl>
                                        <p:attrNameLst>
                                          <p:attrName>style.visibility</p:attrName>
                                        </p:attrNameLst>
                                      </p:cBhvr>
                                      <p:to>
                                        <p:strVal val="visible"/>
                                      </p:to>
                                    </p:set>
                                    <p:animEffect filter="barn(inVertical)" transition="in">
                                      <p:cBhvr>
                                        <p:cTn dur="500" id="24"/>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8" name="矩形 7">
            <a:extLst>
              <a:ext uri="{FF2B5EF4-FFF2-40B4-BE49-F238E27FC236}">
                <a16:creationId xmlns:a16="http://schemas.microsoft.com/office/drawing/2014/main" id="{1E0383ED-51F5-4FA1-9A09-C4DA7F32B553}"/>
              </a:ext>
            </a:extLst>
          </p:cNvPr>
          <p:cNvSpPr/>
          <p:nvPr/>
        </p:nvSpPr>
        <p:spPr>
          <a:xfrm>
            <a:off x="883304" y="2527530"/>
            <a:ext cx="7912415" cy="2066544"/>
          </a:xfrm>
          <a:prstGeom prst="rect">
            <a:avLst/>
          </a:prstGeom>
        </p:spPr>
        <p:txBody>
          <a:bodyPr wrap="square">
            <a:spAutoFit/>
          </a:bodyPr>
          <a:lstStyle/>
          <a:p>
            <a:pPr algn="ctr">
              <a:lnSpc>
                <a:spcPct val="90000"/>
              </a:lnSpc>
            </a:pPr>
            <a:r>
              <a:rPr altLang="en-US" lang="zh-CN" spc="-100" sz="72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发扬斗争精神勇于担当作为</a:t>
            </a:r>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285497" y="246371"/>
            <a:ext cx="1195615" cy="966967"/>
          </a:xfrm>
          <a:prstGeom prst="rect">
            <a:avLst/>
          </a:prstGeom>
        </p:spPr>
      </p:pic>
      <p:sp>
        <p:nvSpPr>
          <p:cNvPr id="26" name="Aitds3-1">
            <a:extLst>
              <a:ext uri="{FF2B5EF4-FFF2-40B4-BE49-F238E27FC236}">
                <a16:creationId xmlns:a16="http://schemas.microsoft.com/office/drawing/2014/main" id="{CDD403D6-2251-446B-925F-8CC4CE24FBAE}"/>
              </a:ext>
            </a:extLst>
          </p:cNvPr>
          <p:cNvSpPr/>
          <p:nvPr/>
        </p:nvSpPr>
        <p:spPr>
          <a:xfrm>
            <a:off x="2832697" y="1675121"/>
            <a:ext cx="37731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zh-CN" b="1" lang="en-US" smtClean="0" sz="32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PART 04</a:t>
            </a:r>
          </a:p>
        </p:txBody>
      </p:sp>
    </p:spTree>
    <p:extLst>
      <p:ext uri="{BB962C8B-B14F-4D97-AF65-F5344CB8AC3E}">
        <p14:creationId val="328284543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6"/>
                                        </p:tgtEl>
                                        <p:attrNameLst>
                                          <p:attrName>style.visibility</p:attrName>
                                        </p:attrNameLst>
                                      </p:cBhvr>
                                      <p:to>
                                        <p:strVal val="visible"/>
                                      </p:to>
                                    </p:set>
                                    <p:animEffect filter="wipe(righ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26"/>
                                        </p:tgtEl>
                                        <p:attrNameLst>
                                          <p:attrName>style.visibility</p:attrName>
                                        </p:attrNameLst>
                                      </p:cBhvr>
                                      <p:to>
                                        <p:strVal val="visible"/>
                                      </p:to>
                                    </p:set>
                                    <p:animEffect filter="barn(inVertical)" transition="in">
                                      <p:cBhvr>
                                        <p:cTn dur="500" id="24"/>
                                        <p:tgtEl>
                                          <p:spTgt spid="26"/>
                                        </p:tgtEl>
                                      </p:cBhvr>
                                    </p:animEffect>
                                  </p:childTnLst>
                                </p:cTn>
                              </p:par>
                            </p:childTnLst>
                          </p:cTn>
                        </p:par>
                        <p:par>
                          <p:cTn fill="hold" id="25" nodeType="afterGroup">
                            <p:stCondLst>
                              <p:cond delay="500"/>
                            </p:stCondLst>
                            <p:childTnLst>
                              <p:par>
                                <p:cTn fill="hold" grpId="0" id="26" nodeType="afterEffect" presetClass="entr" presetID="23" presetSubtype="36">
                                  <p:stCondLst>
                                    <p:cond delay="0"/>
                                  </p:stCondLst>
                                  <p:iterate type="lt">
                                    <p:tmPct val="10000"/>
                                  </p:iterate>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strVal val="(6*min(max(#ppt_w*#ppt_h,.3),1)-7.4)/-.7*#ppt_w"/>
                                          </p:val>
                                        </p:tav>
                                        <p:tav tm="100000">
                                          <p:val>
                                            <p:strVal val="#ppt_w"/>
                                          </p:val>
                                        </p:tav>
                                      </p:tavLst>
                                    </p:anim>
                                    <p:anim calcmode="lin" valueType="num">
                                      <p:cBhvr>
                                        <p:cTn dur="500" fill="hold" id="29"/>
                                        <p:tgtEl>
                                          <p:spTgt spid="8"/>
                                        </p:tgtEl>
                                        <p:attrNameLst>
                                          <p:attrName>ppt_h</p:attrName>
                                        </p:attrNameLst>
                                      </p:cBhvr>
                                      <p:tavLst>
                                        <p:tav tm="0">
                                          <p:val>
                                            <p:strVal val="(6*min(max(#ppt_w*#ppt_h,.3),1)-7.4)/-.7*#ppt_h"/>
                                          </p:val>
                                        </p:tav>
                                        <p:tav tm="100000">
                                          <p:val>
                                            <p:strVal val="#ppt_h"/>
                                          </p:val>
                                        </p:tav>
                                      </p:tavLst>
                                    </p:anim>
                                    <p:anim calcmode="lin" valueType="num">
                                      <p:cBhvr>
                                        <p:cTn dur="500" fill="hold" id="30"/>
                                        <p:tgtEl>
                                          <p:spTgt spid="8"/>
                                        </p:tgtEl>
                                        <p:attrNameLst>
                                          <p:attrName>ppt_x</p:attrName>
                                        </p:attrNameLst>
                                      </p:cBhvr>
                                      <p:tavLst>
                                        <p:tav tm="0">
                                          <p:val>
                                            <p:fltVal val="0.5"/>
                                          </p:val>
                                        </p:tav>
                                        <p:tav tm="100000">
                                          <p:val>
                                            <p:strVal val="#ppt_x"/>
                                          </p:val>
                                        </p:tav>
                                      </p:tavLst>
                                    </p:anim>
                                    <p:anim calcmode="lin" valueType="num">
                                      <p:cBhvr>
                                        <p:cTn dur="500" fill="hold" id="31"/>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6" name="组合 5"/>
          <p:cNvGrpSpPr/>
          <p:nvPr/>
        </p:nvGrpSpPr>
        <p:grpSpPr>
          <a:xfrm>
            <a:off x="218822" y="96130"/>
            <a:ext cx="5163998" cy="966967"/>
            <a:chOff x="218822" y="96130"/>
            <a:chExt cx="5163998" cy="966967"/>
          </a:xfrm>
        </p:grpSpPr>
        <p:sp>
          <p:nvSpPr>
            <p:cNvPr id="7" name="Aitds3-1">
              <a:extLst>
                <a:ext uri="{FF2B5EF4-FFF2-40B4-BE49-F238E27FC236}">
                  <a16:creationId xmlns:a16="http://schemas.microsoft.com/office/drawing/2014/main" id="{CDD403D6-2251-446B-925F-8CC4CE24FBAE}"/>
                </a:ext>
              </a:extLst>
            </p:cNvPr>
            <p:cNvSpPr/>
            <p:nvPr/>
          </p:nvSpPr>
          <p:spPr>
            <a:xfrm>
              <a:off x="656007" y="341703"/>
              <a:ext cx="4726813"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发扬斗争精神勇于担当作为</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sp>
        <p:nvSpPr>
          <p:cNvPr id="10" name="Aitds2">
            <a:extLst>
              <a:ext uri="{FF2B5EF4-FFF2-40B4-BE49-F238E27FC236}">
                <a16:creationId xmlns:a16="http://schemas.microsoft.com/office/drawing/2014/main" id="{29265F9C-B9F6-4ECF-8173-FAD1E1CD4709}"/>
              </a:ext>
            </a:extLst>
          </p:cNvPr>
          <p:cNvSpPr/>
          <p:nvPr/>
        </p:nvSpPr>
        <p:spPr>
          <a:xfrm>
            <a:off x="633984" y="1750999"/>
            <a:ext cx="11167872" cy="4345001"/>
          </a:xfrm>
          <a:prstGeom prst="rect">
            <a:avLst/>
          </a:prstGeom>
          <a:noFill/>
          <a:ln algn="ctr" cap="flat" cmpd="sng" w="19050">
            <a:solidFill>
              <a:srgbClr val="F5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typeface="+mn-ea"/>
              <a:cs charset="-122" panose="00020600040101010101" pitchFamily="18" typeface="阿里巴巴普惠体"/>
              <a:sym charset="-122" panose="00020600040101010101" pitchFamily="18" typeface="阿里巴巴普惠体"/>
            </a:endParaRPr>
          </a:p>
        </p:txBody>
      </p:sp>
      <p:grpSp>
        <p:nvGrpSpPr>
          <p:cNvPr id="11" name="Aitds3">
            <a:extLst>
              <a:ext uri="{FF2B5EF4-FFF2-40B4-BE49-F238E27FC236}">
                <a16:creationId xmlns:a16="http://schemas.microsoft.com/office/drawing/2014/main" id="{BE5DE4A2-DBB5-42FC-BAF4-232F7E3F01AB}"/>
              </a:ext>
            </a:extLst>
          </p:cNvPr>
          <p:cNvGrpSpPr/>
          <p:nvPr/>
        </p:nvGrpSpPr>
        <p:grpSpPr>
          <a:xfrm flipH="1">
            <a:off x="1038629" y="433184"/>
            <a:ext cx="6704727" cy="4751381"/>
            <a:chOff x="4483608" y="315537"/>
            <a:chExt cx="6705600" cy="4752000"/>
          </a:xfrm>
        </p:grpSpPr>
        <p:sp>
          <p:nvSpPr>
            <p:cNvPr id="12" name="Aitds3-1">
              <a:extLst>
                <a:ext uri="{FF2B5EF4-FFF2-40B4-BE49-F238E27FC236}">
                  <a16:creationId xmlns:a16="http://schemas.microsoft.com/office/drawing/2014/main" id="{E9A0D1E2-2A8F-4B0E-8FE7-FF75070DC07B}"/>
                </a:ext>
              </a:extLst>
            </p:cNvPr>
            <p:cNvSpPr>
              <a:spLocks noChangeAspect="1"/>
            </p:cNvSpPr>
            <p:nvPr/>
          </p:nvSpPr>
          <p:spPr>
            <a:xfrm rot="7514911">
              <a:off x="5421800" y="-135995"/>
              <a:ext cx="4752000" cy="5655064"/>
            </a:xfrm>
            <a:custGeom>
              <a:gdLst>
                <a:gd fmla="*/ 3471006 w 4780572" name="connsiteX0"/>
                <a:gd fmla="*/ 5607850 h 5689059" name="connsiteY0"/>
                <a:gd fmla="*/ 35218 w 4780572" name="connsiteX1"/>
                <a:gd fmla="*/ 746056 h 5689059" name="connsiteY1"/>
                <a:gd fmla="*/ 81209 w 4780572" name="connsiteX2"/>
                <a:gd fmla="*/ 478444 h 5689059" name="connsiteY2"/>
                <a:gd fmla="*/ 708395 w 4780572" name="connsiteX3"/>
                <a:gd fmla="*/ 35218 h 5689059" name="connsiteY3"/>
                <a:gd fmla="*/ 976007 w 4780572" name="connsiteX4"/>
                <a:gd fmla="*/ 81209 h 5689059" name="connsiteY4"/>
                <a:gd fmla="*/ 3908111 w 4780572" name="connsiteX5"/>
                <a:gd fmla="*/ 4230269 h 5689059" name="connsiteY5"/>
                <a:gd fmla="*/ 4780572 w 4780572" name="connsiteX6"/>
                <a:gd fmla="*/ 4620190 h 5689059" name="connsiteY6"/>
                <a:gd fmla="*/ 4183665 w 4780572" name="connsiteX7"/>
                <a:gd fmla="*/ 4620190 h 5689059" name="connsiteY7"/>
                <a:gd fmla="*/ 4411795 w 4780572" name="connsiteX8"/>
                <a:gd fmla="*/ 4943003 h 5689059" name="connsiteY8"/>
                <a:gd fmla="*/ 4365803 w 4780572" name="connsiteX9"/>
                <a:gd fmla="*/ 5210615 h 5689059" name="connsiteY9"/>
                <a:gd fmla="*/ 3738618 w 4780572" name="connsiteX10"/>
                <a:gd fmla="*/ 5653842 h 5689059" name="connsiteY10"/>
                <a:gd fmla="*/ 3471006 w 4780572" name="connsiteX11"/>
                <a:gd fmla="*/ 5607850 h 568905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689059" w="4780572">
                  <a:moveTo>
                    <a:pt x="3471006" y="5607850"/>
                  </a:moveTo>
                  <a:lnTo>
                    <a:pt x="35218" y="746056"/>
                  </a:lnTo>
                  <a:cubicBezTo>
                    <a:pt x="-25981" y="659457"/>
                    <a:pt x="-5390" y="539643"/>
                    <a:pt x="81209" y="478444"/>
                  </a:cubicBezTo>
                  <a:lnTo>
                    <a:pt x="708395" y="35218"/>
                  </a:lnTo>
                  <a:cubicBezTo>
                    <a:pt x="794994" y="-25981"/>
                    <a:pt x="914808" y="-5390"/>
                    <a:pt x="976007" y="81209"/>
                  </a:cubicBezTo>
                  <a:lnTo>
                    <a:pt x="3908111" y="4230269"/>
                  </a:lnTo>
                  <a:lnTo>
                    <a:pt x="4780572" y="4620190"/>
                  </a:lnTo>
                  <a:lnTo>
                    <a:pt x="4183665" y="4620190"/>
                  </a:lnTo>
                  <a:lnTo>
                    <a:pt x="4411795" y="4943003"/>
                  </a:lnTo>
                  <a:cubicBezTo>
                    <a:pt x="4472993" y="5029603"/>
                    <a:pt x="4452402" y="5149416"/>
                    <a:pt x="4365803" y="5210615"/>
                  </a:cubicBezTo>
                  <a:lnTo>
                    <a:pt x="3738618" y="5653842"/>
                  </a:lnTo>
                  <a:cubicBezTo>
                    <a:pt x="3652019" y="5715040"/>
                    <a:pt x="3532205" y="5694449"/>
                    <a:pt x="3471006" y="560785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13" name="Aitds3-2">
              <a:extLst>
                <a:ext uri="{FF2B5EF4-FFF2-40B4-BE49-F238E27FC236}">
                  <a16:creationId xmlns:a16="http://schemas.microsoft.com/office/drawing/2014/main" id="{8DD1987E-8D72-4098-876D-AD126A1B8395}"/>
                </a:ext>
              </a:extLst>
            </p:cNvPr>
            <p:cNvSpPr/>
            <p:nvPr/>
          </p:nvSpPr>
          <p:spPr>
            <a:xfrm>
              <a:off x="4483608" y="2254372"/>
              <a:ext cx="6705600" cy="579195"/>
            </a:xfrm>
            <a:prstGeom prst="rect">
              <a:avLst/>
            </a:prstGeom>
          </p:spPr>
          <p:txBody>
            <a:bodyPr wrap="square">
              <a:spAutoFit/>
            </a:bodyPr>
            <a:lstStyle/>
            <a:p>
              <a:pPr algn="ctr">
                <a:buClr>
                  <a:srgbClr val="DA1A0F"/>
                </a:buClr>
              </a:pPr>
              <a:r>
                <a:rPr altLang="en-US" b="1" lang="zh-CN" sz="3200">
                  <a:solidFill>
                    <a:srgbClr val="FFFBF3"/>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rPr>
                <a:t>斗争的长期性、复杂性、艰巨性</a:t>
              </a:r>
            </a:p>
          </p:txBody>
        </p:sp>
      </p:grpSp>
      <p:pic>
        <p:nvPicPr>
          <p:cNvPr id="14" name="Aitds4">
            <a:extLst>
              <a:ext uri="{FF2B5EF4-FFF2-40B4-BE49-F238E27FC236}">
                <a16:creationId xmlns:a16="http://schemas.microsoft.com/office/drawing/2014/main" id="{0B935274-2B77-4972-8358-43BA9D8879BF}"/>
              </a:ext>
            </a:extLst>
          </p:cNvPr>
          <p:cNvPicPr>
            <a:picLocks noChangeAspect="1"/>
          </p:cNvPicPr>
          <p:nvPr/>
        </p:nvPicPr>
        <p:blipFill>
          <a:blip r:embed="rId4">
            <a:extLst>
              <a:ext uri="{28A0092B-C50C-407E-A947-70E740481C1C}">
                <a14:useLocalDpi val="0"/>
              </a:ext>
            </a:extLst>
          </a:blip>
          <a:stretch>
            <a:fillRect/>
          </a:stretch>
        </p:blipFill>
        <p:spPr>
          <a:xfrm>
            <a:off x="8109486" y="2636307"/>
            <a:ext cx="2863689" cy="2863689"/>
          </a:xfrm>
          <a:prstGeom prst="round2DiagRect">
            <a:avLst>
              <a:gd fmla="val 16667" name="adj1"/>
              <a:gd fmla="val 0" name="adj2"/>
            </a:avLst>
          </a:prstGeom>
          <a:ln cap="sq" w="88900">
            <a:solidFill>
              <a:srgbClr val="FFFFFF"/>
            </a:solidFill>
            <a:miter lim="800000"/>
          </a:ln>
          <a:effectLst>
            <a:outerShdw algn="tl" blurRad="50800" dir="2700000" dist="38100" rotWithShape="0">
              <a:prstClr val="black">
                <a:alpha val="40000"/>
              </a:prstClr>
            </a:outerShdw>
          </a:effectLst>
        </p:spPr>
      </p:pic>
      <p:sp>
        <p:nvSpPr>
          <p:cNvPr id="15" name="Aitds5">
            <a:extLst>
              <a:ext uri="{FF2B5EF4-FFF2-40B4-BE49-F238E27FC236}">
                <a16:creationId xmlns:a16="http://schemas.microsoft.com/office/drawing/2014/main" id="{C1613580-3D1D-4A1B-A2AB-E0F1C62BF803}"/>
              </a:ext>
            </a:extLst>
          </p:cNvPr>
          <p:cNvSpPr/>
          <p:nvPr/>
        </p:nvSpPr>
        <p:spPr>
          <a:xfrm>
            <a:off x="1119029" y="3756665"/>
            <a:ext cx="6494285" cy="2231136"/>
          </a:xfrm>
          <a:prstGeom prst="rect">
            <a:avLst/>
          </a:prstGeom>
        </p:spPr>
        <p:txBody>
          <a:bodyPr wrap="square">
            <a:spAutoFit/>
          </a:bodyPr>
          <a:lstStyle/>
          <a:p>
            <a:pPr algn="just" defTabSz="914377" lvl="0">
              <a:lnSpc>
                <a:spcPct val="130000"/>
              </a:lnSpc>
              <a:defRPr/>
            </a:pPr>
            <a:r>
              <a:rPr altLang="en-US" kern="0" lang="zh-CN">
                <a:solidFill>
                  <a:prstClr val="black">
                    <a:lumMod val="95000"/>
                    <a:lumOff val="5000"/>
                  </a:prstClr>
                </a:solidFill>
                <a:latin typeface="+mn-ea"/>
                <a:cs typeface="+mn-ea"/>
                <a:sym typeface="+mn-lt"/>
              </a:rPr>
              <a:t>中国共产党是在斗争中诞生、成长、壮大的政党。经过近百年的奋斗洗礼，斗争精神早已融入党的血脉，贯穿于革命、建设和改革各个时期。当下，中华民族正处在伟大复兴的关键时期，改革发展正处在克难攻坚、闯关夺隘的重要阶段，前进的道路不可能一帆风顺，广大共产党员必须充分认识斗争的长期性、复杂性、艰巨性。</a:t>
            </a:r>
          </a:p>
        </p:txBody>
      </p:sp>
    </p:spTree>
    <p:extLst>
      <p:ext uri="{BB962C8B-B14F-4D97-AF65-F5344CB8AC3E}">
        <p14:creationId val="1110700895"/>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heel(1)" transition="in">
                                      <p:cBhvr>
                                        <p:cTn dur="2000" id="12"/>
                                        <p:tgtEl>
                                          <p:spTgt spid="10"/>
                                        </p:tgtEl>
                                      </p:cBhvr>
                                    </p:animEffect>
                                  </p:childTnLst>
                                </p:cTn>
                              </p:par>
                            </p:childTnLst>
                          </p:cTn>
                        </p:par>
                        <p:par>
                          <p:cTn fill="hold" id="13" nodeType="afterGroup">
                            <p:stCondLst>
                              <p:cond delay="2500"/>
                            </p:stCondLst>
                            <p:childTnLst>
                              <p:par>
                                <p:cTn decel="100000" fill="hold" id="14" nodeType="afterEffect" presetClass="entr" presetID="49" presetSubtype="0">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p:cTn dur="1000" fill="hold" id="16"/>
                                        <p:tgtEl>
                                          <p:spTgt spid="14"/>
                                        </p:tgtEl>
                                        <p:attrNameLst>
                                          <p:attrName>ppt_w</p:attrName>
                                        </p:attrNameLst>
                                      </p:cBhvr>
                                      <p:tavLst>
                                        <p:tav tm="0">
                                          <p:val>
                                            <p:fltVal val="0"/>
                                          </p:val>
                                        </p:tav>
                                        <p:tav tm="100000">
                                          <p:val>
                                            <p:strVal val="#ppt_w"/>
                                          </p:val>
                                        </p:tav>
                                      </p:tavLst>
                                    </p:anim>
                                    <p:anim calcmode="lin" valueType="num">
                                      <p:cBhvr>
                                        <p:cTn dur="1000" fill="hold" id="17"/>
                                        <p:tgtEl>
                                          <p:spTgt spid="14"/>
                                        </p:tgtEl>
                                        <p:attrNameLst>
                                          <p:attrName>ppt_h</p:attrName>
                                        </p:attrNameLst>
                                      </p:cBhvr>
                                      <p:tavLst>
                                        <p:tav tm="0">
                                          <p:val>
                                            <p:fltVal val="0"/>
                                          </p:val>
                                        </p:tav>
                                        <p:tav tm="100000">
                                          <p:val>
                                            <p:strVal val="#ppt_h"/>
                                          </p:val>
                                        </p:tav>
                                      </p:tavLst>
                                    </p:anim>
                                    <p:anim calcmode="lin" valueType="num">
                                      <p:cBhvr>
                                        <p:cTn dur="1000" fill="hold" id="18"/>
                                        <p:tgtEl>
                                          <p:spTgt spid="14"/>
                                        </p:tgtEl>
                                        <p:attrNameLst>
                                          <p:attrName>style.rotation</p:attrName>
                                        </p:attrNameLst>
                                      </p:cBhvr>
                                      <p:tavLst>
                                        <p:tav tm="0">
                                          <p:val>
                                            <p:fltVal val="360"/>
                                          </p:val>
                                        </p:tav>
                                        <p:tav tm="100000">
                                          <p:val>
                                            <p:fltVal val="0"/>
                                          </p:val>
                                        </p:tav>
                                      </p:tavLst>
                                    </p:anim>
                                    <p:animEffect filter="fade" transition="in">
                                      <p:cBhvr>
                                        <p:cTn dur="1000" id="19"/>
                                        <p:tgtEl>
                                          <p:spTgt spid="14"/>
                                        </p:tgtEl>
                                      </p:cBhvr>
                                    </p:animEffect>
                                  </p:childTnLst>
                                </p:cTn>
                              </p:par>
                              <p:par>
                                <p:cTn fill="hold" id="20" nodeType="withEffect" presetClass="entr" presetID="47"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500"/>
                            </p:stCondLst>
                            <p:childTnLst>
                              <p:par>
                                <p:cTn fill="hold" grpId="0" id="26" nodeType="afterEffect" presetClass="entr" presetID="1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1000" id="28"/>
                                        <p:tgtEl>
                                          <p:spTgt spid="15"/>
                                        </p:tgtEl>
                                        <p:attrNameLst>
                                          <p:attrName>ppt_y</p:attrName>
                                        </p:attrNameLst>
                                      </p:cBhvr>
                                      <p:tavLst>
                                        <p:tav tm="0">
                                          <p:val>
                                            <p:strVal val="#ppt_y+#ppt_h*1.125000"/>
                                          </p:val>
                                        </p:tav>
                                        <p:tav tm="100000">
                                          <p:val>
                                            <p:strVal val="#ppt_y"/>
                                          </p:val>
                                        </p:tav>
                                      </p:tavLst>
                                    </p:anim>
                                    <p:animEffect filter="wipe(up)" transition="in">
                                      <p:cBhvr>
                                        <p:cTn dur="1000" id="2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6" name="组合 25"/>
          <p:cNvGrpSpPr/>
          <p:nvPr/>
        </p:nvGrpSpPr>
        <p:grpSpPr>
          <a:xfrm>
            <a:off x="218822" y="96130"/>
            <a:ext cx="5163998" cy="966967"/>
            <a:chOff x="218822" y="96130"/>
            <a:chExt cx="5163998" cy="966967"/>
          </a:xfrm>
        </p:grpSpPr>
        <p:sp>
          <p:nvSpPr>
            <p:cNvPr id="27" name="Aitds3-1">
              <a:extLst>
                <a:ext uri="{FF2B5EF4-FFF2-40B4-BE49-F238E27FC236}">
                  <a16:creationId xmlns:a16="http://schemas.microsoft.com/office/drawing/2014/main" id="{CDD403D6-2251-446B-925F-8CC4CE24FBAE}"/>
                </a:ext>
              </a:extLst>
            </p:cNvPr>
            <p:cNvSpPr/>
            <p:nvPr/>
          </p:nvSpPr>
          <p:spPr>
            <a:xfrm>
              <a:off x="656007" y="341703"/>
              <a:ext cx="4726813"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发扬斗争精神勇于担当作为</a:t>
              </a:r>
            </a:p>
          </p:txBody>
        </p:sp>
        <p:pic>
          <p:nvPicPr>
            <p:cNvPr id="28" name="图片 27"/>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9" name="Aitds2">
            <a:extLst>
              <a:ext uri="{FF2B5EF4-FFF2-40B4-BE49-F238E27FC236}">
                <a16:creationId xmlns:a16="http://schemas.microsoft.com/office/drawing/2014/main" id="{333FC817-C391-4902-AE00-898C7D454092}"/>
              </a:ext>
            </a:extLst>
          </p:cNvPr>
          <p:cNvGrpSpPr/>
          <p:nvPr/>
        </p:nvGrpSpPr>
        <p:grpSpPr>
          <a:xfrm>
            <a:off x="1299723" y="1247045"/>
            <a:ext cx="2225820" cy="1439972"/>
            <a:chOff x="1643205" y="2950494"/>
            <a:chExt cx="2226110" cy="1440160"/>
          </a:xfrm>
        </p:grpSpPr>
        <p:sp>
          <p:nvSpPr>
            <p:cNvPr id="30" name="Aitds2-1">
              <a:extLst>
                <a:ext uri="{FF2B5EF4-FFF2-40B4-BE49-F238E27FC236}">
                  <a16:creationId xmlns:a16="http://schemas.microsoft.com/office/drawing/2014/main" id="{B02040ED-9D53-4086-AACB-88B33E4F7947}"/>
                </a:ext>
              </a:extLst>
            </p:cNvPr>
            <p:cNvSpPr/>
            <p:nvPr/>
          </p:nvSpPr>
          <p:spPr>
            <a:xfrm>
              <a:off x="1643205" y="3586691"/>
              <a:ext cx="2226110" cy="803963"/>
            </a:xfrm>
            <a:prstGeom prst="round2DiagRect">
              <a:avLst>
                <a:gd fmla="val 50000" name="adj1"/>
                <a:gd fmla="val 0" name="adj2"/>
              </a:avLst>
            </a:prstGeom>
            <a:solidFill>
              <a:srgbClr val="C00000"/>
            </a:solidFill>
            <a:ln algn="ctr" cap="flat" cmpd="sng" w="12700">
              <a:noFill/>
              <a:prstDash val="solid"/>
              <a:miter lim="800000"/>
            </a:ln>
            <a:effectLst/>
          </p:spPr>
          <p:txBody>
            <a:bodyPr anchor="ctr" rtlCol="0"/>
            <a:lstStyle/>
            <a:p>
              <a:pPr algn="ctr" defTabSz="914309">
                <a:defRPr/>
              </a:pPr>
              <a:endParaRPr altLang="en-US" kern="0" lang="zh-CN">
                <a:solidFill>
                  <a:prstClr val="white"/>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31" name="Aitds2-2">
              <a:extLst>
                <a:ext uri="{FF2B5EF4-FFF2-40B4-BE49-F238E27FC236}">
                  <a16:creationId xmlns:a16="http://schemas.microsoft.com/office/drawing/2014/main" id="{64FC4B60-E61D-49C1-81B4-850CACF49258}"/>
                </a:ext>
              </a:extLst>
            </p:cNvPr>
            <p:cNvSpPr/>
            <p:nvPr/>
          </p:nvSpPr>
          <p:spPr>
            <a:xfrm>
              <a:off x="2756260" y="3624142"/>
              <a:ext cx="748127" cy="640164"/>
            </a:xfrm>
            <a:prstGeom prst="rect">
              <a:avLst/>
            </a:prstGeom>
          </p:spPr>
          <p:txBody>
            <a:bodyPr wrap="none">
              <a:spAutoFit/>
            </a:bodyPr>
            <a:lstStyle/>
            <a:p>
              <a:pPr defTabSz="914309"/>
              <a:r>
                <a:rPr altLang="zh-CN" b="1" kern="0" lang="en-US" smtClean="0" sz="3600">
                  <a:solidFill>
                    <a:prstClr val="white"/>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01</a:t>
              </a:r>
            </a:p>
          </p:txBody>
        </p:sp>
        <p:pic>
          <p:nvPicPr>
            <p:cNvPr descr="G:\2016我图\两会\ooopic_10194892_b0c64675b11c678cafbc\003.png" id="32" name="Aitds2-3">
              <a:extLst>
                <a:ext uri="{FF2B5EF4-FFF2-40B4-BE49-F238E27FC236}">
                  <a16:creationId xmlns:a16="http://schemas.microsoft.com/office/drawing/2014/main" id="{F25270B2-C3C8-4A5B-A1BD-CD2FDB4447D5}"/>
                </a:ext>
              </a:extLst>
            </p:cNvPr>
            <p:cNvPicPr>
              <a:picLocks noChangeArrowheads="1" noChangeAspect="1"/>
            </p:cNvPicPr>
            <p:nvPr/>
          </p:nvPicPr>
          <p:blipFill>
            <a:blip r:embed="rId4">
              <a:extLst>
                <a:ext uri="{28A0092B-C50C-407E-A947-70E740481C1C}">
                  <a14:useLocalDpi val="0"/>
                </a:ext>
              </a:extLst>
            </a:blip>
            <a:stretch>
              <a:fillRect/>
            </a:stretch>
          </p:blipFill>
          <p:spPr bwMode="auto">
            <a:xfrm flipH="1">
              <a:off x="1645486" y="2950494"/>
              <a:ext cx="690528" cy="1440160"/>
            </a:xfrm>
            <a:prstGeom prst="rect">
              <a:avLst/>
            </a:prstGeom>
            <a:extLst>
              <a:ext uri="{909E8E84-426E-40DD-AFC4-6F175D3DCCD1}">
                <a14:hiddenFill>
                  <a:solidFill>
                    <a:srgbClr val="FFFFFF"/>
                  </a:solidFill>
                </a14:hiddenFill>
              </a:ext>
            </a:extLst>
          </p:spPr>
        </p:pic>
      </p:grpSp>
      <p:cxnSp>
        <p:nvCxnSpPr>
          <p:cNvPr id="33" name="Aitds3">
            <a:extLst>
              <a:ext uri="{FF2B5EF4-FFF2-40B4-BE49-F238E27FC236}">
                <a16:creationId xmlns:a16="http://schemas.microsoft.com/office/drawing/2014/main" id="{3F44028C-9129-40EA-B80D-A5CEA61964F2}"/>
              </a:ext>
            </a:extLst>
          </p:cNvPr>
          <p:cNvCxnSpPr/>
          <p:nvPr/>
        </p:nvCxnSpPr>
        <p:spPr>
          <a:xfrm>
            <a:off x="1082676" y="2687017"/>
            <a:ext cx="10097012" cy="0"/>
          </a:xfrm>
          <a:prstGeom prst="line">
            <a:avLst/>
          </a:prstGeom>
          <a:noFill/>
          <a:ln algn="ctr" cap="flat" cmpd="sng" w="6350">
            <a:solidFill>
              <a:srgbClr val="C00000"/>
            </a:solidFill>
            <a:prstDash val="solid"/>
            <a:miter lim="800000"/>
            <a:headEnd len="med" type="oval" w="med"/>
            <a:tailEnd len="med" type="oval" w="med"/>
          </a:ln>
          <a:effectLst/>
        </p:spPr>
      </p:cxnSp>
      <p:sp>
        <p:nvSpPr>
          <p:cNvPr id="34" name="Aitds5">
            <a:extLst>
              <a:ext uri="{FF2B5EF4-FFF2-40B4-BE49-F238E27FC236}">
                <a16:creationId xmlns:a16="http://schemas.microsoft.com/office/drawing/2014/main" id="{B1ECD6D8-A37C-42F2-B0C6-8928A92301A6}"/>
              </a:ext>
            </a:extLst>
          </p:cNvPr>
          <p:cNvSpPr/>
          <p:nvPr/>
        </p:nvSpPr>
        <p:spPr>
          <a:xfrm>
            <a:off x="3781821" y="1980361"/>
            <a:ext cx="5158980" cy="579120"/>
          </a:xfrm>
          <a:prstGeom prst="rect">
            <a:avLst/>
          </a:prstGeom>
        </p:spPr>
        <p:txBody>
          <a:bodyPr wrap="square">
            <a:spAutoFit/>
          </a:bodyPr>
          <a:lstStyle/>
          <a:p>
            <a:pPr algn="dist"/>
            <a:r>
              <a:rPr altLang="en-US" b="1" lang="zh-CN" sz="3200">
                <a:solidFill>
                  <a:srgbClr val="C00000"/>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年轻干部要坚守理想信念</a:t>
            </a:r>
          </a:p>
        </p:txBody>
      </p:sp>
      <p:grpSp>
        <p:nvGrpSpPr>
          <p:cNvPr id="35" name="Aitds3">
            <a:extLst>
              <a:ext uri="{FF2B5EF4-FFF2-40B4-BE49-F238E27FC236}">
                <a16:creationId xmlns:a16="http://schemas.microsoft.com/office/drawing/2014/main" id="{082E3906-20F4-4101-8926-061D1384F801}"/>
              </a:ext>
            </a:extLst>
          </p:cNvPr>
          <p:cNvGrpSpPr/>
          <p:nvPr>
            <p:custDataLst>
              <p:tags r:id="rId5"/>
            </p:custDataLst>
          </p:nvPr>
        </p:nvGrpSpPr>
        <p:grpSpPr>
          <a:xfrm>
            <a:off x="2257016" y="3120825"/>
            <a:ext cx="8981115" cy="925070"/>
            <a:chOff x="5072464" y="1793422"/>
            <a:chExt cx="3786209" cy="701966"/>
          </a:xfrm>
        </p:grpSpPr>
        <p:sp>
          <p:nvSpPr>
            <p:cNvPr id="36" name="PA-矩形: 圆角 24">
              <a:extLst>
                <a:ext uri="{FF2B5EF4-FFF2-40B4-BE49-F238E27FC236}">
                  <a16:creationId xmlns:a16="http://schemas.microsoft.com/office/drawing/2014/main" id="{9FEAD0F3-C7A1-470C-87C3-39B5C7E858CC}"/>
                </a:ext>
              </a:extLst>
            </p:cNvPr>
            <p:cNvSpPr/>
            <p:nvPr>
              <p:custDataLst>
                <p:tags r:id="rId6"/>
              </p:custDataLst>
            </p:nvPr>
          </p:nvSpPr>
          <p:spPr>
            <a:xfrm>
              <a:off x="5072464" y="1793422"/>
              <a:ext cx="3751188" cy="701966"/>
            </a:xfrm>
            <a:prstGeom prst="roundRect">
              <a:avLst/>
            </a:prstGeom>
            <a:noFill/>
            <a:ln algn="ctr" cap="flat" cmpd="sng" w="12700">
              <a:solidFill>
                <a:srgbClr val="CD0503"/>
              </a:solid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0" kumimoji="0" lang="zh-CN" noProof="0" normalizeH="0" spc="0" strike="noStrike" sz="1800" u="none">
                <a:ln>
                  <a:noFill/>
                </a:ln>
                <a:solidFill>
                  <a:srgbClr val="EA0000"/>
                </a:solidFill>
                <a:uLnTx/>
                <a:uFillTx/>
                <a:latin charset="-122" panose="020b0400000000000000" pitchFamily="34" typeface="思源黑体 CN Normal"/>
                <a:ea charset="-122" panose="020b0400000000000000" pitchFamily="34" typeface="思源黑体 CN Normal"/>
                <a:cs typeface="+mn-ea"/>
                <a:sym charset="-122" panose="020b0400000000000000" pitchFamily="34" typeface="思源黑体 CN Normal"/>
              </a:endParaRPr>
            </a:p>
          </p:txBody>
        </p:sp>
        <p:sp>
          <p:nvSpPr>
            <p:cNvPr id="37" name="PA-文本框 17">
              <a:extLst>
                <a:ext uri="{FF2B5EF4-FFF2-40B4-BE49-F238E27FC236}">
                  <a16:creationId xmlns:a16="http://schemas.microsoft.com/office/drawing/2014/main" id="{293352F2-9999-451C-B644-B4911229494A}"/>
                </a:ext>
              </a:extLst>
            </p:cNvPr>
            <p:cNvSpPr txBox="1"/>
            <p:nvPr>
              <p:custDataLst>
                <p:tags r:id="rId7"/>
              </p:custDataLst>
            </p:nvPr>
          </p:nvSpPr>
          <p:spPr>
            <a:xfrm>
              <a:off x="5107485" y="1806948"/>
              <a:ext cx="3751188" cy="652237"/>
            </a:xfrm>
            <a:prstGeom prst="rect">
              <a:avLst/>
            </a:prstGeom>
            <a:noFill/>
          </p:spPr>
          <p:txBody>
            <a:bodyPr rtlCol="0" wrap="square">
              <a:spAutoFit/>
            </a:bodyPr>
            <a:lstStyle/>
            <a:p>
              <a:pPr algn="just" lvl="0">
                <a:lnSpc>
                  <a:spcPct val="140000"/>
                </a:lnSpc>
                <a:defRPr/>
              </a:pPr>
              <a:r>
                <a:rPr altLang="en-US" lang="zh-CN">
                  <a:solidFill>
                    <a:prstClr val="black"/>
                  </a:solidFill>
                  <a:cs typeface="+mn-ea"/>
                  <a:sym typeface="+mn-lt"/>
                </a:rPr>
                <a:t>习近平总书记说过，“理想信念就是共产党人精神上的‘钙’，没有理想信念，精神上就会缺‘钙’，就会的‘软骨病’”。</a:t>
              </a:r>
            </a:p>
          </p:txBody>
        </p:sp>
      </p:grpSp>
      <p:cxnSp>
        <p:nvCxnSpPr>
          <p:cNvPr id="38" name="Aitds4">
            <a:extLst>
              <a:ext uri="{FF2B5EF4-FFF2-40B4-BE49-F238E27FC236}">
                <a16:creationId xmlns:a16="http://schemas.microsoft.com/office/drawing/2014/main" id="{AA2DC291-A159-4532-86F0-81E63B7DA5B3}"/>
              </a:ext>
            </a:extLst>
          </p:cNvPr>
          <p:cNvCxnSpPr/>
          <p:nvPr>
            <p:custDataLst>
              <p:tags r:id="rId8"/>
            </p:custDataLst>
          </p:nvPr>
        </p:nvCxnSpPr>
        <p:spPr>
          <a:xfrm>
            <a:off x="1709363" y="3556297"/>
            <a:ext cx="432000" cy="0"/>
          </a:xfrm>
          <a:prstGeom prst="straightConnector1">
            <a:avLst/>
          </a:prstGeom>
          <a:noFill/>
          <a:ln algn="ctr" cap="flat" cmpd="sng" w="6350">
            <a:solidFill>
              <a:srgbClr val="A40102"/>
            </a:solidFill>
            <a:prstDash val="sysDash"/>
            <a:miter lim="800000"/>
            <a:tailEnd type="arrow"/>
          </a:ln>
          <a:effectLst/>
        </p:spPr>
      </p:cxnSp>
      <p:sp>
        <p:nvSpPr>
          <p:cNvPr id="39" name="Aitds5">
            <a:extLst>
              <a:ext uri="{FF2B5EF4-FFF2-40B4-BE49-F238E27FC236}">
                <a16:creationId xmlns:a16="http://schemas.microsoft.com/office/drawing/2014/main" id="{AE6FD80E-226C-49BE-AE09-EFDD8FF345C1}"/>
              </a:ext>
            </a:extLst>
          </p:cNvPr>
          <p:cNvSpPr>
            <a:spLocks noChangeAspect="1"/>
          </p:cNvSpPr>
          <p:nvPr>
            <p:custDataLst>
              <p:tags r:id="rId9"/>
            </p:custDataLst>
          </p:nvPr>
        </p:nvSpPr>
        <p:spPr>
          <a:xfrm>
            <a:off x="1287666" y="3367360"/>
            <a:ext cx="432000" cy="432000"/>
          </a:xfrm>
          <a:prstGeom prst="roundRect">
            <a:avLst>
              <a:gd fmla="val 50000" name="adj"/>
            </a:avLst>
          </a:prstGeom>
          <a:gradFill>
            <a:gsLst>
              <a:gs pos="0">
                <a:srgbClr val="DA0A17"/>
              </a:gs>
              <a:gs pos="100000">
                <a:srgbClr val="C00000"/>
              </a:gs>
            </a:gsLst>
            <a:lin ang="5400000" scaled="1"/>
          </a:gradFill>
          <a:ln algn="ctr" cap="flat" cmpd="sng" w="63500">
            <a:solidFill>
              <a:srgbClr val="A40102">
                <a:alpha val="30000"/>
              </a:srgbClr>
            </a:solid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solidFill>
                  <a:srgbClr val="FCFCFC"/>
                </a:solidFill>
                <a:effectLst/>
                <a:uLnTx/>
                <a:uFillTx/>
                <a:latin charset="-122" panose="020b0400000000000000" pitchFamily="34" typeface="思源黑体 CN Normal"/>
                <a:ea charset="-122" panose="020b0400000000000000" pitchFamily="34" typeface="思源黑体 CN Normal"/>
                <a:cs typeface="+mn-ea"/>
                <a:sym charset="-122" panose="020b0400000000000000" pitchFamily="34" typeface="思源黑体 CN Normal"/>
              </a:rPr>
              <a:t>1</a:t>
            </a:r>
          </a:p>
        </p:txBody>
      </p:sp>
      <p:sp>
        <p:nvSpPr>
          <p:cNvPr id="45" name="Aitds16">
            <a:extLst>
              <a:ext uri="{FF2B5EF4-FFF2-40B4-BE49-F238E27FC236}">
                <a16:creationId xmlns:a16="http://schemas.microsoft.com/office/drawing/2014/main" id="{B8DDBA4B-199A-4D57-A019-AA8D94C5257A}"/>
              </a:ext>
            </a:extLst>
          </p:cNvPr>
          <p:cNvSpPr/>
          <p:nvPr/>
        </p:nvSpPr>
        <p:spPr>
          <a:xfrm>
            <a:off x="5266803" y="4320141"/>
            <a:ext cx="1785169" cy="518160"/>
          </a:xfrm>
          <a:prstGeom prst="rect">
            <a:avLst/>
          </a:prstGeom>
        </p:spPr>
        <p:txBody>
          <a:bodyPr wrap="square">
            <a:spAutoFit/>
          </a:bodyPr>
          <a:lstStyle/>
          <a:p>
            <a:pPr algn="dist"/>
            <a:r>
              <a:rPr altLang="en-US" b="1" lang="zh-CN" sz="2800">
                <a:solidFill>
                  <a:srgbClr val="DB2524"/>
                </a:solidFill>
                <a:latin charset="-122" panose="020b0503020204020204" pitchFamily="34" typeface="微软雅黑"/>
                <a:ea charset="-122" panose="020b0503020204020204" pitchFamily="34" typeface="微软雅黑"/>
                <a:cs charset="-122" panose="00020600040101010101" pitchFamily="18" typeface="阿里巴巴普惠体"/>
              </a:rPr>
              <a:t>年轻干部</a:t>
            </a:r>
          </a:p>
        </p:txBody>
      </p:sp>
      <p:grpSp>
        <p:nvGrpSpPr>
          <p:cNvPr id="46" name="Aitds17">
            <a:extLst>
              <a:ext uri="{FF2B5EF4-FFF2-40B4-BE49-F238E27FC236}">
                <a16:creationId xmlns:a16="http://schemas.microsoft.com/office/drawing/2014/main" id="{217FACC5-4E53-42B7-A800-0558D9AA0531}"/>
              </a:ext>
            </a:extLst>
          </p:cNvPr>
          <p:cNvGrpSpPr/>
          <p:nvPr/>
        </p:nvGrpSpPr>
        <p:grpSpPr>
          <a:xfrm>
            <a:off x="976232" y="4603523"/>
            <a:ext cx="10453914" cy="1773465"/>
            <a:chOff x="1465943" y="2000249"/>
            <a:chExt cx="9245600" cy="2063751"/>
          </a:xfrm>
        </p:grpSpPr>
        <p:cxnSp>
          <p:nvCxnSpPr>
            <p:cNvPr id="47" name="直接连接符 46">
              <a:extLst>
                <a:ext uri="{FF2B5EF4-FFF2-40B4-BE49-F238E27FC236}">
                  <a16:creationId xmlns:a16="http://schemas.microsoft.com/office/drawing/2014/main" id="{E6BE92D4-A088-481D-95C1-9C6C06BC07C3}"/>
                </a:ext>
              </a:extLst>
            </p:cNvPr>
            <p:cNvCxnSpPr/>
            <p:nvPr/>
          </p:nvCxnSpPr>
          <p:spPr>
            <a:xfrm flipV="1">
              <a:off x="1465943" y="2000249"/>
              <a:ext cx="3500266" cy="1"/>
            </a:xfrm>
            <a:prstGeom prst="line">
              <a:avLst/>
            </a:prstGeom>
            <a:ln w="19050">
              <a:solidFill>
                <a:srgbClr val="D0181D"/>
              </a:solidFill>
              <a:tailEnd len="lg" type="oval" w="lg"/>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B38318B2-3A98-4A96-9F3E-22383233E723}"/>
                </a:ext>
              </a:extLst>
            </p:cNvPr>
            <p:cNvCxnSpPr/>
            <p:nvPr/>
          </p:nvCxnSpPr>
          <p:spPr>
            <a:xfrm flipH="1" flipV="1">
              <a:off x="7156463" y="2000249"/>
              <a:ext cx="3555080" cy="1"/>
            </a:xfrm>
            <a:prstGeom prst="line">
              <a:avLst/>
            </a:prstGeom>
            <a:ln w="19050">
              <a:solidFill>
                <a:srgbClr val="D0181D"/>
              </a:solidFill>
              <a:tailEnd len="lg" type="oval" w="lg"/>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1F3918AF-8381-4BE5-9B6E-2DD5FAF56455}"/>
                </a:ext>
              </a:extLst>
            </p:cNvPr>
            <p:cNvCxnSpPr/>
            <p:nvPr/>
          </p:nvCxnSpPr>
          <p:spPr>
            <a:xfrm flipH="1">
              <a:off x="1465943" y="2000249"/>
              <a:ext cx="0" cy="2063751"/>
            </a:xfrm>
            <a:prstGeom prst="line">
              <a:avLst/>
            </a:prstGeom>
            <a:ln w="19050">
              <a:solidFill>
                <a:srgbClr val="D0181D"/>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1ECE6C8-E551-46E6-A9C2-151C0961039A}"/>
                </a:ext>
              </a:extLst>
            </p:cNvPr>
            <p:cNvCxnSpPr/>
            <p:nvPr/>
          </p:nvCxnSpPr>
          <p:spPr>
            <a:xfrm flipH="1">
              <a:off x="10711543" y="2000249"/>
              <a:ext cx="0" cy="2063751"/>
            </a:xfrm>
            <a:prstGeom prst="line">
              <a:avLst/>
            </a:prstGeom>
            <a:ln w="19050">
              <a:solidFill>
                <a:srgbClr val="D0181D"/>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C60295C-10BD-454A-8764-2CCD40922D22}"/>
                </a:ext>
              </a:extLst>
            </p:cNvPr>
            <p:cNvCxnSpPr/>
            <p:nvPr/>
          </p:nvCxnSpPr>
          <p:spPr>
            <a:xfrm>
              <a:off x="1465943" y="4064000"/>
              <a:ext cx="9245600" cy="0"/>
            </a:xfrm>
            <a:prstGeom prst="line">
              <a:avLst/>
            </a:prstGeom>
            <a:ln w="19050">
              <a:solidFill>
                <a:srgbClr val="D0181D"/>
              </a:solidFill>
            </a:ln>
          </p:spPr>
          <p:style>
            <a:lnRef idx="1">
              <a:schemeClr val="accent1"/>
            </a:lnRef>
            <a:fillRef idx="0">
              <a:schemeClr val="accent1"/>
            </a:fillRef>
            <a:effectRef idx="0">
              <a:schemeClr val="accent1"/>
            </a:effectRef>
            <a:fontRef idx="minor">
              <a:schemeClr val="tx1"/>
            </a:fontRef>
          </p:style>
        </p:cxnSp>
      </p:grpSp>
      <p:sp>
        <p:nvSpPr>
          <p:cNvPr id="52" name="Aitds18">
            <a:extLst>
              <a:ext uri="{FF2B5EF4-FFF2-40B4-BE49-F238E27FC236}">
                <a16:creationId xmlns:a16="http://schemas.microsoft.com/office/drawing/2014/main" id="{4A28F916-F814-484D-A3A1-BA50C0B75558}"/>
              </a:ext>
            </a:extLst>
          </p:cNvPr>
          <p:cNvSpPr/>
          <p:nvPr/>
        </p:nvSpPr>
        <p:spPr>
          <a:xfrm>
            <a:off x="1137401" y="4843361"/>
            <a:ext cx="10043975" cy="1517904"/>
          </a:xfrm>
          <a:prstGeom prst="rect">
            <a:avLst/>
          </a:prstGeom>
        </p:spPr>
        <p:txBody>
          <a:bodyPr wrap="square">
            <a:spAutoFit/>
          </a:bodyPr>
          <a:lstStyle/>
          <a:p>
            <a:pPr algn="just" indent="-342900" lvl="0" marL="342900">
              <a:lnSpc>
                <a:spcPct val="130000"/>
              </a:lnSpc>
              <a:buFont charset="2" panose="05000000000000000000" pitchFamily="2" typeface="Wingdings"/>
              <a:buChar char="l"/>
              <a:defRPr/>
            </a:pPr>
            <a:r>
              <a:rPr altLang="en-US" lang="zh-CN">
                <a:solidFill>
                  <a:srgbClr val="E7E6E6">
                    <a:lumMod val="10000"/>
                  </a:srgbClr>
                </a:solidFill>
                <a:cs typeface="+mn-ea"/>
                <a:sym typeface="+mn-lt"/>
              </a:rPr>
              <a:t>必须不断增强“四个意识”，牢固树立正确的人生观、价值观，带头坚定对马克思主义的信仰不动摇，坚定走中国特色社会主义道路的信心不动摇，听从党中央指挥不动摇，只有这样，才能不断增强政治敏锐性和政治鉴别力，在各种风浪和诱惑面前经得住考验，时刻保持政治上的清醒和坚定。</a:t>
            </a:r>
          </a:p>
        </p:txBody>
      </p:sp>
    </p:spTree>
    <p:extLst>
      <p:ext uri="{BB962C8B-B14F-4D97-AF65-F5344CB8AC3E}">
        <p14:creationId val="3934419385"/>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34"/>
                                        </p:tgtEl>
                                        <p:attrNameLst>
                                          <p:attrName>style.visibility</p:attrName>
                                        </p:attrNameLst>
                                      </p:cBhvr>
                                      <p:to>
                                        <p:strVal val="visible"/>
                                      </p:to>
                                    </p:set>
                                    <p:anim calcmode="lin" valueType="num">
                                      <p:cBhvr>
                                        <p:cTn dur="500" fill="hold" id="18"/>
                                        <p:tgtEl>
                                          <p:spTgt spid="34"/>
                                        </p:tgtEl>
                                        <p:attrNameLst>
                                          <p:attrName>ppt_w</p:attrName>
                                        </p:attrNameLst>
                                      </p:cBhvr>
                                      <p:tavLst>
                                        <p:tav tm="0">
                                          <p:val>
                                            <p:fltVal val="0"/>
                                          </p:val>
                                        </p:tav>
                                        <p:tav tm="100000">
                                          <p:val>
                                            <p:strVal val="#ppt_w"/>
                                          </p:val>
                                        </p:tav>
                                      </p:tavLst>
                                    </p:anim>
                                    <p:anim calcmode="lin" valueType="num">
                                      <p:cBhvr>
                                        <p:cTn dur="500" fill="hold" id="19"/>
                                        <p:tgtEl>
                                          <p:spTgt spid="34"/>
                                        </p:tgtEl>
                                        <p:attrNameLst>
                                          <p:attrName>ppt_h</p:attrName>
                                        </p:attrNameLst>
                                      </p:cBhvr>
                                      <p:tavLst>
                                        <p:tav tm="0">
                                          <p:val>
                                            <p:fltVal val="0"/>
                                          </p:val>
                                        </p:tav>
                                        <p:tav tm="100000">
                                          <p:val>
                                            <p:strVal val="#ppt_h"/>
                                          </p:val>
                                        </p:tav>
                                      </p:tavLst>
                                    </p:anim>
                                    <p:animEffect filter="fade" transition="in">
                                      <p:cBhvr>
                                        <p:cTn dur="500" id="20"/>
                                        <p:tgtEl>
                                          <p:spTgt spid="34"/>
                                        </p:tgtEl>
                                      </p:cBhvr>
                                    </p:animEffect>
                                  </p:childTnLst>
                                </p:cTn>
                              </p:par>
                            </p:childTnLst>
                          </p:cTn>
                        </p:par>
                        <p:par>
                          <p:cTn fill="hold" id="21" nodeType="afterGroup">
                            <p:stCondLst>
                              <p:cond delay="2000"/>
                            </p:stCondLst>
                            <p:childTnLst>
                              <p:par>
                                <p:cTn fill="hold" id="22" nodeType="afterEffect" presetClass="entr" presetID="16" presetSubtype="21">
                                  <p:stCondLst>
                                    <p:cond delay="0"/>
                                  </p:stCondLst>
                                  <p:childTnLst>
                                    <p:set>
                                      <p:cBhvr>
                                        <p:cTn dur="1" fill="hold" id="23">
                                          <p:stCondLst>
                                            <p:cond delay="0"/>
                                          </p:stCondLst>
                                        </p:cTn>
                                        <p:tgtEl>
                                          <p:spTgt spid="33"/>
                                        </p:tgtEl>
                                        <p:attrNameLst>
                                          <p:attrName>style.visibility</p:attrName>
                                        </p:attrNameLst>
                                      </p:cBhvr>
                                      <p:to>
                                        <p:strVal val="visible"/>
                                      </p:to>
                                    </p:set>
                                    <p:animEffect filter="barn(inVertical)" transition="in">
                                      <p:cBhvr>
                                        <p:cTn dur="500" id="24"/>
                                        <p:tgtEl>
                                          <p:spTgt spid="33"/>
                                        </p:tgtEl>
                                      </p:cBhvr>
                                    </p:animEffect>
                                  </p:childTnLst>
                                </p:cTn>
                              </p:par>
                              <p:par>
                                <p:cTn fill="hold" grpId="0" id="25" nodeType="withEffect" presetClass="entr" presetID="23" presetSubtype="528">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p:cTn dur="1000" fill="hold" id="27"/>
                                        <p:tgtEl>
                                          <p:spTgt spid="39"/>
                                        </p:tgtEl>
                                        <p:attrNameLst>
                                          <p:attrName>ppt_w</p:attrName>
                                        </p:attrNameLst>
                                      </p:cBhvr>
                                      <p:tavLst>
                                        <p:tav tm="0">
                                          <p:val>
                                            <p:fltVal val="0"/>
                                          </p:val>
                                        </p:tav>
                                        <p:tav tm="100000">
                                          <p:val>
                                            <p:strVal val="#ppt_w"/>
                                          </p:val>
                                        </p:tav>
                                      </p:tavLst>
                                    </p:anim>
                                    <p:anim calcmode="lin" valueType="num">
                                      <p:cBhvr>
                                        <p:cTn dur="1000" fill="hold" id="28"/>
                                        <p:tgtEl>
                                          <p:spTgt spid="39"/>
                                        </p:tgtEl>
                                        <p:attrNameLst>
                                          <p:attrName>ppt_h</p:attrName>
                                        </p:attrNameLst>
                                      </p:cBhvr>
                                      <p:tavLst>
                                        <p:tav tm="0">
                                          <p:val>
                                            <p:fltVal val="0"/>
                                          </p:val>
                                        </p:tav>
                                        <p:tav tm="100000">
                                          <p:val>
                                            <p:strVal val="#ppt_h"/>
                                          </p:val>
                                        </p:tav>
                                      </p:tavLst>
                                    </p:anim>
                                    <p:anim calcmode="lin" valueType="num">
                                      <p:cBhvr>
                                        <p:cTn dur="1000" fill="hold" id="29"/>
                                        <p:tgtEl>
                                          <p:spTgt spid="39"/>
                                        </p:tgtEl>
                                        <p:attrNameLst>
                                          <p:attrName>ppt_x</p:attrName>
                                        </p:attrNameLst>
                                      </p:cBhvr>
                                      <p:tavLst>
                                        <p:tav tm="0">
                                          <p:val>
                                            <p:fltVal val="0.5"/>
                                          </p:val>
                                        </p:tav>
                                        <p:tav tm="100000">
                                          <p:val>
                                            <p:strVal val="#ppt_x"/>
                                          </p:val>
                                        </p:tav>
                                      </p:tavLst>
                                    </p:anim>
                                    <p:anim calcmode="lin" valueType="num">
                                      <p:cBhvr>
                                        <p:cTn dur="1000" fill="hold" id="30"/>
                                        <p:tgtEl>
                                          <p:spTgt spid="39"/>
                                        </p:tgtEl>
                                        <p:attrNameLst>
                                          <p:attrName>ppt_y</p:attrName>
                                        </p:attrNameLst>
                                      </p:cBhvr>
                                      <p:tavLst>
                                        <p:tav tm="0">
                                          <p:val>
                                            <p:fltVal val="0.5"/>
                                          </p:val>
                                        </p:tav>
                                        <p:tav tm="100000">
                                          <p:val>
                                            <p:strVal val="#ppt_y"/>
                                          </p:val>
                                        </p:tav>
                                      </p:tavLst>
                                    </p:anim>
                                  </p:childTnLst>
                                </p:cTn>
                              </p:par>
                              <p:par>
                                <p:cTn fill="hold" id="31" nodeType="withEffect" presetClass="entr" presetID="22" presetSubtype="8">
                                  <p:stCondLst>
                                    <p:cond delay="400"/>
                                  </p:stCondLst>
                                  <p:childTnLst>
                                    <p:set>
                                      <p:cBhvr>
                                        <p:cTn dur="1" fill="hold" id="32">
                                          <p:stCondLst>
                                            <p:cond delay="0"/>
                                          </p:stCondLst>
                                        </p:cTn>
                                        <p:tgtEl>
                                          <p:spTgt spid="38"/>
                                        </p:tgtEl>
                                        <p:attrNameLst>
                                          <p:attrName>style.visibility</p:attrName>
                                        </p:attrNameLst>
                                      </p:cBhvr>
                                      <p:to>
                                        <p:strVal val="visible"/>
                                      </p:to>
                                    </p:set>
                                    <p:animEffect filter="wipe(left)" transition="in">
                                      <p:cBhvr>
                                        <p:cTn dur="500" id="33"/>
                                        <p:tgtEl>
                                          <p:spTgt spid="38"/>
                                        </p:tgtEl>
                                      </p:cBhvr>
                                    </p:animEffect>
                                  </p:childTnLst>
                                </p:cTn>
                              </p:par>
                            </p:childTnLst>
                          </p:cTn>
                        </p:par>
                        <p:par>
                          <p:cTn fill="hold" id="34" nodeType="afterGroup">
                            <p:stCondLst>
                              <p:cond delay="3000"/>
                            </p:stCondLst>
                            <p:childTnLst>
                              <p:par>
                                <p:cTn fill="hold" id="35" nodeType="afterEffect" presetClass="entr" presetID="22" presetSubtype="8">
                                  <p:stCondLst>
                                    <p:cond delay="0"/>
                                  </p:stCondLst>
                                  <p:childTnLst>
                                    <p:set>
                                      <p:cBhvr>
                                        <p:cTn dur="1" fill="hold" id="36">
                                          <p:stCondLst>
                                            <p:cond delay="0"/>
                                          </p:stCondLst>
                                        </p:cTn>
                                        <p:tgtEl>
                                          <p:spTgt spid="35"/>
                                        </p:tgtEl>
                                        <p:attrNameLst>
                                          <p:attrName>style.visibility</p:attrName>
                                        </p:attrNameLst>
                                      </p:cBhvr>
                                      <p:to>
                                        <p:strVal val="visible"/>
                                      </p:to>
                                    </p:set>
                                    <p:animEffect filter="wipe(left)" transition="in">
                                      <p:cBhvr>
                                        <p:cTn dur="500" id="37"/>
                                        <p:tgtEl>
                                          <p:spTgt spid="35"/>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45"/>
                                        </p:tgtEl>
                                        <p:attrNameLst>
                                          <p:attrName>style.visibility</p:attrName>
                                        </p:attrNameLst>
                                      </p:cBhvr>
                                      <p:to>
                                        <p:strVal val="visible"/>
                                      </p:to>
                                    </p:set>
                                    <p:anim calcmode="lin" valueType="num">
                                      <p:cBhvr>
                                        <p:cTn dur="750" fill="hold" id="41"/>
                                        <p:tgtEl>
                                          <p:spTgt spid="45"/>
                                        </p:tgtEl>
                                        <p:attrNameLst>
                                          <p:attrName>ppt_w</p:attrName>
                                        </p:attrNameLst>
                                      </p:cBhvr>
                                      <p:tavLst>
                                        <p:tav tm="0">
                                          <p:val>
                                            <p:fltVal val="0"/>
                                          </p:val>
                                        </p:tav>
                                        <p:tav tm="100000">
                                          <p:val>
                                            <p:strVal val="#ppt_w"/>
                                          </p:val>
                                        </p:tav>
                                      </p:tavLst>
                                    </p:anim>
                                    <p:anim calcmode="lin" valueType="num">
                                      <p:cBhvr>
                                        <p:cTn dur="750" fill="hold" id="42"/>
                                        <p:tgtEl>
                                          <p:spTgt spid="45"/>
                                        </p:tgtEl>
                                        <p:attrNameLst>
                                          <p:attrName>ppt_h</p:attrName>
                                        </p:attrNameLst>
                                      </p:cBhvr>
                                      <p:tavLst>
                                        <p:tav tm="0">
                                          <p:val>
                                            <p:fltVal val="0"/>
                                          </p:val>
                                        </p:tav>
                                        <p:tav tm="100000">
                                          <p:val>
                                            <p:strVal val="#ppt_h"/>
                                          </p:val>
                                        </p:tav>
                                      </p:tavLst>
                                    </p:anim>
                                    <p:animEffect filter="fade" transition="in">
                                      <p:cBhvr>
                                        <p:cTn dur="750" id="43"/>
                                        <p:tgtEl>
                                          <p:spTgt spid="45"/>
                                        </p:tgtEl>
                                      </p:cBhvr>
                                    </p:animEffect>
                                  </p:childTnLst>
                                </p:cTn>
                              </p:par>
                            </p:childTnLst>
                          </p:cTn>
                        </p:par>
                        <p:par>
                          <p:cTn fill="hold" id="44" nodeType="afterGroup">
                            <p:stCondLst>
                              <p:cond delay="4250"/>
                            </p:stCondLst>
                            <p:childTnLst>
                              <p:par>
                                <p:cTn fill="hold" id="45" nodeType="afterEffect" presetClass="entr" presetID="20"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wedge" transition="in">
                                      <p:cBhvr>
                                        <p:cTn dur="1000" id="47"/>
                                        <p:tgtEl>
                                          <p:spTgt spid="46"/>
                                        </p:tgtEl>
                                      </p:cBhvr>
                                    </p:animEffect>
                                  </p:childTnLst>
                                </p:cTn>
                              </p:par>
                            </p:childTnLst>
                          </p:cTn>
                        </p:par>
                        <p:par>
                          <p:cTn fill="hold" id="48" nodeType="afterGroup">
                            <p:stCondLst>
                              <p:cond delay="5250"/>
                            </p:stCondLst>
                            <p:childTnLst>
                              <p:par>
                                <p:cTn fill="hold" grpId="0" id="49" nodeType="afterEffect" presetClass="entr" presetID="22" presetSubtype="4">
                                  <p:stCondLst>
                                    <p:cond delay="0"/>
                                  </p:stCondLst>
                                  <p:iterate type="lt">
                                    <p:tmPct val="966"/>
                                  </p:iterate>
                                  <p:childTnLst>
                                    <p:set>
                                      <p:cBhvr>
                                        <p:cTn dur="1" fill="hold" id="50">
                                          <p:stCondLst>
                                            <p:cond delay="0"/>
                                          </p:stCondLst>
                                        </p:cTn>
                                        <p:tgtEl>
                                          <p:spTgt spid="52"/>
                                        </p:tgtEl>
                                        <p:attrNameLst>
                                          <p:attrName>style.visibility</p:attrName>
                                        </p:attrNameLst>
                                      </p:cBhvr>
                                      <p:to>
                                        <p:strVal val="visible"/>
                                      </p:to>
                                    </p:set>
                                    <p:animEffect filter="wipe(down)" transition="in">
                                      <p:cBhvr>
                                        <p:cTn dur="500" id="51"/>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9"/>
      <p:bldP grpId="0" spid="45"/>
      <p:bldP grpId="0" spid="5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4" name="矩形 23">
            <a:extLst>
              <a:ext uri="{FF2B5EF4-FFF2-40B4-BE49-F238E27FC236}">
                <a16:creationId xmlns:a16="http://schemas.microsoft.com/office/drawing/2014/main" id="{15B5BDE9-BBDC-4F91-8BF1-341C08A72242}"/>
              </a:ext>
            </a:extLst>
          </p:cNvPr>
          <p:cNvSpPr/>
          <p:nvPr/>
        </p:nvSpPr>
        <p:spPr>
          <a:xfrm>
            <a:off x="4401083" y="3700096"/>
            <a:ext cx="7181318" cy="2740565"/>
          </a:xfrm>
          <a:prstGeom prst="rect">
            <a:avLst/>
          </a:prstGeom>
        </p:spPr>
        <p:txBody>
          <a:bodyPr bIns="52784" lIns="105571" rIns="105571" tIns="52784" wrap="square">
            <a:spAutoFit/>
          </a:bodyPr>
          <a:lstStyle/>
          <a:p>
            <a:pPr algn="just" defTabSz="914400" eaLnBrk="1" fontAlgn="auto" hangingPunct="1" indent="-342900" latinLnBrk="0" lvl="0" marL="342900" marR="0" rtl="0">
              <a:lnSpc>
                <a:spcPct val="13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900" u="none">
                <a:ln>
                  <a:noFill/>
                </a:ln>
                <a:solidFill>
                  <a:srgbClr val="C00000"/>
                </a:solidFill>
                <a:effectLst/>
                <a:uLnTx/>
                <a:uFillTx/>
                <a:latin typeface="+mn-ea"/>
                <a:cs typeface="+mn-ea"/>
                <a:sym typeface="+mn-lt"/>
              </a:rPr>
              <a:t>要增强斗争本领,就要抓紧理论武装,坚持学而信、学而懂、学而行,注重融会贯通、总结提炼、长期积累,不断提升政治素养。</a:t>
            </a:r>
          </a:p>
          <a:p>
            <a:pPr algn="just" defTabSz="914400" eaLnBrk="1" fontAlgn="auto" hangingPunct="1" indent="-342900" latinLnBrk="0" lvl="0" marL="342900" marR="0" rtl="0">
              <a:lnSpc>
                <a:spcPct val="13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900" u="none">
                <a:ln>
                  <a:noFill/>
                </a:ln>
                <a:solidFill>
                  <a:srgbClr val="C00000"/>
                </a:solidFill>
                <a:effectLst/>
                <a:uLnTx/>
                <a:uFillTx/>
                <a:latin typeface="+mn-ea"/>
                <a:cs typeface="+mn-ea"/>
                <a:sym typeface="+mn-lt"/>
              </a:rPr>
              <a:t>要掌握科学方法，避免简单粗暴、瞎干蛮干，确保科学规范推进工作。</a:t>
            </a:r>
          </a:p>
          <a:p>
            <a:pPr algn="just" defTabSz="914400" eaLnBrk="1" fontAlgn="auto" hangingPunct="1" indent="-342900" latinLnBrk="0" lvl="0" marL="342900" marR="0" rtl="0">
              <a:lnSpc>
                <a:spcPct val="130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900" u="none">
                <a:ln>
                  <a:noFill/>
                </a:ln>
                <a:solidFill>
                  <a:srgbClr val="C00000"/>
                </a:solidFill>
                <a:effectLst/>
                <a:uLnTx/>
                <a:uFillTx/>
                <a:latin typeface="+mn-ea"/>
                <a:cs typeface="+mn-ea"/>
                <a:sym typeface="+mn-lt"/>
              </a:rPr>
              <a:t>还要用创新的知识与头脑，敢于创新，勇于创新，善于创新，真正的贴近群众，听民意、察民情、解民忧，才能在日常的工作中得到真正的磨练和提高。</a:t>
            </a:r>
          </a:p>
        </p:txBody>
      </p:sp>
      <p:grpSp>
        <p:nvGrpSpPr>
          <p:cNvPr id="39" name="组合 38"/>
          <p:cNvGrpSpPr/>
          <p:nvPr/>
        </p:nvGrpSpPr>
        <p:grpSpPr>
          <a:xfrm>
            <a:off x="218822" y="96130"/>
            <a:ext cx="5163998" cy="966967"/>
            <a:chOff x="218822" y="96130"/>
            <a:chExt cx="5163998" cy="966967"/>
          </a:xfrm>
        </p:grpSpPr>
        <p:sp>
          <p:nvSpPr>
            <p:cNvPr id="40" name="Aitds3-1">
              <a:extLst>
                <a:ext uri="{FF2B5EF4-FFF2-40B4-BE49-F238E27FC236}">
                  <a16:creationId xmlns:a16="http://schemas.microsoft.com/office/drawing/2014/main" id="{CDD403D6-2251-446B-925F-8CC4CE24FBAE}"/>
                </a:ext>
              </a:extLst>
            </p:cNvPr>
            <p:cNvSpPr/>
            <p:nvPr/>
          </p:nvSpPr>
          <p:spPr>
            <a:xfrm>
              <a:off x="656007" y="341703"/>
              <a:ext cx="4726813"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发扬斗争精神勇于担当作为</a:t>
              </a:r>
            </a:p>
          </p:txBody>
        </p:sp>
        <p:pic>
          <p:nvPicPr>
            <p:cNvPr id="41" name="图片 40"/>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42" name="Aitds2">
            <a:extLst>
              <a:ext uri="{FF2B5EF4-FFF2-40B4-BE49-F238E27FC236}">
                <a16:creationId xmlns:a16="http://schemas.microsoft.com/office/drawing/2014/main" id="{333FC817-C391-4902-AE00-898C7D454092}"/>
              </a:ext>
            </a:extLst>
          </p:cNvPr>
          <p:cNvGrpSpPr/>
          <p:nvPr/>
        </p:nvGrpSpPr>
        <p:grpSpPr>
          <a:xfrm>
            <a:off x="1299723" y="1247045"/>
            <a:ext cx="2225820" cy="1439972"/>
            <a:chOff x="1643205" y="2950494"/>
            <a:chExt cx="2226110" cy="1440160"/>
          </a:xfrm>
        </p:grpSpPr>
        <p:sp>
          <p:nvSpPr>
            <p:cNvPr id="43" name="Aitds2-1">
              <a:extLst>
                <a:ext uri="{FF2B5EF4-FFF2-40B4-BE49-F238E27FC236}">
                  <a16:creationId xmlns:a16="http://schemas.microsoft.com/office/drawing/2014/main" id="{B02040ED-9D53-4086-AACB-88B33E4F7947}"/>
                </a:ext>
              </a:extLst>
            </p:cNvPr>
            <p:cNvSpPr/>
            <p:nvPr/>
          </p:nvSpPr>
          <p:spPr>
            <a:xfrm>
              <a:off x="1643205" y="3586691"/>
              <a:ext cx="2226110" cy="803963"/>
            </a:xfrm>
            <a:prstGeom prst="round2DiagRect">
              <a:avLst>
                <a:gd fmla="val 50000" name="adj1"/>
                <a:gd fmla="val 0" name="adj2"/>
              </a:avLst>
            </a:prstGeom>
            <a:solidFill>
              <a:srgbClr val="C00000"/>
            </a:solidFill>
            <a:ln algn="ctr" cap="flat" cmpd="sng" w="12700">
              <a:noFill/>
              <a:prstDash val="solid"/>
              <a:miter lim="800000"/>
            </a:ln>
            <a:effectLst/>
          </p:spPr>
          <p:txBody>
            <a:bodyPr anchor="ctr" rtlCol="0"/>
            <a:lstStyle/>
            <a:p>
              <a:pPr algn="ctr" defTabSz="914309">
                <a:defRPr/>
              </a:pPr>
              <a:endParaRPr altLang="en-US" kern="0" lang="zh-CN">
                <a:solidFill>
                  <a:prstClr val="white"/>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44" name="Aitds2-2">
              <a:extLst>
                <a:ext uri="{FF2B5EF4-FFF2-40B4-BE49-F238E27FC236}">
                  <a16:creationId xmlns:a16="http://schemas.microsoft.com/office/drawing/2014/main" id="{64FC4B60-E61D-49C1-81B4-850CACF49258}"/>
                </a:ext>
              </a:extLst>
            </p:cNvPr>
            <p:cNvSpPr/>
            <p:nvPr/>
          </p:nvSpPr>
          <p:spPr>
            <a:xfrm>
              <a:off x="2756260" y="3624142"/>
              <a:ext cx="748127" cy="640164"/>
            </a:xfrm>
            <a:prstGeom prst="rect">
              <a:avLst/>
            </a:prstGeom>
          </p:spPr>
          <p:txBody>
            <a:bodyPr wrap="none">
              <a:spAutoFit/>
            </a:bodyPr>
            <a:lstStyle/>
            <a:p>
              <a:pPr defTabSz="914309"/>
              <a:r>
                <a:rPr altLang="zh-CN" b="1" kern="0" lang="en-US" smtClean="0" sz="3600">
                  <a:solidFill>
                    <a:prstClr val="white"/>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02</a:t>
              </a:r>
            </a:p>
          </p:txBody>
        </p:sp>
        <p:pic>
          <p:nvPicPr>
            <p:cNvPr descr="G:\2016我图\两会\ooopic_10194892_b0c64675b11c678cafbc\003.png" id="45" name="Aitds2-3">
              <a:extLst>
                <a:ext uri="{FF2B5EF4-FFF2-40B4-BE49-F238E27FC236}">
                  <a16:creationId xmlns:a16="http://schemas.microsoft.com/office/drawing/2014/main" id="{F25270B2-C3C8-4A5B-A1BD-CD2FDB4447D5}"/>
                </a:ext>
              </a:extLst>
            </p:cNvPr>
            <p:cNvPicPr>
              <a:picLocks noChangeArrowheads="1" noChangeAspect="1"/>
            </p:cNvPicPr>
            <p:nvPr/>
          </p:nvPicPr>
          <p:blipFill>
            <a:blip r:embed="rId4">
              <a:extLst>
                <a:ext uri="{28A0092B-C50C-407E-A947-70E740481C1C}">
                  <a14:useLocalDpi val="0"/>
                </a:ext>
              </a:extLst>
            </a:blip>
            <a:stretch>
              <a:fillRect/>
            </a:stretch>
          </p:blipFill>
          <p:spPr bwMode="auto">
            <a:xfrm flipH="1">
              <a:off x="1645486" y="2950494"/>
              <a:ext cx="690528" cy="1440160"/>
            </a:xfrm>
            <a:prstGeom prst="rect">
              <a:avLst/>
            </a:prstGeom>
            <a:extLst>
              <a:ext uri="{909E8E84-426E-40DD-AFC4-6F175D3DCCD1}">
                <a14:hiddenFill>
                  <a:solidFill>
                    <a:srgbClr val="FFFFFF"/>
                  </a:solidFill>
                </a14:hiddenFill>
              </a:ext>
            </a:extLst>
          </p:spPr>
        </p:pic>
      </p:grpSp>
      <p:cxnSp>
        <p:nvCxnSpPr>
          <p:cNvPr id="46" name="Aitds3">
            <a:extLst>
              <a:ext uri="{FF2B5EF4-FFF2-40B4-BE49-F238E27FC236}">
                <a16:creationId xmlns:a16="http://schemas.microsoft.com/office/drawing/2014/main" id="{3F44028C-9129-40EA-B80D-A5CEA61964F2}"/>
              </a:ext>
            </a:extLst>
          </p:cNvPr>
          <p:cNvCxnSpPr/>
          <p:nvPr/>
        </p:nvCxnSpPr>
        <p:spPr>
          <a:xfrm>
            <a:off x="1082676" y="2687017"/>
            <a:ext cx="10097012" cy="0"/>
          </a:xfrm>
          <a:prstGeom prst="line">
            <a:avLst/>
          </a:prstGeom>
          <a:noFill/>
          <a:ln algn="ctr" cap="flat" cmpd="sng" w="6350">
            <a:solidFill>
              <a:srgbClr val="C00000"/>
            </a:solidFill>
            <a:prstDash val="solid"/>
            <a:miter lim="800000"/>
            <a:headEnd len="med" type="oval" w="med"/>
            <a:tailEnd len="med" type="oval" w="med"/>
          </a:ln>
          <a:effectLst/>
        </p:spPr>
      </p:cxnSp>
      <p:sp>
        <p:nvSpPr>
          <p:cNvPr id="47" name="Aitds5">
            <a:extLst>
              <a:ext uri="{FF2B5EF4-FFF2-40B4-BE49-F238E27FC236}">
                <a16:creationId xmlns:a16="http://schemas.microsoft.com/office/drawing/2014/main" id="{B1ECD6D8-A37C-42F2-B0C6-8928A92301A6}"/>
              </a:ext>
            </a:extLst>
          </p:cNvPr>
          <p:cNvSpPr/>
          <p:nvPr/>
        </p:nvSpPr>
        <p:spPr>
          <a:xfrm>
            <a:off x="3781821" y="1980361"/>
            <a:ext cx="5158980" cy="579120"/>
          </a:xfrm>
          <a:prstGeom prst="rect">
            <a:avLst/>
          </a:prstGeom>
        </p:spPr>
        <p:txBody>
          <a:bodyPr wrap="square">
            <a:spAutoFit/>
          </a:bodyPr>
          <a:lstStyle/>
          <a:p>
            <a:pPr algn="dist"/>
            <a:r>
              <a:rPr altLang="en-US" b="1" lang="zh-CN" sz="3200">
                <a:solidFill>
                  <a:srgbClr val="C00000"/>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年轻干部要增强斗争本领</a:t>
            </a:r>
          </a:p>
        </p:txBody>
      </p:sp>
      <p:grpSp>
        <p:nvGrpSpPr>
          <p:cNvPr id="8" name="组合 7"/>
          <p:cNvGrpSpPr/>
          <p:nvPr/>
        </p:nvGrpSpPr>
        <p:grpSpPr>
          <a:xfrm>
            <a:off x="1295894" y="2965589"/>
            <a:ext cx="9534799" cy="572464"/>
            <a:chOff x="1295894" y="2965589"/>
            <a:chExt cx="9534799" cy="572464"/>
          </a:xfrm>
        </p:grpSpPr>
        <p:sp>
          <p:nvSpPr>
            <p:cNvPr id="48" name="Aitds2">
              <a:extLst>
                <a:ext uri="{FF2B5EF4-FFF2-40B4-BE49-F238E27FC236}">
                  <a16:creationId xmlns:a16="http://schemas.microsoft.com/office/drawing/2014/main" id="{981C4829-698E-4C8F-8AE4-6101D6A43D57}"/>
                </a:ext>
              </a:extLst>
            </p:cNvPr>
            <p:cNvSpPr/>
            <p:nvPr/>
          </p:nvSpPr>
          <p:spPr>
            <a:xfrm>
              <a:off x="1295894" y="3055207"/>
              <a:ext cx="407652" cy="434882"/>
            </a:xfrm>
            <a:prstGeom prst="roundRect">
              <a:avLst>
                <a:gd fmla="val 8519" name="adj"/>
              </a:avLst>
            </a:prstGeom>
            <a:solidFill>
              <a:srgbClr val="FFFBF3">
                <a:alpha val="1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2000" u="none">
                <a:ln>
                  <a:noFill/>
                </a:ln>
                <a:solidFill>
                  <a:schemeClr val="accent2">
                    <a:lumMod val="50000"/>
                  </a:schemeClr>
                </a:solidFill>
                <a:effectLst/>
                <a:uLnTx/>
                <a:uFillTx/>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49" name="Aitds3">
              <a:extLst>
                <a:ext uri="{FF2B5EF4-FFF2-40B4-BE49-F238E27FC236}">
                  <a16:creationId xmlns:a16="http://schemas.microsoft.com/office/drawing/2014/main" id="{1325E699-853B-4301-95B4-E512830F1DBA}"/>
                </a:ext>
              </a:extLst>
            </p:cNvPr>
            <p:cNvSpPr/>
            <p:nvPr/>
          </p:nvSpPr>
          <p:spPr bwMode="auto">
            <a:xfrm>
              <a:off x="1337459" y="3097884"/>
              <a:ext cx="366087" cy="325926"/>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nSpc>
                  <a:spcPct val="150000"/>
                </a:lnSpc>
              </a:pPr>
              <a:endParaRPr altLang="en-US" lang="zh-CN" sz="2000">
                <a:solidFill>
                  <a:schemeClr val="accent2">
                    <a:lumMod val="50000"/>
                  </a:schemeClr>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50" name="Aitds4">
              <a:extLst>
                <a:ext uri="{FF2B5EF4-FFF2-40B4-BE49-F238E27FC236}">
                  <a16:creationId xmlns:a16="http://schemas.microsoft.com/office/drawing/2014/main" id="{63204FB2-B611-4866-91E5-E38EBCE45DAF}"/>
                </a:ext>
              </a:extLst>
            </p:cNvPr>
            <p:cNvSpPr/>
            <p:nvPr/>
          </p:nvSpPr>
          <p:spPr>
            <a:xfrm>
              <a:off x="1337459" y="2965589"/>
              <a:ext cx="9493234" cy="566928"/>
            </a:xfrm>
            <a:prstGeom prst="rect">
              <a:avLst/>
            </a:prstGeom>
          </p:spPr>
          <p:txBody>
            <a:bodyPr wrap="square">
              <a:spAutoFit/>
            </a:bodyPr>
            <a:lstStyle/>
            <a:p>
              <a:pPr fontAlgn="base" indent="457200">
                <a:lnSpc>
                  <a:spcPct val="130000"/>
                </a:lnSpc>
                <a:spcBef>
                  <a:spcPct val="0"/>
                </a:spcBef>
                <a:spcAft>
                  <a:spcPct val="0"/>
                </a:spcAft>
                <a:defRPr/>
              </a:pPr>
              <a:r>
                <a:rPr altLang="en-US" lang="zh-CN" sz="2400">
                  <a:solidFill>
                    <a:prstClr val="black"/>
                  </a:solidFill>
                  <a:latin charset="-122" panose="020b0503020204020204" pitchFamily="34" typeface="微软雅黑"/>
                  <a:ea charset="-122" panose="020b0503020204020204" pitchFamily="34" typeface="微软雅黑"/>
                  <a:cs charset="-122" panose="00020600040101010101" pitchFamily="18" typeface="阿里巴巴普惠体 Light"/>
                  <a:sym charset="-122" panose="00020600040101010101" pitchFamily="18" typeface="阿里巴巴普惠体"/>
                </a:rPr>
                <a:t>斗争本领不仅是书本知识，还要有学习实践经验、思想解放能力</a:t>
              </a:r>
            </a:p>
          </p:txBody>
        </p:sp>
      </p:grpSp>
      <p:grpSp>
        <p:nvGrpSpPr>
          <p:cNvPr id="51" name="Aitds6">
            <a:extLst>
              <a:ext uri="{FF2B5EF4-FFF2-40B4-BE49-F238E27FC236}">
                <a16:creationId xmlns:a16="http://schemas.microsoft.com/office/drawing/2014/main" id="{D3F00112-1D37-464A-B9D0-23D96A530B21}"/>
              </a:ext>
            </a:extLst>
          </p:cNvPr>
          <p:cNvGrpSpPr/>
          <p:nvPr/>
        </p:nvGrpSpPr>
        <p:grpSpPr>
          <a:xfrm>
            <a:off x="866602" y="3848253"/>
            <a:ext cx="2996883" cy="2343449"/>
            <a:chOff x="716340" y="2304000"/>
            <a:chExt cx="3385761" cy="2647538"/>
          </a:xfrm>
        </p:grpSpPr>
        <p:sp>
          <p:nvSpPr>
            <p:cNvPr id="52" name="íš1ídé">
              <a:extLst>
                <a:ext uri="{FF2B5EF4-FFF2-40B4-BE49-F238E27FC236}">
                  <a16:creationId xmlns:a16="http://schemas.microsoft.com/office/drawing/2014/main" id="{BA2D8B4C-2B2A-4B1F-867F-5C5CCA9970B0}"/>
                </a:ext>
              </a:extLst>
            </p:cNvPr>
            <p:cNvSpPr/>
            <p:nvPr/>
          </p:nvSpPr>
          <p:spPr bwMode="auto">
            <a:xfrm>
              <a:off x="749896" y="2340912"/>
              <a:ext cx="1657647" cy="2573716"/>
            </a:xfrm>
            <a:custGeom>
              <a:gdLst>
                <a:gd fmla="*/ 576 w 576" name="T0"/>
                <a:gd fmla="*/ 860 h 896" name="T1"/>
                <a:gd fmla="*/ 541 w 576" name="T2"/>
                <a:gd fmla="*/ 896 h 896" name="T3"/>
                <a:gd fmla="*/ 35 w 576" name="T4"/>
                <a:gd fmla="*/ 896 h 896" name="T5"/>
                <a:gd fmla="*/ 0 w 576" name="T6"/>
                <a:gd fmla="*/ 860 h 896" name="T7"/>
                <a:gd fmla="*/ 0 w 576" name="T8"/>
                <a:gd fmla="*/ 35 h 896" name="T9"/>
                <a:gd fmla="*/ 36 w 576" name="T10"/>
                <a:gd fmla="*/ 0 h 896" name="T11"/>
                <a:gd fmla="*/ 541 w 576" name="T12"/>
                <a:gd fmla="*/ 0 h 896" name="T13"/>
                <a:gd fmla="*/ 576 w 576" name="T14"/>
                <a:gd fmla="*/ 35 h 896" name="T15"/>
                <a:gd fmla="*/ 576 w 576" name="T16"/>
                <a:gd fmla="*/ 860 h 89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6" w="576">
                  <a:moveTo>
                    <a:pt x="576" y="860"/>
                  </a:moveTo>
                  <a:cubicBezTo>
                    <a:pt x="576" y="880"/>
                    <a:pt x="560" y="896"/>
                    <a:pt x="541" y="896"/>
                  </a:cubicBezTo>
                  <a:cubicBezTo>
                    <a:pt x="35" y="896"/>
                    <a:pt x="35" y="896"/>
                    <a:pt x="35" y="896"/>
                  </a:cubicBezTo>
                  <a:cubicBezTo>
                    <a:pt x="16" y="896"/>
                    <a:pt x="0" y="880"/>
                    <a:pt x="0" y="860"/>
                  </a:cubicBezTo>
                  <a:cubicBezTo>
                    <a:pt x="0" y="35"/>
                    <a:pt x="0" y="35"/>
                    <a:pt x="0" y="35"/>
                  </a:cubicBezTo>
                  <a:cubicBezTo>
                    <a:pt x="0" y="16"/>
                    <a:pt x="16" y="0"/>
                    <a:pt x="36" y="0"/>
                  </a:cubicBezTo>
                  <a:cubicBezTo>
                    <a:pt x="541" y="0"/>
                    <a:pt x="541" y="0"/>
                    <a:pt x="541" y="0"/>
                  </a:cubicBezTo>
                  <a:cubicBezTo>
                    <a:pt x="560" y="0"/>
                    <a:pt x="576" y="16"/>
                    <a:pt x="576" y="35"/>
                  </a:cubicBezTo>
                  <a:lnTo>
                    <a:pt x="576" y="860"/>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3" name="íṩļïḋe">
              <a:extLst>
                <a:ext uri="{FF2B5EF4-FFF2-40B4-BE49-F238E27FC236}">
                  <a16:creationId xmlns:a16="http://schemas.microsoft.com/office/drawing/2014/main" id="{49B7A18A-5E34-4FE3-9804-7BE68B79356F}"/>
                </a:ext>
              </a:extLst>
            </p:cNvPr>
            <p:cNvSpPr/>
            <p:nvPr/>
          </p:nvSpPr>
          <p:spPr bwMode="auto">
            <a:xfrm>
              <a:off x="716340" y="2304000"/>
              <a:ext cx="1728114" cy="2647538"/>
            </a:xfrm>
            <a:custGeom>
              <a:gdLst>
                <a:gd fmla="*/ 553 w 600" name="T0"/>
                <a:gd fmla="*/ 920 h 920" name="T1"/>
                <a:gd fmla="*/ 47 w 600" name="T2"/>
                <a:gd fmla="*/ 920 h 920" name="T3"/>
                <a:gd fmla="*/ 0 w 600" name="T4"/>
                <a:gd fmla="*/ 872 h 920" name="T5"/>
                <a:gd fmla="*/ 0 w 600" name="T6"/>
                <a:gd fmla="*/ 47 h 920" name="T7"/>
                <a:gd fmla="*/ 48 w 600" name="T8"/>
                <a:gd fmla="*/ 0 h 920" name="T9"/>
                <a:gd fmla="*/ 553 w 600" name="T10"/>
                <a:gd fmla="*/ 0 h 920" name="T11"/>
                <a:gd fmla="*/ 600 w 600" name="T12"/>
                <a:gd fmla="*/ 47 h 920" name="T13"/>
                <a:gd fmla="*/ 600 w 600" name="T14"/>
                <a:gd fmla="*/ 872 h 920" name="T15"/>
                <a:gd fmla="*/ 553 w 600" name="T16"/>
                <a:gd fmla="*/ 920 h 920" name="T17"/>
                <a:gd fmla="*/ 48 w 600" name="T18"/>
                <a:gd fmla="*/ 24 h 920" name="T19"/>
                <a:gd fmla="*/ 24 w 600" name="T20"/>
                <a:gd fmla="*/ 47 h 920" name="T21"/>
                <a:gd fmla="*/ 24 w 600" name="T22"/>
                <a:gd fmla="*/ 872 h 920" name="T23"/>
                <a:gd fmla="*/ 47 w 600" name="T24"/>
                <a:gd fmla="*/ 896 h 920" name="T25"/>
                <a:gd fmla="*/ 553 w 600" name="T26"/>
                <a:gd fmla="*/ 896 h 920" name="T27"/>
                <a:gd fmla="*/ 576 w 600" name="T28"/>
                <a:gd fmla="*/ 872 h 920" name="T29"/>
                <a:gd fmla="*/ 576 w 600" name="T30"/>
                <a:gd fmla="*/ 47 h 920" name="T31"/>
                <a:gd fmla="*/ 553 w 600" name="T32"/>
                <a:gd fmla="*/ 24 h 920" name="T33"/>
                <a:gd fmla="*/ 48 w 600" name="T34"/>
                <a:gd fmla="*/ 24 h 9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20" w="600">
                  <a:moveTo>
                    <a:pt x="553" y="920"/>
                  </a:moveTo>
                  <a:cubicBezTo>
                    <a:pt x="47" y="920"/>
                    <a:pt x="47" y="920"/>
                    <a:pt x="47" y="920"/>
                  </a:cubicBezTo>
                  <a:cubicBezTo>
                    <a:pt x="21" y="920"/>
                    <a:pt x="0" y="898"/>
                    <a:pt x="0" y="872"/>
                  </a:cubicBezTo>
                  <a:cubicBezTo>
                    <a:pt x="0" y="47"/>
                    <a:pt x="0" y="47"/>
                    <a:pt x="0" y="47"/>
                  </a:cubicBezTo>
                  <a:cubicBezTo>
                    <a:pt x="0" y="21"/>
                    <a:pt x="21" y="0"/>
                    <a:pt x="48" y="0"/>
                  </a:cubicBezTo>
                  <a:cubicBezTo>
                    <a:pt x="553" y="0"/>
                    <a:pt x="553" y="0"/>
                    <a:pt x="553" y="0"/>
                  </a:cubicBezTo>
                  <a:cubicBezTo>
                    <a:pt x="579" y="0"/>
                    <a:pt x="600" y="21"/>
                    <a:pt x="600" y="47"/>
                  </a:cubicBezTo>
                  <a:cubicBezTo>
                    <a:pt x="600" y="872"/>
                    <a:pt x="600" y="872"/>
                    <a:pt x="600" y="872"/>
                  </a:cubicBezTo>
                  <a:cubicBezTo>
                    <a:pt x="600" y="898"/>
                    <a:pt x="579" y="920"/>
                    <a:pt x="553" y="920"/>
                  </a:cubicBezTo>
                  <a:close/>
                  <a:moveTo>
                    <a:pt x="48" y="24"/>
                  </a:moveTo>
                  <a:cubicBezTo>
                    <a:pt x="35" y="24"/>
                    <a:pt x="24" y="34"/>
                    <a:pt x="24" y="47"/>
                  </a:cubicBezTo>
                  <a:cubicBezTo>
                    <a:pt x="24" y="872"/>
                    <a:pt x="24" y="872"/>
                    <a:pt x="24" y="872"/>
                  </a:cubicBezTo>
                  <a:cubicBezTo>
                    <a:pt x="24" y="885"/>
                    <a:pt x="34" y="896"/>
                    <a:pt x="47" y="896"/>
                  </a:cubicBezTo>
                  <a:cubicBezTo>
                    <a:pt x="553" y="896"/>
                    <a:pt x="553" y="896"/>
                    <a:pt x="553" y="896"/>
                  </a:cubicBezTo>
                  <a:cubicBezTo>
                    <a:pt x="566" y="896"/>
                    <a:pt x="576" y="885"/>
                    <a:pt x="576" y="872"/>
                  </a:cubicBezTo>
                  <a:cubicBezTo>
                    <a:pt x="576" y="47"/>
                    <a:pt x="576" y="47"/>
                    <a:pt x="576" y="47"/>
                  </a:cubicBezTo>
                  <a:cubicBezTo>
                    <a:pt x="576" y="34"/>
                    <a:pt x="566" y="24"/>
                    <a:pt x="553" y="24"/>
                  </a:cubicBezTo>
                  <a:lnTo>
                    <a:pt x="48" y="2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4" name="iṩḷïdé">
              <a:extLst>
                <a:ext uri="{FF2B5EF4-FFF2-40B4-BE49-F238E27FC236}">
                  <a16:creationId xmlns:a16="http://schemas.microsoft.com/office/drawing/2014/main" id="{E147C6C7-F443-4B02-8F9E-E8A06DDC3F20}"/>
                </a:ext>
              </a:extLst>
            </p:cNvPr>
            <p:cNvSpPr/>
            <p:nvPr/>
          </p:nvSpPr>
          <p:spPr bwMode="auto">
            <a:xfrm>
              <a:off x="934452" y="2525467"/>
              <a:ext cx="1288535" cy="20234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5" name="iṡḷïde">
              <a:extLst>
                <a:ext uri="{FF2B5EF4-FFF2-40B4-BE49-F238E27FC236}">
                  <a16:creationId xmlns:a16="http://schemas.microsoft.com/office/drawing/2014/main" id="{3CC7F2A5-6574-4B30-92A7-99FF1E9A2AB8}"/>
                </a:ext>
              </a:extLst>
            </p:cNvPr>
            <p:cNvSpPr/>
            <p:nvPr/>
          </p:nvSpPr>
          <p:spPr bwMode="auto">
            <a:xfrm>
              <a:off x="900897" y="2488557"/>
              <a:ext cx="1359003" cy="2093870"/>
            </a:xfrm>
            <a:custGeom>
              <a:gdLst>
                <a:gd fmla="*/ 405 w 405" name="T0"/>
                <a:gd fmla="*/ 624 h 624" name="T1"/>
                <a:gd fmla="*/ 0 w 405" name="T2"/>
                <a:gd fmla="*/ 624 h 624" name="T3"/>
                <a:gd fmla="*/ 0 w 405" name="T4"/>
                <a:gd fmla="*/ 0 h 624" name="T5"/>
                <a:gd fmla="*/ 405 w 405" name="T6"/>
                <a:gd fmla="*/ 0 h 624" name="T7"/>
                <a:gd fmla="*/ 405 w 405" name="T8"/>
                <a:gd fmla="*/ 624 h 624" name="T9"/>
                <a:gd fmla="*/ 20 w 405" name="T10"/>
                <a:gd fmla="*/ 603 h 624" name="T11"/>
                <a:gd fmla="*/ 384 w 405" name="T12"/>
                <a:gd fmla="*/ 603 h 624" name="T13"/>
                <a:gd fmla="*/ 384 w 405" name="T14"/>
                <a:gd fmla="*/ 21 h 624" name="T15"/>
                <a:gd fmla="*/ 20 w 405" name="T16"/>
                <a:gd fmla="*/ 21 h 624" name="T17"/>
                <a:gd fmla="*/ 20 w 405" name="T18"/>
                <a:gd fmla="*/ 603 h 6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4" w="405">
                  <a:moveTo>
                    <a:pt x="405" y="624"/>
                  </a:moveTo>
                  <a:lnTo>
                    <a:pt x="0" y="624"/>
                  </a:lnTo>
                  <a:lnTo>
                    <a:pt x="0" y="0"/>
                  </a:lnTo>
                  <a:lnTo>
                    <a:pt x="405" y="0"/>
                  </a:lnTo>
                  <a:lnTo>
                    <a:pt x="405" y="624"/>
                  </a:lnTo>
                  <a:close/>
                  <a:moveTo>
                    <a:pt x="20" y="603"/>
                  </a:moveTo>
                  <a:lnTo>
                    <a:pt x="384" y="603"/>
                  </a:lnTo>
                  <a:lnTo>
                    <a:pt x="384" y="21"/>
                  </a:lnTo>
                  <a:lnTo>
                    <a:pt x="20" y="21"/>
                  </a:lnTo>
                  <a:lnTo>
                    <a:pt x="20" y="603"/>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6" name="îşḷîḑê">
              <a:extLst>
                <a:ext uri="{FF2B5EF4-FFF2-40B4-BE49-F238E27FC236}">
                  <a16:creationId xmlns:a16="http://schemas.microsoft.com/office/drawing/2014/main" id="{17B817F8-B9FC-4DC7-8C02-7BCB32085316}"/>
                </a:ext>
              </a:extLst>
            </p:cNvPr>
            <p:cNvSpPr/>
            <p:nvPr/>
          </p:nvSpPr>
          <p:spPr bwMode="auto">
            <a:xfrm>
              <a:off x="1085452" y="3777092"/>
              <a:ext cx="620780" cy="620780"/>
            </a:xfrm>
            <a:custGeom>
              <a:gdLst>
                <a:gd fmla="*/ 168 w 216" name="T0"/>
                <a:gd fmla="*/ 216 h 216" name="T1"/>
                <a:gd fmla="*/ 47 w 216" name="T2"/>
                <a:gd fmla="*/ 216 h 216" name="T3"/>
                <a:gd fmla="*/ 0 w 216" name="T4"/>
                <a:gd fmla="*/ 169 h 216" name="T5"/>
                <a:gd fmla="*/ 0 w 216" name="T6"/>
                <a:gd fmla="*/ 47 h 216" name="T7"/>
                <a:gd fmla="*/ 47 w 216" name="T8"/>
                <a:gd fmla="*/ 0 h 216" name="T9"/>
                <a:gd fmla="*/ 168 w 216" name="T10"/>
                <a:gd fmla="*/ 0 h 216" name="T11"/>
                <a:gd fmla="*/ 216 w 216" name="T12"/>
                <a:gd fmla="*/ 47 h 216" name="T13"/>
                <a:gd fmla="*/ 216 w 216" name="T14"/>
                <a:gd fmla="*/ 169 h 216" name="T15"/>
                <a:gd fmla="*/ 168 w 216" name="T16"/>
                <a:gd fmla="*/ 216 h 216" name="T17"/>
                <a:gd fmla="*/ 47 w 216" name="T18"/>
                <a:gd fmla="*/ 24 h 216" name="T19"/>
                <a:gd fmla="*/ 24 w 216" name="T20"/>
                <a:gd fmla="*/ 47 h 216" name="T21"/>
                <a:gd fmla="*/ 24 w 216" name="T22"/>
                <a:gd fmla="*/ 169 h 216" name="T23"/>
                <a:gd fmla="*/ 47 w 216" name="T24"/>
                <a:gd fmla="*/ 192 h 216" name="T25"/>
                <a:gd fmla="*/ 168 w 216" name="T26"/>
                <a:gd fmla="*/ 192 h 216" name="T27"/>
                <a:gd fmla="*/ 192 w 216" name="T28"/>
                <a:gd fmla="*/ 169 h 216" name="T29"/>
                <a:gd fmla="*/ 192 w 216" name="T30"/>
                <a:gd fmla="*/ 47 h 216" name="T31"/>
                <a:gd fmla="*/ 168 w 216" name="T32"/>
                <a:gd fmla="*/ 24 h 216" name="T33"/>
                <a:gd fmla="*/ 47 w 216" name="T34"/>
                <a:gd fmla="*/ 24 h 2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6" w="216">
                  <a:moveTo>
                    <a:pt x="168" y="216"/>
                  </a:moveTo>
                  <a:cubicBezTo>
                    <a:pt x="47" y="216"/>
                    <a:pt x="47" y="216"/>
                    <a:pt x="47" y="216"/>
                  </a:cubicBezTo>
                  <a:cubicBezTo>
                    <a:pt x="21" y="216"/>
                    <a:pt x="0" y="195"/>
                    <a:pt x="0" y="169"/>
                  </a:cubicBezTo>
                  <a:cubicBezTo>
                    <a:pt x="0" y="47"/>
                    <a:pt x="0" y="47"/>
                    <a:pt x="0" y="47"/>
                  </a:cubicBezTo>
                  <a:cubicBezTo>
                    <a:pt x="0" y="21"/>
                    <a:pt x="21" y="0"/>
                    <a:pt x="47" y="0"/>
                  </a:cubicBezTo>
                  <a:cubicBezTo>
                    <a:pt x="168" y="0"/>
                    <a:pt x="168" y="0"/>
                    <a:pt x="168" y="0"/>
                  </a:cubicBezTo>
                  <a:cubicBezTo>
                    <a:pt x="194" y="0"/>
                    <a:pt x="216" y="21"/>
                    <a:pt x="216" y="47"/>
                  </a:cubicBezTo>
                  <a:cubicBezTo>
                    <a:pt x="216" y="169"/>
                    <a:pt x="216" y="169"/>
                    <a:pt x="216" y="169"/>
                  </a:cubicBezTo>
                  <a:cubicBezTo>
                    <a:pt x="216" y="195"/>
                    <a:pt x="194" y="216"/>
                    <a:pt x="168" y="216"/>
                  </a:cubicBezTo>
                  <a:close/>
                  <a:moveTo>
                    <a:pt x="47" y="24"/>
                  </a:moveTo>
                  <a:cubicBezTo>
                    <a:pt x="34" y="24"/>
                    <a:pt x="24" y="34"/>
                    <a:pt x="24" y="47"/>
                  </a:cubicBezTo>
                  <a:cubicBezTo>
                    <a:pt x="24" y="169"/>
                    <a:pt x="24" y="169"/>
                    <a:pt x="24" y="169"/>
                  </a:cubicBezTo>
                  <a:cubicBezTo>
                    <a:pt x="24" y="182"/>
                    <a:pt x="34" y="192"/>
                    <a:pt x="47" y="192"/>
                  </a:cubicBezTo>
                  <a:cubicBezTo>
                    <a:pt x="168" y="192"/>
                    <a:pt x="168" y="192"/>
                    <a:pt x="168" y="192"/>
                  </a:cubicBezTo>
                  <a:cubicBezTo>
                    <a:pt x="181" y="192"/>
                    <a:pt x="192" y="181"/>
                    <a:pt x="192" y="169"/>
                  </a:cubicBezTo>
                  <a:cubicBezTo>
                    <a:pt x="192" y="47"/>
                    <a:pt x="192" y="47"/>
                    <a:pt x="192" y="47"/>
                  </a:cubicBezTo>
                  <a:cubicBezTo>
                    <a:pt x="192" y="35"/>
                    <a:pt x="181" y="24"/>
                    <a:pt x="168" y="24"/>
                  </a:cubicBezTo>
                  <a:lnTo>
                    <a:pt x="47" y="24"/>
                  </a:lnTo>
                  <a:close/>
                </a:path>
              </a:pathLst>
            </a:custGeom>
            <a:solidFill>
              <a:srgbClr val="54545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7" name="íšḻíḓe">
              <a:extLst>
                <a:ext uri="{FF2B5EF4-FFF2-40B4-BE49-F238E27FC236}">
                  <a16:creationId xmlns:a16="http://schemas.microsoft.com/office/drawing/2014/main" id="{0165F204-D0BE-4017-89B5-32264ED710AE}"/>
                </a:ext>
              </a:extLst>
            </p:cNvPr>
            <p:cNvSpPr/>
            <p:nvPr/>
          </p:nvSpPr>
          <p:spPr bwMode="auto">
            <a:xfrm>
              <a:off x="1008275" y="3713335"/>
              <a:ext cx="838890" cy="577156"/>
            </a:xfrm>
            <a:custGeom>
              <a:gdLst>
                <a:gd fmla="*/ 113 w 291" name="T0"/>
                <a:gd fmla="*/ 201 h 201" name="T1"/>
                <a:gd fmla="*/ 6 w 291" name="T2"/>
                <a:gd fmla="*/ 93 h 201" name="T3"/>
                <a:gd fmla="*/ 6 w 291" name="T4"/>
                <a:gd fmla="*/ 71 h 201" name="T5"/>
                <a:gd fmla="*/ 29 w 291" name="T6"/>
                <a:gd fmla="*/ 71 h 201" name="T7"/>
                <a:gd fmla="*/ 113 w 291" name="T8"/>
                <a:gd fmla="*/ 155 h 201" name="T9"/>
                <a:gd fmla="*/ 262 w 291" name="T10"/>
                <a:gd fmla="*/ 7 h 201" name="T11"/>
                <a:gd fmla="*/ 285 w 291" name="T12"/>
                <a:gd fmla="*/ 7 h 201" name="T13"/>
                <a:gd fmla="*/ 285 w 291" name="T14"/>
                <a:gd fmla="*/ 29 h 201" name="T15"/>
                <a:gd fmla="*/ 113 w 291" name="T16"/>
                <a:gd fmla="*/ 201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91">
                  <a:moveTo>
                    <a:pt x="113" y="201"/>
                  </a:moveTo>
                  <a:cubicBezTo>
                    <a:pt x="6" y="93"/>
                    <a:pt x="6" y="93"/>
                    <a:pt x="6" y="93"/>
                  </a:cubicBezTo>
                  <a:cubicBezTo>
                    <a:pt x="0" y="87"/>
                    <a:pt x="0" y="77"/>
                    <a:pt x="6" y="71"/>
                  </a:cubicBezTo>
                  <a:cubicBezTo>
                    <a:pt x="12" y="64"/>
                    <a:pt x="22" y="64"/>
                    <a:pt x="29" y="71"/>
                  </a:cubicBezTo>
                  <a:cubicBezTo>
                    <a:pt x="113" y="155"/>
                    <a:pt x="113" y="155"/>
                    <a:pt x="113" y="155"/>
                  </a:cubicBezTo>
                  <a:cubicBezTo>
                    <a:pt x="262" y="7"/>
                    <a:pt x="262" y="7"/>
                    <a:pt x="262" y="7"/>
                  </a:cubicBezTo>
                  <a:cubicBezTo>
                    <a:pt x="268" y="0"/>
                    <a:pt x="278" y="0"/>
                    <a:pt x="285" y="7"/>
                  </a:cubicBezTo>
                  <a:cubicBezTo>
                    <a:pt x="291" y="13"/>
                    <a:pt x="291" y="23"/>
                    <a:pt x="285" y="29"/>
                  </a:cubicBezTo>
                  <a:lnTo>
                    <a:pt x="113" y="201"/>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8" name="îṩľiḓê">
              <a:extLst>
                <a:ext uri="{FF2B5EF4-FFF2-40B4-BE49-F238E27FC236}">
                  <a16:creationId xmlns:a16="http://schemas.microsoft.com/office/drawing/2014/main" id="{37034911-6CD8-4198-8B10-B8438BB782BD}"/>
                </a:ext>
              </a:extLst>
            </p:cNvPr>
            <p:cNvSpPr/>
            <p:nvPr/>
          </p:nvSpPr>
          <p:spPr bwMode="auto">
            <a:xfrm>
              <a:off x="1119007" y="2948268"/>
              <a:ext cx="738223" cy="70468"/>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9" name="îSlíḍe">
              <a:extLst>
                <a:ext uri="{FF2B5EF4-FFF2-40B4-BE49-F238E27FC236}">
                  <a16:creationId xmlns:a16="http://schemas.microsoft.com/office/drawing/2014/main" id="{6BE4D0F2-06D7-45E2-A60D-847AEDA8054C}"/>
                </a:ext>
              </a:extLst>
            </p:cNvPr>
            <p:cNvSpPr/>
            <p:nvPr/>
          </p:nvSpPr>
          <p:spPr bwMode="auto">
            <a:xfrm>
              <a:off x="1119007" y="3132824"/>
              <a:ext cx="738223" cy="70468"/>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0" name="îśļîḍé">
              <a:extLst>
                <a:ext uri="{FF2B5EF4-FFF2-40B4-BE49-F238E27FC236}">
                  <a16:creationId xmlns:a16="http://schemas.microsoft.com/office/drawing/2014/main" id="{3249A5D7-2E12-4805-9A4B-4AA902325FA4}"/>
                </a:ext>
              </a:extLst>
            </p:cNvPr>
            <p:cNvSpPr/>
            <p:nvPr/>
          </p:nvSpPr>
          <p:spPr bwMode="auto">
            <a:xfrm>
              <a:off x="1119007" y="3317379"/>
              <a:ext cx="738223" cy="70468"/>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1" name="ïṥḷïďe">
              <a:extLst>
                <a:ext uri="{FF2B5EF4-FFF2-40B4-BE49-F238E27FC236}">
                  <a16:creationId xmlns:a16="http://schemas.microsoft.com/office/drawing/2014/main" id="{3C82C523-D3CC-4FDB-A78D-AF9BD80A1BA4}"/>
                </a:ext>
              </a:extLst>
            </p:cNvPr>
            <p:cNvSpPr/>
            <p:nvPr/>
          </p:nvSpPr>
          <p:spPr bwMode="auto">
            <a:xfrm>
              <a:off x="1119007" y="3501936"/>
              <a:ext cx="738223" cy="67111"/>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2" name="iŝḻîḑè">
              <a:extLst>
                <a:ext uri="{FF2B5EF4-FFF2-40B4-BE49-F238E27FC236}">
                  <a16:creationId xmlns:a16="http://schemas.microsoft.com/office/drawing/2014/main" id="{2A6334DC-990C-473E-9907-54E52378DE72}"/>
                </a:ext>
              </a:extLst>
            </p:cNvPr>
            <p:cNvSpPr/>
            <p:nvPr/>
          </p:nvSpPr>
          <p:spPr bwMode="auto">
            <a:xfrm>
              <a:off x="2038431" y="2706667"/>
              <a:ext cx="2026758" cy="1103980"/>
            </a:xfrm>
            <a:custGeom>
              <a:gdLst>
                <a:gd fmla="*/ 704 w 704" name="T0"/>
                <a:gd fmla="*/ 285 h 384" name="T1"/>
                <a:gd fmla="*/ 669 w 704" name="T2"/>
                <a:gd fmla="*/ 320 h 384" name="T3"/>
                <a:gd fmla="*/ 384 w 704" name="T4"/>
                <a:gd fmla="*/ 320 h 384" name="T5"/>
                <a:gd fmla="*/ 256 w 704" name="T6"/>
                <a:gd fmla="*/ 384 h 384" name="T7"/>
                <a:gd fmla="*/ 256 w 704" name="T8"/>
                <a:gd fmla="*/ 320 h 384" name="T9"/>
                <a:gd fmla="*/ 35 w 704" name="T10"/>
                <a:gd fmla="*/ 320 h 384" name="T11"/>
                <a:gd fmla="*/ 0 w 704" name="T12"/>
                <a:gd fmla="*/ 285 h 384" name="T13"/>
                <a:gd fmla="*/ 0 w 704" name="T14"/>
                <a:gd fmla="*/ 35 h 384" name="T15"/>
                <a:gd fmla="*/ 35 w 704" name="T16"/>
                <a:gd fmla="*/ 0 h 384" name="T17"/>
                <a:gd fmla="*/ 669 w 704" name="T18"/>
                <a:gd fmla="*/ 0 h 384" name="T19"/>
                <a:gd fmla="*/ 704 w 704" name="T20"/>
                <a:gd fmla="*/ 35 h 384" name="T21"/>
                <a:gd fmla="*/ 704 w 704" name="T22"/>
                <a:gd fmla="*/ 285 h 3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84" w="704">
                  <a:moveTo>
                    <a:pt x="704" y="285"/>
                  </a:moveTo>
                  <a:cubicBezTo>
                    <a:pt x="704" y="304"/>
                    <a:pt x="688" y="320"/>
                    <a:pt x="669" y="320"/>
                  </a:cubicBezTo>
                  <a:cubicBezTo>
                    <a:pt x="384" y="320"/>
                    <a:pt x="384" y="320"/>
                    <a:pt x="384" y="320"/>
                  </a:cubicBezTo>
                  <a:cubicBezTo>
                    <a:pt x="256" y="384"/>
                    <a:pt x="256" y="384"/>
                    <a:pt x="256" y="384"/>
                  </a:cubicBezTo>
                  <a:cubicBezTo>
                    <a:pt x="256" y="320"/>
                    <a:pt x="256" y="320"/>
                    <a:pt x="256" y="320"/>
                  </a:cubicBezTo>
                  <a:cubicBezTo>
                    <a:pt x="35" y="320"/>
                    <a:pt x="35" y="320"/>
                    <a:pt x="35" y="320"/>
                  </a:cubicBezTo>
                  <a:cubicBezTo>
                    <a:pt x="16" y="320"/>
                    <a:pt x="0" y="304"/>
                    <a:pt x="0" y="285"/>
                  </a:cubicBezTo>
                  <a:cubicBezTo>
                    <a:pt x="0" y="35"/>
                    <a:pt x="0" y="35"/>
                    <a:pt x="0" y="35"/>
                  </a:cubicBezTo>
                  <a:cubicBezTo>
                    <a:pt x="0" y="16"/>
                    <a:pt x="16" y="0"/>
                    <a:pt x="35" y="0"/>
                  </a:cubicBezTo>
                  <a:cubicBezTo>
                    <a:pt x="669" y="0"/>
                    <a:pt x="669" y="0"/>
                    <a:pt x="669" y="0"/>
                  </a:cubicBezTo>
                  <a:cubicBezTo>
                    <a:pt x="688" y="0"/>
                    <a:pt x="704" y="16"/>
                    <a:pt x="704" y="35"/>
                  </a:cubicBezTo>
                  <a:lnTo>
                    <a:pt x="704" y="28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3" name="iŝḷîḍé">
              <a:extLst>
                <a:ext uri="{FF2B5EF4-FFF2-40B4-BE49-F238E27FC236}">
                  <a16:creationId xmlns:a16="http://schemas.microsoft.com/office/drawing/2014/main" id="{6622EC06-5F39-4BB8-A9EC-54C670662B8A}"/>
                </a:ext>
              </a:extLst>
            </p:cNvPr>
            <p:cNvSpPr/>
            <p:nvPr/>
          </p:nvSpPr>
          <p:spPr bwMode="auto">
            <a:xfrm>
              <a:off x="2004875" y="2673112"/>
              <a:ext cx="2097226" cy="1194579"/>
            </a:xfrm>
            <a:custGeom>
              <a:gdLst>
                <a:gd fmla="*/ 256 w 728" name="T0"/>
                <a:gd fmla="*/ 415 h 415" name="T1"/>
                <a:gd fmla="*/ 256 w 728" name="T2"/>
                <a:gd fmla="*/ 344 h 415" name="T3"/>
                <a:gd fmla="*/ 47 w 728" name="T4"/>
                <a:gd fmla="*/ 344 h 415" name="T5"/>
                <a:gd fmla="*/ 0 w 728" name="T6"/>
                <a:gd fmla="*/ 297 h 415" name="T7"/>
                <a:gd fmla="*/ 0 w 728" name="T8"/>
                <a:gd fmla="*/ 47 h 415" name="T9"/>
                <a:gd fmla="*/ 47 w 728" name="T10"/>
                <a:gd fmla="*/ 0 h 415" name="T11"/>
                <a:gd fmla="*/ 681 w 728" name="T12"/>
                <a:gd fmla="*/ 0 h 415" name="T13"/>
                <a:gd fmla="*/ 728 w 728" name="T14"/>
                <a:gd fmla="*/ 47 h 415" name="T15"/>
                <a:gd fmla="*/ 728 w 728" name="T16"/>
                <a:gd fmla="*/ 297 h 415" name="T17"/>
                <a:gd fmla="*/ 681 w 728" name="T18"/>
                <a:gd fmla="*/ 344 h 415" name="T19"/>
                <a:gd fmla="*/ 399 w 728" name="T20"/>
                <a:gd fmla="*/ 344 h 415" name="T21"/>
                <a:gd fmla="*/ 256 w 728" name="T22"/>
                <a:gd fmla="*/ 415 h 415" name="T23"/>
                <a:gd fmla="*/ 47 w 728" name="T24"/>
                <a:gd fmla="*/ 24 h 415" name="T25"/>
                <a:gd fmla="*/ 24 w 728" name="T26"/>
                <a:gd fmla="*/ 47 h 415" name="T27"/>
                <a:gd fmla="*/ 24 w 728" name="T28"/>
                <a:gd fmla="*/ 297 h 415" name="T29"/>
                <a:gd fmla="*/ 47 w 728" name="T30"/>
                <a:gd fmla="*/ 320 h 415" name="T31"/>
                <a:gd fmla="*/ 280 w 728" name="T32"/>
                <a:gd fmla="*/ 320 h 415" name="T33"/>
                <a:gd fmla="*/ 280 w 728" name="T34"/>
                <a:gd fmla="*/ 377 h 415" name="T35"/>
                <a:gd fmla="*/ 393 w 728" name="T36"/>
                <a:gd fmla="*/ 320 h 415" name="T37"/>
                <a:gd fmla="*/ 681 w 728" name="T38"/>
                <a:gd fmla="*/ 320 h 415" name="T39"/>
                <a:gd fmla="*/ 704 w 728" name="T40"/>
                <a:gd fmla="*/ 297 h 415" name="T41"/>
                <a:gd fmla="*/ 704 w 728" name="T42"/>
                <a:gd fmla="*/ 47 h 415" name="T43"/>
                <a:gd fmla="*/ 681 w 728" name="T44"/>
                <a:gd fmla="*/ 24 h 415" name="T45"/>
                <a:gd fmla="*/ 47 w 728" name="T46"/>
                <a:gd fmla="*/ 24 h 41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5" w="728">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54545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4" name="íšļïḋê">
              <a:extLst>
                <a:ext uri="{FF2B5EF4-FFF2-40B4-BE49-F238E27FC236}">
                  <a16:creationId xmlns:a16="http://schemas.microsoft.com/office/drawing/2014/main" id="{D5AD7AB8-7A17-4E04-94A9-B5B71E23A6B5}"/>
                </a:ext>
              </a:extLst>
            </p:cNvPr>
            <p:cNvSpPr/>
            <p:nvPr/>
          </p:nvSpPr>
          <p:spPr bwMode="auto">
            <a:xfrm>
              <a:off x="2004875" y="2673112"/>
              <a:ext cx="2097226" cy="1194579"/>
            </a:xfrm>
            <a:custGeom>
              <a:gdLst>
                <a:gd fmla="*/ 256 w 728" name="T0"/>
                <a:gd fmla="*/ 415 h 415" name="T1"/>
                <a:gd fmla="*/ 256 w 728" name="T2"/>
                <a:gd fmla="*/ 344 h 415" name="T3"/>
                <a:gd fmla="*/ 47 w 728" name="T4"/>
                <a:gd fmla="*/ 344 h 415" name="T5"/>
                <a:gd fmla="*/ 0 w 728" name="T6"/>
                <a:gd fmla="*/ 297 h 415" name="T7"/>
                <a:gd fmla="*/ 0 w 728" name="T8"/>
                <a:gd fmla="*/ 47 h 415" name="T9"/>
                <a:gd fmla="*/ 47 w 728" name="T10"/>
                <a:gd fmla="*/ 0 h 415" name="T11"/>
                <a:gd fmla="*/ 681 w 728" name="T12"/>
                <a:gd fmla="*/ 0 h 415" name="T13"/>
                <a:gd fmla="*/ 728 w 728" name="T14"/>
                <a:gd fmla="*/ 47 h 415" name="T15"/>
                <a:gd fmla="*/ 728 w 728" name="T16"/>
                <a:gd fmla="*/ 297 h 415" name="T17"/>
                <a:gd fmla="*/ 681 w 728" name="T18"/>
                <a:gd fmla="*/ 344 h 415" name="T19"/>
                <a:gd fmla="*/ 399 w 728" name="T20"/>
                <a:gd fmla="*/ 344 h 415" name="T21"/>
                <a:gd fmla="*/ 256 w 728" name="T22"/>
                <a:gd fmla="*/ 415 h 415" name="T23"/>
                <a:gd fmla="*/ 47 w 728" name="T24"/>
                <a:gd fmla="*/ 24 h 415" name="T25"/>
                <a:gd fmla="*/ 24 w 728" name="T26"/>
                <a:gd fmla="*/ 47 h 415" name="T27"/>
                <a:gd fmla="*/ 24 w 728" name="T28"/>
                <a:gd fmla="*/ 297 h 415" name="T29"/>
                <a:gd fmla="*/ 47 w 728" name="T30"/>
                <a:gd fmla="*/ 320 h 415" name="T31"/>
                <a:gd fmla="*/ 280 w 728" name="T32"/>
                <a:gd fmla="*/ 320 h 415" name="T33"/>
                <a:gd fmla="*/ 280 w 728" name="T34"/>
                <a:gd fmla="*/ 377 h 415" name="T35"/>
                <a:gd fmla="*/ 393 w 728" name="T36"/>
                <a:gd fmla="*/ 320 h 415" name="T37"/>
                <a:gd fmla="*/ 681 w 728" name="T38"/>
                <a:gd fmla="*/ 320 h 415" name="T39"/>
                <a:gd fmla="*/ 704 w 728" name="T40"/>
                <a:gd fmla="*/ 297 h 415" name="T41"/>
                <a:gd fmla="*/ 704 w 728" name="T42"/>
                <a:gd fmla="*/ 47 h 415" name="T43"/>
                <a:gd fmla="*/ 681 w 728" name="T44"/>
                <a:gd fmla="*/ 24 h 415" name="T45"/>
                <a:gd fmla="*/ 47 w 728" name="T46"/>
                <a:gd fmla="*/ 24 h 41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5" w="728">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5" name="isļîďè">
              <a:extLst>
                <a:ext uri="{FF2B5EF4-FFF2-40B4-BE49-F238E27FC236}">
                  <a16:creationId xmlns:a16="http://schemas.microsoft.com/office/drawing/2014/main" id="{7A62AABD-A9FE-47F3-AD6B-4227C87F1985}"/>
                </a:ext>
              </a:extLst>
            </p:cNvPr>
            <p:cNvSpPr/>
            <p:nvPr/>
          </p:nvSpPr>
          <p:spPr bwMode="auto">
            <a:xfrm>
              <a:off x="3514877" y="3995202"/>
              <a:ext cx="369112" cy="369112"/>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6" name="íṧļíḍe">
              <a:extLst>
                <a:ext uri="{FF2B5EF4-FFF2-40B4-BE49-F238E27FC236}">
                  <a16:creationId xmlns:a16="http://schemas.microsoft.com/office/drawing/2014/main" id="{3C74847A-188A-4E51-8D11-BA58213F5222}"/>
                </a:ext>
              </a:extLst>
            </p:cNvPr>
            <p:cNvSpPr/>
            <p:nvPr/>
          </p:nvSpPr>
          <p:spPr bwMode="auto">
            <a:xfrm>
              <a:off x="3477967" y="3961647"/>
              <a:ext cx="439579" cy="436223"/>
            </a:xfrm>
            <a:custGeom>
              <a:gdLst>
                <a:gd fmla="*/ 76 w 152" name="T0"/>
                <a:gd fmla="*/ 152 h 152" name="T1"/>
                <a:gd fmla="*/ 0 w 152" name="T2"/>
                <a:gd fmla="*/ 76 h 152" name="T3"/>
                <a:gd fmla="*/ 76 w 152" name="T4"/>
                <a:gd fmla="*/ 0 h 152" name="T5"/>
                <a:gd fmla="*/ 152 w 152" name="T6"/>
                <a:gd fmla="*/ 76 h 152" name="T7"/>
                <a:gd fmla="*/ 76 w 152" name="T8"/>
                <a:gd fmla="*/ 152 h 152" name="T9"/>
                <a:gd fmla="*/ 76 w 152" name="T10"/>
                <a:gd fmla="*/ 24 h 152" name="T11"/>
                <a:gd fmla="*/ 24 w 152" name="T12"/>
                <a:gd fmla="*/ 76 h 152" name="T13"/>
                <a:gd fmla="*/ 76 w 152" name="T14"/>
                <a:gd fmla="*/ 128 h 152" name="T15"/>
                <a:gd fmla="*/ 128 w 152" name="T16"/>
                <a:gd fmla="*/ 76 h 152" name="T17"/>
                <a:gd fmla="*/ 76 w 152" name="T18"/>
                <a:gd fmla="*/ 24 h 1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2" w="152">
                  <a:moveTo>
                    <a:pt x="76" y="152"/>
                  </a:moveTo>
                  <a:cubicBezTo>
                    <a:pt x="34" y="152"/>
                    <a:pt x="0" y="118"/>
                    <a:pt x="0" y="76"/>
                  </a:cubicBezTo>
                  <a:cubicBezTo>
                    <a:pt x="0" y="34"/>
                    <a:pt x="34" y="0"/>
                    <a:pt x="76" y="0"/>
                  </a:cubicBezTo>
                  <a:cubicBezTo>
                    <a:pt x="118" y="0"/>
                    <a:pt x="152" y="34"/>
                    <a:pt x="152" y="76"/>
                  </a:cubicBezTo>
                  <a:cubicBezTo>
                    <a:pt x="152" y="118"/>
                    <a:pt x="118" y="152"/>
                    <a:pt x="76" y="152"/>
                  </a:cubicBezTo>
                  <a:close/>
                  <a:moveTo>
                    <a:pt x="76" y="24"/>
                  </a:moveTo>
                  <a:cubicBezTo>
                    <a:pt x="47" y="24"/>
                    <a:pt x="24" y="47"/>
                    <a:pt x="24" y="76"/>
                  </a:cubicBezTo>
                  <a:cubicBezTo>
                    <a:pt x="24" y="105"/>
                    <a:pt x="47" y="128"/>
                    <a:pt x="76" y="128"/>
                  </a:cubicBezTo>
                  <a:cubicBezTo>
                    <a:pt x="105" y="128"/>
                    <a:pt x="128" y="105"/>
                    <a:pt x="128" y="76"/>
                  </a:cubicBezTo>
                  <a:cubicBezTo>
                    <a:pt x="128" y="47"/>
                    <a:pt x="105" y="24"/>
                    <a:pt x="76" y="24"/>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7" name="íṣļíde">
              <a:extLst>
                <a:ext uri="{FF2B5EF4-FFF2-40B4-BE49-F238E27FC236}">
                  <a16:creationId xmlns:a16="http://schemas.microsoft.com/office/drawing/2014/main" id="{2F5CF388-8C93-4BCB-A053-8D763F554338}"/>
                </a:ext>
              </a:extLst>
            </p:cNvPr>
            <p:cNvSpPr/>
            <p:nvPr/>
          </p:nvSpPr>
          <p:spPr bwMode="auto">
            <a:xfrm>
              <a:off x="2592099" y="4179759"/>
              <a:ext cx="93956" cy="90601"/>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8" name="isļïḋé">
              <a:extLst>
                <a:ext uri="{FF2B5EF4-FFF2-40B4-BE49-F238E27FC236}">
                  <a16:creationId xmlns:a16="http://schemas.microsoft.com/office/drawing/2014/main" id="{9581BEBF-CE84-462B-A830-C86483141F49}"/>
                </a:ext>
              </a:extLst>
            </p:cNvPr>
            <p:cNvSpPr/>
            <p:nvPr/>
          </p:nvSpPr>
          <p:spPr bwMode="auto">
            <a:xfrm>
              <a:off x="2961211" y="4364314"/>
              <a:ext cx="184557" cy="184557"/>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9" name="ïSlïďé">
              <a:extLst>
                <a:ext uri="{FF2B5EF4-FFF2-40B4-BE49-F238E27FC236}">
                  <a16:creationId xmlns:a16="http://schemas.microsoft.com/office/drawing/2014/main" id="{DE62716C-D93D-46CA-A106-662772E0345A}"/>
                </a:ext>
              </a:extLst>
            </p:cNvPr>
            <p:cNvSpPr txBox="1"/>
            <p:nvPr/>
          </p:nvSpPr>
          <p:spPr>
            <a:xfrm>
              <a:off x="2241568" y="2948268"/>
              <a:ext cx="1584015" cy="516527"/>
            </a:xfrm>
            <a:prstGeom prst="rect">
              <a:avLst/>
            </a:prstGeom>
            <a:noFill/>
          </p:spPr>
          <p:txBody>
            <a:bodyPr rtlCol="0" wrap="none">
              <a:prstTxWarp prst="textPlain">
                <a:avLst/>
              </a:prstTxWarp>
              <a:spAutoFit/>
            </a:bodyPr>
            <a:lstStyle/>
            <a:p>
              <a:r>
                <a:rPr altLang="en-US" b="1" lang="zh-CN" sz="2400">
                  <a:solidFill>
                    <a:srgbClr val="C00000"/>
                  </a:solidFill>
                  <a:latin charset="-122" panose="00020600040101010101" pitchFamily="18" typeface="阿里巴巴普惠体"/>
                  <a:ea charset="-122" panose="00020600040101010101" pitchFamily="18" typeface="阿里巴巴普惠体"/>
                  <a:cs charset="-122" panose="00020600040101010101" pitchFamily="18" typeface="阿里巴巴普惠体"/>
                </a:rPr>
                <a:t>年轻干部</a:t>
              </a:r>
            </a:p>
          </p:txBody>
        </p:sp>
      </p:grpSp>
    </p:spTree>
    <p:extLst>
      <p:ext uri="{BB962C8B-B14F-4D97-AF65-F5344CB8AC3E}">
        <p14:creationId val="683692293"/>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42"/>
                                        </p:tgtEl>
                                        <p:attrNameLst>
                                          <p:attrName>style.visibility</p:attrName>
                                        </p:attrNameLst>
                                      </p:cBhvr>
                                      <p:to>
                                        <p:strVal val="visible"/>
                                      </p:to>
                                    </p:set>
                                    <p:animEffect filter="fade" transition="in">
                                      <p:cBhvr>
                                        <p:cTn dur="1000" id="12"/>
                                        <p:tgtEl>
                                          <p:spTgt spid="42"/>
                                        </p:tgtEl>
                                      </p:cBhvr>
                                    </p:animEffect>
                                    <p:anim calcmode="lin" valueType="num">
                                      <p:cBhvr>
                                        <p:cTn dur="1000" fill="hold" id="13"/>
                                        <p:tgtEl>
                                          <p:spTgt spid="42"/>
                                        </p:tgtEl>
                                        <p:attrNameLst>
                                          <p:attrName>ppt_x</p:attrName>
                                        </p:attrNameLst>
                                      </p:cBhvr>
                                      <p:tavLst>
                                        <p:tav tm="0">
                                          <p:val>
                                            <p:strVal val="#ppt_x"/>
                                          </p:val>
                                        </p:tav>
                                        <p:tav tm="100000">
                                          <p:val>
                                            <p:strVal val="#ppt_x"/>
                                          </p:val>
                                        </p:tav>
                                      </p:tavLst>
                                    </p:anim>
                                    <p:anim calcmode="lin" valueType="num">
                                      <p:cBhvr>
                                        <p:cTn dur="1000" fill="hold" id="14"/>
                                        <p:tgtEl>
                                          <p:spTgt spid="4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47"/>
                                        </p:tgtEl>
                                        <p:attrNameLst>
                                          <p:attrName>style.visibility</p:attrName>
                                        </p:attrNameLst>
                                      </p:cBhvr>
                                      <p:to>
                                        <p:strVal val="visible"/>
                                      </p:to>
                                    </p:set>
                                    <p:anim calcmode="lin" valueType="num">
                                      <p:cBhvr>
                                        <p:cTn dur="500" fill="hold" id="18"/>
                                        <p:tgtEl>
                                          <p:spTgt spid="47"/>
                                        </p:tgtEl>
                                        <p:attrNameLst>
                                          <p:attrName>ppt_w</p:attrName>
                                        </p:attrNameLst>
                                      </p:cBhvr>
                                      <p:tavLst>
                                        <p:tav tm="0">
                                          <p:val>
                                            <p:fltVal val="0"/>
                                          </p:val>
                                        </p:tav>
                                        <p:tav tm="100000">
                                          <p:val>
                                            <p:strVal val="#ppt_w"/>
                                          </p:val>
                                        </p:tav>
                                      </p:tavLst>
                                    </p:anim>
                                    <p:anim calcmode="lin" valueType="num">
                                      <p:cBhvr>
                                        <p:cTn dur="500" fill="hold" id="19"/>
                                        <p:tgtEl>
                                          <p:spTgt spid="47"/>
                                        </p:tgtEl>
                                        <p:attrNameLst>
                                          <p:attrName>ppt_h</p:attrName>
                                        </p:attrNameLst>
                                      </p:cBhvr>
                                      <p:tavLst>
                                        <p:tav tm="0">
                                          <p:val>
                                            <p:fltVal val="0"/>
                                          </p:val>
                                        </p:tav>
                                        <p:tav tm="100000">
                                          <p:val>
                                            <p:strVal val="#ppt_h"/>
                                          </p:val>
                                        </p:tav>
                                      </p:tavLst>
                                    </p:anim>
                                    <p:animEffect filter="fade" transition="in">
                                      <p:cBhvr>
                                        <p:cTn dur="500" id="20"/>
                                        <p:tgtEl>
                                          <p:spTgt spid="47"/>
                                        </p:tgtEl>
                                      </p:cBhvr>
                                    </p:animEffect>
                                  </p:childTnLst>
                                </p:cTn>
                              </p:par>
                            </p:childTnLst>
                          </p:cTn>
                        </p:par>
                        <p:par>
                          <p:cTn fill="hold" id="21" nodeType="afterGroup">
                            <p:stCondLst>
                              <p:cond delay="2000"/>
                            </p:stCondLst>
                            <p:childTnLst>
                              <p:par>
                                <p:cTn fill="hold" id="22" nodeType="afterEffect" presetClass="entr" presetID="16" presetSubtype="21">
                                  <p:stCondLst>
                                    <p:cond delay="0"/>
                                  </p:stCondLst>
                                  <p:childTnLst>
                                    <p:set>
                                      <p:cBhvr>
                                        <p:cTn dur="1" fill="hold" id="23">
                                          <p:stCondLst>
                                            <p:cond delay="0"/>
                                          </p:stCondLst>
                                        </p:cTn>
                                        <p:tgtEl>
                                          <p:spTgt spid="46"/>
                                        </p:tgtEl>
                                        <p:attrNameLst>
                                          <p:attrName>style.visibility</p:attrName>
                                        </p:attrNameLst>
                                      </p:cBhvr>
                                      <p:to>
                                        <p:strVal val="visible"/>
                                      </p:to>
                                    </p:set>
                                    <p:animEffect filter="barn(inVertical)" transition="in">
                                      <p:cBhvr>
                                        <p:cTn dur="500" id="24"/>
                                        <p:tgtEl>
                                          <p:spTgt spid="4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8">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ppt_y"/>
                                          </p:val>
                                        </p:tav>
                                        <p:tav tm="100000">
                                          <p:val>
                                            <p:strVal val="#ppt_y"/>
                                          </p:val>
                                        </p:tav>
                                      </p:tavLst>
                                    </p:anim>
                                  </p:childTnLst>
                                </p:cTn>
                              </p:par>
                              <p:par>
                                <p:cTn fill="hold" id="31" nodeType="withEffect" presetClass="entr" presetID="22" presetSubtype="4">
                                  <p:stCondLst>
                                    <p:cond delay="0"/>
                                  </p:stCondLst>
                                  <p:childTnLst>
                                    <p:set>
                                      <p:cBhvr>
                                        <p:cTn dur="1" fill="hold" id="32">
                                          <p:stCondLst>
                                            <p:cond delay="0"/>
                                          </p:stCondLst>
                                        </p:cTn>
                                        <p:tgtEl>
                                          <p:spTgt spid="51"/>
                                        </p:tgtEl>
                                        <p:attrNameLst>
                                          <p:attrName>style.visibility</p:attrName>
                                        </p:attrNameLst>
                                      </p:cBhvr>
                                      <p:to>
                                        <p:strVal val="visible"/>
                                      </p:to>
                                    </p:set>
                                    <p:animEffect filter="wipe(down)" transition="in">
                                      <p:cBhvr>
                                        <p:cTn dur="1000" id="33"/>
                                        <p:tgtEl>
                                          <p:spTgt spid="51"/>
                                        </p:tgtEl>
                                      </p:cBhvr>
                                    </p:animEffect>
                                  </p:childTnLst>
                                </p:cTn>
                              </p:par>
                            </p:childTnLst>
                          </p:cTn>
                        </p:par>
                        <p:par>
                          <p:cTn fill="hold" id="34" nodeType="afterGroup">
                            <p:stCondLst>
                              <p:cond delay="1000"/>
                            </p:stCondLst>
                            <p:childTnLst>
                              <p:par>
                                <p:cTn fill="hold" grpId="0" id="35" nodeType="afterEffect" presetClass="entr" presetID="22" presetSubtype="1">
                                  <p:stCondLst>
                                    <p:cond delay="0"/>
                                  </p:stCondLst>
                                  <p:childTnLst>
                                    <p:set>
                                      <p:cBhvr>
                                        <p:cTn dur="1" fill="hold" id="36">
                                          <p:stCondLst>
                                            <p:cond delay="0"/>
                                          </p:stCondLst>
                                        </p:cTn>
                                        <p:tgtEl>
                                          <p:spTgt spid="24"/>
                                        </p:tgtEl>
                                        <p:attrNameLst>
                                          <p:attrName>style.visibility</p:attrName>
                                        </p:attrNameLst>
                                      </p:cBhvr>
                                      <p:to>
                                        <p:strVal val="visible"/>
                                      </p:to>
                                    </p:set>
                                    <p:animEffect filter="wipe(up)" transition="in">
                                      <p:cBhvr>
                                        <p:cTn dur="500" id="3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30" name="组合 29"/>
          <p:cNvGrpSpPr/>
          <p:nvPr/>
        </p:nvGrpSpPr>
        <p:grpSpPr>
          <a:xfrm>
            <a:off x="218822" y="96130"/>
            <a:ext cx="5163998" cy="966967"/>
            <a:chOff x="218822" y="96130"/>
            <a:chExt cx="5163998" cy="966967"/>
          </a:xfrm>
        </p:grpSpPr>
        <p:sp>
          <p:nvSpPr>
            <p:cNvPr id="31" name="Aitds3-1">
              <a:extLst>
                <a:ext uri="{FF2B5EF4-FFF2-40B4-BE49-F238E27FC236}">
                  <a16:creationId xmlns:a16="http://schemas.microsoft.com/office/drawing/2014/main" id="{CDD403D6-2251-446B-925F-8CC4CE24FBAE}"/>
                </a:ext>
              </a:extLst>
            </p:cNvPr>
            <p:cNvSpPr/>
            <p:nvPr/>
          </p:nvSpPr>
          <p:spPr>
            <a:xfrm>
              <a:off x="656007" y="341703"/>
              <a:ext cx="4726813"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发扬斗争精神勇于担当作为</a:t>
              </a:r>
            </a:p>
          </p:txBody>
        </p:sp>
        <p:pic>
          <p:nvPicPr>
            <p:cNvPr id="32" name="图片 31"/>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33" name="Aitds2">
            <a:extLst>
              <a:ext uri="{FF2B5EF4-FFF2-40B4-BE49-F238E27FC236}">
                <a16:creationId xmlns:a16="http://schemas.microsoft.com/office/drawing/2014/main" id="{333FC817-C391-4902-AE00-898C7D454092}"/>
              </a:ext>
            </a:extLst>
          </p:cNvPr>
          <p:cNvGrpSpPr/>
          <p:nvPr/>
        </p:nvGrpSpPr>
        <p:grpSpPr>
          <a:xfrm>
            <a:off x="1299723" y="1247045"/>
            <a:ext cx="2225820" cy="1439972"/>
            <a:chOff x="1643205" y="2950494"/>
            <a:chExt cx="2226110" cy="1440160"/>
          </a:xfrm>
        </p:grpSpPr>
        <p:sp>
          <p:nvSpPr>
            <p:cNvPr id="34" name="Aitds2-1">
              <a:extLst>
                <a:ext uri="{FF2B5EF4-FFF2-40B4-BE49-F238E27FC236}">
                  <a16:creationId xmlns:a16="http://schemas.microsoft.com/office/drawing/2014/main" id="{B02040ED-9D53-4086-AACB-88B33E4F7947}"/>
                </a:ext>
              </a:extLst>
            </p:cNvPr>
            <p:cNvSpPr/>
            <p:nvPr/>
          </p:nvSpPr>
          <p:spPr>
            <a:xfrm>
              <a:off x="1643205" y="3586691"/>
              <a:ext cx="2226110" cy="803963"/>
            </a:xfrm>
            <a:prstGeom prst="round2DiagRect">
              <a:avLst>
                <a:gd fmla="val 50000" name="adj1"/>
                <a:gd fmla="val 0" name="adj2"/>
              </a:avLst>
            </a:prstGeom>
            <a:solidFill>
              <a:srgbClr val="C00000"/>
            </a:solidFill>
            <a:ln algn="ctr" cap="flat" cmpd="sng" w="12700">
              <a:noFill/>
              <a:prstDash val="solid"/>
              <a:miter lim="800000"/>
            </a:ln>
            <a:effectLst/>
          </p:spPr>
          <p:txBody>
            <a:bodyPr anchor="ctr" rtlCol="0"/>
            <a:lstStyle/>
            <a:p>
              <a:pPr algn="ctr" defTabSz="914309">
                <a:defRPr/>
              </a:pPr>
              <a:endParaRPr altLang="en-US" kern="0" lang="zh-CN">
                <a:solidFill>
                  <a:prstClr val="white"/>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35" name="Aitds2-2">
              <a:extLst>
                <a:ext uri="{FF2B5EF4-FFF2-40B4-BE49-F238E27FC236}">
                  <a16:creationId xmlns:a16="http://schemas.microsoft.com/office/drawing/2014/main" id="{64FC4B60-E61D-49C1-81B4-850CACF49258}"/>
                </a:ext>
              </a:extLst>
            </p:cNvPr>
            <p:cNvSpPr/>
            <p:nvPr/>
          </p:nvSpPr>
          <p:spPr>
            <a:xfrm>
              <a:off x="2756260" y="3624142"/>
              <a:ext cx="748127" cy="640164"/>
            </a:xfrm>
            <a:prstGeom prst="rect">
              <a:avLst/>
            </a:prstGeom>
          </p:spPr>
          <p:txBody>
            <a:bodyPr wrap="none">
              <a:spAutoFit/>
            </a:bodyPr>
            <a:lstStyle/>
            <a:p>
              <a:pPr defTabSz="914309"/>
              <a:r>
                <a:rPr altLang="zh-CN" b="1" kern="0" lang="en-US" smtClean="0" sz="3600">
                  <a:solidFill>
                    <a:prstClr val="white"/>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03</a:t>
              </a:r>
            </a:p>
          </p:txBody>
        </p:sp>
        <p:pic>
          <p:nvPicPr>
            <p:cNvPr descr="G:\2016我图\两会\ooopic_10194892_b0c64675b11c678cafbc\003.png" id="36" name="Aitds2-3">
              <a:extLst>
                <a:ext uri="{FF2B5EF4-FFF2-40B4-BE49-F238E27FC236}">
                  <a16:creationId xmlns:a16="http://schemas.microsoft.com/office/drawing/2014/main" id="{F25270B2-C3C8-4A5B-A1BD-CD2FDB4447D5}"/>
                </a:ext>
              </a:extLst>
            </p:cNvPr>
            <p:cNvPicPr>
              <a:picLocks noChangeArrowheads="1" noChangeAspect="1"/>
            </p:cNvPicPr>
            <p:nvPr/>
          </p:nvPicPr>
          <p:blipFill>
            <a:blip r:embed="rId4">
              <a:extLst>
                <a:ext uri="{28A0092B-C50C-407E-A947-70E740481C1C}">
                  <a14:useLocalDpi val="0"/>
                </a:ext>
              </a:extLst>
            </a:blip>
            <a:stretch>
              <a:fillRect/>
            </a:stretch>
          </p:blipFill>
          <p:spPr bwMode="auto">
            <a:xfrm flipH="1">
              <a:off x="1645486" y="2950494"/>
              <a:ext cx="690528" cy="1440160"/>
            </a:xfrm>
            <a:prstGeom prst="rect">
              <a:avLst/>
            </a:prstGeom>
            <a:extLst>
              <a:ext uri="{909E8E84-426E-40DD-AFC4-6F175D3DCCD1}">
                <a14:hiddenFill>
                  <a:solidFill>
                    <a:srgbClr val="FFFFFF"/>
                  </a:solidFill>
                </a14:hiddenFill>
              </a:ext>
            </a:extLst>
          </p:spPr>
        </p:pic>
      </p:grpSp>
      <p:cxnSp>
        <p:nvCxnSpPr>
          <p:cNvPr id="37" name="Aitds3">
            <a:extLst>
              <a:ext uri="{FF2B5EF4-FFF2-40B4-BE49-F238E27FC236}">
                <a16:creationId xmlns:a16="http://schemas.microsoft.com/office/drawing/2014/main" id="{3F44028C-9129-40EA-B80D-A5CEA61964F2}"/>
              </a:ext>
            </a:extLst>
          </p:cNvPr>
          <p:cNvCxnSpPr/>
          <p:nvPr/>
        </p:nvCxnSpPr>
        <p:spPr>
          <a:xfrm>
            <a:off x="1082676" y="2687017"/>
            <a:ext cx="10097012" cy="0"/>
          </a:xfrm>
          <a:prstGeom prst="line">
            <a:avLst/>
          </a:prstGeom>
          <a:noFill/>
          <a:ln algn="ctr" cap="flat" cmpd="sng" w="6350">
            <a:solidFill>
              <a:srgbClr val="C00000"/>
            </a:solidFill>
            <a:prstDash val="solid"/>
            <a:miter lim="800000"/>
            <a:headEnd len="med" type="oval" w="med"/>
            <a:tailEnd len="med" type="oval" w="med"/>
          </a:ln>
          <a:effectLst/>
        </p:spPr>
      </p:cxnSp>
      <p:sp>
        <p:nvSpPr>
          <p:cNvPr id="38" name="Aitds5">
            <a:extLst>
              <a:ext uri="{FF2B5EF4-FFF2-40B4-BE49-F238E27FC236}">
                <a16:creationId xmlns:a16="http://schemas.microsoft.com/office/drawing/2014/main" id="{B1ECD6D8-A37C-42F2-B0C6-8928A92301A6}"/>
              </a:ext>
            </a:extLst>
          </p:cNvPr>
          <p:cNvSpPr/>
          <p:nvPr/>
        </p:nvSpPr>
        <p:spPr>
          <a:xfrm>
            <a:off x="3781821" y="1980361"/>
            <a:ext cx="5158980" cy="579120"/>
          </a:xfrm>
          <a:prstGeom prst="rect">
            <a:avLst/>
          </a:prstGeom>
        </p:spPr>
        <p:txBody>
          <a:bodyPr wrap="square">
            <a:spAutoFit/>
          </a:bodyPr>
          <a:lstStyle/>
          <a:p>
            <a:pPr algn="dist"/>
            <a:r>
              <a:rPr altLang="en-US" b="1" lang="zh-CN" sz="3200">
                <a:solidFill>
                  <a:srgbClr val="C00000"/>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年轻干部要增强责任担当</a:t>
            </a:r>
          </a:p>
        </p:txBody>
      </p:sp>
      <p:sp>
        <p:nvSpPr>
          <p:cNvPr id="39" name="矩形 38">
            <a:extLst>
              <a:ext uri="{FF2B5EF4-FFF2-40B4-BE49-F238E27FC236}">
                <a16:creationId xmlns:a16="http://schemas.microsoft.com/office/drawing/2014/main" id="{15B5BDE9-BBDC-4F91-8BF1-341C08A72242}"/>
              </a:ext>
            </a:extLst>
          </p:cNvPr>
          <p:cNvSpPr/>
          <p:nvPr/>
        </p:nvSpPr>
        <p:spPr>
          <a:xfrm>
            <a:off x="4401083" y="3700096"/>
            <a:ext cx="7181318" cy="2740565"/>
          </a:xfrm>
          <a:prstGeom prst="rect">
            <a:avLst/>
          </a:prstGeom>
        </p:spPr>
        <p:txBody>
          <a:bodyPr bIns="52784" lIns="105571" rIns="105571" tIns="52784" wrap="square">
            <a:spAutoFit/>
          </a:bodyPr>
          <a:lstStyle/>
          <a:p>
            <a:pPr algn="just" indent="-342900" lvl="0" marL="342900">
              <a:lnSpc>
                <a:spcPct val="130000"/>
              </a:lnSpc>
              <a:buFont charset="2" panose="05000000000000000000" pitchFamily="2" typeface="Wingdings"/>
              <a:buChar char="l"/>
              <a:defRPr/>
            </a:pPr>
            <a:r>
              <a:rPr altLang="en-US" lang="zh-CN" sz="1900">
                <a:solidFill>
                  <a:srgbClr val="C00000"/>
                </a:solidFill>
                <a:latin typeface="+mn-ea"/>
                <a:cs typeface="+mn-ea"/>
                <a:sym typeface="+mn-lt"/>
              </a:rPr>
              <a:t>应当有“先天下之忧而忧”的担当，就应紧跟时代、肩负使命、锐意进取，要求真务实抓管理、扛事顶硬抓落实、敢冲敢当破难题。</a:t>
            </a:r>
          </a:p>
          <a:p>
            <a:pPr algn="just" indent="-342900" lvl="0" marL="342900">
              <a:lnSpc>
                <a:spcPct val="130000"/>
              </a:lnSpc>
              <a:buFont charset="2" panose="05000000000000000000" pitchFamily="2" typeface="Wingdings"/>
              <a:buChar char="l"/>
              <a:defRPr/>
            </a:pPr>
            <a:r>
              <a:rPr altLang="en-US" lang="zh-CN" sz="1900">
                <a:solidFill>
                  <a:srgbClr val="C00000"/>
                </a:solidFill>
                <a:latin typeface="+mn-ea"/>
                <a:cs typeface="+mn-ea"/>
                <a:sym typeface="+mn-lt"/>
              </a:rPr>
              <a:t>自觉做到敢抓敢管、敢作敢为、敢闯敢试，勇于担当责任、敢于直面矛盾、善于解决问题、忠于党和国家。</a:t>
            </a:r>
          </a:p>
          <a:p>
            <a:pPr algn="just" indent="-342900" lvl="0" marL="342900">
              <a:lnSpc>
                <a:spcPct val="130000"/>
              </a:lnSpc>
              <a:buFont charset="2" panose="05000000000000000000" pitchFamily="2" typeface="Wingdings"/>
              <a:buChar char="l"/>
              <a:defRPr/>
            </a:pPr>
            <a:r>
              <a:rPr altLang="en-US" lang="zh-CN" sz="1900">
                <a:solidFill>
                  <a:srgbClr val="C00000"/>
                </a:solidFill>
                <a:latin typeface="+mn-ea"/>
                <a:cs typeface="+mn-ea"/>
                <a:sym typeface="+mn-lt"/>
              </a:rPr>
              <a:t>必须不断增强历史使命感和历史担当精神，心怀党和国家事业，立足本职工作岗位，贡献自己的青春力量。</a:t>
            </a:r>
          </a:p>
        </p:txBody>
      </p:sp>
      <p:grpSp>
        <p:nvGrpSpPr>
          <p:cNvPr id="40" name="组合 39"/>
          <p:cNvGrpSpPr/>
          <p:nvPr/>
        </p:nvGrpSpPr>
        <p:grpSpPr>
          <a:xfrm>
            <a:off x="1295894" y="2965589"/>
            <a:ext cx="9534799" cy="525657"/>
            <a:chOff x="1295894" y="2965589"/>
            <a:chExt cx="9534799" cy="525657"/>
          </a:xfrm>
        </p:grpSpPr>
        <p:sp>
          <p:nvSpPr>
            <p:cNvPr id="41" name="Aitds2">
              <a:extLst>
                <a:ext uri="{FF2B5EF4-FFF2-40B4-BE49-F238E27FC236}">
                  <a16:creationId xmlns:a16="http://schemas.microsoft.com/office/drawing/2014/main" id="{981C4829-698E-4C8F-8AE4-6101D6A43D57}"/>
                </a:ext>
              </a:extLst>
            </p:cNvPr>
            <p:cNvSpPr/>
            <p:nvPr/>
          </p:nvSpPr>
          <p:spPr>
            <a:xfrm>
              <a:off x="1295894" y="3055207"/>
              <a:ext cx="407652" cy="434882"/>
            </a:xfrm>
            <a:prstGeom prst="roundRect">
              <a:avLst>
                <a:gd fmla="val 8519" name="adj"/>
              </a:avLst>
            </a:prstGeom>
            <a:solidFill>
              <a:srgbClr val="FFFBF3">
                <a:alpha val="1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2000" u="none">
                <a:ln>
                  <a:noFill/>
                </a:ln>
                <a:solidFill>
                  <a:schemeClr val="accent2">
                    <a:lumMod val="50000"/>
                  </a:schemeClr>
                </a:solidFill>
                <a:effectLst/>
                <a:uLnTx/>
                <a:uFillTx/>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42" name="Aitds3">
              <a:extLst>
                <a:ext uri="{FF2B5EF4-FFF2-40B4-BE49-F238E27FC236}">
                  <a16:creationId xmlns:a16="http://schemas.microsoft.com/office/drawing/2014/main" id="{1325E699-853B-4301-95B4-E512830F1DBA}"/>
                </a:ext>
              </a:extLst>
            </p:cNvPr>
            <p:cNvSpPr/>
            <p:nvPr/>
          </p:nvSpPr>
          <p:spPr bwMode="auto">
            <a:xfrm>
              <a:off x="1337459" y="3097884"/>
              <a:ext cx="366087" cy="325926"/>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nSpc>
                  <a:spcPct val="150000"/>
                </a:lnSpc>
              </a:pPr>
              <a:endParaRPr altLang="en-US" lang="zh-CN" sz="2000">
                <a:solidFill>
                  <a:schemeClr val="accent2">
                    <a:lumMod val="50000"/>
                  </a:schemeClr>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43" name="Aitds4">
              <a:extLst>
                <a:ext uri="{FF2B5EF4-FFF2-40B4-BE49-F238E27FC236}">
                  <a16:creationId xmlns:a16="http://schemas.microsoft.com/office/drawing/2014/main" id="{63204FB2-B611-4866-91E5-E38EBCE45DAF}"/>
                </a:ext>
              </a:extLst>
            </p:cNvPr>
            <p:cNvSpPr/>
            <p:nvPr/>
          </p:nvSpPr>
          <p:spPr>
            <a:xfrm>
              <a:off x="1337459" y="2965589"/>
              <a:ext cx="9493234" cy="566928"/>
            </a:xfrm>
            <a:prstGeom prst="rect">
              <a:avLst/>
            </a:prstGeom>
          </p:spPr>
          <p:txBody>
            <a:bodyPr wrap="square">
              <a:spAutoFit/>
            </a:bodyPr>
            <a:lstStyle/>
            <a:p>
              <a:pPr fontAlgn="base" indent="457200">
                <a:lnSpc>
                  <a:spcPct val="130000"/>
                </a:lnSpc>
                <a:spcBef>
                  <a:spcPct val="0"/>
                </a:spcBef>
                <a:spcAft>
                  <a:spcPct val="0"/>
                </a:spcAft>
                <a:defRPr/>
              </a:pPr>
              <a:r>
                <a:rPr altLang="en-US" lang="zh-CN" sz="2400">
                  <a:solidFill>
                    <a:prstClr val="black"/>
                  </a:solidFill>
                  <a:latin charset="-122" panose="020b0503020204020204" pitchFamily="34" typeface="微软雅黑"/>
                  <a:ea charset="-122" panose="020b0503020204020204" pitchFamily="34" typeface="微软雅黑"/>
                  <a:cs charset="-122" panose="00020600040101010101" pitchFamily="18" typeface="阿里巴巴普惠体 Light"/>
                  <a:sym charset="-122" panose="00020600040101010101" pitchFamily="18" typeface="阿里巴巴普惠体"/>
                </a:rPr>
                <a:t>实现伟大梦想，必须进行伟大斗争</a:t>
              </a:r>
            </a:p>
          </p:txBody>
        </p:sp>
      </p:grpSp>
      <p:grpSp>
        <p:nvGrpSpPr>
          <p:cNvPr id="44" name="Aitds6">
            <a:extLst>
              <a:ext uri="{FF2B5EF4-FFF2-40B4-BE49-F238E27FC236}">
                <a16:creationId xmlns:a16="http://schemas.microsoft.com/office/drawing/2014/main" id="{D3F00112-1D37-464A-B9D0-23D96A530B21}"/>
              </a:ext>
            </a:extLst>
          </p:cNvPr>
          <p:cNvGrpSpPr/>
          <p:nvPr/>
        </p:nvGrpSpPr>
        <p:grpSpPr>
          <a:xfrm>
            <a:off x="866602" y="3848253"/>
            <a:ext cx="2996883" cy="2343449"/>
            <a:chOff x="716340" y="2304000"/>
            <a:chExt cx="3385761" cy="2647538"/>
          </a:xfrm>
        </p:grpSpPr>
        <p:sp>
          <p:nvSpPr>
            <p:cNvPr id="45" name="íš1ídé">
              <a:extLst>
                <a:ext uri="{FF2B5EF4-FFF2-40B4-BE49-F238E27FC236}">
                  <a16:creationId xmlns:a16="http://schemas.microsoft.com/office/drawing/2014/main" id="{BA2D8B4C-2B2A-4B1F-867F-5C5CCA9970B0}"/>
                </a:ext>
              </a:extLst>
            </p:cNvPr>
            <p:cNvSpPr/>
            <p:nvPr/>
          </p:nvSpPr>
          <p:spPr bwMode="auto">
            <a:xfrm>
              <a:off x="749896" y="2340912"/>
              <a:ext cx="1657647" cy="2573716"/>
            </a:xfrm>
            <a:custGeom>
              <a:gdLst>
                <a:gd fmla="*/ 576 w 576" name="T0"/>
                <a:gd fmla="*/ 860 h 896" name="T1"/>
                <a:gd fmla="*/ 541 w 576" name="T2"/>
                <a:gd fmla="*/ 896 h 896" name="T3"/>
                <a:gd fmla="*/ 35 w 576" name="T4"/>
                <a:gd fmla="*/ 896 h 896" name="T5"/>
                <a:gd fmla="*/ 0 w 576" name="T6"/>
                <a:gd fmla="*/ 860 h 896" name="T7"/>
                <a:gd fmla="*/ 0 w 576" name="T8"/>
                <a:gd fmla="*/ 35 h 896" name="T9"/>
                <a:gd fmla="*/ 36 w 576" name="T10"/>
                <a:gd fmla="*/ 0 h 896" name="T11"/>
                <a:gd fmla="*/ 541 w 576" name="T12"/>
                <a:gd fmla="*/ 0 h 896" name="T13"/>
                <a:gd fmla="*/ 576 w 576" name="T14"/>
                <a:gd fmla="*/ 35 h 896" name="T15"/>
                <a:gd fmla="*/ 576 w 576" name="T16"/>
                <a:gd fmla="*/ 860 h 89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6" w="576">
                  <a:moveTo>
                    <a:pt x="576" y="860"/>
                  </a:moveTo>
                  <a:cubicBezTo>
                    <a:pt x="576" y="880"/>
                    <a:pt x="560" y="896"/>
                    <a:pt x="541" y="896"/>
                  </a:cubicBezTo>
                  <a:cubicBezTo>
                    <a:pt x="35" y="896"/>
                    <a:pt x="35" y="896"/>
                    <a:pt x="35" y="896"/>
                  </a:cubicBezTo>
                  <a:cubicBezTo>
                    <a:pt x="16" y="896"/>
                    <a:pt x="0" y="880"/>
                    <a:pt x="0" y="860"/>
                  </a:cubicBezTo>
                  <a:cubicBezTo>
                    <a:pt x="0" y="35"/>
                    <a:pt x="0" y="35"/>
                    <a:pt x="0" y="35"/>
                  </a:cubicBezTo>
                  <a:cubicBezTo>
                    <a:pt x="0" y="16"/>
                    <a:pt x="16" y="0"/>
                    <a:pt x="36" y="0"/>
                  </a:cubicBezTo>
                  <a:cubicBezTo>
                    <a:pt x="541" y="0"/>
                    <a:pt x="541" y="0"/>
                    <a:pt x="541" y="0"/>
                  </a:cubicBezTo>
                  <a:cubicBezTo>
                    <a:pt x="560" y="0"/>
                    <a:pt x="576" y="16"/>
                    <a:pt x="576" y="35"/>
                  </a:cubicBezTo>
                  <a:lnTo>
                    <a:pt x="576" y="860"/>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46" name="íṩļïḋe">
              <a:extLst>
                <a:ext uri="{FF2B5EF4-FFF2-40B4-BE49-F238E27FC236}">
                  <a16:creationId xmlns:a16="http://schemas.microsoft.com/office/drawing/2014/main" id="{49B7A18A-5E34-4FE3-9804-7BE68B79356F}"/>
                </a:ext>
              </a:extLst>
            </p:cNvPr>
            <p:cNvSpPr/>
            <p:nvPr/>
          </p:nvSpPr>
          <p:spPr bwMode="auto">
            <a:xfrm>
              <a:off x="716340" y="2304000"/>
              <a:ext cx="1728114" cy="2647538"/>
            </a:xfrm>
            <a:custGeom>
              <a:gdLst>
                <a:gd fmla="*/ 553 w 600" name="T0"/>
                <a:gd fmla="*/ 920 h 920" name="T1"/>
                <a:gd fmla="*/ 47 w 600" name="T2"/>
                <a:gd fmla="*/ 920 h 920" name="T3"/>
                <a:gd fmla="*/ 0 w 600" name="T4"/>
                <a:gd fmla="*/ 872 h 920" name="T5"/>
                <a:gd fmla="*/ 0 w 600" name="T6"/>
                <a:gd fmla="*/ 47 h 920" name="T7"/>
                <a:gd fmla="*/ 48 w 600" name="T8"/>
                <a:gd fmla="*/ 0 h 920" name="T9"/>
                <a:gd fmla="*/ 553 w 600" name="T10"/>
                <a:gd fmla="*/ 0 h 920" name="T11"/>
                <a:gd fmla="*/ 600 w 600" name="T12"/>
                <a:gd fmla="*/ 47 h 920" name="T13"/>
                <a:gd fmla="*/ 600 w 600" name="T14"/>
                <a:gd fmla="*/ 872 h 920" name="T15"/>
                <a:gd fmla="*/ 553 w 600" name="T16"/>
                <a:gd fmla="*/ 920 h 920" name="T17"/>
                <a:gd fmla="*/ 48 w 600" name="T18"/>
                <a:gd fmla="*/ 24 h 920" name="T19"/>
                <a:gd fmla="*/ 24 w 600" name="T20"/>
                <a:gd fmla="*/ 47 h 920" name="T21"/>
                <a:gd fmla="*/ 24 w 600" name="T22"/>
                <a:gd fmla="*/ 872 h 920" name="T23"/>
                <a:gd fmla="*/ 47 w 600" name="T24"/>
                <a:gd fmla="*/ 896 h 920" name="T25"/>
                <a:gd fmla="*/ 553 w 600" name="T26"/>
                <a:gd fmla="*/ 896 h 920" name="T27"/>
                <a:gd fmla="*/ 576 w 600" name="T28"/>
                <a:gd fmla="*/ 872 h 920" name="T29"/>
                <a:gd fmla="*/ 576 w 600" name="T30"/>
                <a:gd fmla="*/ 47 h 920" name="T31"/>
                <a:gd fmla="*/ 553 w 600" name="T32"/>
                <a:gd fmla="*/ 24 h 920" name="T33"/>
                <a:gd fmla="*/ 48 w 600" name="T34"/>
                <a:gd fmla="*/ 24 h 9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20" w="600">
                  <a:moveTo>
                    <a:pt x="553" y="920"/>
                  </a:moveTo>
                  <a:cubicBezTo>
                    <a:pt x="47" y="920"/>
                    <a:pt x="47" y="920"/>
                    <a:pt x="47" y="920"/>
                  </a:cubicBezTo>
                  <a:cubicBezTo>
                    <a:pt x="21" y="920"/>
                    <a:pt x="0" y="898"/>
                    <a:pt x="0" y="872"/>
                  </a:cubicBezTo>
                  <a:cubicBezTo>
                    <a:pt x="0" y="47"/>
                    <a:pt x="0" y="47"/>
                    <a:pt x="0" y="47"/>
                  </a:cubicBezTo>
                  <a:cubicBezTo>
                    <a:pt x="0" y="21"/>
                    <a:pt x="21" y="0"/>
                    <a:pt x="48" y="0"/>
                  </a:cubicBezTo>
                  <a:cubicBezTo>
                    <a:pt x="553" y="0"/>
                    <a:pt x="553" y="0"/>
                    <a:pt x="553" y="0"/>
                  </a:cubicBezTo>
                  <a:cubicBezTo>
                    <a:pt x="579" y="0"/>
                    <a:pt x="600" y="21"/>
                    <a:pt x="600" y="47"/>
                  </a:cubicBezTo>
                  <a:cubicBezTo>
                    <a:pt x="600" y="872"/>
                    <a:pt x="600" y="872"/>
                    <a:pt x="600" y="872"/>
                  </a:cubicBezTo>
                  <a:cubicBezTo>
                    <a:pt x="600" y="898"/>
                    <a:pt x="579" y="920"/>
                    <a:pt x="553" y="920"/>
                  </a:cubicBezTo>
                  <a:close/>
                  <a:moveTo>
                    <a:pt x="48" y="24"/>
                  </a:moveTo>
                  <a:cubicBezTo>
                    <a:pt x="35" y="24"/>
                    <a:pt x="24" y="34"/>
                    <a:pt x="24" y="47"/>
                  </a:cubicBezTo>
                  <a:cubicBezTo>
                    <a:pt x="24" y="872"/>
                    <a:pt x="24" y="872"/>
                    <a:pt x="24" y="872"/>
                  </a:cubicBezTo>
                  <a:cubicBezTo>
                    <a:pt x="24" y="885"/>
                    <a:pt x="34" y="896"/>
                    <a:pt x="47" y="896"/>
                  </a:cubicBezTo>
                  <a:cubicBezTo>
                    <a:pt x="553" y="896"/>
                    <a:pt x="553" y="896"/>
                    <a:pt x="553" y="896"/>
                  </a:cubicBezTo>
                  <a:cubicBezTo>
                    <a:pt x="566" y="896"/>
                    <a:pt x="576" y="885"/>
                    <a:pt x="576" y="872"/>
                  </a:cubicBezTo>
                  <a:cubicBezTo>
                    <a:pt x="576" y="47"/>
                    <a:pt x="576" y="47"/>
                    <a:pt x="576" y="47"/>
                  </a:cubicBezTo>
                  <a:cubicBezTo>
                    <a:pt x="576" y="34"/>
                    <a:pt x="566" y="24"/>
                    <a:pt x="553" y="24"/>
                  </a:cubicBezTo>
                  <a:lnTo>
                    <a:pt x="48" y="2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47" name="iṩḷïdé">
              <a:extLst>
                <a:ext uri="{FF2B5EF4-FFF2-40B4-BE49-F238E27FC236}">
                  <a16:creationId xmlns:a16="http://schemas.microsoft.com/office/drawing/2014/main" id="{E147C6C7-F443-4B02-8F9E-E8A06DDC3F20}"/>
                </a:ext>
              </a:extLst>
            </p:cNvPr>
            <p:cNvSpPr/>
            <p:nvPr/>
          </p:nvSpPr>
          <p:spPr bwMode="auto">
            <a:xfrm>
              <a:off x="934452" y="2525467"/>
              <a:ext cx="1288535" cy="20234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48" name="iṡḷïde">
              <a:extLst>
                <a:ext uri="{FF2B5EF4-FFF2-40B4-BE49-F238E27FC236}">
                  <a16:creationId xmlns:a16="http://schemas.microsoft.com/office/drawing/2014/main" id="{3CC7F2A5-6574-4B30-92A7-99FF1E9A2AB8}"/>
                </a:ext>
              </a:extLst>
            </p:cNvPr>
            <p:cNvSpPr/>
            <p:nvPr/>
          </p:nvSpPr>
          <p:spPr bwMode="auto">
            <a:xfrm>
              <a:off x="900897" y="2488557"/>
              <a:ext cx="1359003" cy="2093870"/>
            </a:xfrm>
            <a:custGeom>
              <a:gdLst>
                <a:gd fmla="*/ 405 w 405" name="T0"/>
                <a:gd fmla="*/ 624 h 624" name="T1"/>
                <a:gd fmla="*/ 0 w 405" name="T2"/>
                <a:gd fmla="*/ 624 h 624" name="T3"/>
                <a:gd fmla="*/ 0 w 405" name="T4"/>
                <a:gd fmla="*/ 0 h 624" name="T5"/>
                <a:gd fmla="*/ 405 w 405" name="T6"/>
                <a:gd fmla="*/ 0 h 624" name="T7"/>
                <a:gd fmla="*/ 405 w 405" name="T8"/>
                <a:gd fmla="*/ 624 h 624" name="T9"/>
                <a:gd fmla="*/ 20 w 405" name="T10"/>
                <a:gd fmla="*/ 603 h 624" name="T11"/>
                <a:gd fmla="*/ 384 w 405" name="T12"/>
                <a:gd fmla="*/ 603 h 624" name="T13"/>
                <a:gd fmla="*/ 384 w 405" name="T14"/>
                <a:gd fmla="*/ 21 h 624" name="T15"/>
                <a:gd fmla="*/ 20 w 405" name="T16"/>
                <a:gd fmla="*/ 21 h 624" name="T17"/>
                <a:gd fmla="*/ 20 w 405" name="T18"/>
                <a:gd fmla="*/ 603 h 6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4" w="405">
                  <a:moveTo>
                    <a:pt x="405" y="624"/>
                  </a:moveTo>
                  <a:lnTo>
                    <a:pt x="0" y="624"/>
                  </a:lnTo>
                  <a:lnTo>
                    <a:pt x="0" y="0"/>
                  </a:lnTo>
                  <a:lnTo>
                    <a:pt x="405" y="0"/>
                  </a:lnTo>
                  <a:lnTo>
                    <a:pt x="405" y="624"/>
                  </a:lnTo>
                  <a:close/>
                  <a:moveTo>
                    <a:pt x="20" y="603"/>
                  </a:moveTo>
                  <a:lnTo>
                    <a:pt x="384" y="603"/>
                  </a:lnTo>
                  <a:lnTo>
                    <a:pt x="384" y="21"/>
                  </a:lnTo>
                  <a:lnTo>
                    <a:pt x="20" y="21"/>
                  </a:lnTo>
                  <a:lnTo>
                    <a:pt x="20" y="603"/>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49" name="îşḷîḑê">
              <a:extLst>
                <a:ext uri="{FF2B5EF4-FFF2-40B4-BE49-F238E27FC236}">
                  <a16:creationId xmlns:a16="http://schemas.microsoft.com/office/drawing/2014/main" id="{17B817F8-B9FC-4DC7-8C02-7BCB32085316}"/>
                </a:ext>
              </a:extLst>
            </p:cNvPr>
            <p:cNvSpPr/>
            <p:nvPr/>
          </p:nvSpPr>
          <p:spPr bwMode="auto">
            <a:xfrm>
              <a:off x="1085452" y="3777092"/>
              <a:ext cx="620780" cy="620780"/>
            </a:xfrm>
            <a:custGeom>
              <a:gdLst>
                <a:gd fmla="*/ 168 w 216" name="T0"/>
                <a:gd fmla="*/ 216 h 216" name="T1"/>
                <a:gd fmla="*/ 47 w 216" name="T2"/>
                <a:gd fmla="*/ 216 h 216" name="T3"/>
                <a:gd fmla="*/ 0 w 216" name="T4"/>
                <a:gd fmla="*/ 169 h 216" name="T5"/>
                <a:gd fmla="*/ 0 w 216" name="T6"/>
                <a:gd fmla="*/ 47 h 216" name="T7"/>
                <a:gd fmla="*/ 47 w 216" name="T8"/>
                <a:gd fmla="*/ 0 h 216" name="T9"/>
                <a:gd fmla="*/ 168 w 216" name="T10"/>
                <a:gd fmla="*/ 0 h 216" name="T11"/>
                <a:gd fmla="*/ 216 w 216" name="T12"/>
                <a:gd fmla="*/ 47 h 216" name="T13"/>
                <a:gd fmla="*/ 216 w 216" name="T14"/>
                <a:gd fmla="*/ 169 h 216" name="T15"/>
                <a:gd fmla="*/ 168 w 216" name="T16"/>
                <a:gd fmla="*/ 216 h 216" name="T17"/>
                <a:gd fmla="*/ 47 w 216" name="T18"/>
                <a:gd fmla="*/ 24 h 216" name="T19"/>
                <a:gd fmla="*/ 24 w 216" name="T20"/>
                <a:gd fmla="*/ 47 h 216" name="T21"/>
                <a:gd fmla="*/ 24 w 216" name="T22"/>
                <a:gd fmla="*/ 169 h 216" name="T23"/>
                <a:gd fmla="*/ 47 w 216" name="T24"/>
                <a:gd fmla="*/ 192 h 216" name="T25"/>
                <a:gd fmla="*/ 168 w 216" name="T26"/>
                <a:gd fmla="*/ 192 h 216" name="T27"/>
                <a:gd fmla="*/ 192 w 216" name="T28"/>
                <a:gd fmla="*/ 169 h 216" name="T29"/>
                <a:gd fmla="*/ 192 w 216" name="T30"/>
                <a:gd fmla="*/ 47 h 216" name="T31"/>
                <a:gd fmla="*/ 168 w 216" name="T32"/>
                <a:gd fmla="*/ 24 h 216" name="T33"/>
                <a:gd fmla="*/ 47 w 216" name="T34"/>
                <a:gd fmla="*/ 24 h 2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6" w="216">
                  <a:moveTo>
                    <a:pt x="168" y="216"/>
                  </a:moveTo>
                  <a:cubicBezTo>
                    <a:pt x="47" y="216"/>
                    <a:pt x="47" y="216"/>
                    <a:pt x="47" y="216"/>
                  </a:cubicBezTo>
                  <a:cubicBezTo>
                    <a:pt x="21" y="216"/>
                    <a:pt x="0" y="195"/>
                    <a:pt x="0" y="169"/>
                  </a:cubicBezTo>
                  <a:cubicBezTo>
                    <a:pt x="0" y="47"/>
                    <a:pt x="0" y="47"/>
                    <a:pt x="0" y="47"/>
                  </a:cubicBezTo>
                  <a:cubicBezTo>
                    <a:pt x="0" y="21"/>
                    <a:pt x="21" y="0"/>
                    <a:pt x="47" y="0"/>
                  </a:cubicBezTo>
                  <a:cubicBezTo>
                    <a:pt x="168" y="0"/>
                    <a:pt x="168" y="0"/>
                    <a:pt x="168" y="0"/>
                  </a:cubicBezTo>
                  <a:cubicBezTo>
                    <a:pt x="194" y="0"/>
                    <a:pt x="216" y="21"/>
                    <a:pt x="216" y="47"/>
                  </a:cubicBezTo>
                  <a:cubicBezTo>
                    <a:pt x="216" y="169"/>
                    <a:pt x="216" y="169"/>
                    <a:pt x="216" y="169"/>
                  </a:cubicBezTo>
                  <a:cubicBezTo>
                    <a:pt x="216" y="195"/>
                    <a:pt x="194" y="216"/>
                    <a:pt x="168" y="216"/>
                  </a:cubicBezTo>
                  <a:close/>
                  <a:moveTo>
                    <a:pt x="47" y="24"/>
                  </a:moveTo>
                  <a:cubicBezTo>
                    <a:pt x="34" y="24"/>
                    <a:pt x="24" y="34"/>
                    <a:pt x="24" y="47"/>
                  </a:cubicBezTo>
                  <a:cubicBezTo>
                    <a:pt x="24" y="169"/>
                    <a:pt x="24" y="169"/>
                    <a:pt x="24" y="169"/>
                  </a:cubicBezTo>
                  <a:cubicBezTo>
                    <a:pt x="24" y="182"/>
                    <a:pt x="34" y="192"/>
                    <a:pt x="47" y="192"/>
                  </a:cubicBezTo>
                  <a:cubicBezTo>
                    <a:pt x="168" y="192"/>
                    <a:pt x="168" y="192"/>
                    <a:pt x="168" y="192"/>
                  </a:cubicBezTo>
                  <a:cubicBezTo>
                    <a:pt x="181" y="192"/>
                    <a:pt x="192" y="181"/>
                    <a:pt x="192" y="169"/>
                  </a:cubicBezTo>
                  <a:cubicBezTo>
                    <a:pt x="192" y="47"/>
                    <a:pt x="192" y="47"/>
                    <a:pt x="192" y="47"/>
                  </a:cubicBezTo>
                  <a:cubicBezTo>
                    <a:pt x="192" y="35"/>
                    <a:pt x="181" y="24"/>
                    <a:pt x="168" y="24"/>
                  </a:cubicBezTo>
                  <a:lnTo>
                    <a:pt x="47" y="24"/>
                  </a:lnTo>
                  <a:close/>
                </a:path>
              </a:pathLst>
            </a:custGeom>
            <a:solidFill>
              <a:srgbClr val="54545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0" name="íšḻíḓe">
              <a:extLst>
                <a:ext uri="{FF2B5EF4-FFF2-40B4-BE49-F238E27FC236}">
                  <a16:creationId xmlns:a16="http://schemas.microsoft.com/office/drawing/2014/main" id="{0165F204-D0BE-4017-89B5-32264ED710AE}"/>
                </a:ext>
              </a:extLst>
            </p:cNvPr>
            <p:cNvSpPr/>
            <p:nvPr/>
          </p:nvSpPr>
          <p:spPr bwMode="auto">
            <a:xfrm>
              <a:off x="1008275" y="3713335"/>
              <a:ext cx="838890" cy="577156"/>
            </a:xfrm>
            <a:custGeom>
              <a:gdLst>
                <a:gd fmla="*/ 113 w 291" name="T0"/>
                <a:gd fmla="*/ 201 h 201" name="T1"/>
                <a:gd fmla="*/ 6 w 291" name="T2"/>
                <a:gd fmla="*/ 93 h 201" name="T3"/>
                <a:gd fmla="*/ 6 w 291" name="T4"/>
                <a:gd fmla="*/ 71 h 201" name="T5"/>
                <a:gd fmla="*/ 29 w 291" name="T6"/>
                <a:gd fmla="*/ 71 h 201" name="T7"/>
                <a:gd fmla="*/ 113 w 291" name="T8"/>
                <a:gd fmla="*/ 155 h 201" name="T9"/>
                <a:gd fmla="*/ 262 w 291" name="T10"/>
                <a:gd fmla="*/ 7 h 201" name="T11"/>
                <a:gd fmla="*/ 285 w 291" name="T12"/>
                <a:gd fmla="*/ 7 h 201" name="T13"/>
                <a:gd fmla="*/ 285 w 291" name="T14"/>
                <a:gd fmla="*/ 29 h 201" name="T15"/>
                <a:gd fmla="*/ 113 w 291" name="T16"/>
                <a:gd fmla="*/ 201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91">
                  <a:moveTo>
                    <a:pt x="113" y="201"/>
                  </a:moveTo>
                  <a:cubicBezTo>
                    <a:pt x="6" y="93"/>
                    <a:pt x="6" y="93"/>
                    <a:pt x="6" y="93"/>
                  </a:cubicBezTo>
                  <a:cubicBezTo>
                    <a:pt x="0" y="87"/>
                    <a:pt x="0" y="77"/>
                    <a:pt x="6" y="71"/>
                  </a:cubicBezTo>
                  <a:cubicBezTo>
                    <a:pt x="12" y="64"/>
                    <a:pt x="22" y="64"/>
                    <a:pt x="29" y="71"/>
                  </a:cubicBezTo>
                  <a:cubicBezTo>
                    <a:pt x="113" y="155"/>
                    <a:pt x="113" y="155"/>
                    <a:pt x="113" y="155"/>
                  </a:cubicBezTo>
                  <a:cubicBezTo>
                    <a:pt x="262" y="7"/>
                    <a:pt x="262" y="7"/>
                    <a:pt x="262" y="7"/>
                  </a:cubicBezTo>
                  <a:cubicBezTo>
                    <a:pt x="268" y="0"/>
                    <a:pt x="278" y="0"/>
                    <a:pt x="285" y="7"/>
                  </a:cubicBezTo>
                  <a:cubicBezTo>
                    <a:pt x="291" y="13"/>
                    <a:pt x="291" y="23"/>
                    <a:pt x="285" y="29"/>
                  </a:cubicBezTo>
                  <a:lnTo>
                    <a:pt x="113" y="201"/>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1" name="îṩľiḓê">
              <a:extLst>
                <a:ext uri="{FF2B5EF4-FFF2-40B4-BE49-F238E27FC236}">
                  <a16:creationId xmlns:a16="http://schemas.microsoft.com/office/drawing/2014/main" id="{37034911-6CD8-4198-8B10-B8438BB782BD}"/>
                </a:ext>
              </a:extLst>
            </p:cNvPr>
            <p:cNvSpPr/>
            <p:nvPr/>
          </p:nvSpPr>
          <p:spPr bwMode="auto">
            <a:xfrm>
              <a:off x="1119007" y="2948268"/>
              <a:ext cx="738223" cy="70468"/>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2" name="îSlíḍe">
              <a:extLst>
                <a:ext uri="{FF2B5EF4-FFF2-40B4-BE49-F238E27FC236}">
                  <a16:creationId xmlns:a16="http://schemas.microsoft.com/office/drawing/2014/main" id="{6BE4D0F2-06D7-45E2-A60D-847AEDA8054C}"/>
                </a:ext>
              </a:extLst>
            </p:cNvPr>
            <p:cNvSpPr/>
            <p:nvPr/>
          </p:nvSpPr>
          <p:spPr bwMode="auto">
            <a:xfrm>
              <a:off x="1119007" y="3132824"/>
              <a:ext cx="738223" cy="70468"/>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3" name="îśļîḍé">
              <a:extLst>
                <a:ext uri="{FF2B5EF4-FFF2-40B4-BE49-F238E27FC236}">
                  <a16:creationId xmlns:a16="http://schemas.microsoft.com/office/drawing/2014/main" id="{3249A5D7-2E12-4805-9A4B-4AA902325FA4}"/>
                </a:ext>
              </a:extLst>
            </p:cNvPr>
            <p:cNvSpPr/>
            <p:nvPr/>
          </p:nvSpPr>
          <p:spPr bwMode="auto">
            <a:xfrm>
              <a:off x="1119007" y="3317379"/>
              <a:ext cx="738223" cy="70468"/>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4" name="ïṥḷïďe">
              <a:extLst>
                <a:ext uri="{FF2B5EF4-FFF2-40B4-BE49-F238E27FC236}">
                  <a16:creationId xmlns:a16="http://schemas.microsoft.com/office/drawing/2014/main" id="{3C82C523-D3CC-4FDB-A78D-AF9BD80A1BA4}"/>
                </a:ext>
              </a:extLst>
            </p:cNvPr>
            <p:cNvSpPr/>
            <p:nvPr/>
          </p:nvSpPr>
          <p:spPr bwMode="auto">
            <a:xfrm>
              <a:off x="1119007" y="3501936"/>
              <a:ext cx="738223" cy="67111"/>
            </a:xfrm>
            <a:prstGeom prst="rect">
              <a:avLst/>
            </a:prstGeom>
            <a:solidFill>
              <a:srgbClr val="545454"/>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5" name="iŝḻîḑè">
              <a:extLst>
                <a:ext uri="{FF2B5EF4-FFF2-40B4-BE49-F238E27FC236}">
                  <a16:creationId xmlns:a16="http://schemas.microsoft.com/office/drawing/2014/main" id="{2A6334DC-990C-473E-9907-54E52378DE72}"/>
                </a:ext>
              </a:extLst>
            </p:cNvPr>
            <p:cNvSpPr/>
            <p:nvPr/>
          </p:nvSpPr>
          <p:spPr bwMode="auto">
            <a:xfrm>
              <a:off x="2038431" y="2706667"/>
              <a:ext cx="2026758" cy="1103980"/>
            </a:xfrm>
            <a:custGeom>
              <a:gdLst>
                <a:gd fmla="*/ 704 w 704" name="T0"/>
                <a:gd fmla="*/ 285 h 384" name="T1"/>
                <a:gd fmla="*/ 669 w 704" name="T2"/>
                <a:gd fmla="*/ 320 h 384" name="T3"/>
                <a:gd fmla="*/ 384 w 704" name="T4"/>
                <a:gd fmla="*/ 320 h 384" name="T5"/>
                <a:gd fmla="*/ 256 w 704" name="T6"/>
                <a:gd fmla="*/ 384 h 384" name="T7"/>
                <a:gd fmla="*/ 256 w 704" name="T8"/>
                <a:gd fmla="*/ 320 h 384" name="T9"/>
                <a:gd fmla="*/ 35 w 704" name="T10"/>
                <a:gd fmla="*/ 320 h 384" name="T11"/>
                <a:gd fmla="*/ 0 w 704" name="T12"/>
                <a:gd fmla="*/ 285 h 384" name="T13"/>
                <a:gd fmla="*/ 0 w 704" name="T14"/>
                <a:gd fmla="*/ 35 h 384" name="T15"/>
                <a:gd fmla="*/ 35 w 704" name="T16"/>
                <a:gd fmla="*/ 0 h 384" name="T17"/>
                <a:gd fmla="*/ 669 w 704" name="T18"/>
                <a:gd fmla="*/ 0 h 384" name="T19"/>
                <a:gd fmla="*/ 704 w 704" name="T20"/>
                <a:gd fmla="*/ 35 h 384" name="T21"/>
                <a:gd fmla="*/ 704 w 704" name="T22"/>
                <a:gd fmla="*/ 285 h 3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84" w="704">
                  <a:moveTo>
                    <a:pt x="704" y="285"/>
                  </a:moveTo>
                  <a:cubicBezTo>
                    <a:pt x="704" y="304"/>
                    <a:pt x="688" y="320"/>
                    <a:pt x="669" y="320"/>
                  </a:cubicBezTo>
                  <a:cubicBezTo>
                    <a:pt x="384" y="320"/>
                    <a:pt x="384" y="320"/>
                    <a:pt x="384" y="320"/>
                  </a:cubicBezTo>
                  <a:cubicBezTo>
                    <a:pt x="256" y="384"/>
                    <a:pt x="256" y="384"/>
                    <a:pt x="256" y="384"/>
                  </a:cubicBezTo>
                  <a:cubicBezTo>
                    <a:pt x="256" y="320"/>
                    <a:pt x="256" y="320"/>
                    <a:pt x="256" y="320"/>
                  </a:cubicBezTo>
                  <a:cubicBezTo>
                    <a:pt x="35" y="320"/>
                    <a:pt x="35" y="320"/>
                    <a:pt x="35" y="320"/>
                  </a:cubicBezTo>
                  <a:cubicBezTo>
                    <a:pt x="16" y="320"/>
                    <a:pt x="0" y="304"/>
                    <a:pt x="0" y="285"/>
                  </a:cubicBezTo>
                  <a:cubicBezTo>
                    <a:pt x="0" y="35"/>
                    <a:pt x="0" y="35"/>
                    <a:pt x="0" y="35"/>
                  </a:cubicBezTo>
                  <a:cubicBezTo>
                    <a:pt x="0" y="16"/>
                    <a:pt x="16" y="0"/>
                    <a:pt x="35" y="0"/>
                  </a:cubicBezTo>
                  <a:cubicBezTo>
                    <a:pt x="669" y="0"/>
                    <a:pt x="669" y="0"/>
                    <a:pt x="669" y="0"/>
                  </a:cubicBezTo>
                  <a:cubicBezTo>
                    <a:pt x="688" y="0"/>
                    <a:pt x="704" y="16"/>
                    <a:pt x="704" y="35"/>
                  </a:cubicBezTo>
                  <a:lnTo>
                    <a:pt x="704" y="28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6" name="iŝḷîḍé">
              <a:extLst>
                <a:ext uri="{FF2B5EF4-FFF2-40B4-BE49-F238E27FC236}">
                  <a16:creationId xmlns:a16="http://schemas.microsoft.com/office/drawing/2014/main" id="{6622EC06-5F39-4BB8-A9EC-54C670662B8A}"/>
                </a:ext>
              </a:extLst>
            </p:cNvPr>
            <p:cNvSpPr/>
            <p:nvPr/>
          </p:nvSpPr>
          <p:spPr bwMode="auto">
            <a:xfrm>
              <a:off x="2004875" y="2673112"/>
              <a:ext cx="2097226" cy="1194579"/>
            </a:xfrm>
            <a:custGeom>
              <a:gdLst>
                <a:gd fmla="*/ 256 w 728" name="T0"/>
                <a:gd fmla="*/ 415 h 415" name="T1"/>
                <a:gd fmla="*/ 256 w 728" name="T2"/>
                <a:gd fmla="*/ 344 h 415" name="T3"/>
                <a:gd fmla="*/ 47 w 728" name="T4"/>
                <a:gd fmla="*/ 344 h 415" name="T5"/>
                <a:gd fmla="*/ 0 w 728" name="T6"/>
                <a:gd fmla="*/ 297 h 415" name="T7"/>
                <a:gd fmla="*/ 0 w 728" name="T8"/>
                <a:gd fmla="*/ 47 h 415" name="T9"/>
                <a:gd fmla="*/ 47 w 728" name="T10"/>
                <a:gd fmla="*/ 0 h 415" name="T11"/>
                <a:gd fmla="*/ 681 w 728" name="T12"/>
                <a:gd fmla="*/ 0 h 415" name="T13"/>
                <a:gd fmla="*/ 728 w 728" name="T14"/>
                <a:gd fmla="*/ 47 h 415" name="T15"/>
                <a:gd fmla="*/ 728 w 728" name="T16"/>
                <a:gd fmla="*/ 297 h 415" name="T17"/>
                <a:gd fmla="*/ 681 w 728" name="T18"/>
                <a:gd fmla="*/ 344 h 415" name="T19"/>
                <a:gd fmla="*/ 399 w 728" name="T20"/>
                <a:gd fmla="*/ 344 h 415" name="T21"/>
                <a:gd fmla="*/ 256 w 728" name="T22"/>
                <a:gd fmla="*/ 415 h 415" name="T23"/>
                <a:gd fmla="*/ 47 w 728" name="T24"/>
                <a:gd fmla="*/ 24 h 415" name="T25"/>
                <a:gd fmla="*/ 24 w 728" name="T26"/>
                <a:gd fmla="*/ 47 h 415" name="T27"/>
                <a:gd fmla="*/ 24 w 728" name="T28"/>
                <a:gd fmla="*/ 297 h 415" name="T29"/>
                <a:gd fmla="*/ 47 w 728" name="T30"/>
                <a:gd fmla="*/ 320 h 415" name="T31"/>
                <a:gd fmla="*/ 280 w 728" name="T32"/>
                <a:gd fmla="*/ 320 h 415" name="T33"/>
                <a:gd fmla="*/ 280 w 728" name="T34"/>
                <a:gd fmla="*/ 377 h 415" name="T35"/>
                <a:gd fmla="*/ 393 w 728" name="T36"/>
                <a:gd fmla="*/ 320 h 415" name="T37"/>
                <a:gd fmla="*/ 681 w 728" name="T38"/>
                <a:gd fmla="*/ 320 h 415" name="T39"/>
                <a:gd fmla="*/ 704 w 728" name="T40"/>
                <a:gd fmla="*/ 297 h 415" name="T41"/>
                <a:gd fmla="*/ 704 w 728" name="T42"/>
                <a:gd fmla="*/ 47 h 415" name="T43"/>
                <a:gd fmla="*/ 681 w 728" name="T44"/>
                <a:gd fmla="*/ 24 h 415" name="T45"/>
                <a:gd fmla="*/ 47 w 728" name="T46"/>
                <a:gd fmla="*/ 24 h 41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5" w="728">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54545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7" name="íšļïḋê">
              <a:extLst>
                <a:ext uri="{FF2B5EF4-FFF2-40B4-BE49-F238E27FC236}">
                  <a16:creationId xmlns:a16="http://schemas.microsoft.com/office/drawing/2014/main" id="{D5AD7AB8-7A17-4E04-94A9-B5B71E23A6B5}"/>
                </a:ext>
              </a:extLst>
            </p:cNvPr>
            <p:cNvSpPr/>
            <p:nvPr/>
          </p:nvSpPr>
          <p:spPr bwMode="auto">
            <a:xfrm>
              <a:off x="2004875" y="2673112"/>
              <a:ext cx="2097226" cy="1194579"/>
            </a:xfrm>
            <a:custGeom>
              <a:gdLst>
                <a:gd fmla="*/ 256 w 728" name="T0"/>
                <a:gd fmla="*/ 415 h 415" name="T1"/>
                <a:gd fmla="*/ 256 w 728" name="T2"/>
                <a:gd fmla="*/ 344 h 415" name="T3"/>
                <a:gd fmla="*/ 47 w 728" name="T4"/>
                <a:gd fmla="*/ 344 h 415" name="T5"/>
                <a:gd fmla="*/ 0 w 728" name="T6"/>
                <a:gd fmla="*/ 297 h 415" name="T7"/>
                <a:gd fmla="*/ 0 w 728" name="T8"/>
                <a:gd fmla="*/ 47 h 415" name="T9"/>
                <a:gd fmla="*/ 47 w 728" name="T10"/>
                <a:gd fmla="*/ 0 h 415" name="T11"/>
                <a:gd fmla="*/ 681 w 728" name="T12"/>
                <a:gd fmla="*/ 0 h 415" name="T13"/>
                <a:gd fmla="*/ 728 w 728" name="T14"/>
                <a:gd fmla="*/ 47 h 415" name="T15"/>
                <a:gd fmla="*/ 728 w 728" name="T16"/>
                <a:gd fmla="*/ 297 h 415" name="T17"/>
                <a:gd fmla="*/ 681 w 728" name="T18"/>
                <a:gd fmla="*/ 344 h 415" name="T19"/>
                <a:gd fmla="*/ 399 w 728" name="T20"/>
                <a:gd fmla="*/ 344 h 415" name="T21"/>
                <a:gd fmla="*/ 256 w 728" name="T22"/>
                <a:gd fmla="*/ 415 h 415" name="T23"/>
                <a:gd fmla="*/ 47 w 728" name="T24"/>
                <a:gd fmla="*/ 24 h 415" name="T25"/>
                <a:gd fmla="*/ 24 w 728" name="T26"/>
                <a:gd fmla="*/ 47 h 415" name="T27"/>
                <a:gd fmla="*/ 24 w 728" name="T28"/>
                <a:gd fmla="*/ 297 h 415" name="T29"/>
                <a:gd fmla="*/ 47 w 728" name="T30"/>
                <a:gd fmla="*/ 320 h 415" name="T31"/>
                <a:gd fmla="*/ 280 w 728" name="T32"/>
                <a:gd fmla="*/ 320 h 415" name="T33"/>
                <a:gd fmla="*/ 280 w 728" name="T34"/>
                <a:gd fmla="*/ 377 h 415" name="T35"/>
                <a:gd fmla="*/ 393 w 728" name="T36"/>
                <a:gd fmla="*/ 320 h 415" name="T37"/>
                <a:gd fmla="*/ 681 w 728" name="T38"/>
                <a:gd fmla="*/ 320 h 415" name="T39"/>
                <a:gd fmla="*/ 704 w 728" name="T40"/>
                <a:gd fmla="*/ 297 h 415" name="T41"/>
                <a:gd fmla="*/ 704 w 728" name="T42"/>
                <a:gd fmla="*/ 47 h 415" name="T43"/>
                <a:gd fmla="*/ 681 w 728" name="T44"/>
                <a:gd fmla="*/ 24 h 415" name="T45"/>
                <a:gd fmla="*/ 47 w 728" name="T46"/>
                <a:gd fmla="*/ 24 h 41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5" w="728">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8" name="isļîďè">
              <a:extLst>
                <a:ext uri="{FF2B5EF4-FFF2-40B4-BE49-F238E27FC236}">
                  <a16:creationId xmlns:a16="http://schemas.microsoft.com/office/drawing/2014/main" id="{7A62AABD-A9FE-47F3-AD6B-4227C87F1985}"/>
                </a:ext>
              </a:extLst>
            </p:cNvPr>
            <p:cNvSpPr/>
            <p:nvPr/>
          </p:nvSpPr>
          <p:spPr bwMode="auto">
            <a:xfrm>
              <a:off x="3514877" y="3995202"/>
              <a:ext cx="369112" cy="369112"/>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59" name="íṧļíḍe">
              <a:extLst>
                <a:ext uri="{FF2B5EF4-FFF2-40B4-BE49-F238E27FC236}">
                  <a16:creationId xmlns:a16="http://schemas.microsoft.com/office/drawing/2014/main" id="{3C74847A-188A-4E51-8D11-BA58213F5222}"/>
                </a:ext>
              </a:extLst>
            </p:cNvPr>
            <p:cNvSpPr/>
            <p:nvPr/>
          </p:nvSpPr>
          <p:spPr bwMode="auto">
            <a:xfrm>
              <a:off x="3477967" y="3961647"/>
              <a:ext cx="439579" cy="436223"/>
            </a:xfrm>
            <a:custGeom>
              <a:gdLst>
                <a:gd fmla="*/ 76 w 152" name="T0"/>
                <a:gd fmla="*/ 152 h 152" name="T1"/>
                <a:gd fmla="*/ 0 w 152" name="T2"/>
                <a:gd fmla="*/ 76 h 152" name="T3"/>
                <a:gd fmla="*/ 76 w 152" name="T4"/>
                <a:gd fmla="*/ 0 h 152" name="T5"/>
                <a:gd fmla="*/ 152 w 152" name="T6"/>
                <a:gd fmla="*/ 76 h 152" name="T7"/>
                <a:gd fmla="*/ 76 w 152" name="T8"/>
                <a:gd fmla="*/ 152 h 152" name="T9"/>
                <a:gd fmla="*/ 76 w 152" name="T10"/>
                <a:gd fmla="*/ 24 h 152" name="T11"/>
                <a:gd fmla="*/ 24 w 152" name="T12"/>
                <a:gd fmla="*/ 76 h 152" name="T13"/>
                <a:gd fmla="*/ 76 w 152" name="T14"/>
                <a:gd fmla="*/ 128 h 152" name="T15"/>
                <a:gd fmla="*/ 128 w 152" name="T16"/>
                <a:gd fmla="*/ 76 h 152" name="T17"/>
                <a:gd fmla="*/ 76 w 152" name="T18"/>
                <a:gd fmla="*/ 24 h 1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2" w="152">
                  <a:moveTo>
                    <a:pt x="76" y="152"/>
                  </a:moveTo>
                  <a:cubicBezTo>
                    <a:pt x="34" y="152"/>
                    <a:pt x="0" y="118"/>
                    <a:pt x="0" y="76"/>
                  </a:cubicBezTo>
                  <a:cubicBezTo>
                    <a:pt x="0" y="34"/>
                    <a:pt x="34" y="0"/>
                    <a:pt x="76" y="0"/>
                  </a:cubicBezTo>
                  <a:cubicBezTo>
                    <a:pt x="118" y="0"/>
                    <a:pt x="152" y="34"/>
                    <a:pt x="152" y="76"/>
                  </a:cubicBezTo>
                  <a:cubicBezTo>
                    <a:pt x="152" y="118"/>
                    <a:pt x="118" y="152"/>
                    <a:pt x="76" y="152"/>
                  </a:cubicBezTo>
                  <a:close/>
                  <a:moveTo>
                    <a:pt x="76" y="24"/>
                  </a:moveTo>
                  <a:cubicBezTo>
                    <a:pt x="47" y="24"/>
                    <a:pt x="24" y="47"/>
                    <a:pt x="24" y="76"/>
                  </a:cubicBezTo>
                  <a:cubicBezTo>
                    <a:pt x="24" y="105"/>
                    <a:pt x="47" y="128"/>
                    <a:pt x="76" y="128"/>
                  </a:cubicBezTo>
                  <a:cubicBezTo>
                    <a:pt x="105" y="128"/>
                    <a:pt x="128" y="105"/>
                    <a:pt x="128" y="76"/>
                  </a:cubicBezTo>
                  <a:cubicBezTo>
                    <a:pt x="128" y="47"/>
                    <a:pt x="105" y="24"/>
                    <a:pt x="76" y="24"/>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0" name="íṣļíde">
              <a:extLst>
                <a:ext uri="{FF2B5EF4-FFF2-40B4-BE49-F238E27FC236}">
                  <a16:creationId xmlns:a16="http://schemas.microsoft.com/office/drawing/2014/main" id="{2F5CF388-8C93-4BCB-A053-8D763F554338}"/>
                </a:ext>
              </a:extLst>
            </p:cNvPr>
            <p:cNvSpPr/>
            <p:nvPr/>
          </p:nvSpPr>
          <p:spPr bwMode="auto">
            <a:xfrm>
              <a:off x="2592099" y="4179759"/>
              <a:ext cx="93956" cy="90601"/>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1" name="isļïḋé">
              <a:extLst>
                <a:ext uri="{FF2B5EF4-FFF2-40B4-BE49-F238E27FC236}">
                  <a16:creationId xmlns:a16="http://schemas.microsoft.com/office/drawing/2014/main" id="{9581BEBF-CE84-462B-A830-C86483141F49}"/>
                </a:ext>
              </a:extLst>
            </p:cNvPr>
            <p:cNvSpPr/>
            <p:nvPr/>
          </p:nvSpPr>
          <p:spPr bwMode="auto">
            <a:xfrm>
              <a:off x="2961211" y="4364314"/>
              <a:ext cx="184557" cy="184557"/>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rgbClr val="000000"/>
                </a:solidFill>
                <a:latin typeface="Arial"/>
                <a:ea typeface="微软雅黑"/>
              </a:endParaRPr>
            </a:p>
          </p:txBody>
        </p:sp>
        <p:sp>
          <p:nvSpPr>
            <p:cNvPr id="62" name="ïSlïďé">
              <a:extLst>
                <a:ext uri="{FF2B5EF4-FFF2-40B4-BE49-F238E27FC236}">
                  <a16:creationId xmlns:a16="http://schemas.microsoft.com/office/drawing/2014/main" id="{DE62716C-D93D-46CA-A106-662772E0345A}"/>
                </a:ext>
              </a:extLst>
            </p:cNvPr>
            <p:cNvSpPr txBox="1"/>
            <p:nvPr/>
          </p:nvSpPr>
          <p:spPr>
            <a:xfrm>
              <a:off x="2181704" y="3014350"/>
              <a:ext cx="1411840" cy="344351"/>
            </a:xfrm>
            <a:prstGeom prst="rect">
              <a:avLst/>
            </a:prstGeom>
            <a:noFill/>
          </p:spPr>
          <p:txBody>
            <a:bodyPr rtlCol="0" wrap="none">
              <a:prstTxWarp prst="textPlain">
                <a:avLst/>
              </a:prstTxWarp>
              <a:spAutoFit/>
            </a:bodyPr>
            <a:lstStyle/>
            <a:p>
              <a:pPr algn="dist"/>
              <a:r>
                <a:rPr altLang="en-US" b="1" lang="zh-CN" sz="1400">
                  <a:solidFill>
                    <a:srgbClr val="C00000"/>
                  </a:solidFill>
                  <a:latin charset="-122" panose="020b0503020204020204" pitchFamily="34" typeface="微软雅黑"/>
                  <a:ea charset="-122" panose="020b0503020204020204" pitchFamily="34" typeface="微软雅黑"/>
                  <a:cs charset="-122" panose="00020600040101010101" pitchFamily="18" typeface="阿里巴巴普惠体"/>
                </a:rPr>
                <a:t>年轻党员干部</a:t>
              </a:r>
            </a:p>
          </p:txBody>
        </p:sp>
      </p:grpSp>
    </p:spTree>
    <p:extLst>
      <p:ext uri="{BB962C8B-B14F-4D97-AF65-F5344CB8AC3E}">
        <p14:creationId val="33228497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38"/>
                                        </p:tgtEl>
                                        <p:attrNameLst>
                                          <p:attrName>style.visibility</p:attrName>
                                        </p:attrNameLst>
                                      </p:cBhvr>
                                      <p:to>
                                        <p:strVal val="visible"/>
                                      </p:to>
                                    </p:set>
                                    <p:anim calcmode="lin" valueType="num">
                                      <p:cBhvr>
                                        <p:cTn dur="500" fill="hold" id="18"/>
                                        <p:tgtEl>
                                          <p:spTgt spid="38"/>
                                        </p:tgtEl>
                                        <p:attrNameLst>
                                          <p:attrName>ppt_w</p:attrName>
                                        </p:attrNameLst>
                                      </p:cBhvr>
                                      <p:tavLst>
                                        <p:tav tm="0">
                                          <p:val>
                                            <p:fltVal val="0"/>
                                          </p:val>
                                        </p:tav>
                                        <p:tav tm="100000">
                                          <p:val>
                                            <p:strVal val="#ppt_w"/>
                                          </p:val>
                                        </p:tav>
                                      </p:tavLst>
                                    </p:anim>
                                    <p:anim calcmode="lin" valueType="num">
                                      <p:cBhvr>
                                        <p:cTn dur="500" fill="hold" id="19"/>
                                        <p:tgtEl>
                                          <p:spTgt spid="38"/>
                                        </p:tgtEl>
                                        <p:attrNameLst>
                                          <p:attrName>ppt_h</p:attrName>
                                        </p:attrNameLst>
                                      </p:cBhvr>
                                      <p:tavLst>
                                        <p:tav tm="0">
                                          <p:val>
                                            <p:fltVal val="0"/>
                                          </p:val>
                                        </p:tav>
                                        <p:tav tm="100000">
                                          <p:val>
                                            <p:strVal val="#ppt_h"/>
                                          </p:val>
                                        </p:tav>
                                      </p:tavLst>
                                    </p:anim>
                                    <p:animEffect filter="fade" transition="in">
                                      <p:cBhvr>
                                        <p:cTn dur="500" id="20"/>
                                        <p:tgtEl>
                                          <p:spTgt spid="38"/>
                                        </p:tgtEl>
                                      </p:cBhvr>
                                    </p:animEffect>
                                  </p:childTnLst>
                                </p:cTn>
                              </p:par>
                            </p:childTnLst>
                          </p:cTn>
                        </p:par>
                        <p:par>
                          <p:cTn fill="hold" id="21" nodeType="afterGroup">
                            <p:stCondLst>
                              <p:cond delay="2000"/>
                            </p:stCondLst>
                            <p:childTnLst>
                              <p:par>
                                <p:cTn fill="hold" id="22" nodeType="afterEffect" presetClass="entr" presetID="16" presetSubtype="21">
                                  <p:stCondLst>
                                    <p:cond delay="0"/>
                                  </p:stCondLst>
                                  <p:childTnLst>
                                    <p:set>
                                      <p:cBhvr>
                                        <p:cTn dur="1" fill="hold" id="23">
                                          <p:stCondLst>
                                            <p:cond delay="0"/>
                                          </p:stCondLst>
                                        </p:cTn>
                                        <p:tgtEl>
                                          <p:spTgt spid="37"/>
                                        </p:tgtEl>
                                        <p:attrNameLst>
                                          <p:attrName>style.visibility</p:attrName>
                                        </p:attrNameLst>
                                      </p:cBhvr>
                                      <p:to>
                                        <p:strVal val="visible"/>
                                      </p:to>
                                    </p:set>
                                    <p:animEffect filter="barn(inVertical)" transition="in">
                                      <p:cBhvr>
                                        <p:cTn dur="500" id="24"/>
                                        <p:tgtEl>
                                          <p:spTgt spid="37"/>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8">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additive="base">
                                        <p:cTn dur="500" fill="hold" id="29"/>
                                        <p:tgtEl>
                                          <p:spTgt spid="40"/>
                                        </p:tgtEl>
                                        <p:attrNameLst>
                                          <p:attrName>ppt_x</p:attrName>
                                        </p:attrNameLst>
                                      </p:cBhvr>
                                      <p:tavLst>
                                        <p:tav tm="0">
                                          <p:val>
                                            <p:strVal val="0-#ppt_w/2"/>
                                          </p:val>
                                        </p:tav>
                                        <p:tav tm="100000">
                                          <p:val>
                                            <p:strVal val="#ppt_x"/>
                                          </p:val>
                                        </p:tav>
                                      </p:tavLst>
                                    </p:anim>
                                    <p:anim calcmode="lin" valueType="num">
                                      <p:cBhvr additive="base">
                                        <p:cTn dur="500" fill="hold" id="30"/>
                                        <p:tgtEl>
                                          <p:spTgt spid="40"/>
                                        </p:tgtEl>
                                        <p:attrNameLst>
                                          <p:attrName>ppt_y</p:attrName>
                                        </p:attrNameLst>
                                      </p:cBhvr>
                                      <p:tavLst>
                                        <p:tav tm="0">
                                          <p:val>
                                            <p:strVal val="#ppt_y"/>
                                          </p:val>
                                        </p:tav>
                                        <p:tav tm="100000">
                                          <p:val>
                                            <p:strVal val="#ppt_y"/>
                                          </p:val>
                                        </p:tav>
                                      </p:tavLst>
                                    </p:anim>
                                  </p:childTnLst>
                                </p:cTn>
                              </p:par>
                              <p:par>
                                <p:cTn fill="hold" id="31" nodeType="withEffect" presetClass="entr" presetID="22" presetSubtype="4">
                                  <p:stCondLst>
                                    <p:cond delay="0"/>
                                  </p:stCondLst>
                                  <p:childTnLst>
                                    <p:set>
                                      <p:cBhvr>
                                        <p:cTn dur="1" fill="hold" id="32">
                                          <p:stCondLst>
                                            <p:cond delay="0"/>
                                          </p:stCondLst>
                                        </p:cTn>
                                        <p:tgtEl>
                                          <p:spTgt spid="44"/>
                                        </p:tgtEl>
                                        <p:attrNameLst>
                                          <p:attrName>style.visibility</p:attrName>
                                        </p:attrNameLst>
                                      </p:cBhvr>
                                      <p:to>
                                        <p:strVal val="visible"/>
                                      </p:to>
                                    </p:set>
                                    <p:animEffect filter="wipe(down)" transition="in">
                                      <p:cBhvr>
                                        <p:cTn dur="1000" id="33"/>
                                        <p:tgtEl>
                                          <p:spTgt spid="44"/>
                                        </p:tgtEl>
                                      </p:cBhvr>
                                    </p:animEffect>
                                  </p:childTnLst>
                                </p:cTn>
                              </p:par>
                            </p:childTnLst>
                          </p:cTn>
                        </p:par>
                        <p:par>
                          <p:cTn fill="hold" id="34" nodeType="afterGroup">
                            <p:stCondLst>
                              <p:cond delay="1000"/>
                            </p:stCondLst>
                            <p:childTnLst>
                              <p:par>
                                <p:cTn fill="hold" grpId="0" id="35" nodeType="afterEffect" presetClass="entr" presetID="22" presetSubtype="1">
                                  <p:stCondLst>
                                    <p:cond delay="0"/>
                                  </p:stCondLst>
                                  <p:childTnLst>
                                    <p:set>
                                      <p:cBhvr>
                                        <p:cTn dur="1" fill="hold" id="36">
                                          <p:stCondLst>
                                            <p:cond delay="0"/>
                                          </p:stCondLst>
                                        </p:cTn>
                                        <p:tgtEl>
                                          <p:spTgt spid="39"/>
                                        </p:tgtEl>
                                        <p:attrNameLst>
                                          <p:attrName>style.visibility</p:attrName>
                                        </p:attrNameLst>
                                      </p:cBhvr>
                                      <p:to>
                                        <p:strVal val="visible"/>
                                      </p:to>
                                    </p:set>
                                    <p:animEffect filter="wipe(up)" transition="in">
                                      <p:cBhvr>
                                        <p:cTn dur="500" id="3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8" name="矩形 7">
            <a:extLst>
              <a:ext uri="{FF2B5EF4-FFF2-40B4-BE49-F238E27FC236}">
                <a16:creationId xmlns:a16="http://schemas.microsoft.com/office/drawing/2014/main" id="{1E0383ED-51F5-4FA1-9A09-C4DA7F32B553}"/>
              </a:ext>
            </a:extLst>
          </p:cNvPr>
          <p:cNvSpPr/>
          <p:nvPr/>
        </p:nvSpPr>
        <p:spPr>
          <a:xfrm>
            <a:off x="1256524" y="1550040"/>
            <a:ext cx="7299265" cy="2505456"/>
          </a:xfrm>
          <a:prstGeom prst="rect">
            <a:avLst/>
          </a:prstGeom>
        </p:spPr>
        <p:txBody>
          <a:bodyPr wrap="square">
            <a:spAutoFit/>
          </a:bodyPr>
          <a:lstStyle/>
          <a:p>
            <a:pPr algn="dist">
              <a:lnSpc>
                <a:spcPct val="90000"/>
              </a:lnSpc>
            </a:pPr>
            <a:r>
              <a:rPr altLang="en-US" lang="zh-CN" spc="-100" sz="88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发扬斗争精神</a:t>
            </a:r>
          </a:p>
          <a:p>
            <a:pPr algn="dist">
              <a:lnSpc>
                <a:spcPct val="90000"/>
              </a:lnSpc>
            </a:pPr>
            <a:r>
              <a:rPr altLang="en-US" lang="zh-CN" spc="-100" sz="88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勇于担当作为</a:t>
            </a:r>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285497" y="246371"/>
            <a:ext cx="1195615" cy="966967"/>
          </a:xfrm>
          <a:prstGeom prst="rect">
            <a:avLst/>
          </a:prstGeom>
        </p:spPr>
      </p:pic>
      <p:grpSp>
        <p:nvGrpSpPr>
          <p:cNvPr id="14" name="PA-10228">
            <a:extLst>
              <a:ext uri="{FF2B5EF4-FFF2-40B4-BE49-F238E27FC236}">
                <a16:creationId xmlns:a16="http://schemas.microsoft.com/office/drawing/2014/main" id="{B30F4B55-128F-44CD-A16E-6A5B67FE8791}"/>
              </a:ext>
            </a:extLst>
          </p:cNvPr>
          <p:cNvGrpSpPr/>
          <p:nvPr>
            <p:custDataLst>
              <p:tags r:id="rId6"/>
            </p:custDataLst>
          </p:nvPr>
        </p:nvGrpSpPr>
        <p:grpSpPr>
          <a:xfrm>
            <a:off x="2390403" y="4324120"/>
            <a:ext cx="292463" cy="292463"/>
            <a:chOff x="801291" y="3535885"/>
            <a:chExt cx="219347" cy="219347"/>
          </a:xfrm>
        </p:grpSpPr>
        <p:sp>
          <p:nvSpPr>
            <p:cNvPr id="15" name="PA-椭圆 10">
              <a:extLst>
                <a:ext uri="{FF2B5EF4-FFF2-40B4-BE49-F238E27FC236}">
                  <a16:creationId xmlns:a16="http://schemas.microsoft.com/office/drawing/2014/main" id="{3907E80D-1134-4984-851B-A4CFBEC2D72A}"/>
                </a:ext>
              </a:extLst>
            </p:cNvPr>
            <p:cNvSpPr>
              <a:spLocks noChangeArrowheads="1"/>
            </p:cNvSpPr>
            <p:nvPr>
              <p:custDataLst>
                <p:tags r:id="rId7"/>
              </p:custDataLst>
            </p:nvPr>
          </p:nvSpPr>
          <p:spPr bwMode="auto">
            <a:xfrm>
              <a:off x="801291" y="3535885"/>
              <a:ext cx="219347" cy="219347"/>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16" name="组合 15">
              <a:extLst>
                <a:ext uri="{FF2B5EF4-FFF2-40B4-BE49-F238E27FC236}">
                  <a16:creationId xmlns:a16="http://schemas.microsoft.com/office/drawing/2014/main" id="{F897572C-7E7C-401C-B44E-E56F9573D757}"/>
                </a:ext>
              </a:extLst>
            </p:cNvPr>
            <p:cNvGrpSpPr/>
            <p:nvPr/>
          </p:nvGrpSpPr>
          <p:grpSpPr>
            <a:xfrm>
              <a:off x="860980" y="3583766"/>
              <a:ext cx="100336" cy="114060"/>
              <a:chOff x="860980" y="3583766"/>
              <a:chExt cx="100336" cy="114060"/>
            </a:xfrm>
          </p:grpSpPr>
          <p:sp>
            <p:nvSpPr>
              <p:cNvPr id="17" name="PA-任意多边形 12">
                <a:extLst>
                  <a:ext uri="{FF2B5EF4-FFF2-40B4-BE49-F238E27FC236}">
                    <a16:creationId xmlns:a16="http://schemas.microsoft.com/office/drawing/2014/main" id="{79B4D6E6-4A1F-4311-9E8F-97A3329E0562}"/>
                  </a:ext>
                </a:extLst>
              </p:cNvPr>
              <p:cNvSpPr>
                <a:spLocks noEditPoints="1"/>
              </p:cNvSpPr>
              <p:nvPr>
                <p:custDataLst>
                  <p:tags r:id="rId8"/>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18" name="PA-任意多边形 13">
                <a:extLst>
                  <a:ext uri="{FF2B5EF4-FFF2-40B4-BE49-F238E27FC236}">
                    <a16:creationId xmlns:a16="http://schemas.microsoft.com/office/drawing/2014/main" id="{8F856EDF-43D8-471E-BA81-88CE17FC9260}"/>
                  </a:ext>
                </a:extLst>
              </p:cNvPr>
              <p:cNvSpPr/>
              <p:nvPr>
                <p:custDataLst>
                  <p:tags r:id="rId9"/>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grpSp>
        <p:nvGrpSpPr>
          <p:cNvPr id="19" name="PA-10229">
            <a:extLst>
              <a:ext uri="{FF2B5EF4-FFF2-40B4-BE49-F238E27FC236}">
                <a16:creationId xmlns:a16="http://schemas.microsoft.com/office/drawing/2014/main" id="{ABF84BBD-5BC5-4614-951E-71B5B654B3E2}"/>
              </a:ext>
            </a:extLst>
          </p:cNvPr>
          <p:cNvGrpSpPr/>
          <p:nvPr>
            <p:custDataLst>
              <p:tags r:id="rId10"/>
            </p:custDataLst>
          </p:nvPr>
        </p:nvGrpSpPr>
        <p:grpSpPr>
          <a:xfrm>
            <a:off x="5047869" y="4325816"/>
            <a:ext cx="292463" cy="292463"/>
            <a:chOff x="4248" y="3024"/>
            <a:chExt cx="600" cy="599"/>
          </a:xfrm>
        </p:grpSpPr>
        <p:sp>
          <p:nvSpPr>
            <p:cNvPr id="20" name="PA-椭圆 15">
              <a:extLst>
                <a:ext uri="{FF2B5EF4-FFF2-40B4-BE49-F238E27FC236}">
                  <a16:creationId xmlns:a16="http://schemas.microsoft.com/office/drawing/2014/main" id="{C39996DE-23A8-44B3-B004-A7E5E821155A}"/>
                </a:ext>
              </a:extLst>
            </p:cNvPr>
            <p:cNvSpPr>
              <a:spLocks noChangeArrowheads="1"/>
            </p:cNvSpPr>
            <p:nvPr>
              <p:custDataLst>
                <p:tags r:id="rId11"/>
              </p:custDataLst>
            </p:nvPr>
          </p:nvSpPr>
          <p:spPr bwMode="auto">
            <a:xfrm>
              <a:off x="4248" y="3024"/>
              <a:ext cx="600" cy="599"/>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21" name="Group 16">
              <a:extLst>
                <a:ext uri="{FF2B5EF4-FFF2-40B4-BE49-F238E27FC236}">
                  <a16:creationId xmlns:a16="http://schemas.microsoft.com/office/drawing/2014/main" id="{FD09BB86-5318-4ECB-A531-D31140B19A92}"/>
                </a:ext>
              </a:extLst>
            </p:cNvPr>
            <p:cNvGrpSpPr/>
            <p:nvPr/>
          </p:nvGrpSpPr>
          <p:grpSpPr>
            <a:xfrm>
              <a:off x="4441" y="3144"/>
              <a:ext cx="215" cy="345"/>
              <a:chOff x="4441" y="3144"/>
              <a:chExt cx="215" cy="345"/>
            </a:xfrm>
          </p:grpSpPr>
          <p:sp>
            <p:nvSpPr>
              <p:cNvPr id="22" name="PA-任意多边形 17">
                <a:extLst>
                  <a:ext uri="{FF2B5EF4-FFF2-40B4-BE49-F238E27FC236}">
                    <a16:creationId xmlns:a16="http://schemas.microsoft.com/office/drawing/2014/main" id="{27271620-996E-409C-B8BC-8B01D638297C}"/>
                  </a:ext>
                </a:extLst>
              </p:cNvPr>
              <p:cNvSpPr>
                <a:spLocks noEditPoints="1"/>
              </p:cNvSpPr>
              <p:nvPr>
                <p:custDataLst>
                  <p:tags r:id="rId12"/>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23" name="PA-任意多边形 18">
                <a:extLst>
                  <a:ext uri="{FF2B5EF4-FFF2-40B4-BE49-F238E27FC236}">
                    <a16:creationId xmlns:a16="http://schemas.microsoft.com/office/drawing/2014/main" id="{923E5DDB-C3C8-4AF3-A2FE-63784AFDC9BB}"/>
                  </a:ext>
                </a:extLst>
              </p:cNvPr>
              <p:cNvSpPr/>
              <p:nvPr>
                <p:custDataLst>
                  <p:tags r:id="rId13"/>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sp>
        <p:nvSpPr>
          <p:cNvPr id="24" name="PA-102210">
            <a:extLst>
              <a:ext uri="{FF2B5EF4-FFF2-40B4-BE49-F238E27FC236}">
                <a16:creationId xmlns:a16="http://schemas.microsoft.com/office/drawing/2014/main" id="{C7673853-3EA1-4060-BAAA-6EDC8F470B63}"/>
              </a:ext>
            </a:extLst>
          </p:cNvPr>
          <p:cNvSpPr txBox="1">
            <a:spLocks noChangeArrowheads="1"/>
          </p:cNvSpPr>
          <p:nvPr>
            <p:custDataLst>
              <p:tags r:id="rId14"/>
            </p:custDataLst>
          </p:nvPr>
        </p:nvSpPr>
        <p:spPr bwMode="auto">
          <a:xfrm>
            <a:off x="5362151" y="4290337"/>
            <a:ext cx="1932305"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latin typeface="+mn-ea"/>
                <a:cs typeface="+mn-ea"/>
                <a:sym typeface="+mn-lt"/>
              </a:rPr>
              <a:t>日期：202X-00-00</a:t>
            </a:r>
          </a:p>
        </p:txBody>
      </p:sp>
      <p:sp>
        <p:nvSpPr>
          <p:cNvPr id="25" name="PA-102211">
            <a:extLst>
              <a:ext uri="{FF2B5EF4-FFF2-40B4-BE49-F238E27FC236}">
                <a16:creationId xmlns:a16="http://schemas.microsoft.com/office/drawing/2014/main" id="{1EBB3713-4963-4E7B-B42E-6FD65E1CF377}"/>
              </a:ext>
            </a:extLst>
          </p:cNvPr>
          <p:cNvSpPr/>
          <p:nvPr>
            <p:custDataLst>
              <p:tags r:id="rId15"/>
            </p:custDataLst>
          </p:nvPr>
        </p:nvSpPr>
        <p:spPr>
          <a:xfrm>
            <a:off x="2682681" y="4301074"/>
            <a:ext cx="1825942"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latin typeface="+mn-ea"/>
                <a:cs typeface="+mn-ea"/>
                <a:sym typeface="+mn-lt"/>
              </a:rPr>
              <a:t>汇报人： 优页PPT</a:t>
            </a:r>
          </a:p>
        </p:txBody>
      </p:sp>
    </p:spTree>
    <p:extLst>
      <p:ext uri="{BB962C8B-B14F-4D97-AF65-F5344CB8AC3E}">
        <p14:creationId val="2633715106"/>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6"/>
                                        </p:tgtEl>
                                        <p:attrNameLst>
                                          <p:attrName>style.visibility</p:attrName>
                                        </p:attrNameLst>
                                      </p:cBhvr>
                                      <p:to>
                                        <p:strVal val="visible"/>
                                      </p:to>
                                    </p:set>
                                    <p:animEffect filter="wipe(righ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par>
                          <p:cTn fill="hold" id="20" nodeType="afterGroup">
                            <p:stCondLst>
                              <p:cond delay="500"/>
                            </p:stCondLst>
                            <p:childTnLst>
                              <p:par>
                                <p:cTn fill="hold" grpId="0" id="21" nodeType="afterEffect" presetClass="entr" presetID="23" presetSubtype="36">
                                  <p:stCondLst>
                                    <p:cond delay="0"/>
                                  </p:stCondLst>
                                  <p:iterate type="lt">
                                    <p:tmPct val="10000"/>
                                  </p:iterate>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strVal val="(6*min(max(#ppt_w*#ppt_h,.3),1)-7.4)/-.7*#ppt_w"/>
                                          </p:val>
                                        </p:tav>
                                        <p:tav tm="100000">
                                          <p:val>
                                            <p:strVal val="#ppt_w"/>
                                          </p:val>
                                        </p:tav>
                                      </p:tavLst>
                                    </p:anim>
                                    <p:anim calcmode="lin" valueType="num">
                                      <p:cBhvr>
                                        <p:cTn dur="500" fill="hold" id="24"/>
                                        <p:tgtEl>
                                          <p:spTgt spid="8"/>
                                        </p:tgtEl>
                                        <p:attrNameLst>
                                          <p:attrName>ppt_h</p:attrName>
                                        </p:attrNameLst>
                                      </p:cBhvr>
                                      <p:tavLst>
                                        <p:tav tm="0">
                                          <p:val>
                                            <p:strVal val="(6*min(max(#ppt_w*#ppt_h,.3),1)-7.4)/-.7*#ppt_h"/>
                                          </p:val>
                                        </p:tav>
                                        <p:tav tm="100000">
                                          <p:val>
                                            <p:strVal val="#ppt_h"/>
                                          </p:val>
                                        </p:tav>
                                      </p:tavLst>
                                    </p:anim>
                                    <p:anim calcmode="lin" valueType="num">
                                      <p:cBhvr>
                                        <p:cTn dur="500" fill="hold" id="25"/>
                                        <p:tgtEl>
                                          <p:spTgt spid="8"/>
                                        </p:tgtEl>
                                        <p:attrNameLst>
                                          <p:attrName>ppt_x</p:attrName>
                                        </p:attrNameLst>
                                      </p:cBhvr>
                                      <p:tavLst>
                                        <p:tav tm="0">
                                          <p:val>
                                            <p:fltVal val="0.5"/>
                                          </p:val>
                                        </p:tav>
                                        <p:tav tm="100000">
                                          <p:val>
                                            <p:strVal val="#ppt_x"/>
                                          </p:val>
                                        </p:tav>
                                      </p:tavLst>
                                    </p:anim>
                                    <p:anim calcmode="lin" valueType="num">
                                      <p:cBhvr>
                                        <p:cTn dur="500" fill="hold" id="26"/>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27" nodeType="afterGroup">
                            <p:stCondLst>
                              <p:cond delay="1000"/>
                            </p:stCondLst>
                            <p:childTnLst>
                              <p:par>
                                <p:cTn fill="hold" id="28" nodeType="afterEffect" presetClass="entr" presetID="42"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1000" id="30"/>
                                        <p:tgtEl>
                                          <p:spTgt spid="14"/>
                                        </p:tgtEl>
                                      </p:cBhvr>
                                    </p:animEffect>
                                    <p:anim calcmode="lin" valueType="num">
                                      <p:cBhvr>
                                        <p:cTn dur="1000" fill="hold" id="31"/>
                                        <p:tgtEl>
                                          <p:spTgt spid="14"/>
                                        </p:tgtEl>
                                        <p:attrNameLst>
                                          <p:attrName>ppt_x</p:attrName>
                                        </p:attrNameLst>
                                      </p:cBhvr>
                                      <p:tavLst>
                                        <p:tav tm="0">
                                          <p:val>
                                            <p:strVal val="#ppt_x"/>
                                          </p:val>
                                        </p:tav>
                                        <p:tav tm="100000">
                                          <p:val>
                                            <p:strVal val="#ppt_x"/>
                                          </p:val>
                                        </p:tav>
                                      </p:tavLst>
                                    </p:anim>
                                    <p:anim calcmode="lin" valueType="num">
                                      <p:cBhvr>
                                        <p:cTn dur="1000" fill="hold" id="32"/>
                                        <p:tgtEl>
                                          <p:spTgt spid="14"/>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1000" id="40"/>
                                        <p:tgtEl>
                                          <p:spTgt spid="19"/>
                                        </p:tgtEl>
                                      </p:cBhvr>
                                    </p:animEffect>
                                    <p:anim calcmode="lin" valueType="num">
                                      <p:cBhvr>
                                        <p:cTn dur="1000" fill="hold" id="41"/>
                                        <p:tgtEl>
                                          <p:spTgt spid="19"/>
                                        </p:tgtEl>
                                        <p:attrNameLst>
                                          <p:attrName>ppt_x</p:attrName>
                                        </p:attrNameLst>
                                      </p:cBhvr>
                                      <p:tavLst>
                                        <p:tav tm="0">
                                          <p:val>
                                            <p:strVal val="#ppt_x"/>
                                          </p:val>
                                        </p:tav>
                                        <p:tav tm="100000">
                                          <p:val>
                                            <p:strVal val="#ppt_x"/>
                                          </p:val>
                                        </p:tav>
                                      </p:tavLst>
                                    </p:anim>
                                    <p:anim calcmode="lin" valueType="num">
                                      <p:cBhvr>
                                        <p:cTn dur="1000" fill="hold" id="42"/>
                                        <p:tgtEl>
                                          <p:spTgt spid="19"/>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ur="1000" id="45"/>
                                        <p:tgtEl>
                                          <p:spTgt spid="24"/>
                                        </p:tgtEl>
                                      </p:cBhvr>
                                    </p:animEffect>
                                    <p:anim calcmode="lin" valueType="num">
                                      <p:cBhvr>
                                        <p:cTn dur="1000" fill="hold" id="46"/>
                                        <p:tgtEl>
                                          <p:spTgt spid="24"/>
                                        </p:tgtEl>
                                        <p:attrNameLst>
                                          <p:attrName>ppt_x</p:attrName>
                                        </p:attrNameLst>
                                      </p:cBhvr>
                                      <p:tavLst>
                                        <p:tav tm="0">
                                          <p:val>
                                            <p:strVal val="#ppt_x"/>
                                          </p:val>
                                        </p:tav>
                                        <p:tav tm="100000">
                                          <p:val>
                                            <p:strVal val="#ppt_x"/>
                                          </p:val>
                                        </p:tav>
                                      </p:tavLst>
                                    </p:anim>
                                    <p:anim calcmode="lin" valueType="num">
                                      <p:cBhvr>
                                        <p:cTn dur="1000" fill="hold" id="47"/>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4"/>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3" name="Aitds2">
            <a:extLst>
              <a:ext uri="{FF2B5EF4-FFF2-40B4-BE49-F238E27FC236}">
                <a16:creationId xmlns:a16="http://schemas.microsoft.com/office/drawing/2014/main" id="{CC13748E-8CA9-4F13-9087-9833FB477FAE}"/>
              </a:ext>
            </a:extLst>
          </p:cNvPr>
          <p:cNvSpPr/>
          <p:nvPr/>
        </p:nvSpPr>
        <p:spPr>
          <a:xfrm>
            <a:off x="612140" y="2145203"/>
            <a:ext cx="3147430" cy="3672495"/>
          </a:xfrm>
          <a:prstGeom prst="rect">
            <a:avLst/>
          </a:prstGeom>
          <a:solidFill>
            <a:schemeClr val="bg1"/>
          </a:solidFill>
          <a:ln algn="ctr" cap="flat" cmpd="sng" w="19050">
            <a:solidFill>
              <a:srgbClr val="F50000"/>
            </a:solidFill>
            <a:prstDash val="sysDot"/>
          </a:ln>
          <a:effectLst/>
        </p:spPr>
        <p:txBody>
          <a:bodyPr anchor="ctr" rtlCol="0"/>
          <a:lstStyle/>
          <a:p>
            <a:pPr algn="ctr" fontAlgn="base">
              <a:spcBef>
                <a:spcPct val="0"/>
              </a:spcBef>
              <a:spcAft>
                <a:spcPct val="0"/>
              </a:spcAft>
              <a:defRPr/>
            </a:pPr>
            <a:endParaRPr altLang="en-US" b="1" kern="0" lang="zh-CN" sz="2800">
              <a:solidFill>
                <a:srgbClr val="FFFDFB"/>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7" name="Aitds3-1">
            <a:extLst>
              <a:ext uri="{FF2B5EF4-FFF2-40B4-BE49-F238E27FC236}">
                <a16:creationId xmlns:a16="http://schemas.microsoft.com/office/drawing/2014/main" id="{CDD403D6-2251-446B-925F-8CC4CE24FBAE}"/>
              </a:ext>
            </a:extLst>
          </p:cNvPr>
          <p:cNvSpPr/>
          <p:nvPr/>
        </p:nvSpPr>
        <p:spPr>
          <a:xfrm>
            <a:off x="1589047" y="495729"/>
            <a:ext cx="5713453"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en-US" b="1" lang="zh-CN" sz="32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选择这个主题的三个方面考虑</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285498" y="281541"/>
            <a:ext cx="1018051" cy="823360"/>
          </a:xfrm>
          <a:prstGeom prst="rect">
            <a:avLst/>
          </a:prstGeom>
        </p:spPr>
      </p:pic>
      <p:sp>
        <p:nvSpPr>
          <p:cNvPr id="16" name="Aitds3">
            <a:extLst>
              <a:ext uri="{FF2B5EF4-FFF2-40B4-BE49-F238E27FC236}">
                <a16:creationId xmlns:a16="http://schemas.microsoft.com/office/drawing/2014/main" id="{F3744F8C-0B36-4CFA-90A4-68347AA39EE4}"/>
              </a:ext>
            </a:extLst>
          </p:cNvPr>
          <p:cNvSpPr/>
          <p:nvPr/>
        </p:nvSpPr>
        <p:spPr>
          <a:xfrm>
            <a:off x="704122" y="2425467"/>
            <a:ext cx="2963466" cy="3163824"/>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u="none">
                <a:ln>
                  <a:noFill/>
                </a:ln>
                <a:solidFill>
                  <a:prstClr val="black"/>
                </a:solidFill>
                <a:effectLst/>
                <a:uLnTx/>
                <a:uFillTx/>
                <a:cs typeface="+mn-ea"/>
                <a:sym typeface="+mn-lt"/>
              </a:rPr>
              <a:t>斗争精神是习近平总书记多次提及、并作出了一系列重要讲话和指示批示的，学习斗争精神相关内容，将有利于我们更好地学习贯彻习近平新时代中国特色社会主义思想，也就是说它是重要的、值得学习的;  　　</a:t>
            </a:r>
          </a:p>
        </p:txBody>
      </p:sp>
      <p:sp>
        <p:nvSpPr>
          <p:cNvPr id="34" name="Aitds2">
            <a:extLst>
              <a:ext uri="{FF2B5EF4-FFF2-40B4-BE49-F238E27FC236}">
                <a16:creationId xmlns:a16="http://schemas.microsoft.com/office/drawing/2014/main" id="{CC13748E-8CA9-4F13-9087-9833FB477FAE}"/>
              </a:ext>
            </a:extLst>
          </p:cNvPr>
          <p:cNvSpPr/>
          <p:nvPr/>
        </p:nvSpPr>
        <p:spPr>
          <a:xfrm>
            <a:off x="4503420" y="2145203"/>
            <a:ext cx="3147430" cy="3672495"/>
          </a:xfrm>
          <a:prstGeom prst="rect">
            <a:avLst/>
          </a:prstGeom>
          <a:solidFill>
            <a:schemeClr val="bg1"/>
          </a:solidFill>
          <a:ln algn="ctr" cap="flat" cmpd="sng" w="19050">
            <a:solidFill>
              <a:srgbClr val="F50000"/>
            </a:solidFill>
            <a:prstDash val="sysDot"/>
          </a:ln>
          <a:effectLst/>
        </p:spPr>
        <p:txBody>
          <a:bodyPr anchor="ctr" rtlCol="0"/>
          <a:lstStyle/>
          <a:p>
            <a:pPr algn="ctr" fontAlgn="base">
              <a:spcBef>
                <a:spcPct val="0"/>
              </a:spcBef>
              <a:spcAft>
                <a:spcPct val="0"/>
              </a:spcAft>
              <a:defRPr/>
            </a:pPr>
            <a:endParaRPr altLang="en-US" b="1" kern="0" lang="zh-CN" sz="2800">
              <a:solidFill>
                <a:srgbClr val="FFFDFB"/>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35" name="Aitds3">
            <a:extLst>
              <a:ext uri="{FF2B5EF4-FFF2-40B4-BE49-F238E27FC236}">
                <a16:creationId xmlns:a16="http://schemas.microsoft.com/office/drawing/2014/main" id="{F3744F8C-0B36-4CFA-90A4-68347AA39EE4}"/>
              </a:ext>
            </a:extLst>
          </p:cNvPr>
          <p:cNvSpPr/>
          <p:nvPr/>
        </p:nvSpPr>
        <p:spPr>
          <a:xfrm>
            <a:off x="4595402" y="2425467"/>
            <a:ext cx="2963466" cy="3163824"/>
          </a:xfrm>
          <a:prstGeom prst="rect">
            <a:avLst/>
          </a:prstGeom>
        </p:spPr>
        <p:txBody>
          <a:bodyPr wrap="square">
            <a:spAutoFit/>
          </a:bodyPr>
          <a:lstStyle/>
          <a:p>
            <a:pPr algn="just" lvl="0">
              <a:lnSpc>
                <a:spcPct val="140000"/>
              </a:lnSpc>
              <a:defRPr/>
            </a:pPr>
            <a:r>
              <a:rPr altLang="en-US" lang="zh-CN">
                <a:solidFill>
                  <a:prstClr val="black"/>
                </a:solidFill>
                <a:cs typeface="+mn-ea"/>
                <a:sym typeface="+mn-lt"/>
              </a:rPr>
              <a:t>就目前基层形势来看，不少党员干部对斗争精神的理解是不完整、甚至有偏差的，斗争精神的知识普及在基层远远不够，也就是说它在基层的传播是相对滞后的，是亟需被传播分享到基层土地上的;  　</a:t>
            </a:r>
          </a:p>
        </p:txBody>
      </p:sp>
      <p:sp>
        <p:nvSpPr>
          <p:cNvPr id="36" name="Aitds2">
            <a:extLst>
              <a:ext uri="{FF2B5EF4-FFF2-40B4-BE49-F238E27FC236}">
                <a16:creationId xmlns:a16="http://schemas.microsoft.com/office/drawing/2014/main" id="{CC13748E-8CA9-4F13-9087-9833FB477FAE}"/>
              </a:ext>
            </a:extLst>
          </p:cNvPr>
          <p:cNvSpPr/>
          <p:nvPr/>
        </p:nvSpPr>
        <p:spPr>
          <a:xfrm>
            <a:off x="8347710" y="2145203"/>
            <a:ext cx="3147430" cy="3672495"/>
          </a:xfrm>
          <a:prstGeom prst="rect">
            <a:avLst/>
          </a:prstGeom>
          <a:solidFill>
            <a:schemeClr val="bg1"/>
          </a:solidFill>
          <a:ln algn="ctr" cap="flat" cmpd="sng" w="19050">
            <a:solidFill>
              <a:srgbClr val="F50000"/>
            </a:solidFill>
            <a:prstDash val="sysDot"/>
          </a:ln>
          <a:effectLst/>
        </p:spPr>
        <p:txBody>
          <a:bodyPr anchor="ctr" rtlCol="0"/>
          <a:lstStyle/>
          <a:p>
            <a:pPr algn="ctr" fontAlgn="base">
              <a:spcBef>
                <a:spcPct val="0"/>
              </a:spcBef>
              <a:spcAft>
                <a:spcPct val="0"/>
              </a:spcAft>
              <a:defRPr/>
            </a:pPr>
            <a:endParaRPr altLang="en-US" b="1" kern="0" lang="zh-CN" sz="2800">
              <a:solidFill>
                <a:srgbClr val="FFFDFB"/>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37" name="Aitds3">
            <a:extLst>
              <a:ext uri="{FF2B5EF4-FFF2-40B4-BE49-F238E27FC236}">
                <a16:creationId xmlns:a16="http://schemas.microsoft.com/office/drawing/2014/main" id="{F3744F8C-0B36-4CFA-90A4-68347AA39EE4}"/>
              </a:ext>
            </a:extLst>
          </p:cNvPr>
          <p:cNvSpPr/>
          <p:nvPr/>
        </p:nvSpPr>
        <p:spPr>
          <a:xfrm>
            <a:off x="8439693" y="2425467"/>
            <a:ext cx="2963466" cy="2779776"/>
          </a:xfrm>
          <a:prstGeom prst="rect">
            <a:avLst/>
          </a:prstGeom>
        </p:spPr>
        <p:txBody>
          <a:bodyPr wrap="square">
            <a:spAutoFit/>
          </a:bodyPr>
          <a:lstStyle/>
          <a:p>
            <a:pPr algn="just" lvl="0">
              <a:lnSpc>
                <a:spcPct val="140000"/>
              </a:lnSpc>
              <a:defRPr/>
            </a:pPr>
            <a:r>
              <a:rPr altLang="en-US" lang="zh-CN">
                <a:solidFill>
                  <a:prstClr val="black"/>
                </a:solidFill>
                <a:cs typeface="+mn-ea"/>
                <a:sym typeface="+mn-lt"/>
              </a:rPr>
              <a:t>就斗争精神的实践程度来看，不少基层党员干部的斗争精神稍显不足，有些甚至存在弱化、退化的现象，这是极其危险的，讲这么一堂党课，也是对这一部分人敲敲钟，起到个醒脑、提醒的功效。 </a:t>
            </a:r>
          </a:p>
        </p:txBody>
      </p:sp>
    </p:spTree>
    <p:extLst>
      <p:ext uri="{BB962C8B-B14F-4D97-AF65-F5344CB8AC3E}">
        <p14:creationId val="308996515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
                                        </p:tgtEl>
                                        <p:attrNameLst>
                                          <p:attrName>style.visibility</p:attrName>
                                        </p:attrNameLst>
                                      </p:cBhvr>
                                      <p:to>
                                        <p:strVal val="visible"/>
                                      </p:to>
                                    </p:set>
                                    <p:animEffect filter="wipe(left)" transition="in">
                                      <p:cBhvr>
                                        <p:cTn dur="500" id="14"/>
                                        <p:tgtEl>
                                          <p:spTgt spid="7"/>
                                        </p:tgtEl>
                                      </p:cBhvr>
                                    </p:animEffect>
                                  </p:childTnLst>
                                </p:cTn>
                              </p:par>
                            </p:childTnLst>
                          </p:cTn>
                        </p:par>
                        <p:par>
                          <p:cTn fill="hold" id="15" nodeType="afterGroup">
                            <p:stCondLst>
                              <p:cond delay="500"/>
                            </p:stCondLst>
                            <p:childTnLst>
                              <p:par>
                                <p:cTn fill="hold" grpId="0" id="16" nodeType="afterEffect" presetClass="entr" presetID="21" presetSubtype="1">
                                  <p:stCondLst>
                                    <p:cond delay="0"/>
                                  </p:stCondLst>
                                  <p:childTnLst>
                                    <p:set>
                                      <p:cBhvr>
                                        <p:cTn dur="1" fill="hold" id="17">
                                          <p:stCondLst>
                                            <p:cond delay="0"/>
                                          </p:stCondLst>
                                        </p:cTn>
                                        <p:tgtEl>
                                          <p:spTgt spid="33"/>
                                        </p:tgtEl>
                                        <p:attrNameLst>
                                          <p:attrName>style.visibility</p:attrName>
                                        </p:attrNameLst>
                                      </p:cBhvr>
                                      <p:to>
                                        <p:strVal val="visible"/>
                                      </p:to>
                                    </p:set>
                                    <p:animEffect filter="wheel(1)" transition="in">
                                      <p:cBhvr>
                                        <p:cTn dur="2000" id="18"/>
                                        <p:tgtEl>
                                          <p:spTgt spid="33"/>
                                        </p:tgtEl>
                                      </p:cBhvr>
                                    </p:animEffect>
                                  </p:childTnLst>
                                </p:cTn>
                              </p:par>
                            </p:childTnLst>
                          </p:cTn>
                        </p:par>
                        <p:par>
                          <p:cTn fill="hold" id="19" nodeType="afterGroup">
                            <p:stCondLst>
                              <p:cond delay="2500"/>
                            </p:stCondLst>
                            <p:childTnLst>
                              <p:par>
                                <p:cTn fill="hold" grpId="0" id="20" nodeType="afterEffect" presetClass="entr" presetID="22" presetSubtype="1">
                                  <p:stCondLst>
                                    <p:cond delay="0"/>
                                  </p:stCondLst>
                                  <p:childTnLst>
                                    <p:set>
                                      <p:cBhvr>
                                        <p:cTn dur="1" fill="hold" id="21">
                                          <p:stCondLst>
                                            <p:cond delay="0"/>
                                          </p:stCondLst>
                                        </p:cTn>
                                        <p:tgtEl>
                                          <p:spTgt spid="16"/>
                                        </p:tgtEl>
                                        <p:attrNameLst>
                                          <p:attrName>style.visibility</p:attrName>
                                        </p:attrNameLst>
                                      </p:cBhvr>
                                      <p:to>
                                        <p:strVal val="visible"/>
                                      </p:to>
                                    </p:set>
                                    <p:animEffect filter="wipe(up)" transition="in">
                                      <p:cBhvr>
                                        <p:cTn dur="500" id="22"/>
                                        <p:tgtEl>
                                          <p:spTgt spid="16"/>
                                        </p:tgtEl>
                                      </p:cBhvr>
                                    </p:animEffect>
                                  </p:childTnLst>
                                </p:cTn>
                              </p:par>
                            </p:childTnLst>
                          </p:cTn>
                        </p:par>
                        <p:par>
                          <p:cTn fill="hold" id="23" nodeType="afterGroup">
                            <p:stCondLst>
                              <p:cond delay="3000"/>
                            </p:stCondLst>
                            <p:childTnLst>
                              <p:par>
                                <p:cTn fill="hold" grpId="0" id="24" nodeType="afterEffect" presetClass="entr" presetID="21" presetSubtype="1">
                                  <p:stCondLst>
                                    <p:cond delay="0"/>
                                  </p:stCondLst>
                                  <p:childTnLst>
                                    <p:set>
                                      <p:cBhvr>
                                        <p:cTn dur="1" fill="hold" id="25">
                                          <p:stCondLst>
                                            <p:cond delay="0"/>
                                          </p:stCondLst>
                                        </p:cTn>
                                        <p:tgtEl>
                                          <p:spTgt spid="34"/>
                                        </p:tgtEl>
                                        <p:attrNameLst>
                                          <p:attrName>style.visibility</p:attrName>
                                        </p:attrNameLst>
                                      </p:cBhvr>
                                      <p:to>
                                        <p:strVal val="visible"/>
                                      </p:to>
                                    </p:set>
                                    <p:animEffect filter="wheel(1)" transition="in">
                                      <p:cBhvr>
                                        <p:cTn dur="2000" id="26"/>
                                        <p:tgtEl>
                                          <p:spTgt spid="34"/>
                                        </p:tgtEl>
                                      </p:cBhvr>
                                    </p:animEffect>
                                  </p:childTnLst>
                                </p:cTn>
                              </p:par>
                            </p:childTnLst>
                          </p:cTn>
                        </p:par>
                        <p:par>
                          <p:cTn fill="hold" id="27" nodeType="afterGroup">
                            <p:stCondLst>
                              <p:cond delay="5000"/>
                            </p:stCondLst>
                            <p:childTnLst>
                              <p:par>
                                <p:cTn fill="hold" grpId="0" id="28" nodeType="afterEffect" presetClass="entr" presetID="22" presetSubtype="1">
                                  <p:stCondLst>
                                    <p:cond delay="0"/>
                                  </p:stCondLst>
                                  <p:childTnLst>
                                    <p:set>
                                      <p:cBhvr>
                                        <p:cTn dur="1" fill="hold" id="29">
                                          <p:stCondLst>
                                            <p:cond delay="0"/>
                                          </p:stCondLst>
                                        </p:cTn>
                                        <p:tgtEl>
                                          <p:spTgt spid="35"/>
                                        </p:tgtEl>
                                        <p:attrNameLst>
                                          <p:attrName>style.visibility</p:attrName>
                                        </p:attrNameLst>
                                      </p:cBhvr>
                                      <p:to>
                                        <p:strVal val="visible"/>
                                      </p:to>
                                    </p:set>
                                    <p:animEffect filter="wipe(up)" transition="in">
                                      <p:cBhvr>
                                        <p:cTn dur="500" id="30"/>
                                        <p:tgtEl>
                                          <p:spTgt spid="35"/>
                                        </p:tgtEl>
                                      </p:cBhvr>
                                    </p:animEffect>
                                  </p:childTnLst>
                                </p:cTn>
                              </p:par>
                            </p:childTnLst>
                          </p:cTn>
                        </p:par>
                        <p:par>
                          <p:cTn fill="hold" id="31" nodeType="afterGroup">
                            <p:stCondLst>
                              <p:cond delay="5500"/>
                            </p:stCondLst>
                            <p:childTnLst>
                              <p:par>
                                <p:cTn fill="hold" grpId="0" id="32" nodeType="afterEffect" presetClass="entr" presetID="21" presetSubtype="1">
                                  <p:stCondLst>
                                    <p:cond delay="0"/>
                                  </p:stCondLst>
                                  <p:childTnLst>
                                    <p:set>
                                      <p:cBhvr>
                                        <p:cTn dur="1" fill="hold" id="33">
                                          <p:stCondLst>
                                            <p:cond delay="0"/>
                                          </p:stCondLst>
                                        </p:cTn>
                                        <p:tgtEl>
                                          <p:spTgt spid="36"/>
                                        </p:tgtEl>
                                        <p:attrNameLst>
                                          <p:attrName>style.visibility</p:attrName>
                                        </p:attrNameLst>
                                      </p:cBhvr>
                                      <p:to>
                                        <p:strVal val="visible"/>
                                      </p:to>
                                    </p:set>
                                    <p:animEffect filter="wheel(1)" transition="in">
                                      <p:cBhvr>
                                        <p:cTn dur="2000" id="34"/>
                                        <p:tgtEl>
                                          <p:spTgt spid="36"/>
                                        </p:tgtEl>
                                      </p:cBhvr>
                                    </p:animEffect>
                                  </p:childTnLst>
                                </p:cTn>
                              </p:par>
                            </p:childTnLst>
                          </p:cTn>
                        </p:par>
                        <p:par>
                          <p:cTn fill="hold" id="35" nodeType="afterGroup">
                            <p:stCondLst>
                              <p:cond delay="7500"/>
                            </p:stCondLst>
                            <p:childTnLst>
                              <p:par>
                                <p:cTn fill="hold" grpId="0" id="36" nodeType="afterEffect" presetClass="entr" presetID="22" presetSubtype="1">
                                  <p:stCondLst>
                                    <p:cond delay="0"/>
                                  </p:stCondLst>
                                  <p:childTnLst>
                                    <p:set>
                                      <p:cBhvr>
                                        <p:cTn dur="1" fill="hold" id="37">
                                          <p:stCondLst>
                                            <p:cond delay="0"/>
                                          </p:stCondLst>
                                        </p:cTn>
                                        <p:tgtEl>
                                          <p:spTgt spid="37"/>
                                        </p:tgtEl>
                                        <p:attrNameLst>
                                          <p:attrName>style.visibility</p:attrName>
                                        </p:attrNameLst>
                                      </p:cBhvr>
                                      <p:to>
                                        <p:strVal val="visible"/>
                                      </p:to>
                                    </p:set>
                                    <p:animEffect filter="wipe(up)" transition="in">
                                      <p:cBhvr>
                                        <p:cTn dur="500" id="3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7"/>
      <p:bldP grpId="0" spid="16"/>
      <p:bldP grpId="0" spid="34"/>
      <p:bldP grpId="0" spid="35"/>
      <p:bldP grpId="0" spid="36"/>
      <p:bldP grpId="0" spid="3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l="28929" r="18214" t="53929"/>
          <a:stretch>
            <a:fillRect/>
          </a:stretch>
        </p:blipFill>
        <p:spPr>
          <a:xfrm>
            <a:off x="3526972" y="4049486"/>
            <a:ext cx="6444344" cy="2808514"/>
          </a:xfrm>
          <a:prstGeom prst="rect">
            <a:avLst/>
          </a:prstGeom>
        </p:spPr>
      </p:pic>
      <p:pic>
        <p:nvPicPr>
          <p:cNvPr id="6" name="图片 5"/>
          <p:cNvPicPr>
            <a:picLocks noChangeAspect="1"/>
          </p:cNvPicPr>
          <p:nvPr/>
        </p:nvPicPr>
        <p:blipFill>
          <a:blip r:embed="rId4">
            <a:extLst>
              <a:ext uri="{28A0092B-C50C-407E-A947-70E740481C1C}">
                <a14:useLocalDpi val="0"/>
              </a:ext>
            </a:extLst>
          </a:blip>
          <a:srcRect t="43452"/>
          <a:stretch>
            <a:fillRect/>
          </a:stretch>
        </p:blipFill>
        <p:spPr>
          <a:xfrm>
            <a:off x="0" y="3410857"/>
            <a:ext cx="12192000" cy="3447143"/>
          </a:xfrm>
          <a:prstGeom prst="rect">
            <a:avLst/>
          </a:prstGeom>
        </p:spPr>
      </p:pic>
      <p:grpSp>
        <p:nvGrpSpPr>
          <p:cNvPr id="8" name="Aitds3">
            <a:extLst>
              <a:ext uri="{FF2B5EF4-FFF2-40B4-BE49-F238E27FC236}">
                <a16:creationId xmlns:a16="http://schemas.microsoft.com/office/drawing/2014/main" id="{325697EF-1116-4FF2-9716-8B5E9FA8D140}"/>
              </a:ext>
            </a:extLst>
          </p:cNvPr>
          <p:cNvGrpSpPr/>
          <p:nvPr/>
        </p:nvGrpSpPr>
        <p:grpSpPr>
          <a:xfrm>
            <a:off x="290286" y="1788431"/>
            <a:ext cx="5384601" cy="954053"/>
            <a:chOff x="4529963" y="2971207"/>
            <a:chExt cx="5384601" cy="954053"/>
          </a:xfrm>
        </p:grpSpPr>
        <p:sp>
          <p:nvSpPr>
            <p:cNvPr id="9" name="Aitds3-1">
              <a:extLst>
                <a:ext uri="{FF2B5EF4-FFF2-40B4-BE49-F238E27FC236}">
                  <a16:creationId xmlns:a16="http://schemas.microsoft.com/office/drawing/2014/main" id="{CDD403D6-2251-446B-925F-8CC4CE24FBAE}"/>
                </a:ext>
              </a:extLst>
            </p:cNvPr>
            <p:cNvSpPr/>
            <p:nvPr/>
          </p:nvSpPr>
          <p:spPr>
            <a:xfrm>
              <a:off x="5492528" y="3195852"/>
              <a:ext cx="4422036"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en-US" b="1" lang="zh-CN" sz="20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斗争精神是什么</a:t>
              </a:r>
            </a:p>
          </p:txBody>
        </p:sp>
        <p:grpSp>
          <p:nvGrpSpPr>
            <p:cNvPr id="10" name="组合 9">
              <a:extLst>
                <a:ext uri="{FF2B5EF4-FFF2-40B4-BE49-F238E27FC236}">
                  <a16:creationId xmlns:a16="http://schemas.microsoft.com/office/drawing/2014/main" id="{56155F4A-E029-48A9-9991-1B35120A9B60}"/>
                </a:ext>
              </a:extLst>
            </p:cNvPr>
            <p:cNvGrpSpPr/>
            <p:nvPr/>
          </p:nvGrpSpPr>
          <p:grpSpPr>
            <a:xfrm>
              <a:off x="4529963" y="2971207"/>
              <a:ext cx="1536597" cy="954053"/>
              <a:chOff x="631416" y="1361439"/>
              <a:chExt cx="3019017" cy="1874469"/>
            </a:xfrm>
          </p:grpSpPr>
          <p:sp>
            <p:nvSpPr>
              <p:cNvPr id="11" name="Aitds3-2">
                <a:extLst>
                  <a:ext uri="{FF2B5EF4-FFF2-40B4-BE49-F238E27FC236}">
                    <a16:creationId xmlns:a16="http://schemas.microsoft.com/office/drawing/2014/main" id="{4DE9D937-4BE7-4717-B804-AAC5F5AA60D1}"/>
                  </a:ext>
                </a:extLst>
              </p:cNvPr>
              <p:cNvSpPr/>
              <p:nvPr/>
            </p:nvSpPr>
            <p:spPr bwMode="auto">
              <a:xfrm rot="391565">
                <a:off x="702298" y="1361439"/>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0" panose="020b0604020202020204" pitchFamily="34" typeface="Arial"/>
                  <a:ea charset="-122" panose="020b0503020204020204" pitchFamily="34" typeface="微软雅黑"/>
                  <a:cs charset="0" panose="020b0604020202020204" pitchFamily="34" typeface="Arial"/>
                  <a:sym charset="-122" panose="00020600040101010101" pitchFamily="18" typeface="阿里巴巴普惠体"/>
                </a:endParaRPr>
              </a:p>
            </p:txBody>
          </p:sp>
          <p:sp>
            <p:nvSpPr>
              <p:cNvPr id="12" name="Aitds3-3">
                <a:extLst>
                  <a:ext uri="{FF2B5EF4-FFF2-40B4-BE49-F238E27FC236}">
                    <a16:creationId xmlns:a16="http://schemas.microsoft.com/office/drawing/2014/main" id="{E3D3A16E-0EBB-4582-AB85-5DE639EA5575}"/>
                  </a:ext>
                </a:extLst>
              </p:cNvPr>
              <p:cNvSpPr/>
              <p:nvPr/>
            </p:nvSpPr>
            <p:spPr bwMode="auto">
              <a:xfrm rot="208630">
                <a:off x="631416" y="1377907"/>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13" name="Aitds3-4">
                <a:extLst>
                  <a:ext uri="{FF2B5EF4-FFF2-40B4-BE49-F238E27FC236}">
                    <a16:creationId xmlns:a16="http://schemas.microsoft.com/office/drawing/2014/main" id="{4C11F74B-FB99-4BB7-BD5A-4AA46A4B0A8D}"/>
                  </a:ext>
                </a:extLst>
              </p:cNvPr>
              <p:cNvSpPr/>
              <p:nvPr/>
            </p:nvSpPr>
            <p:spPr bwMode="auto">
              <a:xfrm rot="21425700">
                <a:off x="667072" y="1382861"/>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01</a:t>
                </a:r>
              </a:p>
            </p:txBody>
          </p:sp>
        </p:grpSp>
      </p:grpSp>
      <p:grpSp>
        <p:nvGrpSpPr>
          <p:cNvPr id="14" name="Aitds4">
            <a:extLst>
              <a:ext uri="{FF2B5EF4-FFF2-40B4-BE49-F238E27FC236}">
                <a16:creationId xmlns:a16="http://schemas.microsoft.com/office/drawing/2014/main" id="{C80114FE-2B9A-4F1F-AD53-E01AEB366423}"/>
              </a:ext>
            </a:extLst>
          </p:cNvPr>
          <p:cNvGrpSpPr/>
          <p:nvPr/>
        </p:nvGrpSpPr>
        <p:grpSpPr>
          <a:xfrm>
            <a:off x="290286" y="3381658"/>
            <a:ext cx="5384601" cy="954053"/>
            <a:chOff x="4529963" y="2971207"/>
            <a:chExt cx="5384601" cy="954053"/>
          </a:xfrm>
        </p:grpSpPr>
        <p:sp>
          <p:nvSpPr>
            <p:cNvPr id="15" name="Aitds4-1">
              <a:extLst>
                <a:ext uri="{FF2B5EF4-FFF2-40B4-BE49-F238E27FC236}">
                  <a16:creationId xmlns:a16="http://schemas.microsoft.com/office/drawing/2014/main" id="{E5C2CEF5-5707-4E17-B0DA-43C0BE10C53E}"/>
                </a:ext>
              </a:extLst>
            </p:cNvPr>
            <p:cNvSpPr/>
            <p:nvPr/>
          </p:nvSpPr>
          <p:spPr>
            <a:xfrm>
              <a:off x="5492528" y="3195852"/>
              <a:ext cx="4422036"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en-US" b="1" lang="zh-CN" sz="20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为什么要有斗争精神</a:t>
              </a:r>
            </a:p>
          </p:txBody>
        </p:sp>
        <p:grpSp>
          <p:nvGrpSpPr>
            <p:cNvPr id="16" name="组合 15">
              <a:extLst>
                <a:ext uri="{FF2B5EF4-FFF2-40B4-BE49-F238E27FC236}">
                  <a16:creationId xmlns:a16="http://schemas.microsoft.com/office/drawing/2014/main" id="{9BD11D74-9594-4C04-BCCC-4EDAD3DE88BF}"/>
                </a:ext>
              </a:extLst>
            </p:cNvPr>
            <p:cNvGrpSpPr/>
            <p:nvPr/>
          </p:nvGrpSpPr>
          <p:grpSpPr>
            <a:xfrm>
              <a:off x="4529963" y="2971207"/>
              <a:ext cx="1536597" cy="954053"/>
              <a:chOff x="631416" y="1361439"/>
              <a:chExt cx="3019017" cy="1874469"/>
            </a:xfrm>
          </p:grpSpPr>
          <p:sp>
            <p:nvSpPr>
              <p:cNvPr id="17" name="Aitds4-2">
                <a:extLst>
                  <a:ext uri="{FF2B5EF4-FFF2-40B4-BE49-F238E27FC236}">
                    <a16:creationId xmlns:a16="http://schemas.microsoft.com/office/drawing/2014/main" id="{43177FBA-D7C8-468F-8B53-20A8258C8945}"/>
                  </a:ext>
                </a:extLst>
              </p:cNvPr>
              <p:cNvSpPr/>
              <p:nvPr/>
            </p:nvSpPr>
            <p:spPr bwMode="auto">
              <a:xfrm rot="391565">
                <a:off x="702298" y="1361439"/>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18" name="Aitds4-3">
                <a:extLst>
                  <a:ext uri="{FF2B5EF4-FFF2-40B4-BE49-F238E27FC236}">
                    <a16:creationId xmlns:a16="http://schemas.microsoft.com/office/drawing/2014/main" id="{890CF1EE-B7B4-4C89-95C0-D6F0542BD98C}"/>
                  </a:ext>
                </a:extLst>
              </p:cNvPr>
              <p:cNvSpPr/>
              <p:nvPr/>
            </p:nvSpPr>
            <p:spPr bwMode="auto">
              <a:xfrm rot="208630">
                <a:off x="631416" y="1377907"/>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19" name="Aitds4-4">
                <a:extLst>
                  <a:ext uri="{FF2B5EF4-FFF2-40B4-BE49-F238E27FC236}">
                    <a16:creationId xmlns:a16="http://schemas.microsoft.com/office/drawing/2014/main" id="{BA252E4F-4869-4EBF-9E75-3BB8D7ACE35D}"/>
                  </a:ext>
                </a:extLst>
              </p:cNvPr>
              <p:cNvSpPr/>
              <p:nvPr/>
            </p:nvSpPr>
            <p:spPr bwMode="auto">
              <a:xfrm rot="21425700">
                <a:off x="667072" y="1382861"/>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defRPr/>
                </a:pPr>
                <a:r>
                  <a:rPr altLang="zh-CN" b="1" kern="0" lang="en-US" sz="28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02</a:t>
                </a:r>
              </a:p>
            </p:txBody>
          </p:sp>
        </p:grpSp>
      </p:grpSp>
      <p:grpSp>
        <p:nvGrpSpPr>
          <p:cNvPr id="20" name="Aitds5">
            <a:extLst>
              <a:ext uri="{FF2B5EF4-FFF2-40B4-BE49-F238E27FC236}">
                <a16:creationId xmlns:a16="http://schemas.microsoft.com/office/drawing/2014/main" id="{3C2EA7BF-E778-47FA-8B86-A8144A8DF65A}"/>
              </a:ext>
            </a:extLst>
          </p:cNvPr>
          <p:cNvGrpSpPr/>
          <p:nvPr/>
        </p:nvGrpSpPr>
        <p:grpSpPr>
          <a:xfrm>
            <a:off x="6274596" y="1824685"/>
            <a:ext cx="5384601" cy="954053"/>
            <a:chOff x="4529963" y="2971207"/>
            <a:chExt cx="5384601" cy="954053"/>
          </a:xfrm>
        </p:grpSpPr>
        <p:sp>
          <p:nvSpPr>
            <p:cNvPr id="21" name="Aitds5-1">
              <a:extLst>
                <a:ext uri="{FF2B5EF4-FFF2-40B4-BE49-F238E27FC236}">
                  <a16:creationId xmlns:a16="http://schemas.microsoft.com/office/drawing/2014/main" id="{F6299032-2E88-4EF5-B72A-E79EF5978C45}"/>
                </a:ext>
              </a:extLst>
            </p:cNvPr>
            <p:cNvSpPr/>
            <p:nvPr/>
          </p:nvSpPr>
          <p:spPr>
            <a:xfrm>
              <a:off x="5492528" y="3195852"/>
              <a:ext cx="4422036"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en-US" b="1" lang="zh-CN" sz="20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如何发扬斗争精神</a:t>
              </a:r>
            </a:p>
          </p:txBody>
        </p:sp>
        <p:grpSp>
          <p:nvGrpSpPr>
            <p:cNvPr id="22" name="组合 21">
              <a:extLst>
                <a:ext uri="{FF2B5EF4-FFF2-40B4-BE49-F238E27FC236}">
                  <a16:creationId xmlns:a16="http://schemas.microsoft.com/office/drawing/2014/main" id="{3188357C-2E12-4A2B-8D1B-B903E1F6D096}"/>
                </a:ext>
              </a:extLst>
            </p:cNvPr>
            <p:cNvGrpSpPr/>
            <p:nvPr/>
          </p:nvGrpSpPr>
          <p:grpSpPr>
            <a:xfrm>
              <a:off x="4529963" y="2971207"/>
              <a:ext cx="1536597" cy="954053"/>
              <a:chOff x="631416" y="1361439"/>
              <a:chExt cx="3019017" cy="1874469"/>
            </a:xfrm>
          </p:grpSpPr>
          <p:sp>
            <p:nvSpPr>
              <p:cNvPr id="23" name="Aitds5-2">
                <a:extLst>
                  <a:ext uri="{FF2B5EF4-FFF2-40B4-BE49-F238E27FC236}">
                    <a16:creationId xmlns:a16="http://schemas.microsoft.com/office/drawing/2014/main" id="{613A987C-5924-4D12-8489-910CC1165464}"/>
                  </a:ext>
                </a:extLst>
              </p:cNvPr>
              <p:cNvSpPr/>
              <p:nvPr/>
            </p:nvSpPr>
            <p:spPr bwMode="auto">
              <a:xfrm rot="391565">
                <a:off x="702298" y="1361439"/>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24" name="Aitds5-3">
                <a:extLst>
                  <a:ext uri="{FF2B5EF4-FFF2-40B4-BE49-F238E27FC236}">
                    <a16:creationId xmlns:a16="http://schemas.microsoft.com/office/drawing/2014/main" id="{B1935FF3-E0C2-45DB-A069-D4AFBF60EBCC}"/>
                  </a:ext>
                </a:extLst>
              </p:cNvPr>
              <p:cNvSpPr/>
              <p:nvPr/>
            </p:nvSpPr>
            <p:spPr bwMode="auto">
              <a:xfrm rot="208630">
                <a:off x="631416" y="1377907"/>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25" name="Aitds5-4">
                <a:extLst>
                  <a:ext uri="{FF2B5EF4-FFF2-40B4-BE49-F238E27FC236}">
                    <a16:creationId xmlns:a16="http://schemas.microsoft.com/office/drawing/2014/main" id="{80F24B5C-5D8D-4A11-92DD-F0EA2D8DEF52}"/>
                  </a:ext>
                </a:extLst>
              </p:cNvPr>
              <p:cNvSpPr/>
              <p:nvPr/>
            </p:nvSpPr>
            <p:spPr bwMode="auto">
              <a:xfrm rot="21425700">
                <a:off x="667072" y="1382861"/>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defRPr/>
                </a:pPr>
                <a:r>
                  <a:rPr altLang="zh-CN" b="1" kern="0" lang="en-US" sz="28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03</a:t>
                </a:r>
              </a:p>
            </p:txBody>
          </p:sp>
        </p:grpSp>
      </p:grpSp>
      <p:grpSp>
        <p:nvGrpSpPr>
          <p:cNvPr id="26" name="Aitds6">
            <a:extLst>
              <a:ext uri="{FF2B5EF4-FFF2-40B4-BE49-F238E27FC236}">
                <a16:creationId xmlns:a16="http://schemas.microsoft.com/office/drawing/2014/main" id="{88701B69-F12A-4B89-A556-A1A2B14C64DD}"/>
              </a:ext>
            </a:extLst>
          </p:cNvPr>
          <p:cNvGrpSpPr/>
          <p:nvPr/>
        </p:nvGrpSpPr>
        <p:grpSpPr>
          <a:xfrm>
            <a:off x="6318138" y="3417912"/>
            <a:ext cx="5384601" cy="954053"/>
            <a:chOff x="4529963" y="2971207"/>
            <a:chExt cx="5384601" cy="954053"/>
          </a:xfrm>
        </p:grpSpPr>
        <p:sp>
          <p:nvSpPr>
            <p:cNvPr id="27" name="Aitds6-1">
              <a:extLst>
                <a:ext uri="{FF2B5EF4-FFF2-40B4-BE49-F238E27FC236}">
                  <a16:creationId xmlns:a16="http://schemas.microsoft.com/office/drawing/2014/main" id="{3FACD8A0-F487-4E5A-979A-ECC290E5EB6A}"/>
                </a:ext>
              </a:extLst>
            </p:cNvPr>
            <p:cNvSpPr/>
            <p:nvPr/>
          </p:nvSpPr>
          <p:spPr>
            <a:xfrm>
              <a:off x="5492528" y="3195852"/>
              <a:ext cx="4422036"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en-US" b="1" lang="zh-CN" smtClean="0" sz="20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   发扬斗争精神 勇于担当作为</a:t>
              </a:r>
            </a:p>
          </p:txBody>
        </p:sp>
        <p:grpSp>
          <p:nvGrpSpPr>
            <p:cNvPr id="28" name="组合 27">
              <a:extLst>
                <a:ext uri="{FF2B5EF4-FFF2-40B4-BE49-F238E27FC236}">
                  <a16:creationId xmlns:a16="http://schemas.microsoft.com/office/drawing/2014/main" id="{D71C3588-D4E4-4382-ACC6-50DCC14E5F5C}"/>
                </a:ext>
              </a:extLst>
            </p:cNvPr>
            <p:cNvGrpSpPr/>
            <p:nvPr/>
          </p:nvGrpSpPr>
          <p:grpSpPr>
            <a:xfrm>
              <a:off x="4529963" y="2971207"/>
              <a:ext cx="1536597" cy="954053"/>
              <a:chOff x="631416" y="1361439"/>
              <a:chExt cx="3019017" cy="1874469"/>
            </a:xfrm>
          </p:grpSpPr>
          <p:sp>
            <p:nvSpPr>
              <p:cNvPr id="29" name="Aitds6-2">
                <a:extLst>
                  <a:ext uri="{FF2B5EF4-FFF2-40B4-BE49-F238E27FC236}">
                    <a16:creationId xmlns:a16="http://schemas.microsoft.com/office/drawing/2014/main" id="{E90DAF9C-FE17-4F77-AF41-27C1CC5121D1}"/>
                  </a:ext>
                </a:extLst>
              </p:cNvPr>
              <p:cNvSpPr/>
              <p:nvPr/>
            </p:nvSpPr>
            <p:spPr bwMode="auto">
              <a:xfrm rot="391565">
                <a:off x="702298" y="1361439"/>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30" name="Aitds6-3">
                <a:extLst>
                  <a:ext uri="{FF2B5EF4-FFF2-40B4-BE49-F238E27FC236}">
                    <a16:creationId xmlns:a16="http://schemas.microsoft.com/office/drawing/2014/main" id="{1478ED75-AEB6-434A-98EE-140824C207FC}"/>
                  </a:ext>
                </a:extLst>
              </p:cNvPr>
              <p:cNvSpPr/>
              <p:nvPr/>
            </p:nvSpPr>
            <p:spPr bwMode="auto">
              <a:xfrm rot="208630">
                <a:off x="631416" y="1377907"/>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BF3"/>
                  </a:solidFill>
                  <a:effectLst/>
                  <a:uLnTx/>
                  <a:uFillTx/>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endParaRPr>
              </a:p>
            </p:txBody>
          </p:sp>
          <p:sp>
            <p:nvSpPr>
              <p:cNvPr id="31" name="Aitds6-4">
                <a:extLst>
                  <a:ext uri="{FF2B5EF4-FFF2-40B4-BE49-F238E27FC236}">
                    <a16:creationId xmlns:a16="http://schemas.microsoft.com/office/drawing/2014/main" id="{B0876551-1F52-4265-B4C2-93BD108C1C5B}"/>
                  </a:ext>
                </a:extLst>
              </p:cNvPr>
              <p:cNvSpPr/>
              <p:nvPr/>
            </p:nvSpPr>
            <p:spPr bwMode="auto">
              <a:xfrm rot="21425700">
                <a:off x="667072" y="1382861"/>
                <a:ext cx="2948135" cy="1853047"/>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defRPr/>
                </a:pPr>
                <a:r>
                  <a:rPr altLang="zh-CN" b="1" kern="0" lang="en-US" sz="28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04</a:t>
                </a:r>
              </a:p>
            </p:txBody>
          </p:sp>
        </p:grpSp>
      </p:grpSp>
      <p:pic>
        <p:nvPicPr>
          <p:cNvPr id="32" name="图片 31"/>
          <p:cNvPicPr>
            <a:picLocks noChangeAspect="1"/>
          </p:cNvPicPr>
          <p:nvPr/>
        </p:nvPicPr>
        <p:blipFill>
          <a:blip r:embed="rId5">
            <a:extLst>
              <a:ext uri="{28A0092B-C50C-407E-A947-70E740481C1C}">
                <a14:useLocalDpi val="0"/>
              </a:ext>
            </a:extLst>
          </a:blip>
          <a:stretch>
            <a:fillRect/>
          </a:stretch>
        </p:blipFill>
        <p:spPr>
          <a:xfrm>
            <a:off x="285498" y="281540"/>
            <a:ext cx="1329758" cy="1075457"/>
          </a:xfrm>
          <a:prstGeom prst="rect">
            <a:avLst/>
          </a:prstGeom>
        </p:spPr>
      </p:pic>
      <p:pic>
        <p:nvPicPr>
          <p:cNvPr id="34" name="图片 33"/>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35" name="矩形 34">
            <a:extLst>
              <a:ext uri="{FF2B5EF4-FFF2-40B4-BE49-F238E27FC236}">
                <a16:creationId xmlns:a16="http://schemas.microsoft.com/office/drawing/2014/main" id="{1E0383ED-51F5-4FA1-9A09-C4DA7F32B553}"/>
              </a:ext>
            </a:extLst>
          </p:cNvPr>
          <p:cNvSpPr/>
          <p:nvPr/>
        </p:nvSpPr>
        <p:spPr>
          <a:xfrm>
            <a:off x="1818027" y="405709"/>
            <a:ext cx="5532761" cy="996696"/>
          </a:xfrm>
          <a:prstGeom prst="rect">
            <a:avLst/>
          </a:prstGeom>
        </p:spPr>
        <p:txBody>
          <a:bodyPr wrap="square">
            <a:spAutoFit/>
          </a:bodyPr>
          <a:lstStyle/>
          <a:p>
            <a:pPr algn="dist">
              <a:lnSpc>
                <a:spcPct val="90000"/>
              </a:lnSpc>
            </a:pPr>
            <a:r>
              <a:rPr altLang="en-US" b="1" lang="zh-CN" smtClean="0" spc="-100" sz="6600">
                <a:solidFill>
                  <a:srgbClr val="FF0000"/>
                </a:solidFill>
                <a:effectLst>
                  <a:outerShdw algn="tl" blurRad="38100" dir="2700000" dist="38100">
                    <a:srgbClr val="000000">
                      <a:alpha val="43137"/>
                    </a:srgbClr>
                  </a:outerShdw>
                </a:effectLst>
                <a:cs typeface="+mn-ea"/>
                <a:sym typeface="+mn-lt"/>
              </a:rPr>
              <a:t>目录/content</a:t>
            </a:r>
          </a:p>
        </p:txBody>
      </p:sp>
    </p:spTree>
    <p:extLst>
      <p:ext uri="{BB962C8B-B14F-4D97-AF65-F5344CB8AC3E}">
        <p14:creationId val="2804278161"/>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2">
                                  <p:stCondLst>
                                    <p:cond delay="0"/>
                                  </p:stCondLst>
                                  <p:childTnLst>
                                    <p:set>
                                      <p:cBhvr>
                                        <p:cTn dur="1" fill="hold" id="13">
                                          <p:stCondLst>
                                            <p:cond delay="0"/>
                                          </p:stCondLst>
                                        </p:cTn>
                                        <p:tgtEl>
                                          <p:spTgt spid="34"/>
                                        </p:tgtEl>
                                        <p:attrNameLst>
                                          <p:attrName>style.visibility</p:attrName>
                                        </p:attrNameLst>
                                      </p:cBhvr>
                                      <p:to>
                                        <p:strVal val="visible"/>
                                      </p:to>
                                    </p:set>
                                    <p:animEffect filter="wipe(right)" transition="in">
                                      <p:cBhvr>
                                        <p:cTn dur="500" id="14"/>
                                        <p:tgtEl>
                                          <p:spTgt spid="3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32"/>
                                        </p:tgtEl>
                                        <p:attrNameLst>
                                          <p:attrName>style.visibility</p:attrName>
                                        </p:attrNameLst>
                                      </p:cBhvr>
                                      <p:to>
                                        <p:strVal val="visible"/>
                                      </p:to>
                                    </p:set>
                                    <p:anim calcmode="lin" valueType="num">
                                      <p:cBhvr>
                                        <p:cTn dur="500" fill="hold" id="19"/>
                                        <p:tgtEl>
                                          <p:spTgt spid="32"/>
                                        </p:tgtEl>
                                        <p:attrNameLst>
                                          <p:attrName>ppt_w</p:attrName>
                                        </p:attrNameLst>
                                      </p:cBhvr>
                                      <p:tavLst>
                                        <p:tav tm="0">
                                          <p:val>
                                            <p:fltVal val="0"/>
                                          </p:val>
                                        </p:tav>
                                        <p:tav tm="100000">
                                          <p:val>
                                            <p:strVal val="#ppt_w"/>
                                          </p:val>
                                        </p:tav>
                                      </p:tavLst>
                                    </p:anim>
                                    <p:anim calcmode="lin" valueType="num">
                                      <p:cBhvr>
                                        <p:cTn dur="500" fill="hold" id="20"/>
                                        <p:tgtEl>
                                          <p:spTgt spid="32"/>
                                        </p:tgtEl>
                                        <p:attrNameLst>
                                          <p:attrName>ppt_h</p:attrName>
                                        </p:attrNameLst>
                                      </p:cBhvr>
                                      <p:tavLst>
                                        <p:tav tm="0">
                                          <p:val>
                                            <p:fltVal val="0"/>
                                          </p:val>
                                        </p:tav>
                                        <p:tav tm="100000">
                                          <p:val>
                                            <p:strVal val="#ppt_h"/>
                                          </p:val>
                                        </p:tav>
                                      </p:tavLst>
                                    </p:anim>
                                    <p:animEffect filter="fade" transition="in">
                                      <p:cBhvr>
                                        <p:cTn dur="500" id="21"/>
                                        <p:tgtEl>
                                          <p:spTgt spid="32"/>
                                        </p:tgtEl>
                                      </p:cBhvr>
                                    </p:animEffect>
                                  </p:childTnLst>
                                </p:cTn>
                              </p:par>
                            </p:childTnLst>
                          </p:cTn>
                        </p:par>
                        <p:par>
                          <p:cTn fill="hold" id="22" nodeType="afterGroup">
                            <p:stCondLst>
                              <p:cond delay="500"/>
                            </p:stCondLst>
                            <p:childTnLst>
                              <p:par>
                                <p:cTn fill="hold" grpId="0" id="23" nodeType="afterEffect" presetClass="entr" presetID="23" presetSubtype="36">
                                  <p:stCondLst>
                                    <p:cond delay="0"/>
                                  </p:stCondLst>
                                  <p:iterate type="lt">
                                    <p:tmPct val="10000"/>
                                  </p:iterate>
                                  <p:childTnLst>
                                    <p:set>
                                      <p:cBhvr>
                                        <p:cTn dur="1" fill="hold" id="24">
                                          <p:stCondLst>
                                            <p:cond delay="0"/>
                                          </p:stCondLst>
                                        </p:cTn>
                                        <p:tgtEl>
                                          <p:spTgt spid="35"/>
                                        </p:tgtEl>
                                        <p:attrNameLst>
                                          <p:attrName>style.visibility</p:attrName>
                                        </p:attrNameLst>
                                      </p:cBhvr>
                                      <p:to>
                                        <p:strVal val="visible"/>
                                      </p:to>
                                    </p:set>
                                    <p:anim calcmode="lin" valueType="num">
                                      <p:cBhvr>
                                        <p:cTn dur="500" fill="hold" id="25"/>
                                        <p:tgtEl>
                                          <p:spTgt spid="35"/>
                                        </p:tgtEl>
                                        <p:attrNameLst>
                                          <p:attrName>ppt_w</p:attrName>
                                        </p:attrNameLst>
                                      </p:cBhvr>
                                      <p:tavLst>
                                        <p:tav tm="0">
                                          <p:val>
                                            <p:strVal val="(6*min(max(#ppt_w*#ppt_h,.3),1)-7.4)/-.7*#ppt_w"/>
                                          </p:val>
                                        </p:tav>
                                        <p:tav tm="100000">
                                          <p:val>
                                            <p:strVal val="#ppt_w"/>
                                          </p:val>
                                        </p:tav>
                                      </p:tavLst>
                                    </p:anim>
                                    <p:anim calcmode="lin" valueType="num">
                                      <p:cBhvr>
                                        <p:cTn dur="500" fill="hold" id="26"/>
                                        <p:tgtEl>
                                          <p:spTgt spid="35"/>
                                        </p:tgtEl>
                                        <p:attrNameLst>
                                          <p:attrName>ppt_h</p:attrName>
                                        </p:attrNameLst>
                                      </p:cBhvr>
                                      <p:tavLst>
                                        <p:tav tm="0">
                                          <p:val>
                                            <p:strVal val="(6*min(max(#ppt_w*#ppt_h,.3),1)-7.4)/-.7*#ppt_h"/>
                                          </p:val>
                                        </p:tav>
                                        <p:tav tm="100000">
                                          <p:val>
                                            <p:strVal val="#ppt_h"/>
                                          </p:val>
                                        </p:tav>
                                      </p:tavLst>
                                    </p:anim>
                                    <p:anim calcmode="lin" valueType="num">
                                      <p:cBhvr>
                                        <p:cTn dur="500" fill="hold" id="27"/>
                                        <p:tgtEl>
                                          <p:spTgt spid="35"/>
                                        </p:tgtEl>
                                        <p:attrNameLst>
                                          <p:attrName>ppt_x</p:attrName>
                                        </p:attrNameLst>
                                      </p:cBhvr>
                                      <p:tavLst>
                                        <p:tav tm="0">
                                          <p:val>
                                            <p:fltVal val="0.5"/>
                                          </p:val>
                                        </p:tav>
                                        <p:tav tm="100000">
                                          <p:val>
                                            <p:strVal val="#ppt_x"/>
                                          </p:val>
                                        </p:tav>
                                      </p:tavLst>
                                    </p:anim>
                                    <p:anim calcmode="lin" valueType="num">
                                      <p:cBhvr>
                                        <p:cTn dur="500" fill="hold" id="28"/>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1000" id="38"/>
                                        <p:tgtEl>
                                          <p:spTgt spid="14"/>
                                        </p:tgtEl>
                                      </p:cBhvr>
                                    </p:animEffect>
                                    <p:anim calcmode="lin" valueType="num">
                                      <p:cBhvr>
                                        <p:cTn dur="1000" fill="hold" id="39"/>
                                        <p:tgtEl>
                                          <p:spTgt spid="14"/>
                                        </p:tgtEl>
                                        <p:attrNameLst>
                                          <p:attrName>ppt_x</p:attrName>
                                        </p:attrNameLst>
                                      </p:cBhvr>
                                      <p:tavLst>
                                        <p:tav tm="0">
                                          <p:val>
                                            <p:strVal val="#ppt_x"/>
                                          </p:val>
                                        </p:tav>
                                        <p:tav tm="100000">
                                          <p:val>
                                            <p:strVal val="#ppt_x"/>
                                          </p:val>
                                        </p:tav>
                                      </p:tavLst>
                                    </p:anim>
                                    <p:anim calcmode="lin" valueType="num">
                                      <p:cBhvr>
                                        <p:cTn dur="1000" fill="hold" id="40"/>
                                        <p:tgtEl>
                                          <p:spTgt spid="14"/>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1000" id="43"/>
                                        <p:tgtEl>
                                          <p:spTgt spid="20"/>
                                        </p:tgtEl>
                                      </p:cBhvr>
                                    </p:animEffect>
                                    <p:anim calcmode="lin" valueType="num">
                                      <p:cBhvr>
                                        <p:cTn dur="1000" fill="hold" id="44"/>
                                        <p:tgtEl>
                                          <p:spTgt spid="20"/>
                                        </p:tgtEl>
                                        <p:attrNameLst>
                                          <p:attrName>ppt_x</p:attrName>
                                        </p:attrNameLst>
                                      </p:cBhvr>
                                      <p:tavLst>
                                        <p:tav tm="0">
                                          <p:val>
                                            <p:strVal val="#ppt_x"/>
                                          </p:val>
                                        </p:tav>
                                        <p:tav tm="100000">
                                          <p:val>
                                            <p:strVal val="#ppt_x"/>
                                          </p:val>
                                        </p:tav>
                                      </p:tavLst>
                                    </p:anim>
                                    <p:anim calcmode="lin" valueType="num">
                                      <p:cBhvr>
                                        <p:cTn dur="1000" fill="hold" id="45"/>
                                        <p:tgtEl>
                                          <p:spTgt spid="20"/>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1000" id="48"/>
                                        <p:tgtEl>
                                          <p:spTgt spid="26"/>
                                        </p:tgtEl>
                                      </p:cBhvr>
                                    </p:animEffect>
                                    <p:anim calcmode="lin" valueType="num">
                                      <p:cBhvr>
                                        <p:cTn dur="1000" fill="hold" id="49"/>
                                        <p:tgtEl>
                                          <p:spTgt spid="26"/>
                                        </p:tgtEl>
                                        <p:attrNameLst>
                                          <p:attrName>ppt_x</p:attrName>
                                        </p:attrNameLst>
                                      </p:cBhvr>
                                      <p:tavLst>
                                        <p:tav tm="0">
                                          <p:val>
                                            <p:strVal val="#ppt_x"/>
                                          </p:val>
                                        </p:tav>
                                        <p:tav tm="100000">
                                          <p:val>
                                            <p:strVal val="#ppt_x"/>
                                          </p:val>
                                        </p:tav>
                                      </p:tavLst>
                                    </p:anim>
                                    <p:anim calcmode="lin" valueType="num">
                                      <p:cBhvr>
                                        <p:cTn dur="1000" fill="hold" id="50"/>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a:blip r:embed="rId4">
            <a:extLst>
              <a:ext uri="{28A0092B-C50C-407E-A947-70E740481C1C}">
                <a14:useLocalDpi val="0"/>
              </a:ext>
            </a:extLst>
          </a:blip>
          <a:srcRect b="76562" l="63906"/>
          <a:stretch>
            <a:fillRect/>
          </a:stretch>
        </p:blipFill>
        <p:spPr>
          <a:xfrm>
            <a:off x="7791450" y="0"/>
            <a:ext cx="4400550" cy="1428750"/>
          </a:xfrm>
          <a:prstGeom prst="rect">
            <a:avLst/>
          </a:prstGeom>
        </p:spPr>
      </p:pic>
      <p:sp>
        <p:nvSpPr>
          <p:cNvPr id="8" name="矩形 7">
            <a:extLst>
              <a:ext uri="{FF2B5EF4-FFF2-40B4-BE49-F238E27FC236}">
                <a16:creationId xmlns:a16="http://schemas.microsoft.com/office/drawing/2014/main" id="{1E0383ED-51F5-4FA1-9A09-C4DA7F32B553}"/>
              </a:ext>
            </a:extLst>
          </p:cNvPr>
          <p:cNvSpPr/>
          <p:nvPr/>
        </p:nvSpPr>
        <p:spPr>
          <a:xfrm>
            <a:off x="1251540" y="2884236"/>
            <a:ext cx="6906401" cy="1078992"/>
          </a:xfrm>
          <a:prstGeom prst="rect">
            <a:avLst/>
          </a:prstGeom>
        </p:spPr>
        <p:txBody>
          <a:bodyPr wrap="square">
            <a:spAutoFit/>
          </a:bodyPr>
          <a:lstStyle/>
          <a:p>
            <a:pPr algn="dist">
              <a:lnSpc>
                <a:spcPct val="90000"/>
              </a:lnSpc>
            </a:pPr>
            <a:r>
              <a:rPr altLang="en-US" lang="zh-CN" spc="-100" sz="7200">
                <a:gradFill flip="none" rotWithShape="1">
                  <a:gsLst>
                    <a:gs pos="100000">
                      <a:srgbClr val="FF0000"/>
                    </a:gs>
                    <a:gs pos="0">
                      <a:srgbClr val="B50008"/>
                    </a:gs>
                  </a:gsLst>
                  <a:lin ang="162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cs typeface="+mn-ea"/>
                <a:sym typeface="+mn-lt"/>
              </a:rPr>
              <a:t>斗争精神是什么</a:t>
            </a:r>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285497" y="246371"/>
            <a:ext cx="1195615" cy="966967"/>
          </a:xfrm>
          <a:prstGeom prst="rect">
            <a:avLst/>
          </a:prstGeom>
        </p:spPr>
      </p:pic>
      <p:sp>
        <p:nvSpPr>
          <p:cNvPr id="26" name="Aitds3-1">
            <a:extLst>
              <a:ext uri="{FF2B5EF4-FFF2-40B4-BE49-F238E27FC236}">
                <a16:creationId xmlns:a16="http://schemas.microsoft.com/office/drawing/2014/main" id="{CDD403D6-2251-446B-925F-8CC4CE24FBAE}"/>
              </a:ext>
            </a:extLst>
          </p:cNvPr>
          <p:cNvSpPr/>
          <p:nvPr/>
        </p:nvSpPr>
        <p:spPr>
          <a:xfrm>
            <a:off x="2818182" y="1884753"/>
            <a:ext cx="37731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ctr"/>
            <a:r>
              <a:rPr altLang="zh-CN" b="1" lang="en-US" smtClean="0" sz="32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PART 01</a:t>
            </a:r>
          </a:p>
        </p:txBody>
      </p:sp>
    </p:spTree>
    <p:extLst>
      <p:ext uri="{BB962C8B-B14F-4D97-AF65-F5344CB8AC3E}">
        <p14:creationId val="277813964"/>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6"/>
                                        </p:tgtEl>
                                        <p:attrNameLst>
                                          <p:attrName>style.visibility</p:attrName>
                                        </p:attrNameLst>
                                      </p:cBhvr>
                                      <p:to>
                                        <p:strVal val="visible"/>
                                      </p:to>
                                    </p:set>
                                    <p:animEffect filter="wipe(righ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26"/>
                                        </p:tgtEl>
                                        <p:attrNameLst>
                                          <p:attrName>style.visibility</p:attrName>
                                        </p:attrNameLst>
                                      </p:cBhvr>
                                      <p:to>
                                        <p:strVal val="visible"/>
                                      </p:to>
                                    </p:set>
                                    <p:animEffect filter="barn(inVertical)" transition="in">
                                      <p:cBhvr>
                                        <p:cTn dur="500" id="24"/>
                                        <p:tgtEl>
                                          <p:spTgt spid="26"/>
                                        </p:tgtEl>
                                      </p:cBhvr>
                                    </p:animEffect>
                                  </p:childTnLst>
                                </p:cTn>
                              </p:par>
                            </p:childTnLst>
                          </p:cTn>
                        </p:par>
                        <p:par>
                          <p:cTn fill="hold" id="25" nodeType="afterGroup">
                            <p:stCondLst>
                              <p:cond delay="500"/>
                            </p:stCondLst>
                            <p:childTnLst>
                              <p:par>
                                <p:cTn fill="hold" grpId="0" id="26" nodeType="afterEffect" presetClass="entr" presetID="23" presetSubtype="36">
                                  <p:stCondLst>
                                    <p:cond delay="0"/>
                                  </p:stCondLst>
                                  <p:iterate type="lt">
                                    <p:tmPct val="10000"/>
                                  </p:iterate>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strVal val="(6*min(max(#ppt_w*#ppt_h,.3),1)-7.4)/-.7*#ppt_w"/>
                                          </p:val>
                                        </p:tav>
                                        <p:tav tm="100000">
                                          <p:val>
                                            <p:strVal val="#ppt_w"/>
                                          </p:val>
                                        </p:tav>
                                      </p:tavLst>
                                    </p:anim>
                                    <p:anim calcmode="lin" valueType="num">
                                      <p:cBhvr>
                                        <p:cTn dur="500" fill="hold" id="29"/>
                                        <p:tgtEl>
                                          <p:spTgt spid="8"/>
                                        </p:tgtEl>
                                        <p:attrNameLst>
                                          <p:attrName>ppt_h</p:attrName>
                                        </p:attrNameLst>
                                      </p:cBhvr>
                                      <p:tavLst>
                                        <p:tav tm="0">
                                          <p:val>
                                            <p:strVal val="(6*min(max(#ppt_w*#ppt_h,.3),1)-7.4)/-.7*#ppt_h"/>
                                          </p:val>
                                        </p:tav>
                                        <p:tav tm="100000">
                                          <p:val>
                                            <p:strVal val="#ppt_h"/>
                                          </p:val>
                                        </p:tav>
                                      </p:tavLst>
                                    </p:anim>
                                    <p:anim calcmode="lin" valueType="num">
                                      <p:cBhvr>
                                        <p:cTn dur="500" fill="hold" id="30"/>
                                        <p:tgtEl>
                                          <p:spTgt spid="8"/>
                                        </p:tgtEl>
                                        <p:attrNameLst>
                                          <p:attrName>ppt_x</p:attrName>
                                        </p:attrNameLst>
                                      </p:cBhvr>
                                      <p:tavLst>
                                        <p:tav tm="0">
                                          <p:val>
                                            <p:fltVal val="0.5"/>
                                          </p:val>
                                        </p:tav>
                                        <p:tav tm="100000">
                                          <p:val>
                                            <p:strVal val="#ppt_x"/>
                                          </p:val>
                                        </p:tav>
                                      </p:tavLst>
                                    </p:anim>
                                    <p:anim calcmode="lin" valueType="num">
                                      <p:cBhvr>
                                        <p:cTn dur="500" fill="hold" id="31"/>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39" name="组合 38"/>
          <p:cNvGrpSpPr/>
          <p:nvPr/>
        </p:nvGrpSpPr>
        <p:grpSpPr>
          <a:xfrm>
            <a:off x="218822" y="96130"/>
            <a:ext cx="3562604" cy="966967"/>
            <a:chOff x="218822" y="96130"/>
            <a:chExt cx="3562604" cy="966967"/>
          </a:xfrm>
        </p:grpSpPr>
        <p:sp>
          <p:nvSpPr>
            <p:cNvPr id="41" name="Aitds3-1">
              <a:extLst>
                <a:ext uri="{FF2B5EF4-FFF2-40B4-BE49-F238E27FC236}">
                  <a16:creationId xmlns:a16="http://schemas.microsoft.com/office/drawing/2014/main" id="{CDD403D6-2251-446B-925F-8CC4CE24FBAE}"/>
                </a:ext>
              </a:extLst>
            </p:cNvPr>
            <p:cNvSpPr/>
            <p:nvPr/>
          </p:nvSpPr>
          <p:spPr>
            <a:xfrm>
              <a:off x="656008" y="341703"/>
              <a:ext cx="31254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斗争精神是什么</a:t>
              </a:r>
            </a:p>
          </p:txBody>
        </p:sp>
        <p:pic>
          <p:nvPicPr>
            <p:cNvPr id="42" name="图片 41"/>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sp>
        <p:nvSpPr>
          <p:cNvPr id="43" name="Aitds2">
            <a:extLst>
              <a:ext uri="{FF2B5EF4-FFF2-40B4-BE49-F238E27FC236}">
                <a16:creationId xmlns:a16="http://schemas.microsoft.com/office/drawing/2014/main" id="{CC13748E-8CA9-4F13-9087-9833FB477FAE}"/>
              </a:ext>
            </a:extLst>
          </p:cNvPr>
          <p:cNvSpPr/>
          <p:nvPr/>
        </p:nvSpPr>
        <p:spPr>
          <a:xfrm>
            <a:off x="916940" y="1433568"/>
            <a:ext cx="10619232" cy="4602389"/>
          </a:xfrm>
          <a:prstGeom prst="rect">
            <a:avLst/>
          </a:prstGeom>
          <a:solidFill>
            <a:schemeClr val="bg1"/>
          </a:solidFill>
          <a:ln algn="ctr" cap="flat" cmpd="sng" w="19050">
            <a:solidFill>
              <a:srgbClr val="F50000"/>
            </a:solidFill>
            <a:prstDash val="sysDot"/>
          </a:ln>
          <a:effectLst/>
        </p:spPr>
        <p:txBody>
          <a:bodyPr anchor="ctr" rtlCol="0"/>
          <a:lstStyle/>
          <a:p>
            <a:pPr algn="ctr" fontAlgn="base">
              <a:spcBef>
                <a:spcPct val="0"/>
              </a:spcBef>
              <a:spcAft>
                <a:spcPct val="0"/>
              </a:spcAft>
              <a:defRPr/>
            </a:pPr>
            <a:endParaRPr altLang="en-US" b="1" kern="0" lang="zh-CN" sz="2800">
              <a:solidFill>
                <a:srgbClr val="FFFDFB"/>
              </a:solidFill>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44" name="Aitds3">
            <a:extLst>
              <a:ext uri="{FF2B5EF4-FFF2-40B4-BE49-F238E27FC236}">
                <a16:creationId xmlns:a16="http://schemas.microsoft.com/office/drawing/2014/main" id="{890102B6-4025-4747-B113-2B2201B2C7C8}"/>
              </a:ext>
            </a:extLst>
          </p:cNvPr>
          <p:cNvSpPr/>
          <p:nvPr/>
        </p:nvSpPr>
        <p:spPr>
          <a:xfrm>
            <a:off x="902287" y="1642638"/>
            <a:ext cx="10619232" cy="1162301"/>
          </a:xfrm>
          <a:prstGeom prst="rect">
            <a:avLst/>
          </a:prstGeom>
          <a:solidFill>
            <a:srgbClr val="C00000"/>
          </a:solidFill>
          <a:ln>
            <a:noFill/>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p:nvSpPr>
          <p:cNvPr id="45" name="Aitds5">
            <a:extLst>
              <a:ext uri="{FF2B5EF4-FFF2-40B4-BE49-F238E27FC236}">
                <a16:creationId xmlns:a16="http://schemas.microsoft.com/office/drawing/2014/main" id="{9D1ABC4A-D39D-439B-A952-7C617828BB36}"/>
              </a:ext>
            </a:extLst>
          </p:cNvPr>
          <p:cNvSpPr/>
          <p:nvPr/>
        </p:nvSpPr>
        <p:spPr>
          <a:xfrm>
            <a:off x="3806876" y="1839067"/>
            <a:ext cx="5212080" cy="762000"/>
          </a:xfrm>
          <a:prstGeom prst="rect">
            <a:avLst/>
          </a:prstGeom>
        </p:spPr>
        <p:txBody>
          <a:bodyPr wrap="none">
            <a:spAutoFit/>
          </a:bodyPr>
          <a:lstStyle/>
          <a:p>
            <a:pPr algn="ctr"/>
            <a:r>
              <a:rPr altLang="en-US" b="1" lang="zh-CN" sz="4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党的十八大报告提出</a:t>
            </a:r>
          </a:p>
        </p:txBody>
      </p:sp>
      <p:sp>
        <p:nvSpPr>
          <p:cNvPr id="46" name="Aitds6">
            <a:extLst>
              <a:ext uri="{FF2B5EF4-FFF2-40B4-BE49-F238E27FC236}">
                <a16:creationId xmlns:a16="http://schemas.microsoft.com/office/drawing/2014/main" id="{012E6742-A945-4095-857B-BE8A5C428917}"/>
              </a:ext>
            </a:extLst>
          </p:cNvPr>
          <p:cNvSpPr/>
          <p:nvPr/>
        </p:nvSpPr>
        <p:spPr>
          <a:xfrm>
            <a:off x="1136830" y="3014009"/>
            <a:ext cx="10150146" cy="2944368"/>
          </a:xfrm>
          <a:prstGeom prst="rect">
            <a:avLst/>
          </a:prstGeom>
        </p:spPr>
        <p:txBody>
          <a:bodyPr wrap="square">
            <a:spAutoFit/>
          </a:bodyPr>
          <a:lstStyle/>
          <a:p>
            <a:pPr algn="just" indent="-342900" lvl="0" marL="342900">
              <a:lnSpc>
                <a:spcPct val="130000"/>
              </a:lnSpc>
              <a:buFont typeface="+mj-lt"/>
              <a:buAutoNum type="arabicPeriod"/>
              <a:defRPr/>
            </a:pPr>
            <a:r>
              <a:rPr altLang="en-US" lang="zh-CN">
                <a:solidFill>
                  <a:srgbClr val="44546A">
                    <a:lumMod val="50000"/>
                  </a:srgbClr>
                </a:solidFill>
                <a:cs typeface="+mn-ea"/>
                <a:sym typeface="+mn-lt"/>
              </a:rPr>
              <a:t>“坚持和发展中国特色社会主义是一项长期而艰巨的历史任务，必须准备进行具有许多新的历史特点的伟大斗争。” </a:t>
            </a:r>
          </a:p>
          <a:p>
            <a:pPr algn="just" indent="-342900" lvl="0" marL="342900">
              <a:lnSpc>
                <a:spcPct val="130000"/>
              </a:lnSpc>
              <a:buFont typeface="+mj-lt"/>
              <a:buAutoNum type="arabicPeriod"/>
              <a:defRPr/>
            </a:pPr>
            <a:r>
              <a:rPr altLang="en-US" lang="zh-CN">
                <a:solidFill>
                  <a:srgbClr val="44546A">
                    <a:lumMod val="50000"/>
                  </a:srgbClr>
                </a:solidFill>
                <a:cs typeface="+mn-ea"/>
                <a:sym typeface="+mn-lt"/>
              </a:rPr>
              <a:t>“实现伟大梦想，必须进行伟大斗争。社会是在矛盾运动中前进的，有矛盾就会有斗争。我们党要团结带领人民有效应对重大挑战、抵御重大风险、克服重大阻力、解决重大矛盾，必须进行具有许多新的历史特点的伟大斗争，任何贪图享受、消极懈怠、回避矛盾的思想和行为都是错误的。” </a:t>
            </a:r>
          </a:p>
          <a:p>
            <a:pPr algn="just" indent="-342900" lvl="0" marL="342900">
              <a:lnSpc>
                <a:spcPct val="130000"/>
              </a:lnSpc>
              <a:buFont typeface="+mj-lt"/>
              <a:buAutoNum type="arabicPeriod"/>
              <a:defRPr/>
            </a:pPr>
            <a:r>
              <a:rPr altLang="en-US" lang="zh-CN">
                <a:solidFill>
                  <a:srgbClr val="44546A">
                    <a:lumMod val="50000"/>
                  </a:srgbClr>
                </a:solidFill>
                <a:cs typeface="+mn-ea"/>
                <a:sym typeface="+mn-lt"/>
              </a:rPr>
              <a:t>党的十九大报告提出：“全党要充分认识这场伟大斗争的长期性、复杂性、艰巨性，发扬斗争精神，提高斗争本领，不断夺取伟大斗争新胜利。” </a:t>
            </a:r>
          </a:p>
        </p:txBody>
      </p:sp>
    </p:spTree>
    <p:extLst>
      <p:ext uri="{BB962C8B-B14F-4D97-AF65-F5344CB8AC3E}">
        <p14:creationId val="3780130644"/>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43"/>
                                        </p:tgtEl>
                                        <p:attrNameLst>
                                          <p:attrName>style.visibility</p:attrName>
                                        </p:attrNameLst>
                                      </p:cBhvr>
                                      <p:to>
                                        <p:strVal val="visible"/>
                                      </p:to>
                                    </p:set>
                                    <p:animEffect filter="wheel(1)" transition="in">
                                      <p:cBhvr>
                                        <p:cTn dur="2000" id="12"/>
                                        <p:tgtEl>
                                          <p:spTgt spid="43"/>
                                        </p:tgtEl>
                                      </p:cBhvr>
                                    </p:animEffect>
                                  </p:childTnLst>
                                </p:cTn>
                              </p:par>
                            </p:childTnLst>
                          </p:cTn>
                        </p:par>
                        <p:par>
                          <p:cTn fill="hold" id="13" nodeType="afterGroup">
                            <p:stCondLst>
                              <p:cond delay="2500"/>
                            </p:stCondLst>
                            <p:childTnLst>
                              <p:par>
                                <p:cTn fill="hold" grpId="0" id="14" nodeType="afterEffect" presetClass="entr" presetID="53" presetSubtype="0">
                                  <p:stCondLst>
                                    <p:cond delay="0"/>
                                  </p:stCondLst>
                                  <p:childTnLst>
                                    <p:set>
                                      <p:cBhvr>
                                        <p:cTn dur="1" fill="hold" id="15">
                                          <p:stCondLst>
                                            <p:cond delay="0"/>
                                          </p:stCondLst>
                                        </p:cTn>
                                        <p:tgtEl>
                                          <p:spTgt spid="44"/>
                                        </p:tgtEl>
                                        <p:attrNameLst>
                                          <p:attrName>style.visibility</p:attrName>
                                        </p:attrNameLst>
                                      </p:cBhvr>
                                      <p:to>
                                        <p:strVal val="visible"/>
                                      </p:to>
                                    </p:set>
                                    <p:anim calcmode="lin" valueType="num">
                                      <p:cBhvr>
                                        <p:cTn dur="500" fill="hold" id="16"/>
                                        <p:tgtEl>
                                          <p:spTgt spid="44"/>
                                        </p:tgtEl>
                                        <p:attrNameLst>
                                          <p:attrName>ppt_w</p:attrName>
                                        </p:attrNameLst>
                                      </p:cBhvr>
                                      <p:tavLst>
                                        <p:tav tm="0">
                                          <p:val>
                                            <p:fltVal val="0"/>
                                          </p:val>
                                        </p:tav>
                                        <p:tav tm="100000">
                                          <p:val>
                                            <p:strVal val="#ppt_w"/>
                                          </p:val>
                                        </p:tav>
                                      </p:tavLst>
                                    </p:anim>
                                    <p:anim calcmode="lin" valueType="num">
                                      <p:cBhvr>
                                        <p:cTn dur="500" fill="hold" id="17"/>
                                        <p:tgtEl>
                                          <p:spTgt spid="44"/>
                                        </p:tgtEl>
                                        <p:attrNameLst>
                                          <p:attrName>ppt_h</p:attrName>
                                        </p:attrNameLst>
                                      </p:cBhvr>
                                      <p:tavLst>
                                        <p:tav tm="0">
                                          <p:val>
                                            <p:fltVal val="0"/>
                                          </p:val>
                                        </p:tav>
                                        <p:tav tm="100000">
                                          <p:val>
                                            <p:strVal val="#ppt_h"/>
                                          </p:val>
                                        </p:tav>
                                      </p:tavLst>
                                    </p:anim>
                                    <p:animEffect filter="fade" transition="in">
                                      <p:cBhvr>
                                        <p:cTn dur="500" id="18"/>
                                        <p:tgtEl>
                                          <p:spTgt spid="44"/>
                                        </p:tgtEl>
                                      </p:cBhvr>
                                    </p:animEffect>
                                  </p:childTnLst>
                                </p:cTn>
                              </p:par>
                            </p:childTnLst>
                          </p:cTn>
                        </p:par>
                        <p:par>
                          <p:cTn fill="hold" id="19" nodeType="afterGroup">
                            <p:stCondLst>
                              <p:cond delay="3000"/>
                            </p:stCondLst>
                            <p:childTnLst>
                              <p:par>
                                <p:cTn fill="hold" grpId="0" id="20" nodeType="afterEffect" presetClass="entr" presetID="53" presetSubtype="0">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p:cTn dur="500" fill="hold" id="22"/>
                                        <p:tgtEl>
                                          <p:spTgt spid="45"/>
                                        </p:tgtEl>
                                        <p:attrNameLst>
                                          <p:attrName>ppt_w</p:attrName>
                                        </p:attrNameLst>
                                      </p:cBhvr>
                                      <p:tavLst>
                                        <p:tav tm="0">
                                          <p:val>
                                            <p:fltVal val="0"/>
                                          </p:val>
                                        </p:tav>
                                        <p:tav tm="100000">
                                          <p:val>
                                            <p:strVal val="#ppt_w"/>
                                          </p:val>
                                        </p:tav>
                                      </p:tavLst>
                                    </p:anim>
                                    <p:anim calcmode="lin" valueType="num">
                                      <p:cBhvr>
                                        <p:cTn dur="500" fill="hold" id="23"/>
                                        <p:tgtEl>
                                          <p:spTgt spid="45"/>
                                        </p:tgtEl>
                                        <p:attrNameLst>
                                          <p:attrName>ppt_h</p:attrName>
                                        </p:attrNameLst>
                                      </p:cBhvr>
                                      <p:tavLst>
                                        <p:tav tm="0">
                                          <p:val>
                                            <p:fltVal val="0"/>
                                          </p:val>
                                        </p:tav>
                                        <p:tav tm="100000">
                                          <p:val>
                                            <p:strVal val="#ppt_h"/>
                                          </p:val>
                                        </p:tav>
                                      </p:tavLst>
                                    </p:anim>
                                    <p:animEffect filter="fade" transition="in">
                                      <p:cBhvr>
                                        <p:cTn dur="500" id="24"/>
                                        <p:tgtEl>
                                          <p:spTgt spid="45"/>
                                        </p:tgtEl>
                                      </p:cBhvr>
                                    </p:animEffect>
                                  </p:childTnLst>
                                </p:cTn>
                              </p:par>
                              <p:par>
                                <p:cTn accel="50000" decel="50000" fill="hold" grpId="1" id="25" nodeType="withEffect" presetClass="path" presetID="35" presetSubtype="0">
                                  <p:stCondLst>
                                    <p:cond delay="0"/>
                                  </p:stCondLst>
                                  <p:childTnLst>
                                    <p:animMotion origin="layout" path="M -1.45833E-06 -4.07407E-06 L -0.41185 -4.07407E-06" pathEditMode="relative" ptsTypes="AA" rAng="0">
                                      <p:cBhvr>
                                        <p:cTn dur="1000" fill="hold" id="26" spd="-100000"/>
                                        <p:tgtEl>
                                          <p:spTgt spid="45"/>
                                        </p:tgtEl>
                                        <p:attrNameLst>
                                          <p:attrName>ppt_x</p:attrName>
                                          <p:attrName>ppt_y</p:attrName>
                                        </p:attrNameLst>
                                      </p:cBhvr>
                                      <p:rCtr x="-20599" y="0"/>
                                    </p:animMotion>
                                  </p:childTnLst>
                                </p:cTn>
                              </p:par>
                            </p:childTnLst>
                          </p:cTn>
                        </p:par>
                        <p:par>
                          <p:cTn fill="hold" id="27" nodeType="afterGroup">
                            <p:stCondLst>
                              <p:cond delay="4000"/>
                            </p:stCondLst>
                            <p:childTnLst>
                              <p:par>
                                <p:cTn fill="hold" grpId="0" id="28" nodeType="afterEffect" presetClass="entr" presetID="53" presetSubtype="0">
                                  <p:stCondLst>
                                    <p:cond delay="0"/>
                                  </p:stCondLst>
                                  <p:iterate type="lt">
                                    <p:tmPct val="10000"/>
                                  </p:iterate>
                                  <p:childTnLst>
                                    <p:set>
                                      <p:cBhvr>
                                        <p:cTn dur="1" fill="hold" id="29">
                                          <p:stCondLst>
                                            <p:cond delay="0"/>
                                          </p:stCondLst>
                                        </p:cTn>
                                        <p:tgtEl>
                                          <p:spTgt spid="46"/>
                                        </p:tgtEl>
                                        <p:attrNameLst>
                                          <p:attrName>style.visibility</p:attrName>
                                        </p:attrNameLst>
                                      </p:cBhvr>
                                      <p:to>
                                        <p:strVal val="visible"/>
                                      </p:to>
                                    </p:set>
                                    <p:anim calcmode="lin" valueType="num">
                                      <p:cBhvr>
                                        <p:cTn dur="250" fill="hold" id="30"/>
                                        <p:tgtEl>
                                          <p:spTgt spid="46"/>
                                        </p:tgtEl>
                                        <p:attrNameLst>
                                          <p:attrName>ppt_w</p:attrName>
                                        </p:attrNameLst>
                                      </p:cBhvr>
                                      <p:tavLst>
                                        <p:tav tm="0">
                                          <p:val>
                                            <p:fltVal val="0"/>
                                          </p:val>
                                        </p:tav>
                                        <p:tav tm="100000">
                                          <p:val>
                                            <p:strVal val="#ppt_w"/>
                                          </p:val>
                                        </p:tav>
                                      </p:tavLst>
                                    </p:anim>
                                    <p:anim calcmode="lin" valueType="num">
                                      <p:cBhvr>
                                        <p:cTn dur="250" fill="hold" id="31"/>
                                        <p:tgtEl>
                                          <p:spTgt spid="46"/>
                                        </p:tgtEl>
                                        <p:attrNameLst>
                                          <p:attrName>ppt_h</p:attrName>
                                        </p:attrNameLst>
                                      </p:cBhvr>
                                      <p:tavLst>
                                        <p:tav tm="0">
                                          <p:val>
                                            <p:fltVal val="0"/>
                                          </p:val>
                                        </p:tav>
                                        <p:tav tm="100000">
                                          <p:val>
                                            <p:strVal val="#ppt_h"/>
                                          </p:val>
                                        </p:tav>
                                      </p:tavLst>
                                    </p:anim>
                                    <p:animEffect filter="fade" transition="in">
                                      <p:cBhvr>
                                        <p:cTn dur="250" id="32"/>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1" spid="45"/>
      <p:bldP grpId="0" spid="4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39" name="组合 38"/>
          <p:cNvGrpSpPr/>
          <p:nvPr/>
        </p:nvGrpSpPr>
        <p:grpSpPr>
          <a:xfrm>
            <a:off x="218822" y="96130"/>
            <a:ext cx="3562604" cy="966967"/>
            <a:chOff x="218822" y="96130"/>
            <a:chExt cx="3562604" cy="966967"/>
          </a:xfrm>
        </p:grpSpPr>
        <p:sp>
          <p:nvSpPr>
            <p:cNvPr id="40" name="Aitds3-1">
              <a:extLst>
                <a:ext uri="{FF2B5EF4-FFF2-40B4-BE49-F238E27FC236}">
                  <a16:creationId xmlns:a16="http://schemas.microsoft.com/office/drawing/2014/main" id="{CDD403D6-2251-446B-925F-8CC4CE24FBAE}"/>
                </a:ext>
              </a:extLst>
            </p:cNvPr>
            <p:cNvSpPr/>
            <p:nvPr/>
          </p:nvSpPr>
          <p:spPr>
            <a:xfrm>
              <a:off x="656008" y="341703"/>
              <a:ext cx="31254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斗争精神是什么</a:t>
              </a:r>
            </a:p>
          </p:txBody>
        </p:sp>
        <p:pic>
          <p:nvPicPr>
            <p:cNvPr id="41" name="图片 40"/>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cxnSp>
        <p:nvCxnSpPr>
          <p:cNvPr id="42" name="Aitds1">
            <a:extLst>
              <a:ext uri="{FF2B5EF4-FFF2-40B4-BE49-F238E27FC236}">
                <a16:creationId xmlns:a16="http://schemas.microsoft.com/office/drawing/2014/main" id="{B2117A48-915F-4D6E-BEF5-04614636D58F}"/>
              </a:ext>
            </a:extLst>
          </p:cNvPr>
          <p:cNvCxnSpPr/>
          <p:nvPr>
            <p:custDataLst>
              <p:tags r:id="rId4"/>
            </p:custDataLst>
          </p:nvPr>
        </p:nvCxnSpPr>
        <p:spPr>
          <a:xfrm>
            <a:off x="3579586" y="1841950"/>
            <a:ext cx="7380514" cy="0"/>
          </a:xfrm>
          <a:prstGeom prst="line">
            <a:avLst/>
          </a:prstGeom>
          <a:noFill/>
          <a:ln algn="ctr" cap="flat" cmpd="sng" w="9525">
            <a:solidFill>
              <a:srgbClr val="C00000"/>
            </a:solidFill>
            <a:prstDash val="dash"/>
            <a:miter lim="800000"/>
          </a:ln>
          <a:effectLst/>
        </p:spPr>
      </p:cxnSp>
      <p:cxnSp>
        <p:nvCxnSpPr>
          <p:cNvPr id="43" name="Aitds2">
            <a:extLst>
              <a:ext uri="{FF2B5EF4-FFF2-40B4-BE49-F238E27FC236}">
                <a16:creationId xmlns:a16="http://schemas.microsoft.com/office/drawing/2014/main" id="{F4EF3469-B2B6-4D69-A5F2-35774C504CD7}"/>
              </a:ext>
            </a:extLst>
          </p:cNvPr>
          <p:cNvCxnSpPr/>
          <p:nvPr>
            <p:custDataLst>
              <p:tags r:id="rId5"/>
            </p:custDataLst>
          </p:nvPr>
        </p:nvCxnSpPr>
        <p:spPr>
          <a:xfrm>
            <a:off x="3579586" y="3665307"/>
            <a:ext cx="7380514" cy="0"/>
          </a:xfrm>
          <a:prstGeom prst="line">
            <a:avLst/>
          </a:prstGeom>
          <a:noFill/>
          <a:ln algn="ctr" cap="flat" cmpd="sng" w="9525">
            <a:solidFill>
              <a:srgbClr val="C00000"/>
            </a:solidFill>
            <a:prstDash val="dash"/>
            <a:miter lim="800000"/>
          </a:ln>
          <a:effectLst/>
        </p:spPr>
      </p:cxnSp>
      <p:cxnSp>
        <p:nvCxnSpPr>
          <p:cNvPr id="44" name="Aitds3">
            <a:extLst>
              <a:ext uri="{FF2B5EF4-FFF2-40B4-BE49-F238E27FC236}">
                <a16:creationId xmlns:a16="http://schemas.microsoft.com/office/drawing/2014/main" id="{94BF83BB-FA17-4E7E-B359-184563349B8B}"/>
              </a:ext>
            </a:extLst>
          </p:cNvPr>
          <p:cNvCxnSpPr/>
          <p:nvPr>
            <p:custDataLst>
              <p:tags r:id="rId6"/>
            </p:custDataLst>
          </p:nvPr>
        </p:nvCxnSpPr>
        <p:spPr>
          <a:xfrm>
            <a:off x="1315357" y="4363697"/>
            <a:ext cx="7380514" cy="0"/>
          </a:xfrm>
          <a:prstGeom prst="line">
            <a:avLst/>
          </a:prstGeom>
          <a:noFill/>
          <a:ln algn="ctr" cap="flat" cmpd="sng" w="9525">
            <a:solidFill>
              <a:srgbClr val="C00000"/>
            </a:solidFill>
            <a:prstDash val="dash"/>
            <a:miter lim="800000"/>
          </a:ln>
          <a:effectLst/>
        </p:spPr>
      </p:cxnSp>
      <p:sp>
        <p:nvSpPr>
          <p:cNvPr id="45" name="Aitds5">
            <a:extLst>
              <a:ext uri="{FF2B5EF4-FFF2-40B4-BE49-F238E27FC236}">
                <a16:creationId xmlns:a16="http://schemas.microsoft.com/office/drawing/2014/main" id="{FFC66EA3-66AC-4804-8E54-0292D8D17FA2}"/>
              </a:ext>
            </a:extLst>
          </p:cNvPr>
          <p:cNvSpPr/>
          <p:nvPr/>
        </p:nvSpPr>
        <p:spPr>
          <a:xfrm>
            <a:off x="533400" y="4060044"/>
            <a:ext cx="6666228" cy="631314"/>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defRPr/>
            </a:pPr>
            <a:r>
              <a:rPr altLang="zh-CN" b="1" kern="0" lang="en-US" sz="2800">
                <a:ln w="3175">
                  <a:noFill/>
                </a:ln>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2019年秋季中青年干部培训班开班式上</a:t>
            </a:r>
          </a:p>
        </p:txBody>
      </p:sp>
      <p:grpSp>
        <p:nvGrpSpPr>
          <p:cNvPr id="2" name="组合 1"/>
          <p:cNvGrpSpPr/>
          <p:nvPr/>
        </p:nvGrpSpPr>
        <p:grpSpPr>
          <a:xfrm>
            <a:off x="1550150" y="1814769"/>
            <a:ext cx="1850538" cy="1850538"/>
            <a:chOff x="1550150" y="1814769"/>
            <a:chExt cx="1850538" cy="1850538"/>
          </a:xfrm>
        </p:grpSpPr>
        <p:sp>
          <p:nvSpPr>
            <p:cNvPr id="46" name="Aitds6">
              <a:extLst>
                <a:ext uri="{FF2B5EF4-FFF2-40B4-BE49-F238E27FC236}">
                  <a16:creationId xmlns:a16="http://schemas.microsoft.com/office/drawing/2014/main" id="{2D88C211-93E2-452F-BEC7-13E5941EDDD3}"/>
                </a:ext>
              </a:extLst>
            </p:cNvPr>
            <p:cNvSpPr/>
            <p:nvPr>
              <p:custDataLst>
                <p:tags r:id="rId7"/>
              </p:custDataLst>
            </p:nvPr>
          </p:nvSpPr>
          <p:spPr>
            <a:xfrm>
              <a:off x="1550150" y="1814769"/>
              <a:ext cx="1850538" cy="1850538"/>
            </a:xfrm>
            <a:prstGeom prst="ellipse">
              <a:avLst/>
            </a:prstGeom>
            <a:blipFill>
              <a:blip r:embed="rId8"/>
              <a:stretch>
                <a:fillRect/>
              </a:stretch>
            </a:blipFill>
            <a:ln algn="ctr" cap="flat" cmpd="sng" w="12700">
              <a:solidFill>
                <a:srgbClr val="C00000">
                  <a:shade val="5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endParaRPr>
            </a:p>
          </p:txBody>
        </p:sp>
        <p:sp useBgFill="1">
          <p:nvSpPr>
            <p:cNvPr id="47" name="Aitds7">
              <a:extLst>
                <a:ext uri="{FF2B5EF4-FFF2-40B4-BE49-F238E27FC236}">
                  <a16:creationId xmlns:a16="http://schemas.microsoft.com/office/drawing/2014/main" id="{B351E9AB-D85F-4931-9206-10FBF83E51D1}"/>
                </a:ext>
              </a:extLst>
            </p:cNvPr>
            <p:cNvSpPr/>
            <p:nvPr>
              <p:custDataLst>
                <p:tags r:id="rId9"/>
              </p:custDataLst>
            </p:nvPr>
          </p:nvSpPr>
          <p:spPr>
            <a:xfrm>
              <a:off x="2028379" y="2292998"/>
              <a:ext cx="894080" cy="894080"/>
            </a:xfrm>
            <a:prstGeom prst="ellipse">
              <a:avLst/>
            </a:prstGeom>
            <a:ln algn="ctr" cap="flat" cmpd="sng" w="12700">
              <a:solidFill>
                <a:srgbClr val="C00000">
                  <a:shade val="5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800" u="none">
                  <a:ln>
                    <a:noFill/>
                  </a:ln>
                  <a:solidFill>
                    <a:srgbClr val="C00000"/>
                  </a:solidFill>
                  <a:effectLst/>
                  <a:uLnTx/>
                  <a:uFillTx/>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rPr>
                <a:t>01</a:t>
              </a:r>
            </a:p>
          </p:txBody>
        </p:sp>
      </p:grpSp>
      <p:grpSp>
        <p:nvGrpSpPr>
          <p:cNvPr id="3" name="组合 2"/>
          <p:cNvGrpSpPr/>
          <p:nvPr/>
        </p:nvGrpSpPr>
        <p:grpSpPr>
          <a:xfrm>
            <a:off x="8760237" y="4375692"/>
            <a:ext cx="1887804" cy="1887804"/>
            <a:chOff x="8760237" y="4375692"/>
            <a:chExt cx="1887804" cy="1887804"/>
          </a:xfrm>
        </p:grpSpPr>
        <p:pic>
          <p:nvPicPr>
            <p:cNvPr id="48" name="Aitds8">
              <a:extLst>
                <a:ext uri="{FF2B5EF4-FFF2-40B4-BE49-F238E27FC236}">
                  <a16:creationId xmlns:a16="http://schemas.microsoft.com/office/drawing/2014/main" id="{932FE693-C0BE-4F76-952B-51131D5EFD44}"/>
                </a:ext>
              </a:extLst>
            </p:cNvPr>
            <p:cNvPicPr>
              <a:picLocks noChangeAspect="1"/>
            </p:cNvPicPr>
            <p:nvPr>
              <p:custDataLst>
                <p:tags r:id="rId11"/>
              </p:custDataLst>
            </p:nvPr>
          </p:nvPicPr>
          <p:blipFill>
            <a:blip r:embed="rId10">
              <a:extLst>
                <a:ext uri="{28A0092B-C50C-407E-A947-70E740481C1C}">
                  <a14:useLocalDpi val="0"/>
                </a:ext>
              </a:extLst>
            </a:blip>
            <a:srcRect b="2295" t="2295"/>
            <a:stretch>
              <a:fillRect/>
            </a:stretch>
          </p:blipFill>
          <p:spPr>
            <a:xfrm flipH="1" rot="2700000">
              <a:off x="8760237" y="4375692"/>
              <a:ext cx="1887804" cy="1887804"/>
            </a:xfrm>
            <a:prstGeom prst="ellipse">
              <a:avLst/>
            </a:prstGeom>
          </p:spPr>
        </p:pic>
        <p:sp useBgFill="1">
          <p:nvSpPr>
            <p:cNvPr id="49" name="Aitds9">
              <a:extLst>
                <a:ext uri="{FF2B5EF4-FFF2-40B4-BE49-F238E27FC236}">
                  <a16:creationId xmlns:a16="http://schemas.microsoft.com/office/drawing/2014/main" id="{49CC0D43-FCF8-496D-88D8-28705EC2B02C}"/>
                </a:ext>
              </a:extLst>
            </p:cNvPr>
            <p:cNvSpPr/>
            <p:nvPr>
              <p:custDataLst>
                <p:tags r:id="rId12"/>
              </p:custDataLst>
            </p:nvPr>
          </p:nvSpPr>
          <p:spPr>
            <a:xfrm>
              <a:off x="9257099" y="4872554"/>
              <a:ext cx="894080" cy="894080"/>
            </a:xfrm>
            <a:prstGeom prst="ellipse">
              <a:avLst/>
            </a:prstGeom>
            <a:ln algn="ctr" cap="flat" cmpd="sng" w="12700">
              <a:solidFill>
                <a:srgbClr val="C00000">
                  <a:shade val="5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800" u="none">
                  <a:ln>
                    <a:noFill/>
                  </a:ln>
                  <a:solidFill>
                    <a:srgbClr val="C00000"/>
                  </a:solidFill>
                  <a:effectLst/>
                  <a:uLnTx/>
                  <a:uFillTx/>
                  <a:latin charset="-122" panose="00020600040101010101" pitchFamily="18" typeface="阿里巴巴普惠体"/>
                  <a:ea charset="-122" panose="00020600040101010101" pitchFamily="18" typeface="阿里巴巴普惠体"/>
                  <a:cs charset="-122" panose="00020600040101010101" pitchFamily="18" typeface="阿里巴巴普惠体"/>
                  <a:sym charset="-122" panose="00020600040101010101" pitchFamily="18" typeface="阿里巴巴普惠体"/>
                </a:rPr>
                <a:t>02</a:t>
              </a:r>
            </a:p>
          </p:txBody>
        </p:sp>
      </p:grpSp>
      <p:sp>
        <p:nvSpPr>
          <p:cNvPr id="50" name="Aitds10">
            <a:extLst>
              <a:ext uri="{FF2B5EF4-FFF2-40B4-BE49-F238E27FC236}">
                <a16:creationId xmlns:a16="http://schemas.microsoft.com/office/drawing/2014/main" id="{5934E3B4-F17A-4F71-B01A-8E1793E7DF96}"/>
              </a:ext>
            </a:extLst>
          </p:cNvPr>
          <p:cNvSpPr/>
          <p:nvPr>
            <p:custDataLst>
              <p:tags r:id="rId13"/>
            </p:custDataLst>
          </p:nvPr>
        </p:nvSpPr>
        <p:spPr>
          <a:xfrm>
            <a:off x="3878917" y="2197562"/>
            <a:ext cx="7003143" cy="1456944"/>
          </a:xfrm>
          <a:prstGeom prst="rect">
            <a:avLst/>
          </a:prstGeom>
        </p:spPr>
        <p:txBody>
          <a:bodyPr wrap="square">
            <a:spAutoFit/>
            <a:scene3d>
              <a:camera prst="orthographicFront"/>
              <a:lightRig dir="t" rig="threePt"/>
            </a:scene3d>
            <a:sp3d contourW="12700">
              <a:contourClr>
                <a:srgbClr val="FF0000"/>
              </a:contourClr>
            </a:sp3d>
          </a:bodyPr>
          <a:lstStyle/>
          <a:p>
            <a:pPr algn="just" lvl="0">
              <a:lnSpc>
                <a:spcPct val="140000"/>
              </a:lnSpc>
              <a:defRPr/>
            </a:pPr>
            <a:r>
              <a:rPr altLang="en-US" lang="zh-CN" sz="1600">
                <a:solidFill>
                  <a:prstClr val="black"/>
                </a:solidFill>
                <a:cs typeface="+mn-ea"/>
                <a:sym typeface="+mn-lt"/>
              </a:rPr>
              <a:t>习近平总书记在省部级主要领导干部坚持底线思维着力防范化解重大风险专题研讨班上强调指出，各级领导班子和领导干部要加强斗争历练，增强斗争本领，永葆斗争精神，以“踏平坎坷成大道，斗罢艰险又出发”的顽强意志，应对好每一场重大风险挑战，切实把改革发展稳定各项工作做实做好。 </a:t>
            </a:r>
          </a:p>
        </p:txBody>
      </p:sp>
      <p:sp>
        <p:nvSpPr>
          <p:cNvPr id="51" name="Aitds11">
            <a:extLst>
              <a:ext uri="{FF2B5EF4-FFF2-40B4-BE49-F238E27FC236}">
                <a16:creationId xmlns:a16="http://schemas.microsoft.com/office/drawing/2014/main" id="{B8B9394F-64C4-46CE-A3AC-413F68FA70AF}"/>
              </a:ext>
            </a:extLst>
          </p:cNvPr>
          <p:cNvSpPr/>
          <p:nvPr>
            <p:custDataLst>
              <p:tags r:id="rId14"/>
            </p:custDataLst>
          </p:nvPr>
        </p:nvSpPr>
        <p:spPr>
          <a:xfrm>
            <a:off x="1137561" y="4967960"/>
            <a:ext cx="7086596" cy="1115568"/>
          </a:xfrm>
          <a:prstGeom prst="rect">
            <a:avLst/>
          </a:prstGeom>
        </p:spPr>
        <p:txBody>
          <a:bodyPr wrap="square">
            <a:spAutoFit/>
            <a:scene3d>
              <a:camera prst="orthographicFront"/>
              <a:lightRig dir="t" rig="threePt"/>
            </a:scene3d>
            <a:sp3d contourW="12700">
              <a:contourClr>
                <a:srgbClr val="FF0000"/>
              </a:contourClr>
            </a:sp3d>
          </a:bodyPr>
          <a:lstStyle/>
          <a:p>
            <a:pPr algn="just" lvl="0">
              <a:lnSpc>
                <a:spcPct val="140000"/>
              </a:lnSpc>
              <a:defRPr/>
            </a:pPr>
            <a:r>
              <a:rPr altLang="en-US" lang="zh-CN" sz="1600">
                <a:solidFill>
                  <a:prstClr val="black"/>
                </a:solidFill>
                <a:cs typeface="+mn-ea"/>
                <a:sym typeface="+mn-lt"/>
              </a:rPr>
              <a:t>习近平总书记发表重要讲话时强调，“广大干部特别是年轻干部要经受严格的思想淬炼、政治历练、实践锻炼，发扬斗争精神，增强斗争本领，为实现‘两个一百年’奋斗目标、实现中华民族伟大复兴的中国梦而顽强奋斗。”  　　</a:t>
            </a:r>
          </a:p>
        </p:txBody>
      </p:sp>
      <p:sp>
        <p:nvSpPr>
          <p:cNvPr id="52" name="Aitds12">
            <a:extLst>
              <a:ext uri="{FF2B5EF4-FFF2-40B4-BE49-F238E27FC236}">
                <a16:creationId xmlns:a16="http://schemas.microsoft.com/office/drawing/2014/main" id="{0A47D834-81A1-47CD-8A60-C7CD8880873E}"/>
              </a:ext>
            </a:extLst>
          </p:cNvPr>
          <p:cNvSpPr/>
          <p:nvPr/>
        </p:nvSpPr>
        <p:spPr>
          <a:xfrm>
            <a:off x="3498187" y="1529751"/>
            <a:ext cx="6004010" cy="631314"/>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defRPr/>
            </a:pPr>
            <a:r>
              <a:rPr altLang="zh-CN" b="1" kern="0" lang="en-US" sz="2800">
                <a:ln w="3175">
                  <a:noFill/>
                </a:ln>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2019年1月21日</a:t>
            </a:r>
          </a:p>
        </p:txBody>
      </p:sp>
    </p:spTree>
    <p:extLst>
      <p:ext uri="{BB962C8B-B14F-4D97-AF65-F5344CB8AC3E}">
        <p14:creationId val="1712898284"/>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par>
                                <p:cTn fill="hold" id="16" nodeType="withEffect" presetClass="entr" presetID="53" presetSubtype="0">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Effect filter="fade" transition="in">
                                      <p:cBhvr>
                                        <p:cTn dur="500" id="20"/>
                                        <p:tgtEl>
                                          <p:spTgt spid="2"/>
                                        </p:tgtEl>
                                      </p:cBhvr>
                                    </p:animEffect>
                                  </p:childTnLst>
                                </p:cTn>
                              </p:par>
                            </p:childTnLst>
                          </p:cTn>
                        </p:par>
                        <p:par>
                          <p:cTn fill="hold" id="21" nodeType="afterGroup">
                            <p:stCondLst>
                              <p:cond delay="500"/>
                            </p:stCondLst>
                            <p:childTnLst>
                              <p:par>
                                <p:cTn fill="hold" grpId="0" id="22" nodeType="afterEffect" presetClass="entr" presetID="42" presetSubtype="0">
                                  <p:stCondLst>
                                    <p:cond delay="0"/>
                                  </p:stCondLst>
                                  <p:childTnLst>
                                    <p:set>
                                      <p:cBhvr>
                                        <p:cTn dur="1" fill="hold" id="23">
                                          <p:stCondLst>
                                            <p:cond delay="0"/>
                                          </p:stCondLst>
                                        </p:cTn>
                                        <p:tgtEl>
                                          <p:spTgt spid="52"/>
                                        </p:tgtEl>
                                        <p:attrNameLst>
                                          <p:attrName>style.visibility</p:attrName>
                                        </p:attrNameLst>
                                      </p:cBhvr>
                                      <p:to>
                                        <p:strVal val="visible"/>
                                      </p:to>
                                    </p:set>
                                    <p:animEffect filter="fade" transition="in">
                                      <p:cBhvr>
                                        <p:cTn dur="1000" id="24"/>
                                        <p:tgtEl>
                                          <p:spTgt spid="52"/>
                                        </p:tgtEl>
                                      </p:cBhvr>
                                    </p:animEffect>
                                    <p:anim calcmode="lin" valueType="num">
                                      <p:cBhvr>
                                        <p:cTn dur="1000" fill="hold" id="25"/>
                                        <p:tgtEl>
                                          <p:spTgt spid="52"/>
                                        </p:tgtEl>
                                        <p:attrNameLst>
                                          <p:attrName>ppt_x</p:attrName>
                                        </p:attrNameLst>
                                      </p:cBhvr>
                                      <p:tavLst>
                                        <p:tav tm="0">
                                          <p:val>
                                            <p:strVal val="#ppt_x"/>
                                          </p:val>
                                        </p:tav>
                                        <p:tav tm="100000">
                                          <p:val>
                                            <p:strVal val="#ppt_x"/>
                                          </p:val>
                                        </p:tav>
                                      </p:tavLst>
                                    </p:anim>
                                    <p:anim calcmode="lin" valueType="num">
                                      <p:cBhvr>
                                        <p:cTn dur="1000" fill="hold" id="26"/>
                                        <p:tgtEl>
                                          <p:spTgt spid="52"/>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45"/>
                                        </p:tgtEl>
                                        <p:attrNameLst>
                                          <p:attrName>style.visibility</p:attrName>
                                        </p:attrNameLst>
                                      </p:cBhvr>
                                      <p:to>
                                        <p:strVal val="visible"/>
                                      </p:to>
                                    </p:set>
                                    <p:animEffect filter="fade" transition="in">
                                      <p:cBhvr>
                                        <p:cTn dur="1000" id="29"/>
                                        <p:tgtEl>
                                          <p:spTgt spid="45"/>
                                        </p:tgtEl>
                                      </p:cBhvr>
                                    </p:animEffect>
                                    <p:anim calcmode="lin" valueType="num">
                                      <p:cBhvr>
                                        <p:cTn dur="1000" fill="hold" id="30"/>
                                        <p:tgtEl>
                                          <p:spTgt spid="45"/>
                                        </p:tgtEl>
                                        <p:attrNameLst>
                                          <p:attrName>ppt_x</p:attrName>
                                        </p:attrNameLst>
                                      </p:cBhvr>
                                      <p:tavLst>
                                        <p:tav tm="0">
                                          <p:val>
                                            <p:strVal val="#ppt_x"/>
                                          </p:val>
                                        </p:tav>
                                        <p:tav tm="100000">
                                          <p:val>
                                            <p:strVal val="#ppt_x"/>
                                          </p:val>
                                        </p:tav>
                                      </p:tavLst>
                                    </p:anim>
                                    <p:anim calcmode="lin" valueType="num">
                                      <p:cBhvr>
                                        <p:cTn dur="1000" fill="hold" id="31"/>
                                        <p:tgtEl>
                                          <p:spTgt spid="4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id="33" nodeType="afterEffect" presetClass="entr" presetID="22" presetSubtype="8">
                                  <p:stCondLst>
                                    <p:cond delay="0"/>
                                  </p:stCondLst>
                                  <p:childTnLst>
                                    <p:set>
                                      <p:cBhvr>
                                        <p:cTn dur="1" fill="hold" id="34">
                                          <p:stCondLst>
                                            <p:cond delay="0"/>
                                          </p:stCondLst>
                                        </p:cTn>
                                        <p:tgtEl>
                                          <p:spTgt spid="42"/>
                                        </p:tgtEl>
                                        <p:attrNameLst>
                                          <p:attrName>style.visibility</p:attrName>
                                        </p:attrNameLst>
                                      </p:cBhvr>
                                      <p:to>
                                        <p:strVal val="visible"/>
                                      </p:to>
                                    </p:set>
                                    <p:animEffect filter="wipe(left)" transition="in">
                                      <p:cBhvr>
                                        <p:cTn dur="500" id="35"/>
                                        <p:tgtEl>
                                          <p:spTgt spid="42"/>
                                        </p:tgtEl>
                                      </p:cBhvr>
                                    </p:animEffect>
                                  </p:childTnLst>
                                </p:cTn>
                              </p:par>
                              <p:par>
                                <p:cTn fill="hold" id="36" nodeType="withEffect" presetClass="entr" presetID="22" presetSubtype="8">
                                  <p:stCondLst>
                                    <p:cond delay="0"/>
                                  </p:stCondLst>
                                  <p:childTnLst>
                                    <p:set>
                                      <p:cBhvr>
                                        <p:cTn dur="1" fill="hold" id="37">
                                          <p:stCondLst>
                                            <p:cond delay="0"/>
                                          </p:stCondLst>
                                        </p:cTn>
                                        <p:tgtEl>
                                          <p:spTgt spid="43"/>
                                        </p:tgtEl>
                                        <p:attrNameLst>
                                          <p:attrName>style.visibility</p:attrName>
                                        </p:attrNameLst>
                                      </p:cBhvr>
                                      <p:to>
                                        <p:strVal val="visible"/>
                                      </p:to>
                                    </p:set>
                                    <p:animEffect filter="wipe(left)" transition="in">
                                      <p:cBhvr>
                                        <p:cTn dur="500" id="38"/>
                                        <p:tgtEl>
                                          <p:spTgt spid="43"/>
                                        </p:tgtEl>
                                      </p:cBhvr>
                                    </p:animEffect>
                                  </p:childTnLst>
                                </p:cTn>
                              </p:par>
                            </p:childTnLst>
                          </p:cTn>
                        </p:par>
                        <p:par>
                          <p:cTn fill="hold" id="39" nodeType="afterGroup">
                            <p:stCondLst>
                              <p:cond delay="2000"/>
                            </p:stCondLst>
                            <p:childTnLst>
                              <p:par>
                                <p:cTn decel="100000" fill="hold" grpId="0" id="40" nodeType="afterEffect" presetClass="entr" presetID="50" presetSubtype="0">
                                  <p:stCondLst>
                                    <p:cond delay="0"/>
                                  </p:stCondLst>
                                  <p:iterate type="lt">
                                    <p:tmPct val="14000"/>
                                  </p:iterate>
                                  <p:childTnLst>
                                    <p:set>
                                      <p:cBhvr>
                                        <p:cTn dur="1" fill="hold" id="41">
                                          <p:stCondLst>
                                            <p:cond delay="0"/>
                                          </p:stCondLst>
                                        </p:cTn>
                                        <p:tgtEl>
                                          <p:spTgt spid="50"/>
                                        </p:tgtEl>
                                        <p:attrNameLst>
                                          <p:attrName>style.visibility</p:attrName>
                                        </p:attrNameLst>
                                      </p:cBhvr>
                                      <p:to>
                                        <p:strVal val="visible"/>
                                      </p:to>
                                    </p:set>
                                    <p:anim calcmode="lin" valueType="num">
                                      <p:cBhvr>
                                        <p:cTn dur="150" fill="hold" id="42"/>
                                        <p:tgtEl>
                                          <p:spTgt spid="50"/>
                                        </p:tgtEl>
                                        <p:attrNameLst>
                                          <p:attrName>ppt_w</p:attrName>
                                        </p:attrNameLst>
                                      </p:cBhvr>
                                      <p:tavLst>
                                        <p:tav tm="0">
                                          <p:val>
                                            <p:strVal val="#ppt_w+.3"/>
                                          </p:val>
                                        </p:tav>
                                        <p:tav tm="100000">
                                          <p:val>
                                            <p:strVal val="#ppt_w"/>
                                          </p:val>
                                        </p:tav>
                                      </p:tavLst>
                                    </p:anim>
                                    <p:anim calcmode="lin" valueType="num">
                                      <p:cBhvr>
                                        <p:cTn dur="150" fill="hold" id="43"/>
                                        <p:tgtEl>
                                          <p:spTgt spid="50"/>
                                        </p:tgtEl>
                                        <p:attrNameLst>
                                          <p:attrName>ppt_h</p:attrName>
                                        </p:attrNameLst>
                                      </p:cBhvr>
                                      <p:tavLst>
                                        <p:tav tm="0">
                                          <p:val>
                                            <p:strVal val="#ppt_h"/>
                                          </p:val>
                                        </p:tav>
                                        <p:tav tm="100000">
                                          <p:val>
                                            <p:strVal val="#ppt_h"/>
                                          </p:val>
                                        </p:tav>
                                      </p:tavLst>
                                    </p:anim>
                                    <p:animEffect filter="fade" transition="in">
                                      <p:cBhvr>
                                        <p:cTn dur="150" id="44"/>
                                        <p:tgtEl>
                                          <p:spTgt spid="50"/>
                                        </p:tgtEl>
                                      </p:cBhvr>
                                    </p:animEffect>
                                  </p:childTnLst>
                                </p:cTn>
                              </p:par>
                            </p:childTnLst>
                          </p:cTn>
                        </p:par>
                        <p:par>
                          <p:cTn fill="hold" id="45" nodeType="afterGroup">
                            <p:stCondLst>
                              <p:cond delay="2150"/>
                            </p:stCondLst>
                            <p:childTnLst>
                              <p:par>
                                <p:cTn fill="hold" id="46" nodeType="afterEffect" presetClass="entr" presetID="22" presetSubtype="2">
                                  <p:stCondLst>
                                    <p:cond delay="0"/>
                                  </p:stCondLst>
                                  <p:childTnLst>
                                    <p:set>
                                      <p:cBhvr>
                                        <p:cTn dur="1" fill="hold" id="47">
                                          <p:stCondLst>
                                            <p:cond delay="0"/>
                                          </p:stCondLst>
                                        </p:cTn>
                                        <p:tgtEl>
                                          <p:spTgt spid="44"/>
                                        </p:tgtEl>
                                        <p:attrNameLst>
                                          <p:attrName>style.visibility</p:attrName>
                                        </p:attrNameLst>
                                      </p:cBhvr>
                                      <p:to>
                                        <p:strVal val="visible"/>
                                      </p:to>
                                    </p:set>
                                    <p:animEffect filter="wipe(right)" transition="in">
                                      <p:cBhvr>
                                        <p:cTn dur="500" id="48"/>
                                        <p:tgtEl>
                                          <p:spTgt spid="44"/>
                                        </p:tgtEl>
                                      </p:cBhvr>
                                    </p:animEffect>
                                  </p:childTnLst>
                                </p:cTn>
                              </p:par>
                            </p:childTnLst>
                          </p:cTn>
                        </p:par>
                        <p:par>
                          <p:cTn fill="hold" id="49" nodeType="afterGroup">
                            <p:stCondLst>
                              <p:cond delay="2650"/>
                            </p:stCondLst>
                            <p:childTnLst>
                              <p:par>
                                <p:cTn decel="100000" fill="hold" grpId="0" id="50" nodeType="afterEffect" presetClass="entr" presetID="50" presetSubtype="0">
                                  <p:stCondLst>
                                    <p:cond delay="0"/>
                                  </p:stCondLst>
                                  <p:iterate type="lt">
                                    <p:tmPct val="14000"/>
                                  </p:iterate>
                                  <p:childTnLst>
                                    <p:set>
                                      <p:cBhvr>
                                        <p:cTn dur="1" fill="hold" id="51">
                                          <p:stCondLst>
                                            <p:cond delay="0"/>
                                          </p:stCondLst>
                                        </p:cTn>
                                        <p:tgtEl>
                                          <p:spTgt spid="51"/>
                                        </p:tgtEl>
                                        <p:attrNameLst>
                                          <p:attrName>style.visibility</p:attrName>
                                        </p:attrNameLst>
                                      </p:cBhvr>
                                      <p:to>
                                        <p:strVal val="visible"/>
                                      </p:to>
                                    </p:set>
                                    <p:anim calcmode="lin" valueType="num">
                                      <p:cBhvr>
                                        <p:cTn dur="150" fill="hold" id="52"/>
                                        <p:tgtEl>
                                          <p:spTgt spid="51"/>
                                        </p:tgtEl>
                                        <p:attrNameLst>
                                          <p:attrName>ppt_w</p:attrName>
                                        </p:attrNameLst>
                                      </p:cBhvr>
                                      <p:tavLst>
                                        <p:tav tm="0">
                                          <p:val>
                                            <p:strVal val="#ppt_w+.3"/>
                                          </p:val>
                                        </p:tav>
                                        <p:tav tm="100000">
                                          <p:val>
                                            <p:strVal val="#ppt_w"/>
                                          </p:val>
                                        </p:tav>
                                      </p:tavLst>
                                    </p:anim>
                                    <p:anim calcmode="lin" valueType="num">
                                      <p:cBhvr>
                                        <p:cTn dur="150" fill="hold" id="53"/>
                                        <p:tgtEl>
                                          <p:spTgt spid="51"/>
                                        </p:tgtEl>
                                        <p:attrNameLst>
                                          <p:attrName>ppt_h</p:attrName>
                                        </p:attrNameLst>
                                      </p:cBhvr>
                                      <p:tavLst>
                                        <p:tav tm="0">
                                          <p:val>
                                            <p:strVal val="#ppt_h"/>
                                          </p:val>
                                        </p:tav>
                                        <p:tav tm="100000">
                                          <p:val>
                                            <p:strVal val="#ppt_h"/>
                                          </p:val>
                                        </p:tav>
                                      </p:tavLst>
                                    </p:anim>
                                    <p:animEffect filter="fade" transition="in">
                                      <p:cBhvr>
                                        <p:cTn dur="150" id="54"/>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50"/>
      <p:bldP grpId="0" spid="51"/>
      <p:bldP grpId="0" spid="5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0" name="组合 9"/>
          <p:cNvGrpSpPr/>
          <p:nvPr/>
        </p:nvGrpSpPr>
        <p:grpSpPr>
          <a:xfrm>
            <a:off x="218822" y="96130"/>
            <a:ext cx="3562604" cy="966967"/>
            <a:chOff x="218822" y="96130"/>
            <a:chExt cx="3562604" cy="966967"/>
          </a:xfrm>
        </p:grpSpPr>
        <p:sp>
          <p:nvSpPr>
            <p:cNvPr id="11" name="Aitds3-1">
              <a:extLst>
                <a:ext uri="{FF2B5EF4-FFF2-40B4-BE49-F238E27FC236}">
                  <a16:creationId xmlns:a16="http://schemas.microsoft.com/office/drawing/2014/main" id="{CDD403D6-2251-446B-925F-8CC4CE24FBAE}"/>
                </a:ext>
              </a:extLst>
            </p:cNvPr>
            <p:cNvSpPr/>
            <p:nvPr/>
          </p:nvSpPr>
          <p:spPr>
            <a:xfrm>
              <a:off x="656008" y="341703"/>
              <a:ext cx="31254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斗争精神是什么</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13" name="Aitds2">
            <a:extLst>
              <a:ext uri="{FF2B5EF4-FFF2-40B4-BE49-F238E27FC236}">
                <a16:creationId xmlns:a16="http://schemas.microsoft.com/office/drawing/2014/main" id="{CB60D2F0-0A91-437B-AD3E-D1E7E000D23E}"/>
              </a:ext>
            </a:extLst>
          </p:cNvPr>
          <p:cNvGrpSpPr/>
          <p:nvPr/>
        </p:nvGrpSpPr>
        <p:grpSpPr>
          <a:xfrm>
            <a:off x="577970" y="1306287"/>
            <a:ext cx="11036060" cy="4744924"/>
            <a:chOff x="2104845" y="2949075"/>
            <a:chExt cx="6987397" cy="1626890"/>
          </a:xfrm>
        </p:grpSpPr>
        <p:sp>
          <p:nvSpPr>
            <p:cNvPr id="14" name="矩形 13">
              <a:extLst>
                <a:ext uri="{FF2B5EF4-FFF2-40B4-BE49-F238E27FC236}">
                  <a16:creationId xmlns:a16="http://schemas.microsoft.com/office/drawing/2014/main" id="{F6BFCC93-0438-437B-BF35-50A912B63584}"/>
                </a:ext>
              </a:extLst>
            </p:cNvPr>
            <p:cNvSpPr/>
            <p:nvPr/>
          </p:nvSpPr>
          <p:spPr>
            <a:xfrm>
              <a:off x="2104845" y="2949075"/>
              <a:ext cx="6987397" cy="1626890"/>
            </a:xfrm>
            <a:prstGeom prst="rect">
              <a:avLst/>
            </a:prstGeom>
            <a:gradFill>
              <a:gsLst>
                <a:gs pos="0">
                  <a:srgbClr val="CA1C1D"/>
                </a:gs>
                <a:gs pos="100000">
                  <a:srgbClr val="DD2922"/>
                </a:gs>
              </a:gsLst>
              <a:lin ang="5400000" scaled="1"/>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1C0BE8CF-2439-4333-B578-A4561504D2BA}"/>
                </a:ext>
              </a:extLst>
            </p:cNvPr>
            <p:cNvSpPr/>
            <p:nvPr/>
          </p:nvSpPr>
          <p:spPr>
            <a:xfrm>
              <a:off x="2180440" y="2983201"/>
              <a:ext cx="6835012" cy="1553786"/>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Aitds3">
            <a:extLst>
              <a:ext uri="{FF2B5EF4-FFF2-40B4-BE49-F238E27FC236}">
                <a16:creationId xmlns:a16="http://schemas.microsoft.com/office/drawing/2014/main" id="{9BBCAD3D-2B52-499C-A09F-16D74A66A1D1}"/>
              </a:ext>
            </a:extLst>
          </p:cNvPr>
          <p:cNvSpPr/>
          <p:nvPr/>
        </p:nvSpPr>
        <p:spPr>
          <a:xfrm>
            <a:off x="1040774" y="2459471"/>
            <a:ext cx="4866712" cy="337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spAutoFit/>
          </a:bodyPr>
          <a:lstStyle/>
          <a:p>
            <a:pPr algn="just" lvl="0">
              <a:lnSpc>
                <a:spcPct val="140000"/>
              </a:lnSpc>
              <a:defRPr/>
            </a:pPr>
            <a:r>
              <a:rPr altLang="en-US" lang="zh-CN" sz="2200">
                <a:solidFill>
                  <a:prstClr val="black"/>
                </a:solidFill>
                <a:cs typeface="+mn-ea"/>
                <a:sym typeface="+mn-lt"/>
              </a:rPr>
              <a:t>斗争精神绝不仅仅存在于过去的战争时代，在和平年代我们依然要有斗争精神。新时代倡导的斗争精神，是指敢于直面矛盾、敢于较真碰硬、敢于担当尽责、敢于赢得胜利的精神状态，是指迎难而上、攻坚克难、逢山开路、遇水架桥的坚定执着。  　　</a:t>
            </a:r>
          </a:p>
        </p:txBody>
      </p:sp>
      <p:grpSp>
        <p:nvGrpSpPr>
          <p:cNvPr id="17" name="Aitds4">
            <a:extLst>
              <a:ext uri="{FF2B5EF4-FFF2-40B4-BE49-F238E27FC236}">
                <a16:creationId xmlns:a16="http://schemas.microsoft.com/office/drawing/2014/main" id="{386E7CB3-CE46-4DE3-95BF-CAF42E846980}"/>
              </a:ext>
            </a:extLst>
          </p:cNvPr>
          <p:cNvGrpSpPr/>
          <p:nvPr/>
        </p:nvGrpSpPr>
        <p:grpSpPr>
          <a:xfrm>
            <a:off x="273824" y="1638777"/>
            <a:ext cx="5320501" cy="849995"/>
            <a:chOff x="271443" y="1638777"/>
            <a:chExt cx="5320501" cy="849995"/>
          </a:xfrm>
        </p:grpSpPr>
        <p:sp>
          <p:nvSpPr>
            <p:cNvPr id="18" name="等腰三角形 17">
              <a:extLst>
                <a:ext uri="{FF2B5EF4-FFF2-40B4-BE49-F238E27FC236}">
                  <a16:creationId xmlns:a16="http://schemas.microsoft.com/office/drawing/2014/main" id="{C38A2FAA-F926-4A37-8E11-9E609FBA8EB0}"/>
                </a:ext>
              </a:extLst>
            </p:cNvPr>
            <p:cNvSpPr/>
            <p:nvPr/>
          </p:nvSpPr>
          <p:spPr>
            <a:xfrm flipV="1">
              <a:off x="271443" y="2234470"/>
              <a:ext cx="304641" cy="254302"/>
            </a:xfrm>
            <a:prstGeom prst="triangle">
              <a:avLst>
                <a:gd fmla="val 100000" name="adj"/>
              </a:avLst>
            </a:prstGeom>
            <a:solidFill>
              <a:srgbClr val="7E1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AEEF1A72-D411-4F26-B649-BD47ABA4159A}"/>
                </a:ext>
              </a:extLst>
            </p:cNvPr>
            <p:cNvSpPr/>
            <p:nvPr/>
          </p:nvSpPr>
          <p:spPr>
            <a:xfrm>
              <a:off x="271967" y="1638777"/>
              <a:ext cx="5319977" cy="595693"/>
            </a:xfrm>
            <a:prstGeom prst="rect">
              <a:avLst/>
            </a:prstGeom>
            <a:solidFill>
              <a:srgbClr val="D72224"/>
            </a:solidFill>
            <a:ln>
              <a:noFill/>
            </a:ln>
            <a:effectLst>
              <a:outerShdw algn="tl" blurRad="50800" dir="2700000" dist="38100"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chemeClr val="bg1"/>
                  </a:solidFill>
                  <a:latin charset="-122" panose="020b0800000000000000" pitchFamily="34" typeface="思源黑体 CN Bold"/>
                  <a:ea charset="-122" panose="020b0800000000000000" pitchFamily="34" typeface="思源黑体 CN Bold"/>
                  <a:cs typeface="+mn-ea"/>
                  <a:sym typeface="+mn-lt"/>
                </a:rPr>
                <a:t>新时代斗争精神</a:t>
              </a:r>
            </a:p>
          </p:txBody>
        </p:sp>
      </p:grpSp>
      <p:pic>
        <p:nvPicPr>
          <p:cNvPr id="20" name="Aitds5">
            <a:extLst>
              <a:ext uri="{FF2B5EF4-FFF2-40B4-BE49-F238E27FC236}">
                <a16:creationId xmlns:a16="http://schemas.microsoft.com/office/drawing/2014/main" id="{43E38E6D-E98C-425D-A63D-37F5C16720FD}"/>
              </a:ext>
            </a:extLst>
          </p:cNvPr>
          <p:cNvPicPr>
            <a:picLocks noChangeAspect="1"/>
          </p:cNvPicPr>
          <p:nvPr/>
        </p:nvPicPr>
        <p:blipFill>
          <a:blip r:embed="rId4">
            <a:extLst>
              <a:ext uri="{28A0092B-C50C-407E-A947-70E740481C1C}">
                <a14:useLocalDpi val="0"/>
              </a:ext>
            </a:extLst>
          </a:blip>
          <a:stretch>
            <a:fillRect/>
          </a:stretch>
        </p:blipFill>
        <p:spPr>
          <a:xfrm>
            <a:off x="6343135" y="1221015"/>
            <a:ext cx="5149612" cy="4830196"/>
          </a:xfrm>
          <a:prstGeom prst="rect">
            <a:avLst/>
          </a:prstGeom>
        </p:spPr>
      </p:pic>
    </p:spTree>
    <p:extLst>
      <p:ext uri="{BB962C8B-B14F-4D97-AF65-F5344CB8AC3E}">
        <p14:creationId val="78194576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0"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wedge" transition="in">
                                      <p:cBhvr>
                                        <p:cTn dur="1000" id="12"/>
                                        <p:tgtEl>
                                          <p:spTgt spid="13"/>
                                        </p:tgtEl>
                                      </p:cBhvr>
                                    </p:animEffect>
                                  </p:childTnLst>
                                </p:cTn>
                              </p:par>
                            </p:childTnLst>
                          </p:cTn>
                        </p:par>
                        <p:par>
                          <p:cTn fill="hold" id="13" nodeType="afterGroup">
                            <p:stCondLst>
                              <p:cond delay="1500"/>
                            </p:stCondLst>
                            <p:childTnLst>
                              <p:par>
                                <p:cTn fill="hold" id="14" nodeType="afterEffect" presetClass="entr" presetID="12" presetSubtype="4">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id="16"/>
                                        <p:tgtEl>
                                          <p:spTgt spid="17"/>
                                        </p:tgtEl>
                                        <p:attrNameLst>
                                          <p:attrName>ppt_y</p:attrName>
                                        </p:attrNameLst>
                                      </p:cBhvr>
                                      <p:tavLst>
                                        <p:tav tm="0">
                                          <p:val>
                                            <p:strVal val="#ppt_y+#ppt_h*1.125000"/>
                                          </p:val>
                                        </p:tav>
                                        <p:tav tm="100000">
                                          <p:val>
                                            <p:strVal val="#ppt_y"/>
                                          </p:val>
                                        </p:tav>
                                      </p:tavLst>
                                    </p:anim>
                                    <p:animEffect filter="wipe(up)" transition="in">
                                      <p:cBhvr>
                                        <p:cTn dur="500" id="17"/>
                                        <p:tgtEl>
                                          <p:spTgt spid="17"/>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16" presetSubtype="21">
                                  <p:stCondLst>
                                    <p:cond delay="0"/>
                                  </p:stCondLst>
                                  <p:childTnLst>
                                    <p:set>
                                      <p:cBhvr>
                                        <p:cTn dur="1" fill="hold" id="27">
                                          <p:stCondLst>
                                            <p:cond delay="0"/>
                                          </p:stCondLst>
                                        </p:cTn>
                                        <p:tgtEl>
                                          <p:spTgt spid="20"/>
                                        </p:tgtEl>
                                        <p:attrNameLst>
                                          <p:attrName>style.visibility</p:attrName>
                                        </p:attrNameLst>
                                      </p:cBhvr>
                                      <p:to>
                                        <p:strVal val="visible"/>
                                      </p:to>
                                    </p:set>
                                    <p:animEffect filter="barn(inVertical)" transition="in">
                                      <p:cBhvr>
                                        <p:cTn dur="500" id="2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3" name="1"/>
          <p:cNvSpPr txBox="1"/>
          <p:nvPr/>
        </p:nvSpPr>
        <p:spPr>
          <a:xfrm>
            <a:off x="1049901" y="2592814"/>
            <a:ext cx="1213167" cy="57912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spcBef>
                <a:spcPct val="0"/>
              </a:spcBef>
              <a:spcAft>
                <a:spcPct val="0"/>
              </a:spcAft>
              <a:buClrTx/>
              <a:buSzTx/>
              <a:buFontTx/>
              <a:buNone/>
              <a:defRPr/>
            </a:pPr>
            <a:r>
              <a:rPr altLang="en-US" b="0" baseline="0" cap="none" i="0" kern="1200" kumimoji="0" lang="zh-CN" noProof="0" normalizeH="0" spc="0" strike="noStrike" sz="3200" u="none">
                <a:ln>
                  <a:noFill/>
                </a:ln>
                <a:solidFill>
                  <a:srgbClr val="C00000"/>
                </a:solidFill>
                <a:effectLst/>
                <a:uLnTx/>
                <a:uFillTx/>
                <a:latin typeface="+mn-lt"/>
                <a:ea typeface="+mn-ea"/>
                <a:cs typeface="+mn-ea"/>
                <a:sym typeface="+mn-lt"/>
              </a:rPr>
              <a:t>例如</a:t>
            </a:r>
          </a:p>
        </p:txBody>
      </p:sp>
      <p:grpSp>
        <p:nvGrpSpPr>
          <p:cNvPr id="18" name="组合 17"/>
          <p:cNvGrpSpPr/>
          <p:nvPr/>
        </p:nvGrpSpPr>
        <p:grpSpPr>
          <a:xfrm>
            <a:off x="218822" y="96130"/>
            <a:ext cx="3562604" cy="966967"/>
            <a:chOff x="218822" y="96130"/>
            <a:chExt cx="3562604" cy="966967"/>
          </a:xfrm>
        </p:grpSpPr>
        <p:sp>
          <p:nvSpPr>
            <p:cNvPr id="19" name="Aitds3-1">
              <a:extLst>
                <a:ext uri="{FF2B5EF4-FFF2-40B4-BE49-F238E27FC236}">
                  <a16:creationId xmlns:a16="http://schemas.microsoft.com/office/drawing/2014/main" id="{CDD403D6-2251-446B-925F-8CC4CE24FBAE}"/>
                </a:ext>
              </a:extLst>
            </p:cNvPr>
            <p:cNvSpPr/>
            <p:nvPr/>
          </p:nvSpPr>
          <p:spPr>
            <a:xfrm>
              <a:off x="656008" y="341703"/>
              <a:ext cx="3125418" cy="609172"/>
            </a:xfrm>
            <a:prstGeom prst="roundRect">
              <a:avLst>
                <a:gd fmla="val 14980" name="adj"/>
              </a:avLst>
            </a:prstGeom>
            <a:gradFill flip="none" rotWithShape="1">
              <a:gsLst>
                <a:gs pos="100000">
                  <a:srgbClr val="FF0000"/>
                </a:gs>
                <a:gs pos="0">
                  <a:srgbClr val="B50008"/>
                </a:gs>
              </a:gsLst>
              <a:lin ang="17400000" scaled="0"/>
            </a:gradFill>
            <a:ln algn="ctr" cap="flat" cmpd="sng" w="12700">
              <a:noFill/>
              <a:prstDash val="solid"/>
              <a:miter lim="800000"/>
            </a:ln>
            <a:effectLst>
              <a:outerShdw algn="tr" blurRad="381000" dir="5400000" dist="127000" rotWithShape="0">
                <a:schemeClr val="bg2">
                  <a:lumMod val="75000"/>
                  <a:alpha val="40000"/>
                </a:schemeClr>
              </a:outerShdw>
            </a:effectLst>
          </p:spPr>
          <p:txBody>
            <a:bodyPr anchor="ctr" rtlCol="0"/>
            <a:lstStyle/>
            <a:p>
              <a:pPr algn="r"/>
              <a:r>
                <a:rPr altLang="en-US" b="1" lang="zh-CN" sz="2400">
                  <a:solidFill>
                    <a:srgbClr val="FFFBF3"/>
                  </a:solidFill>
                  <a:latin charset="-122" panose="020b0503020204020204" pitchFamily="34" typeface="微软雅黑"/>
                  <a:ea charset="-122" panose="020b0503020204020204" pitchFamily="34" typeface="微软雅黑"/>
                  <a:cs charset="-122" panose="00020600040101010101" pitchFamily="18" typeface="阿里巴巴普惠体"/>
                  <a:sym charset="-122" panose="00020600040101010101" pitchFamily="18" typeface="阿里巴巴普惠体"/>
                </a:rPr>
                <a:t>斗争精神是什么</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218822" y="96130"/>
              <a:ext cx="1195615" cy="966967"/>
            </a:xfrm>
            <a:prstGeom prst="rect">
              <a:avLst/>
            </a:prstGeom>
          </p:spPr>
        </p:pic>
      </p:grpSp>
      <p:grpSp>
        <p:nvGrpSpPr>
          <p:cNvPr id="22" name="组合 21">
            <a:extLst>
              <a:ext uri="{FF2B5EF4-FFF2-40B4-BE49-F238E27FC236}">
                <a16:creationId xmlns:a16="http://schemas.microsoft.com/office/drawing/2014/main" id="{70017E86-F7AB-D648-98CE-24EFF4081CCD}"/>
              </a:ext>
            </a:extLst>
          </p:cNvPr>
          <p:cNvGrpSpPr/>
          <p:nvPr/>
        </p:nvGrpSpPr>
        <p:grpSpPr>
          <a:xfrm>
            <a:off x="1049901" y="1665059"/>
            <a:ext cx="9611080" cy="762000"/>
            <a:chOff x="911872" y="1805119"/>
            <a:chExt cx="9611080" cy="762000"/>
          </a:xfrm>
        </p:grpSpPr>
        <p:sp>
          <p:nvSpPr>
            <p:cNvPr id="23" name="矩形 22">
              <a:extLst>
                <a:ext uri="{FF2B5EF4-FFF2-40B4-BE49-F238E27FC236}">
                  <a16:creationId xmlns:a16="http://schemas.microsoft.com/office/drawing/2014/main" id="{E764A878-FCEE-6243-B347-0381C600D67C}"/>
                </a:ext>
              </a:extLst>
            </p:cNvPr>
            <p:cNvSpPr/>
            <p:nvPr/>
          </p:nvSpPr>
          <p:spPr>
            <a:xfrm>
              <a:off x="911872" y="1805119"/>
              <a:ext cx="9611080" cy="762000"/>
            </a:xfrm>
            <a:prstGeom prst="rect">
              <a:avLst/>
            </a:prstGeom>
            <a:gradFill>
              <a:gsLst>
                <a:gs pos="100000">
                  <a:srgbClr val="C00000"/>
                </a:gs>
                <a:gs pos="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4" name="文本框 23">
              <a:extLst>
                <a:ext uri="{FF2B5EF4-FFF2-40B4-BE49-F238E27FC236}">
                  <a16:creationId xmlns:a16="http://schemas.microsoft.com/office/drawing/2014/main" id="{8C4C13A5-C220-F643-9831-E7563A63918E}"/>
                </a:ext>
              </a:extLst>
            </p:cNvPr>
            <p:cNvSpPr txBox="1"/>
            <p:nvPr/>
          </p:nvSpPr>
          <p:spPr>
            <a:xfrm>
              <a:off x="1008250" y="1823950"/>
              <a:ext cx="9361427" cy="701040"/>
            </a:xfrm>
            <a:prstGeom prst="rect">
              <a:avLst/>
            </a:prstGeom>
            <a:noFill/>
          </p:spPr>
          <p:txBody>
            <a:bodyPr rtlCol="0" wrap="square">
              <a:spAutoFit/>
            </a:bodyPr>
            <a:lstStyle/>
            <a:p>
              <a:pPr algn="ctr" defTabSz="1219170" lvl="0">
                <a:defRPr/>
              </a:pPr>
              <a:r>
                <a:rPr altLang="en-US" b="1" lang="zh-CN" sz="2000">
                  <a:solidFill>
                    <a:schemeClr val="bg1"/>
                  </a:solidFill>
                  <a:latin charset="-122" panose="020b0503020204020204" pitchFamily="34" typeface="微软雅黑"/>
                  <a:ea charset="-122" panose="020b0503020204020204" pitchFamily="34" typeface="微软雅黑"/>
                </a:rPr>
                <a:t>新时代的斗争精神，要求我们面对困难敢于挑战、敢于担当，面对不良行为敢于批评、敢于拒绝，面对自身存在的人性弱点敢于直视、自省自纠</a:t>
              </a:r>
            </a:p>
          </p:txBody>
        </p:sp>
      </p:grpSp>
      <p:sp>
        <p:nvSpPr>
          <p:cNvPr id="25" name="文本框 24">
            <a:extLst>
              <a:ext uri="{FF2B5EF4-FFF2-40B4-BE49-F238E27FC236}">
                <a16:creationId xmlns:a16="http://schemas.microsoft.com/office/drawing/2014/main" id="{245F35EF-923E-AD4E-AA1E-803CF4C5AFFC}"/>
              </a:ext>
            </a:extLst>
          </p:cNvPr>
          <p:cNvSpPr txBox="1"/>
          <p:nvPr/>
        </p:nvSpPr>
        <p:spPr>
          <a:xfrm>
            <a:off x="1049901" y="3263045"/>
            <a:ext cx="5068650" cy="2929129"/>
          </a:xfrm>
          <a:prstGeom prst="rect">
            <a:avLst/>
          </a:prstGeom>
          <a:noFill/>
          <a:ln>
            <a:noFill/>
            <a:prstDash val="dash"/>
          </a:ln>
        </p:spPr>
        <p:txBody>
          <a:bodyPr rtlCol="0" wrap="square">
            <a:spAutoFit/>
          </a:bodyPr>
          <a:lstStyle/>
          <a:p>
            <a:pPr algn="just" lvl="0">
              <a:lnSpc>
                <a:spcPct val="140000"/>
              </a:lnSpc>
              <a:defRPr/>
            </a:pPr>
            <a:r>
              <a:rPr altLang="en-US" lang="zh-CN" sz="1900">
                <a:solidFill>
                  <a:prstClr val="black"/>
                </a:solidFill>
                <a:cs typeface="+mn-ea"/>
                <a:sym typeface="+mn-lt"/>
              </a:rPr>
              <a:t>当天灾降临，你应该与苦难作斗争，而非自怨自艾;当他人妄议党和政府，你应该与其作斗争，而非纵容默许;当自身滋生懒惰贪腐，你应该与自己作斗争，而非任其发展;当面临重大挑战，你应该奋力与难题斗争，而非畏缩推诿、落荒而逃……总之，就是同一切不好的、难以挑战的、阻碍国家与个人发展的进行斗争。  　　</a:t>
            </a:r>
          </a:p>
        </p:txBody>
      </p:sp>
      <p:pic>
        <p:nvPicPr>
          <p:cNvPr id="26" name="图片 25">
            <a:extLst>
              <a:ext uri="{FF2B5EF4-FFF2-40B4-BE49-F238E27FC236}">
                <a16:creationId xmlns:a16="http://schemas.microsoft.com/office/drawing/2014/main" id="{D94EECFE-59D7-654A-BF7D-18CACA005709}"/>
              </a:ext>
            </a:extLst>
          </p:cNvPr>
          <p:cNvPicPr>
            <a:picLocks noChangeAspect="1"/>
          </p:cNvPicPr>
          <p:nvPr/>
        </p:nvPicPr>
        <p:blipFill>
          <a:blip r:embed="rId4">
            <a:extLst>
              <a:ext uri="{28A0092B-C50C-407E-A947-70E740481C1C}">
                <a14:useLocalDpi/>
              </a:ext>
            </a:extLst>
          </a:blip>
          <a:stretch>
            <a:fillRect/>
          </a:stretch>
        </p:blipFill>
        <p:spPr>
          <a:xfrm>
            <a:off x="6585961" y="2986700"/>
            <a:ext cx="4578350" cy="3048000"/>
          </a:xfrm>
          <a:prstGeom prst="rect">
            <a:avLst/>
          </a:prstGeom>
        </p:spPr>
      </p:pic>
    </p:spTree>
    <p:extLst>
      <p:ext uri="{BB962C8B-B14F-4D97-AF65-F5344CB8AC3E}">
        <p14:creationId val="3297677895"/>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9"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dissolv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9"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dissolve" transition="in">
                                      <p:cBhvr>
                                        <p:cTn dur="500" id="18"/>
                                        <p:tgtEl>
                                          <p:spTgt spid="26"/>
                                        </p:tgtEl>
                                      </p:cBhvr>
                                    </p:animEffect>
                                  </p:childTnLst>
                                </p:cTn>
                              </p:par>
                            </p:childTnLst>
                          </p:cTn>
                        </p:par>
                        <p:par>
                          <p:cTn fill="hold" id="19" nodeType="afterGroup">
                            <p:stCondLst>
                              <p:cond delay="500"/>
                            </p:stCondLst>
                            <p:childTnLst>
                              <p:par>
                                <p:cTn fill="hold" grpId="0" id="20" nodeType="afterEffect" presetClass="entr" presetID="53"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anim calcmode="lin" valueType="num">
                                      <p:cBhvr>
                                        <p:cTn dur="500" fill="hold" id="25"/>
                                        <p:tgtEl>
                                          <p:spTgt spid="13"/>
                                        </p:tgtEl>
                                        <p:attrNameLst>
                                          <p:attrName>ppt_x</p:attrName>
                                        </p:attrNameLst>
                                      </p:cBhvr>
                                      <p:tavLst>
                                        <p:tav tm="0">
                                          <p:val>
                                            <p:fltVal val="0.5"/>
                                          </p:val>
                                        </p:tav>
                                        <p:tav tm="100000">
                                          <p:val>
                                            <p:strVal val="#ppt_x"/>
                                          </p:val>
                                        </p:tav>
                                      </p:tavLst>
                                    </p:anim>
                                    <p:anim calcmode="lin" valueType="num">
                                      <p:cBhvr>
                                        <p:cTn dur="500" fill="hold" id="26"/>
                                        <p:tgtEl>
                                          <p:spTgt spid="13"/>
                                        </p:tgtEl>
                                        <p:attrNameLst>
                                          <p:attrName>ppt_y</p:attrName>
                                        </p:attrNameLst>
                                      </p:cBhvr>
                                      <p:tavLst>
                                        <p:tav tm="0">
                                          <p:val>
                                            <p:fltVal val="0.5"/>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500" fill="hold" id="31"/>
                                        <p:tgtEl>
                                          <p:spTgt spid="25"/>
                                        </p:tgtEl>
                                        <p:attrNameLst>
                                          <p:attrName>ppt_x</p:attrName>
                                        </p:attrNameLst>
                                      </p:cBhvr>
                                      <p:tavLst>
                                        <p:tav tm="0">
                                          <p:val>
                                            <p:strVal val="#ppt_x"/>
                                          </p:val>
                                        </p:tav>
                                        <p:tav tm="100000">
                                          <p:val>
                                            <p:strVal val="#ppt_x"/>
                                          </p:val>
                                        </p:tav>
                                      </p:tavLst>
                                    </p:anim>
                                    <p:anim calcmode="lin" valueType="num">
                                      <p:cBhvr additive="base">
                                        <p:cTn dur="500" fill="hold" id="3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5"/>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5.2.5"/>
</p:tagLst>
</file>

<file path=ppt/tags/tag23.xml><?xml version="1.0" encoding="utf-8"?>
<p:tagLst xmlns:p="http://schemas.openxmlformats.org/presentationml/2006/main">
  <p:tag name="PA" val="v5.2.5"/>
</p:tagLst>
</file>

<file path=ppt/tags/tag24.xml><?xml version="1.0" encoding="utf-8"?>
<p:tagLst xmlns:p="http://schemas.openxmlformats.org/presentationml/2006/main">
  <p:tag name="PA" val="v5.2.5"/>
</p:tagLst>
</file>

<file path=ppt/tags/tag25.xml><?xml version="1.0" encoding="utf-8"?>
<p:tagLst xmlns:p="http://schemas.openxmlformats.org/presentationml/2006/main">
  <p:tag name="PA" val="v5.2.5"/>
</p:tagLst>
</file>

<file path=ppt/tags/tag26.xml><?xml version="1.0" encoding="utf-8"?>
<p:tagLst xmlns:p="http://schemas.openxmlformats.org/presentationml/2006/main">
  <p:tag name="PA" val="v5.2.5"/>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5.2.5"/>
</p:tagLst>
</file>

<file path=ppt/tags/tag29.xml><?xml version="1.0" encoding="utf-8"?>
<p:tagLst xmlns:p="http://schemas.openxmlformats.org/presentationml/2006/main">
  <p:tag name="PA" val="v5.2.5"/>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PA" val="v5.2.5"/>
</p:tagLst>
</file>

<file path=ppt/tags/tag32.xml><?xml version="1.0" encoding="utf-8"?>
<p:tagLst xmlns:p="http://schemas.openxmlformats.org/presentationml/2006/main">
  <p:tag name="PA" val="v5.2.7"/>
</p:tagLst>
</file>

<file path=ppt/tags/tag33.xml><?xml version="1.0" encoding="utf-8"?>
<p:tagLst xmlns:p="http://schemas.openxmlformats.org/presentationml/2006/main">
  <p:tag name="PA" val="v5.2.7"/>
</p:tagLst>
</file>

<file path=ppt/tags/tag34.xml><?xml version="1.0" encoding="utf-8"?>
<p:tagLst xmlns:p="http://schemas.openxmlformats.org/presentationml/2006/main">
  <p:tag name="PA" val="v5.2.7"/>
</p:tagLst>
</file>

<file path=ppt/tags/tag35.xml><?xml version="1.0" encoding="utf-8"?>
<p:tagLst xmlns:p="http://schemas.openxmlformats.org/presentationml/2006/main">
  <p:tag name="PA" val="v5.2.7"/>
</p:tagLst>
</file>

<file path=ppt/tags/tag36.xml><?xml version="1.0" encoding="utf-8"?>
<p:tagLst xmlns:p="http://schemas.openxmlformats.org/presentationml/2006/main">
  <p:tag name="PA" val="v5.2.7"/>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epyoadc">
      <a:majorFont>
        <a:latin typeface="Adobe Arabic" panose="020f0302020204030204"/>
        <a:ea typeface="微软雅黑"/>
        <a:cs typeface="Arial"/>
      </a:majorFont>
      <a:minorFont>
        <a:latin typeface="Adobe Arabic"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141</Paragraphs>
  <Slides>26</Slides>
  <Notes>17</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Adobe Arabic</vt:lpstr>
      <vt:lpstr>微软雅黑</vt:lpstr>
      <vt:lpstr>Calibri Light</vt:lpstr>
      <vt:lpstr>Calibri</vt:lpstr>
      <vt:lpstr>等线 Light</vt:lpstr>
      <vt:lpstr>等线</vt:lpstr>
      <vt:lpstr>汉仪菱心体简</vt:lpstr>
      <vt:lpstr>阿里巴巴普惠体</vt:lpstr>
      <vt:lpstr>思源黑体 CN Bold</vt:lpstr>
      <vt:lpstr>宋体</vt:lpstr>
      <vt:lpstr>Wingdings</vt:lpstr>
      <vt:lpstr>思源黑体 CN Normal</vt:lpstr>
      <vt:lpstr>阿里巴巴普惠体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2021-08-22T11:56:36Z</dcterms:created>
  <cp:lastPrinted>2021-08-22T11:56:36Z</cp:lastPrinted>
  <dcterms:modified xsi:type="dcterms:W3CDTF">2021-08-22T05:43:15Z</dcterms:modified>
  <cp:revision>1</cp:revision>
</cp:coreProperties>
</file>