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9" r:id="rId5"/>
    <p:sldId id="261" r:id="rId6"/>
    <p:sldId id="271" r:id="rId7"/>
    <p:sldId id="272" r:id="rId8"/>
    <p:sldId id="267" r:id="rId9"/>
    <p:sldId id="263" r:id="rId10"/>
    <p:sldId id="274" r:id="rId11"/>
    <p:sldId id="273" r:id="rId12"/>
    <p:sldId id="265" r:id="rId13"/>
    <p:sldId id="275" r:id="rId14"/>
    <p:sldId id="276" r:id="rId15"/>
    <p:sldId id="277" r:id="rId16"/>
    <p:sldId id="278" r:id="rId17"/>
    <p:sldId id="282" r:id="rId18"/>
    <p:sldId id="268" r:id="rId19"/>
    <p:sldId id="279" r:id="rId20"/>
    <p:sldId id="270" r:id="rId21"/>
    <p:sldId id="281" r:id="rId22"/>
    <p:sldId id="280" r:id="rId23"/>
    <p:sldId id="260"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2199-96AF-4471-94A4-B7262420B892}" type="datetimeFigureOut">
              <a:rPr lang="zh-CN" altLang="en-US" smtClean="0"/>
              <a:t>2017/2/11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438F4-2A78-4A63-9844-6D14CFB7F323}" type="slidenum">
              <a:rPr lang="zh-CN" altLang="en-US" smtClean="0"/>
              <a:t>‹#›</a:t>
            </a:fld>
            <a:endParaRPr lang="zh-CN" altLang="en-US"/>
          </a:p>
        </p:txBody>
      </p:sp>
    </p:spTree>
    <p:extLst>
      <p:ext uri="{BB962C8B-B14F-4D97-AF65-F5344CB8AC3E}">
        <p14:creationId val="213312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41982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1436607683"/>
      </p:ext>
    </p:extLst>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3751203789"/>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3757764637"/>
      </p:ext>
    </p:extLst>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08986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20710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3561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14568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889765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144366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769086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61540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3584117827"/>
      </p:ext>
    </p:extLst>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619620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246402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30322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1718888643"/>
      </p:ext>
    </p:extLst>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1531413246"/>
      </p:ext>
    </p:extLst>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1442097780"/>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2301403601"/>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2454049844"/>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2194815642"/>
      </p:ext>
    </p:extLst>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195684-AE1B-43E1-9E0A-FE11E066DF63}" type="datetimeFigureOut">
              <a:rPr lang="zh-CN" altLang="en-US" smtClean="0"/>
              <a:t>2017/2/11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E148AA-1894-415B-8797-3643CF17DCBD}" type="slidenum">
              <a:rPr lang="zh-CN" altLang="en-US" smtClean="0"/>
              <a:t>‹#›</a:t>
            </a:fld>
            <a:endParaRPr lang="zh-CN" altLang="en-US"/>
          </a:p>
        </p:txBody>
      </p:sp>
    </p:spTree>
    <p:extLst>
      <p:ext uri="{BB962C8B-B14F-4D97-AF65-F5344CB8AC3E}">
        <p14:creationId val="1226159941"/>
      </p:ext>
    </p:extLst>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95684-AE1B-43E1-9E0A-FE11E066DF63}" type="datetimeFigureOut">
              <a:rPr lang="zh-CN" altLang="en-US" smtClean="0"/>
              <a:t>2017/2/11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148AA-1894-415B-8797-3643CF17DCBD}" type="slidenum">
              <a:rPr lang="zh-CN" altLang="en-US" smtClean="0"/>
              <a:t>‹#›</a:t>
            </a:fld>
            <a:endParaRPr lang="zh-CN" altLang="en-US"/>
          </a:p>
        </p:txBody>
      </p:sp>
    </p:spTree>
    <p:extLst>
      <p:ext uri="{BB962C8B-B14F-4D97-AF65-F5344CB8AC3E}">
        <p14:creationId val="244908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774586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 Id="rId3"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 y="0"/>
            <a:ext cx="12210089" cy="6858000"/>
          </a:xfrm>
          <a:prstGeom prst="rect">
            <a:avLst/>
          </a:prstGeom>
        </p:spPr>
      </p:pic>
      <p:sp>
        <p:nvSpPr>
          <p:cNvPr id="11" name="矩形 10"/>
          <p:cNvSpPr/>
          <p:nvPr/>
        </p:nvSpPr>
        <p:spPr>
          <a:xfrm>
            <a:off x="18088" y="3785547"/>
            <a:ext cx="12192000" cy="1802453"/>
          </a:xfrm>
          <a:prstGeom prst="rect">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mtClean="0" sz="3600">
              <a:solidFill>
                <a:schemeClr val="tx1"/>
              </a:solidFill>
              <a:latin charset="-122" panose="02020400000000000000" pitchFamily="18" typeface="Adobe 仿宋 Std R"/>
              <a:ea charset="-122" panose="02020400000000000000" pitchFamily="18" typeface="Adobe 仿宋 Std R"/>
            </a:endParaRPr>
          </a:p>
        </p:txBody>
      </p:sp>
      <p:grpSp>
        <p:nvGrpSpPr>
          <p:cNvPr id="7" name="组合 6"/>
          <p:cNvGrpSpPr/>
          <p:nvPr/>
        </p:nvGrpSpPr>
        <p:grpSpPr>
          <a:xfrm>
            <a:off x="5851452" y="1342544"/>
            <a:ext cx="935428" cy="942032"/>
            <a:chOff x="5706533" y="480368"/>
            <a:chExt cx="935428" cy="942032"/>
          </a:xfrm>
        </p:grpSpPr>
        <p:sp>
          <p:nvSpPr>
            <p:cNvPr id="8" name="圆角矩形 7"/>
            <p:cNvSpPr/>
            <p:nvPr/>
          </p:nvSpPr>
          <p:spPr>
            <a:xfrm>
              <a:off x="5706533" y="643467"/>
              <a:ext cx="804334" cy="7789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ln w="0"/>
                  <a:solidFill>
                    <a:schemeClr val="bg1"/>
                  </a:solidFill>
                  <a:effectLst>
                    <a:outerShdw algn="tl" blurRad="38100" dir="2700000" dist="19050" rotWithShape="0">
                      <a:schemeClr val="dk1">
                        <a:alpha val="40000"/>
                      </a:schemeClr>
                    </a:outerShdw>
                  </a:effectLst>
                </a:rPr>
                <a:t>始</a:t>
              </a:r>
            </a:p>
          </p:txBody>
        </p:sp>
        <p:sp>
          <p:nvSpPr>
            <p:cNvPr id="9" name="椭圆 8"/>
            <p:cNvSpPr/>
            <p:nvPr/>
          </p:nvSpPr>
          <p:spPr>
            <a:xfrm>
              <a:off x="6339813" y="480368"/>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1</a:t>
              </a:r>
            </a:p>
          </p:txBody>
        </p:sp>
      </p:grpSp>
      <p:sp>
        <p:nvSpPr>
          <p:cNvPr id="10" name="文本框 9"/>
          <p:cNvSpPr txBox="1"/>
          <p:nvPr/>
        </p:nvSpPr>
        <p:spPr>
          <a:xfrm>
            <a:off x="5486400" y="2346960"/>
            <a:ext cx="1455871" cy="335280"/>
          </a:xfrm>
          <a:prstGeom prst="rect">
            <a:avLst/>
          </a:prstGeom>
          <a:noFill/>
        </p:spPr>
        <p:txBody>
          <a:bodyPr rtlCol="0" wrap="square">
            <a:spAutoFit/>
          </a:bodyPr>
          <a:lstStyle/>
          <a:p>
            <a:pPr algn="ctr"/>
            <a:r>
              <a:rPr altLang="zh-CN" b="1" lang="en-US" smtClean="0" sz="1600">
                <a:latin charset="0" panose="020b0606020202030204" pitchFamily="34" typeface="Arial Narrow"/>
              </a:rPr>
              <a:t>The  Beginning</a:t>
            </a:r>
          </a:p>
        </p:txBody>
      </p:sp>
      <p:sp>
        <p:nvSpPr>
          <p:cNvPr id="15" name="矩形 14"/>
          <p:cNvSpPr/>
          <p:nvPr/>
        </p:nvSpPr>
        <p:spPr>
          <a:xfrm>
            <a:off x="2306459" y="4784429"/>
            <a:ext cx="7894320" cy="2587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anose="04020705060702020204" pitchFamily="82" typeface="Charlemagne Std"/>
              </a:rPr>
              <a:t>Tourism project planning in the suburbs of the city</a:t>
            </a:r>
          </a:p>
        </p:txBody>
      </p:sp>
      <p:sp>
        <p:nvSpPr>
          <p:cNvPr id="5" name="矩形 4"/>
          <p:cNvSpPr/>
          <p:nvPr/>
        </p:nvSpPr>
        <p:spPr>
          <a:xfrm>
            <a:off x="3736647" y="3977622"/>
            <a:ext cx="4754880" cy="640080"/>
          </a:xfrm>
          <a:prstGeom prst="rect">
            <a:avLst/>
          </a:prstGeom>
          <a:noFill/>
        </p:spPr>
        <p:txBody>
          <a:bodyPr bIns="45720" lIns="91440" rIns="91440" tIns="45720" wrap="none">
            <a:spAutoFit/>
          </a:bodyPr>
          <a:lstStyle/>
          <a:p>
            <a:pPr algn="ctr"/>
            <a:r>
              <a:rPr altLang="en-US" lang="zh-CN" sz="3600">
                <a:ln w="0"/>
                <a:effectLst>
                  <a:reflection algn="bl" blurRad="6350" dir="5400000" endA="300" endPos="35500" rotWithShape="0" stA="53000" sy="-90000"/>
                </a:effectLst>
                <a:latin charset="-122" panose="02020400000000000000" pitchFamily="18" typeface="Adobe 仿宋 Std R"/>
                <a:ea charset="-122" panose="02020400000000000000" pitchFamily="18" typeface="Adobe 仿宋 Std R"/>
              </a:rPr>
              <a:t>城郊河段旅游项目策划</a:t>
            </a:r>
          </a:p>
        </p:txBody>
      </p:sp>
    </p:spTree>
    <p:extLst>
      <p:ext uri="{BB962C8B-B14F-4D97-AF65-F5344CB8AC3E}">
        <p14:creationId val="4131581530"/>
      </p:ext>
    </p:extLst>
  </p:cSld>
  <p:clrMapOvr>
    <a:masterClrMapping/>
  </p:clrMapOvr>
  <mc:AlternateContent>
    <mc:Choice Requires="p14">
      <p:transition p14:dur="1400" spd="slow">
        <p14:doors dir="vert"/>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410668" y="830729"/>
            <a:ext cx="1797458"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情留前世古代区</a:t>
            </a:r>
          </a:p>
        </p:txBody>
      </p:sp>
      <p:sp>
        <p:nvSpPr>
          <p:cNvPr id="6" name="矩形 5"/>
          <p:cNvSpPr/>
          <p:nvPr/>
        </p:nvSpPr>
        <p:spPr>
          <a:xfrm>
            <a:off x="4645944" y="5338519"/>
            <a:ext cx="2998512" cy="396240"/>
          </a:xfrm>
          <a:prstGeom prst="rect">
            <a:avLst/>
          </a:prstGeom>
          <a:solidFill>
            <a:srgbClr val="C00000"/>
          </a:solidFill>
        </p:spPr>
        <p:txBody>
          <a:bodyPr wrap="square">
            <a:spAutoFit/>
          </a:bodyPr>
          <a:lstStyle/>
          <a:p>
            <a:r>
              <a:rPr altLang="en-US" lang="zh-CN" smtClean="0" sz="2000">
                <a:solidFill>
                  <a:schemeClr val="bg1"/>
                </a:solidFill>
                <a:latin charset="-122" panose="02020400000000000000" pitchFamily="18" typeface="Adobe 仿宋 Std R"/>
                <a:ea charset="-122" panose="02020400000000000000" pitchFamily="18" typeface="Adobe 仿宋 Std R"/>
              </a:rPr>
              <a:t>强调古代生活代入式体验</a:t>
            </a:r>
          </a:p>
        </p:txBody>
      </p:sp>
      <p:grpSp>
        <p:nvGrpSpPr>
          <p:cNvPr id="9" name="组合 8"/>
          <p:cNvGrpSpPr/>
          <p:nvPr/>
        </p:nvGrpSpPr>
        <p:grpSpPr>
          <a:xfrm>
            <a:off x="2109428" y="2370597"/>
            <a:ext cx="1788160" cy="1879600"/>
            <a:chOff x="1305859" y="2437802"/>
            <a:chExt cx="1788160" cy="1879600"/>
          </a:xfrm>
        </p:grpSpPr>
        <p:sp>
          <p:nvSpPr>
            <p:cNvPr id="7" name="菱形 6"/>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菱形 7"/>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体验准备区域</a:t>
              </a:r>
            </a:p>
          </p:txBody>
        </p:sp>
      </p:grpSp>
      <p:grpSp>
        <p:nvGrpSpPr>
          <p:cNvPr id="10" name="组合 9"/>
          <p:cNvGrpSpPr/>
          <p:nvPr/>
        </p:nvGrpSpPr>
        <p:grpSpPr>
          <a:xfrm>
            <a:off x="5266360" y="2456957"/>
            <a:ext cx="1788160" cy="1879600"/>
            <a:chOff x="1305859" y="2437802"/>
            <a:chExt cx="1788160" cy="1879600"/>
          </a:xfrm>
        </p:grpSpPr>
        <p:sp>
          <p:nvSpPr>
            <p:cNvPr id="11" name="菱形 10"/>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菱形 11"/>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休闲娱乐区域</a:t>
              </a:r>
            </a:p>
          </p:txBody>
        </p:sp>
      </p:grpSp>
      <p:grpSp>
        <p:nvGrpSpPr>
          <p:cNvPr id="14" name="组合 13"/>
          <p:cNvGrpSpPr/>
          <p:nvPr/>
        </p:nvGrpSpPr>
        <p:grpSpPr>
          <a:xfrm>
            <a:off x="8392812" y="2456957"/>
            <a:ext cx="1788160" cy="1879600"/>
            <a:chOff x="1305859" y="2437802"/>
            <a:chExt cx="1788160" cy="1879600"/>
          </a:xfrm>
        </p:grpSpPr>
        <p:sp>
          <p:nvSpPr>
            <p:cNvPr id="15" name="菱形 14"/>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菱形 15"/>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贵族府邸区域</a:t>
              </a:r>
            </a:p>
          </p:txBody>
        </p:sp>
      </p:grpSp>
      <p:sp>
        <p:nvSpPr>
          <p:cNvPr id="18" name="矩形 17"/>
          <p:cNvSpPr/>
          <p:nvPr/>
        </p:nvSpPr>
        <p:spPr>
          <a:xfrm>
            <a:off x="4564664" y="828338"/>
            <a:ext cx="609600"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0" panose="04020705060702020204" pitchFamily="82" typeface="Charlemagne Std"/>
              </a:rPr>
              <a:t>NO.2</a:t>
            </a:r>
          </a:p>
        </p:txBody>
      </p:sp>
    </p:spTree>
    <p:extLst>
      <p:ext uri="{BB962C8B-B14F-4D97-AF65-F5344CB8AC3E}">
        <p14:creationId val="51509478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200" fill="hold" id="7"/>
                                        <p:tgtEl>
                                          <p:spTgt spid="9"/>
                                        </p:tgtEl>
                                        <p:attrNameLst>
                                          <p:attrName>ppt_w</p:attrName>
                                        </p:attrNameLst>
                                      </p:cBhvr>
                                      <p:tavLst>
                                        <p:tav tm="0">
                                          <p:val>
                                            <p:fltVal val="0"/>
                                          </p:val>
                                        </p:tav>
                                        <p:tav tm="100000">
                                          <p:val>
                                            <p:strVal val="#ppt_w"/>
                                          </p:val>
                                        </p:tav>
                                      </p:tavLst>
                                    </p:anim>
                                    <p:anim calcmode="lin" valueType="num">
                                      <p:cBhvr>
                                        <p:cTn dur="200" fill="hold" id="8"/>
                                        <p:tgtEl>
                                          <p:spTgt spid="9"/>
                                        </p:tgtEl>
                                        <p:attrNameLst>
                                          <p:attrName>ppt_h</p:attrName>
                                        </p:attrNameLst>
                                      </p:cBhvr>
                                      <p:tavLst>
                                        <p:tav tm="0">
                                          <p:val>
                                            <p:fltVal val="0"/>
                                          </p:val>
                                        </p:tav>
                                        <p:tav tm="100000">
                                          <p:val>
                                            <p:strVal val="#ppt_h"/>
                                          </p:val>
                                        </p:tav>
                                      </p:tavLst>
                                    </p:anim>
                                    <p:animEffect filter="fade" transition="in">
                                      <p:cBhvr>
                                        <p:cTn dur="200" id="9"/>
                                        <p:tgtEl>
                                          <p:spTgt spid="9"/>
                                        </p:tgtEl>
                                      </p:cBhvr>
                                    </p:animEffect>
                                  </p:childTnLst>
                                </p:cTn>
                              </p:par>
                            </p:childTnLst>
                          </p:cTn>
                        </p:par>
                        <p:par>
                          <p:cTn fill="hold" id="10" nodeType="afterGroup">
                            <p:stCondLst>
                              <p:cond delay="200"/>
                            </p:stCondLst>
                            <p:childTnLst>
                              <p:par>
                                <p:cTn fill="hold" id="11" nodeType="afterEffect" presetClass="emph" presetID="6" presetSubtype="0">
                                  <p:stCondLst>
                                    <p:cond delay="0"/>
                                  </p:stCondLst>
                                  <p:childTnLst>
                                    <p:animScale>
                                      <p:cBhvr>
                                        <p:cTn dur="100" fill="hold" id="12"/>
                                        <p:tgtEl>
                                          <p:spTgt spid="9"/>
                                        </p:tgtEl>
                                      </p:cBhvr>
                                      <p:by x="110000" y="110000"/>
                                    </p:animScale>
                                  </p:childTnLst>
                                </p:cTn>
                              </p:par>
                            </p:childTnLst>
                          </p:cTn>
                        </p:par>
                        <p:par>
                          <p:cTn fill="hold" id="13" nodeType="afterGroup">
                            <p:stCondLst>
                              <p:cond delay="300"/>
                            </p:stCondLst>
                            <p:childTnLst>
                              <p:par>
                                <p:cTn fill="hold" id="14" nodeType="afterEffect" presetClass="emph" presetID="6" presetSubtype="0">
                                  <p:stCondLst>
                                    <p:cond delay="0"/>
                                  </p:stCondLst>
                                  <p:childTnLst>
                                    <p:animScale>
                                      <p:cBhvr>
                                        <p:cTn dur="100" fill="hold" id="15"/>
                                        <p:tgtEl>
                                          <p:spTgt spid="9"/>
                                        </p:tgtEl>
                                      </p:cBhvr>
                                      <p:by x="90000" y="90000"/>
                                    </p:animScale>
                                  </p:childTnLst>
                                </p:cTn>
                              </p:par>
                            </p:childTnLst>
                          </p:cTn>
                        </p:par>
                        <p:par>
                          <p:cTn fill="hold" id="16" nodeType="afterGroup">
                            <p:stCondLst>
                              <p:cond delay="400"/>
                            </p:stCondLst>
                            <p:childTnLst>
                              <p:par>
                                <p:cTn fill="hold"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200" fill="hold" id="19"/>
                                        <p:tgtEl>
                                          <p:spTgt spid="10"/>
                                        </p:tgtEl>
                                        <p:attrNameLst>
                                          <p:attrName>ppt_w</p:attrName>
                                        </p:attrNameLst>
                                      </p:cBhvr>
                                      <p:tavLst>
                                        <p:tav tm="0">
                                          <p:val>
                                            <p:fltVal val="0"/>
                                          </p:val>
                                        </p:tav>
                                        <p:tav tm="100000">
                                          <p:val>
                                            <p:strVal val="#ppt_w"/>
                                          </p:val>
                                        </p:tav>
                                      </p:tavLst>
                                    </p:anim>
                                    <p:anim calcmode="lin" valueType="num">
                                      <p:cBhvr>
                                        <p:cTn dur="200" fill="hold" id="20"/>
                                        <p:tgtEl>
                                          <p:spTgt spid="10"/>
                                        </p:tgtEl>
                                        <p:attrNameLst>
                                          <p:attrName>ppt_h</p:attrName>
                                        </p:attrNameLst>
                                      </p:cBhvr>
                                      <p:tavLst>
                                        <p:tav tm="0">
                                          <p:val>
                                            <p:fltVal val="0"/>
                                          </p:val>
                                        </p:tav>
                                        <p:tav tm="100000">
                                          <p:val>
                                            <p:strVal val="#ppt_h"/>
                                          </p:val>
                                        </p:tav>
                                      </p:tavLst>
                                    </p:anim>
                                    <p:animEffect filter="fade" transition="in">
                                      <p:cBhvr>
                                        <p:cTn dur="200" id="21"/>
                                        <p:tgtEl>
                                          <p:spTgt spid="10"/>
                                        </p:tgtEl>
                                      </p:cBhvr>
                                    </p:animEffect>
                                  </p:childTnLst>
                                </p:cTn>
                              </p:par>
                            </p:childTnLst>
                          </p:cTn>
                        </p:par>
                        <p:par>
                          <p:cTn fill="hold" id="22" nodeType="afterGroup">
                            <p:stCondLst>
                              <p:cond delay="600"/>
                            </p:stCondLst>
                            <p:childTnLst>
                              <p:par>
                                <p:cTn fill="hold" id="23" nodeType="afterEffect" presetClass="emph" presetID="6" presetSubtype="0">
                                  <p:stCondLst>
                                    <p:cond delay="0"/>
                                  </p:stCondLst>
                                  <p:childTnLst>
                                    <p:animScale>
                                      <p:cBhvr>
                                        <p:cTn dur="100" fill="hold" id="24"/>
                                        <p:tgtEl>
                                          <p:spTgt spid="10"/>
                                        </p:tgtEl>
                                      </p:cBhvr>
                                      <p:by x="110000" y="110000"/>
                                    </p:animScale>
                                  </p:childTnLst>
                                </p:cTn>
                              </p:par>
                            </p:childTnLst>
                          </p:cTn>
                        </p:par>
                        <p:par>
                          <p:cTn fill="hold" id="25" nodeType="afterGroup">
                            <p:stCondLst>
                              <p:cond delay="700"/>
                            </p:stCondLst>
                            <p:childTnLst>
                              <p:par>
                                <p:cTn fill="hold" id="26" nodeType="afterEffect" presetClass="emph" presetID="6" presetSubtype="0">
                                  <p:stCondLst>
                                    <p:cond delay="0"/>
                                  </p:stCondLst>
                                  <p:childTnLst>
                                    <p:animScale>
                                      <p:cBhvr>
                                        <p:cTn dur="100" fill="hold" id="27"/>
                                        <p:tgtEl>
                                          <p:spTgt spid="10"/>
                                        </p:tgtEl>
                                      </p:cBhvr>
                                      <p:by x="90000" y="90000"/>
                                    </p:animScale>
                                  </p:childTnLst>
                                </p:cTn>
                              </p:par>
                            </p:childTnLst>
                          </p:cTn>
                        </p:par>
                        <p:par>
                          <p:cTn fill="hold" id="28" nodeType="afterGroup">
                            <p:stCondLst>
                              <p:cond delay="800"/>
                            </p:stCondLst>
                            <p:childTnLst>
                              <p:par>
                                <p:cTn fill="hold" id="29" nodeType="after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200" fill="hold" id="31"/>
                                        <p:tgtEl>
                                          <p:spTgt spid="14"/>
                                        </p:tgtEl>
                                        <p:attrNameLst>
                                          <p:attrName>ppt_w</p:attrName>
                                        </p:attrNameLst>
                                      </p:cBhvr>
                                      <p:tavLst>
                                        <p:tav tm="0">
                                          <p:val>
                                            <p:fltVal val="0"/>
                                          </p:val>
                                        </p:tav>
                                        <p:tav tm="100000">
                                          <p:val>
                                            <p:strVal val="#ppt_w"/>
                                          </p:val>
                                        </p:tav>
                                      </p:tavLst>
                                    </p:anim>
                                    <p:anim calcmode="lin" valueType="num">
                                      <p:cBhvr>
                                        <p:cTn dur="200" fill="hold" id="32"/>
                                        <p:tgtEl>
                                          <p:spTgt spid="14"/>
                                        </p:tgtEl>
                                        <p:attrNameLst>
                                          <p:attrName>ppt_h</p:attrName>
                                        </p:attrNameLst>
                                      </p:cBhvr>
                                      <p:tavLst>
                                        <p:tav tm="0">
                                          <p:val>
                                            <p:fltVal val="0"/>
                                          </p:val>
                                        </p:tav>
                                        <p:tav tm="100000">
                                          <p:val>
                                            <p:strVal val="#ppt_h"/>
                                          </p:val>
                                        </p:tav>
                                      </p:tavLst>
                                    </p:anim>
                                    <p:animEffect filter="fade" transition="in">
                                      <p:cBhvr>
                                        <p:cTn dur="200" id="33"/>
                                        <p:tgtEl>
                                          <p:spTgt spid="14"/>
                                        </p:tgtEl>
                                      </p:cBhvr>
                                    </p:animEffect>
                                  </p:childTnLst>
                                </p:cTn>
                              </p:par>
                            </p:childTnLst>
                          </p:cTn>
                        </p:par>
                        <p:par>
                          <p:cTn fill="hold" id="34" nodeType="afterGroup">
                            <p:stCondLst>
                              <p:cond delay="1000"/>
                            </p:stCondLst>
                            <p:childTnLst>
                              <p:par>
                                <p:cTn fill="hold" id="35" nodeType="afterEffect" presetClass="emph" presetID="6" presetSubtype="0">
                                  <p:stCondLst>
                                    <p:cond delay="0"/>
                                  </p:stCondLst>
                                  <p:childTnLst>
                                    <p:animScale>
                                      <p:cBhvr>
                                        <p:cTn dur="100" fill="hold" id="36"/>
                                        <p:tgtEl>
                                          <p:spTgt spid="14"/>
                                        </p:tgtEl>
                                      </p:cBhvr>
                                      <p:by x="110000" y="110000"/>
                                    </p:animScale>
                                  </p:childTnLst>
                                </p:cTn>
                              </p:par>
                            </p:childTnLst>
                          </p:cTn>
                        </p:par>
                        <p:par>
                          <p:cTn fill="hold" id="37" nodeType="afterGroup">
                            <p:stCondLst>
                              <p:cond delay="1100"/>
                            </p:stCondLst>
                            <p:childTnLst>
                              <p:par>
                                <p:cTn fill="hold" id="38" nodeType="afterEffect" presetClass="emph" presetID="6" presetSubtype="0">
                                  <p:stCondLst>
                                    <p:cond delay="0"/>
                                  </p:stCondLst>
                                  <p:childTnLst>
                                    <p:animScale>
                                      <p:cBhvr>
                                        <p:cTn dur="100" fill="hold" id="39"/>
                                        <p:tgtEl>
                                          <p:spTgt spid="14"/>
                                        </p:tgtEl>
                                      </p:cBhvr>
                                      <p:by x="90000" y="90000"/>
                                    </p:animScale>
                                  </p:childTnLst>
                                </p:cTn>
                              </p:par>
                            </p:childTnLst>
                          </p:cTn>
                        </p:par>
                        <p:par>
                          <p:cTn fill="hold" id="40" nodeType="afterGroup">
                            <p:stCondLst>
                              <p:cond delay="1200"/>
                            </p:stCondLst>
                            <p:childTnLst>
                              <p:par>
                                <p:cTn fill="hold" grpId="0" id="41" nodeType="afterEffect" presetClass="entr" presetID="10" presetSubtype="0">
                                  <p:stCondLst>
                                    <p:cond delay="0"/>
                                  </p:stCondLst>
                                  <p:childTnLst>
                                    <p:set>
                                      <p:cBhvr>
                                        <p:cTn dur="1" fill="hold" id="42">
                                          <p:stCondLst>
                                            <p:cond delay="0"/>
                                          </p:stCondLst>
                                        </p:cTn>
                                        <p:tgtEl>
                                          <p:spTgt spid="6"/>
                                        </p:tgtEl>
                                        <p:attrNameLst>
                                          <p:attrName>style.visibility</p:attrName>
                                        </p:attrNameLst>
                                      </p:cBhvr>
                                      <p:to>
                                        <p:strVal val="visible"/>
                                      </p:to>
                                    </p:set>
                                    <p:animEffect filter="fade" transition="in">
                                      <p:cBhvr>
                                        <p:cTn dur="500" id="4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114068" y="383820"/>
            <a:ext cx="1788160" cy="1879600"/>
            <a:chOff x="1305859" y="2437802"/>
            <a:chExt cx="1788160" cy="1879600"/>
          </a:xfrm>
        </p:grpSpPr>
        <p:sp>
          <p:nvSpPr>
            <p:cNvPr id="6" name="菱形 5"/>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体验准备区域</a:t>
              </a:r>
            </a:p>
          </p:txBody>
        </p:sp>
      </p:grpSp>
      <p:sp>
        <p:nvSpPr>
          <p:cNvPr id="8" name="矩形 7"/>
          <p:cNvSpPr/>
          <p:nvPr/>
        </p:nvSpPr>
        <p:spPr>
          <a:xfrm>
            <a:off x="884474" y="2558161"/>
            <a:ext cx="850199" cy="243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latin charset="-122" panose="02020400000000000000" pitchFamily="18" typeface="Adobe 仿宋 Std R"/>
                <a:ea charset="-122" panose="02020400000000000000" pitchFamily="18" typeface="Adobe 仿宋 Std R"/>
              </a:rPr>
              <a:t>成衣铺</a:t>
            </a:r>
          </a:p>
        </p:txBody>
      </p:sp>
      <p:sp>
        <p:nvSpPr>
          <p:cNvPr id="10" name="矩形 9"/>
          <p:cNvSpPr/>
          <p:nvPr/>
        </p:nvSpPr>
        <p:spPr>
          <a:xfrm>
            <a:off x="10193766" y="2558161"/>
            <a:ext cx="742314" cy="2248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latin charset="-122" panose="02020400000000000000" pitchFamily="18" typeface="Adobe 仿宋 Std R"/>
                <a:ea charset="-122" panose="02020400000000000000" pitchFamily="18" typeface="Adobe 仿宋 Std R"/>
              </a:rPr>
              <a:t>钱  庄</a:t>
            </a:r>
          </a:p>
        </p:txBody>
      </p:sp>
      <p:pic>
        <p:nvPicPr>
          <p:cNvPr descr="20140524142034_mLFTA.jpeg" id="2052" name="图片 0"/>
          <p:cNvPicPr>
            <a:picLocks noChangeArrowheads="1" noChangeAspect="1"/>
          </p:cNvPicPr>
          <p:nvPr/>
        </p:nvPicPr>
        <p:blipFill>
          <a:blip r:embed="rId2">
            <a:extLst>
              <a:ext uri="{28A0092B-C50C-407E-A947-70E740481C1C}">
                <a14:useLocalDpi val="0"/>
              </a:ext>
            </a:extLst>
          </a:blip>
          <a:srcRect b="6211" l="49429" r="25000" t="4132"/>
          <a:stretch>
            <a:fillRect/>
          </a:stretch>
        </p:blipFill>
        <p:spPr bwMode="auto">
          <a:xfrm>
            <a:off x="2948702" y="2143791"/>
            <a:ext cx="2038404" cy="2965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矩形 13"/>
          <p:cNvSpPr/>
          <p:nvPr/>
        </p:nvSpPr>
        <p:spPr>
          <a:xfrm>
            <a:off x="5526482" y="6251712"/>
            <a:ext cx="932851" cy="2708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latin charset="-122" panose="02020400000000000000" pitchFamily="18" typeface="Adobe 仿宋 Std R"/>
                <a:ea charset="-122" panose="02020400000000000000" pitchFamily="18" typeface="Adobe 仿宋 Std R"/>
              </a:rPr>
              <a:t>寄存店</a:t>
            </a:r>
          </a:p>
        </p:txBody>
      </p:sp>
      <p:sp>
        <p:nvSpPr>
          <p:cNvPr id="12" name="矩形 11"/>
          <p:cNvSpPr/>
          <p:nvPr/>
        </p:nvSpPr>
        <p:spPr>
          <a:xfrm>
            <a:off x="761665" y="2959696"/>
            <a:ext cx="1946017" cy="1066800"/>
          </a:xfrm>
          <a:prstGeom prst="rect">
            <a:avLst/>
          </a:prstGeom>
        </p:spPr>
        <p:txBody>
          <a:bodyPr wrap="square">
            <a:spAutoFit/>
          </a:bodyPr>
          <a:lstStyle/>
          <a:p>
            <a:r>
              <a:rPr altLang="en-US" lang="zh-CN" sz="1600">
                <a:latin charset="-122" panose="02020400000000000000" pitchFamily="18" typeface="Adobe 仿宋 Std R"/>
                <a:ea charset="-122" panose="02020400000000000000" pitchFamily="18" typeface="Adobe 仿宋 Std R"/>
              </a:rPr>
              <a:t>免费提供的古代服装，正统的汉服。曲裾、襦裙、褙子、袄裙</a:t>
            </a:r>
          </a:p>
        </p:txBody>
      </p:sp>
      <p:sp>
        <p:nvSpPr>
          <p:cNvPr id="13" name="矩形 12"/>
          <p:cNvSpPr/>
          <p:nvPr/>
        </p:nvSpPr>
        <p:spPr>
          <a:xfrm>
            <a:off x="9222558" y="2959696"/>
            <a:ext cx="1882217" cy="1066800"/>
          </a:xfrm>
          <a:prstGeom prst="rect">
            <a:avLst/>
          </a:prstGeom>
        </p:spPr>
        <p:txBody>
          <a:bodyPr wrap="square">
            <a:spAutoFit/>
          </a:bodyPr>
          <a:lstStyle/>
          <a:p>
            <a:r>
              <a:rPr altLang="en-US" lang="zh-CN" smtClean="0" sz="1600">
                <a:latin charset="-122" panose="02020400000000000000" pitchFamily="18" typeface="Adobe 仿宋 Std R"/>
                <a:ea charset="-122" panose="02020400000000000000" pitchFamily="18" typeface="Adobe 仿宋 Std R"/>
              </a:rPr>
              <a:t>古城的所有交易需要用特定的铜币或者银票，钱庄提供兑换。</a:t>
            </a:r>
          </a:p>
        </p:txBody>
      </p:sp>
      <p:sp>
        <p:nvSpPr>
          <p:cNvPr id="15" name="矩形 14"/>
          <p:cNvSpPr/>
          <p:nvPr/>
        </p:nvSpPr>
        <p:spPr>
          <a:xfrm>
            <a:off x="3524185" y="5913158"/>
            <a:ext cx="4967926" cy="335280"/>
          </a:xfrm>
          <a:prstGeom prst="rect">
            <a:avLst/>
          </a:prstGeom>
        </p:spPr>
        <p:txBody>
          <a:bodyPr wrap="square">
            <a:spAutoFit/>
          </a:bodyPr>
          <a:lstStyle/>
          <a:p>
            <a:r>
              <a:rPr altLang="en-US" lang="zh-CN" smtClean="0" sz="1600">
                <a:latin charset="-122" panose="02020400000000000000" pitchFamily="18" typeface="Adobe 仿宋 Std R"/>
                <a:ea charset="-122" panose="02020400000000000000" pitchFamily="18" typeface="Adobe 仿宋 Std R"/>
              </a:rPr>
              <a:t>数码产品等现代产品代存（古城区禁止使用现代产品）</a:t>
            </a:r>
          </a:p>
        </p:txBody>
      </p:sp>
      <p:cxnSp>
        <p:nvCxnSpPr>
          <p:cNvPr id="17" name="直接连接符 16"/>
          <p:cNvCxnSpPr/>
          <p:nvPr/>
        </p:nvCxnSpPr>
        <p:spPr>
          <a:xfrm flipH="1">
            <a:off x="5994008" y="2670605"/>
            <a:ext cx="9427" cy="223415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894540" y="2143791"/>
            <a:ext cx="2029180" cy="2965686"/>
            <a:chOff x="6902228" y="1893069"/>
            <a:chExt cx="2029180" cy="3011688"/>
          </a:xfrm>
        </p:grpSpPr>
        <p:pic>
          <p:nvPicPr>
            <p:cNvPr descr="01300000247679123608743192702.jpg" id="2051" name="图片 2"/>
            <p:cNvPicPr>
              <a:picLocks noChangeArrowheads="1" noChangeAspect="1"/>
            </p:cNvPicPr>
            <p:nvPr/>
          </p:nvPicPr>
          <p:blipFill>
            <a:blip r:embed="rId3">
              <a:extLst>
                <a:ext uri="{28A0092B-C50C-407E-A947-70E740481C1C}">
                  <a14:useLocalDpi val="0"/>
                </a:ext>
              </a:extLst>
            </a:blip>
            <a:srcRect b="12172" l="8559" r="9267" t="11459"/>
            <a:stretch>
              <a:fillRect/>
            </a:stretch>
          </p:blipFill>
          <p:spPr bwMode="auto">
            <a:xfrm>
              <a:off x="6902228" y="3498305"/>
              <a:ext cx="2029180" cy="1406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 name="图片 17"/>
            <p:cNvPicPr>
              <a:picLocks noChangeAspect="1"/>
            </p:cNvPicPr>
            <p:nvPr/>
          </p:nvPicPr>
          <p:blipFill>
            <a:blip r:embed="rId4"/>
            <a:srcRect b="17571"/>
            <a:stretch>
              <a:fillRect/>
            </a:stretch>
          </p:blipFill>
          <p:spPr>
            <a:xfrm>
              <a:off x="6906072" y="1893069"/>
              <a:ext cx="2021491" cy="1605236"/>
            </a:xfrm>
            <a:prstGeom prst="rect">
              <a:avLst/>
            </a:prstGeom>
          </p:spPr>
        </p:pic>
      </p:grpSp>
    </p:spTree>
    <p:extLst>
      <p:ext uri="{BB962C8B-B14F-4D97-AF65-F5344CB8AC3E}">
        <p14:creationId val="3487156614"/>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106105" y="549704"/>
            <a:ext cx="1788160" cy="1879600"/>
            <a:chOff x="1305859" y="2437802"/>
            <a:chExt cx="1788160" cy="1879600"/>
          </a:xfrm>
        </p:grpSpPr>
        <p:sp>
          <p:nvSpPr>
            <p:cNvPr id="9" name="菱形 8"/>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菱形 9"/>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休闲娱乐区域</a:t>
              </a:r>
            </a:p>
          </p:txBody>
        </p:sp>
      </p:grpSp>
      <p:sp>
        <p:nvSpPr>
          <p:cNvPr id="11" name="矩形 10"/>
          <p:cNvSpPr/>
          <p:nvPr/>
        </p:nvSpPr>
        <p:spPr>
          <a:xfrm>
            <a:off x="813361" y="3631796"/>
            <a:ext cx="1621411" cy="1310640"/>
          </a:xfrm>
          <a:prstGeom prst="rect">
            <a:avLst/>
          </a:prstGeom>
        </p:spPr>
        <p:txBody>
          <a:bodyPr wrap="square">
            <a:spAutoFit/>
          </a:bodyPr>
          <a:lstStyle/>
          <a:p>
            <a:r>
              <a:rPr altLang="en-US" lang="zh-CN" smtClean="0" sz="1600">
                <a:latin charset="-122" panose="02020400000000000000" pitchFamily="18" typeface="Adobe 仿宋 Std R"/>
                <a:ea charset="-122" panose="02020400000000000000" pitchFamily="18" typeface="Adobe 仿宋 Std R"/>
              </a:rPr>
              <a:t>满足游客的吃住行游购，提供客栈、酒楼、医馆，药铺，当铺，成衣坊</a:t>
            </a:r>
          </a:p>
        </p:txBody>
      </p:sp>
      <p:sp>
        <p:nvSpPr>
          <p:cNvPr id="12" name="矩形 11"/>
          <p:cNvSpPr/>
          <p:nvPr/>
        </p:nvSpPr>
        <p:spPr>
          <a:xfrm>
            <a:off x="9709608" y="3631796"/>
            <a:ext cx="1470581" cy="1310640"/>
          </a:xfrm>
          <a:prstGeom prst="rect">
            <a:avLst/>
          </a:prstGeom>
        </p:spPr>
        <p:txBody>
          <a:bodyPr wrap="square">
            <a:spAutoFit/>
          </a:bodyPr>
          <a:lstStyle/>
          <a:p>
            <a:r>
              <a:rPr altLang="en-US" lang="zh-CN" smtClean="0" sz="1600">
                <a:latin charset="-122" panose="02020400000000000000" pitchFamily="18" typeface="Adobe 仿宋 Std R"/>
                <a:ea charset="-122" panose="02020400000000000000" pitchFamily="18" typeface="Adobe 仿宋 Std R"/>
              </a:rPr>
              <a:t>满足游客的娱乐需求。</a:t>
            </a:r>
          </a:p>
          <a:p>
            <a:r>
              <a:rPr altLang="en-US" lang="zh-CN" smtClean="0" sz="1600">
                <a:latin charset="-122" panose="02020400000000000000" pitchFamily="18" typeface="Adobe 仿宋 Std R"/>
                <a:ea charset="-122" panose="02020400000000000000" pitchFamily="18" typeface="Adobe 仿宋 Std R"/>
              </a:rPr>
              <a:t>提供乐坊、赌坊、茶馆、戏台等。</a:t>
            </a:r>
          </a:p>
        </p:txBody>
      </p:sp>
      <p:pic>
        <p:nvPicPr>
          <p:cNvPr descr="1410403301BP-534194.jpg" id="3074" name="图片 3"/>
          <p:cNvPicPr>
            <a:picLocks noChangeArrowheads="1" noChangeAspect="1"/>
          </p:cNvPicPr>
          <p:nvPr/>
        </p:nvPicPr>
        <p:blipFill>
          <a:blip r:embed="rId2">
            <a:extLst>
              <a:ext uri="{28A0092B-C50C-407E-A947-70E740481C1C}">
                <a14:useLocalDpi val="0"/>
              </a:ext>
            </a:extLst>
          </a:blip>
          <a:srcRect b="6107" l="-1090" r="1090" t="11159"/>
          <a:stretch>
            <a:fillRect/>
          </a:stretch>
        </p:blipFill>
        <p:spPr bwMode="auto">
          <a:xfrm>
            <a:off x="2487498" y="2921923"/>
            <a:ext cx="2705493" cy="22840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p:cNvPicPr>
            <a:picLocks noChangeAspect="1"/>
          </p:cNvPicPr>
          <p:nvPr/>
        </p:nvPicPr>
        <p:blipFill>
          <a:blip r:embed="rId3"/>
          <a:srcRect l="4251" r="27951"/>
          <a:stretch>
            <a:fillRect/>
          </a:stretch>
        </p:blipFill>
        <p:spPr>
          <a:xfrm>
            <a:off x="6730277" y="2921923"/>
            <a:ext cx="2705493" cy="2284097"/>
          </a:xfrm>
          <a:prstGeom prst="rect">
            <a:avLst/>
          </a:prstGeom>
        </p:spPr>
      </p:pic>
      <p:sp>
        <p:nvSpPr>
          <p:cNvPr id="16" name="矩形 15"/>
          <p:cNvSpPr/>
          <p:nvPr/>
        </p:nvSpPr>
        <p:spPr>
          <a:xfrm>
            <a:off x="950212" y="3057751"/>
            <a:ext cx="1333892" cy="366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20400000000000000" pitchFamily="18" typeface="Adobe 仿宋 Std R"/>
                <a:ea charset="-122" panose="02020400000000000000" pitchFamily="18" typeface="Adobe 仿宋 Std R"/>
              </a:rPr>
              <a:t>休闲生活区</a:t>
            </a:r>
          </a:p>
        </p:txBody>
      </p:sp>
      <p:sp>
        <p:nvSpPr>
          <p:cNvPr id="18" name="矩形 17"/>
          <p:cNvSpPr/>
          <p:nvPr/>
        </p:nvSpPr>
        <p:spPr>
          <a:xfrm>
            <a:off x="9777953" y="3057751"/>
            <a:ext cx="1333892" cy="366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娱乐赏玩区</a:t>
            </a:r>
          </a:p>
        </p:txBody>
      </p:sp>
      <p:sp>
        <p:nvSpPr>
          <p:cNvPr id="19" name="矩形 18"/>
          <p:cNvSpPr/>
          <p:nvPr/>
        </p:nvSpPr>
        <p:spPr>
          <a:xfrm>
            <a:off x="0" y="6786282"/>
            <a:ext cx="12192000" cy="896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20400000000000000" pitchFamily="18" typeface="Adobe 仿宋 Std R"/>
              <a:ea charset="-122" panose="02020400000000000000" pitchFamily="18" typeface="Adobe 仿宋 Std R"/>
            </a:endParaRPr>
          </a:p>
        </p:txBody>
      </p:sp>
    </p:spTree>
    <p:extLst>
      <p:ext uri="{BB962C8B-B14F-4D97-AF65-F5344CB8AC3E}">
        <p14:creationId val="3364525724"/>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103690" y="793618"/>
            <a:ext cx="1788160" cy="1879600"/>
            <a:chOff x="1305859" y="2437802"/>
            <a:chExt cx="1788160" cy="1879600"/>
          </a:xfrm>
        </p:grpSpPr>
        <p:sp>
          <p:nvSpPr>
            <p:cNvPr id="6" name="菱形 5"/>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贵族府邸区域</a:t>
              </a:r>
            </a:p>
          </p:txBody>
        </p:sp>
      </p:grpSp>
      <p:sp>
        <p:nvSpPr>
          <p:cNvPr id="8" name="矩形 7"/>
          <p:cNvSpPr/>
          <p:nvPr/>
        </p:nvSpPr>
        <p:spPr>
          <a:xfrm>
            <a:off x="7264422" y="3227329"/>
            <a:ext cx="2892590" cy="1188720"/>
          </a:xfrm>
          <a:prstGeom prst="rect">
            <a:avLst/>
          </a:prstGeom>
        </p:spPr>
        <p:txBody>
          <a:bodyPr wrap="square">
            <a:spAutoFit/>
          </a:bodyPr>
          <a:lstStyle/>
          <a:p>
            <a:pPr>
              <a:lnSpc>
                <a:spcPct val="150000"/>
              </a:lnSpc>
            </a:pPr>
            <a:r>
              <a:rPr altLang="en-US" lang="zh-CN" sz="1600">
                <a:latin charset="-122" panose="02020400000000000000" pitchFamily="18" typeface="Adobe 仿宋 Std R"/>
                <a:ea charset="-122" panose="02020400000000000000" pitchFamily="18" typeface="Adobe 仿宋 Std R"/>
              </a:rPr>
              <a:t>区域包括皇宫宫城以及各处王府、侯府、廷尉府等，特殊节日免费开放。</a:t>
            </a:r>
          </a:p>
        </p:txBody>
      </p:sp>
      <p:pic>
        <p:nvPicPr>
          <p:cNvPr descr="26_20110505150550_s6clo.jpg" id="4098" name="图片 8"/>
          <p:cNvPicPr>
            <a:picLocks noChangeArrowheads="1" noChangeAspect="1"/>
          </p:cNvPicPr>
          <p:nvPr/>
        </p:nvPicPr>
        <p:blipFill>
          <a:blip r:embed="rId2">
            <a:extLst>
              <a:ext uri="{28A0092B-C50C-407E-A947-70E740481C1C}">
                <a14:useLocalDpi val="0"/>
              </a:ext>
            </a:extLst>
          </a:blip>
          <a:srcRect b="13931"/>
          <a:stretch>
            <a:fillRect/>
          </a:stretch>
        </p:blipFill>
        <p:spPr bwMode="auto">
          <a:xfrm>
            <a:off x="1367399" y="2839094"/>
            <a:ext cx="3365965" cy="2296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矩形 8"/>
          <p:cNvSpPr/>
          <p:nvPr/>
        </p:nvSpPr>
        <p:spPr>
          <a:xfrm>
            <a:off x="7736541" y="4849906"/>
            <a:ext cx="1803699" cy="3675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文化旅游</a:t>
            </a:r>
          </a:p>
        </p:txBody>
      </p:sp>
    </p:spTree>
    <p:extLst>
      <p:ext uri="{BB962C8B-B14F-4D97-AF65-F5344CB8AC3E}">
        <p14:creationId val="3773962542"/>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57"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rot="14400000">
            <a:off x="2637891" y="2917718"/>
            <a:ext cx="2830830" cy="47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358"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rot="18000000">
            <a:off x="6610143" y="2918084"/>
            <a:ext cx="2830830" cy="45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 name="组合 14"/>
          <p:cNvGrpSpPr/>
          <p:nvPr/>
        </p:nvGrpSpPr>
        <p:grpSpPr>
          <a:xfrm>
            <a:off x="2324936" y="3497571"/>
            <a:ext cx="1788160" cy="1879600"/>
            <a:chOff x="1305859" y="2437802"/>
            <a:chExt cx="1788160" cy="1879600"/>
          </a:xfrm>
        </p:grpSpPr>
        <p:sp>
          <p:nvSpPr>
            <p:cNvPr id="16" name="菱形 15"/>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菱形 16"/>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20400000000000000" pitchFamily="18" typeface="Adobe 仿宋 Std R"/>
                  <a:ea charset="-122" panose="02020400000000000000" pitchFamily="18" typeface="Adobe 仿宋 Std R"/>
                </a:rPr>
                <a:t>娱乐体验区</a:t>
              </a:r>
            </a:p>
          </p:txBody>
        </p:sp>
      </p:grpSp>
      <p:grpSp>
        <p:nvGrpSpPr>
          <p:cNvPr id="18" name="组合 17"/>
          <p:cNvGrpSpPr/>
          <p:nvPr/>
        </p:nvGrpSpPr>
        <p:grpSpPr>
          <a:xfrm>
            <a:off x="5083064" y="2385051"/>
            <a:ext cx="1788160" cy="1879600"/>
            <a:chOff x="1305859" y="2437802"/>
            <a:chExt cx="1788160" cy="1879600"/>
          </a:xfrm>
        </p:grpSpPr>
        <p:sp>
          <p:nvSpPr>
            <p:cNvPr id="19" name="菱形 18"/>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菱形 19"/>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20400000000000000" pitchFamily="18" typeface="Adobe 仿宋 Std R"/>
                  <a:ea charset="-122" panose="02020400000000000000" pitchFamily="18" typeface="Adobe 仿宋 Std R"/>
                </a:rPr>
                <a:t>休闲度假区</a:t>
              </a:r>
            </a:p>
          </p:txBody>
        </p:sp>
      </p:grpSp>
      <p:grpSp>
        <p:nvGrpSpPr>
          <p:cNvPr id="21" name="组合 20"/>
          <p:cNvGrpSpPr/>
          <p:nvPr/>
        </p:nvGrpSpPr>
        <p:grpSpPr>
          <a:xfrm>
            <a:off x="7709887" y="3445912"/>
            <a:ext cx="1788160" cy="1879600"/>
            <a:chOff x="1305859" y="2437802"/>
            <a:chExt cx="1788160" cy="1879600"/>
          </a:xfrm>
        </p:grpSpPr>
        <p:sp>
          <p:nvSpPr>
            <p:cNvPr id="22" name="菱形 21"/>
            <p:cNvSpPr/>
            <p:nvPr/>
          </p:nvSpPr>
          <p:spPr>
            <a:xfrm>
              <a:off x="1305859" y="2599727"/>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菱形 22"/>
            <p:cNvSpPr/>
            <p:nvPr/>
          </p:nvSpPr>
          <p:spPr>
            <a:xfrm>
              <a:off x="1305859" y="2437802"/>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20400000000000000" pitchFamily="18" typeface="Adobe 仿宋 Std R"/>
                  <a:ea charset="-122" panose="02020400000000000000" pitchFamily="18" typeface="Adobe 仿宋 Std R"/>
                </a:rPr>
                <a:t>游客服务区</a:t>
              </a:r>
            </a:p>
          </p:txBody>
        </p:sp>
      </p:grpSp>
      <p:sp>
        <p:nvSpPr>
          <p:cNvPr id="24" name="矩形 23"/>
          <p:cNvSpPr/>
          <p:nvPr/>
        </p:nvSpPr>
        <p:spPr>
          <a:xfrm>
            <a:off x="5515250" y="5377171"/>
            <a:ext cx="1891389"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缘定今生现代区</a:t>
            </a:r>
          </a:p>
        </p:txBody>
      </p:sp>
      <p:sp>
        <p:nvSpPr>
          <p:cNvPr id="25" name="矩形 24"/>
          <p:cNvSpPr/>
          <p:nvPr/>
        </p:nvSpPr>
        <p:spPr>
          <a:xfrm>
            <a:off x="4732931" y="5377171"/>
            <a:ext cx="650240"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0" panose="04020705060702020204" pitchFamily="82" typeface="Charlemagne Std"/>
              </a:rPr>
              <a:t>NO.3</a:t>
            </a:r>
          </a:p>
        </p:txBody>
      </p:sp>
      <p:sp>
        <p:nvSpPr>
          <p:cNvPr id="3" name="矩形 2"/>
          <p:cNvSpPr/>
          <p:nvPr/>
        </p:nvSpPr>
        <p:spPr>
          <a:xfrm>
            <a:off x="1140732" y="2401521"/>
            <a:ext cx="1913847" cy="579120"/>
          </a:xfrm>
          <a:prstGeom prst="rect">
            <a:avLst/>
          </a:prstGeom>
        </p:spPr>
        <p:txBody>
          <a:bodyPr wrap="square">
            <a:spAutoFit/>
          </a:bodyPr>
          <a:lstStyle/>
          <a:p>
            <a:r>
              <a:rPr altLang="en-US" lang="zh-CN" sz="1600">
                <a:latin charset="-122" panose="02020400000000000000" pitchFamily="18" typeface="Adobe 仿宋 Std R"/>
                <a:ea charset="-122" panose="02020400000000000000" pitchFamily="18" typeface="Adobe 仿宋 Std R"/>
              </a:rPr>
              <a:t>野泳区、水上竞技体验区和观光区</a:t>
            </a:r>
          </a:p>
        </p:txBody>
      </p:sp>
      <p:sp>
        <p:nvSpPr>
          <p:cNvPr id="4" name="矩形 3"/>
          <p:cNvSpPr/>
          <p:nvPr/>
        </p:nvSpPr>
        <p:spPr>
          <a:xfrm>
            <a:off x="5083064" y="1132963"/>
            <a:ext cx="1868985" cy="822960"/>
          </a:xfrm>
          <a:prstGeom prst="rect">
            <a:avLst/>
          </a:prstGeom>
        </p:spPr>
        <p:txBody>
          <a:bodyPr wrap="square">
            <a:spAutoFit/>
          </a:bodyPr>
          <a:lstStyle/>
          <a:p>
            <a:r>
              <a:rPr altLang="en-US" lang="zh-CN" sz="1600">
                <a:latin charset="-122" panose="02020400000000000000" pitchFamily="18" typeface="Adobe 仿宋 Std R"/>
                <a:ea charset="-122" panose="02020400000000000000" pitchFamily="18" typeface="Adobe 仿宋 Std R"/>
              </a:rPr>
              <a:t>住宿餐饮区、购物区、科技体验馆、万国风情街</a:t>
            </a:r>
          </a:p>
        </p:txBody>
      </p:sp>
      <p:sp>
        <p:nvSpPr>
          <p:cNvPr id="5" name="矩形 4"/>
          <p:cNvSpPr/>
          <p:nvPr/>
        </p:nvSpPr>
        <p:spPr>
          <a:xfrm>
            <a:off x="9099064" y="1946811"/>
            <a:ext cx="2357120" cy="822960"/>
          </a:xfrm>
          <a:prstGeom prst="rect">
            <a:avLst/>
          </a:prstGeom>
        </p:spPr>
        <p:txBody>
          <a:bodyPr wrap="square">
            <a:spAutoFit/>
          </a:bodyPr>
          <a:lstStyle/>
          <a:p>
            <a:r>
              <a:rPr altLang="en-US" lang="zh-CN" sz="1600">
                <a:latin charset="-122" panose="02020400000000000000" pitchFamily="18" typeface="Adobe 仿宋 Std R"/>
                <a:ea charset="-122" panose="02020400000000000000" pitchFamily="18" typeface="Adobe 仿宋 Std R"/>
              </a:rPr>
              <a:t>游客服务中心是整个景区的管理核心，提供问询、导游讲解等服务。</a:t>
            </a:r>
          </a:p>
        </p:txBody>
      </p:sp>
    </p:spTree>
    <p:extLst>
      <p:ext uri="{BB962C8B-B14F-4D97-AF65-F5344CB8AC3E}">
        <p14:creationId val="1664478188"/>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3308" r="6340" t="-402"/>
          <a:stretch>
            <a:fillRect/>
          </a:stretch>
        </p:blipFill>
        <p:spPr>
          <a:xfrm>
            <a:off x="601529" y="1694330"/>
            <a:ext cx="4677719" cy="2826870"/>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601529" y="1694330"/>
            <a:ext cx="4677719" cy="2826870"/>
          </a:xfrm>
          <a:prstGeom prst="rect">
            <a:avLst/>
          </a:prstGeom>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7098546" y="1694330"/>
            <a:ext cx="4677719" cy="2826870"/>
          </a:xfrm>
          <a:prstGeom prst="rect">
            <a:avLst/>
          </a:prstGeom>
        </p:spPr>
      </p:pic>
      <p:pic>
        <p:nvPicPr>
          <p:cNvPr id="8" name="图片 7"/>
          <p:cNvPicPr>
            <a:picLocks noChangeAspect="1"/>
          </p:cNvPicPr>
          <p:nvPr/>
        </p:nvPicPr>
        <p:blipFill>
          <a:blip r:embed="rId5">
            <a:extLst>
              <a:ext uri="{28A0092B-C50C-407E-A947-70E740481C1C}">
                <a14:useLocalDpi val="0"/>
              </a:ext>
            </a:extLst>
          </a:blip>
          <a:srcRect b="8564" l="4722"/>
          <a:stretch>
            <a:fillRect/>
          </a:stretch>
        </p:blipFill>
        <p:spPr>
          <a:xfrm>
            <a:off x="7017265" y="1694330"/>
            <a:ext cx="4677719" cy="2826870"/>
          </a:xfrm>
          <a:prstGeom prst="rect">
            <a:avLst/>
          </a:prstGeom>
        </p:spPr>
      </p:pic>
      <p:sp>
        <p:nvSpPr>
          <p:cNvPr id="9" name="矩形 8"/>
          <p:cNvSpPr/>
          <p:nvPr/>
        </p:nvSpPr>
        <p:spPr>
          <a:xfrm>
            <a:off x="4805680" y="702833"/>
            <a:ext cx="2987040" cy="4482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娱乐休闲度假</a:t>
            </a:r>
          </a:p>
        </p:txBody>
      </p:sp>
      <p:sp>
        <p:nvSpPr>
          <p:cNvPr id="10" name="矩形 9"/>
          <p:cNvSpPr/>
          <p:nvPr/>
        </p:nvSpPr>
        <p:spPr>
          <a:xfrm>
            <a:off x="4805680" y="5427233"/>
            <a:ext cx="2987040" cy="4482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缘定今世繁华</a:t>
            </a:r>
          </a:p>
        </p:txBody>
      </p:sp>
    </p:spTree>
    <p:extLst>
      <p:ext uri="{BB962C8B-B14F-4D97-AF65-F5344CB8AC3E}">
        <p14:creationId val="38782840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750" id="7"/>
                                        <p:tgtEl>
                                          <p:spTgt spid="5"/>
                                        </p:tgtEl>
                                      </p:cBhvr>
                                    </p:animEffect>
                                    <p:anim calcmode="lin" valueType="num">
                                      <p:cBhvr>
                                        <p:cTn dur="750" fill="hold" id="8"/>
                                        <p:tgtEl>
                                          <p:spTgt spid="5"/>
                                        </p:tgtEl>
                                        <p:attrNameLst>
                                          <p:attrName>ppt_x</p:attrName>
                                        </p:attrNameLst>
                                      </p:cBhvr>
                                      <p:tavLst>
                                        <p:tav tm="0">
                                          <p:val>
                                            <p:strVal val="#ppt_x"/>
                                          </p:val>
                                        </p:tav>
                                        <p:tav tm="100000">
                                          <p:val>
                                            <p:strVal val="#ppt_x"/>
                                          </p:val>
                                        </p:tav>
                                      </p:tavLst>
                                    </p:anim>
                                    <p:anim calcmode="lin" valueType="num">
                                      <p:cBhvr>
                                        <p:cTn dur="75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750" id="13"/>
                                        <p:tgtEl>
                                          <p:spTgt spid="8"/>
                                        </p:tgtEl>
                                      </p:cBhvr>
                                    </p:animEffect>
                                    <p:anim calcmode="lin" valueType="num">
                                      <p:cBhvr>
                                        <p:cTn dur="750" fill="hold" id="14"/>
                                        <p:tgtEl>
                                          <p:spTgt spid="8"/>
                                        </p:tgtEl>
                                        <p:attrNameLst>
                                          <p:attrName>ppt_x</p:attrName>
                                        </p:attrNameLst>
                                      </p:cBhvr>
                                      <p:tavLst>
                                        <p:tav tm="0">
                                          <p:val>
                                            <p:strVal val="#ppt_x"/>
                                          </p:val>
                                        </p:tav>
                                        <p:tav tm="100000">
                                          <p:val>
                                            <p:strVal val="#ppt_x"/>
                                          </p:val>
                                        </p:tav>
                                      </p:tavLst>
                                    </p:anim>
                                    <p:anim calcmode="lin" valueType="num">
                                      <p:cBhvr>
                                        <p:cTn dur="750" fill="hold" id="15"/>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2985524" y="4186005"/>
            <a:ext cx="1127520" cy="3200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latin charset="-122" panose="02020400000000000000" pitchFamily="18" typeface="Adobe 仿宋 Std R"/>
                <a:ea charset="-122" panose="02020400000000000000" pitchFamily="18" typeface="Adobe 仿宋 Std R"/>
              </a:rPr>
              <a:t>周边区域</a:t>
            </a:r>
          </a:p>
        </p:txBody>
      </p:sp>
      <p:sp>
        <p:nvSpPr>
          <p:cNvPr id="3" name="矩形 2"/>
          <p:cNvSpPr/>
          <p:nvPr/>
        </p:nvSpPr>
        <p:spPr>
          <a:xfrm>
            <a:off x="2985524" y="2793867"/>
            <a:ext cx="1127520" cy="2792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latin charset="-122" panose="02020400000000000000" pitchFamily="18" typeface="Adobe 仿宋 Std R"/>
                <a:ea charset="-122" panose="02020400000000000000" pitchFamily="18" typeface="Adobe 仿宋 Std R"/>
              </a:rPr>
              <a:t>水上住宿</a:t>
            </a:r>
          </a:p>
        </p:txBody>
      </p:sp>
      <p:sp>
        <p:nvSpPr>
          <p:cNvPr id="4" name="矩形 3"/>
          <p:cNvSpPr/>
          <p:nvPr/>
        </p:nvSpPr>
        <p:spPr>
          <a:xfrm>
            <a:off x="4699960" y="1533887"/>
            <a:ext cx="2038048" cy="3152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S e c t I o n</a:t>
            </a:r>
          </a:p>
        </p:txBody>
      </p:sp>
      <p:sp>
        <p:nvSpPr>
          <p:cNvPr id="6" name="文本框 5"/>
          <p:cNvSpPr txBox="1"/>
          <p:nvPr/>
        </p:nvSpPr>
        <p:spPr>
          <a:xfrm>
            <a:off x="4699960" y="976023"/>
            <a:ext cx="2683580" cy="457200"/>
          </a:xfrm>
          <a:prstGeom prst="rect">
            <a:avLst/>
          </a:prstGeom>
          <a:noFill/>
        </p:spPr>
        <p:txBody>
          <a:bodyPr rtlCol="0" wrap="square">
            <a:spAutoFit/>
          </a:bodyPr>
          <a:lstStyle/>
          <a:p>
            <a:r>
              <a:rPr altLang="en-US" lang="zh-CN" sz="2400">
                <a:latin charset="-122" panose="02020400000000000000" pitchFamily="18" typeface="Adobe 仿宋 Std R"/>
                <a:ea charset="-122" panose="02020400000000000000" pitchFamily="18" typeface="Adobe 仿宋 Std R"/>
                <a:cs charset="0" panose="02020603050405020304" pitchFamily="18" typeface="Times New Roman"/>
              </a:rPr>
              <a:t>项目配套设施</a:t>
            </a:r>
          </a:p>
        </p:txBody>
      </p:sp>
      <p:sp>
        <p:nvSpPr>
          <p:cNvPr id="7" name="文本框 6"/>
          <p:cNvSpPr txBox="1"/>
          <p:nvPr/>
        </p:nvSpPr>
        <p:spPr>
          <a:xfrm>
            <a:off x="6870291" y="1533887"/>
            <a:ext cx="343310" cy="304800"/>
          </a:xfrm>
          <a:prstGeom prst="rect">
            <a:avLst/>
          </a:prstGeom>
          <a:solidFill>
            <a:srgbClr val="C00000"/>
          </a:solidFill>
          <a:ln w="12700">
            <a:solidFill>
              <a:srgbClr val="C00000"/>
            </a:solidFill>
          </a:ln>
        </p:spPr>
        <p:txBody>
          <a:bodyPr rtlCol="0" wrap="square">
            <a:spAutoFit/>
          </a:bodyPr>
          <a:lstStyle/>
          <a:p>
            <a:pPr algn="ctr"/>
            <a:r>
              <a:rPr altLang="zh-CN" lang="en-US" smtClean="0" sz="1400">
                <a:solidFill>
                  <a:schemeClr val="bg1"/>
                </a:solidFill>
                <a:latin charset="0" panose="04020705060702020204" pitchFamily="82" typeface="Charlemagne Std"/>
              </a:rPr>
              <a:t>3</a:t>
            </a:r>
          </a:p>
        </p:txBody>
      </p:sp>
      <p:grpSp>
        <p:nvGrpSpPr>
          <p:cNvPr id="5" name="组 191"/>
          <p:cNvGrpSpPr/>
          <p:nvPr/>
        </p:nvGrpSpPr>
        <p:grpSpPr>
          <a:xfrm>
            <a:off x="4323621" y="879824"/>
            <a:ext cx="376339" cy="451033"/>
            <a:chOff x="1536699" y="911230"/>
            <a:chExt cx="831851" cy="996956"/>
          </a:xfrm>
          <a:solidFill>
            <a:srgbClr val="FDD031"/>
          </a:solidFill>
        </p:grpSpPr>
        <p:sp>
          <p:nvSpPr>
            <p:cNvPr id="8" name="Freeform 47"/>
            <p:cNvSpPr/>
            <p:nvPr/>
          </p:nvSpPr>
          <p:spPr bwMode="auto">
            <a:xfrm>
              <a:off x="1838323" y="1765309"/>
              <a:ext cx="234951" cy="50801"/>
            </a:xfrm>
            <a:custGeom>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b="b" l="0" r="r" t="0"/>
              <a:pathLst>
                <a:path h="32" w="148">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9" name="Freeform 48"/>
            <p:cNvSpPr/>
            <p:nvPr/>
          </p:nvSpPr>
          <p:spPr bwMode="auto">
            <a:xfrm>
              <a:off x="1838323" y="1857385"/>
              <a:ext cx="234951" cy="50801"/>
            </a:xfrm>
            <a:custGeom>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b="b" l="0" r="r" t="0"/>
              <a:pathLst>
                <a:path h="32" w="148">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0" name="Freeform 49"/>
            <p:cNvSpPr>
              <a:spLocks noEditPoints="1"/>
            </p:cNvSpPr>
            <p:nvPr/>
          </p:nvSpPr>
          <p:spPr bwMode="auto">
            <a:xfrm>
              <a:off x="1714498" y="1143005"/>
              <a:ext cx="476249" cy="581029"/>
            </a:xfrm>
            <a:custGeom>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b="b" l="0" r="r" t="0"/>
              <a:pathLst>
                <a:path h="366" w="300">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1" name="Rectangle 50"/>
            <p:cNvSpPr>
              <a:spLocks noChangeArrowheads="1"/>
            </p:cNvSpPr>
            <p:nvPr/>
          </p:nvSpPr>
          <p:spPr bwMode="auto">
            <a:xfrm>
              <a:off x="1838323" y="1609733"/>
              <a:ext cx="234951" cy="114301"/>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2" name="Rectangle 51"/>
            <p:cNvSpPr>
              <a:spLocks noChangeArrowheads="1"/>
            </p:cNvSpPr>
            <p:nvPr/>
          </p:nvSpPr>
          <p:spPr bwMode="auto">
            <a:xfrm>
              <a:off x="1838323" y="1765309"/>
              <a:ext cx="234951" cy="50801"/>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3" name="Freeform 52"/>
            <p:cNvSpPr/>
            <p:nvPr/>
          </p:nvSpPr>
          <p:spPr bwMode="auto">
            <a:xfrm>
              <a:off x="1927224" y="911230"/>
              <a:ext cx="53974" cy="180975"/>
            </a:xfrm>
            <a:custGeom>
              <a:cxnLst>
                <a:cxn ang="0">
                  <a:pos x="34" y="112"/>
                </a:cxn>
                <a:cxn ang="0">
                  <a:pos x="4" y="114"/>
                </a:cxn>
                <a:cxn ang="0">
                  <a:pos x="0" y="0"/>
                </a:cxn>
                <a:cxn ang="0">
                  <a:pos x="28" y="0"/>
                </a:cxn>
                <a:cxn ang="0">
                  <a:pos x="34" y="112"/>
                </a:cxn>
              </a:cxnLst>
              <a:rect b="b" l="0" r="r" t="0"/>
              <a:pathLst>
                <a:path h="114" w="34">
                  <a:moveTo>
                    <a:pt x="34" y="112"/>
                  </a:moveTo>
                  <a:lnTo>
                    <a:pt x="4" y="114"/>
                  </a:lnTo>
                  <a:lnTo>
                    <a:pt x="0" y="0"/>
                  </a:lnTo>
                  <a:lnTo>
                    <a:pt x="28" y="0"/>
                  </a:lnTo>
                  <a:lnTo>
                    <a:pt x="34"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4" name="Freeform 53"/>
            <p:cNvSpPr/>
            <p:nvPr/>
          </p:nvSpPr>
          <p:spPr bwMode="auto">
            <a:xfrm>
              <a:off x="1698625" y="962031"/>
              <a:ext cx="130176" cy="177801"/>
            </a:xfrm>
            <a:custGeom>
              <a:cxnLst>
                <a:cxn ang="0">
                  <a:pos x="58" y="112"/>
                </a:cxn>
                <a:cxn ang="0">
                  <a:pos x="0" y="14"/>
                </a:cxn>
                <a:cxn ang="0">
                  <a:pos x="26" y="0"/>
                </a:cxn>
                <a:cxn ang="0">
                  <a:pos x="82" y="98"/>
                </a:cxn>
                <a:cxn ang="0">
                  <a:pos x="58" y="112"/>
                </a:cxn>
              </a:cxnLst>
              <a:rect b="b" l="0" r="r" t="0"/>
              <a:pathLst>
                <a:path h="112" w="82">
                  <a:moveTo>
                    <a:pt x="58" y="112"/>
                  </a:moveTo>
                  <a:lnTo>
                    <a:pt x="0" y="14"/>
                  </a:lnTo>
                  <a:lnTo>
                    <a:pt x="26" y="0"/>
                  </a:lnTo>
                  <a:lnTo>
                    <a:pt x="82" y="98"/>
                  </a:lnTo>
                  <a:lnTo>
                    <a:pt x="58"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5" name="Freeform 54"/>
            <p:cNvSpPr/>
            <p:nvPr/>
          </p:nvSpPr>
          <p:spPr bwMode="auto">
            <a:xfrm>
              <a:off x="1536699" y="1123955"/>
              <a:ext cx="180976" cy="130177"/>
            </a:xfrm>
            <a:custGeom>
              <a:cxnLst>
                <a:cxn ang="0">
                  <a:pos x="14" y="0"/>
                </a:cxn>
                <a:cxn ang="0">
                  <a:pos x="114" y="58"/>
                </a:cxn>
                <a:cxn ang="0">
                  <a:pos x="98" y="82"/>
                </a:cxn>
                <a:cxn ang="0">
                  <a:pos x="0" y="26"/>
                </a:cxn>
                <a:cxn ang="0">
                  <a:pos x="14" y="0"/>
                </a:cxn>
              </a:cxnLst>
              <a:rect b="b" l="0" r="r" t="0"/>
              <a:pathLst>
                <a:path h="82" w="114">
                  <a:moveTo>
                    <a:pt x="14" y="0"/>
                  </a:moveTo>
                  <a:lnTo>
                    <a:pt x="114" y="58"/>
                  </a:lnTo>
                  <a:lnTo>
                    <a:pt x="98" y="82"/>
                  </a:lnTo>
                  <a:lnTo>
                    <a:pt x="0" y="26"/>
                  </a:lnTo>
                  <a:lnTo>
                    <a:pt x="14"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6" name="Freeform 55"/>
            <p:cNvSpPr/>
            <p:nvPr/>
          </p:nvSpPr>
          <p:spPr bwMode="auto">
            <a:xfrm>
              <a:off x="2190751" y="1123952"/>
              <a:ext cx="177799" cy="130177"/>
            </a:xfrm>
            <a:custGeom>
              <a:cxnLst>
                <a:cxn ang="0">
                  <a:pos x="98" y="0"/>
                </a:cxn>
                <a:cxn ang="0">
                  <a:pos x="0" y="58"/>
                </a:cxn>
                <a:cxn ang="0">
                  <a:pos x="14" y="82"/>
                </a:cxn>
                <a:cxn ang="0">
                  <a:pos x="112" y="26"/>
                </a:cxn>
                <a:cxn ang="0">
                  <a:pos x="98" y="0"/>
                </a:cxn>
              </a:cxnLst>
              <a:rect b="b" l="0" r="r" t="0"/>
              <a:pathLst>
                <a:path h="82" w="112">
                  <a:moveTo>
                    <a:pt x="98" y="0"/>
                  </a:moveTo>
                  <a:lnTo>
                    <a:pt x="0" y="58"/>
                  </a:lnTo>
                  <a:lnTo>
                    <a:pt x="14" y="82"/>
                  </a:lnTo>
                  <a:lnTo>
                    <a:pt x="112" y="26"/>
                  </a:lnTo>
                  <a:lnTo>
                    <a:pt x="98"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17" name="Freeform 56"/>
            <p:cNvSpPr/>
            <p:nvPr/>
          </p:nvSpPr>
          <p:spPr bwMode="auto">
            <a:xfrm>
              <a:off x="2076451" y="962025"/>
              <a:ext cx="130176" cy="177800"/>
            </a:xfrm>
            <a:custGeom>
              <a:cxnLst>
                <a:cxn ang="0">
                  <a:pos x="26" y="112"/>
                </a:cxn>
                <a:cxn ang="0">
                  <a:pos x="0" y="98"/>
                </a:cxn>
                <a:cxn ang="0">
                  <a:pos x="58" y="0"/>
                </a:cxn>
                <a:cxn ang="0">
                  <a:pos x="82" y="14"/>
                </a:cxn>
                <a:cxn ang="0">
                  <a:pos x="26" y="112"/>
                </a:cxn>
              </a:cxnLst>
              <a:rect b="b" l="0" r="r" t="0"/>
              <a:pathLst>
                <a:path h="112" w="82">
                  <a:moveTo>
                    <a:pt x="26" y="112"/>
                  </a:moveTo>
                  <a:lnTo>
                    <a:pt x="0" y="98"/>
                  </a:lnTo>
                  <a:lnTo>
                    <a:pt x="58" y="0"/>
                  </a:lnTo>
                  <a:lnTo>
                    <a:pt x="82" y="14"/>
                  </a:lnTo>
                  <a:lnTo>
                    <a:pt x="26"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1696825" y="2070727"/>
            <a:ext cx="2416219" cy="3388502"/>
          </a:xfrm>
          <a:prstGeom prst="rect">
            <a:avLst/>
          </a:prstGeom>
        </p:spPr>
      </p:pic>
      <p:sp>
        <p:nvSpPr>
          <p:cNvPr id="19" name="文本框 18"/>
          <p:cNvSpPr txBox="1"/>
          <p:nvPr/>
        </p:nvSpPr>
        <p:spPr>
          <a:xfrm>
            <a:off x="5788212" y="2740888"/>
            <a:ext cx="2850776" cy="335280"/>
          </a:xfrm>
          <a:prstGeom prst="rect">
            <a:avLst/>
          </a:prstGeom>
          <a:noFill/>
        </p:spPr>
        <p:txBody>
          <a:bodyPr rtlCol="0" wrap="square">
            <a:spAutoFit/>
          </a:bodyPr>
          <a:lstStyle/>
          <a:p>
            <a:r>
              <a:rPr altLang="en-US" lang="zh-CN" smtClean="0" sz="1600">
                <a:latin charset="-122" panose="02020400000000000000" pitchFamily="18" typeface="Adobe 仿宋 Std R"/>
                <a:ea charset="-122" panose="02020400000000000000" pitchFamily="18" typeface="Adobe 仿宋 Std R"/>
              </a:rPr>
              <a:t>大黄鸭、大海龟、水上帐篷等</a:t>
            </a:r>
          </a:p>
        </p:txBody>
      </p:sp>
      <p:sp>
        <p:nvSpPr>
          <p:cNvPr id="20" name="矩形 19"/>
          <p:cNvSpPr/>
          <p:nvPr/>
        </p:nvSpPr>
        <p:spPr>
          <a:xfrm>
            <a:off x="5787084" y="3938913"/>
            <a:ext cx="3101788" cy="822960"/>
          </a:xfrm>
          <a:prstGeom prst="rect">
            <a:avLst/>
          </a:prstGeom>
        </p:spPr>
        <p:txBody>
          <a:bodyPr wrap="square">
            <a:spAutoFit/>
          </a:bodyPr>
          <a:lstStyle/>
          <a:p>
            <a:r>
              <a:rPr altLang="en-US" lang="zh-CN" smtClean="0" sz="1600">
                <a:latin charset="-122" panose="02020400000000000000" pitchFamily="18" typeface="Adobe 仿宋 Std R"/>
                <a:ea charset="-122" panose="02020400000000000000" pitchFamily="18" typeface="Adobe 仿宋 Std R"/>
              </a:rPr>
              <a:t>停车场，公交车站，码头、纪念品专卖店、出租服务站等基础设施</a:t>
            </a:r>
          </a:p>
        </p:txBody>
      </p:sp>
      <p:cxnSp>
        <p:nvCxnSpPr>
          <p:cNvPr id="22" name="直接连接符 21"/>
          <p:cNvCxnSpPr/>
          <p:nvPr/>
        </p:nvCxnSpPr>
        <p:spPr>
          <a:xfrm flipV="1">
            <a:off x="7231344" y="5616075"/>
            <a:ext cx="2931736" cy="942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765865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3" presetSubtype="0">
                                  <p:stCondLst>
                                    <p:cond delay="0"/>
                                  </p:stCondLst>
                                  <p:childTnLst>
                                    <p:animMotion origin="layout" path="M 4.16667E-06 2.22222E-06 L 0.08893 -0.00116" pathEditMode="relative" ptsTypes="AA" rAng="0">
                                      <p:cBhvr>
                                        <p:cTn dur="500" fill="hold" id="6"/>
                                        <p:tgtEl>
                                          <p:spTgt spid="3"/>
                                        </p:tgtEl>
                                        <p:attrNameLst>
                                          <p:attrName>ppt_x</p:attrName>
                                          <p:attrName>ppt_y</p:attrName>
                                        </p:attrNameLst>
                                      </p:cBhvr>
                                      <p:rCtr x="4440" y="-69"/>
                                    </p:animMotion>
                                  </p:childTnLst>
                                </p:cTn>
                              </p:par>
                            </p:childTnLst>
                          </p:cTn>
                        </p:par>
                        <p:par>
                          <p:cTn fill="hold" id="7" nodeType="afterGroup">
                            <p:stCondLst>
                              <p:cond delay="500"/>
                            </p:stCondLst>
                            <p:childTnLst>
                              <p:par>
                                <p:cTn fill="hold" grpId="0" id="8" nodeType="afterEffect" presetClass="entr" presetID="22" presetSubtype="8">
                                  <p:stCondLst>
                                    <p:cond delay="0"/>
                                  </p:stCondLst>
                                  <p:childTnLst>
                                    <p:set>
                                      <p:cBhvr>
                                        <p:cTn dur="1" fill="hold" id="9">
                                          <p:stCondLst>
                                            <p:cond delay="0"/>
                                          </p:stCondLst>
                                        </p:cTn>
                                        <p:tgtEl>
                                          <p:spTgt spid="19"/>
                                        </p:tgtEl>
                                        <p:attrNameLst>
                                          <p:attrName>style.visibility</p:attrName>
                                        </p:attrNameLst>
                                      </p:cBhvr>
                                      <p:to>
                                        <p:strVal val="visible"/>
                                      </p:to>
                                    </p:set>
                                    <p:animEffect filter="wipe(left)" transition="in">
                                      <p:cBhvr>
                                        <p:cTn dur="500" id="10"/>
                                        <p:tgtEl>
                                          <p:spTgt spid="19"/>
                                        </p:tgtEl>
                                      </p:cBhvr>
                                    </p:animEffect>
                                  </p:childTnLst>
                                </p:cTn>
                              </p:par>
                            </p:childTnLst>
                          </p:cTn>
                        </p:par>
                        <p:par>
                          <p:cTn fill="hold" id="11" nodeType="afterGroup">
                            <p:stCondLst>
                              <p:cond delay="1000"/>
                            </p:stCondLst>
                            <p:childTnLst>
                              <p:par>
                                <p:cTn accel="50000" decel="50000" fill="hold" grpId="0" id="12" nodeType="afterEffect" presetClass="path" presetID="63" presetSubtype="0">
                                  <p:stCondLst>
                                    <p:cond delay="0"/>
                                  </p:stCondLst>
                                  <p:childTnLst>
                                    <p:animMotion origin="layout" path="M 4.16667E-06 -4.81481E-06 L 0.0927 0.00116" pathEditMode="relative" ptsTypes="AA" rAng="0">
                                      <p:cBhvr>
                                        <p:cTn dur="500" fill="hold" id="13"/>
                                        <p:tgtEl>
                                          <p:spTgt spid="18"/>
                                        </p:tgtEl>
                                        <p:attrNameLst>
                                          <p:attrName>ppt_x</p:attrName>
                                          <p:attrName>ppt_y</p:attrName>
                                        </p:attrNameLst>
                                      </p:cBhvr>
                                      <p:rCtr x="4635" y="46"/>
                                    </p:animMotion>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20"/>
                                        </p:tgtEl>
                                        <p:attrNameLst>
                                          <p:attrName>style.visibility</p:attrName>
                                        </p:attrNameLst>
                                      </p:cBhvr>
                                      <p:to>
                                        <p:strVal val="visible"/>
                                      </p:to>
                                    </p:set>
                                    <p:animEffect filter="wipe(left)" transition="in">
                                      <p:cBhvr>
                                        <p:cTn dur="500" id="1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p:cNvSpPr/>
          <p:nvPr/>
        </p:nvSpPr>
        <p:spPr>
          <a:xfrm>
            <a:off x="5900738" y="4972052"/>
            <a:ext cx="414338" cy="171450"/>
          </a:xfrm>
          <a:prstGeom prst="ellipse">
            <a:avLst/>
          </a:prstGeom>
          <a:solidFill>
            <a:srgbClr val="C0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5050632" y="2939415"/>
            <a:ext cx="2114550" cy="1463040"/>
            <a:chOff x="5036344" y="2939415"/>
            <a:chExt cx="2114550" cy="1463040"/>
          </a:xfrm>
        </p:grpSpPr>
        <p:sp>
          <p:nvSpPr>
            <p:cNvPr id="11" name="泪滴形 10"/>
            <p:cNvSpPr/>
            <p:nvPr/>
          </p:nvSpPr>
          <p:spPr>
            <a:xfrm rot="8100000">
              <a:off x="5350613" y="2939415"/>
              <a:ext cx="1463040" cy="1463040"/>
            </a:xfrm>
            <a:prstGeom prst="teardrop">
              <a:avLst>
                <a:gd fmla="val 124859" name="adj"/>
              </a:avLst>
            </a:prstGeom>
            <a:solidFill>
              <a:srgbClr val="C0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036344" y="3557529"/>
              <a:ext cx="2114550" cy="396240"/>
            </a:xfrm>
            <a:prstGeom prst="rect">
              <a:avLst/>
            </a:prstGeom>
            <a:noFill/>
          </p:spPr>
          <p:txBody>
            <a:bodyPr rtlCol="0" wrap="square">
              <a:spAutoFit/>
            </a:bodyPr>
            <a:lstStyle/>
            <a:p>
              <a:pPr algn="ctr"/>
              <a:r>
                <a:rPr altLang="zh-CN" lang="en-US" smtClean="0" sz="2000">
                  <a:solidFill>
                    <a:schemeClr val="bg1"/>
                  </a:solidFill>
                  <a:latin charset="0" panose="04020705060702020204" pitchFamily="82" typeface="Charlemagne Std"/>
                </a:rPr>
                <a:t>profit</a:t>
              </a:r>
            </a:p>
          </p:txBody>
        </p:sp>
      </p:grpSp>
      <p:sp>
        <p:nvSpPr>
          <p:cNvPr id="16" name="椭圆 15"/>
          <p:cNvSpPr/>
          <p:nvPr/>
        </p:nvSpPr>
        <p:spPr>
          <a:xfrm>
            <a:off x="5659044" y="4872041"/>
            <a:ext cx="897726" cy="3714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259862" y="4686302"/>
            <a:ext cx="1696090" cy="757236"/>
          </a:xfrm>
          <a:prstGeom prst="ellipse">
            <a:avLst/>
          </a:prstGeom>
          <a:noFill/>
          <a:ln w="6350">
            <a:solidFill>
              <a:srgbClr val="C0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803010" y="4471988"/>
            <a:ext cx="2609794" cy="1228726"/>
          </a:xfrm>
          <a:prstGeom prst="ellipse">
            <a:avLst/>
          </a:prstGeom>
          <a:noFill/>
          <a:ln w="3175">
            <a:solidFill>
              <a:srgbClr val="C0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224998" y="3729039"/>
            <a:ext cx="5765818" cy="2714624"/>
          </a:xfrm>
          <a:prstGeom prst="ellipse">
            <a:avLst/>
          </a:prstGeom>
          <a:noFill/>
          <a:ln w="1270">
            <a:solidFill>
              <a:srgbClr val="C00000">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196084" y="4186239"/>
            <a:ext cx="3823646" cy="1800224"/>
          </a:xfrm>
          <a:prstGeom prst="ellipse">
            <a:avLst/>
          </a:prstGeom>
          <a:noFill/>
          <a:ln w="1270">
            <a:solidFill>
              <a:srgbClr val="C00000">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9534465" y="2627945"/>
            <a:ext cx="1204653" cy="365760"/>
          </a:xfrm>
          <a:prstGeom prst="rect">
            <a:avLst/>
          </a:prstGeom>
        </p:spPr>
        <p:txBody>
          <a:bodyPr wrap="square">
            <a:spAutoFit/>
          </a:bodyPr>
          <a:lstStyle/>
          <a:p>
            <a:r>
              <a:rPr altLang="en-US" lang="zh-CN" smtClean="0">
                <a:solidFill>
                  <a:schemeClr val="tx1">
                    <a:lumMod val="75000"/>
                    <a:lumOff val="25000"/>
                  </a:schemeClr>
                </a:solidFill>
                <a:latin charset="-122" panose="02020400000000000000" pitchFamily="18" typeface="Adobe 仿宋 Std R"/>
                <a:ea charset="-122" panose="02020400000000000000" pitchFamily="18" typeface="Adobe 仿宋 Std R"/>
              </a:rPr>
              <a:t>租赁收入</a:t>
            </a:r>
          </a:p>
        </p:txBody>
      </p:sp>
      <p:sp>
        <p:nvSpPr>
          <p:cNvPr id="31" name="矩形 30"/>
          <p:cNvSpPr/>
          <p:nvPr/>
        </p:nvSpPr>
        <p:spPr>
          <a:xfrm>
            <a:off x="8893761" y="4715946"/>
            <a:ext cx="2736265" cy="365760"/>
          </a:xfrm>
          <a:prstGeom prst="rect">
            <a:avLst/>
          </a:prstGeom>
        </p:spPr>
        <p:txBody>
          <a:bodyPr wrap="square">
            <a:spAutoFit/>
          </a:bodyPr>
          <a:lstStyle/>
          <a:p>
            <a:r>
              <a:rPr altLang="en-US" lang="zh-CN" smtClean="0">
                <a:solidFill>
                  <a:schemeClr val="tx1">
                    <a:lumMod val="75000"/>
                    <a:lumOff val="25000"/>
                  </a:schemeClr>
                </a:solidFill>
                <a:latin charset="-122" panose="02020400000000000000" pitchFamily="18" typeface="Adobe 仿宋 Std R"/>
                <a:ea charset="-122" panose="02020400000000000000" pitchFamily="18" typeface="Adobe 仿宋 Std R"/>
              </a:rPr>
              <a:t>公共服务基础收入</a:t>
            </a:r>
          </a:p>
        </p:txBody>
      </p:sp>
      <p:sp>
        <p:nvSpPr>
          <p:cNvPr id="32" name="矩形 31"/>
          <p:cNvSpPr/>
          <p:nvPr/>
        </p:nvSpPr>
        <p:spPr>
          <a:xfrm>
            <a:off x="1645920" y="2715697"/>
            <a:ext cx="1254443" cy="365760"/>
          </a:xfrm>
          <a:prstGeom prst="rect">
            <a:avLst/>
          </a:prstGeom>
        </p:spPr>
        <p:txBody>
          <a:bodyPr wrap="square">
            <a:spAutoFit/>
          </a:bodyPr>
          <a:lstStyle/>
          <a:p>
            <a:pPr algn="r"/>
            <a:r>
              <a:rPr altLang="en-US" lang="zh-CN">
                <a:solidFill>
                  <a:schemeClr val="tx1">
                    <a:lumMod val="75000"/>
                    <a:lumOff val="25000"/>
                  </a:schemeClr>
                </a:solidFill>
                <a:latin charset="-122" panose="02020400000000000000" pitchFamily="18" typeface="Adobe 仿宋 Std R"/>
                <a:ea charset="-122" panose="02020400000000000000" pitchFamily="18" typeface="Adobe 仿宋 Std R"/>
              </a:rPr>
              <a:t>门票收入</a:t>
            </a:r>
          </a:p>
        </p:txBody>
      </p:sp>
      <p:sp>
        <p:nvSpPr>
          <p:cNvPr id="33" name="矩形 32"/>
          <p:cNvSpPr/>
          <p:nvPr/>
        </p:nvSpPr>
        <p:spPr>
          <a:xfrm>
            <a:off x="1114602" y="5020949"/>
            <a:ext cx="2052956" cy="365760"/>
          </a:xfrm>
          <a:prstGeom prst="rect">
            <a:avLst/>
          </a:prstGeom>
        </p:spPr>
        <p:txBody>
          <a:bodyPr wrap="square">
            <a:spAutoFit/>
          </a:bodyPr>
          <a:lstStyle/>
          <a:p>
            <a:pPr algn="r"/>
            <a:r>
              <a:rPr altLang="en-US" lang="zh-CN">
                <a:solidFill>
                  <a:schemeClr val="tx1">
                    <a:lumMod val="75000"/>
                    <a:lumOff val="25000"/>
                  </a:schemeClr>
                </a:solidFill>
                <a:latin charset="-122" panose="02020400000000000000" pitchFamily="18" typeface="Adobe 仿宋 Std R"/>
                <a:ea charset="-122" panose="02020400000000000000" pitchFamily="18" typeface="Adobe 仿宋 Std R"/>
              </a:rPr>
              <a:t>自投项目经营收入</a:t>
            </a:r>
          </a:p>
        </p:txBody>
      </p:sp>
      <p:sp>
        <p:nvSpPr>
          <p:cNvPr id="2" name="菱形 1"/>
          <p:cNvSpPr/>
          <p:nvPr/>
        </p:nvSpPr>
        <p:spPr>
          <a:xfrm>
            <a:off x="3395984" y="4562573"/>
            <a:ext cx="1145873" cy="1138141"/>
          </a:xfrm>
          <a:prstGeom prst="diamond">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0" panose="04020705060702020204" pitchFamily="82" typeface="Charlemagne Std"/>
              </a:rPr>
              <a:t>1st</a:t>
            </a:r>
          </a:p>
        </p:txBody>
      </p:sp>
      <p:sp>
        <p:nvSpPr>
          <p:cNvPr id="42" name="菱形 41"/>
          <p:cNvSpPr/>
          <p:nvPr/>
        </p:nvSpPr>
        <p:spPr>
          <a:xfrm>
            <a:off x="2936448" y="2533747"/>
            <a:ext cx="1145873" cy="1138141"/>
          </a:xfrm>
          <a:prstGeom prst="diamond">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anose="04020705060702020204" pitchFamily="82" typeface="Charlemagne Std"/>
              </a:rPr>
              <a:t>2nd</a:t>
            </a:r>
          </a:p>
        </p:txBody>
      </p:sp>
      <p:sp>
        <p:nvSpPr>
          <p:cNvPr id="43" name="菱形 42"/>
          <p:cNvSpPr/>
          <p:nvPr/>
        </p:nvSpPr>
        <p:spPr>
          <a:xfrm>
            <a:off x="7924801" y="2336800"/>
            <a:ext cx="1609666" cy="1518025"/>
          </a:xfrm>
          <a:prstGeom prst="diamond">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0" panose="04020705060702020204" pitchFamily="82" typeface="Charlemagne Std"/>
              </a:rPr>
              <a:t>3rd</a:t>
            </a:r>
          </a:p>
        </p:txBody>
      </p:sp>
      <p:sp>
        <p:nvSpPr>
          <p:cNvPr id="44" name="菱形 43"/>
          <p:cNvSpPr/>
          <p:nvPr/>
        </p:nvSpPr>
        <p:spPr>
          <a:xfrm>
            <a:off x="7829982" y="4471988"/>
            <a:ext cx="1084079" cy="1074893"/>
          </a:xfrm>
          <a:prstGeom prst="diamond">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400">
                <a:latin charset="0" panose="04020705060702020204" pitchFamily="82" typeface="Charlemagne Std"/>
              </a:rPr>
              <a:t>4th</a:t>
            </a:r>
          </a:p>
        </p:txBody>
      </p:sp>
      <p:sp>
        <p:nvSpPr>
          <p:cNvPr id="45" name="矩形 44"/>
          <p:cNvSpPr/>
          <p:nvPr/>
        </p:nvSpPr>
        <p:spPr>
          <a:xfrm>
            <a:off x="4699960" y="1533887"/>
            <a:ext cx="2038048" cy="3152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S e c t I o n</a:t>
            </a:r>
          </a:p>
        </p:txBody>
      </p:sp>
      <p:sp>
        <p:nvSpPr>
          <p:cNvPr id="46" name="文本框 45"/>
          <p:cNvSpPr txBox="1"/>
          <p:nvPr/>
        </p:nvSpPr>
        <p:spPr>
          <a:xfrm>
            <a:off x="4699960" y="947743"/>
            <a:ext cx="2683580" cy="457200"/>
          </a:xfrm>
          <a:prstGeom prst="rect">
            <a:avLst/>
          </a:prstGeom>
          <a:noFill/>
        </p:spPr>
        <p:txBody>
          <a:bodyPr rtlCol="0" wrap="square">
            <a:spAutoFit/>
          </a:bodyPr>
          <a:lstStyle/>
          <a:p>
            <a:r>
              <a:rPr altLang="zh-CN" lang="zh-CN" sz="2400">
                <a:latin charset="-122" panose="02020400000000000000" pitchFamily="18" typeface="Adobe 仿宋 Std R"/>
                <a:ea charset="-122" panose="02020400000000000000" pitchFamily="18" typeface="Adobe 仿宋 Std R"/>
                <a:cs charset="0" panose="02020603050405020304" pitchFamily="18" typeface="Times New Roman"/>
              </a:rPr>
              <a:t>项目盈利模式</a:t>
            </a:r>
          </a:p>
        </p:txBody>
      </p:sp>
      <p:sp>
        <p:nvSpPr>
          <p:cNvPr id="47" name="文本框 46"/>
          <p:cNvSpPr txBox="1"/>
          <p:nvPr/>
        </p:nvSpPr>
        <p:spPr>
          <a:xfrm>
            <a:off x="6870291" y="1533887"/>
            <a:ext cx="343310" cy="304800"/>
          </a:xfrm>
          <a:prstGeom prst="rect">
            <a:avLst/>
          </a:prstGeom>
          <a:solidFill>
            <a:srgbClr val="C00000"/>
          </a:solidFill>
          <a:ln w="12700">
            <a:solidFill>
              <a:srgbClr val="C00000"/>
            </a:solidFill>
          </a:ln>
        </p:spPr>
        <p:txBody>
          <a:bodyPr rtlCol="0" wrap="square">
            <a:spAutoFit/>
          </a:bodyPr>
          <a:lstStyle/>
          <a:p>
            <a:pPr algn="ctr"/>
            <a:r>
              <a:rPr altLang="zh-CN" lang="en-US" smtClean="0" sz="1400">
                <a:solidFill>
                  <a:schemeClr val="bg1"/>
                </a:solidFill>
                <a:latin charset="0" panose="04020705060702020204" pitchFamily="82" typeface="Charlemagne Std"/>
              </a:rPr>
              <a:t>4</a:t>
            </a:r>
          </a:p>
        </p:txBody>
      </p:sp>
      <p:pic>
        <p:nvPicPr>
          <p:cNvPr id="48" name="图片 47"/>
          <p:cNvPicPr>
            <a:picLocks noChangeAspect="1"/>
          </p:cNvPicPr>
          <p:nvPr/>
        </p:nvPicPr>
        <p:blipFill>
          <a:blip r:embed="rId2">
            <a:extLst>
              <a:ext uri="{28A0092B-C50C-407E-A947-70E740481C1C}">
                <a14:useLocalDpi val="0"/>
              </a:ext>
            </a:extLst>
          </a:blip>
          <a:stretch>
            <a:fillRect/>
          </a:stretch>
        </p:blipFill>
        <p:spPr>
          <a:xfrm>
            <a:off x="4202473" y="979038"/>
            <a:ext cx="402652" cy="399073"/>
          </a:xfrm>
          <a:prstGeom prst="rect">
            <a:avLst/>
          </a:prstGeom>
        </p:spPr>
      </p:pic>
    </p:spTree>
    <p:extLst>
      <p:ext uri="{BB962C8B-B14F-4D97-AF65-F5344CB8AC3E}">
        <p14:creationId val="42804369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xit" presetID="10" presetSubtype="0">
                                  <p:stCondLst>
                                    <p:cond delay="0"/>
                                  </p:stCondLst>
                                  <p:childTnLst>
                                    <p:animEffect filter="fade" transition="out">
                                      <p:cBhvr>
                                        <p:cTn dur="1000" id="6"/>
                                        <p:tgtEl>
                                          <p:spTgt spid="16"/>
                                        </p:tgtEl>
                                      </p:cBhvr>
                                    </p:animEffect>
                                    <p:set>
                                      <p:cBhvr>
                                        <p:cTn dur="1" fill="hold" id="7">
                                          <p:stCondLst>
                                            <p:cond delay="999"/>
                                          </p:stCondLst>
                                        </p:cTn>
                                        <p:tgtEl>
                                          <p:spTgt spid="16"/>
                                        </p:tgtEl>
                                        <p:attrNameLst>
                                          <p:attrName>style.visibility</p:attrName>
                                        </p:attrNameLst>
                                      </p:cBhvr>
                                      <p:to>
                                        <p:strVal val="hidden"/>
                                      </p:to>
                                    </p:set>
                                  </p:childTnLst>
                                </p:cTn>
                              </p:par>
                              <p:par>
                                <p:cTn fill="hold" grpId="0" id="8" nodeType="withEffect" presetClass="entr" presetID="10" presetSubtype="0">
                                  <p:stCondLst>
                                    <p:cond delay="0"/>
                                  </p:stCondLst>
                                  <p:childTnLst>
                                    <p:set>
                                      <p:cBhvr>
                                        <p:cTn dur="1" fill="hold" id="9">
                                          <p:stCondLst>
                                            <p:cond delay="0"/>
                                          </p:stCondLst>
                                        </p:cTn>
                                        <p:tgtEl>
                                          <p:spTgt spid="17"/>
                                        </p:tgtEl>
                                        <p:attrNameLst>
                                          <p:attrName>style.visibility</p:attrName>
                                        </p:attrNameLst>
                                      </p:cBhvr>
                                      <p:to>
                                        <p:strVal val="visible"/>
                                      </p:to>
                                    </p:set>
                                    <p:animEffect filter="fade" transition="in">
                                      <p:cBhvr>
                                        <p:cTn dur="1000" id="10"/>
                                        <p:tgtEl>
                                          <p:spTgt spid="17"/>
                                        </p:tgtEl>
                                      </p:cBhvr>
                                    </p:animEffect>
                                  </p:childTnLst>
                                </p:cTn>
                              </p:par>
                              <p:par>
                                <p:cTn accel="50000" decel="50000" fill="hold" grpId="1" id="11" nodeType="withEffect" presetClass="path" presetID="63" presetSubtype="0">
                                  <p:stCondLst>
                                    <p:cond delay="0"/>
                                  </p:stCondLst>
                                  <p:childTnLst>
                                    <p:animMotion origin="layout" path="M 0 0 L 0 0.001042 E" pathEditMode="relative" ptsTypes="">
                                      <p:cBhvr>
                                        <p:cTn dur="1000" fill="hold" id="12"/>
                                        <p:tgtEl>
                                          <p:spTgt spid="16"/>
                                        </p:tgtEl>
                                        <p:attrNameLst>
                                          <p:attrName>ppt_x</p:attrName>
                                          <p:attrName>ppt_y</p:attrName>
                                        </p:attrNameLst>
                                      </p:cBhvr>
                                    </p:animMotion>
                                  </p:childTnLst>
                                </p:cTn>
                              </p:par>
                              <p:par>
                                <p:cTn accel="50000" decel="50000" fill="hold" grpId="1" id="13" nodeType="withEffect" presetClass="path" presetID="63" presetSubtype="0">
                                  <p:stCondLst>
                                    <p:cond delay="0"/>
                                  </p:stCondLst>
                                  <p:childTnLst>
                                    <p:animMotion origin="layout" path="M 0 -0.001042 L 0 0 E" pathEditMode="relative" ptsTypes="">
                                      <p:cBhvr>
                                        <p:cTn dur="1000" fill="hold" id="14"/>
                                        <p:tgtEl>
                                          <p:spTgt spid="17"/>
                                        </p:tgtEl>
                                        <p:attrNameLst>
                                          <p:attrName>ppt_x</p:attrName>
                                          <p:attrName>ppt_y</p:attrName>
                                        </p:attrNameLst>
                                      </p:cBhvr>
                                    </p:animMotion>
                                  </p:childTnLst>
                                </p:cTn>
                              </p:par>
                              <p:par>
                                <p:cTn fill="hold" grpId="2" id="15" nodeType="withEffect" presetClass="exit" presetID="10" presetSubtype="0">
                                  <p:stCondLst>
                                    <p:cond delay="0"/>
                                  </p:stCondLst>
                                  <p:childTnLst>
                                    <p:animEffect filter="fade" transition="out">
                                      <p:cBhvr>
                                        <p:cTn dur="1000" id="16"/>
                                        <p:tgtEl>
                                          <p:spTgt spid="16"/>
                                        </p:tgtEl>
                                      </p:cBhvr>
                                    </p:animEffect>
                                    <p:set>
                                      <p:cBhvr>
                                        <p:cTn dur="1" fill="hold" id="17">
                                          <p:stCondLst>
                                            <p:cond delay="999"/>
                                          </p:stCondLst>
                                        </p:cTn>
                                        <p:tgtEl>
                                          <p:spTgt spid="16"/>
                                        </p:tgtEl>
                                        <p:attrNameLst>
                                          <p:attrName>style.visibility</p:attrName>
                                        </p:attrNameLst>
                                      </p:cBhvr>
                                      <p:to>
                                        <p:strVal val="hidden"/>
                                      </p:to>
                                    </p:set>
                                  </p:childTnLst>
                                </p:cTn>
                              </p:par>
                              <p:par>
                                <p:cTn fill="hold" grpId="0" id="18" nodeType="withEffect" presetClass="entr" presetID="10"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1000" id="20"/>
                                        <p:tgtEl>
                                          <p:spTgt spid="18"/>
                                        </p:tgtEl>
                                      </p:cBhvr>
                                    </p:animEffect>
                                  </p:childTnLst>
                                </p:cTn>
                              </p:par>
                              <p:par>
                                <p:cTn accel="50000" decel="50000" fill="hold" grpId="3" id="21" nodeType="withEffect" presetClass="path" presetID="63" presetSubtype="0">
                                  <p:stCondLst>
                                    <p:cond delay="0"/>
                                  </p:stCondLst>
                                  <p:childTnLst>
                                    <p:animMotion origin="layout" path="M 0 0 L 0 0.004166 E" pathEditMode="relative" ptsTypes="">
                                      <p:cBhvr>
                                        <p:cTn dur="1000" fill="hold" id="22"/>
                                        <p:tgtEl>
                                          <p:spTgt spid="16"/>
                                        </p:tgtEl>
                                        <p:attrNameLst>
                                          <p:attrName>ppt_x</p:attrName>
                                          <p:attrName>ppt_y</p:attrName>
                                        </p:attrNameLst>
                                      </p:cBhvr>
                                    </p:animMotion>
                                  </p:childTnLst>
                                </p:cTn>
                              </p:par>
                              <p:par>
                                <p:cTn accel="50000" decel="50000" fill="hold" grpId="1" id="23" nodeType="withEffect" presetClass="path" presetID="63" presetSubtype="0">
                                  <p:stCondLst>
                                    <p:cond delay="0"/>
                                  </p:stCondLst>
                                  <p:childTnLst>
                                    <p:animMotion origin="layout" path="M 0 -0.004166 L 0 0 E" pathEditMode="relative" ptsTypes="">
                                      <p:cBhvr>
                                        <p:cTn dur="1000" fill="hold" id="24"/>
                                        <p:tgtEl>
                                          <p:spTgt spid="18"/>
                                        </p:tgtEl>
                                        <p:attrNameLst>
                                          <p:attrName>ppt_x</p:attrName>
                                          <p:attrName>ppt_y</p:attrName>
                                        </p:attrNameLst>
                                      </p:cBhvr>
                                    </p:animMotion>
                                  </p:childTnLst>
                                </p:cTn>
                              </p:par>
                              <p:par>
                                <p:cTn fill="hold" grpId="4" id="25" nodeType="withEffect" presetClass="exit" presetID="10" presetSubtype="0">
                                  <p:stCondLst>
                                    <p:cond delay="0"/>
                                  </p:stCondLst>
                                  <p:childTnLst>
                                    <p:animEffect filter="fade" transition="out">
                                      <p:cBhvr>
                                        <p:cTn dur="1000" id="26"/>
                                        <p:tgtEl>
                                          <p:spTgt spid="16"/>
                                        </p:tgtEl>
                                      </p:cBhvr>
                                    </p:animEffect>
                                    <p:set>
                                      <p:cBhvr>
                                        <p:cTn dur="1" fill="hold" id="27">
                                          <p:stCondLst>
                                            <p:cond delay="999"/>
                                          </p:stCondLst>
                                        </p:cTn>
                                        <p:tgtEl>
                                          <p:spTgt spid="16"/>
                                        </p:tgtEl>
                                        <p:attrNameLst>
                                          <p:attrName>style.visibility</p:attrName>
                                        </p:attrNameLst>
                                      </p:cBhvr>
                                      <p:to>
                                        <p:strVal val="hidden"/>
                                      </p:to>
                                    </p:set>
                                  </p:childTnLst>
                                </p:cTn>
                              </p:par>
                              <p:par>
                                <p:cTn fill="hold" grpId="0" id="28" nodeType="withEffect" presetClass="entr" presetID="10" presetSubtype="0">
                                  <p:stCondLst>
                                    <p:cond delay="0"/>
                                  </p:stCondLst>
                                  <p:childTnLst>
                                    <p:set>
                                      <p:cBhvr>
                                        <p:cTn dur="1" fill="hold" id="29">
                                          <p:stCondLst>
                                            <p:cond delay="0"/>
                                          </p:stCondLst>
                                        </p:cTn>
                                        <p:tgtEl>
                                          <p:spTgt spid="20"/>
                                        </p:tgtEl>
                                        <p:attrNameLst>
                                          <p:attrName>style.visibility</p:attrName>
                                        </p:attrNameLst>
                                      </p:cBhvr>
                                      <p:to>
                                        <p:strVal val="visible"/>
                                      </p:to>
                                    </p:set>
                                    <p:animEffect filter="fade" transition="in">
                                      <p:cBhvr>
                                        <p:cTn dur="1000" id="30"/>
                                        <p:tgtEl>
                                          <p:spTgt spid="20"/>
                                        </p:tgtEl>
                                      </p:cBhvr>
                                    </p:animEffect>
                                  </p:childTnLst>
                                </p:cTn>
                              </p:par>
                              <p:par>
                                <p:cTn accel="50000" decel="50000" fill="hold" grpId="5" id="31" nodeType="withEffect" presetClass="path" presetID="63" presetSubtype="0">
                                  <p:stCondLst>
                                    <p:cond delay="0"/>
                                  </p:stCondLst>
                                  <p:childTnLst>
                                    <p:animMotion origin="layout" path="M 0 0 L 0 0.004167 E" pathEditMode="relative" ptsTypes="">
                                      <p:cBhvr>
                                        <p:cTn dur="1000" fill="hold" id="32"/>
                                        <p:tgtEl>
                                          <p:spTgt spid="16"/>
                                        </p:tgtEl>
                                        <p:attrNameLst>
                                          <p:attrName>ppt_x</p:attrName>
                                          <p:attrName>ppt_y</p:attrName>
                                        </p:attrNameLst>
                                      </p:cBhvr>
                                    </p:animMotion>
                                  </p:childTnLst>
                                </p:cTn>
                              </p:par>
                              <p:par>
                                <p:cTn accel="50000" decel="50000" fill="hold" grpId="1" id="33" nodeType="withEffect" presetClass="path" presetID="63" presetSubtype="0">
                                  <p:stCondLst>
                                    <p:cond delay="0"/>
                                  </p:stCondLst>
                                  <p:childTnLst>
                                    <p:animMotion origin="layout" path="M 0 -0.004167 L 0 0 E" pathEditMode="relative" ptsTypes="">
                                      <p:cBhvr>
                                        <p:cTn dur="1000" fill="hold" id="34"/>
                                        <p:tgtEl>
                                          <p:spTgt spid="20"/>
                                        </p:tgtEl>
                                        <p:attrNameLst>
                                          <p:attrName>ppt_x</p:attrName>
                                          <p:attrName>ppt_y</p:attrName>
                                        </p:attrNameLst>
                                      </p:cBhvr>
                                    </p:animMotion>
                                  </p:childTnLst>
                                </p:cTn>
                              </p:par>
                              <p:par>
                                <p:cTn fill="hold" grpId="6" id="35" nodeType="withEffect" presetClass="exit" presetID="10" presetSubtype="0">
                                  <p:stCondLst>
                                    <p:cond delay="0"/>
                                  </p:stCondLst>
                                  <p:childTnLst>
                                    <p:animEffect filter="fade" transition="out">
                                      <p:cBhvr>
                                        <p:cTn dur="1000" id="36"/>
                                        <p:tgtEl>
                                          <p:spTgt spid="16"/>
                                        </p:tgtEl>
                                      </p:cBhvr>
                                    </p:animEffect>
                                    <p:set>
                                      <p:cBhvr>
                                        <p:cTn dur="1" fill="hold" id="37">
                                          <p:stCondLst>
                                            <p:cond delay="999"/>
                                          </p:stCondLst>
                                        </p:cTn>
                                        <p:tgtEl>
                                          <p:spTgt spid="16"/>
                                        </p:tgtEl>
                                        <p:attrNameLst>
                                          <p:attrName>style.visibility</p:attrName>
                                        </p:attrNameLst>
                                      </p:cBhvr>
                                      <p:to>
                                        <p:strVal val="hidden"/>
                                      </p:to>
                                    </p:set>
                                  </p:childTnLst>
                                </p:cTn>
                              </p:par>
                              <p:par>
                                <p:cTn fill="hold" grpId="0"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1000" id="40"/>
                                        <p:tgtEl>
                                          <p:spTgt spid="19"/>
                                        </p:tgtEl>
                                      </p:cBhvr>
                                    </p:animEffect>
                                  </p:childTnLst>
                                </p:cTn>
                              </p:par>
                              <p:par>
                                <p:cTn accel="50000" decel="50000" fill="hold" grpId="7" id="41" nodeType="withEffect" presetClass="path" presetID="63" presetSubtype="0">
                                  <p:stCondLst>
                                    <p:cond delay="0"/>
                                  </p:stCondLst>
                                  <p:childTnLst>
                                    <p:animMotion origin="layout" path="M 0 0 L 0 0.004167 E" pathEditMode="relative" ptsTypes="">
                                      <p:cBhvr>
                                        <p:cTn dur="1000" fill="hold" id="42"/>
                                        <p:tgtEl>
                                          <p:spTgt spid="16"/>
                                        </p:tgtEl>
                                        <p:attrNameLst>
                                          <p:attrName>ppt_x</p:attrName>
                                          <p:attrName>ppt_y</p:attrName>
                                        </p:attrNameLst>
                                      </p:cBhvr>
                                    </p:animMotion>
                                  </p:childTnLst>
                                </p:cTn>
                              </p:par>
                              <p:par>
                                <p:cTn accel="50000" decel="50000" fill="hold" grpId="1" id="43" nodeType="withEffect" presetClass="path" presetID="63" presetSubtype="0">
                                  <p:stCondLst>
                                    <p:cond delay="0"/>
                                  </p:stCondLst>
                                  <p:childTnLst>
                                    <p:animMotion origin="layout" path="M -1.45833E-06 -0.00417 L -1.45833E-06 3.33333E-06" pathEditMode="relative" ptsTypes="AA" rAng="0">
                                      <p:cBhvr>
                                        <p:cTn dur="1000" fill="hold" id="44"/>
                                        <p:tgtEl>
                                          <p:spTgt spid="19"/>
                                        </p:tgtEl>
                                        <p:attrNameLst>
                                          <p:attrName>ppt_x</p:attrName>
                                          <p:attrName>ppt_y</p:attrName>
                                        </p:attrNameLst>
                                      </p:cBhvr>
                                      <p:rCtr x="0" y="208"/>
                                    </p:animMotion>
                                  </p:childTnLst>
                                </p:cTn>
                              </p:par>
                              <p:par>
                                <p:cTn fill="hold" id="45" nodeType="withEffect" presetClass="entr" presetID="2" presetSubtype="1">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500" fill="hold" id="47"/>
                                        <p:tgtEl>
                                          <p:spTgt spid="13"/>
                                        </p:tgtEl>
                                        <p:attrNameLst>
                                          <p:attrName>ppt_x</p:attrName>
                                        </p:attrNameLst>
                                      </p:cBhvr>
                                      <p:tavLst>
                                        <p:tav tm="0">
                                          <p:val>
                                            <p:strVal val="#ppt_x"/>
                                          </p:val>
                                        </p:tav>
                                        <p:tav tm="100000">
                                          <p:val>
                                            <p:strVal val="#ppt_x"/>
                                          </p:val>
                                        </p:tav>
                                      </p:tavLst>
                                    </p:anim>
                                    <p:anim calcmode="lin" valueType="num">
                                      <p:cBhvr additive="base">
                                        <p:cTn dur="500" fill="hold" id="48"/>
                                        <p:tgtEl>
                                          <p:spTgt spid="13"/>
                                        </p:tgtEl>
                                        <p:attrNameLst>
                                          <p:attrName>ppt_y</p:attrName>
                                        </p:attrNameLst>
                                      </p:cBhvr>
                                      <p:tavLst>
                                        <p:tav tm="0">
                                          <p:val>
                                            <p:strVal val="0-#ppt_h/2"/>
                                          </p:val>
                                        </p:tav>
                                        <p:tav tm="100000">
                                          <p:val>
                                            <p:strVal val="#ppt_y"/>
                                          </p:val>
                                        </p:tav>
                                      </p:tavLst>
                                    </p:anim>
                                  </p:childTnLst>
                                </p:cTn>
                              </p:par>
                              <p:par>
                                <p:cTn fill="hold" grpId="0" id="49" nodeType="withEffect" presetClass="entr" presetID="10"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500" id="51"/>
                                        <p:tgtEl>
                                          <p:spTgt spid="14"/>
                                        </p:tgtEl>
                                      </p:cBhvr>
                                    </p:animEffect>
                                  </p:childTnLst>
                                </p:cTn>
                              </p:par>
                            </p:childTnLst>
                          </p:cTn>
                        </p:par>
                        <p:par>
                          <p:cTn fill="hold" id="52" nodeType="afterGroup">
                            <p:stCondLst>
                              <p:cond delay="1000"/>
                            </p:stCondLst>
                            <p:childTnLst>
                              <p:par>
                                <p:cTn fill="hold" grpId="0" id="53" nodeType="afterEffect" presetClass="entr" presetID="42" presetSubtype="0">
                                  <p:stCondLst>
                                    <p:cond delay="0"/>
                                  </p:stCondLst>
                                  <p:childTnLst>
                                    <p:set>
                                      <p:cBhvr>
                                        <p:cTn dur="1" fill="hold" id="54">
                                          <p:stCondLst>
                                            <p:cond delay="0"/>
                                          </p:stCondLst>
                                        </p:cTn>
                                        <p:tgtEl>
                                          <p:spTgt spid="2"/>
                                        </p:tgtEl>
                                        <p:attrNameLst>
                                          <p:attrName>style.visibility</p:attrName>
                                        </p:attrNameLst>
                                      </p:cBhvr>
                                      <p:to>
                                        <p:strVal val="visible"/>
                                      </p:to>
                                    </p:set>
                                    <p:animEffect filter="fade" transition="in">
                                      <p:cBhvr>
                                        <p:cTn dur="500" id="55"/>
                                        <p:tgtEl>
                                          <p:spTgt spid="2"/>
                                        </p:tgtEl>
                                      </p:cBhvr>
                                    </p:animEffect>
                                    <p:anim calcmode="lin" valueType="num">
                                      <p:cBhvr>
                                        <p:cTn dur="500" fill="hold" id="56"/>
                                        <p:tgtEl>
                                          <p:spTgt spid="2"/>
                                        </p:tgtEl>
                                        <p:attrNameLst>
                                          <p:attrName>ppt_x</p:attrName>
                                        </p:attrNameLst>
                                      </p:cBhvr>
                                      <p:tavLst>
                                        <p:tav tm="0">
                                          <p:val>
                                            <p:strVal val="#ppt_x"/>
                                          </p:val>
                                        </p:tav>
                                        <p:tav tm="100000">
                                          <p:val>
                                            <p:strVal val="#ppt_x"/>
                                          </p:val>
                                        </p:tav>
                                      </p:tavLst>
                                    </p:anim>
                                    <p:anim calcmode="lin" valueType="num">
                                      <p:cBhvr>
                                        <p:cTn dur="500" fill="hold" id="57"/>
                                        <p:tgtEl>
                                          <p:spTgt spid="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1500"/>
                            </p:stCondLst>
                            <p:childTnLst>
                              <p:par>
                                <p:cTn fill="hold" grpId="0" id="59" nodeType="afterEffect" presetClass="entr" presetID="42" presetSubtype="0">
                                  <p:stCondLst>
                                    <p:cond delay="0"/>
                                  </p:stCondLst>
                                  <p:childTnLst>
                                    <p:set>
                                      <p:cBhvr>
                                        <p:cTn dur="1" fill="hold" id="60">
                                          <p:stCondLst>
                                            <p:cond delay="0"/>
                                          </p:stCondLst>
                                        </p:cTn>
                                        <p:tgtEl>
                                          <p:spTgt spid="42"/>
                                        </p:tgtEl>
                                        <p:attrNameLst>
                                          <p:attrName>style.visibility</p:attrName>
                                        </p:attrNameLst>
                                      </p:cBhvr>
                                      <p:to>
                                        <p:strVal val="visible"/>
                                      </p:to>
                                    </p:set>
                                    <p:animEffect filter="fade" transition="in">
                                      <p:cBhvr>
                                        <p:cTn dur="500" id="61"/>
                                        <p:tgtEl>
                                          <p:spTgt spid="42"/>
                                        </p:tgtEl>
                                      </p:cBhvr>
                                    </p:animEffect>
                                    <p:anim calcmode="lin" valueType="num">
                                      <p:cBhvr>
                                        <p:cTn dur="500" fill="hold" id="62"/>
                                        <p:tgtEl>
                                          <p:spTgt spid="42"/>
                                        </p:tgtEl>
                                        <p:attrNameLst>
                                          <p:attrName>ppt_x</p:attrName>
                                        </p:attrNameLst>
                                      </p:cBhvr>
                                      <p:tavLst>
                                        <p:tav tm="0">
                                          <p:val>
                                            <p:strVal val="#ppt_x"/>
                                          </p:val>
                                        </p:tav>
                                        <p:tav tm="100000">
                                          <p:val>
                                            <p:strVal val="#ppt_x"/>
                                          </p:val>
                                        </p:tav>
                                      </p:tavLst>
                                    </p:anim>
                                    <p:anim calcmode="lin" valueType="num">
                                      <p:cBhvr>
                                        <p:cTn dur="500" fill="hold" id="63"/>
                                        <p:tgtEl>
                                          <p:spTgt spid="42"/>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000"/>
                            </p:stCondLst>
                            <p:childTnLst>
                              <p:par>
                                <p:cTn fill="hold" grpId="0" id="65" nodeType="afterEffect" presetClass="entr" presetID="42"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500" id="67"/>
                                        <p:tgtEl>
                                          <p:spTgt spid="43"/>
                                        </p:tgtEl>
                                      </p:cBhvr>
                                    </p:animEffect>
                                    <p:anim calcmode="lin" valueType="num">
                                      <p:cBhvr>
                                        <p:cTn dur="500" fill="hold" id="68"/>
                                        <p:tgtEl>
                                          <p:spTgt spid="43"/>
                                        </p:tgtEl>
                                        <p:attrNameLst>
                                          <p:attrName>ppt_x</p:attrName>
                                        </p:attrNameLst>
                                      </p:cBhvr>
                                      <p:tavLst>
                                        <p:tav tm="0">
                                          <p:val>
                                            <p:strVal val="#ppt_x"/>
                                          </p:val>
                                        </p:tav>
                                        <p:tav tm="100000">
                                          <p:val>
                                            <p:strVal val="#ppt_x"/>
                                          </p:val>
                                        </p:tav>
                                      </p:tavLst>
                                    </p:anim>
                                    <p:anim calcmode="lin" valueType="num">
                                      <p:cBhvr>
                                        <p:cTn dur="500" fill="hold" id="69"/>
                                        <p:tgtEl>
                                          <p:spTgt spid="43"/>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500"/>
                            </p:stCondLst>
                            <p:childTnLst>
                              <p:par>
                                <p:cTn fill="hold" grpId="0" id="71" nodeType="afterEffect" presetClass="entr" presetID="42" presetSubtype="0">
                                  <p:stCondLst>
                                    <p:cond delay="0"/>
                                  </p:stCondLst>
                                  <p:childTnLst>
                                    <p:set>
                                      <p:cBhvr>
                                        <p:cTn dur="1" fill="hold" id="72">
                                          <p:stCondLst>
                                            <p:cond delay="0"/>
                                          </p:stCondLst>
                                        </p:cTn>
                                        <p:tgtEl>
                                          <p:spTgt spid="44"/>
                                        </p:tgtEl>
                                        <p:attrNameLst>
                                          <p:attrName>style.visibility</p:attrName>
                                        </p:attrNameLst>
                                      </p:cBhvr>
                                      <p:to>
                                        <p:strVal val="visible"/>
                                      </p:to>
                                    </p:set>
                                    <p:animEffect filter="fade" transition="in">
                                      <p:cBhvr>
                                        <p:cTn dur="500" id="73"/>
                                        <p:tgtEl>
                                          <p:spTgt spid="44"/>
                                        </p:tgtEl>
                                      </p:cBhvr>
                                    </p:animEffect>
                                    <p:anim calcmode="lin" valueType="num">
                                      <p:cBhvr>
                                        <p:cTn dur="500" fill="hold" id="74"/>
                                        <p:tgtEl>
                                          <p:spTgt spid="44"/>
                                        </p:tgtEl>
                                        <p:attrNameLst>
                                          <p:attrName>ppt_x</p:attrName>
                                        </p:attrNameLst>
                                      </p:cBhvr>
                                      <p:tavLst>
                                        <p:tav tm="0">
                                          <p:val>
                                            <p:strVal val="#ppt_x"/>
                                          </p:val>
                                        </p:tav>
                                        <p:tav tm="100000">
                                          <p:val>
                                            <p:strVal val="#ppt_x"/>
                                          </p:val>
                                        </p:tav>
                                      </p:tavLst>
                                    </p:anim>
                                    <p:anim calcmode="lin" valueType="num">
                                      <p:cBhvr>
                                        <p:cTn dur="500" fill="hold" id="75"/>
                                        <p:tgtEl>
                                          <p:spTgt spid="44"/>
                                        </p:tgtEl>
                                        <p:attrNameLst>
                                          <p:attrName>ppt_y</p:attrName>
                                        </p:attrNameLst>
                                      </p:cBhvr>
                                      <p:tavLst>
                                        <p:tav tm="0">
                                          <p:val>
                                            <p:strVal val="#ppt_y+.1"/>
                                          </p:val>
                                        </p:tav>
                                        <p:tav tm="100000">
                                          <p:val>
                                            <p:strVal val="#ppt_y"/>
                                          </p:val>
                                        </p:tav>
                                      </p:tavLst>
                                    </p:anim>
                                  </p:childTnLst>
                                </p:cTn>
                              </p:par>
                              <p:par>
                                <p:cTn fill="hold" grpId="0" id="76" nodeType="withEffect" presetClass="entr" presetID="10" presetSubtype="0">
                                  <p:stCondLst>
                                    <p:cond delay="750"/>
                                  </p:stCondLst>
                                  <p:childTnLst>
                                    <p:set>
                                      <p:cBhvr>
                                        <p:cTn dur="1" fill="hold" id="77">
                                          <p:stCondLst>
                                            <p:cond delay="0"/>
                                          </p:stCondLst>
                                        </p:cTn>
                                        <p:tgtEl>
                                          <p:spTgt spid="32"/>
                                        </p:tgtEl>
                                        <p:attrNameLst>
                                          <p:attrName>style.visibility</p:attrName>
                                        </p:attrNameLst>
                                      </p:cBhvr>
                                      <p:to>
                                        <p:strVal val="visible"/>
                                      </p:to>
                                    </p:set>
                                    <p:animEffect filter="fade" transition="in">
                                      <p:cBhvr>
                                        <p:cTn dur="500" id="78"/>
                                        <p:tgtEl>
                                          <p:spTgt spid="32"/>
                                        </p:tgtEl>
                                      </p:cBhvr>
                                    </p:animEffect>
                                  </p:childTnLst>
                                </p:cTn>
                              </p:par>
                              <p:par>
                                <p:cTn fill="hold" grpId="0" id="79" nodeType="withEffect" presetClass="entr" presetID="10" presetSubtype="0">
                                  <p:stCondLst>
                                    <p:cond delay="1000"/>
                                  </p:stCondLst>
                                  <p:childTnLst>
                                    <p:set>
                                      <p:cBhvr>
                                        <p:cTn dur="1" fill="hold" id="80">
                                          <p:stCondLst>
                                            <p:cond delay="0"/>
                                          </p:stCondLst>
                                        </p:cTn>
                                        <p:tgtEl>
                                          <p:spTgt spid="33"/>
                                        </p:tgtEl>
                                        <p:attrNameLst>
                                          <p:attrName>style.visibility</p:attrName>
                                        </p:attrNameLst>
                                      </p:cBhvr>
                                      <p:to>
                                        <p:strVal val="visible"/>
                                      </p:to>
                                    </p:set>
                                    <p:animEffect filter="fade" transition="in">
                                      <p:cBhvr>
                                        <p:cTn dur="500" id="81"/>
                                        <p:tgtEl>
                                          <p:spTgt spid="33"/>
                                        </p:tgtEl>
                                      </p:cBhvr>
                                    </p:animEffect>
                                  </p:childTnLst>
                                </p:cTn>
                              </p:par>
                              <p:par>
                                <p:cTn fill="hold" grpId="0" id="82" nodeType="withEffect" presetClass="entr" presetID="10" presetSubtype="0">
                                  <p:stCondLst>
                                    <p:cond delay="1250"/>
                                  </p:stCondLst>
                                  <p:childTnLst>
                                    <p:set>
                                      <p:cBhvr>
                                        <p:cTn dur="1" fill="hold" id="83">
                                          <p:stCondLst>
                                            <p:cond delay="0"/>
                                          </p:stCondLst>
                                        </p:cTn>
                                        <p:tgtEl>
                                          <p:spTgt spid="30"/>
                                        </p:tgtEl>
                                        <p:attrNameLst>
                                          <p:attrName>style.visibility</p:attrName>
                                        </p:attrNameLst>
                                      </p:cBhvr>
                                      <p:to>
                                        <p:strVal val="visible"/>
                                      </p:to>
                                    </p:set>
                                    <p:animEffect filter="fade" transition="in">
                                      <p:cBhvr>
                                        <p:cTn dur="500" id="84"/>
                                        <p:tgtEl>
                                          <p:spTgt spid="30"/>
                                        </p:tgtEl>
                                      </p:cBhvr>
                                    </p:animEffect>
                                  </p:childTnLst>
                                </p:cTn>
                              </p:par>
                              <p:par>
                                <p:cTn fill="hold" grpId="0" id="85" nodeType="withEffect" presetClass="entr" presetID="10" presetSubtype="0">
                                  <p:stCondLst>
                                    <p:cond delay="1500"/>
                                  </p:stCondLst>
                                  <p:childTnLst>
                                    <p:set>
                                      <p:cBhvr>
                                        <p:cTn dur="1" fill="hold" id="86">
                                          <p:stCondLst>
                                            <p:cond delay="0"/>
                                          </p:stCondLst>
                                        </p:cTn>
                                        <p:tgtEl>
                                          <p:spTgt spid="31"/>
                                        </p:tgtEl>
                                        <p:attrNameLst>
                                          <p:attrName>style.visibility</p:attrName>
                                        </p:attrNameLst>
                                      </p:cBhvr>
                                      <p:to>
                                        <p:strVal val="visible"/>
                                      </p:to>
                                    </p:set>
                                    <p:animEffect filter="fade" transition="in">
                                      <p:cBhvr>
                                        <p:cTn dur="500" id="8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1" spid="16"/>
      <p:bldP grpId="2" spid="16"/>
      <p:bldP grpId="3" spid="16"/>
      <p:bldP grpId="4" spid="16"/>
      <p:bldP grpId="5" spid="16"/>
      <p:bldP grpId="6" spid="16"/>
      <p:bldP grpId="7" spid="16"/>
      <p:bldP grpId="0" spid="17"/>
      <p:bldP grpId="1" spid="17"/>
      <p:bldP grpId="0" spid="18"/>
      <p:bldP grpId="1" spid="18"/>
      <p:bldP grpId="0" spid="19"/>
      <p:bldP grpId="1" spid="19"/>
      <p:bldP grpId="0" spid="20"/>
      <p:bldP grpId="1" spid="20"/>
      <p:bldP grpId="0" spid="30"/>
      <p:bldP grpId="0" spid="31"/>
      <p:bldP grpId="0" spid="32"/>
      <p:bldP grpId="0" spid="33"/>
      <p:bldP grpId="0" spid="2"/>
      <p:bldP grpId="0" spid="42"/>
      <p:bldP grpId="0" spid="43"/>
      <p:bldP grpId="0" spid="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737667" y="1533887"/>
            <a:ext cx="2000341" cy="3152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S e c t I o n</a:t>
            </a:r>
          </a:p>
        </p:txBody>
      </p:sp>
      <p:sp>
        <p:nvSpPr>
          <p:cNvPr id="6" name="文本框 5"/>
          <p:cNvSpPr txBox="1"/>
          <p:nvPr/>
        </p:nvSpPr>
        <p:spPr>
          <a:xfrm>
            <a:off x="4737667" y="985450"/>
            <a:ext cx="2683580" cy="457200"/>
          </a:xfrm>
          <a:prstGeom prst="rect">
            <a:avLst/>
          </a:prstGeom>
          <a:noFill/>
        </p:spPr>
        <p:txBody>
          <a:bodyPr rtlCol="0" wrap="square">
            <a:spAutoFit/>
          </a:bodyPr>
          <a:lstStyle/>
          <a:p>
            <a:r>
              <a:rPr altLang="en-US" lang="zh-CN" sz="2400">
                <a:latin charset="-122" panose="02020400000000000000" pitchFamily="18" typeface="Adobe 仿宋 Std R"/>
                <a:ea charset="-122" panose="02020400000000000000" pitchFamily="18" typeface="Adobe 仿宋 Std R"/>
                <a:cs charset="0" panose="02020603050405020304" pitchFamily="18" typeface="Times New Roman"/>
              </a:rPr>
              <a:t>后续发展预测</a:t>
            </a:r>
          </a:p>
        </p:txBody>
      </p:sp>
      <p:sp>
        <p:nvSpPr>
          <p:cNvPr id="7" name="文本框 6"/>
          <p:cNvSpPr txBox="1"/>
          <p:nvPr/>
        </p:nvSpPr>
        <p:spPr>
          <a:xfrm>
            <a:off x="6870291" y="1533887"/>
            <a:ext cx="343310" cy="304800"/>
          </a:xfrm>
          <a:prstGeom prst="rect">
            <a:avLst/>
          </a:prstGeom>
          <a:solidFill>
            <a:srgbClr val="C00000"/>
          </a:solidFill>
          <a:ln w="12700">
            <a:solidFill>
              <a:srgbClr val="C00000"/>
            </a:solidFill>
          </a:ln>
        </p:spPr>
        <p:txBody>
          <a:bodyPr rtlCol="0" wrap="square">
            <a:spAutoFit/>
          </a:bodyPr>
          <a:lstStyle/>
          <a:p>
            <a:pPr algn="ctr"/>
            <a:r>
              <a:rPr altLang="zh-CN" lang="en-US" smtClean="0" sz="1400">
                <a:solidFill>
                  <a:schemeClr val="bg1"/>
                </a:solidFill>
                <a:latin charset="0" panose="04020705060702020204" pitchFamily="82" typeface="Charlemagne Std"/>
              </a:rPr>
              <a:t>5</a:t>
            </a:r>
          </a:p>
        </p:txBody>
      </p:sp>
      <p:grpSp>
        <p:nvGrpSpPr>
          <p:cNvPr id="5" name="组 210"/>
          <p:cNvGrpSpPr/>
          <p:nvPr/>
        </p:nvGrpSpPr>
        <p:grpSpPr>
          <a:xfrm>
            <a:off x="4370979" y="1032706"/>
            <a:ext cx="205828" cy="367152"/>
            <a:chOff x="3944556" y="149225"/>
            <a:chExt cx="352425" cy="628650"/>
          </a:xfrm>
        </p:grpSpPr>
        <p:sp>
          <p:nvSpPr>
            <p:cNvPr id="8" name="Freeform 125"/>
            <p:cNvSpPr>
              <a:spLocks noEditPoints="1"/>
            </p:cNvSpPr>
            <p:nvPr/>
          </p:nvSpPr>
          <p:spPr bwMode="auto">
            <a:xfrm>
              <a:off x="3944556" y="149225"/>
              <a:ext cx="352425" cy="628650"/>
            </a:xfrm>
            <a:custGeom>
              <a:cxnLst>
                <a:cxn ang="0">
                  <a:pos x="124" y="216"/>
                </a:cxn>
                <a:cxn ang="0">
                  <a:pos x="160" y="258"/>
                </a:cxn>
                <a:cxn ang="0">
                  <a:pos x="194" y="296"/>
                </a:cxn>
                <a:cxn ang="0">
                  <a:pos x="196" y="320"/>
                </a:cxn>
                <a:cxn ang="0">
                  <a:pos x="188" y="326"/>
                </a:cxn>
                <a:cxn ang="0">
                  <a:pos x="142" y="308"/>
                </a:cxn>
                <a:cxn ang="0">
                  <a:pos x="122" y="280"/>
                </a:cxn>
                <a:cxn ang="0">
                  <a:pos x="112" y="272"/>
                </a:cxn>
                <a:cxn ang="0">
                  <a:pos x="102" y="280"/>
                </a:cxn>
                <a:cxn ang="0">
                  <a:pos x="80" y="308"/>
                </a:cxn>
                <a:cxn ang="0">
                  <a:pos x="34" y="326"/>
                </a:cxn>
                <a:cxn ang="0">
                  <a:pos x="26" y="306"/>
                </a:cxn>
                <a:cxn ang="0">
                  <a:pos x="38" y="282"/>
                </a:cxn>
                <a:cxn ang="0">
                  <a:pos x="76" y="244"/>
                </a:cxn>
                <a:cxn ang="0">
                  <a:pos x="100" y="208"/>
                </a:cxn>
                <a:cxn ang="0">
                  <a:pos x="98" y="182"/>
                </a:cxn>
                <a:cxn ang="0">
                  <a:pos x="60" y="140"/>
                </a:cxn>
                <a:cxn ang="0">
                  <a:pos x="26" y="96"/>
                </a:cxn>
                <a:cxn ang="0">
                  <a:pos x="24" y="82"/>
                </a:cxn>
                <a:cxn ang="0">
                  <a:pos x="38" y="78"/>
                </a:cxn>
                <a:cxn ang="0">
                  <a:pos x="92" y="92"/>
                </a:cxn>
                <a:cxn ang="0">
                  <a:pos x="132" y="92"/>
                </a:cxn>
                <a:cxn ang="0">
                  <a:pos x="184" y="78"/>
                </a:cxn>
                <a:cxn ang="0">
                  <a:pos x="198" y="82"/>
                </a:cxn>
                <a:cxn ang="0">
                  <a:pos x="194" y="102"/>
                </a:cxn>
                <a:cxn ang="0">
                  <a:pos x="146" y="154"/>
                </a:cxn>
                <a:cxn ang="0">
                  <a:pos x="122" y="190"/>
                </a:cxn>
                <a:cxn ang="0">
                  <a:pos x="30" y="46"/>
                </a:cxn>
                <a:cxn ang="0">
                  <a:pos x="112" y="26"/>
                </a:cxn>
                <a:cxn ang="0">
                  <a:pos x="168" y="36"/>
                </a:cxn>
                <a:cxn ang="0">
                  <a:pos x="198" y="52"/>
                </a:cxn>
                <a:cxn ang="0">
                  <a:pos x="198" y="58"/>
                </a:cxn>
                <a:cxn ang="0">
                  <a:pos x="112" y="80"/>
                </a:cxn>
                <a:cxn ang="0">
                  <a:pos x="40" y="66"/>
                </a:cxn>
                <a:cxn ang="0">
                  <a:pos x="24" y="54"/>
                </a:cxn>
                <a:cxn ang="0">
                  <a:pos x="222" y="92"/>
                </a:cxn>
                <a:cxn ang="0">
                  <a:pos x="220" y="38"/>
                </a:cxn>
                <a:cxn ang="0">
                  <a:pos x="174" y="10"/>
                </a:cxn>
                <a:cxn ang="0">
                  <a:pos x="112" y="0"/>
                </a:cxn>
                <a:cxn ang="0">
                  <a:pos x="32" y="18"/>
                </a:cxn>
                <a:cxn ang="0">
                  <a:pos x="0" y="44"/>
                </a:cxn>
                <a:cxn ang="0">
                  <a:pos x="0" y="100"/>
                </a:cxn>
                <a:cxn ang="0">
                  <a:pos x="38" y="150"/>
                </a:cxn>
                <a:cxn ang="0">
                  <a:pos x="76" y="194"/>
                </a:cxn>
                <a:cxn ang="0">
                  <a:pos x="74" y="210"/>
                </a:cxn>
                <a:cxn ang="0">
                  <a:pos x="24" y="262"/>
                </a:cxn>
                <a:cxn ang="0">
                  <a:pos x="0" y="306"/>
                </a:cxn>
                <a:cxn ang="0">
                  <a:pos x="2" y="360"/>
                </a:cxn>
                <a:cxn ang="0">
                  <a:pos x="48" y="388"/>
                </a:cxn>
                <a:cxn ang="0">
                  <a:pos x="112" y="396"/>
                </a:cxn>
                <a:cxn ang="0">
                  <a:pos x="190" y="380"/>
                </a:cxn>
                <a:cxn ang="0">
                  <a:pos x="222" y="352"/>
                </a:cxn>
                <a:cxn ang="0">
                  <a:pos x="222" y="298"/>
                </a:cxn>
                <a:cxn ang="0">
                  <a:pos x="184" y="248"/>
                </a:cxn>
                <a:cxn ang="0">
                  <a:pos x="146" y="204"/>
                </a:cxn>
                <a:cxn ang="0">
                  <a:pos x="148" y="188"/>
                </a:cxn>
                <a:cxn ang="0">
                  <a:pos x="198" y="136"/>
                </a:cxn>
                <a:cxn ang="0">
                  <a:pos x="222" y="92"/>
                </a:cxn>
              </a:cxnLst>
              <a:rect b="b" l="0" r="r" t="0"/>
              <a:pathLst>
                <a:path h="396" w="221">
                  <a:moveTo>
                    <a:pt x="120" y="198"/>
                  </a:moveTo>
                  <a:lnTo>
                    <a:pt x="120" y="198"/>
                  </a:lnTo>
                  <a:lnTo>
                    <a:pt x="122" y="208"/>
                  </a:lnTo>
                  <a:lnTo>
                    <a:pt x="124" y="216"/>
                  </a:lnTo>
                  <a:lnTo>
                    <a:pt x="128" y="222"/>
                  </a:lnTo>
                  <a:lnTo>
                    <a:pt x="134" y="230"/>
                  </a:lnTo>
                  <a:lnTo>
                    <a:pt x="146" y="244"/>
                  </a:lnTo>
                  <a:lnTo>
                    <a:pt x="160" y="258"/>
                  </a:lnTo>
                  <a:lnTo>
                    <a:pt x="160" y="258"/>
                  </a:lnTo>
                  <a:lnTo>
                    <a:pt x="172" y="270"/>
                  </a:lnTo>
                  <a:lnTo>
                    <a:pt x="184" y="282"/>
                  </a:lnTo>
                  <a:lnTo>
                    <a:pt x="194" y="296"/>
                  </a:lnTo>
                  <a:lnTo>
                    <a:pt x="196" y="300"/>
                  </a:lnTo>
                  <a:lnTo>
                    <a:pt x="196" y="306"/>
                  </a:lnTo>
                  <a:lnTo>
                    <a:pt x="196" y="306"/>
                  </a:lnTo>
                  <a:lnTo>
                    <a:pt x="196" y="320"/>
                  </a:lnTo>
                  <a:lnTo>
                    <a:pt x="196" y="320"/>
                  </a:lnTo>
                  <a:lnTo>
                    <a:pt x="196" y="324"/>
                  </a:lnTo>
                  <a:lnTo>
                    <a:pt x="192" y="326"/>
                  </a:lnTo>
                  <a:lnTo>
                    <a:pt x="188" y="326"/>
                  </a:lnTo>
                  <a:lnTo>
                    <a:pt x="182" y="324"/>
                  </a:lnTo>
                  <a:lnTo>
                    <a:pt x="182" y="324"/>
                  </a:lnTo>
                  <a:lnTo>
                    <a:pt x="162" y="318"/>
                  </a:lnTo>
                  <a:lnTo>
                    <a:pt x="142" y="308"/>
                  </a:lnTo>
                  <a:lnTo>
                    <a:pt x="134" y="302"/>
                  </a:lnTo>
                  <a:lnTo>
                    <a:pt x="128" y="296"/>
                  </a:lnTo>
                  <a:lnTo>
                    <a:pt x="122" y="288"/>
                  </a:lnTo>
                  <a:lnTo>
                    <a:pt x="122" y="280"/>
                  </a:lnTo>
                  <a:lnTo>
                    <a:pt x="122" y="280"/>
                  </a:lnTo>
                  <a:lnTo>
                    <a:pt x="120" y="276"/>
                  </a:lnTo>
                  <a:lnTo>
                    <a:pt x="118" y="274"/>
                  </a:lnTo>
                  <a:lnTo>
                    <a:pt x="112" y="272"/>
                  </a:lnTo>
                  <a:lnTo>
                    <a:pt x="104" y="274"/>
                  </a:lnTo>
                  <a:lnTo>
                    <a:pt x="102" y="276"/>
                  </a:lnTo>
                  <a:lnTo>
                    <a:pt x="102" y="280"/>
                  </a:lnTo>
                  <a:lnTo>
                    <a:pt x="102" y="280"/>
                  </a:lnTo>
                  <a:lnTo>
                    <a:pt x="100" y="288"/>
                  </a:lnTo>
                  <a:lnTo>
                    <a:pt x="96" y="296"/>
                  </a:lnTo>
                  <a:lnTo>
                    <a:pt x="88" y="302"/>
                  </a:lnTo>
                  <a:lnTo>
                    <a:pt x="80" y="308"/>
                  </a:lnTo>
                  <a:lnTo>
                    <a:pt x="60" y="318"/>
                  </a:lnTo>
                  <a:lnTo>
                    <a:pt x="40" y="324"/>
                  </a:lnTo>
                  <a:lnTo>
                    <a:pt x="40" y="324"/>
                  </a:lnTo>
                  <a:lnTo>
                    <a:pt x="34" y="326"/>
                  </a:lnTo>
                  <a:lnTo>
                    <a:pt x="30" y="326"/>
                  </a:lnTo>
                  <a:lnTo>
                    <a:pt x="26" y="324"/>
                  </a:lnTo>
                  <a:lnTo>
                    <a:pt x="26" y="320"/>
                  </a:lnTo>
                  <a:lnTo>
                    <a:pt x="26" y="306"/>
                  </a:lnTo>
                  <a:lnTo>
                    <a:pt x="26" y="306"/>
                  </a:lnTo>
                  <a:lnTo>
                    <a:pt x="26" y="300"/>
                  </a:lnTo>
                  <a:lnTo>
                    <a:pt x="28" y="296"/>
                  </a:lnTo>
                  <a:lnTo>
                    <a:pt x="38" y="282"/>
                  </a:lnTo>
                  <a:lnTo>
                    <a:pt x="50" y="270"/>
                  </a:lnTo>
                  <a:lnTo>
                    <a:pt x="62" y="258"/>
                  </a:lnTo>
                  <a:lnTo>
                    <a:pt x="62" y="258"/>
                  </a:lnTo>
                  <a:lnTo>
                    <a:pt x="76" y="244"/>
                  </a:lnTo>
                  <a:lnTo>
                    <a:pt x="90" y="230"/>
                  </a:lnTo>
                  <a:lnTo>
                    <a:pt x="94" y="222"/>
                  </a:lnTo>
                  <a:lnTo>
                    <a:pt x="98" y="216"/>
                  </a:lnTo>
                  <a:lnTo>
                    <a:pt x="100" y="208"/>
                  </a:lnTo>
                  <a:lnTo>
                    <a:pt x="102" y="198"/>
                  </a:lnTo>
                  <a:lnTo>
                    <a:pt x="102" y="198"/>
                  </a:lnTo>
                  <a:lnTo>
                    <a:pt x="100" y="190"/>
                  </a:lnTo>
                  <a:lnTo>
                    <a:pt x="98" y="182"/>
                  </a:lnTo>
                  <a:lnTo>
                    <a:pt x="94" y="176"/>
                  </a:lnTo>
                  <a:lnTo>
                    <a:pt x="88" y="168"/>
                  </a:lnTo>
                  <a:lnTo>
                    <a:pt x="76" y="154"/>
                  </a:lnTo>
                  <a:lnTo>
                    <a:pt x="60" y="140"/>
                  </a:lnTo>
                  <a:lnTo>
                    <a:pt x="60" y="140"/>
                  </a:lnTo>
                  <a:lnTo>
                    <a:pt x="36" y="114"/>
                  </a:lnTo>
                  <a:lnTo>
                    <a:pt x="28" y="102"/>
                  </a:lnTo>
                  <a:lnTo>
                    <a:pt x="26" y="96"/>
                  </a:lnTo>
                  <a:lnTo>
                    <a:pt x="24" y="92"/>
                  </a:lnTo>
                  <a:lnTo>
                    <a:pt x="24" y="92"/>
                  </a:lnTo>
                  <a:lnTo>
                    <a:pt x="24" y="82"/>
                  </a:lnTo>
                  <a:lnTo>
                    <a:pt x="24" y="82"/>
                  </a:lnTo>
                  <a:lnTo>
                    <a:pt x="26" y="78"/>
                  </a:lnTo>
                  <a:lnTo>
                    <a:pt x="30" y="76"/>
                  </a:lnTo>
                  <a:lnTo>
                    <a:pt x="30" y="76"/>
                  </a:lnTo>
                  <a:lnTo>
                    <a:pt x="38" y="78"/>
                  </a:lnTo>
                  <a:lnTo>
                    <a:pt x="38" y="78"/>
                  </a:lnTo>
                  <a:lnTo>
                    <a:pt x="54" y="84"/>
                  </a:lnTo>
                  <a:lnTo>
                    <a:pt x="72" y="88"/>
                  </a:lnTo>
                  <a:lnTo>
                    <a:pt x="92" y="92"/>
                  </a:lnTo>
                  <a:lnTo>
                    <a:pt x="112" y="94"/>
                  </a:lnTo>
                  <a:lnTo>
                    <a:pt x="112" y="94"/>
                  </a:lnTo>
                  <a:lnTo>
                    <a:pt x="112" y="94"/>
                  </a:lnTo>
                  <a:lnTo>
                    <a:pt x="132" y="92"/>
                  </a:lnTo>
                  <a:lnTo>
                    <a:pt x="150" y="88"/>
                  </a:lnTo>
                  <a:lnTo>
                    <a:pt x="168" y="84"/>
                  </a:lnTo>
                  <a:lnTo>
                    <a:pt x="184" y="78"/>
                  </a:lnTo>
                  <a:lnTo>
                    <a:pt x="184" y="78"/>
                  </a:lnTo>
                  <a:lnTo>
                    <a:pt x="192" y="76"/>
                  </a:lnTo>
                  <a:lnTo>
                    <a:pt x="192" y="76"/>
                  </a:lnTo>
                  <a:lnTo>
                    <a:pt x="196" y="78"/>
                  </a:lnTo>
                  <a:lnTo>
                    <a:pt x="198" y="82"/>
                  </a:lnTo>
                  <a:lnTo>
                    <a:pt x="198" y="92"/>
                  </a:lnTo>
                  <a:lnTo>
                    <a:pt x="198" y="92"/>
                  </a:lnTo>
                  <a:lnTo>
                    <a:pt x="196" y="96"/>
                  </a:lnTo>
                  <a:lnTo>
                    <a:pt x="194" y="102"/>
                  </a:lnTo>
                  <a:lnTo>
                    <a:pt x="186" y="114"/>
                  </a:lnTo>
                  <a:lnTo>
                    <a:pt x="162" y="140"/>
                  </a:lnTo>
                  <a:lnTo>
                    <a:pt x="162" y="140"/>
                  </a:lnTo>
                  <a:lnTo>
                    <a:pt x="146" y="154"/>
                  </a:lnTo>
                  <a:lnTo>
                    <a:pt x="134" y="168"/>
                  </a:lnTo>
                  <a:lnTo>
                    <a:pt x="128" y="176"/>
                  </a:lnTo>
                  <a:lnTo>
                    <a:pt x="124" y="182"/>
                  </a:lnTo>
                  <a:lnTo>
                    <a:pt x="122" y="190"/>
                  </a:lnTo>
                  <a:lnTo>
                    <a:pt x="120" y="198"/>
                  </a:lnTo>
                  <a:lnTo>
                    <a:pt x="120" y="198"/>
                  </a:lnTo>
                  <a:close/>
                  <a:moveTo>
                    <a:pt x="30" y="46"/>
                  </a:moveTo>
                  <a:lnTo>
                    <a:pt x="30" y="46"/>
                  </a:lnTo>
                  <a:lnTo>
                    <a:pt x="44" y="40"/>
                  </a:lnTo>
                  <a:lnTo>
                    <a:pt x="60" y="32"/>
                  </a:lnTo>
                  <a:lnTo>
                    <a:pt x="84" y="28"/>
                  </a:lnTo>
                  <a:lnTo>
                    <a:pt x="112" y="26"/>
                  </a:lnTo>
                  <a:lnTo>
                    <a:pt x="112" y="26"/>
                  </a:lnTo>
                  <a:lnTo>
                    <a:pt x="128" y="26"/>
                  </a:lnTo>
                  <a:lnTo>
                    <a:pt x="142" y="28"/>
                  </a:lnTo>
                  <a:lnTo>
                    <a:pt x="168" y="36"/>
                  </a:lnTo>
                  <a:lnTo>
                    <a:pt x="184" y="44"/>
                  </a:lnTo>
                  <a:lnTo>
                    <a:pt x="192" y="46"/>
                  </a:lnTo>
                  <a:lnTo>
                    <a:pt x="192" y="46"/>
                  </a:lnTo>
                  <a:lnTo>
                    <a:pt x="198" y="52"/>
                  </a:lnTo>
                  <a:lnTo>
                    <a:pt x="200" y="56"/>
                  </a:lnTo>
                  <a:lnTo>
                    <a:pt x="200" y="58"/>
                  </a:lnTo>
                  <a:lnTo>
                    <a:pt x="198" y="58"/>
                  </a:lnTo>
                  <a:lnTo>
                    <a:pt x="198" y="58"/>
                  </a:lnTo>
                  <a:lnTo>
                    <a:pt x="182" y="66"/>
                  </a:lnTo>
                  <a:lnTo>
                    <a:pt x="162" y="72"/>
                  </a:lnTo>
                  <a:lnTo>
                    <a:pt x="138" y="78"/>
                  </a:lnTo>
                  <a:lnTo>
                    <a:pt x="112" y="80"/>
                  </a:lnTo>
                  <a:lnTo>
                    <a:pt x="112" y="80"/>
                  </a:lnTo>
                  <a:lnTo>
                    <a:pt x="84" y="78"/>
                  </a:lnTo>
                  <a:lnTo>
                    <a:pt x="60" y="72"/>
                  </a:lnTo>
                  <a:lnTo>
                    <a:pt x="40" y="66"/>
                  </a:lnTo>
                  <a:lnTo>
                    <a:pt x="26" y="58"/>
                  </a:lnTo>
                  <a:lnTo>
                    <a:pt x="26" y="58"/>
                  </a:lnTo>
                  <a:lnTo>
                    <a:pt x="24" y="56"/>
                  </a:lnTo>
                  <a:lnTo>
                    <a:pt x="24" y="54"/>
                  </a:lnTo>
                  <a:lnTo>
                    <a:pt x="26" y="50"/>
                  </a:lnTo>
                  <a:lnTo>
                    <a:pt x="30" y="46"/>
                  </a:lnTo>
                  <a:lnTo>
                    <a:pt x="30" y="46"/>
                  </a:lnTo>
                  <a:close/>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close/>
                </a:path>
              </a:pathLst>
            </a:custGeom>
            <a:solidFill>
              <a:srgbClr val="0FCAB7"/>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9" name="Freeform 127"/>
            <p:cNvSpPr/>
            <p:nvPr/>
          </p:nvSpPr>
          <p:spPr bwMode="auto">
            <a:xfrm>
              <a:off x="3982657" y="190499"/>
              <a:ext cx="279400" cy="85726"/>
            </a:xfrm>
            <a:custGeom>
              <a:cxnLst>
                <a:cxn ang="0">
                  <a:pos x="6" y="20"/>
                </a:cxn>
                <a:cxn ang="0">
                  <a:pos x="6" y="20"/>
                </a:cxn>
                <a:cxn ang="0">
                  <a:pos x="20" y="14"/>
                </a:cxn>
                <a:cxn ang="0">
                  <a:pos x="36" y="6"/>
                </a:cxn>
                <a:cxn ang="0">
                  <a:pos x="60" y="2"/>
                </a:cxn>
                <a:cxn ang="0">
                  <a:pos x="88" y="0"/>
                </a:cxn>
                <a:cxn ang="0">
                  <a:pos x="88" y="0"/>
                </a:cxn>
                <a:cxn ang="0">
                  <a:pos x="104" y="0"/>
                </a:cxn>
                <a:cxn ang="0">
                  <a:pos x="118" y="2"/>
                </a:cxn>
                <a:cxn ang="0">
                  <a:pos x="144" y="10"/>
                </a:cxn>
                <a:cxn ang="0">
                  <a:pos x="160" y="18"/>
                </a:cxn>
                <a:cxn ang="0">
                  <a:pos x="168" y="20"/>
                </a:cxn>
                <a:cxn ang="0">
                  <a:pos x="168" y="20"/>
                </a:cxn>
                <a:cxn ang="0">
                  <a:pos x="174" y="26"/>
                </a:cxn>
                <a:cxn ang="0">
                  <a:pos x="176" y="30"/>
                </a:cxn>
                <a:cxn ang="0">
                  <a:pos x="176" y="32"/>
                </a:cxn>
                <a:cxn ang="0">
                  <a:pos x="174" y="32"/>
                </a:cxn>
                <a:cxn ang="0">
                  <a:pos x="174" y="32"/>
                </a:cxn>
                <a:cxn ang="0">
                  <a:pos x="158" y="40"/>
                </a:cxn>
                <a:cxn ang="0">
                  <a:pos x="138" y="46"/>
                </a:cxn>
                <a:cxn ang="0">
                  <a:pos x="114" y="52"/>
                </a:cxn>
                <a:cxn ang="0">
                  <a:pos x="88" y="54"/>
                </a:cxn>
                <a:cxn ang="0">
                  <a:pos x="88" y="54"/>
                </a:cxn>
                <a:cxn ang="0">
                  <a:pos x="60" y="52"/>
                </a:cxn>
                <a:cxn ang="0">
                  <a:pos x="36" y="46"/>
                </a:cxn>
                <a:cxn ang="0">
                  <a:pos x="16" y="40"/>
                </a:cxn>
                <a:cxn ang="0">
                  <a:pos x="2" y="32"/>
                </a:cxn>
                <a:cxn ang="0">
                  <a:pos x="2" y="32"/>
                </a:cxn>
                <a:cxn ang="0">
                  <a:pos x="0" y="30"/>
                </a:cxn>
                <a:cxn ang="0">
                  <a:pos x="0" y="28"/>
                </a:cxn>
                <a:cxn ang="0">
                  <a:pos x="2" y="24"/>
                </a:cxn>
                <a:cxn ang="0">
                  <a:pos x="6" y="20"/>
                </a:cxn>
                <a:cxn ang="0">
                  <a:pos x="6" y="20"/>
                </a:cxn>
              </a:cxnLst>
              <a:rect b="b" l="0" r="r" t="0"/>
              <a:pathLst>
                <a:path h="54" w="176">
                  <a:moveTo>
                    <a:pt x="6" y="20"/>
                  </a:moveTo>
                  <a:lnTo>
                    <a:pt x="6" y="20"/>
                  </a:lnTo>
                  <a:lnTo>
                    <a:pt x="20" y="14"/>
                  </a:lnTo>
                  <a:lnTo>
                    <a:pt x="36" y="6"/>
                  </a:lnTo>
                  <a:lnTo>
                    <a:pt x="60" y="2"/>
                  </a:lnTo>
                  <a:lnTo>
                    <a:pt x="88" y="0"/>
                  </a:lnTo>
                  <a:lnTo>
                    <a:pt x="88" y="0"/>
                  </a:lnTo>
                  <a:lnTo>
                    <a:pt x="104" y="0"/>
                  </a:lnTo>
                  <a:lnTo>
                    <a:pt x="118" y="2"/>
                  </a:lnTo>
                  <a:lnTo>
                    <a:pt x="144" y="10"/>
                  </a:lnTo>
                  <a:lnTo>
                    <a:pt x="160" y="18"/>
                  </a:lnTo>
                  <a:lnTo>
                    <a:pt x="168" y="20"/>
                  </a:lnTo>
                  <a:lnTo>
                    <a:pt x="168" y="20"/>
                  </a:lnTo>
                  <a:lnTo>
                    <a:pt x="174" y="26"/>
                  </a:lnTo>
                  <a:lnTo>
                    <a:pt x="176" y="30"/>
                  </a:lnTo>
                  <a:lnTo>
                    <a:pt x="176" y="32"/>
                  </a:lnTo>
                  <a:lnTo>
                    <a:pt x="174" y="32"/>
                  </a:lnTo>
                  <a:lnTo>
                    <a:pt x="174" y="32"/>
                  </a:lnTo>
                  <a:lnTo>
                    <a:pt x="158" y="40"/>
                  </a:lnTo>
                  <a:lnTo>
                    <a:pt x="138" y="46"/>
                  </a:lnTo>
                  <a:lnTo>
                    <a:pt x="114" y="52"/>
                  </a:lnTo>
                  <a:lnTo>
                    <a:pt x="88" y="54"/>
                  </a:lnTo>
                  <a:lnTo>
                    <a:pt x="88" y="54"/>
                  </a:lnTo>
                  <a:lnTo>
                    <a:pt x="60" y="52"/>
                  </a:lnTo>
                  <a:lnTo>
                    <a:pt x="36" y="46"/>
                  </a:lnTo>
                  <a:lnTo>
                    <a:pt x="16" y="40"/>
                  </a:lnTo>
                  <a:lnTo>
                    <a:pt x="2" y="32"/>
                  </a:lnTo>
                  <a:lnTo>
                    <a:pt x="2" y="32"/>
                  </a:lnTo>
                  <a:lnTo>
                    <a:pt x="0" y="30"/>
                  </a:lnTo>
                  <a:lnTo>
                    <a:pt x="0" y="28"/>
                  </a:lnTo>
                  <a:lnTo>
                    <a:pt x="2" y="24"/>
                  </a:lnTo>
                  <a:lnTo>
                    <a:pt x="6" y="20"/>
                  </a:lnTo>
                  <a:lnTo>
                    <a:pt x="6" y="20"/>
                  </a:lnTo>
                </a:path>
              </a:pathLst>
            </a:custGeom>
            <a:no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0" name="Freeform 128"/>
            <p:cNvSpPr/>
            <p:nvPr/>
          </p:nvSpPr>
          <p:spPr bwMode="auto">
            <a:xfrm>
              <a:off x="3944556" y="149225"/>
              <a:ext cx="352425" cy="628650"/>
            </a:xfrm>
            <a:custGeom>
              <a:cxnLst>
                <a:cxn ang="0">
                  <a:pos x="222" y="92"/>
                </a:cxn>
                <a:cxn ang="0">
                  <a:pos x="222" y="44"/>
                </a:cxn>
                <a:cxn ang="0">
                  <a:pos x="214" y="32"/>
                </a:cxn>
                <a:cxn ang="0">
                  <a:pos x="190" y="18"/>
                </a:cxn>
                <a:cxn ang="0">
                  <a:pos x="154" y="6"/>
                </a:cxn>
                <a:cxn ang="0">
                  <a:pos x="112" y="0"/>
                </a:cxn>
                <a:cxn ang="0">
                  <a:pos x="88" y="2"/>
                </a:cxn>
                <a:cxn ang="0">
                  <a:pos x="48" y="10"/>
                </a:cxn>
                <a:cxn ang="0">
                  <a:pos x="18" y="24"/>
                </a:cxn>
                <a:cxn ang="0">
                  <a:pos x="2" y="38"/>
                </a:cxn>
                <a:cxn ang="0">
                  <a:pos x="0" y="44"/>
                </a:cxn>
                <a:cxn ang="0">
                  <a:pos x="0" y="92"/>
                </a:cxn>
                <a:cxn ang="0">
                  <a:pos x="4" y="108"/>
                </a:cxn>
                <a:cxn ang="0">
                  <a:pos x="24" y="136"/>
                </a:cxn>
                <a:cxn ang="0">
                  <a:pos x="52" y="162"/>
                </a:cxn>
                <a:cxn ang="0">
                  <a:pos x="74" y="188"/>
                </a:cxn>
                <a:cxn ang="0">
                  <a:pos x="76" y="198"/>
                </a:cxn>
                <a:cxn ang="0">
                  <a:pos x="76" y="204"/>
                </a:cxn>
                <a:cxn ang="0">
                  <a:pos x="64" y="222"/>
                </a:cxn>
                <a:cxn ang="0">
                  <a:pos x="38" y="248"/>
                </a:cxn>
                <a:cxn ang="0">
                  <a:pos x="12" y="276"/>
                </a:cxn>
                <a:cxn ang="0">
                  <a:pos x="0" y="298"/>
                </a:cxn>
                <a:cxn ang="0">
                  <a:pos x="0" y="306"/>
                </a:cxn>
                <a:cxn ang="0">
                  <a:pos x="0" y="352"/>
                </a:cxn>
                <a:cxn ang="0">
                  <a:pos x="8" y="366"/>
                </a:cxn>
                <a:cxn ang="0">
                  <a:pos x="32" y="380"/>
                </a:cxn>
                <a:cxn ang="0">
                  <a:pos x="68" y="392"/>
                </a:cxn>
                <a:cxn ang="0">
                  <a:pos x="112" y="396"/>
                </a:cxn>
                <a:cxn ang="0">
                  <a:pos x="134" y="396"/>
                </a:cxn>
                <a:cxn ang="0">
                  <a:pos x="174" y="388"/>
                </a:cxn>
                <a:cxn ang="0">
                  <a:pos x="204" y="374"/>
                </a:cxn>
                <a:cxn ang="0">
                  <a:pos x="220" y="360"/>
                </a:cxn>
                <a:cxn ang="0">
                  <a:pos x="222" y="352"/>
                </a:cxn>
                <a:cxn ang="0">
                  <a:pos x="222" y="306"/>
                </a:cxn>
                <a:cxn ang="0">
                  <a:pos x="218" y="290"/>
                </a:cxn>
                <a:cxn ang="0">
                  <a:pos x="198" y="262"/>
                </a:cxn>
                <a:cxn ang="0">
                  <a:pos x="170" y="234"/>
                </a:cxn>
                <a:cxn ang="0">
                  <a:pos x="148" y="210"/>
                </a:cxn>
                <a:cxn ang="0">
                  <a:pos x="146" y="198"/>
                </a:cxn>
                <a:cxn ang="0">
                  <a:pos x="146" y="194"/>
                </a:cxn>
                <a:cxn ang="0">
                  <a:pos x="158" y="176"/>
                </a:cxn>
                <a:cxn ang="0">
                  <a:pos x="184" y="150"/>
                </a:cxn>
                <a:cxn ang="0">
                  <a:pos x="210" y="122"/>
                </a:cxn>
                <a:cxn ang="0">
                  <a:pos x="222" y="100"/>
                </a:cxn>
              </a:cxnLst>
              <a:rect b="b" l="0" r="r" t="0"/>
              <a:pathLst>
                <a:path h="396" w="221">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path>
              </a:pathLst>
            </a:custGeom>
            <a:no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grpSp>
      <p:sp>
        <p:nvSpPr>
          <p:cNvPr id="11" name="矩形 10"/>
          <p:cNvSpPr/>
          <p:nvPr/>
        </p:nvSpPr>
        <p:spPr>
          <a:xfrm>
            <a:off x="-1" y="5602961"/>
            <a:ext cx="1631576" cy="412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旅游地产</a:t>
            </a:r>
          </a:p>
        </p:txBody>
      </p:sp>
      <p:sp>
        <p:nvSpPr>
          <p:cNvPr id="12" name="矩形 11"/>
          <p:cNvSpPr/>
          <p:nvPr/>
        </p:nvSpPr>
        <p:spPr>
          <a:xfrm>
            <a:off x="10560424" y="2954766"/>
            <a:ext cx="1631576" cy="412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娱乐项目</a:t>
            </a:r>
          </a:p>
        </p:txBody>
      </p:sp>
      <p:cxnSp>
        <p:nvCxnSpPr>
          <p:cNvPr id="13" name="直接连接符 12"/>
          <p:cNvCxnSpPr/>
          <p:nvPr/>
        </p:nvCxnSpPr>
        <p:spPr>
          <a:xfrm>
            <a:off x="8178800" y="5966918"/>
            <a:ext cx="4013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3160955"/>
            <a:ext cx="4013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83530" y="3672181"/>
            <a:ext cx="3754137" cy="1737360"/>
          </a:xfrm>
          <a:prstGeom prst="rect">
            <a:avLst/>
          </a:prstGeom>
        </p:spPr>
        <p:txBody>
          <a:bodyPr wrap="square">
            <a:spAutoFit/>
          </a:bodyPr>
          <a:lstStyle/>
          <a:p>
            <a:pPr indent="457200">
              <a:lnSpc>
                <a:spcPct val="150000"/>
              </a:lnSpc>
            </a:pPr>
            <a:r>
              <a:rPr altLang="en-US" lang="zh-CN" smtClean="0">
                <a:latin charset="-122" panose="02020400000000000000" pitchFamily="18" typeface="Adobe 仿宋 Std R"/>
                <a:ea charset="-122" panose="02020400000000000000" pitchFamily="18" typeface="Adobe 仿宋 Std R"/>
              </a:rPr>
              <a:t>随着城郊河段旅游业的发展，基础设施的不断完善，银行、酒店、旅行社等企业的不断引入，此地段有可能成为奢华地段。</a:t>
            </a:r>
          </a:p>
        </p:txBody>
      </p:sp>
      <p:sp>
        <p:nvSpPr>
          <p:cNvPr id="3" name="文本框 2"/>
          <p:cNvSpPr txBox="1"/>
          <p:nvPr/>
        </p:nvSpPr>
        <p:spPr>
          <a:xfrm>
            <a:off x="7421248" y="3672180"/>
            <a:ext cx="3254187" cy="1325880"/>
          </a:xfrm>
          <a:prstGeom prst="rect">
            <a:avLst/>
          </a:prstGeom>
          <a:noFill/>
        </p:spPr>
        <p:txBody>
          <a:bodyPr rtlCol="0" wrap="square">
            <a:spAutoFit/>
          </a:bodyPr>
          <a:lstStyle/>
          <a:p>
            <a:pPr indent="457200">
              <a:lnSpc>
                <a:spcPct val="150000"/>
              </a:lnSpc>
            </a:pPr>
            <a:r>
              <a:rPr altLang="en-US" lang="zh-CN">
                <a:latin charset="-122" panose="02020400000000000000" pitchFamily="18" typeface="Adobe 仿宋 Std R"/>
                <a:ea charset="-122" panose="02020400000000000000" pitchFamily="18" typeface="Adobe 仿宋 Std R"/>
              </a:rPr>
              <a:t>开发现代娱乐项目，如低空飞行基地、山林捕猎区、水上体育等娱乐项目</a:t>
            </a:r>
          </a:p>
        </p:txBody>
      </p:sp>
    </p:spTree>
    <p:extLst>
      <p:ext uri="{BB962C8B-B14F-4D97-AF65-F5344CB8AC3E}">
        <p14:creationId val="2444541050"/>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634076" y="999981"/>
            <a:ext cx="6647630" cy="2795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0" panose="04020705060702020204" pitchFamily="82" typeface="Charlemagne Std"/>
              </a:rPr>
              <a:t>Summary of tourism project planning</a:t>
            </a:r>
          </a:p>
        </p:txBody>
      </p:sp>
      <p:sp>
        <p:nvSpPr>
          <p:cNvPr id="5" name="文本框 4"/>
          <p:cNvSpPr txBox="1"/>
          <p:nvPr/>
        </p:nvSpPr>
        <p:spPr>
          <a:xfrm>
            <a:off x="4976375" y="538316"/>
            <a:ext cx="2719774" cy="457200"/>
          </a:xfrm>
          <a:prstGeom prst="rect">
            <a:avLst/>
          </a:prstGeom>
          <a:noFill/>
        </p:spPr>
        <p:txBody>
          <a:bodyPr rtlCol="0" wrap="square">
            <a:spAutoFit/>
          </a:bodyPr>
          <a:lstStyle/>
          <a:p>
            <a:r>
              <a:rPr altLang="en-US" lang="zh-CN" smtClean="0" sz="2400">
                <a:latin charset="-122" panose="02020400000000000000" pitchFamily="18" typeface="Adobe 仿宋 Std R"/>
                <a:ea charset="-122" panose="02020400000000000000" pitchFamily="18" typeface="Adobe 仿宋 Std R"/>
                <a:cs charset="0" panose="02020603050405020304" pitchFamily="18" typeface="Times New Roman"/>
              </a:rPr>
              <a:t>旅游项目策划总结</a:t>
            </a:r>
          </a:p>
        </p:txBody>
      </p:sp>
      <p:sp>
        <p:nvSpPr>
          <p:cNvPr id="8" name="Freeform 130"/>
          <p:cNvSpPr>
            <a:spLocks noEditPoints="1"/>
          </p:cNvSpPr>
          <p:nvPr/>
        </p:nvSpPr>
        <p:spPr bwMode="auto">
          <a:xfrm>
            <a:off x="4638771" y="630024"/>
            <a:ext cx="337603" cy="337603"/>
          </a:xfrm>
          <a:custGeom>
            <a:cxnLst>
              <a:cxn ang="0">
                <a:pos x="320" y="0"/>
              </a:cxn>
              <a:cxn ang="0">
                <a:pos x="288" y="4"/>
              </a:cxn>
              <a:cxn ang="0">
                <a:pos x="256" y="10"/>
              </a:cxn>
              <a:cxn ang="0">
                <a:pos x="220" y="24"/>
              </a:cxn>
              <a:cxn ang="0">
                <a:pos x="208" y="30"/>
              </a:cxn>
              <a:cxn ang="0">
                <a:pos x="184" y="46"/>
              </a:cxn>
              <a:cxn ang="0">
                <a:pos x="174" y="56"/>
              </a:cxn>
              <a:cxn ang="0">
                <a:pos x="88" y="154"/>
              </a:cxn>
              <a:cxn ang="0">
                <a:pos x="0" y="196"/>
              </a:cxn>
              <a:cxn ang="0">
                <a:pos x="48" y="208"/>
              </a:cxn>
              <a:cxn ang="0">
                <a:pos x="42" y="232"/>
              </a:cxn>
              <a:cxn ang="0">
                <a:pos x="42" y="232"/>
              </a:cxn>
              <a:cxn ang="0">
                <a:pos x="48" y="246"/>
              </a:cxn>
              <a:cxn ang="0">
                <a:pos x="60" y="260"/>
              </a:cxn>
              <a:cxn ang="0">
                <a:pos x="82" y="278"/>
              </a:cxn>
              <a:cxn ang="0">
                <a:pos x="90" y="278"/>
              </a:cxn>
              <a:cxn ang="0">
                <a:pos x="106" y="272"/>
              </a:cxn>
              <a:cxn ang="0">
                <a:pos x="126" y="320"/>
              </a:cxn>
              <a:cxn ang="0">
                <a:pos x="166" y="230"/>
              </a:cxn>
              <a:cxn ang="0">
                <a:pos x="220" y="186"/>
              </a:cxn>
              <a:cxn ang="0">
                <a:pos x="264" y="146"/>
              </a:cxn>
              <a:cxn ang="0">
                <a:pos x="284" y="124"/>
              </a:cxn>
              <a:cxn ang="0">
                <a:pos x="298" y="100"/>
              </a:cxn>
              <a:cxn ang="0">
                <a:pos x="312" y="64"/>
              </a:cxn>
              <a:cxn ang="0">
                <a:pos x="320" y="10"/>
              </a:cxn>
              <a:cxn ang="0">
                <a:pos x="320" y="0"/>
              </a:cxn>
              <a:cxn ang="0">
                <a:pos x="222" y="126"/>
              </a:cxn>
              <a:cxn ang="0">
                <a:pos x="202" y="118"/>
              </a:cxn>
              <a:cxn ang="0">
                <a:pos x="194" y="98"/>
              </a:cxn>
              <a:cxn ang="0">
                <a:pos x="196" y="88"/>
              </a:cxn>
              <a:cxn ang="0">
                <a:pos x="212" y="72"/>
              </a:cxn>
              <a:cxn ang="0">
                <a:pos x="222" y="70"/>
              </a:cxn>
              <a:cxn ang="0">
                <a:pos x="242" y="78"/>
              </a:cxn>
              <a:cxn ang="0">
                <a:pos x="250" y="98"/>
              </a:cxn>
              <a:cxn ang="0">
                <a:pos x="248" y="108"/>
              </a:cxn>
              <a:cxn ang="0">
                <a:pos x="234" y="124"/>
              </a:cxn>
              <a:cxn ang="0">
                <a:pos x="222" y="126"/>
              </a:cxn>
            </a:cxnLst>
            <a:rect b="b" l="0" r="r" t="0"/>
            <a:pathLst>
              <a:path h="320" w="320">
                <a:moveTo>
                  <a:pt x="320" y="0"/>
                </a:moveTo>
                <a:lnTo>
                  <a:pt x="320" y="0"/>
                </a:lnTo>
                <a:lnTo>
                  <a:pt x="312" y="2"/>
                </a:lnTo>
                <a:lnTo>
                  <a:pt x="288" y="4"/>
                </a:lnTo>
                <a:lnTo>
                  <a:pt x="274" y="6"/>
                </a:lnTo>
                <a:lnTo>
                  <a:pt x="256" y="10"/>
                </a:lnTo>
                <a:lnTo>
                  <a:pt x="238" y="16"/>
                </a:lnTo>
                <a:lnTo>
                  <a:pt x="220" y="24"/>
                </a:lnTo>
                <a:lnTo>
                  <a:pt x="220" y="24"/>
                </a:lnTo>
                <a:lnTo>
                  <a:pt x="208" y="30"/>
                </a:lnTo>
                <a:lnTo>
                  <a:pt x="196" y="38"/>
                </a:lnTo>
                <a:lnTo>
                  <a:pt x="184" y="46"/>
                </a:lnTo>
                <a:lnTo>
                  <a:pt x="174" y="56"/>
                </a:lnTo>
                <a:lnTo>
                  <a:pt x="174" y="56"/>
                </a:lnTo>
                <a:lnTo>
                  <a:pt x="134" y="102"/>
                </a:lnTo>
                <a:lnTo>
                  <a:pt x="88" y="154"/>
                </a:lnTo>
                <a:lnTo>
                  <a:pt x="28" y="154"/>
                </a:lnTo>
                <a:lnTo>
                  <a:pt x="0" y="196"/>
                </a:lnTo>
                <a:lnTo>
                  <a:pt x="48" y="208"/>
                </a:lnTo>
                <a:lnTo>
                  <a:pt x="48" y="208"/>
                </a:lnTo>
                <a:lnTo>
                  <a:pt x="50" y="216"/>
                </a:lnTo>
                <a:lnTo>
                  <a:pt x="42" y="232"/>
                </a:lnTo>
                <a:lnTo>
                  <a:pt x="42" y="232"/>
                </a:lnTo>
                <a:lnTo>
                  <a:pt x="42" y="232"/>
                </a:lnTo>
                <a:lnTo>
                  <a:pt x="42" y="238"/>
                </a:lnTo>
                <a:lnTo>
                  <a:pt x="48" y="246"/>
                </a:lnTo>
                <a:lnTo>
                  <a:pt x="60" y="260"/>
                </a:lnTo>
                <a:lnTo>
                  <a:pt x="60" y="260"/>
                </a:lnTo>
                <a:lnTo>
                  <a:pt x="74" y="272"/>
                </a:lnTo>
                <a:lnTo>
                  <a:pt x="82" y="278"/>
                </a:lnTo>
                <a:lnTo>
                  <a:pt x="88" y="278"/>
                </a:lnTo>
                <a:lnTo>
                  <a:pt x="90" y="278"/>
                </a:lnTo>
                <a:lnTo>
                  <a:pt x="106" y="272"/>
                </a:lnTo>
                <a:lnTo>
                  <a:pt x="106" y="272"/>
                </a:lnTo>
                <a:lnTo>
                  <a:pt x="112" y="272"/>
                </a:lnTo>
                <a:lnTo>
                  <a:pt x="126" y="320"/>
                </a:lnTo>
                <a:lnTo>
                  <a:pt x="166" y="292"/>
                </a:lnTo>
                <a:lnTo>
                  <a:pt x="166" y="230"/>
                </a:lnTo>
                <a:lnTo>
                  <a:pt x="166" y="230"/>
                </a:lnTo>
                <a:lnTo>
                  <a:pt x="220" y="186"/>
                </a:lnTo>
                <a:lnTo>
                  <a:pt x="264" y="146"/>
                </a:lnTo>
                <a:lnTo>
                  <a:pt x="264" y="146"/>
                </a:lnTo>
                <a:lnTo>
                  <a:pt x="274" y="136"/>
                </a:lnTo>
                <a:lnTo>
                  <a:pt x="284" y="124"/>
                </a:lnTo>
                <a:lnTo>
                  <a:pt x="298" y="100"/>
                </a:lnTo>
                <a:lnTo>
                  <a:pt x="298" y="100"/>
                </a:lnTo>
                <a:lnTo>
                  <a:pt x="306" y="82"/>
                </a:lnTo>
                <a:lnTo>
                  <a:pt x="312" y="64"/>
                </a:lnTo>
                <a:lnTo>
                  <a:pt x="318" y="32"/>
                </a:lnTo>
                <a:lnTo>
                  <a:pt x="320" y="10"/>
                </a:lnTo>
                <a:lnTo>
                  <a:pt x="320" y="0"/>
                </a:lnTo>
                <a:lnTo>
                  <a:pt x="320" y="0"/>
                </a:lnTo>
                <a:close/>
                <a:moveTo>
                  <a:pt x="222" y="126"/>
                </a:moveTo>
                <a:lnTo>
                  <a:pt x="222" y="126"/>
                </a:lnTo>
                <a:lnTo>
                  <a:pt x="212" y="124"/>
                </a:lnTo>
                <a:lnTo>
                  <a:pt x="202" y="118"/>
                </a:lnTo>
                <a:lnTo>
                  <a:pt x="196" y="108"/>
                </a:lnTo>
                <a:lnTo>
                  <a:pt x="194" y="98"/>
                </a:lnTo>
                <a:lnTo>
                  <a:pt x="194" y="98"/>
                </a:lnTo>
                <a:lnTo>
                  <a:pt x="196" y="88"/>
                </a:lnTo>
                <a:lnTo>
                  <a:pt x="202" y="78"/>
                </a:lnTo>
                <a:lnTo>
                  <a:pt x="212" y="72"/>
                </a:lnTo>
                <a:lnTo>
                  <a:pt x="222" y="70"/>
                </a:lnTo>
                <a:lnTo>
                  <a:pt x="222" y="70"/>
                </a:lnTo>
                <a:lnTo>
                  <a:pt x="234" y="72"/>
                </a:lnTo>
                <a:lnTo>
                  <a:pt x="242" y="78"/>
                </a:lnTo>
                <a:lnTo>
                  <a:pt x="248" y="88"/>
                </a:lnTo>
                <a:lnTo>
                  <a:pt x="250" y="98"/>
                </a:lnTo>
                <a:lnTo>
                  <a:pt x="250" y="98"/>
                </a:lnTo>
                <a:lnTo>
                  <a:pt x="248" y="108"/>
                </a:lnTo>
                <a:lnTo>
                  <a:pt x="242" y="118"/>
                </a:lnTo>
                <a:lnTo>
                  <a:pt x="234" y="124"/>
                </a:lnTo>
                <a:lnTo>
                  <a:pt x="222" y="126"/>
                </a:lnTo>
                <a:lnTo>
                  <a:pt x="222" y="126"/>
                </a:lnTo>
                <a:close/>
              </a:path>
            </a:pathLst>
          </a:custGeom>
          <a:solidFill>
            <a:srgbClr val="C00000">
              <a:alpha val="77000"/>
            </a:srgbClr>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9" name="文本框 8"/>
          <p:cNvSpPr txBox="1"/>
          <p:nvPr/>
        </p:nvSpPr>
        <p:spPr>
          <a:xfrm>
            <a:off x="7834568" y="2488676"/>
            <a:ext cx="548640" cy="3647964"/>
          </a:xfrm>
          <a:prstGeom prst="rect">
            <a:avLst/>
          </a:prstGeom>
          <a:solidFill>
            <a:srgbClr val="C00000">
              <a:alpha val="70000"/>
            </a:srgbClr>
          </a:solidFill>
        </p:spPr>
        <p:txBody>
          <a:bodyPr rtlCol="0" vert="eaVert" wrap="square">
            <a:spAutoFit/>
          </a:bodyPr>
          <a:lstStyle/>
          <a:p>
            <a:pPr algn="ctr"/>
            <a:r>
              <a:rPr altLang="en-US" lang="zh-CN" smtClean="0" sz="2400">
                <a:latin charset="-122" panose="02020400000000000000" pitchFamily="18" typeface="Adobe 楷体 Std R"/>
                <a:ea charset="-122" panose="02020400000000000000" pitchFamily="18" typeface="Adobe 楷体 Std R"/>
              </a:rPr>
              <a:t>情留前世身临古城盛况</a:t>
            </a:r>
          </a:p>
        </p:txBody>
      </p:sp>
      <p:sp>
        <p:nvSpPr>
          <p:cNvPr id="10" name="文本框 9"/>
          <p:cNvSpPr txBox="1"/>
          <p:nvPr/>
        </p:nvSpPr>
        <p:spPr>
          <a:xfrm>
            <a:off x="3541488" y="2488676"/>
            <a:ext cx="548640" cy="3647964"/>
          </a:xfrm>
          <a:prstGeom prst="rect">
            <a:avLst/>
          </a:prstGeom>
          <a:solidFill>
            <a:srgbClr val="C00000">
              <a:alpha val="70000"/>
            </a:srgbClr>
          </a:solidFill>
        </p:spPr>
        <p:txBody>
          <a:bodyPr rtlCol="0" vert="eaVert" wrap="square">
            <a:spAutoFit/>
          </a:bodyPr>
          <a:lstStyle/>
          <a:p>
            <a:pPr algn="ctr"/>
            <a:r>
              <a:rPr altLang="zh-CN" lang="zh-CN" sz="2400">
                <a:latin charset="-122" panose="02020400000000000000" pitchFamily="18" typeface="Adobe 楷体 Std R"/>
                <a:ea charset="-122" panose="02020400000000000000" pitchFamily="18" typeface="Adobe 楷体 Std R"/>
              </a:rPr>
              <a:t>缘定今生共享都市繁华</a:t>
            </a:r>
          </a:p>
        </p:txBody>
      </p:sp>
      <p:sp>
        <p:nvSpPr>
          <p:cNvPr id="12" name="矩形 11"/>
          <p:cNvSpPr/>
          <p:nvPr/>
        </p:nvSpPr>
        <p:spPr>
          <a:xfrm>
            <a:off x="5299771" y="1821865"/>
            <a:ext cx="1452880" cy="396240"/>
          </a:xfrm>
          <a:prstGeom prst="rect">
            <a:avLst/>
          </a:prstGeom>
          <a:solidFill>
            <a:srgbClr val="C00000">
              <a:alpha val="70000"/>
            </a:srgbClr>
          </a:solidFill>
        </p:spPr>
        <p:txBody>
          <a:bodyPr wrap="none">
            <a:spAutoFit/>
          </a:bodyPr>
          <a:lstStyle/>
          <a:p>
            <a:r>
              <a:rPr altLang="en-US" lang="zh-CN" sz="2000">
                <a:latin charset="-122" panose="02020400000000000000" pitchFamily="18" typeface="Adobe 楷体 Std R"/>
                <a:ea charset="-122" panose="02020400000000000000" pitchFamily="18" typeface="Adobe 楷体 Std R"/>
              </a:rPr>
              <a:t>千年等一回</a:t>
            </a:r>
          </a:p>
        </p:txBody>
      </p:sp>
    </p:spTree>
    <p:extLst>
      <p:ext uri="{BB962C8B-B14F-4D97-AF65-F5344CB8AC3E}">
        <p14:creationId val="35698421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ipe(up)" transition="in">
                                      <p:cBhvr>
                                        <p:cTn dur="20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2000" id="12"/>
                                        <p:tgtEl>
                                          <p:spTgt spid="1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组合 65"/>
          <p:cNvGrpSpPr/>
          <p:nvPr/>
        </p:nvGrpSpPr>
        <p:grpSpPr>
          <a:xfrm>
            <a:off x="5601314" y="1155309"/>
            <a:ext cx="658386" cy="658800"/>
            <a:chOff x="5127411" y="1101808"/>
            <a:chExt cx="658386" cy="658800"/>
          </a:xfrm>
        </p:grpSpPr>
        <p:sp>
          <p:nvSpPr>
            <p:cNvPr id="62" name="椭圆 61"/>
            <p:cNvSpPr/>
            <p:nvPr/>
          </p:nvSpPr>
          <p:spPr>
            <a:xfrm>
              <a:off x="5127411" y="1101808"/>
              <a:ext cx="658386" cy="658800"/>
            </a:xfrm>
            <a:prstGeom prst="ellipse">
              <a:avLst/>
            </a:prstGeom>
            <a:noFill/>
            <a:ln algn="ctr" cap="flat" cmpd="sng" w="19050">
              <a:solidFill>
                <a:srgbClr val="BFBFBF"/>
              </a:solid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srgbClr val="404040"/>
                </a:solidFill>
                <a:effectLst/>
                <a:uLnTx/>
                <a:uFillTx/>
                <a:latin typeface="Century Gothic"/>
                <a:ea typeface="微软雅黑"/>
                <a:cs typeface="+mn-cs"/>
              </a:endParaRPr>
            </a:p>
          </p:txBody>
        </p:sp>
        <p:sp>
          <p:nvSpPr>
            <p:cNvPr id="21" name="Freeform 119"/>
            <p:cNvSpPr>
              <a:spLocks noEditPoints="1"/>
            </p:cNvSpPr>
            <p:nvPr/>
          </p:nvSpPr>
          <p:spPr bwMode="auto">
            <a:xfrm>
              <a:off x="5296885" y="1275553"/>
              <a:ext cx="315739" cy="315937"/>
            </a:xfrm>
            <a:custGeom>
              <a:cxnLst>
                <a:cxn ang="0">
                  <a:pos x="182" y="12"/>
                </a:cxn>
                <a:cxn ang="0">
                  <a:pos x="76" y="76"/>
                </a:cxn>
                <a:cxn ang="0">
                  <a:pos x="10" y="182"/>
                </a:cxn>
                <a:cxn ang="0">
                  <a:pos x="0" y="286"/>
                </a:cxn>
                <a:cxn ang="0">
                  <a:pos x="44" y="406"/>
                </a:cxn>
                <a:cxn ang="0">
                  <a:pos x="136" y="488"/>
                </a:cxn>
                <a:cxn ang="0">
                  <a:pos x="260" y="520"/>
                </a:cxn>
                <a:cxn ang="0">
                  <a:pos x="360" y="500"/>
                </a:cxn>
                <a:cxn ang="0">
                  <a:pos x="460" y="426"/>
                </a:cxn>
                <a:cxn ang="0">
                  <a:pos x="514" y="312"/>
                </a:cxn>
                <a:cxn ang="0">
                  <a:pos x="514" y="208"/>
                </a:cxn>
                <a:cxn ang="0">
                  <a:pos x="460" y="94"/>
                </a:cxn>
                <a:cxn ang="0">
                  <a:pos x="360" y="20"/>
                </a:cxn>
                <a:cxn ang="0">
                  <a:pos x="260" y="0"/>
                </a:cxn>
                <a:cxn ang="0">
                  <a:pos x="172" y="88"/>
                </a:cxn>
                <a:cxn ang="0">
                  <a:pos x="118" y="96"/>
                </a:cxn>
                <a:cxn ang="0">
                  <a:pos x="194" y="54"/>
                </a:cxn>
                <a:cxn ang="0">
                  <a:pos x="148" y="140"/>
                </a:cxn>
                <a:cxn ang="0">
                  <a:pos x="42" y="252"/>
                </a:cxn>
                <a:cxn ang="0">
                  <a:pos x="58" y="180"/>
                </a:cxn>
                <a:cxn ang="0">
                  <a:pos x="100" y="114"/>
                </a:cxn>
                <a:cxn ang="0">
                  <a:pos x="132" y="336"/>
                </a:cxn>
                <a:cxn ang="0">
                  <a:pos x="100" y="410"/>
                </a:cxn>
                <a:cxn ang="0">
                  <a:pos x="58" y="350"/>
                </a:cxn>
                <a:cxn ang="0">
                  <a:pos x="42" y="276"/>
                </a:cxn>
                <a:cxn ang="0">
                  <a:pos x="156" y="406"/>
                </a:cxn>
                <a:cxn ang="0">
                  <a:pos x="192" y="466"/>
                </a:cxn>
                <a:cxn ang="0">
                  <a:pos x="118" y="426"/>
                </a:cxn>
                <a:cxn ang="0">
                  <a:pos x="220" y="460"/>
                </a:cxn>
                <a:cxn ang="0">
                  <a:pos x="210" y="392"/>
                </a:cxn>
                <a:cxn ang="0">
                  <a:pos x="248" y="364"/>
                </a:cxn>
                <a:cxn ang="0">
                  <a:pos x="162" y="356"/>
                </a:cxn>
                <a:cxn ang="0">
                  <a:pos x="248" y="364"/>
                </a:cxn>
                <a:cxn ang="0">
                  <a:pos x="156" y="196"/>
                </a:cxn>
                <a:cxn ang="0">
                  <a:pos x="208" y="154"/>
                </a:cxn>
                <a:cxn ang="0">
                  <a:pos x="212" y="130"/>
                </a:cxn>
                <a:cxn ang="0">
                  <a:pos x="206" y="80"/>
                </a:cxn>
                <a:cxn ang="0">
                  <a:pos x="248" y="134"/>
                </a:cxn>
                <a:cxn ang="0">
                  <a:pos x="358" y="114"/>
                </a:cxn>
                <a:cxn ang="0">
                  <a:pos x="320" y="54"/>
                </a:cxn>
                <a:cxn ang="0">
                  <a:pos x="396" y="94"/>
                </a:cxn>
                <a:cxn ang="0">
                  <a:pos x="294" y="60"/>
                </a:cxn>
                <a:cxn ang="0">
                  <a:pos x="334" y="122"/>
                </a:cxn>
                <a:cxn ang="0">
                  <a:pos x="268" y="158"/>
                </a:cxn>
                <a:cxn ang="0">
                  <a:pos x="352" y="170"/>
                </a:cxn>
                <a:cxn ang="0">
                  <a:pos x="268" y="158"/>
                </a:cxn>
                <a:cxn ang="0">
                  <a:pos x="360" y="330"/>
                </a:cxn>
                <a:cxn ang="0">
                  <a:pos x="290" y="366"/>
                </a:cxn>
                <a:cxn ang="0">
                  <a:pos x="268" y="476"/>
                </a:cxn>
                <a:cxn ang="0">
                  <a:pos x="336" y="400"/>
                </a:cxn>
                <a:cxn ang="0">
                  <a:pos x="296" y="462"/>
                </a:cxn>
                <a:cxn ang="0">
                  <a:pos x="328" y="460"/>
                </a:cxn>
                <a:cxn ang="0">
                  <a:pos x="380" y="418"/>
                </a:cxn>
                <a:cxn ang="0">
                  <a:pos x="342" y="460"/>
                </a:cxn>
                <a:cxn ang="0">
                  <a:pos x="394" y="400"/>
                </a:cxn>
                <a:cxn ang="0">
                  <a:pos x="388" y="308"/>
                </a:cxn>
                <a:cxn ang="0">
                  <a:pos x="468" y="314"/>
                </a:cxn>
                <a:cxn ang="0">
                  <a:pos x="428" y="396"/>
                </a:cxn>
                <a:cxn ang="0">
                  <a:pos x="388" y="222"/>
                </a:cxn>
                <a:cxn ang="0">
                  <a:pos x="394" y="126"/>
                </a:cxn>
                <a:cxn ang="0">
                  <a:pos x="448" y="162"/>
                </a:cxn>
                <a:cxn ang="0">
                  <a:pos x="474" y="252"/>
                </a:cxn>
              </a:cxnLst>
              <a:rect b="b" l="0" r="r" t="0"/>
              <a:pathLst>
                <a:path h="520" w="520">
                  <a:moveTo>
                    <a:pt x="260" y="0"/>
                  </a:moveTo>
                  <a:lnTo>
                    <a:pt x="260" y="0"/>
                  </a:lnTo>
                  <a:lnTo>
                    <a:pt x="232" y="2"/>
                  </a:lnTo>
                  <a:lnTo>
                    <a:pt x="206" y="6"/>
                  </a:lnTo>
                  <a:lnTo>
                    <a:pt x="182" y="12"/>
                  </a:lnTo>
                  <a:lnTo>
                    <a:pt x="158" y="20"/>
                  </a:lnTo>
                  <a:lnTo>
                    <a:pt x="136" y="32"/>
                  </a:lnTo>
                  <a:lnTo>
                    <a:pt x="114" y="44"/>
                  </a:lnTo>
                  <a:lnTo>
                    <a:pt x="94" y="60"/>
                  </a:lnTo>
                  <a:lnTo>
                    <a:pt x="76" y="76"/>
                  </a:lnTo>
                  <a:lnTo>
                    <a:pt x="58" y="94"/>
                  </a:lnTo>
                  <a:lnTo>
                    <a:pt x="44" y="114"/>
                  </a:lnTo>
                  <a:lnTo>
                    <a:pt x="30" y="136"/>
                  </a:lnTo>
                  <a:lnTo>
                    <a:pt x="20" y="158"/>
                  </a:lnTo>
                  <a:lnTo>
                    <a:pt x="10" y="182"/>
                  </a:lnTo>
                  <a:lnTo>
                    <a:pt x="4" y="208"/>
                  </a:lnTo>
                  <a:lnTo>
                    <a:pt x="0" y="234"/>
                  </a:lnTo>
                  <a:lnTo>
                    <a:pt x="0" y="260"/>
                  </a:lnTo>
                  <a:lnTo>
                    <a:pt x="0" y="260"/>
                  </a:lnTo>
                  <a:lnTo>
                    <a:pt x="0" y="286"/>
                  </a:lnTo>
                  <a:lnTo>
                    <a:pt x="4" y="312"/>
                  </a:lnTo>
                  <a:lnTo>
                    <a:pt x="10" y="338"/>
                  </a:lnTo>
                  <a:lnTo>
                    <a:pt x="20" y="360"/>
                  </a:lnTo>
                  <a:lnTo>
                    <a:pt x="30" y="384"/>
                  </a:lnTo>
                  <a:lnTo>
                    <a:pt x="44" y="406"/>
                  </a:lnTo>
                  <a:lnTo>
                    <a:pt x="58" y="426"/>
                  </a:lnTo>
                  <a:lnTo>
                    <a:pt x="76" y="444"/>
                  </a:lnTo>
                  <a:lnTo>
                    <a:pt x="94" y="460"/>
                  </a:lnTo>
                  <a:lnTo>
                    <a:pt x="114" y="476"/>
                  </a:lnTo>
                  <a:lnTo>
                    <a:pt x="136" y="488"/>
                  </a:lnTo>
                  <a:lnTo>
                    <a:pt x="158" y="500"/>
                  </a:lnTo>
                  <a:lnTo>
                    <a:pt x="182" y="508"/>
                  </a:lnTo>
                  <a:lnTo>
                    <a:pt x="206" y="514"/>
                  </a:lnTo>
                  <a:lnTo>
                    <a:pt x="232" y="518"/>
                  </a:lnTo>
                  <a:lnTo>
                    <a:pt x="260" y="520"/>
                  </a:lnTo>
                  <a:lnTo>
                    <a:pt x="260" y="520"/>
                  </a:lnTo>
                  <a:lnTo>
                    <a:pt x="286" y="518"/>
                  </a:lnTo>
                  <a:lnTo>
                    <a:pt x="312" y="514"/>
                  </a:lnTo>
                  <a:lnTo>
                    <a:pt x="336" y="508"/>
                  </a:lnTo>
                  <a:lnTo>
                    <a:pt x="360" y="500"/>
                  </a:lnTo>
                  <a:lnTo>
                    <a:pt x="384" y="488"/>
                  </a:lnTo>
                  <a:lnTo>
                    <a:pt x="404" y="476"/>
                  </a:lnTo>
                  <a:lnTo>
                    <a:pt x="424" y="460"/>
                  </a:lnTo>
                  <a:lnTo>
                    <a:pt x="444" y="444"/>
                  </a:lnTo>
                  <a:lnTo>
                    <a:pt x="460" y="426"/>
                  </a:lnTo>
                  <a:lnTo>
                    <a:pt x="474" y="406"/>
                  </a:lnTo>
                  <a:lnTo>
                    <a:pt x="488" y="384"/>
                  </a:lnTo>
                  <a:lnTo>
                    <a:pt x="498" y="360"/>
                  </a:lnTo>
                  <a:lnTo>
                    <a:pt x="508" y="338"/>
                  </a:lnTo>
                  <a:lnTo>
                    <a:pt x="514" y="312"/>
                  </a:lnTo>
                  <a:lnTo>
                    <a:pt x="518" y="286"/>
                  </a:lnTo>
                  <a:lnTo>
                    <a:pt x="520" y="260"/>
                  </a:lnTo>
                  <a:lnTo>
                    <a:pt x="520" y="260"/>
                  </a:lnTo>
                  <a:lnTo>
                    <a:pt x="518" y="234"/>
                  </a:lnTo>
                  <a:lnTo>
                    <a:pt x="514" y="208"/>
                  </a:lnTo>
                  <a:lnTo>
                    <a:pt x="508" y="182"/>
                  </a:lnTo>
                  <a:lnTo>
                    <a:pt x="498" y="158"/>
                  </a:lnTo>
                  <a:lnTo>
                    <a:pt x="488" y="136"/>
                  </a:lnTo>
                  <a:lnTo>
                    <a:pt x="474" y="114"/>
                  </a:lnTo>
                  <a:lnTo>
                    <a:pt x="460" y="94"/>
                  </a:lnTo>
                  <a:lnTo>
                    <a:pt x="444" y="76"/>
                  </a:lnTo>
                  <a:lnTo>
                    <a:pt x="424" y="60"/>
                  </a:lnTo>
                  <a:lnTo>
                    <a:pt x="404" y="44"/>
                  </a:lnTo>
                  <a:lnTo>
                    <a:pt x="384" y="32"/>
                  </a:lnTo>
                  <a:lnTo>
                    <a:pt x="360" y="20"/>
                  </a:lnTo>
                  <a:lnTo>
                    <a:pt x="336" y="12"/>
                  </a:lnTo>
                  <a:lnTo>
                    <a:pt x="312" y="6"/>
                  </a:lnTo>
                  <a:lnTo>
                    <a:pt x="286" y="2"/>
                  </a:lnTo>
                  <a:lnTo>
                    <a:pt x="260" y="0"/>
                  </a:lnTo>
                  <a:lnTo>
                    <a:pt x="260" y="0"/>
                  </a:lnTo>
                  <a:close/>
                  <a:moveTo>
                    <a:pt x="194" y="54"/>
                  </a:moveTo>
                  <a:lnTo>
                    <a:pt x="194" y="54"/>
                  </a:lnTo>
                  <a:lnTo>
                    <a:pt x="186" y="64"/>
                  </a:lnTo>
                  <a:lnTo>
                    <a:pt x="186" y="64"/>
                  </a:lnTo>
                  <a:lnTo>
                    <a:pt x="172" y="88"/>
                  </a:lnTo>
                  <a:lnTo>
                    <a:pt x="158" y="114"/>
                  </a:lnTo>
                  <a:lnTo>
                    <a:pt x="158" y="114"/>
                  </a:lnTo>
                  <a:lnTo>
                    <a:pt x="136" y="106"/>
                  </a:lnTo>
                  <a:lnTo>
                    <a:pt x="118" y="96"/>
                  </a:lnTo>
                  <a:lnTo>
                    <a:pt x="118" y="96"/>
                  </a:lnTo>
                  <a:lnTo>
                    <a:pt x="136" y="82"/>
                  </a:lnTo>
                  <a:lnTo>
                    <a:pt x="154" y="70"/>
                  </a:lnTo>
                  <a:lnTo>
                    <a:pt x="174" y="62"/>
                  </a:lnTo>
                  <a:lnTo>
                    <a:pt x="194" y="54"/>
                  </a:lnTo>
                  <a:lnTo>
                    <a:pt x="194" y="54"/>
                  </a:lnTo>
                  <a:close/>
                  <a:moveTo>
                    <a:pt x="100" y="114"/>
                  </a:moveTo>
                  <a:lnTo>
                    <a:pt x="100" y="114"/>
                  </a:lnTo>
                  <a:lnTo>
                    <a:pt x="122" y="128"/>
                  </a:lnTo>
                  <a:lnTo>
                    <a:pt x="148" y="140"/>
                  </a:lnTo>
                  <a:lnTo>
                    <a:pt x="148" y="140"/>
                  </a:lnTo>
                  <a:lnTo>
                    <a:pt x="140" y="164"/>
                  </a:lnTo>
                  <a:lnTo>
                    <a:pt x="132" y="192"/>
                  </a:lnTo>
                  <a:lnTo>
                    <a:pt x="128" y="222"/>
                  </a:lnTo>
                  <a:lnTo>
                    <a:pt x="124" y="252"/>
                  </a:lnTo>
                  <a:lnTo>
                    <a:pt x="42" y="252"/>
                  </a:lnTo>
                  <a:lnTo>
                    <a:pt x="42" y="252"/>
                  </a:lnTo>
                  <a:lnTo>
                    <a:pt x="44" y="234"/>
                  </a:lnTo>
                  <a:lnTo>
                    <a:pt x="48" y="216"/>
                  </a:lnTo>
                  <a:lnTo>
                    <a:pt x="52" y="196"/>
                  </a:lnTo>
                  <a:lnTo>
                    <a:pt x="58" y="180"/>
                  </a:lnTo>
                  <a:lnTo>
                    <a:pt x="66" y="162"/>
                  </a:lnTo>
                  <a:lnTo>
                    <a:pt x="76" y="144"/>
                  </a:lnTo>
                  <a:lnTo>
                    <a:pt x="88" y="130"/>
                  </a:lnTo>
                  <a:lnTo>
                    <a:pt x="100" y="114"/>
                  </a:lnTo>
                  <a:lnTo>
                    <a:pt x="100" y="114"/>
                  </a:lnTo>
                  <a:close/>
                  <a:moveTo>
                    <a:pt x="42" y="276"/>
                  </a:moveTo>
                  <a:lnTo>
                    <a:pt x="124" y="276"/>
                  </a:lnTo>
                  <a:lnTo>
                    <a:pt x="124" y="276"/>
                  </a:lnTo>
                  <a:lnTo>
                    <a:pt x="126" y="308"/>
                  </a:lnTo>
                  <a:lnTo>
                    <a:pt x="132" y="336"/>
                  </a:lnTo>
                  <a:lnTo>
                    <a:pt x="138" y="362"/>
                  </a:lnTo>
                  <a:lnTo>
                    <a:pt x="146" y="386"/>
                  </a:lnTo>
                  <a:lnTo>
                    <a:pt x="146" y="386"/>
                  </a:lnTo>
                  <a:lnTo>
                    <a:pt x="120" y="398"/>
                  </a:lnTo>
                  <a:lnTo>
                    <a:pt x="100" y="410"/>
                  </a:lnTo>
                  <a:lnTo>
                    <a:pt x="100" y="410"/>
                  </a:lnTo>
                  <a:lnTo>
                    <a:pt x="88" y="396"/>
                  </a:lnTo>
                  <a:lnTo>
                    <a:pt x="76" y="382"/>
                  </a:lnTo>
                  <a:lnTo>
                    <a:pt x="66" y="366"/>
                  </a:lnTo>
                  <a:lnTo>
                    <a:pt x="58" y="350"/>
                  </a:lnTo>
                  <a:lnTo>
                    <a:pt x="52" y="332"/>
                  </a:lnTo>
                  <a:lnTo>
                    <a:pt x="48" y="314"/>
                  </a:lnTo>
                  <a:lnTo>
                    <a:pt x="44" y="296"/>
                  </a:lnTo>
                  <a:lnTo>
                    <a:pt x="42" y="276"/>
                  </a:lnTo>
                  <a:lnTo>
                    <a:pt x="42" y="276"/>
                  </a:lnTo>
                  <a:close/>
                  <a:moveTo>
                    <a:pt x="118" y="426"/>
                  </a:moveTo>
                  <a:lnTo>
                    <a:pt x="118" y="426"/>
                  </a:lnTo>
                  <a:lnTo>
                    <a:pt x="136" y="416"/>
                  </a:lnTo>
                  <a:lnTo>
                    <a:pt x="156" y="406"/>
                  </a:lnTo>
                  <a:lnTo>
                    <a:pt x="156" y="406"/>
                  </a:lnTo>
                  <a:lnTo>
                    <a:pt x="170" y="436"/>
                  </a:lnTo>
                  <a:lnTo>
                    <a:pt x="186" y="460"/>
                  </a:lnTo>
                  <a:lnTo>
                    <a:pt x="186" y="460"/>
                  </a:lnTo>
                  <a:lnTo>
                    <a:pt x="192" y="466"/>
                  </a:lnTo>
                  <a:lnTo>
                    <a:pt x="192" y="466"/>
                  </a:lnTo>
                  <a:lnTo>
                    <a:pt x="172" y="460"/>
                  </a:lnTo>
                  <a:lnTo>
                    <a:pt x="154" y="450"/>
                  </a:lnTo>
                  <a:lnTo>
                    <a:pt x="136" y="438"/>
                  </a:lnTo>
                  <a:lnTo>
                    <a:pt x="118" y="426"/>
                  </a:lnTo>
                  <a:lnTo>
                    <a:pt x="118" y="426"/>
                  </a:lnTo>
                  <a:close/>
                  <a:moveTo>
                    <a:pt x="248" y="476"/>
                  </a:moveTo>
                  <a:lnTo>
                    <a:pt x="248" y="476"/>
                  </a:lnTo>
                  <a:lnTo>
                    <a:pt x="232" y="476"/>
                  </a:lnTo>
                  <a:lnTo>
                    <a:pt x="232" y="476"/>
                  </a:lnTo>
                  <a:lnTo>
                    <a:pt x="220" y="460"/>
                  </a:lnTo>
                  <a:lnTo>
                    <a:pt x="206" y="444"/>
                  </a:lnTo>
                  <a:lnTo>
                    <a:pt x="192" y="422"/>
                  </a:lnTo>
                  <a:lnTo>
                    <a:pt x="180" y="398"/>
                  </a:lnTo>
                  <a:lnTo>
                    <a:pt x="180" y="398"/>
                  </a:lnTo>
                  <a:lnTo>
                    <a:pt x="210" y="392"/>
                  </a:lnTo>
                  <a:lnTo>
                    <a:pt x="228" y="388"/>
                  </a:lnTo>
                  <a:lnTo>
                    <a:pt x="248" y="388"/>
                  </a:lnTo>
                  <a:lnTo>
                    <a:pt x="248" y="476"/>
                  </a:lnTo>
                  <a:close/>
                  <a:moveTo>
                    <a:pt x="248" y="364"/>
                  </a:moveTo>
                  <a:lnTo>
                    <a:pt x="248" y="364"/>
                  </a:lnTo>
                  <a:lnTo>
                    <a:pt x="224" y="364"/>
                  </a:lnTo>
                  <a:lnTo>
                    <a:pt x="204" y="368"/>
                  </a:lnTo>
                  <a:lnTo>
                    <a:pt x="170" y="378"/>
                  </a:lnTo>
                  <a:lnTo>
                    <a:pt x="170" y="378"/>
                  </a:lnTo>
                  <a:lnTo>
                    <a:pt x="162" y="356"/>
                  </a:lnTo>
                  <a:lnTo>
                    <a:pt x="156" y="332"/>
                  </a:lnTo>
                  <a:lnTo>
                    <a:pt x="150" y="306"/>
                  </a:lnTo>
                  <a:lnTo>
                    <a:pt x="148" y="276"/>
                  </a:lnTo>
                  <a:lnTo>
                    <a:pt x="248" y="276"/>
                  </a:lnTo>
                  <a:lnTo>
                    <a:pt x="248" y="364"/>
                  </a:lnTo>
                  <a:close/>
                  <a:moveTo>
                    <a:pt x="248" y="252"/>
                  </a:moveTo>
                  <a:lnTo>
                    <a:pt x="150" y="252"/>
                  </a:lnTo>
                  <a:lnTo>
                    <a:pt x="150" y="252"/>
                  </a:lnTo>
                  <a:lnTo>
                    <a:pt x="152" y="224"/>
                  </a:lnTo>
                  <a:lnTo>
                    <a:pt x="156" y="196"/>
                  </a:lnTo>
                  <a:lnTo>
                    <a:pt x="164" y="170"/>
                  </a:lnTo>
                  <a:lnTo>
                    <a:pt x="172" y="148"/>
                  </a:lnTo>
                  <a:lnTo>
                    <a:pt x="172" y="148"/>
                  </a:lnTo>
                  <a:lnTo>
                    <a:pt x="188" y="152"/>
                  </a:lnTo>
                  <a:lnTo>
                    <a:pt x="208" y="154"/>
                  </a:lnTo>
                  <a:lnTo>
                    <a:pt x="248" y="158"/>
                  </a:lnTo>
                  <a:lnTo>
                    <a:pt x="248" y="252"/>
                  </a:lnTo>
                  <a:close/>
                  <a:moveTo>
                    <a:pt x="248" y="134"/>
                  </a:moveTo>
                  <a:lnTo>
                    <a:pt x="248" y="134"/>
                  </a:lnTo>
                  <a:lnTo>
                    <a:pt x="212" y="130"/>
                  </a:lnTo>
                  <a:lnTo>
                    <a:pt x="182" y="122"/>
                  </a:lnTo>
                  <a:lnTo>
                    <a:pt x="182" y="122"/>
                  </a:lnTo>
                  <a:lnTo>
                    <a:pt x="194" y="100"/>
                  </a:lnTo>
                  <a:lnTo>
                    <a:pt x="206" y="80"/>
                  </a:lnTo>
                  <a:lnTo>
                    <a:pt x="206" y="80"/>
                  </a:lnTo>
                  <a:lnTo>
                    <a:pt x="220" y="60"/>
                  </a:lnTo>
                  <a:lnTo>
                    <a:pt x="234" y="46"/>
                  </a:lnTo>
                  <a:lnTo>
                    <a:pt x="234" y="46"/>
                  </a:lnTo>
                  <a:lnTo>
                    <a:pt x="248" y="44"/>
                  </a:lnTo>
                  <a:lnTo>
                    <a:pt x="248" y="134"/>
                  </a:lnTo>
                  <a:close/>
                  <a:moveTo>
                    <a:pt x="396" y="94"/>
                  </a:moveTo>
                  <a:lnTo>
                    <a:pt x="396" y="94"/>
                  </a:lnTo>
                  <a:lnTo>
                    <a:pt x="378" y="104"/>
                  </a:lnTo>
                  <a:lnTo>
                    <a:pt x="358" y="114"/>
                  </a:lnTo>
                  <a:lnTo>
                    <a:pt x="358" y="114"/>
                  </a:lnTo>
                  <a:lnTo>
                    <a:pt x="342" y="88"/>
                  </a:lnTo>
                  <a:lnTo>
                    <a:pt x="328" y="64"/>
                  </a:lnTo>
                  <a:lnTo>
                    <a:pt x="328" y="64"/>
                  </a:lnTo>
                  <a:lnTo>
                    <a:pt x="320" y="54"/>
                  </a:lnTo>
                  <a:lnTo>
                    <a:pt x="320" y="54"/>
                  </a:lnTo>
                  <a:lnTo>
                    <a:pt x="340" y="60"/>
                  </a:lnTo>
                  <a:lnTo>
                    <a:pt x="360" y="70"/>
                  </a:lnTo>
                  <a:lnTo>
                    <a:pt x="378" y="82"/>
                  </a:lnTo>
                  <a:lnTo>
                    <a:pt x="396" y="94"/>
                  </a:lnTo>
                  <a:lnTo>
                    <a:pt x="396" y="94"/>
                  </a:lnTo>
                  <a:close/>
                  <a:moveTo>
                    <a:pt x="268" y="44"/>
                  </a:moveTo>
                  <a:lnTo>
                    <a:pt x="268" y="44"/>
                  </a:lnTo>
                  <a:lnTo>
                    <a:pt x="282" y="46"/>
                  </a:lnTo>
                  <a:lnTo>
                    <a:pt x="282" y="46"/>
                  </a:lnTo>
                  <a:lnTo>
                    <a:pt x="294" y="60"/>
                  </a:lnTo>
                  <a:lnTo>
                    <a:pt x="308" y="80"/>
                  </a:lnTo>
                  <a:lnTo>
                    <a:pt x="308" y="80"/>
                  </a:lnTo>
                  <a:lnTo>
                    <a:pt x="322" y="98"/>
                  </a:lnTo>
                  <a:lnTo>
                    <a:pt x="334" y="122"/>
                  </a:lnTo>
                  <a:lnTo>
                    <a:pt x="334" y="122"/>
                  </a:lnTo>
                  <a:lnTo>
                    <a:pt x="304" y="130"/>
                  </a:lnTo>
                  <a:lnTo>
                    <a:pt x="268" y="134"/>
                  </a:lnTo>
                  <a:lnTo>
                    <a:pt x="268" y="44"/>
                  </a:lnTo>
                  <a:close/>
                  <a:moveTo>
                    <a:pt x="268" y="158"/>
                  </a:moveTo>
                  <a:lnTo>
                    <a:pt x="268" y="158"/>
                  </a:lnTo>
                  <a:lnTo>
                    <a:pt x="308" y="154"/>
                  </a:lnTo>
                  <a:lnTo>
                    <a:pt x="326" y="150"/>
                  </a:lnTo>
                  <a:lnTo>
                    <a:pt x="344" y="146"/>
                  </a:lnTo>
                  <a:lnTo>
                    <a:pt x="344" y="146"/>
                  </a:lnTo>
                  <a:lnTo>
                    <a:pt x="352" y="170"/>
                  </a:lnTo>
                  <a:lnTo>
                    <a:pt x="358" y="196"/>
                  </a:lnTo>
                  <a:lnTo>
                    <a:pt x="364" y="224"/>
                  </a:lnTo>
                  <a:lnTo>
                    <a:pt x="366" y="252"/>
                  </a:lnTo>
                  <a:lnTo>
                    <a:pt x="268" y="252"/>
                  </a:lnTo>
                  <a:lnTo>
                    <a:pt x="268" y="158"/>
                  </a:lnTo>
                  <a:close/>
                  <a:moveTo>
                    <a:pt x="268" y="276"/>
                  </a:moveTo>
                  <a:lnTo>
                    <a:pt x="366" y="276"/>
                  </a:lnTo>
                  <a:lnTo>
                    <a:pt x="366" y="276"/>
                  </a:lnTo>
                  <a:lnTo>
                    <a:pt x="364" y="304"/>
                  </a:lnTo>
                  <a:lnTo>
                    <a:pt x="360" y="330"/>
                  </a:lnTo>
                  <a:lnTo>
                    <a:pt x="354" y="354"/>
                  </a:lnTo>
                  <a:lnTo>
                    <a:pt x="346" y="378"/>
                  </a:lnTo>
                  <a:lnTo>
                    <a:pt x="346" y="378"/>
                  </a:lnTo>
                  <a:lnTo>
                    <a:pt x="310" y="368"/>
                  </a:lnTo>
                  <a:lnTo>
                    <a:pt x="290" y="366"/>
                  </a:lnTo>
                  <a:lnTo>
                    <a:pt x="268" y="364"/>
                  </a:lnTo>
                  <a:lnTo>
                    <a:pt x="268" y="276"/>
                  </a:lnTo>
                  <a:close/>
                  <a:moveTo>
                    <a:pt x="284" y="476"/>
                  </a:moveTo>
                  <a:lnTo>
                    <a:pt x="284" y="476"/>
                  </a:lnTo>
                  <a:lnTo>
                    <a:pt x="268" y="476"/>
                  </a:lnTo>
                  <a:lnTo>
                    <a:pt x="268" y="388"/>
                  </a:lnTo>
                  <a:lnTo>
                    <a:pt x="268" y="388"/>
                  </a:lnTo>
                  <a:lnTo>
                    <a:pt x="288" y="390"/>
                  </a:lnTo>
                  <a:lnTo>
                    <a:pt x="306" y="392"/>
                  </a:lnTo>
                  <a:lnTo>
                    <a:pt x="336" y="400"/>
                  </a:lnTo>
                  <a:lnTo>
                    <a:pt x="336" y="400"/>
                  </a:lnTo>
                  <a:lnTo>
                    <a:pt x="324" y="422"/>
                  </a:lnTo>
                  <a:lnTo>
                    <a:pt x="308" y="444"/>
                  </a:lnTo>
                  <a:lnTo>
                    <a:pt x="308" y="444"/>
                  </a:lnTo>
                  <a:lnTo>
                    <a:pt x="296" y="462"/>
                  </a:lnTo>
                  <a:lnTo>
                    <a:pt x="284" y="476"/>
                  </a:lnTo>
                  <a:lnTo>
                    <a:pt x="284" y="476"/>
                  </a:lnTo>
                  <a:close/>
                  <a:moveTo>
                    <a:pt x="322" y="466"/>
                  </a:moveTo>
                  <a:lnTo>
                    <a:pt x="322" y="466"/>
                  </a:lnTo>
                  <a:lnTo>
                    <a:pt x="328" y="460"/>
                  </a:lnTo>
                  <a:lnTo>
                    <a:pt x="328" y="460"/>
                  </a:lnTo>
                  <a:lnTo>
                    <a:pt x="344" y="436"/>
                  </a:lnTo>
                  <a:lnTo>
                    <a:pt x="358" y="408"/>
                  </a:lnTo>
                  <a:lnTo>
                    <a:pt x="358" y="408"/>
                  </a:lnTo>
                  <a:lnTo>
                    <a:pt x="380" y="418"/>
                  </a:lnTo>
                  <a:lnTo>
                    <a:pt x="396" y="426"/>
                  </a:lnTo>
                  <a:lnTo>
                    <a:pt x="396" y="426"/>
                  </a:lnTo>
                  <a:lnTo>
                    <a:pt x="380" y="440"/>
                  </a:lnTo>
                  <a:lnTo>
                    <a:pt x="362" y="450"/>
                  </a:lnTo>
                  <a:lnTo>
                    <a:pt x="342" y="460"/>
                  </a:lnTo>
                  <a:lnTo>
                    <a:pt x="322" y="466"/>
                  </a:lnTo>
                  <a:lnTo>
                    <a:pt x="322" y="466"/>
                  </a:lnTo>
                  <a:close/>
                  <a:moveTo>
                    <a:pt x="414" y="410"/>
                  </a:moveTo>
                  <a:lnTo>
                    <a:pt x="414" y="410"/>
                  </a:lnTo>
                  <a:lnTo>
                    <a:pt x="394" y="400"/>
                  </a:lnTo>
                  <a:lnTo>
                    <a:pt x="368" y="388"/>
                  </a:lnTo>
                  <a:lnTo>
                    <a:pt x="368" y="388"/>
                  </a:lnTo>
                  <a:lnTo>
                    <a:pt x="376" y="364"/>
                  </a:lnTo>
                  <a:lnTo>
                    <a:pt x="384" y="338"/>
                  </a:lnTo>
                  <a:lnTo>
                    <a:pt x="388" y="308"/>
                  </a:lnTo>
                  <a:lnTo>
                    <a:pt x="390" y="276"/>
                  </a:lnTo>
                  <a:lnTo>
                    <a:pt x="474" y="276"/>
                  </a:lnTo>
                  <a:lnTo>
                    <a:pt x="474" y="276"/>
                  </a:lnTo>
                  <a:lnTo>
                    <a:pt x="472" y="296"/>
                  </a:lnTo>
                  <a:lnTo>
                    <a:pt x="468" y="314"/>
                  </a:lnTo>
                  <a:lnTo>
                    <a:pt x="462" y="332"/>
                  </a:lnTo>
                  <a:lnTo>
                    <a:pt x="456" y="350"/>
                  </a:lnTo>
                  <a:lnTo>
                    <a:pt x="448" y="366"/>
                  </a:lnTo>
                  <a:lnTo>
                    <a:pt x="438" y="382"/>
                  </a:lnTo>
                  <a:lnTo>
                    <a:pt x="428" y="396"/>
                  </a:lnTo>
                  <a:lnTo>
                    <a:pt x="414" y="410"/>
                  </a:lnTo>
                  <a:lnTo>
                    <a:pt x="414" y="410"/>
                  </a:lnTo>
                  <a:close/>
                  <a:moveTo>
                    <a:pt x="390" y="252"/>
                  </a:moveTo>
                  <a:lnTo>
                    <a:pt x="390" y="252"/>
                  </a:lnTo>
                  <a:lnTo>
                    <a:pt x="388" y="222"/>
                  </a:lnTo>
                  <a:lnTo>
                    <a:pt x="382" y="192"/>
                  </a:lnTo>
                  <a:lnTo>
                    <a:pt x="376" y="164"/>
                  </a:lnTo>
                  <a:lnTo>
                    <a:pt x="366" y="138"/>
                  </a:lnTo>
                  <a:lnTo>
                    <a:pt x="366" y="138"/>
                  </a:lnTo>
                  <a:lnTo>
                    <a:pt x="394" y="126"/>
                  </a:lnTo>
                  <a:lnTo>
                    <a:pt x="414" y="114"/>
                  </a:lnTo>
                  <a:lnTo>
                    <a:pt x="414" y="114"/>
                  </a:lnTo>
                  <a:lnTo>
                    <a:pt x="428" y="130"/>
                  </a:lnTo>
                  <a:lnTo>
                    <a:pt x="438" y="146"/>
                  </a:lnTo>
                  <a:lnTo>
                    <a:pt x="448" y="162"/>
                  </a:lnTo>
                  <a:lnTo>
                    <a:pt x="456" y="180"/>
                  </a:lnTo>
                  <a:lnTo>
                    <a:pt x="462" y="198"/>
                  </a:lnTo>
                  <a:lnTo>
                    <a:pt x="468" y="216"/>
                  </a:lnTo>
                  <a:lnTo>
                    <a:pt x="472" y="234"/>
                  </a:lnTo>
                  <a:lnTo>
                    <a:pt x="474" y="252"/>
                  </a:lnTo>
                  <a:lnTo>
                    <a:pt x="390" y="252"/>
                  </a:lnTo>
                  <a:close/>
                </a:path>
              </a:pathLst>
            </a:custGeom>
            <a:solidFill>
              <a:srgbClr val="FD8280"/>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grpSp>
      <p:sp>
        <p:nvSpPr>
          <p:cNvPr id="29" name="椭圆 28"/>
          <p:cNvSpPr/>
          <p:nvPr/>
        </p:nvSpPr>
        <p:spPr>
          <a:xfrm>
            <a:off x="5146662" y="2706485"/>
            <a:ext cx="1575649" cy="1576639"/>
          </a:xfrm>
          <a:prstGeom prst="ellipse">
            <a:avLst/>
          </a:prstGeom>
          <a:solidFill>
            <a:srgbClr val="C00000">
              <a:alpha val="40000"/>
            </a:srgbClr>
          </a:solidFill>
          <a:ln algn="ctr" cap="flat" cmpd="sng" w="9525">
            <a:no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30000"/>
              </a:lnSpc>
              <a:spcBef>
                <a:spcPct val="0"/>
              </a:spcBef>
              <a:spcAft>
                <a:spcPct val="0"/>
              </a:spcAft>
              <a:buClrTx/>
              <a:buSzTx/>
              <a:buFontTx/>
              <a:buNone/>
              <a:defRPr/>
            </a:pPr>
            <a:endParaRPr altLang="en-US" b="1" baseline="0" cap="none" i="0" kern="1200" kumimoji="1" lang="zh-CN" noProof="0" normalizeH="0" spc="0" strike="noStrike" sz="1600" u="none">
              <a:ln>
                <a:noFill/>
              </a:ln>
              <a:solidFill>
                <a:srgbClr val="FFFFFF"/>
              </a:solidFill>
              <a:effectLst/>
              <a:uLnTx/>
              <a:uFillTx/>
              <a:latin typeface="Century Gothic"/>
              <a:ea typeface="微软雅黑"/>
              <a:cs typeface="+mn-cs"/>
            </a:endParaRPr>
          </a:p>
        </p:txBody>
      </p:sp>
      <p:grpSp>
        <p:nvGrpSpPr>
          <p:cNvPr id="8" name="组合 7"/>
          <p:cNvGrpSpPr/>
          <p:nvPr/>
        </p:nvGrpSpPr>
        <p:grpSpPr>
          <a:xfrm>
            <a:off x="5019242" y="2578984"/>
            <a:ext cx="1830487" cy="1831637"/>
            <a:chOff x="5019242" y="2578984"/>
            <a:chExt cx="1830487" cy="1831637"/>
          </a:xfrm>
        </p:grpSpPr>
        <p:sp>
          <p:nvSpPr>
            <p:cNvPr id="28" name="椭圆 27"/>
            <p:cNvSpPr/>
            <p:nvPr/>
          </p:nvSpPr>
          <p:spPr>
            <a:xfrm>
              <a:off x="5019242" y="2578984"/>
              <a:ext cx="1830487" cy="1831637"/>
            </a:xfrm>
            <a:prstGeom prst="ellipse">
              <a:avLst/>
            </a:prstGeom>
            <a:solidFill>
              <a:srgbClr val="C00000">
                <a:alpha val="19000"/>
              </a:srgbClr>
            </a:solidFill>
            <a:ln algn="ctr" cap="flat" cmpd="sng" w="9525">
              <a:no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3200" u="none">
                <a:ln>
                  <a:noFill/>
                </a:ln>
                <a:solidFill>
                  <a:srgbClr val="404040"/>
                </a:solidFill>
                <a:effectLst/>
                <a:uLnTx/>
                <a:uFillTx/>
                <a:latin typeface="Century Gothic"/>
                <a:ea typeface="微软雅黑"/>
                <a:cs typeface="+mn-cs"/>
              </a:endParaRPr>
            </a:p>
          </p:txBody>
        </p:sp>
        <p:sp>
          <p:nvSpPr>
            <p:cNvPr id="30" name="弦形 29"/>
            <p:cNvSpPr/>
            <p:nvPr/>
          </p:nvSpPr>
          <p:spPr>
            <a:xfrm>
              <a:off x="5146662" y="2702257"/>
              <a:ext cx="1575649" cy="1576639"/>
            </a:xfrm>
            <a:prstGeom prst="chord">
              <a:avLst>
                <a:gd fmla="val 114118" name="adj1"/>
                <a:gd fmla="val 10671549" name="adj2"/>
              </a:avLst>
            </a:prstGeom>
            <a:solidFill>
              <a:srgbClr val="C00000">
                <a:alpha val="27000"/>
              </a:srgbClr>
            </a:solidFill>
            <a:ln algn="ctr" cap="flat" cmpd="sng" w="9525">
              <a:no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3200" u="none">
                <a:ln>
                  <a:noFill/>
                </a:ln>
                <a:solidFill>
                  <a:srgbClr val="404040"/>
                </a:solidFill>
                <a:effectLst/>
                <a:uLnTx/>
                <a:uFillTx/>
                <a:latin typeface="Century Gothic"/>
                <a:ea typeface="微软雅黑"/>
                <a:cs typeface="+mn-cs"/>
              </a:endParaRPr>
            </a:p>
          </p:txBody>
        </p:sp>
        <p:sp>
          <p:nvSpPr>
            <p:cNvPr id="31" name="矩形 30"/>
            <p:cNvSpPr/>
            <p:nvPr/>
          </p:nvSpPr>
          <p:spPr>
            <a:xfrm>
              <a:off x="5639764" y="3177990"/>
              <a:ext cx="617855" cy="646176"/>
            </a:xfrm>
            <a:prstGeom prst="rect">
              <a:avLst/>
            </a:prstGeom>
          </p:spPr>
          <p:txBody>
            <a:bodyPr wrap="none">
              <a:spAutoFit/>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ctr" lvl="0">
                <a:lnSpc>
                  <a:spcPct val="130000"/>
                </a:lnSpc>
                <a:defRPr/>
              </a:pPr>
              <a:r>
                <a:rPr altLang="zh-CN" b="1" kumimoji="1" lang="en-US" sz="1400">
                  <a:solidFill>
                    <a:srgbClr val="FFFFFF"/>
                  </a:solidFill>
                  <a:latin charset="0" panose="04020705060702020204" pitchFamily="82" typeface="Charlemagne Std"/>
                  <a:ea typeface="微软雅黑"/>
                </a:rPr>
                <a:t>Tourism </a:t>
              </a:r>
            </a:p>
            <a:p>
              <a:pPr algn="ctr" lvl="0">
                <a:lnSpc>
                  <a:spcPct val="130000"/>
                </a:lnSpc>
                <a:defRPr/>
              </a:pPr>
              <a:r>
                <a:rPr altLang="zh-CN" b="1" kumimoji="1" lang="en-US" sz="1400">
                  <a:solidFill>
                    <a:srgbClr val="FFFFFF"/>
                  </a:solidFill>
                  <a:latin charset="0" panose="04020705060702020204" pitchFamily="82" typeface="Charlemagne Std"/>
                  <a:ea typeface="微软雅黑"/>
                </a:rPr>
                <a:t>project </a:t>
              </a:r>
            </a:p>
          </p:txBody>
        </p:sp>
      </p:grpSp>
      <p:cxnSp>
        <p:nvCxnSpPr>
          <p:cNvPr id="57" name="直线连接符 92"/>
          <p:cNvCxnSpPr/>
          <p:nvPr/>
        </p:nvCxnSpPr>
        <p:spPr>
          <a:xfrm flipH="1">
            <a:off x="5922036" y="1814109"/>
            <a:ext cx="1979" cy="756394"/>
          </a:xfrm>
          <a:prstGeom prst="line">
            <a:avLst/>
          </a:prstGeom>
          <a:noFill/>
          <a:ln algn="ctr" cap="flat" cmpd="sng" w="19050">
            <a:solidFill>
              <a:srgbClr val="BFBFBF"/>
            </a:solidFill>
            <a:prstDash val="solid"/>
          </a:ln>
          <a:effectLst/>
        </p:spPr>
      </p:cxnSp>
      <p:sp>
        <p:nvSpPr>
          <p:cNvPr id="19" name="矩形 18"/>
          <p:cNvSpPr/>
          <p:nvPr/>
        </p:nvSpPr>
        <p:spPr>
          <a:xfrm>
            <a:off x="6323453" y="1316587"/>
            <a:ext cx="2011680" cy="365760"/>
          </a:xfrm>
          <a:prstGeom prst="rect">
            <a:avLst/>
          </a:prstGeom>
        </p:spPr>
        <p:txBody>
          <a:bodyPr wrap="none">
            <a:spAutoFit/>
          </a:bodyPr>
          <a:lstStyle/>
          <a:p>
            <a:r>
              <a:rPr altLang="zh-CN" lang="zh-CN">
                <a:latin charset="-122" panose="02020400000000000000" pitchFamily="18" typeface="Adobe 仿宋 Std R"/>
                <a:ea charset="-122" panose="02020400000000000000" pitchFamily="18" typeface="Adobe 仿宋 Std R"/>
                <a:cs charset="0" panose="02020603050405020304" pitchFamily="18" typeface="Times New Roman"/>
              </a:rPr>
              <a:t>城郊河段旅游概况</a:t>
            </a:r>
          </a:p>
        </p:txBody>
      </p:sp>
      <p:grpSp>
        <p:nvGrpSpPr>
          <p:cNvPr id="5" name="组合 4"/>
          <p:cNvGrpSpPr/>
          <p:nvPr/>
        </p:nvGrpSpPr>
        <p:grpSpPr>
          <a:xfrm>
            <a:off x="6426693" y="4227274"/>
            <a:ext cx="2725526" cy="1215726"/>
            <a:chOff x="6426693" y="4227274"/>
            <a:chExt cx="2725526" cy="1215726"/>
          </a:xfrm>
        </p:grpSpPr>
        <p:grpSp>
          <p:nvGrpSpPr>
            <p:cNvPr id="65" name="组合 64"/>
            <p:cNvGrpSpPr/>
            <p:nvPr/>
          </p:nvGrpSpPr>
          <p:grpSpPr>
            <a:xfrm>
              <a:off x="6812208" y="4784200"/>
              <a:ext cx="658386" cy="658800"/>
              <a:chOff x="3475926" y="1101808"/>
              <a:chExt cx="658386" cy="658800"/>
            </a:xfrm>
          </p:grpSpPr>
          <p:sp>
            <p:nvSpPr>
              <p:cNvPr id="61" name="椭圆 60"/>
              <p:cNvSpPr/>
              <p:nvPr/>
            </p:nvSpPr>
            <p:spPr>
              <a:xfrm>
                <a:off x="3475926" y="1101808"/>
                <a:ext cx="658386" cy="658800"/>
              </a:xfrm>
              <a:prstGeom prst="ellipse">
                <a:avLst/>
              </a:prstGeom>
              <a:noFill/>
              <a:ln algn="ctr" cap="flat" cmpd="sng" w="19050">
                <a:solidFill>
                  <a:srgbClr val="BFBFBF"/>
                </a:solid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srgbClr val="404040"/>
                  </a:solidFill>
                  <a:effectLst/>
                  <a:uLnTx/>
                  <a:uFillTx/>
                  <a:latin typeface="Century Gothic"/>
                  <a:ea typeface="微软雅黑"/>
                  <a:cs typeface="+mn-cs"/>
                </a:endParaRPr>
              </a:p>
            </p:txBody>
          </p:sp>
          <p:grpSp>
            <p:nvGrpSpPr>
              <p:cNvPr id="22" name="组 191"/>
              <p:cNvGrpSpPr/>
              <p:nvPr/>
            </p:nvGrpSpPr>
            <p:grpSpPr>
              <a:xfrm>
                <a:off x="3626733" y="1178606"/>
                <a:ext cx="376101" cy="451034"/>
                <a:chOff x="1536707" y="911230"/>
                <a:chExt cx="831851" cy="996957"/>
              </a:xfrm>
              <a:solidFill>
                <a:srgbClr val="FDD031"/>
              </a:solidFill>
            </p:grpSpPr>
            <p:sp>
              <p:nvSpPr>
                <p:cNvPr id="46" name="Freeform 47"/>
                <p:cNvSpPr/>
                <p:nvPr/>
              </p:nvSpPr>
              <p:spPr bwMode="auto">
                <a:xfrm>
                  <a:off x="1838333" y="1765310"/>
                  <a:ext cx="234952" cy="50801"/>
                </a:xfrm>
                <a:custGeom>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b="b" l="0" r="r" t="0"/>
                  <a:pathLst>
                    <a:path h="32" w="148">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47" name="Freeform 48"/>
                <p:cNvSpPr/>
                <p:nvPr/>
              </p:nvSpPr>
              <p:spPr bwMode="auto">
                <a:xfrm>
                  <a:off x="1838333" y="1857386"/>
                  <a:ext cx="234952" cy="50801"/>
                </a:xfrm>
                <a:custGeom>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b="b" l="0" r="r" t="0"/>
                  <a:pathLst>
                    <a:path h="32" w="148">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48" name="Freeform 49"/>
                <p:cNvSpPr>
                  <a:spLocks noEditPoints="1"/>
                </p:cNvSpPr>
                <p:nvPr/>
              </p:nvSpPr>
              <p:spPr bwMode="auto">
                <a:xfrm>
                  <a:off x="1714507" y="1143006"/>
                  <a:ext cx="476251" cy="581028"/>
                </a:xfrm>
                <a:custGeom>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b="b" l="0" r="r" t="0"/>
                  <a:pathLst>
                    <a:path h="366" w="300">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49" name="Rectangle 50"/>
                <p:cNvSpPr>
                  <a:spLocks noChangeArrowheads="1"/>
                </p:cNvSpPr>
                <p:nvPr/>
              </p:nvSpPr>
              <p:spPr bwMode="auto">
                <a:xfrm>
                  <a:off x="1838333" y="1609735"/>
                  <a:ext cx="234952" cy="114301"/>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0" name="Rectangle 51"/>
                <p:cNvSpPr>
                  <a:spLocks noChangeArrowheads="1"/>
                </p:cNvSpPr>
                <p:nvPr/>
              </p:nvSpPr>
              <p:spPr bwMode="auto">
                <a:xfrm>
                  <a:off x="1838333" y="1765311"/>
                  <a:ext cx="234952" cy="50801"/>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1" name="Freeform 52"/>
                <p:cNvSpPr/>
                <p:nvPr/>
              </p:nvSpPr>
              <p:spPr bwMode="auto">
                <a:xfrm>
                  <a:off x="1927234" y="911230"/>
                  <a:ext cx="53974" cy="180975"/>
                </a:xfrm>
                <a:custGeom>
                  <a:cxnLst>
                    <a:cxn ang="0">
                      <a:pos x="34" y="112"/>
                    </a:cxn>
                    <a:cxn ang="0">
                      <a:pos x="4" y="114"/>
                    </a:cxn>
                    <a:cxn ang="0">
                      <a:pos x="0" y="0"/>
                    </a:cxn>
                    <a:cxn ang="0">
                      <a:pos x="28" y="0"/>
                    </a:cxn>
                    <a:cxn ang="0">
                      <a:pos x="34" y="112"/>
                    </a:cxn>
                  </a:cxnLst>
                  <a:rect b="b" l="0" r="r" t="0"/>
                  <a:pathLst>
                    <a:path h="114" w="34">
                      <a:moveTo>
                        <a:pt x="34" y="112"/>
                      </a:moveTo>
                      <a:lnTo>
                        <a:pt x="4" y="114"/>
                      </a:lnTo>
                      <a:lnTo>
                        <a:pt x="0" y="0"/>
                      </a:lnTo>
                      <a:lnTo>
                        <a:pt x="28" y="0"/>
                      </a:lnTo>
                      <a:lnTo>
                        <a:pt x="34"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2" name="Freeform 53"/>
                <p:cNvSpPr/>
                <p:nvPr/>
              </p:nvSpPr>
              <p:spPr bwMode="auto">
                <a:xfrm>
                  <a:off x="1698633" y="962032"/>
                  <a:ext cx="130176" cy="177801"/>
                </a:xfrm>
                <a:custGeom>
                  <a:cxnLst>
                    <a:cxn ang="0">
                      <a:pos x="58" y="112"/>
                    </a:cxn>
                    <a:cxn ang="0">
                      <a:pos x="0" y="14"/>
                    </a:cxn>
                    <a:cxn ang="0">
                      <a:pos x="26" y="0"/>
                    </a:cxn>
                    <a:cxn ang="0">
                      <a:pos x="82" y="98"/>
                    </a:cxn>
                    <a:cxn ang="0">
                      <a:pos x="58" y="112"/>
                    </a:cxn>
                  </a:cxnLst>
                  <a:rect b="b" l="0" r="r" t="0"/>
                  <a:pathLst>
                    <a:path h="112" w="82">
                      <a:moveTo>
                        <a:pt x="58" y="112"/>
                      </a:moveTo>
                      <a:lnTo>
                        <a:pt x="0" y="14"/>
                      </a:lnTo>
                      <a:lnTo>
                        <a:pt x="26" y="0"/>
                      </a:lnTo>
                      <a:lnTo>
                        <a:pt x="82" y="98"/>
                      </a:lnTo>
                      <a:lnTo>
                        <a:pt x="58"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3" name="Freeform 54"/>
                <p:cNvSpPr/>
                <p:nvPr/>
              </p:nvSpPr>
              <p:spPr bwMode="auto">
                <a:xfrm>
                  <a:off x="1536707" y="1123955"/>
                  <a:ext cx="180976" cy="130176"/>
                </a:xfrm>
                <a:custGeom>
                  <a:cxnLst>
                    <a:cxn ang="0">
                      <a:pos x="14" y="0"/>
                    </a:cxn>
                    <a:cxn ang="0">
                      <a:pos x="114" y="58"/>
                    </a:cxn>
                    <a:cxn ang="0">
                      <a:pos x="98" y="82"/>
                    </a:cxn>
                    <a:cxn ang="0">
                      <a:pos x="0" y="26"/>
                    </a:cxn>
                    <a:cxn ang="0">
                      <a:pos x="14" y="0"/>
                    </a:cxn>
                  </a:cxnLst>
                  <a:rect b="b" l="0" r="r" t="0"/>
                  <a:pathLst>
                    <a:path h="82" w="114">
                      <a:moveTo>
                        <a:pt x="14" y="0"/>
                      </a:moveTo>
                      <a:lnTo>
                        <a:pt x="114" y="58"/>
                      </a:lnTo>
                      <a:lnTo>
                        <a:pt x="98" y="82"/>
                      </a:lnTo>
                      <a:lnTo>
                        <a:pt x="0" y="26"/>
                      </a:lnTo>
                      <a:lnTo>
                        <a:pt x="14"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4" name="Freeform 55"/>
                <p:cNvSpPr/>
                <p:nvPr/>
              </p:nvSpPr>
              <p:spPr bwMode="auto">
                <a:xfrm>
                  <a:off x="2190758" y="1123953"/>
                  <a:ext cx="177800" cy="130176"/>
                </a:xfrm>
                <a:custGeom>
                  <a:cxnLst>
                    <a:cxn ang="0">
                      <a:pos x="98" y="0"/>
                    </a:cxn>
                    <a:cxn ang="0">
                      <a:pos x="0" y="58"/>
                    </a:cxn>
                    <a:cxn ang="0">
                      <a:pos x="14" y="82"/>
                    </a:cxn>
                    <a:cxn ang="0">
                      <a:pos x="112" y="26"/>
                    </a:cxn>
                    <a:cxn ang="0">
                      <a:pos x="98" y="0"/>
                    </a:cxn>
                  </a:cxnLst>
                  <a:rect b="b" l="0" r="r" t="0"/>
                  <a:pathLst>
                    <a:path h="82" w="112">
                      <a:moveTo>
                        <a:pt x="98" y="0"/>
                      </a:moveTo>
                      <a:lnTo>
                        <a:pt x="0" y="58"/>
                      </a:lnTo>
                      <a:lnTo>
                        <a:pt x="14" y="82"/>
                      </a:lnTo>
                      <a:lnTo>
                        <a:pt x="112" y="26"/>
                      </a:lnTo>
                      <a:lnTo>
                        <a:pt x="98" y="0"/>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sp>
              <p:nvSpPr>
                <p:cNvPr id="55" name="Freeform 56"/>
                <p:cNvSpPr/>
                <p:nvPr/>
              </p:nvSpPr>
              <p:spPr bwMode="auto">
                <a:xfrm>
                  <a:off x="2076451" y="962025"/>
                  <a:ext cx="130176" cy="177801"/>
                </a:xfrm>
                <a:custGeom>
                  <a:cxnLst>
                    <a:cxn ang="0">
                      <a:pos x="26" y="112"/>
                    </a:cxn>
                    <a:cxn ang="0">
                      <a:pos x="0" y="98"/>
                    </a:cxn>
                    <a:cxn ang="0">
                      <a:pos x="58" y="0"/>
                    </a:cxn>
                    <a:cxn ang="0">
                      <a:pos x="82" y="14"/>
                    </a:cxn>
                    <a:cxn ang="0">
                      <a:pos x="26" y="112"/>
                    </a:cxn>
                  </a:cxnLst>
                  <a:rect b="b" l="0" r="r" t="0"/>
                  <a:pathLst>
                    <a:path h="112" w="82">
                      <a:moveTo>
                        <a:pt x="26" y="112"/>
                      </a:moveTo>
                      <a:lnTo>
                        <a:pt x="0" y="98"/>
                      </a:lnTo>
                      <a:lnTo>
                        <a:pt x="58" y="0"/>
                      </a:lnTo>
                      <a:lnTo>
                        <a:pt x="82" y="14"/>
                      </a:lnTo>
                      <a:lnTo>
                        <a:pt x="26" y="112"/>
                      </a:lnTo>
                      <a:close/>
                    </a:path>
                  </a:pathLst>
                </a:custGeom>
                <a:grp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sng">
                    <a:ln>
                      <a:noFill/>
                    </a:ln>
                    <a:solidFill>
                      <a:srgbClr val="FFFFFF"/>
                    </a:solidFill>
                    <a:effectLst/>
                    <a:uLnTx/>
                    <a:uFillTx/>
                    <a:latin typeface="Century Gothic"/>
                    <a:ea typeface="微软雅黑"/>
                    <a:cs typeface="+mn-cs"/>
                  </a:endParaRPr>
                </a:p>
              </p:txBody>
            </p:sp>
          </p:grpSp>
        </p:grpSp>
        <p:cxnSp>
          <p:nvCxnSpPr>
            <p:cNvPr id="60" name="直线连接符 92"/>
            <p:cNvCxnSpPr/>
            <p:nvPr/>
          </p:nvCxnSpPr>
          <p:spPr>
            <a:xfrm>
              <a:off x="6426693" y="4227274"/>
              <a:ext cx="492267" cy="646792"/>
            </a:xfrm>
            <a:prstGeom prst="line">
              <a:avLst/>
            </a:prstGeom>
            <a:noFill/>
            <a:ln algn="ctr" cap="flat" cmpd="sng" w="19050">
              <a:solidFill>
                <a:srgbClr val="BFBFBF"/>
              </a:solidFill>
              <a:prstDash val="solid"/>
            </a:ln>
            <a:effectLst/>
          </p:spPr>
        </p:cxnSp>
        <p:sp>
          <p:nvSpPr>
            <p:cNvPr id="25" name="矩形 24"/>
            <p:cNvSpPr/>
            <p:nvPr/>
          </p:nvSpPr>
          <p:spPr>
            <a:xfrm>
              <a:off x="7582558" y="4957236"/>
              <a:ext cx="1554480" cy="365760"/>
            </a:xfrm>
            <a:prstGeom prst="rect">
              <a:avLst/>
            </a:prstGeom>
          </p:spPr>
          <p:txBody>
            <a:bodyPr wrap="none">
              <a:spAutoFit/>
            </a:bodyPr>
            <a:lstStyle/>
            <a:p>
              <a:r>
                <a:rPr altLang="zh-CN" lang="zh-CN">
                  <a:latin charset="-122" panose="02020400000000000000" pitchFamily="18" typeface="Adobe 仿宋 Std R"/>
                  <a:ea charset="-122" panose="02020400000000000000" pitchFamily="18" typeface="Adobe 仿宋 Std R"/>
                  <a:cs charset="0" panose="02020603050405020304" pitchFamily="18" typeface="Times New Roman"/>
                </a:rPr>
                <a:t>项目配套设施</a:t>
              </a:r>
            </a:p>
          </p:txBody>
        </p:sp>
      </p:grpSp>
      <p:grpSp>
        <p:nvGrpSpPr>
          <p:cNvPr id="7" name="组合 6"/>
          <p:cNvGrpSpPr/>
          <p:nvPr/>
        </p:nvGrpSpPr>
        <p:grpSpPr>
          <a:xfrm>
            <a:off x="2007450" y="2542924"/>
            <a:ext cx="3064406" cy="696655"/>
            <a:chOff x="2007450" y="2542924"/>
            <a:chExt cx="3064406" cy="696655"/>
          </a:xfrm>
        </p:grpSpPr>
        <p:grpSp>
          <p:nvGrpSpPr>
            <p:cNvPr id="68" name="组合 67"/>
            <p:cNvGrpSpPr/>
            <p:nvPr/>
          </p:nvGrpSpPr>
          <p:grpSpPr>
            <a:xfrm>
              <a:off x="3621643" y="2542924"/>
              <a:ext cx="658386" cy="658800"/>
              <a:chOff x="1824441" y="3800130"/>
              <a:chExt cx="658386" cy="658800"/>
            </a:xfrm>
          </p:grpSpPr>
          <p:sp>
            <p:nvSpPr>
              <p:cNvPr id="56" name="椭圆 55"/>
              <p:cNvSpPr/>
              <p:nvPr/>
            </p:nvSpPr>
            <p:spPr>
              <a:xfrm>
                <a:off x="1824441" y="3800130"/>
                <a:ext cx="658386" cy="658800"/>
              </a:xfrm>
              <a:prstGeom prst="ellipse">
                <a:avLst/>
              </a:prstGeom>
              <a:noFill/>
              <a:ln algn="ctr" cap="flat" cmpd="sng" w="19050">
                <a:solidFill>
                  <a:srgbClr val="BFBFBF"/>
                </a:solid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srgbClr val="404040"/>
                  </a:solidFill>
                  <a:effectLst/>
                  <a:uLnTx/>
                  <a:uFillTx/>
                  <a:latin typeface="Century Gothic"/>
                  <a:ea typeface="微软雅黑"/>
                  <a:cs typeface="+mn-cs"/>
                </a:endParaRPr>
              </a:p>
            </p:txBody>
          </p:sp>
          <p:grpSp>
            <p:nvGrpSpPr>
              <p:cNvPr id="24" name="组 210"/>
              <p:cNvGrpSpPr/>
              <p:nvPr/>
            </p:nvGrpSpPr>
            <p:grpSpPr>
              <a:xfrm>
                <a:off x="2056695" y="3931518"/>
                <a:ext cx="205699" cy="367152"/>
                <a:chOff x="3944556" y="149225"/>
                <a:chExt cx="352425" cy="628650"/>
              </a:xfrm>
            </p:grpSpPr>
            <p:sp>
              <p:nvSpPr>
                <p:cNvPr id="36" name="Freeform 125"/>
                <p:cNvSpPr>
                  <a:spLocks noEditPoints="1"/>
                </p:cNvSpPr>
                <p:nvPr/>
              </p:nvSpPr>
              <p:spPr bwMode="auto">
                <a:xfrm>
                  <a:off x="3944556" y="149225"/>
                  <a:ext cx="352425" cy="628650"/>
                </a:xfrm>
                <a:custGeom>
                  <a:cxnLst>
                    <a:cxn ang="0">
                      <a:pos x="124" y="216"/>
                    </a:cxn>
                    <a:cxn ang="0">
                      <a:pos x="160" y="258"/>
                    </a:cxn>
                    <a:cxn ang="0">
                      <a:pos x="194" y="296"/>
                    </a:cxn>
                    <a:cxn ang="0">
                      <a:pos x="196" y="320"/>
                    </a:cxn>
                    <a:cxn ang="0">
                      <a:pos x="188" y="326"/>
                    </a:cxn>
                    <a:cxn ang="0">
                      <a:pos x="142" y="308"/>
                    </a:cxn>
                    <a:cxn ang="0">
                      <a:pos x="122" y="280"/>
                    </a:cxn>
                    <a:cxn ang="0">
                      <a:pos x="112" y="272"/>
                    </a:cxn>
                    <a:cxn ang="0">
                      <a:pos x="102" y="280"/>
                    </a:cxn>
                    <a:cxn ang="0">
                      <a:pos x="80" y="308"/>
                    </a:cxn>
                    <a:cxn ang="0">
                      <a:pos x="34" y="326"/>
                    </a:cxn>
                    <a:cxn ang="0">
                      <a:pos x="26" y="306"/>
                    </a:cxn>
                    <a:cxn ang="0">
                      <a:pos x="38" y="282"/>
                    </a:cxn>
                    <a:cxn ang="0">
                      <a:pos x="76" y="244"/>
                    </a:cxn>
                    <a:cxn ang="0">
                      <a:pos x="100" y="208"/>
                    </a:cxn>
                    <a:cxn ang="0">
                      <a:pos x="98" y="182"/>
                    </a:cxn>
                    <a:cxn ang="0">
                      <a:pos x="60" y="140"/>
                    </a:cxn>
                    <a:cxn ang="0">
                      <a:pos x="26" y="96"/>
                    </a:cxn>
                    <a:cxn ang="0">
                      <a:pos x="24" y="82"/>
                    </a:cxn>
                    <a:cxn ang="0">
                      <a:pos x="38" y="78"/>
                    </a:cxn>
                    <a:cxn ang="0">
                      <a:pos x="92" y="92"/>
                    </a:cxn>
                    <a:cxn ang="0">
                      <a:pos x="132" y="92"/>
                    </a:cxn>
                    <a:cxn ang="0">
                      <a:pos x="184" y="78"/>
                    </a:cxn>
                    <a:cxn ang="0">
                      <a:pos x="198" y="82"/>
                    </a:cxn>
                    <a:cxn ang="0">
                      <a:pos x="194" y="102"/>
                    </a:cxn>
                    <a:cxn ang="0">
                      <a:pos x="146" y="154"/>
                    </a:cxn>
                    <a:cxn ang="0">
                      <a:pos x="122" y="190"/>
                    </a:cxn>
                    <a:cxn ang="0">
                      <a:pos x="30" y="46"/>
                    </a:cxn>
                    <a:cxn ang="0">
                      <a:pos x="112" y="26"/>
                    </a:cxn>
                    <a:cxn ang="0">
                      <a:pos x="168" y="36"/>
                    </a:cxn>
                    <a:cxn ang="0">
                      <a:pos x="198" y="52"/>
                    </a:cxn>
                    <a:cxn ang="0">
                      <a:pos x="198" y="58"/>
                    </a:cxn>
                    <a:cxn ang="0">
                      <a:pos x="112" y="80"/>
                    </a:cxn>
                    <a:cxn ang="0">
                      <a:pos x="40" y="66"/>
                    </a:cxn>
                    <a:cxn ang="0">
                      <a:pos x="24" y="54"/>
                    </a:cxn>
                    <a:cxn ang="0">
                      <a:pos x="222" y="92"/>
                    </a:cxn>
                    <a:cxn ang="0">
                      <a:pos x="220" y="38"/>
                    </a:cxn>
                    <a:cxn ang="0">
                      <a:pos x="174" y="10"/>
                    </a:cxn>
                    <a:cxn ang="0">
                      <a:pos x="112" y="0"/>
                    </a:cxn>
                    <a:cxn ang="0">
                      <a:pos x="32" y="18"/>
                    </a:cxn>
                    <a:cxn ang="0">
                      <a:pos x="0" y="44"/>
                    </a:cxn>
                    <a:cxn ang="0">
                      <a:pos x="0" y="100"/>
                    </a:cxn>
                    <a:cxn ang="0">
                      <a:pos x="38" y="150"/>
                    </a:cxn>
                    <a:cxn ang="0">
                      <a:pos x="76" y="194"/>
                    </a:cxn>
                    <a:cxn ang="0">
                      <a:pos x="74" y="210"/>
                    </a:cxn>
                    <a:cxn ang="0">
                      <a:pos x="24" y="262"/>
                    </a:cxn>
                    <a:cxn ang="0">
                      <a:pos x="0" y="306"/>
                    </a:cxn>
                    <a:cxn ang="0">
                      <a:pos x="2" y="360"/>
                    </a:cxn>
                    <a:cxn ang="0">
                      <a:pos x="48" y="388"/>
                    </a:cxn>
                    <a:cxn ang="0">
                      <a:pos x="112" y="396"/>
                    </a:cxn>
                    <a:cxn ang="0">
                      <a:pos x="190" y="380"/>
                    </a:cxn>
                    <a:cxn ang="0">
                      <a:pos x="222" y="352"/>
                    </a:cxn>
                    <a:cxn ang="0">
                      <a:pos x="222" y="298"/>
                    </a:cxn>
                    <a:cxn ang="0">
                      <a:pos x="184" y="248"/>
                    </a:cxn>
                    <a:cxn ang="0">
                      <a:pos x="146" y="204"/>
                    </a:cxn>
                    <a:cxn ang="0">
                      <a:pos x="148" y="188"/>
                    </a:cxn>
                    <a:cxn ang="0">
                      <a:pos x="198" y="136"/>
                    </a:cxn>
                    <a:cxn ang="0">
                      <a:pos x="222" y="92"/>
                    </a:cxn>
                  </a:cxnLst>
                  <a:rect b="b" l="0" r="r" t="0"/>
                  <a:pathLst>
                    <a:path h="396" w="221">
                      <a:moveTo>
                        <a:pt x="120" y="198"/>
                      </a:moveTo>
                      <a:lnTo>
                        <a:pt x="120" y="198"/>
                      </a:lnTo>
                      <a:lnTo>
                        <a:pt x="122" y="208"/>
                      </a:lnTo>
                      <a:lnTo>
                        <a:pt x="124" y="216"/>
                      </a:lnTo>
                      <a:lnTo>
                        <a:pt x="128" y="222"/>
                      </a:lnTo>
                      <a:lnTo>
                        <a:pt x="134" y="230"/>
                      </a:lnTo>
                      <a:lnTo>
                        <a:pt x="146" y="244"/>
                      </a:lnTo>
                      <a:lnTo>
                        <a:pt x="160" y="258"/>
                      </a:lnTo>
                      <a:lnTo>
                        <a:pt x="160" y="258"/>
                      </a:lnTo>
                      <a:lnTo>
                        <a:pt x="172" y="270"/>
                      </a:lnTo>
                      <a:lnTo>
                        <a:pt x="184" y="282"/>
                      </a:lnTo>
                      <a:lnTo>
                        <a:pt x="194" y="296"/>
                      </a:lnTo>
                      <a:lnTo>
                        <a:pt x="196" y="300"/>
                      </a:lnTo>
                      <a:lnTo>
                        <a:pt x="196" y="306"/>
                      </a:lnTo>
                      <a:lnTo>
                        <a:pt x="196" y="306"/>
                      </a:lnTo>
                      <a:lnTo>
                        <a:pt x="196" y="320"/>
                      </a:lnTo>
                      <a:lnTo>
                        <a:pt x="196" y="320"/>
                      </a:lnTo>
                      <a:lnTo>
                        <a:pt x="196" y="324"/>
                      </a:lnTo>
                      <a:lnTo>
                        <a:pt x="192" y="326"/>
                      </a:lnTo>
                      <a:lnTo>
                        <a:pt x="188" y="326"/>
                      </a:lnTo>
                      <a:lnTo>
                        <a:pt x="182" y="324"/>
                      </a:lnTo>
                      <a:lnTo>
                        <a:pt x="182" y="324"/>
                      </a:lnTo>
                      <a:lnTo>
                        <a:pt x="162" y="318"/>
                      </a:lnTo>
                      <a:lnTo>
                        <a:pt x="142" y="308"/>
                      </a:lnTo>
                      <a:lnTo>
                        <a:pt x="134" y="302"/>
                      </a:lnTo>
                      <a:lnTo>
                        <a:pt x="128" y="296"/>
                      </a:lnTo>
                      <a:lnTo>
                        <a:pt x="122" y="288"/>
                      </a:lnTo>
                      <a:lnTo>
                        <a:pt x="122" y="280"/>
                      </a:lnTo>
                      <a:lnTo>
                        <a:pt x="122" y="280"/>
                      </a:lnTo>
                      <a:lnTo>
                        <a:pt x="120" y="276"/>
                      </a:lnTo>
                      <a:lnTo>
                        <a:pt x="118" y="274"/>
                      </a:lnTo>
                      <a:lnTo>
                        <a:pt x="112" y="272"/>
                      </a:lnTo>
                      <a:lnTo>
                        <a:pt x="104" y="274"/>
                      </a:lnTo>
                      <a:lnTo>
                        <a:pt x="102" y="276"/>
                      </a:lnTo>
                      <a:lnTo>
                        <a:pt x="102" y="280"/>
                      </a:lnTo>
                      <a:lnTo>
                        <a:pt x="102" y="280"/>
                      </a:lnTo>
                      <a:lnTo>
                        <a:pt x="100" y="288"/>
                      </a:lnTo>
                      <a:lnTo>
                        <a:pt x="96" y="296"/>
                      </a:lnTo>
                      <a:lnTo>
                        <a:pt x="88" y="302"/>
                      </a:lnTo>
                      <a:lnTo>
                        <a:pt x="80" y="308"/>
                      </a:lnTo>
                      <a:lnTo>
                        <a:pt x="60" y="318"/>
                      </a:lnTo>
                      <a:lnTo>
                        <a:pt x="40" y="324"/>
                      </a:lnTo>
                      <a:lnTo>
                        <a:pt x="40" y="324"/>
                      </a:lnTo>
                      <a:lnTo>
                        <a:pt x="34" y="326"/>
                      </a:lnTo>
                      <a:lnTo>
                        <a:pt x="30" y="326"/>
                      </a:lnTo>
                      <a:lnTo>
                        <a:pt x="26" y="324"/>
                      </a:lnTo>
                      <a:lnTo>
                        <a:pt x="26" y="320"/>
                      </a:lnTo>
                      <a:lnTo>
                        <a:pt x="26" y="306"/>
                      </a:lnTo>
                      <a:lnTo>
                        <a:pt x="26" y="306"/>
                      </a:lnTo>
                      <a:lnTo>
                        <a:pt x="26" y="300"/>
                      </a:lnTo>
                      <a:lnTo>
                        <a:pt x="28" y="296"/>
                      </a:lnTo>
                      <a:lnTo>
                        <a:pt x="38" y="282"/>
                      </a:lnTo>
                      <a:lnTo>
                        <a:pt x="50" y="270"/>
                      </a:lnTo>
                      <a:lnTo>
                        <a:pt x="62" y="258"/>
                      </a:lnTo>
                      <a:lnTo>
                        <a:pt x="62" y="258"/>
                      </a:lnTo>
                      <a:lnTo>
                        <a:pt x="76" y="244"/>
                      </a:lnTo>
                      <a:lnTo>
                        <a:pt x="90" y="230"/>
                      </a:lnTo>
                      <a:lnTo>
                        <a:pt x="94" y="222"/>
                      </a:lnTo>
                      <a:lnTo>
                        <a:pt x="98" y="216"/>
                      </a:lnTo>
                      <a:lnTo>
                        <a:pt x="100" y="208"/>
                      </a:lnTo>
                      <a:lnTo>
                        <a:pt x="102" y="198"/>
                      </a:lnTo>
                      <a:lnTo>
                        <a:pt x="102" y="198"/>
                      </a:lnTo>
                      <a:lnTo>
                        <a:pt x="100" y="190"/>
                      </a:lnTo>
                      <a:lnTo>
                        <a:pt x="98" y="182"/>
                      </a:lnTo>
                      <a:lnTo>
                        <a:pt x="94" y="176"/>
                      </a:lnTo>
                      <a:lnTo>
                        <a:pt x="88" y="168"/>
                      </a:lnTo>
                      <a:lnTo>
                        <a:pt x="76" y="154"/>
                      </a:lnTo>
                      <a:lnTo>
                        <a:pt x="60" y="140"/>
                      </a:lnTo>
                      <a:lnTo>
                        <a:pt x="60" y="140"/>
                      </a:lnTo>
                      <a:lnTo>
                        <a:pt x="36" y="114"/>
                      </a:lnTo>
                      <a:lnTo>
                        <a:pt x="28" y="102"/>
                      </a:lnTo>
                      <a:lnTo>
                        <a:pt x="26" y="96"/>
                      </a:lnTo>
                      <a:lnTo>
                        <a:pt x="24" y="92"/>
                      </a:lnTo>
                      <a:lnTo>
                        <a:pt x="24" y="92"/>
                      </a:lnTo>
                      <a:lnTo>
                        <a:pt x="24" y="82"/>
                      </a:lnTo>
                      <a:lnTo>
                        <a:pt x="24" y="82"/>
                      </a:lnTo>
                      <a:lnTo>
                        <a:pt x="26" y="78"/>
                      </a:lnTo>
                      <a:lnTo>
                        <a:pt x="30" y="76"/>
                      </a:lnTo>
                      <a:lnTo>
                        <a:pt x="30" y="76"/>
                      </a:lnTo>
                      <a:lnTo>
                        <a:pt x="38" y="78"/>
                      </a:lnTo>
                      <a:lnTo>
                        <a:pt x="38" y="78"/>
                      </a:lnTo>
                      <a:lnTo>
                        <a:pt x="54" y="84"/>
                      </a:lnTo>
                      <a:lnTo>
                        <a:pt x="72" y="88"/>
                      </a:lnTo>
                      <a:lnTo>
                        <a:pt x="92" y="92"/>
                      </a:lnTo>
                      <a:lnTo>
                        <a:pt x="112" y="94"/>
                      </a:lnTo>
                      <a:lnTo>
                        <a:pt x="112" y="94"/>
                      </a:lnTo>
                      <a:lnTo>
                        <a:pt x="112" y="94"/>
                      </a:lnTo>
                      <a:lnTo>
                        <a:pt x="132" y="92"/>
                      </a:lnTo>
                      <a:lnTo>
                        <a:pt x="150" y="88"/>
                      </a:lnTo>
                      <a:lnTo>
                        <a:pt x="168" y="84"/>
                      </a:lnTo>
                      <a:lnTo>
                        <a:pt x="184" y="78"/>
                      </a:lnTo>
                      <a:lnTo>
                        <a:pt x="184" y="78"/>
                      </a:lnTo>
                      <a:lnTo>
                        <a:pt x="192" y="76"/>
                      </a:lnTo>
                      <a:lnTo>
                        <a:pt x="192" y="76"/>
                      </a:lnTo>
                      <a:lnTo>
                        <a:pt x="196" y="78"/>
                      </a:lnTo>
                      <a:lnTo>
                        <a:pt x="198" y="82"/>
                      </a:lnTo>
                      <a:lnTo>
                        <a:pt x="198" y="92"/>
                      </a:lnTo>
                      <a:lnTo>
                        <a:pt x="198" y="92"/>
                      </a:lnTo>
                      <a:lnTo>
                        <a:pt x="196" y="96"/>
                      </a:lnTo>
                      <a:lnTo>
                        <a:pt x="194" y="102"/>
                      </a:lnTo>
                      <a:lnTo>
                        <a:pt x="186" y="114"/>
                      </a:lnTo>
                      <a:lnTo>
                        <a:pt x="162" y="140"/>
                      </a:lnTo>
                      <a:lnTo>
                        <a:pt x="162" y="140"/>
                      </a:lnTo>
                      <a:lnTo>
                        <a:pt x="146" y="154"/>
                      </a:lnTo>
                      <a:lnTo>
                        <a:pt x="134" y="168"/>
                      </a:lnTo>
                      <a:lnTo>
                        <a:pt x="128" y="176"/>
                      </a:lnTo>
                      <a:lnTo>
                        <a:pt x="124" y="182"/>
                      </a:lnTo>
                      <a:lnTo>
                        <a:pt x="122" y="190"/>
                      </a:lnTo>
                      <a:lnTo>
                        <a:pt x="120" y="198"/>
                      </a:lnTo>
                      <a:lnTo>
                        <a:pt x="120" y="198"/>
                      </a:lnTo>
                      <a:close/>
                      <a:moveTo>
                        <a:pt x="30" y="46"/>
                      </a:moveTo>
                      <a:lnTo>
                        <a:pt x="30" y="46"/>
                      </a:lnTo>
                      <a:lnTo>
                        <a:pt x="44" y="40"/>
                      </a:lnTo>
                      <a:lnTo>
                        <a:pt x="60" y="32"/>
                      </a:lnTo>
                      <a:lnTo>
                        <a:pt x="84" y="28"/>
                      </a:lnTo>
                      <a:lnTo>
                        <a:pt x="112" y="26"/>
                      </a:lnTo>
                      <a:lnTo>
                        <a:pt x="112" y="26"/>
                      </a:lnTo>
                      <a:lnTo>
                        <a:pt x="128" y="26"/>
                      </a:lnTo>
                      <a:lnTo>
                        <a:pt x="142" y="28"/>
                      </a:lnTo>
                      <a:lnTo>
                        <a:pt x="168" y="36"/>
                      </a:lnTo>
                      <a:lnTo>
                        <a:pt x="184" y="44"/>
                      </a:lnTo>
                      <a:lnTo>
                        <a:pt x="192" y="46"/>
                      </a:lnTo>
                      <a:lnTo>
                        <a:pt x="192" y="46"/>
                      </a:lnTo>
                      <a:lnTo>
                        <a:pt x="198" y="52"/>
                      </a:lnTo>
                      <a:lnTo>
                        <a:pt x="200" y="56"/>
                      </a:lnTo>
                      <a:lnTo>
                        <a:pt x="200" y="58"/>
                      </a:lnTo>
                      <a:lnTo>
                        <a:pt x="198" y="58"/>
                      </a:lnTo>
                      <a:lnTo>
                        <a:pt x="198" y="58"/>
                      </a:lnTo>
                      <a:lnTo>
                        <a:pt x="182" y="66"/>
                      </a:lnTo>
                      <a:lnTo>
                        <a:pt x="162" y="72"/>
                      </a:lnTo>
                      <a:lnTo>
                        <a:pt x="138" y="78"/>
                      </a:lnTo>
                      <a:lnTo>
                        <a:pt x="112" y="80"/>
                      </a:lnTo>
                      <a:lnTo>
                        <a:pt x="112" y="80"/>
                      </a:lnTo>
                      <a:lnTo>
                        <a:pt x="84" y="78"/>
                      </a:lnTo>
                      <a:lnTo>
                        <a:pt x="60" y="72"/>
                      </a:lnTo>
                      <a:lnTo>
                        <a:pt x="40" y="66"/>
                      </a:lnTo>
                      <a:lnTo>
                        <a:pt x="26" y="58"/>
                      </a:lnTo>
                      <a:lnTo>
                        <a:pt x="26" y="58"/>
                      </a:lnTo>
                      <a:lnTo>
                        <a:pt x="24" y="56"/>
                      </a:lnTo>
                      <a:lnTo>
                        <a:pt x="24" y="54"/>
                      </a:lnTo>
                      <a:lnTo>
                        <a:pt x="26" y="50"/>
                      </a:lnTo>
                      <a:lnTo>
                        <a:pt x="30" y="46"/>
                      </a:lnTo>
                      <a:lnTo>
                        <a:pt x="30" y="46"/>
                      </a:lnTo>
                      <a:close/>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close/>
                    </a:path>
                  </a:pathLst>
                </a:custGeom>
                <a:solidFill>
                  <a:srgbClr val="0FCAB7"/>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37" name="Freeform 127"/>
                <p:cNvSpPr/>
                <p:nvPr/>
              </p:nvSpPr>
              <p:spPr bwMode="auto">
                <a:xfrm>
                  <a:off x="3982657" y="190499"/>
                  <a:ext cx="279400" cy="85726"/>
                </a:xfrm>
                <a:custGeom>
                  <a:cxnLst>
                    <a:cxn ang="0">
                      <a:pos x="6" y="20"/>
                    </a:cxn>
                    <a:cxn ang="0">
                      <a:pos x="6" y="20"/>
                    </a:cxn>
                    <a:cxn ang="0">
                      <a:pos x="20" y="14"/>
                    </a:cxn>
                    <a:cxn ang="0">
                      <a:pos x="36" y="6"/>
                    </a:cxn>
                    <a:cxn ang="0">
                      <a:pos x="60" y="2"/>
                    </a:cxn>
                    <a:cxn ang="0">
                      <a:pos x="88" y="0"/>
                    </a:cxn>
                    <a:cxn ang="0">
                      <a:pos x="88" y="0"/>
                    </a:cxn>
                    <a:cxn ang="0">
                      <a:pos x="104" y="0"/>
                    </a:cxn>
                    <a:cxn ang="0">
                      <a:pos x="118" y="2"/>
                    </a:cxn>
                    <a:cxn ang="0">
                      <a:pos x="144" y="10"/>
                    </a:cxn>
                    <a:cxn ang="0">
                      <a:pos x="160" y="18"/>
                    </a:cxn>
                    <a:cxn ang="0">
                      <a:pos x="168" y="20"/>
                    </a:cxn>
                    <a:cxn ang="0">
                      <a:pos x="168" y="20"/>
                    </a:cxn>
                    <a:cxn ang="0">
                      <a:pos x="174" y="26"/>
                    </a:cxn>
                    <a:cxn ang="0">
                      <a:pos x="176" y="30"/>
                    </a:cxn>
                    <a:cxn ang="0">
                      <a:pos x="176" y="32"/>
                    </a:cxn>
                    <a:cxn ang="0">
                      <a:pos x="174" y="32"/>
                    </a:cxn>
                    <a:cxn ang="0">
                      <a:pos x="174" y="32"/>
                    </a:cxn>
                    <a:cxn ang="0">
                      <a:pos x="158" y="40"/>
                    </a:cxn>
                    <a:cxn ang="0">
                      <a:pos x="138" y="46"/>
                    </a:cxn>
                    <a:cxn ang="0">
                      <a:pos x="114" y="52"/>
                    </a:cxn>
                    <a:cxn ang="0">
                      <a:pos x="88" y="54"/>
                    </a:cxn>
                    <a:cxn ang="0">
                      <a:pos x="88" y="54"/>
                    </a:cxn>
                    <a:cxn ang="0">
                      <a:pos x="60" y="52"/>
                    </a:cxn>
                    <a:cxn ang="0">
                      <a:pos x="36" y="46"/>
                    </a:cxn>
                    <a:cxn ang="0">
                      <a:pos x="16" y="40"/>
                    </a:cxn>
                    <a:cxn ang="0">
                      <a:pos x="2" y="32"/>
                    </a:cxn>
                    <a:cxn ang="0">
                      <a:pos x="2" y="32"/>
                    </a:cxn>
                    <a:cxn ang="0">
                      <a:pos x="0" y="30"/>
                    </a:cxn>
                    <a:cxn ang="0">
                      <a:pos x="0" y="28"/>
                    </a:cxn>
                    <a:cxn ang="0">
                      <a:pos x="2" y="24"/>
                    </a:cxn>
                    <a:cxn ang="0">
                      <a:pos x="6" y="20"/>
                    </a:cxn>
                    <a:cxn ang="0">
                      <a:pos x="6" y="20"/>
                    </a:cxn>
                  </a:cxnLst>
                  <a:rect b="b" l="0" r="r" t="0"/>
                  <a:pathLst>
                    <a:path h="54" w="176">
                      <a:moveTo>
                        <a:pt x="6" y="20"/>
                      </a:moveTo>
                      <a:lnTo>
                        <a:pt x="6" y="20"/>
                      </a:lnTo>
                      <a:lnTo>
                        <a:pt x="20" y="14"/>
                      </a:lnTo>
                      <a:lnTo>
                        <a:pt x="36" y="6"/>
                      </a:lnTo>
                      <a:lnTo>
                        <a:pt x="60" y="2"/>
                      </a:lnTo>
                      <a:lnTo>
                        <a:pt x="88" y="0"/>
                      </a:lnTo>
                      <a:lnTo>
                        <a:pt x="88" y="0"/>
                      </a:lnTo>
                      <a:lnTo>
                        <a:pt x="104" y="0"/>
                      </a:lnTo>
                      <a:lnTo>
                        <a:pt x="118" y="2"/>
                      </a:lnTo>
                      <a:lnTo>
                        <a:pt x="144" y="10"/>
                      </a:lnTo>
                      <a:lnTo>
                        <a:pt x="160" y="18"/>
                      </a:lnTo>
                      <a:lnTo>
                        <a:pt x="168" y="20"/>
                      </a:lnTo>
                      <a:lnTo>
                        <a:pt x="168" y="20"/>
                      </a:lnTo>
                      <a:lnTo>
                        <a:pt x="174" y="26"/>
                      </a:lnTo>
                      <a:lnTo>
                        <a:pt x="176" y="30"/>
                      </a:lnTo>
                      <a:lnTo>
                        <a:pt x="176" y="32"/>
                      </a:lnTo>
                      <a:lnTo>
                        <a:pt x="174" y="32"/>
                      </a:lnTo>
                      <a:lnTo>
                        <a:pt x="174" y="32"/>
                      </a:lnTo>
                      <a:lnTo>
                        <a:pt x="158" y="40"/>
                      </a:lnTo>
                      <a:lnTo>
                        <a:pt x="138" y="46"/>
                      </a:lnTo>
                      <a:lnTo>
                        <a:pt x="114" y="52"/>
                      </a:lnTo>
                      <a:lnTo>
                        <a:pt x="88" y="54"/>
                      </a:lnTo>
                      <a:lnTo>
                        <a:pt x="88" y="54"/>
                      </a:lnTo>
                      <a:lnTo>
                        <a:pt x="60" y="52"/>
                      </a:lnTo>
                      <a:lnTo>
                        <a:pt x="36" y="46"/>
                      </a:lnTo>
                      <a:lnTo>
                        <a:pt x="16" y="40"/>
                      </a:lnTo>
                      <a:lnTo>
                        <a:pt x="2" y="32"/>
                      </a:lnTo>
                      <a:lnTo>
                        <a:pt x="2" y="32"/>
                      </a:lnTo>
                      <a:lnTo>
                        <a:pt x="0" y="30"/>
                      </a:lnTo>
                      <a:lnTo>
                        <a:pt x="0" y="28"/>
                      </a:lnTo>
                      <a:lnTo>
                        <a:pt x="2" y="24"/>
                      </a:lnTo>
                      <a:lnTo>
                        <a:pt x="6" y="20"/>
                      </a:lnTo>
                      <a:lnTo>
                        <a:pt x="6" y="20"/>
                      </a:lnTo>
                    </a:path>
                  </a:pathLst>
                </a:custGeom>
                <a:no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38" name="Freeform 128"/>
                <p:cNvSpPr/>
                <p:nvPr/>
              </p:nvSpPr>
              <p:spPr bwMode="auto">
                <a:xfrm>
                  <a:off x="3944556" y="149225"/>
                  <a:ext cx="352425" cy="628650"/>
                </a:xfrm>
                <a:custGeom>
                  <a:cxnLst>
                    <a:cxn ang="0">
                      <a:pos x="222" y="92"/>
                    </a:cxn>
                    <a:cxn ang="0">
                      <a:pos x="222" y="44"/>
                    </a:cxn>
                    <a:cxn ang="0">
                      <a:pos x="214" y="32"/>
                    </a:cxn>
                    <a:cxn ang="0">
                      <a:pos x="190" y="18"/>
                    </a:cxn>
                    <a:cxn ang="0">
                      <a:pos x="154" y="6"/>
                    </a:cxn>
                    <a:cxn ang="0">
                      <a:pos x="112" y="0"/>
                    </a:cxn>
                    <a:cxn ang="0">
                      <a:pos x="88" y="2"/>
                    </a:cxn>
                    <a:cxn ang="0">
                      <a:pos x="48" y="10"/>
                    </a:cxn>
                    <a:cxn ang="0">
                      <a:pos x="18" y="24"/>
                    </a:cxn>
                    <a:cxn ang="0">
                      <a:pos x="2" y="38"/>
                    </a:cxn>
                    <a:cxn ang="0">
                      <a:pos x="0" y="44"/>
                    </a:cxn>
                    <a:cxn ang="0">
                      <a:pos x="0" y="92"/>
                    </a:cxn>
                    <a:cxn ang="0">
                      <a:pos x="4" y="108"/>
                    </a:cxn>
                    <a:cxn ang="0">
                      <a:pos x="24" y="136"/>
                    </a:cxn>
                    <a:cxn ang="0">
                      <a:pos x="52" y="162"/>
                    </a:cxn>
                    <a:cxn ang="0">
                      <a:pos x="74" y="188"/>
                    </a:cxn>
                    <a:cxn ang="0">
                      <a:pos x="76" y="198"/>
                    </a:cxn>
                    <a:cxn ang="0">
                      <a:pos x="76" y="204"/>
                    </a:cxn>
                    <a:cxn ang="0">
                      <a:pos x="64" y="222"/>
                    </a:cxn>
                    <a:cxn ang="0">
                      <a:pos x="38" y="248"/>
                    </a:cxn>
                    <a:cxn ang="0">
                      <a:pos x="12" y="276"/>
                    </a:cxn>
                    <a:cxn ang="0">
                      <a:pos x="0" y="298"/>
                    </a:cxn>
                    <a:cxn ang="0">
                      <a:pos x="0" y="306"/>
                    </a:cxn>
                    <a:cxn ang="0">
                      <a:pos x="0" y="352"/>
                    </a:cxn>
                    <a:cxn ang="0">
                      <a:pos x="8" y="366"/>
                    </a:cxn>
                    <a:cxn ang="0">
                      <a:pos x="32" y="380"/>
                    </a:cxn>
                    <a:cxn ang="0">
                      <a:pos x="68" y="392"/>
                    </a:cxn>
                    <a:cxn ang="0">
                      <a:pos x="112" y="396"/>
                    </a:cxn>
                    <a:cxn ang="0">
                      <a:pos x="134" y="396"/>
                    </a:cxn>
                    <a:cxn ang="0">
                      <a:pos x="174" y="388"/>
                    </a:cxn>
                    <a:cxn ang="0">
                      <a:pos x="204" y="374"/>
                    </a:cxn>
                    <a:cxn ang="0">
                      <a:pos x="220" y="360"/>
                    </a:cxn>
                    <a:cxn ang="0">
                      <a:pos x="222" y="352"/>
                    </a:cxn>
                    <a:cxn ang="0">
                      <a:pos x="222" y="306"/>
                    </a:cxn>
                    <a:cxn ang="0">
                      <a:pos x="218" y="290"/>
                    </a:cxn>
                    <a:cxn ang="0">
                      <a:pos x="198" y="262"/>
                    </a:cxn>
                    <a:cxn ang="0">
                      <a:pos x="170" y="234"/>
                    </a:cxn>
                    <a:cxn ang="0">
                      <a:pos x="148" y="210"/>
                    </a:cxn>
                    <a:cxn ang="0">
                      <a:pos x="146" y="198"/>
                    </a:cxn>
                    <a:cxn ang="0">
                      <a:pos x="146" y="194"/>
                    </a:cxn>
                    <a:cxn ang="0">
                      <a:pos x="158" y="176"/>
                    </a:cxn>
                    <a:cxn ang="0">
                      <a:pos x="184" y="150"/>
                    </a:cxn>
                    <a:cxn ang="0">
                      <a:pos x="210" y="122"/>
                    </a:cxn>
                    <a:cxn ang="0">
                      <a:pos x="222" y="100"/>
                    </a:cxn>
                  </a:cxnLst>
                  <a:rect b="b" l="0" r="r" t="0"/>
                  <a:pathLst>
                    <a:path h="396" w="221">
                      <a:moveTo>
                        <a:pt x="222" y="92"/>
                      </a:moveTo>
                      <a:lnTo>
                        <a:pt x="222" y="92"/>
                      </a:lnTo>
                      <a:lnTo>
                        <a:pt x="222" y="44"/>
                      </a:lnTo>
                      <a:lnTo>
                        <a:pt x="222" y="44"/>
                      </a:lnTo>
                      <a:lnTo>
                        <a:pt x="220" y="38"/>
                      </a:lnTo>
                      <a:lnTo>
                        <a:pt x="214" y="32"/>
                      </a:lnTo>
                      <a:lnTo>
                        <a:pt x="204" y="24"/>
                      </a:lnTo>
                      <a:lnTo>
                        <a:pt x="190" y="18"/>
                      </a:lnTo>
                      <a:lnTo>
                        <a:pt x="174" y="10"/>
                      </a:lnTo>
                      <a:lnTo>
                        <a:pt x="154" y="6"/>
                      </a:lnTo>
                      <a:lnTo>
                        <a:pt x="134" y="2"/>
                      </a:lnTo>
                      <a:lnTo>
                        <a:pt x="112" y="0"/>
                      </a:lnTo>
                      <a:lnTo>
                        <a:pt x="112" y="0"/>
                      </a:lnTo>
                      <a:lnTo>
                        <a:pt x="88" y="2"/>
                      </a:lnTo>
                      <a:lnTo>
                        <a:pt x="68" y="6"/>
                      </a:lnTo>
                      <a:lnTo>
                        <a:pt x="48" y="10"/>
                      </a:lnTo>
                      <a:lnTo>
                        <a:pt x="32" y="18"/>
                      </a:lnTo>
                      <a:lnTo>
                        <a:pt x="18" y="24"/>
                      </a:lnTo>
                      <a:lnTo>
                        <a:pt x="8" y="32"/>
                      </a:lnTo>
                      <a:lnTo>
                        <a:pt x="2" y="38"/>
                      </a:lnTo>
                      <a:lnTo>
                        <a:pt x="0" y="44"/>
                      </a:lnTo>
                      <a:lnTo>
                        <a:pt x="0" y="44"/>
                      </a:lnTo>
                      <a:lnTo>
                        <a:pt x="0" y="92"/>
                      </a:lnTo>
                      <a:lnTo>
                        <a:pt x="0" y="92"/>
                      </a:lnTo>
                      <a:lnTo>
                        <a:pt x="0" y="100"/>
                      </a:lnTo>
                      <a:lnTo>
                        <a:pt x="4" y="108"/>
                      </a:lnTo>
                      <a:lnTo>
                        <a:pt x="12" y="122"/>
                      </a:lnTo>
                      <a:lnTo>
                        <a:pt x="24" y="136"/>
                      </a:lnTo>
                      <a:lnTo>
                        <a:pt x="38" y="150"/>
                      </a:lnTo>
                      <a:lnTo>
                        <a:pt x="52" y="162"/>
                      </a:lnTo>
                      <a:lnTo>
                        <a:pt x="64" y="176"/>
                      </a:lnTo>
                      <a:lnTo>
                        <a:pt x="74" y="188"/>
                      </a:lnTo>
                      <a:lnTo>
                        <a:pt x="76" y="194"/>
                      </a:lnTo>
                      <a:lnTo>
                        <a:pt x="76" y="198"/>
                      </a:lnTo>
                      <a:lnTo>
                        <a:pt x="76" y="198"/>
                      </a:lnTo>
                      <a:lnTo>
                        <a:pt x="76" y="204"/>
                      </a:lnTo>
                      <a:lnTo>
                        <a:pt x="74" y="210"/>
                      </a:lnTo>
                      <a:lnTo>
                        <a:pt x="64" y="222"/>
                      </a:lnTo>
                      <a:lnTo>
                        <a:pt x="52" y="234"/>
                      </a:lnTo>
                      <a:lnTo>
                        <a:pt x="38" y="248"/>
                      </a:lnTo>
                      <a:lnTo>
                        <a:pt x="24" y="262"/>
                      </a:lnTo>
                      <a:lnTo>
                        <a:pt x="12" y="276"/>
                      </a:lnTo>
                      <a:lnTo>
                        <a:pt x="4" y="290"/>
                      </a:lnTo>
                      <a:lnTo>
                        <a:pt x="0" y="298"/>
                      </a:lnTo>
                      <a:lnTo>
                        <a:pt x="0" y="306"/>
                      </a:lnTo>
                      <a:lnTo>
                        <a:pt x="0" y="306"/>
                      </a:lnTo>
                      <a:lnTo>
                        <a:pt x="0" y="352"/>
                      </a:lnTo>
                      <a:lnTo>
                        <a:pt x="0" y="352"/>
                      </a:lnTo>
                      <a:lnTo>
                        <a:pt x="2" y="360"/>
                      </a:lnTo>
                      <a:lnTo>
                        <a:pt x="8" y="366"/>
                      </a:lnTo>
                      <a:lnTo>
                        <a:pt x="18" y="374"/>
                      </a:lnTo>
                      <a:lnTo>
                        <a:pt x="32" y="380"/>
                      </a:lnTo>
                      <a:lnTo>
                        <a:pt x="48" y="388"/>
                      </a:lnTo>
                      <a:lnTo>
                        <a:pt x="68" y="392"/>
                      </a:lnTo>
                      <a:lnTo>
                        <a:pt x="88" y="396"/>
                      </a:lnTo>
                      <a:lnTo>
                        <a:pt x="112" y="396"/>
                      </a:lnTo>
                      <a:lnTo>
                        <a:pt x="112" y="396"/>
                      </a:lnTo>
                      <a:lnTo>
                        <a:pt x="134" y="396"/>
                      </a:lnTo>
                      <a:lnTo>
                        <a:pt x="154" y="392"/>
                      </a:lnTo>
                      <a:lnTo>
                        <a:pt x="174" y="388"/>
                      </a:lnTo>
                      <a:lnTo>
                        <a:pt x="190" y="380"/>
                      </a:lnTo>
                      <a:lnTo>
                        <a:pt x="204" y="374"/>
                      </a:lnTo>
                      <a:lnTo>
                        <a:pt x="214" y="366"/>
                      </a:lnTo>
                      <a:lnTo>
                        <a:pt x="220" y="360"/>
                      </a:lnTo>
                      <a:lnTo>
                        <a:pt x="222" y="352"/>
                      </a:lnTo>
                      <a:lnTo>
                        <a:pt x="222" y="352"/>
                      </a:lnTo>
                      <a:lnTo>
                        <a:pt x="222" y="306"/>
                      </a:lnTo>
                      <a:lnTo>
                        <a:pt x="222" y="306"/>
                      </a:lnTo>
                      <a:lnTo>
                        <a:pt x="222" y="298"/>
                      </a:lnTo>
                      <a:lnTo>
                        <a:pt x="218" y="290"/>
                      </a:lnTo>
                      <a:lnTo>
                        <a:pt x="210" y="276"/>
                      </a:lnTo>
                      <a:lnTo>
                        <a:pt x="198" y="262"/>
                      </a:lnTo>
                      <a:lnTo>
                        <a:pt x="184" y="248"/>
                      </a:lnTo>
                      <a:lnTo>
                        <a:pt x="170" y="234"/>
                      </a:lnTo>
                      <a:lnTo>
                        <a:pt x="158" y="222"/>
                      </a:lnTo>
                      <a:lnTo>
                        <a:pt x="148" y="210"/>
                      </a:lnTo>
                      <a:lnTo>
                        <a:pt x="146" y="204"/>
                      </a:lnTo>
                      <a:lnTo>
                        <a:pt x="146" y="198"/>
                      </a:lnTo>
                      <a:lnTo>
                        <a:pt x="146" y="198"/>
                      </a:lnTo>
                      <a:lnTo>
                        <a:pt x="146" y="194"/>
                      </a:lnTo>
                      <a:lnTo>
                        <a:pt x="148" y="188"/>
                      </a:lnTo>
                      <a:lnTo>
                        <a:pt x="158" y="176"/>
                      </a:lnTo>
                      <a:lnTo>
                        <a:pt x="170" y="162"/>
                      </a:lnTo>
                      <a:lnTo>
                        <a:pt x="184" y="150"/>
                      </a:lnTo>
                      <a:lnTo>
                        <a:pt x="198" y="136"/>
                      </a:lnTo>
                      <a:lnTo>
                        <a:pt x="210" y="122"/>
                      </a:lnTo>
                      <a:lnTo>
                        <a:pt x="218" y="108"/>
                      </a:lnTo>
                      <a:lnTo>
                        <a:pt x="222" y="100"/>
                      </a:lnTo>
                      <a:lnTo>
                        <a:pt x="222" y="92"/>
                      </a:lnTo>
                    </a:path>
                  </a:pathLst>
                </a:custGeom>
                <a:no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grpSp>
        </p:grpSp>
        <p:cxnSp>
          <p:nvCxnSpPr>
            <p:cNvPr id="64" name="直线连接符 92"/>
            <p:cNvCxnSpPr/>
            <p:nvPr/>
          </p:nvCxnSpPr>
          <p:spPr>
            <a:xfrm>
              <a:off x="4267200" y="2983139"/>
              <a:ext cx="804656" cy="256440"/>
            </a:xfrm>
            <a:prstGeom prst="line">
              <a:avLst/>
            </a:prstGeom>
            <a:noFill/>
            <a:ln algn="ctr" cap="flat" cmpd="sng" w="19050">
              <a:solidFill>
                <a:srgbClr val="BFBFBF"/>
              </a:solidFill>
              <a:prstDash val="solid"/>
            </a:ln>
            <a:effectLst/>
          </p:spPr>
        </p:cxnSp>
        <p:sp>
          <p:nvSpPr>
            <p:cNvPr id="27" name="矩形 26"/>
            <p:cNvSpPr/>
            <p:nvPr/>
          </p:nvSpPr>
          <p:spPr>
            <a:xfrm>
              <a:off x="2007450" y="2687658"/>
              <a:ext cx="1554480" cy="365760"/>
            </a:xfrm>
            <a:prstGeom prst="rect">
              <a:avLst/>
            </a:prstGeom>
          </p:spPr>
          <p:txBody>
            <a:bodyPr wrap="none">
              <a:spAutoFit/>
            </a:bodyPr>
            <a:lstStyle/>
            <a:p>
              <a:r>
                <a:rPr altLang="zh-CN" lang="zh-CN">
                  <a:latin charset="-122" panose="02020400000000000000" pitchFamily="18" typeface="Adobe 仿宋 Std R"/>
                  <a:ea charset="-122" panose="02020400000000000000" pitchFamily="18" typeface="Adobe 仿宋 Std R"/>
                  <a:cs charset="0" panose="02020603050405020304" pitchFamily="18" typeface="Times New Roman"/>
                </a:rPr>
                <a:t>后续发展预测</a:t>
              </a:r>
            </a:p>
          </p:txBody>
        </p:sp>
      </p:grpSp>
      <p:grpSp>
        <p:nvGrpSpPr>
          <p:cNvPr id="4" name="组合 3"/>
          <p:cNvGrpSpPr/>
          <p:nvPr/>
        </p:nvGrpSpPr>
        <p:grpSpPr>
          <a:xfrm>
            <a:off x="6797117" y="2536767"/>
            <a:ext cx="3752367" cy="702812"/>
            <a:chOff x="6797117" y="2536767"/>
            <a:chExt cx="3752367" cy="702812"/>
          </a:xfrm>
        </p:grpSpPr>
        <p:cxnSp>
          <p:nvCxnSpPr>
            <p:cNvPr id="59" name="直线连接符 92"/>
            <p:cNvCxnSpPr/>
            <p:nvPr/>
          </p:nvCxnSpPr>
          <p:spPr>
            <a:xfrm flipH="1">
              <a:off x="6797117" y="2966720"/>
              <a:ext cx="742757" cy="272859"/>
            </a:xfrm>
            <a:prstGeom prst="line">
              <a:avLst/>
            </a:prstGeom>
            <a:noFill/>
            <a:ln algn="ctr" cap="flat" cmpd="sng" w="19050">
              <a:solidFill>
                <a:srgbClr val="BFBFBF"/>
              </a:solidFill>
              <a:prstDash val="solid"/>
            </a:ln>
            <a:effectLst/>
          </p:spPr>
        </p:cxnSp>
        <p:sp>
          <p:nvSpPr>
            <p:cNvPr id="20" name="矩形 19"/>
            <p:cNvSpPr/>
            <p:nvPr/>
          </p:nvSpPr>
          <p:spPr>
            <a:xfrm>
              <a:off x="8287327" y="2687658"/>
              <a:ext cx="2240280" cy="365760"/>
            </a:xfrm>
            <a:prstGeom prst="rect">
              <a:avLst/>
            </a:prstGeom>
          </p:spPr>
          <p:txBody>
            <a:bodyPr wrap="none">
              <a:spAutoFit/>
            </a:bodyPr>
            <a:lstStyle/>
            <a:p>
              <a:r>
                <a:rPr altLang="zh-CN" lang="zh-CN" smtClean="0">
                  <a:latin charset="-122" panose="02020400000000000000" pitchFamily="18" typeface="Adobe 仿宋 Std R"/>
                  <a:ea charset="-122" panose="02020400000000000000" pitchFamily="18" typeface="Adobe 仿宋 Std R"/>
                  <a:cs charset="0" panose="02020603050405020304" pitchFamily="18" typeface="Times New Roman"/>
                </a:rPr>
                <a:t>项目规划和功能分区</a:t>
              </a:r>
            </a:p>
          </p:txBody>
        </p:sp>
        <p:grpSp>
          <p:nvGrpSpPr>
            <p:cNvPr id="2" name="组合 1"/>
            <p:cNvGrpSpPr/>
            <p:nvPr/>
          </p:nvGrpSpPr>
          <p:grpSpPr>
            <a:xfrm>
              <a:off x="7539874" y="2536767"/>
              <a:ext cx="658386" cy="653531"/>
              <a:chOff x="7539874" y="2536767"/>
              <a:chExt cx="658386" cy="653531"/>
            </a:xfrm>
          </p:grpSpPr>
          <p:sp>
            <p:nvSpPr>
              <p:cNvPr id="71" name="椭圆 70"/>
              <p:cNvSpPr/>
              <p:nvPr/>
            </p:nvSpPr>
            <p:spPr>
              <a:xfrm>
                <a:off x="7539874" y="2536767"/>
                <a:ext cx="658386" cy="653531"/>
              </a:xfrm>
              <a:prstGeom prst="ellipse">
                <a:avLst/>
              </a:prstGeom>
              <a:noFill/>
              <a:ln algn="ctr" cap="flat" cmpd="sng" w="19050">
                <a:solidFill>
                  <a:srgbClr val="BFBFBF"/>
                </a:solid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srgbClr val="404040"/>
                  </a:solidFill>
                  <a:effectLst/>
                  <a:uLnTx/>
                  <a:uFillTx/>
                  <a:latin typeface="Century Gothic"/>
                  <a:ea typeface="微软雅黑"/>
                  <a:cs typeface="+mn-cs"/>
                </a:endParaRPr>
              </a:p>
            </p:txBody>
          </p:sp>
          <p:pic>
            <p:nvPicPr>
              <p:cNvPr id="69" name="图片 68"/>
              <p:cNvPicPr>
                <a:picLocks noChangeAspect="1"/>
              </p:cNvPicPr>
              <p:nvPr/>
            </p:nvPicPr>
            <p:blipFill>
              <a:blip r:embed="rId2">
                <a:extLst>
                  <a:ext uri="{28A0092B-C50C-407E-A947-70E740481C1C}">
                    <a14:useLocalDpi val="0"/>
                  </a:ext>
                </a:extLst>
              </a:blip>
              <a:stretch>
                <a:fillRect/>
              </a:stretch>
            </p:blipFill>
            <p:spPr>
              <a:xfrm>
                <a:off x="7711440" y="2659436"/>
                <a:ext cx="314960" cy="381329"/>
              </a:xfrm>
              <a:prstGeom prst="rect">
                <a:avLst/>
              </a:prstGeom>
            </p:spPr>
          </p:pic>
        </p:grpSp>
      </p:grpSp>
      <p:grpSp>
        <p:nvGrpSpPr>
          <p:cNvPr id="6" name="组合 5"/>
          <p:cNvGrpSpPr/>
          <p:nvPr/>
        </p:nvGrpSpPr>
        <p:grpSpPr>
          <a:xfrm>
            <a:off x="2493872" y="4227274"/>
            <a:ext cx="2892139" cy="1215726"/>
            <a:chOff x="2493872" y="4227274"/>
            <a:chExt cx="2892139" cy="1215726"/>
          </a:xfrm>
        </p:grpSpPr>
        <p:cxnSp>
          <p:nvCxnSpPr>
            <p:cNvPr id="58" name="直线连接符 92"/>
            <p:cNvCxnSpPr/>
            <p:nvPr/>
          </p:nvCxnSpPr>
          <p:spPr>
            <a:xfrm flipH="1">
              <a:off x="4784676" y="4227274"/>
              <a:ext cx="601335" cy="630336"/>
            </a:xfrm>
            <a:prstGeom prst="line">
              <a:avLst/>
            </a:prstGeom>
            <a:noFill/>
            <a:ln algn="ctr" cap="flat" cmpd="sng" w="19050">
              <a:solidFill>
                <a:srgbClr val="BFBFBF"/>
              </a:solidFill>
              <a:prstDash val="solid"/>
            </a:ln>
            <a:effectLst/>
          </p:spPr>
        </p:cxnSp>
        <p:sp>
          <p:nvSpPr>
            <p:cNvPr id="26" name="矩形 25"/>
            <p:cNvSpPr/>
            <p:nvPr/>
          </p:nvSpPr>
          <p:spPr>
            <a:xfrm>
              <a:off x="2493872" y="4961277"/>
              <a:ext cx="1554480" cy="365760"/>
            </a:xfrm>
            <a:prstGeom prst="rect">
              <a:avLst/>
            </a:prstGeom>
          </p:spPr>
          <p:txBody>
            <a:bodyPr wrap="none">
              <a:spAutoFit/>
            </a:bodyPr>
            <a:lstStyle/>
            <a:p>
              <a:r>
                <a:rPr altLang="zh-CN" lang="zh-CN">
                  <a:latin charset="-122" panose="02020400000000000000" pitchFamily="18" typeface="Adobe 仿宋 Std R"/>
                  <a:ea charset="-122" panose="02020400000000000000" pitchFamily="18" typeface="Adobe 仿宋 Std R"/>
                  <a:cs charset="0" panose="02020603050405020304" pitchFamily="18" typeface="Times New Roman"/>
                </a:rPr>
                <a:t>项目盈利模式</a:t>
              </a:r>
            </a:p>
          </p:txBody>
        </p:sp>
        <p:grpSp>
          <p:nvGrpSpPr>
            <p:cNvPr id="3" name="组合 2"/>
            <p:cNvGrpSpPr/>
            <p:nvPr/>
          </p:nvGrpSpPr>
          <p:grpSpPr>
            <a:xfrm>
              <a:off x="4234861" y="4784200"/>
              <a:ext cx="658386" cy="658800"/>
              <a:chOff x="4234861" y="4784200"/>
              <a:chExt cx="658386" cy="658800"/>
            </a:xfrm>
          </p:grpSpPr>
          <p:sp>
            <p:nvSpPr>
              <p:cNvPr id="63" name="椭圆 62"/>
              <p:cNvSpPr/>
              <p:nvPr/>
            </p:nvSpPr>
            <p:spPr>
              <a:xfrm>
                <a:off x="4234861" y="4784200"/>
                <a:ext cx="658386" cy="658800"/>
              </a:xfrm>
              <a:prstGeom prst="ellipse">
                <a:avLst/>
              </a:prstGeom>
              <a:noFill/>
              <a:ln algn="ctr" cap="flat" cmpd="sng" w="19050">
                <a:solidFill>
                  <a:srgbClr val="BFBFBF"/>
                </a:solidFill>
                <a:prstDash val="solid"/>
              </a:ln>
              <a:effectLst/>
            </p:spPr>
            <p:txBody>
              <a:bodyPr anchor="ctr" rtlCol="0"/>
              <a:lstStyle>
                <a:defPPr>
                  <a:defRPr lang="en-US"/>
                </a:defPPr>
                <a:lvl1pPr algn="l" defTabSz="609630" eaLnBrk="1" hangingPunct="1" latinLnBrk="0" marL="0" rtl="0">
                  <a:defRPr kern="1200" sz="2400">
                    <a:solidFill>
                      <a:schemeClr val="lt1"/>
                    </a:solidFill>
                    <a:latin typeface="+mn-lt"/>
                    <a:ea typeface="+mn-ea"/>
                    <a:cs typeface="+mn-cs"/>
                  </a:defRPr>
                </a:lvl1pPr>
                <a:lvl2pPr algn="l" defTabSz="609630" eaLnBrk="1" hangingPunct="1" latinLnBrk="0" marL="609630" rtl="0">
                  <a:defRPr kern="1200" sz="2400">
                    <a:solidFill>
                      <a:schemeClr val="lt1"/>
                    </a:solidFill>
                    <a:latin typeface="+mn-lt"/>
                    <a:ea typeface="+mn-ea"/>
                    <a:cs typeface="+mn-cs"/>
                  </a:defRPr>
                </a:lvl2pPr>
                <a:lvl3pPr algn="l" defTabSz="609630" eaLnBrk="1" hangingPunct="1" latinLnBrk="0" marL="1219261" rtl="0">
                  <a:defRPr kern="1200" sz="2400">
                    <a:solidFill>
                      <a:schemeClr val="lt1"/>
                    </a:solidFill>
                    <a:latin typeface="+mn-lt"/>
                    <a:ea typeface="+mn-ea"/>
                    <a:cs typeface="+mn-cs"/>
                  </a:defRPr>
                </a:lvl3pPr>
                <a:lvl4pPr algn="l" defTabSz="609630" eaLnBrk="1" hangingPunct="1" latinLnBrk="0" marL="1828891" rtl="0">
                  <a:defRPr kern="1200" sz="2400">
                    <a:solidFill>
                      <a:schemeClr val="lt1"/>
                    </a:solidFill>
                    <a:latin typeface="+mn-lt"/>
                    <a:ea typeface="+mn-ea"/>
                    <a:cs typeface="+mn-cs"/>
                  </a:defRPr>
                </a:lvl4pPr>
                <a:lvl5pPr algn="l" defTabSz="609630" eaLnBrk="1" hangingPunct="1" latinLnBrk="0" marL="2438522" rtl="0">
                  <a:defRPr kern="1200" sz="2400">
                    <a:solidFill>
                      <a:schemeClr val="lt1"/>
                    </a:solidFill>
                    <a:latin typeface="+mn-lt"/>
                    <a:ea typeface="+mn-ea"/>
                    <a:cs typeface="+mn-cs"/>
                  </a:defRPr>
                </a:lvl5pPr>
                <a:lvl6pPr algn="l" defTabSz="609630" eaLnBrk="1" hangingPunct="1" latinLnBrk="0" marL="3048152" rtl="0">
                  <a:defRPr kern="1200" sz="2400">
                    <a:solidFill>
                      <a:schemeClr val="lt1"/>
                    </a:solidFill>
                    <a:latin typeface="+mn-lt"/>
                    <a:ea typeface="+mn-ea"/>
                    <a:cs typeface="+mn-cs"/>
                  </a:defRPr>
                </a:lvl6pPr>
                <a:lvl7pPr algn="l" defTabSz="609630" eaLnBrk="1" hangingPunct="1" latinLnBrk="0" marL="3657783" rtl="0">
                  <a:defRPr kern="1200" sz="2400">
                    <a:solidFill>
                      <a:schemeClr val="lt1"/>
                    </a:solidFill>
                    <a:latin typeface="+mn-lt"/>
                    <a:ea typeface="+mn-ea"/>
                    <a:cs typeface="+mn-cs"/>
                  </a:defRPr>
                </a:lvl7pPr>
                <a:lvl8pPr algn="l" defTabSz="609630" eaLnBrk="1" hangingPunct="1" latinLnBrk="0" marL="4267413" rtl="0">
                  <a:defRPr kern="1200" sz="2400">
                    <a:solidFill>
                      <a:schemeClr val="lt1"/>
                    </a:solidFill>
                    <a:latin typeface="+mn-lt"/>
                    <a:ea typeface="+mn-ea"/>
                    <a:cs typeface="+mn-cs"/>
                  </a:defRPr>
                </a:lvl8pPr>
                <a:lvl9pPr algn="l" defTabSz="609630" eaLnBrk="1" hangingPunct="1" latinLnBrk="0" marL="4877044" rtl="0">
                  <a:defRPr kern="1200" sz="2400">
                    <a:solidFill>
                      <a:schemeClr val="lt1"/>
                    </a:solidFill>
                    <a:latin typeface="+mn-lt"/>
                    <a:ea typeface="+mn-ea"/>
                    <a:cs typeface="+mn-cs"/>
                  </a:defRPr>
                </a:lvl9pPr>
              </a:lstStyle>
              <a:p>
                <a:pPr algn="ctr"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600" u="none">
                  <a:ln>
                    <a:noFill/>
                  </a:ln>
                  <a:solidFill>
                    <a:srgbClr val="404040"/>
                  </a:solidFill>
                  <a:effectLst/>
                  <a:uLnTx/>
                  <a:uFillTx/>
                  <a:latin typeface="Century Gothic"/>
                  <a:ea typeface="微软雅黑"/>
                  <a:cs typeface="+mn-cs"/>
                </a:endParaRPr>
              </a:p>
            </p:txBody>
          </p:sp>
          <p:pic>
            <p:nvPicPr>
              <p:cNvPr id="79" name="图片 78"/>
              <p:cNvPicPr>
                <a:picLocks noChangeAspect="1"/>
              </p:cNvPicPr>
              <p:nvPr/>
            </p:nvPicPr>
            <p:blipFill>
              <a:blip r:embed="rId3">
                <a:extLst>
                  <a:ext uri="{28A0092B-C50C-407E-A947-70E740481C1C}">
                    <a14:useLocalDpi val="0"/>
                  </a:ext>
                </a:extLst>
              </a:blip>
              <a:stretch>
                <a:fillRect/>
              </a:stretch>
            </p:blipFill>
            <p:spPr>
              <a:xfrm>
                <a:off x="4362728" y="4912959"/>
                <a:ext cx="402652" cy="399073"/>
              </a:xfrm>
              <a:prstGeom prst="rect">
                <a:avLst/>
              </a:prstGeom>
            </p:spPr>
          </p:pic>
        </p:grpSp>
      </p:grpSp>
      <p:sp>
        <p:nvSpPr>
          <p:cNvPr id="9" name="矩形 8"/>
          <p:cNvSpPr/>
          <p:nvPr/>
        </p:nvSpPr>
        <p:spPr>
          <a:xfrm>
            <a:off x="2007450" y="1329054"/>
            <a:ext cx="1838090" cy="4096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contents</a:t>
            </a:r>
          </a:p>
        </p:txBody>
      </p:sp>
      <p:sp>
        <p:nvSpPr>
          <p:cNvPr id="10" name="文本框 9"/>
          <p:cNvSpPr txBox="1"/>
          <p:nvPr/>
        </p:nvSpPr>
        <p:spPr>
          <a:xfrm>
            <a:off x="1232451" y="1303055"/>
            <a:ext cx="954157" cy="457200"/>
          </a:xfrm>
          <a:prstGeom prst="rect">
            <a:avLst/>
          </a:prstGeom>
          <a:noFill/>
        </p:spPr>
        <p:txBody>
          <a:bodyPr rtlCol="0" wrap="square">
            <a:spAutoFit/>
          </a:bodyPr>
          <a:lstStyle/>
          <a:p>
            <a:r>
              <a:rPr altLang="en-US" lang="zh-CN" smtClean="0" sz="2400">
                <a:latin charset="-122" panose="02020400000000000000" pitchFamily="18" typeface="Adobe 仿宋 Std R"/>
                <a:ea charset="-122" panose="02020400000000000000" pitchFamily="18" typeface="Adobe 仿宋 Std R"/>
              </a:rPr>
              <a:t>目录</a:t>
            </a:r>
          </a:p>
        </p:txBody>
      </p:sp>
    </p:spTree>
    <p:extLst>
      <p:ext uri="{BB962C8B-B14F-4D97-AF65-F5344CB8AC3E}">
        <p14:creationId val="40267744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57"/>
                                        </p:tgtEl>
                                        <p:attrNameLst>
                                          <p:attrName>style.visibility</p:attrName>
                                        </p:attrNameLst>
                                      </p:cBhvr>
                                      <p:to>
                                        <p:strVal val="visible"/>
                                      </p:to>
                                    </p:set>
                                    <p:animEffect filter="wipe(down)" transition="in">
                                      <p:cBhvr>
                                        <p:cTn dur="500" id="7"/>
                                        <p:tgtEl>
                                          <p:spTgt spid="5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6"/>
                                        </p:tgtEl>
                                        <p:attrNameLst>
                                          <p:attrName>style.visibility</p:attrName>
                                        </p:attrNameLst>
                                      </p:cBhvr>
                                      <p:to>
                                        <p:strVal val="visible"/>
                                      </p:to>
                                    </p:set>
                                    <p:animEffect filter="wipe(left)" transition="in">
                                      <p:cBhvr>
                                        <p:cTn dur="500" id="11"/>
                                        <p:tgtEl>
                                          <p:spTgt spid="6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9"/>
                                        </p:tgtEl>
                                        <p:attrNameLst>
                                          <p:attrName>style.visibility</p:attrName>
                                        </p:attrNameLst>
                                      </p:cBhvr>
                                      <p:to>
                                        <p:strVal val="visible"/>
                                      </p:to>
                                    </p:set>
                                    <p:animEffect filter="wipe(left)" transition="in">
                                      <p:cBhvr>
                                        <p:cTn dur="500" id="15"/>
                                        <p:tgtEl>
                                          <p:spTgt spid="1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4"/>
                                        </p:tgtEl>
                                        <p:attrNameLst>
                                          <p:attrName>style.visibility</p:attrName>
                                        </p:attrNameLst>
                                      </p:cBhvr>
                                      <p:to>
                                        <p:strVal val="visible"/>
                                      </p:to>
                                    </p:set>
                                    <p:animEffect filter="wipe(left)" transition="in">
                                      <p:cBhvr>
                                        <p:cTn dur="500" id="19"/>
                                        <p:tgtEl>
                                          <p:spTgt spid="4"/>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2500"/>
                            </p:stCondLst>
                            <p:childTnLst>
                              <p:par>
                                <p:cTn fill="hold" id="25" nodeType="afterEffect" presetClass="entr" presetID="22" presetSubtype="2">
                                  <p:stCondLst>
                                    <p:cond delay="0"/>
                                  </p:stCondLst>
                                  <p:childTnLst>
                                    <p:set>
                                      <p:cBhvr>
                                        <p:cTn dur="1" fill="hold" id="26">
                                          <p:stCondLst>
                                            <p:cond delay="0"/>
                                          </p:stCondLst>
                                        </p:cTn>
                                        <p:tgtEl>
                                          <p:spTgt spid="6"/>
                                        </p:tgtEl>
                                        <p:attrNameLst>
                                          <p:attrName>style.visibility</p:attrName>
                                        </p:attrNameLst>
                                      </p:cBhvr>
                                      <p:to>
                                        <p:strVal val="visible"/>
                                      </p:to>
                                    </p:set>
                                    <p:animEffect filter="wipe(right)" transition="in">
                                      <p:cBhvr>
                                        <p:cTn dur="500" id="27"/>
                                        <p:tgtEl>
                                          <p:spTgt spid="6"/>
                                        </p:tgtEl>
                                      </p:cBhvr>
                                    </p:animEffect>
                                  </p:childTnLst>
                                </p:cTn>
                              </p:par>
                            </p:childTnLst>
                          </p:cTn>
                        </p:par>
                        <p:par>
                          <p:cTn fill="hold" id="28" nodeType="afterGroup">
                            <p:stCondLst>
                              <p:cond delay="3000"/>
                            </p:stCondLst>
                            <p:childTnLst>
                              <p:par>
                                <p:cTn fill="hold" id="29" nodeType="afterEffect" presetClass="entr" presetID="22" presetSubtype="4">
                                  <p:stCondLst>
                                    <p:cond delay="0"/>
                                  </p:stCondLst>
                                  <p:childTnLst>
                                    <p:set>
                                      <p:cBhvr>
                                        <p:cTn dur="1" fill="hold" id="30">
                                          <p:stCondLst>
                                            <p:cond delay="0"/>
                                          </p:stCondLst>
                                        </p:cTn>
                                        <p:tgtEl>
                                          <p:spTgt spid="7"/>
                                        </p:tgtEl>
                                        <p:attrNameLst>
                                          <p:attrName>style.visibility</p:attrName>
                                        </p:attrNameLst>
                                      </p:cBhvr>
                                      <p:to>
                                        <p:strVal val="visible"/>
                                      </p:to>
                                    </p:set>
                                    <p:animEffect filter="wipe(down)"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2568088" y="1414761"/>
            <a:ext cx="6647630" cy="2795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0" panose="04020705060702020204" pitchFamily="82" typeface="Charlemagne Std"/>
              </a:rPr>
              <a:t>Team members and the division of tasks</a:t>
            </a:r>
          </a:p>
        </p:txBody>
      </p:sp>
      <p:sp>
        <p:nvSpPr>
          <p:cNvPr id="6" name="文本框 5"/>
          <p:cNvSpPr txBox="1"/>
          <p:nvPr/>
        </p:nvSpPr>
        <p:spPr>
          <a:xfrm>
            <a:off x="4737666" y="985450"/>
            <a:ext cx="3106451" cy="457200"/>
          </a:xfrm>
          <a:prstGeom prst="rect">
            <a:avLst/>
          </a:prstGeom>
          <a:noFill/>
        </p:spPr>
        <p:txBody>
          <a:bodyPr rtlCol="0" wrap="square">
            <a:spAutoFit/>
          </a:bodyPr>
          <a:lstStyle/>
          <a:p>
            <a:r>
              <a:rPr altLang="en-US" lang="zh-CN" smtClean="0" sz="2400">
                <a:latin charset="-122" panose="02020400000000000000" pitchFamily="18" typeface="Adobe 仿宋 Std R"/>
                <a:ea charset="-122" panose="02020400000000000000" pitchFamily="18" typeface="Adobe 仿宋 Std R"/>
                <a:cs charset="0" panose="02020603050405020304" pitchFamily="18" typeface="Times New Roman"/>
              </a:rPr>
              <a:t>小组成员与任务分工</a:t>
            </a:r>
          </a:p>
        </p:txBody>
      </p:sp>
      <p:sp>
        <p:nvSpPr>
          <p:cNvPr id="12" name="Freeform 230"/>
          <p:cNvSpPr>
            <a:spLocks noEditPoints="1"/>
          </p:cNvSpPr>
          <p:nvPr/>
        </p:nvSpPr>
        <p:spPr bwMode="auto">
          <a:xfrm>
            <a:off x="4402806" y="1094309"/>
            <a:ext cx="204121" cy="221370"/>
          </a:xfrm>
          <a:custGeom>
            <a:cxnLst>
              <a:cxn ang="0">
                <a:pos x="70" y="72"/>
              </a:cxn>
              <a:cxn ang="0">
                <a:pos x="76" y="44"/>
              </a:cxn>
              <a:cxn ang="0">
                <a:pos x="90" y="20"/>
              </a:cxn>
              <a:cxn ang="0">
                <a:pos x="114" y="6"/>
              </a:cxn>
              <a:cxn ang="0">
                <a:pos x="142" y="0"/>
              </a:cxn>
              <a:cxn ang="0">
                <a:pos x="156" y="2"/>
              </a:cxn>
              <a:cxn ang="0">
                <a:pos x="182" y="12"/>
              </a:cxn>
              <a:cxn ang="0">
                <a:pos x="202" y="30"/>
              </a:cxn>
              <a:cxn ang="0">
                <a:pos x="212" y="56"/>
              </a:cxn>
              <a:cxn ang="0">
                <a:pos x="212" y="72"/>
              </a:cxn>
              <a:cxn ang="0">
                <a:pos x="208" y="100"/>
              </a:cxn>
              <a:cxn ang="0">
                <a:pos x="192" y="122"/>
              </a:cxn>
              <a:cxn ang="0">
                <a:pos x="170" y="138"/>
              </a:cxn>
              <a:cxn ang="0">
                <a:pos x="142" y="142"/>
              </a:cxn>
              <a:cxn ang="0">
                <a:pos x="128" y="142"/>
              </a:cxn>
              <a:cxn ang="0">
                <a:pos x="102" y="130"/>
              </a:cxn>
              <a:cxn ang="0">
                <a:pos x="82" y="112"/>
              </a:cxn>
              <a:cxn ang="0">
                <a:pos x="72" y="86"/>
              </a:cxn>
              <a:cxn ang="0">
                <a:pos x="70" y="72"/>
              </a:cxn>
              <a:cxn ang="0">
                <a:pos x="142" y="190"/>
              </a:cxn>
              <a:cxn ang="0">
                <a:pos x="104" y="194"/>
              </a:cxn>
              <a:cxn ang="0">
                <a:pos x="74" y="202"/>
              </a:cxn>
              <a:cxn ang="0">
                <a:pos x="48" y="214"/>
              </a:cxn>
              <a:cxn ang="0">
                <a:pos x="16" y="244"/>
              </a:cxn>
              <a:cxn ang="0">
                <a:pos x="0" y="268"/>
              </a:cxn>
              <a:cxn ang="0">
                <a:pos x="284" y="308"/>
              </a:cxn>
              <a:cxn ang="0">
                <a:pos x="284" y="268"/>
              </a:cxn>
              <a:cxn ang="0">
                <a:pos x="268" y="244"/>
              </a:cxn>
              <a:cxn ang="0">
                <a:pos x="234" y="214"/>
              </a:cxn>
              <a:cxn ang="0">
                <a:pos x="210" y="202"/>
              </a:cxn>
              <a:cxn ang="0">
                <a:pos x="180" y="194"/>
              </a:cxn>
              <a:cxn ang="0">
                <a:pos x="142" y="190"/>
              </a:cxn>
            </a:cxnLst>
            <a:rect b="b" l="0" r="r" t="0"/>
            <a:pathLst>
              <a:path h="308" w="284">
                <a:moveTo>
                  <a:pt x="70" y="72"/>
                </a:moveTo>
                <a:lnTo>
                  <a:pt x="70" y="72"/>
                </a:lnTo>
                <a:lnTo>
                  <a:pt x="72" y="56"/>
                </a:lnTo>
                <a:lnTo>
                  <a:pt x="76" y="44"/>
                </a:lnTo>
                <a:lnTo>
                  <a:pt x="82" y="30"/>
                </a:lnTo>
                <a:lnTo>
                  <a:pt x="90" y="20"/>
                </a:lnTo>
                <a:lnTo>
                  <a:pt x="102" y="12"/>
                </a:lnTo>
                <a:lnTo>
                  <a:pt x="114" y="6"/>
                </a:lnTo>
                <a:lnTo>
                  <a:pt x="128" y="2"/>
                </a:lnTo>
                <a:lnTo>
                  <a:pt x="142" y="0"/>
                </a:lnTo>
                <a:lnTo>
                  <a:pt x="142" y="0"/>
                </a:lnTo>
                <a:lnTo>
                  <a:pt x="156" y="2"/>
                </a:lnTo>
                <a:lnTo>
                  <a:pt x="170" y="6"/>
                </a:lnTo>
                <a:lnTo>
                  <a:pt x="182" y="12"/>
                </a:lnTo>
                <a:lnTo>
                  <a:pt x="192" y="20"/>
                </a:lnTo>
                <a:lnTo>
                  <a:pt x="202" y="30"/>
                </a:lnTo>
                <a:lnTo>
                  <a:pt x="208" y="44"/>
                </a:lnTo>
                <a:lnTo>
                  <a:pt x="212" y="56"/>
                </a:lnTo>
                <a:lnTo>
                  <a:pt x="212" y="72"/>
                </a:lnTo>
                <a:lnTo>
                  <a:pt x="212" y="72"/>
                </a:lnTo>
                <a:lnTo>
                  <a:pt x="212" y="86"/>
                </a:lnTo>
                <a:lnTo>
                  <a:pt x="208" y="100"/>
                </a:lnTo>
                <a:lnTo>
                  <a:pt x="202" y="112"/>
                </a:lnTo>
                <a:lnTo>
                  <a:pt x="192" y="122"/>
                </a:lnTo>
                <a:lnTo>
                  <a:pt x="182" y="130"/>
                </a:lnTo>
                <a:lnTo>
                  <a:pt x="170" y="138"/>
                </a:lnTo>
                <a:lnTo>
                  <a:pt x="156" y="142"/>
                </a:lnTo>
                <a:lnTo>
                  <a:pt x="142" y="142"/>
                </a:lnTo>
                <a:lnTo>
                  <a:pt x="142" y="142"/>
                </a:lnTo>
                <a:lnTo>
                  <a:pt x="128" y="142"/>
                </a:lnTo>
                <a:lnTo>
                  <a:pt x="114" y="138"/>
                </a:lnTo>
                <a:lnTo>
                  <a:pt x="102" y="130"/>
                </a:lnTo>
                <a:lnTo>
                  <a:pt x="90" y="122"/>
                </a:lnTo>
                <a:lnTo>
                  <a:pt x="82" y="112"/>
                </a:lnTo>
                <a:lnTo>
                  <a:pt x="76" y="100"/>
                </a:lnTo>
                <a:lnTo>
                  <a:pt x="72" y="86"/>
                </a:lnTo>
                <a:lnTo>
                  <a:pt x="70" y="72"/>
                </a:lnTo>
                <a:lnTo>
                  <a:pt x="70" y="72"/>
                </a:lnTo>
                <a:close/>
                <a:moveTo>
                  <a:pt x="142" y="190"/>
                </a:moveTo>
                <a:lnTo>
                  <a:pt x="142" y="190"/>
                </a:lnTo>
                <a:lnTo>
                  <a:pt x="122" y="190"/>
                </a:lnTo>
                <a:lnTo>
                  <a:pt x="104" y="194"/>
                </a:lnTo>
                <a:lnTo>
                  <a:pt x="88" y="198"/>
                </a:lnTo>
                <a:lnTo>
                  <a:pt x="74" y="202"/>
                </a:lnTo>
                <a:lnTo>
                  <a:pt x="60" y="208"/>
                </a:lnTo>
                <a:lnTo>
                  <a:pt x="48" y="214"/>
                </a:lnTo>
                <a:lnTo>
                  <a:pt x="30" y="230"/>
                </a:lnTo>
                <a:lnTo>
                  <a:pt x="16" y="244"/>
                </a:lnTo>
                <a:lnTo>
                  <a:pt x="6" y="256"/>
                </a:lnTo>
                <a:lnTo>
                  <a:pt x="0" y="268"/>
                </a:lnTo>
                <a:lnTo>
                  <a:pt x="0" y="308"/>
                </a:lnTo>
                <a:lnTo>
                  <a:pt x="284" y="308"/>
                </a:lnTo>
                <a:lnTo>
                  <a:pt x="284" y="268"/>
                </a:lnTo>
                <a:lnTo>
                  <a:pt x="284" y="268"/>
                </a:lnTo>
                <a:lnTo>
                  <a:pt x="278" y="256"/>
                </a:lnTo>
                <a:lnTo>
                  <a:pt x="268" y="244"/>
                </a:lnTo>
                <a:lnTo>
                  <a:pt x="254" y="230"/>
                </a:lnTo>
                <a:lnTo>
                  <a:pt x="234" y="214"/>
                </a:lnTo>
                <a:lnTo>
                  <a:pt x="224" y="208"/>
                </a:lnTo>
                <a:lnTo>
                  <a:pt x="210" y="202"/>
                </a:lnTo>
                <a:lnTo>
                  <a:pt x="196" y="198"/>
                </a:lnTo>
                <a:lnTo>
                  <a:pt x="180" y="194"/>
                </a:lnTo>
                <a:lnTo>
                  <a:pt x="162" y="190"/>
                </a:lnTo>
                <a:lnTo>
                  <a:pt x="142" y="190"/>
                </a:lnTo>
                <a:lnTo>
                  <a:pt x="142" y="190"/>
                </a:lnTo>
                <a:close/>
              </a:path>
            </a:pathLst>
          </a:custGeom>
          <a:solidFill>
            <a:srgbClr val="565F69"/>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3" name="Freeform 231"/>
          <p:cNvSpPr/>
          <p:nvPr/>
        </p:nvSpPr>
        <p:spPr bwMode="auto">
          <a:xfrm>
            <a:off x="4572427" y="1094309"/>
            <a:ext cx="86248" cy="84811"/>
          </a:xfrm>
          <a:custGeom>
            <a:cxnLst>
              <a:cxn ang="0">
                <a:pos x="60" y="0"/>
              </a:cxn>
              <a:cxn ang="0">
                <a:pos x="60" y="0"/>
              </a:cxn>
              <a:cxn ang="0">
                <a:pos x="72" y="2"/>
              </a:cxn>
              <a:cxn ang="0">
                <a:pos x="84" y="4"/>
              </a:cxn>
              <a:cxn ang="0">
                <a:pos x="94" y="10"/>
              </a:cxn>
              <a:cxn ang="0">
                <a:pos x="102" y="18"/>
              </a:cxn>
              <a:cxn ang="0">
                <a:pos x="110" y="26"/>
              </a:cxn>
              <a:cxn ang="0">
                <a:pos x="114" y="36"/>
              </a:cxn>
              <a:cxn ang="0">
                <a:pos x="118" y="48"/>
              </a:cxn>
              <a:cxn ang="0">
                <a:pos x="120" y="60"/>
              </a:cxn>
              <a:cxn ang="0">
                <a:pos x="120" y="60"/>
              </a:cxn>
              <a:cxn ang="0">
                <a:pos x="118" y="72"/>
              </a:cxn>
              <a:cxn ang="0">
                <a:pos x="114" y="82"/>
              </a:cxn>
              <a:cxn ang="0">
                <a:pos x="110" y="92"/>
              </a:cxn>
              <a:cxn ang="0">
                <a:pos x="102" y="102"/>
              </a:cxn>
              <a:cxn ang="0">
                <a:pos x="94" y="108"/>
              </a:cxn>
              <a:cxn ang="0">
                <a:pos x="84" y="114"/>
              </a:cxn>
              <a:cxn ang="0">
                <a:pos x="72" y="118"/>
              </a:cxn>
              <a:cxn ang="0">
                <a:pos x="60" y="118"/>
              </a:cxn>
              <a:cxn ang="0">
                <a:pos x="60" y="118"/>
              </a:cxn>
              <a:cxn ang="0">
                <a:pos x="48" y="118"/>
              </a:cxn>
              <a:cxn ang="0">
                <a:pos x="38" y="114"/>
              </a:cxn>
              <a:cxn ang="0">
                <a:pos x="26" y="108"/>
              </a:cxn>
              <a:cxn ang="0">
                <a:pos x="18" y="102"/>
              </a:cxn>
              <a:cxn ang="0">
                <a:pos x="10" y="92"/>
              </a:cxn>
              <a:cxn ang="0">
                <a:pos x="6" y="82"/>
              </a:cxn>
              <a:cxn ang="0">
                <a:pos x="2" y="72"/>
              </a:cxn>
              <a:cxn ang="0">
                <a:pos x="0" y="60"/>
              </a:cxn>
              <a:cxn ang="0">
                <a:pos x="0" y="60"/>
              </a:cxn>
              <a:cxn ang="0">
                <a:pos x="2" y="48"/>
              </a:cxn>
              <a:cxn ang="0">
                <a:pos x="6" y="36"/>
              </a:cxn>
              <a:cxn ang="0">
                <a:pos x="10" y="26"/>
              </a:cxn>
              <a:cxn ang="0">
                <a:pos x="18" y="18"/>
              </a:cxn>
              <a:cxn ang="0">
                <a:pos x="26" y="10"/>
              </a:cxn>
              <a:cxn ang="0">
                <a:pos x="38" y="4"/>
              </a:cxn>
              <a:cxn ang="0">
                <a:pos x="48" y="2"/>
              </a:cxn>
              <a:cxn ang="0">
                <a:pos x="60" y="0"/>
              </a:cxn>
              <a:cxn ang="0">
                <a:pos x="60" y="0"/>
              </a:cxn>
            </a:cxnLst>
            <a:rect b="b" l="0" r="r" t="0"/>
            <a:pathLst>
              <a:path h="118" w="120">
                <a:moveTo>
                  <a:pt x="60" y="0"/>
                </a:moveTo>
                <a:lnTo>
                  <a:pt x="60" y="0"/>
                </a:lnTo>
                <a:lnTo>
                  <a:pt x="72" y="2"/>
                </a:lnTo>
                <a:lnTo>
                  <a:pt x="84" y="4"/>
                </a:lnTo>
                <a:lnTo>
                  <a:pt x="94" y="10"/>
                </a:lnTo>
                <a:lnTo>
                  <a:pt x="102" y="18"/>
                </a:lnTo>
                <a:lnTo>
                  <a:pt x="110" y="26"/>
                </a:lnTo>
                <a:lnTo>
                  <a:pt x="114" y="36"/>
                </a:lnTo>
                <a:lnTo>
                  <a:pt x="118" y="48"/>
                </a:lnTo>
                <a:lnTo>
                  <a:pt x="120" y="60"/>
                </a:lnTo>
                <a:lnTo>
                  <a:pt x="120" y="60"/>
                </a:lnTo>
                <a:lnTo>
                  <a:pt x="118" y="72"/>
                </a:lnTo>
                <a:lnTo>
                  <a:pt x="114" y="82"/>
                </a:lnTo>
                <a:lnTo>
                  <a:pt x="110" y="92"/>
                </a:lnTo>
                <a:lnTo>
                  <a:pt x="102" y="102"/>
                </a:lnTo>
                <a:lnTo>
                  <a:pt x="94" y="108"/>
                </a:lnTo>
                <a:lnTo>
                  <a:pt x="84" y="114"/>
                </a:lnTo>
                <a:lnTo>
                  <a:pt x="72" y="118"/>
                </a:lnTo>
                <a:lnTo>
                  <a:pt x="60" y="118"/>
                </a:lnTo>
                <a:lnTo>
                  <a:pt x="60" y="118"/>
                </a:lnTo>
                <a:lnTo>
                  <a:pt x="48" y="118"/>
                </a:lnTo>
                <a:lnTo>
                  <a:pt x="38" y="114"/>
                </a:lnTo>
                <a:lnTo>
                  <a:pt x="26" y="108"/>
                </a:lnTo>
                <a:lnTo>
                  <a:pt x="18" y="102"/>
                </a:lnTo>
                <a:lnTo>
                  <a:pt x="10" y="92"/>
                </a:lnTo>
                <a:lnTo>
                  <a:pt x="6" y="82"/>
                </a:lnTo>
                <a:lnTo>
                  <a:pt x="2" y="72"/>
                </a:lnTo>
                <a:lnTo>
                  <a:pt x="0" y="60"/>
                </a:lnTo>
                <a:lnTo>
                  <a:pt x="0" y="60"/>
                </a:lnTo>
                <a:lnTo>
                  <a:pt x="2" y="48"/>
                </a:lnTo>
                <a:lnTo>
                  <a:pt x="6" y="36"/>
                </a:lnTo>
                <a:lnTo>
                  <a:pt x="10" y="26"/>
                </a:lnTo>
                <a:lnTo>
                  <a:pt x="18" y="18"/>
                </a:lnTo>
                <a:lnTo>
                  <a:pt x="26" y="10"/>
                </a:lnTo>
                <a:lnTo>
                  <a:pt x="38" y="4"/>
                </a:lnTo>
                <a:lnTo>
                  <a:pt x="48" y="2"/>
                </a:lnTo>
                <a:lnTo>
                  <a:pt x="60" y="0"/>
                </a:lnTo>
                <a:lnTo>
                  <a:pt x="60" y="0"/>
                </a:lnTo>
                <a:close/>
              </a:path>
            </a:pathLst>
          </a:custGeom>
          <a:solidFill>
            <a:srgbClr val="565F69"/>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4" name="Freeform 232"/>
          <p:cNvSpPr/>
          <p:nvPr/>
        </p:nvSpPr>
        <p:spPr bwMode="auto">
          <a:xfrm>
            <a:off x="4568115" y="1213619"/>
            <a:ext cx="125060" cy="70436"/>
          </a:xfrm>
          <a:custGeom>
            <a:cxnLst>
              <a:cxn ang="0">
                <a:pos x="66" y="0"/>
              </a:cxn>
              <a:cxn ang="0">
                <a:pos x="66" y="0"/>
              </a:cxn>
              <a:cxn ang="0">
                <a:pos x="46" y="2"/>
              </a:cxn>
              <a:cxn ang="0">
                <a:pos x="28" y="6"/>
              </a:cxn>
              <a:cxn ang="0">
                <a:pos x="14" y="12"/>
              </a:cxn>
              <a:cxn ang="0">
                <a:pos x="0" y="20"/>
              </a:cxn>
              <a:cxn ang="0">
                <a:pos x="0" y="20"/>
              </a:cxn>
              <a:cxn ang="0">
                <a:pos x="18" y="30"/>
              </a:cxn>
              <a:cxn ang="0">
                <a:pos x="34" y="42"/>
              </a:cxn>
              <a:cxn ang="0">
                <a:pos x="48" y="54"/>
              </a:cxn>
              <a:cxn ang="0">
                <a:pos x="58" y="66"/>
              </a:cxn>
              <a:cxn ang="0">
                <a:pos x="66" y="76"/>
              </a:cxn>
              <a:cxn ang="0">
                <a:pos x="72" y="86"/>
              </a:cxn>
              <a:cxn ang="0">
                <a:pos x="76" y="96"/>
              </a:cxn>
              <a:cxn ang="0">
                <a:pos x="76" y="98"/>
              </a:cxn>
              <a:cxn ang="0">
                <a:pos x="174" y="98"/>
              </a:cxn>
              <a:cxn ang="0">
                <a:pos x="174" y="66"/>
              </a:cxn>
              <a:cxn ang="0">
                <a:pos x="174" y="66"/>
              </a:cxn>
              <a:cxn ang="0">
                <a:pos x="168" y="56"/>
              </a:cxn>
              <a:cxn ang="0">
                <a:pos x="160" y="44"/>
              </a:cxn>
              <a:cxn ang="0">
                <a:pos x="150" y="32"/>
              </a:cxn>
              <a:cxn ang="0">
                <a:pos x="136" y="20"/>
              </a:cxn>
              <a:cxn ang="0">
                <a:pos x="116" y="10"/>
              </a:cxn>
              <a:cxn ang="0">
                <a:pos x="106" y="6"/>
              </a:cxn>
              <a:cxn ang="0">
                <a:pos x="94" y="4"/>
              </a:cxn>
              <a:cxn ang="0">
                <a:pos x="80" y="0"/>
              </a:cxn>
              <a:cxn ang="0">
                <a:pos x="66" y="0"/>
              </a:cxn>
              <a:cxn ang="0">
                <a:pos x="66" y="0"/>
              </a:cxn>
            </a:cxnLst>
            <a:rect b="b" l="0" r="r" t="0"/>
            <a:pathLst>
              <a:path h="98" w="174">
                <a:moveTo>
                  <a:pt x="66" y="0"/>
                </a:moveTo>
                <a:lnTo>
                  <a:pt x="66" y="0"/>
                </a:lnTo>
                <a:lnTo>
                  <a:pt x="46" y="2"/>
                </a:lnTo>
                <a:lnTo>
                  <a:pt x="28" y="6"/>
                </a:lnTo>
                <a:lnTo>
                  <a:pt x="14" y="12"/>
                </a:lnTo>
                <a:lnTo>
                  <a:pt x="0" y="20"/>
                </a:lnTo>
                <a:lnTo>
                  <a:pt x="0" y="20"/>
                </a:lnTo>
                <a:lnTo>
                  <a:pt x="18" y="30"/>
                </a:lnTo>
                <a:lnTo>
                  <a:pt x="34" y="42"/>
                </a:lnTo>
                <a:lnTo>
                  <a:pt x="48" y="54"/>
                </a:lnTo>
                <a:lnTo>
                  <a:pt x="58" y="66"/>
                </a:lnTo>
                <a:lnTo>
                  <a:pt x="66" y="76"/>
                </a:lnTo>
                <a:lnTo>
                  <a:pt x="72" y="86"/>
                </a:lnTo>
                <a:lnTo>
                  <a:pt x="76" y="96"/>
                </a:lnTo>
                <a:lnTo>
                  <a:pt x="76" y="98"/>
                </a:lnTo>
                <a:lnTo>
                  <a:pt x="174" y="98"/>
                </a:lnTo>
                <a:lnTo>
                  <a:pt x="174" y="66"/>
                </a:lnTo>
                <a:lnTo>
                  <a:pt x="174" y="66"/>
                </a:lnTo>
                <a:lnTo>
                  <a:pt x="168" y="56"/>
                </a:lnTo>
                <a:lnTo>
                  <a:pt x="160" y="44"/>
                </a:lnTo>
                <a:lnTo>
                  <a:pt x="150" y="32"/>
                </a:lnTo>
                <a:lnTo>
                  <a:pt x="136" y="20"/>
                </a:lnTo>
                <a:lnTo>
                  <a:pt x="116" y="10"/>
                </a:lnTo>
                <a:lnTo>
                  <a:pt x="106" y="6"/>
                </a:lnTo>
                <a:lnTo>
                  <a:pt x="94" y="4"/>
                </a:lnTo>
                <a:lnTo>
                  <a:pt x="80" y="0"/>
                </a:lnTo>
                <a:lnTo>
                  <a:pt x="66" y="0"/>
                </a:lnTo>
                <a:lnTo>
                  <a:pt x="66" y="0"/>
                </a:lnTo>
                <a:close/>
              </a:path>
            </a:pathLst>
          </a:custGeom>
          <a:solidFill>
            <a:srgbClr val="565F69"/>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5" name="Freeform 235"/>
          <p:cNvSpPr/>
          <p:nvPr/>
        </p:nvSpPr>
        <p:spPr bwMode="auto">
          <a:xfrm>
            <a:off x="4351057" y="1094306"/>
            <a:ext cx="84811" cy="84811"/>
          </a:xfrm>
          <a:custGeom>
            <a:cxnLst>
              <a:cxn ang="0">
                <a:pos x="60" y="0"/>
              </a:cxn>
              <a:cxn ang="0">
                <a:pos x="60" y="0"/>
              </a:cxn>
              <a:cxn ang="0">
                <a:pos x="72" y="2"/>
              </a:cxn>
              <a:cxn ang="0">
                <a:pos x="82" y="4"/>
              </a:cxn>
              <a:cxn ang="0">
                <a:pos x="92" y="10"/>
              </a:cxn>
              <a:cxn ang="0">
                <a:pos x="102" y="18"/>
              </a:cxn>
              <a:cxn ang="0">
                <a:pos x="108" y="26"/>
              </a:cxn>
              <a:cxn ang="0">
                <a:pos x="114" y="36"/>
              </a:cxn>
              <a:cxn ang="0">
                <a:pos x="118" y="48"/>
              </a:cxn>
              <a:cxn ang="0">
                <a:pos x="118" y="60"/>
              </a:cxn>
              <a:cxn ang="0">
                <a:pos x="118" y="60"/>
              </a:cxn>
              <a:cxn ang="0">
                <a:pos x="118" y="72"/>
              </a:cxn>
              <a:cxn ang="0">
                <a:pos x="114" y="82"/>
              </a:cxn>
              <a:cxn ang="0">
                <a:pos x="108" y="92"/>
              </a:cxn>
              <a:cxn ang="0">
                <a:pos x="102" y="102"/>
              </a:cxn>
              <a:cxn ang="0">
                <a:pos x="92" y="108"/>
              </a:cxn>
              <a:cxn ang="0">
                <a:pos x="82" y="114"/>
              </a:cxn>
              <a:cxn ang="0">
                <a:pos x="72" y="118"/>
              </a:cxn>
              <a:cxn ang="0">
                <a:pos x="60" y="118"/>
              </a:cxn>
              <a:cxn ang="0">
                <a:pos x="60" y="118"/>
              </a:cxn>
              <a:cxn ang="0">
                <a:pos x="48" y="118"/>
              </a:cxn>
              <a:cxn ang="0">
                <a:pos x="36" y="114"/>
              </a:cxn>
              <a:cxn ang="0">
                <a:pos x="26" y="108"/>
              </a:cxn>
              <a:cxn ang="0">
                <a:pos x="18" y="102"/>
              </a:cxn>
              <a:cxn ang="0">
                <a:pos x="10" y="92"/>
              </a:cxn>
              <a:cxn ang="0">
                <a:pos x="4" y="82"/>
              </a:cxn>
              <a:cxn ang="0">
                <a:pos x="2" y="72"/>
              </a:cxn>
              <a:cxn ang="0">
                <a:pos x="0" y="60"/>
              </a:cxn>
              <a:cxn ang="0">
                <a:pos x="0" y="60"/>
              </a:cxn>
              <a:cxn ang="0">
                <a:pos x="2" y="48"/>
              </a:cxn>
              <a:cxn ang="0">
                <a:pos x="4" y="36"/>
              </a:cxn>
              <a:cxn ang="0">
                <a:pos x="10" y="26"/>
              </a:cxn>
              <a:cxn ang="0">
                <a:pos x="18" y="18"/>
              </a:cxn>
              <a:cxn ang="0">
                <a:pos x="26" y="10"/>
              </a:cxn>
              <a:cxn ang="0">
                <a:pos x="36" y="4"/>
              </a:cxn>
              <a:cxn ang="0">
                <a:pos x="48" y="2"/>
              </a:cxn>
              <a:cxn ang="0">
                <a:pos x="60" y="0"/>
              </a:cxn>
              <a:cxn ang="0">
                <a:pos x="60" y="0"/>
              </a:cxn>
            </a:cxnLst>
            <a:rect b="b" l="0" r="r" t="0"/>
            <a:pathLst>
              <a:path h="118" w="118">
                <a:moveTo>
                  <a:pt x="60" y="0"/>
                </a:moveTo>
                <a:lnTo>
                  <a:pt x="60" y="0"/>
                </a:lnTo>
                <a:lnTo>
                  <a:pt x="72" y="2"/>
                </a:lnTo>
                <a:lnTo>
                  <a:pt x="82" y="4"/>
                </a:lnTo>
                <a:lnTo>
                  <a:pt x="92" y="10"/>
                </a:lnTo>
                <a:lnTo>
                  <a:pt x="102" y="18"/>
                </a:lnTo>
                <a:lnTo>
                  <a:pt x="108" y="26"/>
                </a:lnTo>
                <a:lnTo>
                  <a:pt x="114" y="36"/>
                </a:lnTo>
                <a:lnTo>
                  <a:pt x="118" y="48"/>
                </a:lnTo>
                <a:lnTo>
                  <a:pt x="118" y="60"/>
                </a:lnTo>
                <a:lnTo>
                  <a:pt x="118" y="60"/>
                </a:lnTo>
                <a:lnTo>
                  <a:pt x="118" y="72"/>
                </a:lnTo>
                <a:lnTo>
                  <a:pt x="114" y="82"/>
                </a:lnTo>
                <a:lnTo>
                  <a:pt x="108" y="92"/>
                </a:lnTo>
                <a:lnTo>
                  <a:pt x="102" y="102"/>
                </a:lnTo>
                <a:lnTo>
                  <a:pt x="92" y="108"/>
                </a:lnTo>
                <a:lnTo>
                  <a:pt x="82" y="114"/>
                </a:lnTo>
                <a:lnTo>
                  <a:pt x="72" y="118"/>
                </a:lnTo>
                <a:lnTo>
                  <a:pt x="60" y="118"/>
                </a:lnTo>
                <a:lnTo>
                  <a:pt x="60" y="118"/>
                </a:lnTo>
                <a:lnTo>
                  <a:pt x="48" y="118"/>
                </a:lnTo>
                <a:lnTo>
                  <a:pt x="36" y="114"/>
                </a:lnTo>
                <a:lnTo>
                  <a:pt x="26" y="108"/>
                </a:lnTo>
                <a:lnTo>
                  <a:pt x="18" y="102"/>
                </a:lnTo>
                <a:lnTo>
                  <a:pt x="10" y="92"/>
                </a:lnTo>
                <a:lnTo>
                  <a:pt x="4" y="82"/>
                </a:lnTo>
                <a:lnTo>
                  <a:pt x="2" y="72"/>
                </a:lnTo>
                <a:lnTo>
                  <a:pt x="0" y="60"/>
                </a:lnTo>
                <a:lnTo>
                  <a:pt x="0" y="60"/>
                </a:lnTo>
                <a:lnTo>
                  <a:pt x="2" y="48"/>
                </a:lnTo>
                <a:lnTo>
                  <a:pt x="4" y="36"/>
                </a:lnTo>
                <a:lnTo>
                  <a:pt x="10" y="26"/>
                </a:lnTo>
                <a:lnTo>
                  <a:pt x="18" y="18"/>
                </a:lnTo>
                <a:lnTo>
                  <a:pt x="26" y="10"/>
                </a:lnTo>
                <a:lnTo>
                  <a:pt x="36" y="4"/>
                </a:lnTo>
                <a:lnTo>
                  <a:pt x="48" y="2"/>
                </a:lnTo>
                <a:lnTo>
                  <a:pt x="60" y="0"/>
                </a:lnTo>
                <a:lnTo>
                  <a:pt x="60" y="0"/>
                </a:lnTo>
                <a:close/>
              </a:path>
            </a:pathLst>
          </a:custGeom>
          <a:solidFill>
            <a:srgbClr val="565F69"/>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6" name="Freeform 236"/>
          <p:cNvSpPr/>
          <p:nvPr/>
        </p:nvSpPr>
        <p:spPr bwMode="auto">
          <a:xfrm>
            <a:off x="4316558" y="1213613"/>
            <a:ext cx="125060" cy="70436"/>
          </a:xfrm>
          <a:custGeom>
            <a:cxnLst>
              <a:cxn ang="0">
                <a:pos x="108" y="0"/>
              </a:cxn>
              <a:cxn ang="0">
                <a:pos x="108" y="0"/>
              </a:cxn>
              <a:cxn ang="0">
                <a:pos x="128" y="2"/>
              </a:cxn>
              <a:cxn ang="0">
                <a:pos x="144" y="6"/>
              </a:cxn>
              <a:cxn ang="0">
                <a:pos x="160" y="12"/>
              </a:cxn>
              <a:cxn ang="0">
                <a:pos x="174" y="20"/>
              </a:cxn>
              <a:cxn ang="0">
                <a:pos x="174" y="20"/>
              </a:cxn>
              <a:cxn ang="0">
                <a:pos x="154" y="30"/>
              </a:cxn>
              <a:cxn ang="0">
                <a:pos x="138" y="42"/>
              </a:cxn>
              <a:cxn ang="0">
                <a:pos x="126" y="54"/>
              </a:cxn>
              <a:cxn ang="0">
                <a:pos x="116" y="66"/>
              </a:cxn>
              <a:cxn ang="0">
                <a:pos x="108" y="76"/>
              </a:cxn>
              <a:cxn ang="0">
                <a:pos x="102" y="86"/>
              </a:cxn>
              <a:cxn ang="0">
                <a:pos x="98" y="96"/>
              </a:cxn>
              <a:cxn ang="0">
                <a:pos x="98" y="98"/>
              </a:cxn>
              <a:cxn ang="0">
                <a:pos x="0" y="98"/>
              </a:cxn>
              <a:cxn ang="0">
                <a:pos x="0" y="66"/>
              </a:cxn>
              <a:cxn ang="0">
                <a:pos x="0" y="66"/>
              </a:cxn>
              <a:cxn ang="0">
                <a:pos x="6" y="56"/>
              </a:cxn>
              <a:cxn ang="0">
                <a:pos x="12" y="44"/>
              </a:cxn>
              <a:cxn ang="0">
                <a:pos x="24" y="32"/>
              </a:cxn>
              <a:cxn ang="0">
                <a:pos x="38" y="20"/>
              </a:cxn>
              <a:cxn ang="0">
                <a:pos x="56" y="10"/>
              </a:cxn>
              <a:cxn ang="0">
                <a:pos x="68" y="6"/>
              </a:cxn>
              <a:cxn ang="0">
                <a:pos x="80" y="4"/>
              </a:cxn>
              <a:cxn ang="0">
                <a:pos x="92" y="0"/>
              </a:cxn>
              <a:cxn ang="0">
                <a:pos x="108" y="0"/>
              </a:cxn>
              <a:cxn ang="0">
                <a:pos x="108" y="0"/>
              </a:cxn>
            </a:cxnLst>
            <a:rect b="b" l="0" r="r" t="0"/>
            <a:pathLst>
              <a:path h="98" w="174">
                <a:moveTo>
                  <a:pt x="108" y="0"/>
                </a:moveTo>
                <a:lnTo>
                  <a:pt x="108" y="0"/>
                </a:lnTo>
                <a:lnTo>
                  <a:pt x="128" y="2"/>
                </a:lnTo>
                <a:lnTo>
                  <a:pt x="144" y="6"/>
                </a:lnTo>
                <a:lnTo>
                  <a:pt x="160" y="12"/>
                </a:lnTo>
                <a:lnTo>
                  <a:pt x="174" y="20"/>
                </a:lnTo>
                <a:lnTo>
                  <a:pt x="174" y="20"/>
                </a:lnTo>
                <a:lnTo>
                  <a:pt x="154" y="30"/>
                </a:lnTo>
                <a:lnTo>
                  <a:pt x="138" y="42"/>
                </a:lnTo>
                <a:lnTo>
                  <a:pt x="126" y="54"/>
                </a:lnTo>
                <a:lnTo>
                  <a:pt x="116" y="66"/>
                </a:lnTo>
                <a:lnTo>
                  <a:pt x="108" y="76"/>
                </a:lnTo>
                <a:lnTo>
                  <a:pt x="102" y="86"/>
                </a:lnTo>
                <a:lnTo>
                  <a:pt x="98" y="96"/>
                </a:lnTo>
                <a:lnTo>
                  <a:pt x="98" y="98"/>
                </a:lnTo>
                <a:lnTo>
                  <a:pt x="0" y="98"/>
                </a:lnTo>
                <a:lnTo>
                  <a:pt x="0" y="66"/>
                </a:lnTo>
                <a:lnTo>
                  <a:pt x="0" y="66"/>
                </a:lnTo>
                <a:lnTo>
                  <a:pt x="6" y="56"/>
                </a:lnTo>
                <a:lnTo>
                  <a:pt x="12" y="44"/>
                </a:lnTo>
                <a:lnTo>
                  <a:pt x="24" y="32"/>
                </a:lnTo>
                <a:lnTo>
                  <a:pt x="38" y="20"/>
                </a:lnTo>
                <a:lnTo>
                  <a:pt x="56" y="10"/>
                </a:lnTo>
                <a:lnTo>
                  <a:pt x="68" y="6"/>
                </a:lnTo>
                <a:lnTo>
                  <a:pt x="80" y="4"/>
                </a:lnTo>
                <a:lnTo>
                  <a:pt x="92" y="0"/>
                </a:lnTo>
                <a:lnTo>
                  <a:pt x="108" y="0"/>
                </a:lnTo>
                <a:lnTo>
                  <a:pt x="108" y="0"/>
                </a:lnTo>
                <a:close/>
              </a:path>
            </a:pathLst>
          </a:custGeom>
          <a:solidFill>
            <a:srgbClr val="565F69"/>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17" name="文本框 16"/>
          <p:cNvSpPr txBox="1"/>
          <p:nvPr/>
        </p:nvSpPr>
        <p:spPr>
          <a:xfrm>
            <a:off x="1746803" y="2503882"/>
            <a:ext cx="2017656" cy="335280"/>
          </a:xfrm>
          <a:prstGeom prst="rect">
            <a:avLst/>
          </a:prstGeom>
          <a:solidFill>
            <a:srgbClr val="C00000"/>
          </a:solidFill>
        </p:spPr>
        <p:txBody>
          <a:bodyPr rtlCol="0" wrap="square">
            <a:spAutoFit/>
          </a:bodyPr>
          <a:lstStyle/>
          <a:p>
            <a:r>
              <a:rPr altLang="en-US" lang="zh-CN" smtClean="0" sz="1600">
                <a:solidFill>
                  <a:schemeClr val="bg1"/>
                </a:solidFill>
                <a:latin charset="-122" panose="02020400000000000000" pitchFamily="18" typeface="Adobe 仿宋 Std R"/>
                <a:ea charset="-122" panose="02020400000000000000" pitchFamily="18" typeface="Adobe 仿宋 Std R"/>
              </a:rPr>
              <a:t>项目创意和总体规划</a:t>
            </a:r>
          </a:p>
        </p:txBody>
      </p:sp>
      <p:sp>
        <p:nvSpPr>
          <p:cNvPr id="18" name="矩形 17"/>
          <p:cNvSpPr/>
          <p:nvPr/>
        </p:nvSpPr>
        <p:spPr>
          <a:xfrm>
            <a:off x="1746803" y="3325137"/>
            <a:ext cx="2017656" cy="335280"/>
          </a:xfrm>
          <a:prstGeom prst="rect">
            <a:avLst/>
          </a:prstGeom>
          <a:solidFill>
            <a:srgbClr val="C00000"/>
          </a:solidFill>
        </p:spPr>
        <p:txBody>
          <a:bodyPr wrap="square">
            <a:spAutoFit/>
          </a:bodyPr>
          <a:lstStyle/>
          <a:p>
            <a:r>
              <a:rPr altLang="en-US" lang="zh-CN" sz="1600">
                <a:solidFill>
                  <a:schemeClr val="bg1"/>
                </a:solidFill>
                <a:latin charset="-122" panose="02020400000000000000" pitchFamily="18" typeface="Adobe 仿宋 Std R"/>
                <a:ea charset="-122" panose="02020400000000000000" pitchFamily="18" typeface="Adobe 仿宋 Std R"/>
              </a:rPr>
              <a:t>城郊河段旅游概况</a:t>
            </a:r>
          </a:p>
        </p:txBody>
      </p:sp>
      <p:sp>
        <p:nvSpPr>
          <p:cNvPr id="19" name="矩形 18"/>
          <p:cNvSpPr/>
          <p:nvPr/>
        </p:nvSpPr>
        <p:spPr>
          <a:xfrm>
            <a:off x="1746803" y="4146393"/>
            <a:ext cx="2011680" cy="335280"/>
          </a:xfrm>
          <a:prstGeom prst="rect">
            <a:avLst/>
          </a:prstGeom>
          <a:solidFill>
            <a:srgbClr val="C00000"/>
          </a:solidFill>
        </p:spPr>
        <p:txBody>
          <a:bodyPr wrap="none">
            <a:spAutoFit/>
          </a:bodyPr>
          <a:lstStyle/>
          <a:p>
            <a:r>
              <a:rPr altLang="en-US" lang="zh-CN" smtClean="0" sz="1600">
                <a:solidFill>
                  <a:schemeClr val="bg1"/>
                </a:solidFill>
                <a:latin charset="-122" panose="02020400000000000000" pitchFamily="18" typeface="Adobe 仿宋 Std R"/>
                <a:ea charset="-122" panose="02020400000000000000" pitchFamily="18" typeface="Adobe 仿宋 Std R"/>
              </a:rPr>
              <a:t>项目规划和功能分区</a:t>
            </a:r>
          </a:p>
        </p:txBody>
      </p:sp>
      <p:sp>
        <p:nvSpPr>
          <p:cNvPr id="20" name="矩形 19"/>
          <p:cNvSpPr/>
          <p:nvPr/>
        </p:nvSpPr>
        <p:spPr>
          <a:xfrm>
            <a:off x="8475469" y="2472283"/>
            <a:ext cx="2005141" cy="335280"/>
          </a:xfrm>
          <a:prstGeom prst="rect">
            <a:avLst/>
          </a:prstGeom>
          <a:solidFill>
            <a:srgbClr val="C00000"/>
          </a:solidFill>
        </p:spPr>
        <p:txBody>
          <a:bodyPr wrap="square">
            <a:spAutoFit/>
          </a:bodyPr>
          <a:lstStyle/>
          <a:p>
            <a:r>
              <a:rPr altLang="zh-CN" lang="zh-CN" sz="1600">
                <a:solidFill>
                  <a:schemeClr val="bg1"/>
                </a:solidFill>
                <a:latin charset="-122" panose="02020400000000000000" pitchFamily="18" typeface="Adobe 仿宋 Std R"/>
                <a:ea charset="-122" panose="02020400000000000000" pitchFamily="18" typeface="Adobe 仿宋 Std R"/>
                <a:cs charset="0" panose="02020603050405020304" pitchFamily="18" typeface="Times New Roman"/>
              </a:rPr>
              <a:t>项目配套设施</a:t>
            </a:r>
          </a:p>
        </p:txBody>
      </p:sp>
      <p:sp>
        <p:nvSpPr>
          <p:cNvPr id="21" name="矩形 20"/>
          <p:cNvSpPr/>
          <p:nvPr/>
        </p:nvSpPr>
        <p:spPr>
          <a:xfrm>
            <a:off x="1746802" y="4971798"/>
            <a:ext cx="2017657" cy="335280"/>
          </a:xfrm>
          <a:prstGeom prst="rect">
            <a:avLst/>
          </a:prstGeom>
          <a:solidFill>
            <a:srgbClr val="C00000"/>
          </a:solidFill>
        </p:spPr>
        <p:txBody>
          <a:bodyPr wrap="square">
            <a:spAutoFit/>
          </a:bodyPr>
          <a:lstStyle/>
          <a:p>
            <a:r>
              <a:rPr altLang="zh-CN" lang="zh-CN" sz="1600">
                <a:solidFill>
                  <a:schemeClr val="bg1"/>
                </a:solidFill>
                <a:latin charset="-122" panose="02020400000000000000" pitchFamily="18" typeface="Adobe 仿宋 Std R"/>
                <a:ea charset="-122" panose="02020400000000000000" pitchFamily="18" typeface="Adobe 仿宋 Std R"/>
                <a:cs charset="0" panose="02020603050405020304" pitchFamily="18" typeface="Times New Roman"/>
              </a:rPr>
              <a:t>项目盈利模式分析</a:t>
            </a:r>
          </a:p>
        </p:txBody>
      </p:sp>
      <p:sp>
        <p:nvSpPr>
          <p:cNvPr id="22" name="矩形 21"/>
          <p:cNvSpPr/>
          <p:nvPr/>
        </p:nvSpPr>
        <p:spPr>
          <a:xfrm>
            <a:off x="8454268" y="3320552"/>
            <a:ext cx="2026341" cy="335280"/>
          </a:xfrm>
          <a:prstGeom prst="rect">
            <a:avLst/>
          </a:prstGeom>
          <a:solidFill>
            <a:srgbClr val="C00000"/>
          </a:solidFill>
        </p:spPr>
        <p:txBody>
          <a:bodyPr wrap="square">
            <a:spAutoFit/>
          </a:bodyPr>
          <a:lstStyle/>
          <a:p>
            <a:r>
              <a:rPr altLang="en-US" lang="zh-CN" smtClean="0" sz="1600">
                <a:solidFill>
                  <a:schemeClr val="bg1"/>
                </a:solidFill>
                <a:latin charset="-122" panose="02020400000000000000" pitchFamily="18" typeface="Adobe 仿宋 Std R"/>
                <a:ea charset="-122" panose="02020400000000000000" pitchFamily="18" typeface="Adobe 仿宋 Std R"/>
                <a:cs charset="0" panose="02020603050405020304" pitchFamily="18" typeface="Times New Roman"/>
              </a:rPr>
              <a:t>项目后续发展预测</a:t>
            </a:r>
          </a:p>
        </p:txBody>
      </p:sp>
      <p:sp>
        <p:nvSpPr>
          <p:cNvPr id="23" name="文本框 22"/>
          <p:cNvSpPr txBox="1"/>
          <p:nvPr/>
        </p:nvSpPr>
        <p:spPr>
          <a:xfrm>
            <a:off x="3851088" y="2529817"/>
            <a:ext cx="1868543"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全体成员</a:t>
            </a:r>
          </a:p>
        </p:txBody>
      </p:sp>
      <p:sp>
        <p:nvSpPr>
          <p:cNvPr id="24" name="文本框 23"/>
          <p:cNvSpPr txBox="1"/>
          <p:nvPr/>
        </p:nvSpPr>
        <p:spPr>
          <a:xfrm>
            <a:off x="3851088" y="3325137"/>
            <a:ext cx="1362775"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26" name="文本框 25"/>
          <p:cNvSpPr txBox="1"/>
          <p:nvPr/>
        </p:nvSpPr>
        <p:spPr>
          <a:xfrm>
            <a:off x="7534807" y="4144630"/>
            <a:ext cx="934272"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27" name="文本框 26"/>
          <p:cNvSpPr txBox="1"/>
          <p:nvPr/>
        </p:nvSpPr>
        <p:spPr>
          <a:xfrm>
            <a:off x="7530979" y="4945704"/>
            <a:ext cx="923663"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28" name="文本框 27"/>
          <p:cNvSpPr txBox="1"/>
          <p:nvPr/>
        </p:nvSpPr>
        <p:spPr>
          <a:xfrm>
            <a:off x="7534807" y="3305163"/>
            <a:ext cx="877814"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29" name="文本框 28"/>
          <p:cNvSpPr txBox="1"/>
          <p:nvPr/>
        </p:nvSpPr>
        <p:spPr>
          <a:xfrm>
            <a:off x="7530979" y="2527728"/>
            <a:ext cx="706393"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30" name="文本框 29"/>
          <p:cNvSpPr txBox="1"/>
          <p:nvPr/>
        </p:nvSpPr>
        <p:spPr>
          <a:xfrm>
            <a:off x="3851088" y="4967729"/>
            <a:ext cx="717027"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31" name="文本框 30"/>
          <p:cNvSpPr txBox="1"/>
          <p:nvPr/>
        </p:nvSpPr>
        <p:spPr>
          <a:xfrm>
            <a:off x="3851088" y="4146391"/>
            <a:ext cx="3683718"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马云</a:t>
            </a:r>
          </a:p>
        </p:txBody>
      </p:sp>
      <p:sp>
        <p:nvSpPr>
          <p:cNvPr id="32" name="矩形 31"/>
          <p:cNvSpPr/>
          <p:nvPr/>
        </p:nvSpPr>
        <p:spPr>
          <a:xfrm>
            <a:off x="8454268" y="4126418"/>
            <a:ext cx="2026341" cy="335280"/>
          </a:xfrm>
          <a:prstGeom prst="rect">
            <a:avLst/>
          </a:prstGeom>
          <a:solidFill>
            <a:srgbClr val="C00000"/>
          </a:solidFill>
        </p:spPr>
        <p:txBody>
          <a:bodyPr wrap="square">
            <a:spAutoFit/>
          </a:bodyPr>
          <a:lstStyle/>
          <a:p>
            <a:r>
              <a:rPr altLang="en-US" lang="zh-CN" smtClean="0" sz="1600">
                <a:solidFill>
                  <a:schemeClr val="bg1"/>
                </a:solidFill>
                <a:latin charset="-122" panose="02020400000000000000" pitchFamily="18" typeface="Adobe 仿宋 Std R"/>
                <a:ea charset="-122" panose="02020400000000000000" pitchFamily="18" typeface="Adobe 仿宋 Std R"/>
                <a:cs charset="0" panose="02020603050405020304" pitchFamily="18" typeface="Times New Roman"/>
              </a:rPr>
              <a:t>项目创意名称和对联</a:t>
            </a:r>
          </a:p>
        </p:txBody>
      </p:sp>
      <p:sp>
        <p:nvSpPr>
          <p:cNvPr id="33" name="矩形 32"/>
          <p:cNvSpPr/>
          <p:nvPr/>
        </p:nvSpPr>
        <p:spPr>
          <a:xfrm>
            <a:off x="8475466" y="4932284"/>
            <a:ext cx="2005142" cy="335280"/>
          </a:xfrm>
          <a:prstGeom prst="rect">
            <a:avLst/>
          </a:prstGeom>
          <a:solidFill>
            <a:srgbClr val="C00000"/>
          </a:solidFill>
        </p:spPr>
        <p:txBody>
          <a:bodyPr wrap="square">
            <a:spAutoFit/>
          </a:bodyPr>
          <a:lstStyle/>
          <a:p>
            <a:r>
              <a:rPr altLang="zh-CN" lang="en-US" smtClean="0" sz="1600">
                <a:solidFill>
                  <a:schemeClr val="bg1"/>
                </a:solidFill>
                <a:latin charset="0" panose="04020705060702020204" pitchFamily="82" typeface="Charlemagne Std"/>
                <a:ea charset="-122" panose="02020400000000000000" pitchFamily="18" typeface="Adobe 仿宋 Std R"/>
                <a:cs charset="0" panose="02020603050405020304" pitchFamily="18" typeface="Times New Roman"/>
              </a:rPr>
              <a:t>PPt制作和汇报</a:t>
            </a:r>
          </a:p>
        </p:txBody>
      </p:sp>
      <p:sp>
        <p:nvSpPr>
          <p:cNvPr id="34" name="文本框 33"/>
          <p:cNvSpPr txBox="1"/>
          <p:nvPr/>
        </p:nvSpPr>
        <p:spPr>
          <a:xfrm>
            <a:off x="5109897" y="5598275"/>
            <a:ext cx="2255520"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小组名称：如来佛组</a:t>
            </a:r>
          </a:p>
        </p:txBody>
      </p:sp>
      <p:sp>
        <p:nvSpPr>
          <p:cNvPr id="35" name="矩形 34"/>
          <p:cNvSpPr/>
          <p:nvPr/>
        </p:nvSpPr>
        <p:spPr>
          <a:xfrm>
            <a:off x="4848925" y="6126557"/>
            <a:ext cx="1406842" cy="365760"/>
          </a:xfrm>
          <a:prstGeom prst="rect">
            <a:avLst/>
          </a:prstGeom>
          <a:solidFill>
            <a:srgbClr val="C00000"/>
          </a:solidFill>
        </p:spPr>
        <p:txBody>
          <a:bodyPr wrap="none">
            <a:spAutoFit/>
          </a:bodyPr>
          <a:lstStyle/>
          <a:p>
            <a:r>
              <a:rPr altLang="zh-CN" lang="en-US">
                <a:solidFill>
                  <a:schemeClr val="bg1"/>
                </a:solidFill>
                <a:latin charset="0" panose="04020705060702020204" pitchFamily="82" typeface="Charlemagne Std"/>
              </a:rPr>
              <a:t>We    are    a    team！</a:t>
            </a:r>
          </a:p>
        </p:txBody>
      </p:sp>
      <p:cxnSp>
        <p:nvCxnSpPr>
          <p:cNvPr id="37" name="直接连接符 36"/>
          <p:cNvCxnSpPr/>
          <p:nvPr/>
        </p:nvCxnSpPr>
        <p:spPr>
          <a:xfrm>
            <a:off x="869602" y="6126558"/>
            <a:ext cx="105460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12740323"/>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5709049" y="2126288"/>
            <a:ext cx="935428" cy="942032"/>
            <a:chOff x="5706533" y="480368"/>
            <a:chExt cx="935428" cy="942032"/>
          </a:xfrm>
        </p:grpSpPr>
        <p:sp>
          <p:nvSpPr>
            <p:cNvPr id="11" name="圆角矩形 10"/>
            <p:cNvSpPr/>
            <p:nvPr/>
          </p:nvSpPr>
          <p:spPr>
            <a:xfrm>
              <a:off x="5706533" y="643467"/>
              <a:ext cx="804334" cy="77893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ln w="0"/>
                  <a:solidFill>
                    <a:schemeClr val="bg1"/>
                  </a:solidFill>
                  <a:effectLst>
                    <a:outerShdw algn="tl" blurRad="38100" dir="2700000" dist="19050" rotWithShape="0">
                      <a:schemeClr val="dk1">
                        <a:alpha val="40000"/>
                      </a:schemeClr>
                    </a:outerShdw>
                  </a:effectLst>
                </a:rPr>
                <a:t>终</a:t>
              </a:r>
            </a:p>
          </p:txBody>
        </p:sp>
        <p:sp>
          <p:nvSpPr>
            <p:cNvPr id="13" name="椭圆 12"/>
            <p:cNvSpPr/>
            <p:nvPr/>
          </p:nvSpPr>
          <p:spPr>
            <a:xfrm>
              <a:off x="6339813" y="480368"/>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1</a:t>
              </a:r>
            </a:p>
          </p:txBody>
        </p:sp>
      </p:grpSp>
      <p:sp>
        <p:nvSpPr>
          <p:cNvPr id="14" name="矩形 13"/>
          <p:cNvSpPr/>
          <p:nvPr/>
        </p:nvSpPr>
        <p:spPr>
          <a:xfrm>
            <a:off x="3991252" y="4234850"/>
            <a:ext cx="4179172" cy="2113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charset="0" panose="04020705060702020204" pitchFamily="82" typeface="Charlemagne Std"/>
              </a:rPr>
              <a:t>Thank  you  for  watching </a:t>
            </a:r>
          </a:p>
        </p:txBody>
      </p:sp>
      <p:sp>
        <p:nvSpPr>
          <p:cNvPr id="17" name="文本框 16"/>
          <p:cNvSpPr txBox="1"/>
          <p:nvPr/>
        </p:nvSpPr>
        <p:spPr>
          <a:xfrm>
            <a:off x="5648294" y="3068320"/>
            <a:ext cx="865089" cy="304800"/>
          </a:xfrm>
          <a:prstGeom prst="rect">
            <a:avLst/>
          </a:prstGeom>
          <a:noFill/>
        </p:spPr>
        <p:txBody>
          <a:bodyPr rtlCol="0" wrap="square">
            <a:spAutoFit/>
          </a:bodyPr>
          <a:lstStyle/>
          <a:p>
            <a:pPr algn="ctr"/>
            <a:r>
              <a:rPr altLang="zh-CN" b="1" lang="en-US" smtClean="0" sz="1400">
                <a:latin charset="0" panose="020b0606020202030204" pitchFamily="34" typeface="Arial Narrow"/>
              </a:rPr>
              <a:t>The  End</a:t>
            </a:r>
          </a:p>
        </p:txBody>
      </p:sp>
      <p:sp>
        <p:nvSpPr>
          <p:cNvPr id="3" name="矩形 2"/>
          <p:cNvSpPr/>
          <p:nvPr/>
        </p:nvSpPr>
        <p:spPr>
          <a:xfrm>
            <a:off x="5481398" y="3686192"/>
            <a:ext cx="1198880" cy="396240"/>
          </a:xfrm>
          <a:prstGeom prst="rect">
            <a:avLst/>
          </a:prstGeom>
          <a:noFill/>
        </p:spPr>
        <p:txBody>
          <a:bodyPr bIns="45720" lIns="91440" rIns="91440" tIns="45720" wrap="none">
            <a:spAutoFit/>
          </a:bodyPr>
          <a:lstStyle/>
          <a:p>
            <a:pPr algn="ctr"/>
            <a:r>
              <a:rPr altLang="en-US" lang="zh-CN" smtClean="0" sz="2000">
                <a:ln w="0"/>
                <a:effectLst>
                  <a:reflection algn="bl" blurRad="6350" dir="5400000" endA="300" endPos="35500" rotWithShape="0" stA="53000" sy="-90000"/>
                </a:effectLst>
                <a:latin charset="-122" panose="02020400000000000000" pitchFamily="18" typeface="Adobe 仿宋 Std R"/>
                <a:ea charset="-122" panose="02020400000000000000" pitchFamily="18" typeface="Adobe 仿宋 Std R"/>
              </a:rPr>
              <a:t>谢谢观赏</a:t>
            </a:r>
          </a:p>
        </p:txBody>
      </p:sp>
    </p:spTree>
    <p:extLst>
      <p:ext uri="{BB962C8B-B14F-4D97-AF65-F5344CB8AC3E}">
        <p14:creationId val="3283087909"/>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690533" y="1533887"/>
            <a:ext cx="2047475" cy="3152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S e c t I o n</a:t>
            </a:r>
          </a:p>
        </p:txBody>
      </p:sp>
      <p:sp>
        <p:nvSpPr>
          <p:cNvPr id="6" name="文本框 5"/>
          <p:cNvSpPr txBox="1"/>
          <p:nvPr/>
        </p:nvSpPr>
        <p:spPr>
          <a:xfrm>
            <a:off x="4690533" y="872328"/>
            <a:ext cx="2047475" cy="457200"/>
          </a:xfrm>
          <a:prstGeom prst="rect">
            <a:avLst/>
          </a:prstGeom>
          <a:noFill/>
        </p:spPr>
        <p:txBody>
          <a:bodyPr rtlCol="0" wrap="square">
            <a:spAutoFit/>
          </a:bodyPr>
          <a:lstStyle/>
          <a:p>
            <a:r>
              <a:rPr altLang="zh-CN" lang="zh-CN" sz="2400">
                <a:latin charset="-122" panose="02020400000000000000" pitchFamily="18" typeface="Adobe 仿宋 Std R"/>
                <a:ea charset="-122" panose="02020400000000000000" pitchFamily="18" typeface="Adobe 仿宋 Std R"/>
                <a:cs charset="0" panose="02020603050405020304" pitchFamily="18" typeface="Times New Roman"/>
              </a:rPr>
              <a:t>城郊河段旅游</a:t>
            </a:r>
          </a:p>
        </p:txBody>
      </p:sp>
      <p:sp>
        <p:nvSpPr>
          <p:cNvPr id="7" name="文本框 6"/>
          <p:cNvSpPr txBox="1"/>
          <p:nvPr/>
        </p:nvSpPr>
        <p:spPr>
          <a:xfrm>
            <a:off x="6870291" y="1533887"/>
            <a:ext cx="343310" cy="304800"/>
          </a:xfrm>
          <a:prstGeom prst="rect">
            <a:avLst/>
          </a:prstGeom>
          <a:solidFill>
            <a:srgbClr val="C00000"/>
          </a:solidFill>
          <a:ln w="12700">
            <a:solidFill>
              <a:srgbClr val="C00000"/>
            </a:solidFill>
          </a:ln>
        </p:spPr>
        <p:txBody>
          <a:bodyPr rtlCol="0" wrap="square">
            <a:spAutoFit/>
          </a:bodyPr>
          <a:lstStyle/>
          <a:p>
            <a:pPr algn="ctr"/>
            <a:r>
              <a:rPr altLang="zh-CN" lang="en-US" smtClean="0" sz="1400">
                <a:solidFill>
                  <a:schemeClr val="bg1"/>
                </a:solidFill>
                <a:latin charset="0" panose="04020705060702020204" pitchFamily="82" typeface="Charlemagne Std"/>
              </a:rPr>
              <a:t>1</a:t>
            </a:r>
          </a:p>
        </p:txBody>
      </p:sp>
      <p:sp>
        <p:nvSpPr>
          <p:cNvPr id="5" name="Freeform 119"/>
          <p:cNvSpPr>
            <a:spLocks noEditPoints="1"/>
          </p:cNvSpPr>
          <p:nvPr/>
        </p:nvSpPr>
        <p:spPr bwMode="auto">
          <a:xfrm>
            <a:off x="4247836" y="945191"/>
            <a:ext cx="315937" cy="315937"/>
          </a:xfrm>
          <a:custGeom>
            <a:cxnLst>
              <a:cxn ang="0">
                <a:pos x="182" y="12"/>
              </a:cxn>
              <a:cxn ang="0">
                <a:pos x="76" y="76"/>
              </a:cxn>
              <a:cxn ang="0">
                <a:pos x="10" y="182"/>
              </a:cxn>
              <a:cxn ang="0">
                <a:pos x="0" y="286"/>
              </a:cxn>
              <a:cxn ang="0">
                <a:pos x="44" y="406"/>
              </a:cxn>
              <a:cxn ang="0">
                <a:pos x="136" y="488"/>
              </a:cxn>
              <a:cxn ang="0">
                <a:pos x="260" y="520"/>
              </a:cxn>
              <a:cxn ang="0">
                <a:pos x="360" y="500"/>
              </a:cxn>
              <a:cxn ang="0">
                <a:pos x="460" y="426"/>
              </a:cxn>
              <a:cxn ang="0">
                <a:pos x="514" y="312"/>
              </a:cxn>
              <a:cxn ang="0">
                <a:pos x="514" y="208"/>
              </a:cxn>
              <a:cxn ang="0">
                <a:pos x="460" y="94"/>
              </a:cxn>
              <a:cxn ang="0">
                <a:pos x="360" y="20"/>
              </a:cxn>
              <a:cxn ang="0">
                <a:pos x="260" y="0"/>
              </a:cxn>
              <a:cxn ang="0">
                <a:pos x="172" y="88"/>
              </a:cxn>
              <a:cxn ang="0">
                <a:pos x="118" y="96"/>
              </a:cxn>
              <a:cxn ang="0">
                <a:pos x="194" y="54"/>
              </a:cxn>
              <a:cxn ang="0">
                <a:pos x="148" y="140"/>
              </a:cxn>
              <a:cxn ang="0">
                <a:pos x="42" y="252"/>
              </a:cxn>
              <a:cxn ang="0">
                <a:pos x="58" y="180"/>
              </a:cxn>
              <a:cxn ang="0">
                <a:pos x="100" y="114"/>
              </a:cxn>
              <a:cxn ang="0">
                <a:pos x="132" y="336"/>
              </a:cxn>
              <a:cxn ang="0">
                <a:pos x="100" y="410"/>
              </a:cxn>
              <a:cxn ang="0">
                <a:pos x="58" y="350"/>
              </a:cxn>
              <a:cxn ang="0">
                <a:pos x="42" y="276"/>
              </a:cxn>
              <a:cxn ang="0">
                <a:pos x="156" y="406"/>
              </a:cxn>
              <a:cxn ang="0">
                <a:pos x="192" y="466"/>
              </a:cxn>
              <a:cxn ang="0">
                <a:pos x="118" y="426"/>
              </a:cxn>
              <a:cxn ang="0">
                <a:pos x="220" y="460"/>
              </a:cxn>
              <a:cxn ang="0">
                <a:pos x="210" y="392"/>
              </a:cxn>
              <a:cxn ang="0">
                <a:pos x="248" y="364"/>
              </a:cxn>
              <a:cxn ang="0">
                <a:pos x="162" y="356"/>
              </a:cxn>
              <a:cxn ang="0">
                <a:pos x="248" y="364"/>
              </a:cxn>
              <a:cxn ang="0">
                <a:pos x="156" y="196"/>
              </a:cxn>
              <a:cxn ang="0">
                <a:pos x="208" y="154"/>
              </a:cxn>
              <a:cxn ang="0">
                <a:pos x="212" y="130"/>
              </a:cxn>
              <a:cxn ang="0">
                <a:pos x="206" y="80"/>
              </a:cxn>
              <a:cxn ang="0">
                <a:pos x="248" y="134"/>
              </a:cxn>
              <a:cxn ang="0">
                <a:pos x="358" y="114"/>
              </a:cxn>
              <a:cxn ang="0">
                <a:pos x="320" y="54"/>
              </a:cxn>
              <a:cxn ang="0">
                <a:pos x="396" y="94"/>
              </a:cxn>
              <a:cxn ang="0">
                <a:pos x="294" y="60"/>
              </a:cxn>
              <a:cxn ang="0">
                <a:pos x="334" y="122"/>
              </a:cxn>
              <a:cxn ang="0">
                <a:pos x="268" y="158"/>
              </a:cxn>
              <a:cxn ang="0">
                <a:pos x="352" y="170"/>
              </a:cxn>
              <a:cxn ang="0">
                <a:pos x="268" y="158"/>
              </a:cxn>
              <a:cxn ang="0">
                <a:pos x="360" y="330"/>
              </a:cxn>
              <a:cxn ang="0">
                <a:pos x="290" y="366"/>
              </a:cxn>
              <a:cxn ang="0">
                <a:pos x="268" y="476"/>
              </a:cxn>
              <a:cxn ang="0">
                <a:pos x="336" y="400"/>
              </a:cxn>
              <a:cxn ang="0">
                <a:pos x="296" y="462"/>
              </a:cxn>
              <a:cxn ang="0">
                <a:pos x="328" y="460"/>
              </a:cxn>
              <a:cxn ang="0">
                <a:pos x="380" y="418"/>
              </a:cxn>
              <a:cxn ang="0">
                <a:pos x="342" y="460"/>
              </a:cxn>
              <a:cxn ang="0">
                <a:pos x="394" y="400"/>
              </a:cxn>
              <a:cxn ang="0">
                <a:pos x="388" y="308"/>
              </a:cxn>
              <a:cxn ang="0">
                <a:pos x="468" y="314"/>
              </a:cxn>
              <a:cxn ang="0">
                <a:pos x="428" y="396"/>
              </a:cxn>
              <a:cxn ang="0">
                <a:pos x="388" y="222"/>
              </a:cxn>
              <a:cxn ang="0">
                <a:pos x="394" y="126"/>
              </a:cxn>
              <a:cxn ang="0">
                <a:pos x="448" y="162"/>
              </a:cxn>
              <a:cxn ang="0">
                <a:pos x="474" y="252"/>
              </a:cxn>
            </a:cxnLst>
            <a:rect b="b" l="0" r="r" t="0"/>
            <a:pathLst>
              <a:path h="520" w="520">
                <a:moveTo>
                  <a:pt x="260" y="0"/>
                </a:moveTo>
                <a:lnTo>
                  <a:pt x="260" y="0"/>
                </a:lnTo>
                <a:lnTo>
                  <a:pt x="232" y="2"/>
                </a:lnTo>
                <a:lnTo>
                  <a:pt x="206" y="6"/>
                </a:lnTo>
                <a:lnTo>
                  <a:pt x="182" y="12"/>
                </a:lnTo>
                <a:lnTo>
                  <a:pt x="158" y="20"/>
                </a:lnTo>
                <a:lnTo>
                  <a:pt x="136" y="32"/>
                </a:lnTo>
                <a:lnTo>
                  <a:pt x="114" y="44"/>
                </a:lnTo>
                <a:lnTo>
                  <a:pt x="94" y="60"/>
                </a:lnTo>
                <a:lnTo>
                  <a:pt x="76" y="76"/>
                </a:lnTo>
                <a:lnTo>
                  <a:pt x="58" y="94"/>
                </a:lnTo>
                <a:lnTo>
                  <a:pt x="44" y="114"/>
                </a:lnTo>
                <a:lnTo>
                  <a:pt x="30" y="136"/>
                </a:lnTo>
                <a:lnTo>
                  <a:pt x="20" y="158"/>
                </a:lnTo>
                <a:lnTo>
                  <a:pt x="10" y="182"/>
                </a:lnTo>
                <a:lnTo>
                  <a:pt x="4" y="208"/>
                </a:lnTo>
                <a:lnTo>
                  <a:pt x="0" y="234"/>
                </a:lnTo>
                <a:lnTo>
                  <a:pt x="0" y="260"/>
                </a:lnTo>
                <a:lnTo>
                  <a:pt x="0" y="260"/>
                </a:lnTo>
                <a:lnTo>
                  <a:pt x="0" y="286"/>
                </a:lnTo>
                <a:lnTo>
                  <a:pt x="4" y="312"/>
                </a:lnTo>
                <a:lnTo>
                  <a:pt x="10" y="338"/>
                </a:lnTo>
                <a:lnTo>
                  <a:pt x="20" y="360"/>
                </a:lnTo>
                <a:lnTo>
                  <a:pt x="30" y="384"/>
                </a:lnTo>
                <a:lnTo>
                  <a:pt x="44" y="406"/>
                </a:lnTo>
                <a:lnTo>
                  <a:pt x="58" y="426"/>
                </a:lnTo>
                <a:lnTo>
                  <a:pt x="76" y="444"/>
                </a:lnTo>
                <a:lnTo>
                  <a:pt x="94" y="460"/>
                </a:lnTo>
                <a:lnTo>
                  <a:pt x="114" y="476"/>
                </a:lnTo>
                <a:lnTo>
                  <a:pt x="136" y="488"/>
                </a:lnTo>
                <a:lnTo>
                  <a:pt x="158" y="500"/>
                </a:lnTo>
                <a:lnTo>
                  <a:pt x="182" y="508"/>
                </a:lnTo>
                <a:lnTo>
                  <a:pt x="206" y="514"/>
                </a:lnTo>
                <a:lnTo>
                  <a:pt x="232" y="518"/>
                </a:lnTo>
                <a:lnTo>
                  <a:pt x="260" y="520"/>
                </a:lnTo>
                <a:lnTo>
                  <a:pt x="260" y="520"/>
                </a:lnTo>
                <a:lnTo>
                  <a:pt x="286" y="518"/>
                </a:lnTo>
                <a:lnTo>
                  <a:pt x="312" y="514"/>
                </a:lnTo>
                <a:lnTo>
                  <a:pt x="336" y="508"/>
                </a:lnTo>
                <a:lnTo>
                  <a:pt x="360" y="500"/>
                </a:lnTo>
                <a:lnTo>
                  <a:pt x="384" y="488"/>
                </a:lnTo>
                <a:lnTo>
                  <a:pt x="404" y="476"/>
                </a:lnTo>
                <a:lnTo>
                  <a:pt x="424" y="460"/>
                </a:lnTo>
                <a:lnTo>
                  <a:pt x="444" y="444"/>
                </a:lnTo>
                <a:lnTo>
                  <a:pt x="460" y="426"/>
                </a:lnTo>
                <a:lnTo>
                  <a:pt x="474" y="406"/>
                </a:lnTo>
                <a:lnTo>
                  <a:pt x="488" y="384"/>
                </a:lnTo>
                <a:lnTo>
                  <a:pt x="498" y="360"/>
                </a:lnTo>
                <a:lnTo>
                  <a:pt x="508" y="338"/>
                </a:lnTo>
                <a:lnTo>
                  <a:pt x="514" y="312"/>
                </a:lnTo>
                <a:lnTo>
                  <a:pt x="518" y="286"/>
                </a:lnTo>
                <a:lnTo>
                  <a:pt x="520" y="260"/>
                </a:lnTo>
                <a:lnTo>
                  <a:pt x="520" y="260"/>
                </a:lnTo>
                <a:lnTo>
                  <a:pt x="518" y="234"/>
                </a:lnTo>
                <a:lnTo>
                  <a:pt x="514" y="208"/>
                </a:lnTo>
                <a:lnTo>
                  <a:pt x="508" y="182"/>
                </a:lnTo>
                <a:lnTo>
                  <a:pt x="498" y="158"/>
                </a:lnTo>
                <a:lnTo>
                  <a:pt x="488" y="136"/>
                </a:lnTo>
                <a:lnTo>
                  <a:pt x="474" y="114"/>
                </a:lnTo>
                <a:lnTo>
                  <a:pt x="460" y="94"/>
                </a:lnTo>
                <a:lnTo>
                  <a:pt x="444" y="76"/>
                </a:lnTo>
                <a:lnTo>
                  <a:pt x="424" y="60"/>
                </a:lnTo>
                <a:lnTo>
                  <a:pt x="404" y="44"/>
                </a:lnTo>
                <a:lnTo>
                  <a:pt x="384" y="32"/>
                </a:lnTo>
                <a:lnTo>
                  <a:pt x="360" y="20"/>
                </a:lnTo>
                <a:lnTo>
                  <a:pt x="336" y="12"/>
                </a:lnTo>
                <a:lnTo>
                  <a:pt x="312" y="6"/>
                </a:lnTo>
                <a:lnTo>
                  <a:pt x="286" y="2"/>
                </a:lnTo>
                <a:lnTo>
                  <a:pt x="260" y="0"/>
                </a:lnTo>
                <a:lnTo>
                  <a:pt x="260" y="0"/>
                </a:lnTo>
                <a:close/>
                <a:moveTo>
                  <a:pt x="194" y="54"/>
                </a:moveTo>
                <a:lnTo>
                  <a:pt x="194" y="54"/>
                </a:lnTo>
                <a:lnTo>
                  <a:pt x="186" y="64"/>
                </a:lnTo>
                <a:lnTo>
                  <a:pt x="186" y="64"/>
                </a:lnTo>
                <a:lnTo>
                  <a:pt x="172" y="88"/>
                </a:lnTo>
                <a:lnTo>
                  <a:pt x="158" y="114"/>
                </a:lnTo>
                <a:lnTo>
                  <a:pt x="158" y="114"/>
                </a:lnTo>
                <a:lnTo>
                  <a:pt x="136" y="106"/>
                </a:lnTo>
                <a:lnTo>
                  <a:pt x="118" y="96"/>
                </a:lnTo>
                <a:lnTo>
                  <a:pt x="118" y="96"/>
                </a:lnTo>
                <a:lnTo>
                  <a:pt x="136" y="82"/>
                </a:lnTo>
                <a:lnTo>
                  <a:pt x="154" y="70"/>
                </a:lnTo>
                <a:lnTo>
                  <a:pt x="174" y="62"/>
                </a:lnTo>
                <a:lnTo>
                  <a:pt x="194" y="54"/>
                </a:lnTo>
                <a:lnTo>
                  <a:pt x="194" y="54"/>
                </a:lnTo>
                <a:close/>
                <a:moveTo>
                  <a:pt x="100" y="114"/>
                </a:moveTo>
                <a:lnTo>
                  <a:pt x="100" y="114"/>
                </a:lnTo>
                <a:lnTo>
                  <a:pt x="122" y="128"/>
                </a:lnTo>
                <a:lnTo>
                  <a:pt x="148" y="140"/>
                </a:lnTo>
                <a:lnTo>
                  <a:pt x="148" y="140"/>
                </a:lnTo>
                <a:lnTo>
                  <a:pt x="140" y="164"/>
                </a:lnTo>
                <a:lnTo>
                  <a:pt x="132" y="192"/>
                </a:lnTo>
                <a:lnTo>
                  <a:pt x="128" y="222"/>
                </a:lnTo>
                <a:lnTo>
                  <a:pt x="124" y="252"/>
                </a:lnTo>
                <a:lnTo>
                  <a:pt x="42" y="252"/>
                </a:lnTo>
                <a:lnTo>
                  <a:pt x="42" y="252"/>
                </a:lnTo>
                <a:lnTo>
                  <a:pt x="44" y="234"/>
                </a:lnTo>
                <a:lnTo>
                  <a:pt x="48" y="216"/>
                </a:lnTo>
                <a:lnTo>
                  <a:pt x="52" y="196"/>
                </a:lnTo>
                <a:lnTo>
                  <a:pt x="58" y="180"/>
                </a:lnTo>
                <a:lnTo>
                  <a:pt x="66" y="162"/>
                </a:lnTo>
                <a:lnTo>
                  <a:pt x="76" y="144"/>
                </a:lnTo>
                <a:lnTo>
                  <a:pt x="88" y="130"/>
                </a:lnTo>
                <a:lnTo>
                  <a:pt x="100" y="114"/>
                </a:lnTo>
                <a:lnTo>
                  <a:pt x="100" y="114"/>
                </a:lnTo>
                <a:close/>
                <a:moveTo>
                  <a:pt x="42" y="276"/>
                </a:moveTo>
                <a:lnTo>
                  <a:pt x="124" y="276"/>
                </a:lnTo>
                <a:lnTo>
                  <a:pt x="124" y="276"/>
                </a:lnTo>
                <a:lnTo>
                  <a:pt x="126" y="308"/>
                </a:lnTo>
                <a:lnTo>
                  <a:pt x="132" y="336"/>
                </a:lnTo>
                <a:lnTo>
                  <a:pt x="138" y="362"/>
                </a:lnTo>
                <a:lnTo>
                  <a:pt x="146" y="386"/>
                </a:lnTo>
                <a:lnTo>
                  <a:pt x="146" y="386"/>
                </a:lnTo>
                <a:lnTo>
                  <a:pt x="120" y="398"/>
                </a:lnTo>
                <a:lnTo>
                  <a:pt x="100" y="410"/>
                </a:lnTo>
                <a:lnTo>
                  <a:pt x="100" y="410"/>
                </a:lnTo>
                <a:lnTo>
                  <a:pt x="88" y="396"/>
                </a:lnTo>
                <a:lnTo>
                  <a:pt x="76" y="382"/>
                </a:lnTo>
                <a:lnTo>
                  <a:pt x="66" y="366"/>
                </a:lnTo>
                <a:lnTo>
                  <a:pt x="58" y="350"/>
                </a:lnTo>
                <a:lnTo>
                  <a:pt x="52" y="332"/>
                </a:lnTo>
                <a:lnTo>
                  <a:pt x="48" y="314"/>
                </a:lnTo>
                <a:lnTo>
                  <a:pt x="44" y="296"/>
                </a:lnTo>
                <a:lnTo>
                  <a:pt x="42" y="276"/>
                </a:lnTo>
                <a:lnTo>
                  <a:pt x="42" y="276"/>
                </a:lnTo>
                <a:close/>
                <a:moveTo>
                  <a:pt x="118" y="426"/>
                </a:moveTo>
                <a:lnTo>
                  <a:pt x="118" y="426"/>
                </a:lnTo>
                <a:lnTo>
                  <a:pt x="136" y="416"/>
                </a:lnTo>
                <a:lnTo>
                  <a:pt x="156" y="406"/>
                </a:lnTo>
                <a:lnTo>
                  <a:pt x="156" y="406"/>
                </a:lnTo>
                <a:lnTo>
                  <a:pt x="170" y="436"/>
                </a:lnTo>
                <a:lnTo>
                  <a:pt x="186" y="460"/>
                </a:lnTo>
                <a:lnTo>
                  <a:pt x="186" y="460"/>
                </a:lnTo>
                <a:lnTo>
                  <a:pt x="192" y="466"/>
                </a:lnTo>
                <a:lnTo>
                  <a:pt x="192" y="466"/>
                </a:lnTo>
                <a:lnTo>
                  <a:pt x="172" y="460"/>
                </a:lnTo>
                <a:lnTo>
                  <a:pt x="154" y="450"/>
                </a:lnTo>
                <a:lnTo>
                  <a:pt x="136" y="438"/>
                </a:lnTo>
                <a:lnTo>
                  <a:pt x="118" y="426"/>
                </a:lnTo>
                <a:lnTo>
                  <a:pt x="118" y="426"/>
                </a:lnTo>
                <a:close/>
                <a:moveTo>
                  <a:pt x="248" y="476"/>
                </a:moveTo>
                <a:lnTo>
                  <a:pt x="248" y="476"/>
                </a:lnTo>
                <a:lnTo>
                  <a:pt x="232" y="476"/>
                </a:lnTo>
                <a:lnTo>
                  <a:pt x="232" y="476"/>
                </a:lnTo>
                <a:lnTo>
                  <a:pt x="220" y="460"/>
                </a:lnTo>
                <a:lnTo>
                  <a:pt x="206" y="444"/>
                </a:lnTo>
                <a:lnTo>
                  <a:pt x="192" y="422"/>
                </a:lnTo>
                <a:lnTo>
                  <a:pt x="180" y="398"/>
                </a:lnTo>
                <a:lnTo>
                  <a:pt x="180" y="398"/>
                </a:lnTo>
                <a:lnTo>
                  <a:pt x="210" y="392"/>
                </a:lnTo>
                <a:lnTo>
                  <a:pt x="228" y="388"/>
                </a:lnTo>
                <a:lnTo>
                  <a:pt x="248" y="388"/>
                </a:lnTo>
                <a:lnTo>
                  <a:pt x="248" y="476"/>
                </a:lnTo>
                <a:close/>
                <a:moveTo>
                  <a:pt x="248" y="364"/>
                </a:moveTo>
                <a:lnTo>
                  <a:pt x="248" y="364"/>
                </a:lnTo>
                <a:lnTo>
                  <a:pt x="224" y="364"/>
                </a:lnTo>
                <a:lnTo>
                  <a:pt x="204" y="368"/>
                </a:lnTo>
                <a:lnTo>
                  <a:pt x="170" y="378"/>
                </a:lnTo>
                <a:lnTo>
                  <a:pt x="170" y="378"/>
                </a:lnTo>
                <a:lnTo>
                  <a:pt x="162" y="356"/>
                </a:lnTo>
                <a:lnTo>
                  <a:pt x="156" y="332"/>
                </a:lnTo>
                <a:lnTo>
                  <a:pt x="150" y="306"/>
                </a:lnTo>
                <a:lnTo>
                  <a:pt x="148" y="276"/>
                </a:lnTo>
                <a:lnTo>
                  <a:pt x="248" y="276"/>
                </a:lnTo>
                <a:lnTo>
                  <a:pt x="248" y="364"/>
                </a:lnTo>
                <a:close/>
                <a:moveTo>
                  <a:pt x="248" y="252"/>
                </a:moveTo>
                <a:lnTo>
                  <a:pt x="150" y="252"/>
                </a:lnTo>
                <a:lnTo>
                  <a:pt x="150" y="252"/>
                </a:lnTo>
                <a:lnTo>
                  <a:pt x="152" y="224"/>
                </a:lnTo>
                <a:lnTo>
                  <a:pt x="156" y="196"/>
                </a:lnTo>
                <a:lnTo>
                  <a:pt x="164" y="170"/>
                </a:lnTo>
                <a:lnTo>
                  <a:pt x="172" y="148"/>
                </a:lnTo>
                <a:lnTo>
                  <a:pt x="172" y="148"/>
                </a:lnTo>
                <a:lnTo>
                  <a:pt x="188" y="152"/>
                </a:lnTo>
                <a:lnTo>
                  <a:pt x="208" y="154"/>
                </a:lnTo>
                <a:lnTo>
                  <a:pt x="248" y="158"/>
                </a:lnTo>
                <a:lnTo>
                  <a:pt x="248" y="252"/>
                </a:lnTo>
                <a:close/>
                <a:moveTo>
                  <a:pt x="248" y="134"/>
                </a:moveTo>
                <a:lnTo>
                  <a:pt x="248" y="134"/>
                </a:lnTo>
                <a:lnTo>
                  <a:pt x="212" y="130"/>
                </a:lnTo>
                <a:lnTo>
                  <a:pt x="182" y="122"/>
                </a:lnTo>
                <a:lnTo>
                  <a:pt x="182" y="122"/>
                </a:lnTo>
                <a:lnTo>
                  <a:pt x="194" y="100"/>
                </a:lnTo>
                <a:lnTo>
                  <a:pt x="206" y="80"/>
                </a:lnTo>
                <a:lnTo>
                  <a:pt x="206" y="80"/>
                </a:lnTo>
                <a:lnTo>
                  <a:pt x="220" y="60"/>
                </a:lnTo>
                <a:lnTo>
                  <a:pt x="234" y="46"/>
                </a:lnTo>
                <a:lnTo>
                  <a:pt x="234" y="46"/>
                </a:lnTo>
                <a:lnTo>
                  <a:pt x="248" y="44"/>
                </a:lnTo>
                <a:lnTo>
                  <a:pt x="248" y="134"/>
                </a:lnTo>
                <a:close/>
                <a:moveTo>
                  <a:pt x="396" y="94"/>
                </a:moveTo>
                <a:lnTo>
                  <a:pt x="396" y="94"/>
                </a:lnTo>
                <a:lnTo>
                  <a:pt x="378" y="104"/>
                </a:lnTo>
                <a:lnTo>
                  <a:pt x="358" y="114"/>
                </a:lnTo>
                <a:lnTo>
                  <a:pt x="358" y="114"/>
                </a:lnTo>
                <a:lnTo>
                  <a:pt x="342" y="88"/>
                </a:lnTo>
                <a:lnTo>
                  <a:pt x="328" y="64"/>
                </a:lnTo>
                <a:lnTo>
                  <a:pt x="328" y="64"/>
                </a:lnTo>
                <a:lnTo>
                  <a:pt x="320" y="54"/>
                </a:lnTo>
                <a:lnTo>
                  <a:pt x="320" y="54"/>
                </a:lnTo>
                <a:lnTo>
                  <a:pt x="340" y="60"/>
                </a:lnTo>
                <a:lnTo>
                  <a:pt x="360" y="70"/>
                </a:lnTo>
                <a:lnTo>
                  <a:pt x="378" y="82"/>
                </a:lnTo>
                <a:lnTo>
                  <a:pt x="396" y="94"/>
                </a:lnTo>
                <a:lnTo>
                  <a:pt x="396" y="94"/>
                </a:lnTo>
                <a:close/>
                <a:moveTo>
                  <a:pt x="268" y="44"/>
                </a:moveTo>
                <a:lnTo>
                  <a:pt x="268" y="44"/>
                </a:lnTo>
                <a:lnTo>
                  <a:pt x="282" y="46"/>
                </a:lnTo>
                <a:lnTo>
                  <a:pt x="282" y="46"/>
                </a:lnTo>
                <a:lnTo>
                  <a:pt x="294" y="60"/>
                </a:lnTo>
                <a:lnTo>
                  <a:pt x="308" y="80"/>
                </a:lnTo>
                <a:lnTo>
                  <a:pt x="308" y="80"/>
                </a:lnTo>
                <a:lnTo>
                  <a:pt x="322" y="98"/>
                </a:lnTo>
                <a:lnTo>
                  <a:pt x="334" y="122"/>
                </a:lnTo>
                <a:lnTo>
                  <a:pt x="334" y="122"/>
                </a:lnTo>
                <a:lnTo>
                  <a:pt x="304" y="130"/>
                </a:lnTo>
                <a:lnTo>
                  <a:pt x="268" y="134"/>
                </a:lnTo>
                <a:lnTo>
                  <a:pt x="268" y="44"/>
                </a:lnTo>
                <a:close/>
                <a:moveTo>
                  <a:pt x="268" y="158"/>
                </a:moveTo>
                <a:lnTo>
                  <a:pt x="268" y="158"/>
                </a:lnTo>
                <a:lnTo>
                  <a:pt x="308" y="154"/>
                </a:lnTo>
                <a:lnTo>
                  <a:pt x="326" y="150"/>
                </a:lnTo>
                <a:lnTo>
                  <a:pt x="344" y="146"/>
                </a:lnTo>
                <a:lnTo>
                  <a:pt x="344" y="146"/>
                </a:lnTo>
                <a:lnTo>
                  <a:pt x="352" y="170"/>
                </a:lnTo>
                <a:lnTo>
                  <a:pt x="358" y="196"/>
                </a:lnTo>
                <a:lnTo>
                  <a:pt x="364" y="224"/>
                </a:lnTo>
                <a:lnTo>
                  <a:pt x="366" y="252"/>
                </a:lnTo>
                <a:lnTo>
                  <a:pt x="268" y="252"/>
                </a:lnTo>
                <a:lnTo>
                  <a:pt x="268" y="158"/>
                </a:lnTo>
                <a:close/>
                <a:moveTo>
                  <a:pt x="268" y="276"/>
                </a:moveTo>
                <a:lnTo>
                  <a:pt x="366" y="276"/>
                </a:lnTo>
                <a:lnTo>
                  <a:pt x="366" y="276"/>
                </a:lnTo>
                <a:lnTo>
                  <a:pt x="364" y="304"/>
                </a:lnTo>
                <a:lnTo>
                  <a:pt x="360" y="330"/>
                </a:lnTo>
                <a:lnTo>
                  <a:pt x="354" y="354"/>
                </a:lnTo>
                <a:lnTo>
                  <a:pt x="346" y="378"/>
                </a:lnTo>
                <a:lnTo>
                  <a:pt x="346" y="378"/>
                </a:lnTo>
                <a:lnTo>
                  <a:pt x="310" y="368"/>
                </a:lnTo>
                <a:lnTo>
                  <a:pt x="290" y="366"/>
                </a:lnTo>
                <a:lnTo>
                  <a:pt x="268" y="364"/>
                </a:lnTo>
                <a:lnTo>
                  <a:pt x="268" y="276"/>
                </a:lnTo>
                <a:close/>
                <a:moveTo>
                  <a:pt x="284" y="476"/>
                </a:moveTo>
                <a:lnTo>
                  <a:pt x="284" y="476"/>
                </a:lnTo>
                <a:lnTo>
                  <a:pt x="268" y="476"/>
                </a:lnTo>
                <a:lnTo>
                  <a:pt x="268" y="388"/>
                </a:lnTo>
                <a:lnTo>
                  <a:pt x="268" y="388"/>
                </a:lnTo>
                <a:lnTo>
                  <a:pt x="288" y="390"/>
                </a:lnTo>
                <a:lnTo>
                  <a:pt x="306" y="392"/>
                </a:lnTo>
                <a:lnTo>
                  <a:pt x="336" y="400"/>
                </a:lnTo>
                <a:lnTo>
                  <a:pt x="336" y="400"/>
                </a:lnTo>
                <a:lnTo>
                  <a:pt x="324" y="422"/>
                </a:lnTo>
                <a:lnTo>
                  <a:pt x="308" y="444"/>
                </a:lnTo>
                <a:lnTo>
                  <a:pt x="308" y="444"/>
                </a:lnTo>
                <a:lnTo>
                  <a:pt x="296" y="462"/>
                </a:lnTo>
                <a:lnTo>
                  <a:pt x="284" y="476"/>
                </a:lnTo>
                <a:lnTo>
                  <a:pt x="284" y="476"/>
                </a:lnTo>
                <a:close/>
                <a:moveTo>
                  <a:pt x="322" y="466"/>
                </a:moveTo>
                <a:lnTo>
                  <a:pt x="322" y="466"/>
                </a:lnTo>
                <a:lnTo>
                  <a:pt x="328" y="460"/>
                </a:lnTo>
                <a:lnTo>
                  <a:pt x="328" y="460"/>
                </a:lnTo>
                <a:lnTo>
                  <a:pt x="344" y="436"/>
                </a:lnTo>
                <a:lnTo>
                  <a:pt x="358" y="408"/>
                </a:lnTo>
                <a:lnTo>
                  <a:pt x="358" y="408"/>
                </a:lnTo>
                <a:lnTo>
                  <a:pt x="380" y="418"/>
                </a:lnTo>
                <a:lnTo>
                  <a:pt x="396" y="426"/>
                </a:lnTo>
                <a:lnTo>
                  <a:pt x="396" y="426"/>
                </a:lnTo>
                <a:lnTo>
                  <a:pt x="380" y="440"/>
                </a:lnTo>
                <a:lnTo>
                  <a:pt x="362" y="450"/>
                </a:lnTo>
                <a:lnTo>
                  <a:pt x="342" y="460"/>
                </a:lnTo>
                <a:lnTo>
                  <a:pt x="322" y="466"/>
                </a:lnTo>
                <a:lnTo>
                  <a:pt x="322" y="466"/>
                </a:lnTo>
                <a:close/>
                <a:moveTo>
                  <a:pt x="414" y="410"/>
                </a:moveTo>
                <a:lnTo>
                  <a:pt x="414" y="410"/>
                </a:lnTo>
                <a:lnTo>
                  <a:pt x="394" y="400"/>
                </a:lnTo>
                <a:lnTo>
                  <a:pt x="368" y="388"/>
                </a:lnTo>
                <a:lnTo>
                  <a:pt x="368" y="388"/>
                </a:lnTo>
                <a:lnTo>
                  <a:pt x="376" y="364"/>
                </a:lnTo>
                <a:lnTo>
                  <a:pt x="384" y="338"/>
                </a:lnTo>
                <a:lnTo>
                  <a:pt x="388" y="308"/>
                </a:lnTo>
                <a:lnTo>
                  <a:pt x="390" y="276"/>
                </a:lnTo>
                <a:lnTo>
                  <a:pt x="474" y="276"/>
                </a:lnTo>
                <a:lnTo>
                  <a:pt x="474" y="276"/>
                </a:lnTo>
                <a:lnTo>
                  <a:pt x="472" y="296"/>
                </a:lnTo>
                <a:lnTo>
                  <a:pt x="468" y="314"/>
                </a:lnTo>
                <a:lnTo>
                  <a:pt x="462" y="332"/>
                </a:lnTo>
                <a:lnTo>
                  <a:pt x="456" y="350"/>
                </a:lnTo>
                <a:lnTo>
                  <a:pt x="448" y="366"/>
                </a:lnTo>
                <a:lnTo>
                  <a:pt x="438" y="382"/>
                </a:lnTo>
                <a:lnTo>
                  <a:pt x="428" y="396"/>
                </a:lnTo>
                <a:lnTo>
                  <a:pt x="414" y="410"/>
                </a:lnTo>
                <a:lnTo>
                  <a:pt x="414" y="410"/>
                </a:lnTo>
                <a:close/>
                <a:moveTo>
                  <a:pt x="390" y="252"/>
                </a:moveTo>
                <a:lnTo>
                  <a:pt x="390" y="252"/>
                </a:lnTo>
                <a:lnTo>
                  <a:pt x="388" y="222"/>
                </a:lnTo>
                <a:lnTo>
                  <a:pt x="382" y="192"/>
                </a:lnTo>
                <a:lnTo>
                  <a:pt x="376" y="164"/>
                </a:lnTo>
                <a:lnTo>
                  <a:pt x="366" y="138"/>
                </a:lnTo>
                <a:lnTo>
                  <a:pt x="366" y="138"/>
                </a:lnTo>
                <a:lnTo>
                  <a:pt x="394" y="126"/>
                </a:lnTo>
                <a:lnTo>
                  <a:pt x="414" y="114"/>
                </a:lnTo>
                <a:lnTo>
                  <a:pt x="414" y="114"/>
                </a:lnTo>
                <a:lnTo>
                  <a:pt x="428" y="130"/>
                </a:lnTo>
                <a:lnTo>
                  <a:pt x="438" y="146"/>
                </a:lnTo>
                <a:lnTo>
                  <a:pt x="448" y="162"/>
                </a:lnTo>
                <a:lnTo>
                  <a:pt x="456" y="180"/>
                </a:lnTo>
                <a:lnTo>
                  <a:pt x="462" y="198"/>
                </a:lnTo>
                <a:lnTo>
                  <a:pt x="468" y="216"/>
                </a:lnTo>
                <a:lnTo>
                  <a:pt x="472" y="234"/>
                </a:lnTo>
                <a:lnTo>
                  <a:pt x="474" y="252"/>
                </a:lnTo>
                <a:lnTo>
                  <a:pt x="390" y="252"/>
                </a:lnTo>
                <a:close/>
              </a:path>
            </a:pathLst>
          </a:custGeom>
          <a:solidFill>
            <a:srgbClr val="FD8280"/>
          </a:solidFill>
          <a:ln w="9525">
            <a:noFill/>
            <a:round/>
          </a:ln>
        </p:spPr>
        <p:txBody>
          <a:bodyPr anchor="t" anchorCtr="0" bIns="60960" compatLnSpc="1" lIns="121920" numCol="1" rIns="121920" tIns="60960" vert="horz" wrap="square">
            <a:prstTxWarp prst="textNoShape">
              <a:avLst/>
            </a:prstTxWarp>
          </a:bodyPr>
          <a:lstStyle>
            <a:defPPr>
              <a:defRPr lang="en-US"/>
            </a:defPPr>
            <a:lvl1pPr algn="l" defTabSz="609630" eaLnBrk="1" hangingPunct="1" latinLnBrk="0" marL="0" rtl="0">
              <a:defRPr kern="1200" sz="2400">
                <a:solidFill>
                  <a:schemeClr val="tx1"/>
                </a:solidFill>
                <a:latin typeface="+mn-lt"/>
                <a:ea typeface="+mn-ea"/>
                <a:cs typeface="+mn-cs"/>
              </a:defRPr>
            </a:lvl1pPr>
            <a:lvl2pPr algn="l" defTabSz="609630" eaLnBrk="1" hangingPunct="1" latinLnBrk="0" marL="609630" rtl="0">
              <a:defRPr kern="1200" sz="2400">
                <a:solidFill>
                  <a:schemeClr val="tx1"/>
                </a:solidFill>
                <a:latin typeface="+mn-lt"/>
                <a:ea typeface="+mn-ea"/>
                <a:cs typeface="+mn-cs"/>
              </a:defRPr>
            </a:lvl2pPr>
            <a:lvl3pPr algn="l" defTabSz="609630" eaLnBrk="1" hangingPunct="1" latinLnBrk="0" marL="1219261" rtl="0">
              <a:defRPr kern="1200" sz="2400">
                <a:solidFill>
                  <a:schemeClr val="tx1"/>
                </a:solidFill>
                <a:latin typeface="+mn-lt"/>
                <a:ea typeface="+mn-ea"/>
                <a:cs typeface="+mn-cs"/>
              </a:defRPr>
            </a:lvl3pPr>
            <a:lvl4pPr algn="l" defTabSz="609630" eaLnBrk="1" hangingPunct="1" latinLnBrk="0" marL="1828891" rtl="0">
              <a:defRPr kern="1200" sz="2400">
                <a:solidFill>
                  <a:schemeClr val="tx1"/>
                </a:solidFill>
                <a:latin typeface="+mn-lt"/>
                <a:ea typeface="+mn-ea"/>
                <a:cs typeface="+mn-cs"/>
              </a:defRPr>
            </a:lvl4pPr>
            <a:lvl5pPr algn="l" defTabSz="609630" eaLnBrk="1" hangingPunct="1" latinLnBrk="0" marL="2438522" rtl="0">
              <a:defRPr kern="1200" sz="2400">
                <a:solidFill>
                  <a:schemeClr val="tx1"/>
                </a:solidFill>
                <a:latin typeface="+mn-lt"/>
                <a:ea typeface="+mn-ea"/>
                <a:cs typeface="+mn-cs"/>
              </a:defRPr>
            </a:lvl5pPr>
            <a:lvl6pPr algn="l" defTabSz="609630" eaLnBrk="1" hangingPunct="1" latinLnBrk="0" marL="3048152" rtl="0">
              <a:defRPr kern="1200" sz="2400">
                <a:solidFill>
                  <a:schemeClr val="tx1"/>
                </a:solidFill>
                <a:latin typeface="+mn-lt"/>
                <a:ea typeface="+mn-ea"/>
                <a:cs typeface="+mn-cs"/>
              </a:defRPr>
            </a:lvl6pPr>
            <a:lvl7pPr algn="l" defTabSz="609630" eaLnBrk="1" hangingPunct="1" latinLnBrk="0" marL="3657783" rtl="0">
              <a:defRPr kern="1200" sz="2400">
                <a:solidFill>
                  <a:schemeClr val="tx1"/>
                </a:solidFill>
                <a:latin typeface="+mn-lt"/>
                <a:ea typeface="+mn-ea"/>
                <a:cs typeface="+mn-cs"/>
              </a:defRPr>
            </a:lvl7pPr>
            <a:lvl8pPr algn="l" defTabSz="609630" eaLnBrk="1" hangingPunct="1" latinLnBrk="0" marL="4267413" rtl="0">
              <a:defRPr kern="1200" sz="2400">
                <a:solidFill>
                  <a:schemeClr val="tx1"/>
                </a:solidFill>
                <a:latin typeface="+mn-lt"/>
                <a:ea typeface="+mn-ea"/>
                <a:cs typeface="+mn-cs"/>
              </a:defRPr>
            </a:lvl8pPr>
            <a:lvl9pPr algn="l" defTabSz="609630" eaLnBrk="1" hangingPunct="1" latinLnBrk="0" marL="4877044" rtl="0">
              <a:defRPr kern="1200" sz="2400">
                <a:solidFill>
                  <a:schemeClr val="tx1"/>
                </a:solidFill>
                <a:latin typeface="+mn-lt"/>
                <a:ea typeface="+mn-ea"/>
                <a:cs typeface="+mn-cs"/>
              </a:defRPr>
            </a:lvl9pPr>
          </a:lstStyle>
          <a:p>
            <a:pPr algn="l" defTabSz="60963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FFFFFF"/>
              </a:solidFill>
              <a:effectLst/>
              <a:uLnTx/>
              <a:uFillTx/>
              <a:latin typeface="Century Gothic"/>
              <a:ea typeface="微软雅黑"/>
              <a:cs typeface="+mn-cs"/>
            </a:endParaRPr>
          </a:p>
        </p:txBody>
      </p:sp>
      <p:sp>
        <p:nvSpPr>
          <p:cNvPr id="2" name="矩形 1"/>
          <p:cNvSpPr/>
          <p:nvPr/>
        </p:nvSpPr>
        <p:spPr>
          <a:xfrm>
            <a:off x="-1" y="5602961"/>
            <a:ext cx="1631576" cy="412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城郊旅游</a:t>
            </a:r>
          </a:p>
        </p:txBody>
      </p:sp>
      <p:sp>
        <p:nvSpPr>
          <p:cNvPr id="8" name="矩形 7"/>
          <p:cNvSpPr/>
          <p:nvPr/>
        </p:nvSpPr>
        <p:spPr>
          <a:xfrm>
            <a:off x="10560424" y="2954766"/>
            <a:ext cx="1631576" cy="412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河段旅游</a:t>
            </a:r>
          </a:p>
        </p:txBody>
      </p:sp>
      <p:sp>
        <p:nvSpPr>
          <p:cNvPr id="3" name="矩形 2"/>
          <p:cNvSpPr/>
          <p:nvPr/>
        </p:nvSpPr>
        <p:spPr>
          <a:xfrm>
            <a:off x="1631575" y="3885358"/>
            <a:ext cx="3379695" cy="3017520"/>
          </a:xfrm>
          <a:prstGeom prst="rect">
            <a:avLst/>
          </a:prstGeom>
        </p:spPr>
        <p:txBody>
          <a:bodyPr wrap="square">
            <a:spAutoFit/>
          </a:bodyPr>
          <a:lstStyle/>
          <a:p>
            <a:r>
              <a:rPr altLang="en-US" lang="zh-CN" sz="2400"/>
              <a:t>“城郊旅游是指以城市居民为旅游主体，以城郊特有的自然资源、人文资源及社会资源为吸引对象而开展的观光、休闲、度假、体育等形式多样的区域旅游活动。”</a:t>
            </a:r>
          </a:p>
        </p:txBody>
      </p:sp>
      <p:sp>
        <p:nvSpPr>
          <p:cNvPr id="9" name="矩形 8"/>
          <p:cNvSpPr/>
          <p:nvPr/>
        </p:nvSpPr>
        <p:spPr>
          <a:xfrm>
            <a:off x="6738009" y="3593398"/>
            <a:ext cx="3383280" cy="3017520"/>
          </a:xfrm>
          <a:prstGeom prst="rect">
            <a:avLst/>
          </a:prstGeom>
        </p:spPr>
        <p:txBody>
          <a:bodyPr wrap="square">
            <a:spAutoFit/>
          </a:bodyPr>
          <a:lstStyle/>
          <a:p>
            <a:r>
              <a:rPr altLang="en-US" lang="zh-CN" smtClean="0" sz="2400"/>
              <a:t>“河段旅游是一种以河流和两岸风景为媒介的旅游方式，或者是一种作为旅游的交通路线，或是欣赏两岸风景的旅游。总之是被河流或者两岸所吸引的娱乐消遣旅游活动。”</a:t>
            </a:r>
          </a:p>
        </p:txBody>
      </p:sp>
      <p:cxnSp>
        <p:nvCxnSpPr>
          <p:cNvPr id="11" name="直接连接符 10"/>
          <p:cNvCxnSpPr/>
          <p:nvPr/>
        </p:nvCxnSpPr>
        <p:spPr>
          <a:xfrm>
            <a:off x="8178800" y="5966918"/>
            <a:ext cx="4013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160955"/>
            <a:ext cx="4013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71916" y="3546804"/>
            <a:ext cx="1649506" cy="335280"/>
          </a:xfrm>
          <a:prstGeom prst="rect">
            <a:avLst/>
          </a:prstGeom>
          <a:noFill/>
        </p:spPr>
        <p:txBody>
          <a:bodyPr rtlCol="0" wrap="square">
            <a:spAutoFit/>
          </a:bodyPr>
          <a:lstStyle/>
          <a:p>
            <a:r>
              <a:rPr altLang="en-US" b="1" lang="zh-CN" smtClean="0" sz="1600">
                <a:latin charset="-122" panose="02020400000000000000" pitchFamily="18" typeface="Adobe 仿宋 Std R"/>
                <a:ea charset="-122" panose="02020400000000000000" pitchFamily="18" typeface="Adobe 仿宋 Std R"/>
              </a:rPr>
              <a:t>李维秀（2007）</a:t>
            </a:r>
          </a:p>
        </p:txBody>
      </p:sp>
      <p:sp>
        <p:nvSpPr>
          <p:cNvPr id="12" name="矩形 11"/>
          <p:cNvSpPr/>
          <p:nvPr/>
        </p:nvSpPr>
        <p:spPr>
          <a:xfrm>
            <a:off x="8810892" y="5270352"/>
            <a:ext cx="1783080" cy="365760"/>
          </a:xfrm>
          <a:prstGeom prst="rect">
            <a:avLst/>
          </a:prstGeom>
        </p:spPr>
        <p:txBody>
          <a:bodyPr wrap="none">
            <a:spAutoFit/>
          </a:bodyPr>
          <a:lstStyle/>
          <a:p>
            <a:r>
              <a:rPr altLang="en-US" b="1" lang="zh-CN" smtClean="0">
                <a:latin charset="-122" panose="02020400000000000000" pitchFamily="18" typeface="Adobe 仿宋 Std R"/>
                <a:ea charset="-122" panose="02020400000000000000" pitchFamily="18" typeface="Adobe 仿宋 Std R"/>
              </a:rPr>
              <a:t>陈冰心（2013）</a:t>
            </a:r>
          </a:p>
        </p:txBody>
      </p:sp>
    </p:spTree>
    <p:extLst>
      <p:ext uri="{BB962C8B-B14F-4D97-AF65-F5344CB8AC3E}">
        <p14:creationId val="2924091716"/>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菱形 5"/>
          <p:cNvSpPr/>
          <p:nvPr/>
        </p:nvSpPr>
        <p:spPr>
          <a:xfrm>
            <a:off x="5232400" y="690245"/>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菱形 7"/>
          <p:cNvSpPr/>
          <p:nvPr/>
        </p:nvSpPr>
        <p:spPr>
          <a:xfrm>
            <a:off x="5232400" y="528320"/>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城郊河段旅游</a:t>
            </a:r>
          </a:p>
        </p:txBody>
      </p:sp>
      <p:sp>
        <p:nvSpPr>
          <p:cNvPr id="10" name="菱形 9"/>
          <p:cNvSpPr/>
          <p:nvPr/>
        </p:nvSpPr>
        <p:spPr>
          <a:xfrm>
            <a:off x="3464560" y="3261360"/>
            <a:ext cx="1564640" cy="15036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10"/>
          <p:cNvSpPr/>
          <p:nvPr/>
        </p:nvSpPr>
        <p:spPr>
          <a:xfrm>
            <a:off x="3464560" y="3088640"/>
            <a:ext cx="1534160" cy="15036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城郊旅游</a:t>
            </a:r>
          </a:p>
        </p:txBody>
      </p:sp>
      <p:sp>
        <p:nvSpPr>
          <p:cNvPr id="12" name="菱形 11"/>
          <p:cNvSpPr/>
          <p:nvPr/>
        </p:nvSpPr>
        <p:spPr>
          <a:xfrm>
            <a:off x="7426960" y="3261360"/>
            <a:ext cx="1564640" cy="15036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p:cNvSpPr/>
          <p:nvPr/>
        </p:nvSpPr>
        <p:spPr>
          <a:xfrm>
            <a:off x="7426960" y="3088640"/>
            <a:ext cx="1534160" cy="15036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河段旅游</a:t>
            </a:r>
          </a:p>
        </p:txBody>
      </p:sp>
      <p:cxnSp>
        <p:nvCxnSpPr>
          <p:cNvPr id="15" name="直接箭头连接符 14"/>
          <p:cNvCxnSpPr/>
          <p:nvPr/>
        </p:nvCxnSpPr>
        <p:spPr>
          <a:xfrm flipH="1">
            <a:off x="4495800" y="2164080"/>
            <a:ext cx="1082040" cy="1097280"/>
          </a:xfrm>
          <a:prstGeom prst="straightConnector1">
            <a:avLst/>
          </a:prstGeom>
          <a:ln>
            <a:solidFill>
              <a:srgbClr val="C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675120" y="2131695"/>
            <a:ext cx="1117600" cy="1129665"/>
          </a:xfrm>
          <a:prstGeom prst="straightConnector1">
            <a:avLst/>
          </a:prstGeom>
          <a:ln>
            <a:solidFill>
              <a:srgbClr val="C00000">
                <a:alpha val="7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161280" y="3962400"/>
            <a:ext cx="2072640" cy="10160"/>
          </a:xfrm>
          <a:prstGeom prst="straightConnector1">
            <a:avLst/>
          </a:prstGeom>
          <a:ln>
            <a:solidFill>
              <a:srgbClr val="C00000">
                <a:alpha val="7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231640" y="2407920"/>
            <a:ext cx="934720" cy="259080"/>
          </a:xfrm>
          <a:prstGeom prst="rect">
            <a:avLst/>
          </a:prstGeom>
          <a:noFill/>
        </p:spPr>
        <p:txBody>
          <a:bodyPr rtlCol="0" wrap="square">
            <a:spAutoFit/>
          </a:bodyPr>
          <a:lstStyle/>
          <a:p>
            <a:r>
              <a:rPr altLang="zh-CN" lang="en-US" smtClean="0" sz="1100">
                <a:latin charset="0" panose="04020705060702020204" pitchFamily="82" typeface="Charlemagne Std"/>
              </a:rPr>
              <a:t>include</a:t>
            </a:r>
          </a:p>
        </p:txBody>
      </p:sp>
      <p:sp>
        <p:nvSpPr>
          <p:cNvPr id="34" name="文本框 33"/>
          <p:cNvSpPr txBox="1"/>
          <p:nvPr/>
        </p:nvSpPr>
        <p:spPr>
          <a:xfrm>
            <a:off x="7137399" y="2407920"/>
            <a:ext cx="934720" cy="259080"/>
          </a:xfrm>
          <a:prstGeom prst="rect">
            <a:avLst/>
          </a:prstGeom>
          <a:noFill/>
        </p:spPr>
        <p:txBody>
          <a:bodyPr rtlCol="0" wrap="square">
            <a:spAutoFit/>
          </a:bodyPr>
          <a:lstStyle/>
          <a:p>
            <a:r>
              <a:rPr altLang="zh-CN" lang="en-US" smtClean="0" sz="1100">
                <a:latin charset="0" panose="04020705060702020204" pitchFamily="82" typeface="Charlemagne Std"/>
              </a:rPr>
              <a:t>include</a:t>
            </a:r>
          </a:p>
        </p:txBody>
      </p:sp>
      <p:sp>
        <p:nvSpPr>
          <p:cNvPr id="35" name="文本框 34"/>
          <p:cNvSpPr txBox="1"/>
          <p:nvPr/>
        </p:nvSpPr>
        <p:spPr>
          <a:xfrm>
            <a:off x="5537200" y="4013200"/>
            <a:ext cx="1310640" cy="259080"/>
          </a:xfrm>
          <a:prstGeom prst="rect">
            <a:avLst/>
          </a:prstGeom>
          <a:noFill/>
        </p:spPr>
        <p:txBody>
          <a:bodyPr rtlCol="0" wrap="square">
            <a:spAutoFit/>
          </a:bodyPr>
          <a:lstStyle/>
          <a:p>
            <a:r>
              <a:rPr altLang="zh-CN" lang="en-US" smtClean="0" sz="1100">
                <a:latin charset="0" panose="04020705060702020204" pitchFamily="82" typeface="Charlemagne Std"/>
              </a:rPr>
              <a:t>interaction</a:t>
            </a:r>
          </a:p>
        </p:txBody>
      </p:sp>
      <p:sp>
        <p:nvSpPr>
          <p:cNvPr id="36" name="文本框 35"/>
          <p:cNvSpPr txBox="1"/>
          <p:nvPr/>
        </p:nvSpPr>
        <p:spPr>
          <a:xfrm>
            <a:off x="1976120" y="5356870"/>
            <a:ext cx="8300720" cy="822960"/>
          </a:xfrm>
          <a:prstGeom prst="rect">
            <a:avLst/>
          </a:prstGeom>
          <a:noFill/>
        </p:spPr>
        <p:txBody>
          <a:bodyPr rtlCol="0" wrap="square">
            <a:spAutoFit/>
          </a:bodyPr>
          <a:lstStyle/>
          <a:p>
            <a:r>
              <a:rPr altLang="zh-CN" lang="zh-CN" smtClean="0" sz="1600">
                <a:latin charset="-122" panose="02020400000000000000" pitchFamily="18" typeface="Adobe 仿宋 Std R"/>
                <a:ea charset="-122" panose="02020400000000000000" pitchFamily="18" typeface="Adobe 仿宋 Std R"/>
              </a:rPr>
              <a:t>城郊河段旅游，是指以城市居民为旅游主体，以城郊的河段和两岸相关景点或者特色资源为吸引对象而开展的观光、休闲、度假、轮渡、体育、滨水节事等形式多样的区域旅游活动。</a:t>
            </a:r>
          </a:p>
        </p:txBody>
      </p:sp>
    </p:spTree>
    <p:extLst>
      <p:ext uri="{BB962C8B-B14F-4D97-AF65-F5344CB8AC3E}">
        <p14:creationId val="80620729"/>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3702424" y="4081929"/>
            <a:ext cx="5279016" cy="914400"/>
          </a:xfrm>
          <a:prstGeom prst="rect">
            <a:avLst/>
          </a:prstGeom>
        </p:spPr>
        <p:txBody>
          <a:bodyPr wrap="square">
            <a:spAutoFit/>
          </a:bodyPr>
          <a:lstStyle/>
          <a:p>
            <a:pPr>
              <a:lnSpc>
                <a:spcPct val="150000"/>
              </a:lnSpc>
            </a:pPr>
            <a:r>
              <a:rPr altLang="en-US" lang="zh-CN" smtClean="0">
                <a:latin charset="-122" panose="02020400000000000000" pitchFamily="18" typeface="Adobe 仿宋 Std R"/>
                <a:ea charset="-122" panose="02020400000000000000" pitchFamily="18" typeface="Adobe 仿宋 Std R"/>
              </a:rPr>
              <a:t>第一是水上活动--漂流、摩托艇、帆船、游船</a:t>
            </a:r>
          </a:p>
          <a:p>
            <a:pPr>
              <a:lnSpc>
                <a:spcPct val="150000"/>
              </a:lnSpc>
            </a:pPr>
            <a:r>
              <a:rPr altLang="en-US" lang="zh-CN" smtClean="0">
                <a:latin charset="-122" panose="02020400000000000000" pitchFamily="18" typeface="Adobe 仿宋 Std R"/>
                <a:ea charset="-122" panose="02020400000000000000" pitchFamily="18" typeface="Adobe 仿宋 Std R"/>
              </a:rPr>
              <a:t>第二是两岸活动--体育、两岸观光、临河高架街</a:t>
            </a:r>
          </a:p>
        </p:txBody>
      </p:sp>
      <p:sp>
        <p:nvSpPr>
          <p:cNvPr id="6" name="菱形 5"/>
          <p:cNvSpPr/>
          <p:nvPr/>
        </p:nvSpPr>
        <p:spPr>
          <a:xfrm>
            <a:off x="902447" y="2536974"/>
            <a:ext cx="1788160" cy="1717675"/>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902447" y="2375049"/>
            <a:ext cx="1757680" cy="1706880"/>
          </a:xfrm>
          <a:prstGeom prst="diamond">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城郊河段旅游</a:t>
            </a:r>
          </a:p>
        </p:txBody>
      </p:sp>
      <p:cxnSp>
        <p:nvCxnSpPr>
          <p:cNvPr id="9" name="直接连接符 8"/>
          <p:cNvCxnSpPr/>
          <p:nvPr/>
        </p:nvCxnSpPr>
        <p:spPr>
          <a:xfrm flipV="1">
            <a:off x="3810000" y="3342023"/>
            <a:ext cx="4880684" cy="53788"/>
          </a:xfrm>
          <a:prstGeom prst="line">
            <a:avLst/>
          </a:prstGeom>
          <a:ln w="15875">
            <a:solidFill>
              <a:srgbClr val="C00000">
                <a:alpha val="84000"/>
              </a:srgb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320305" y="3731121"/>
            <a:ext cx="345440" cy="13208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mtClean="0">
                <a:latin charset="-122" panose="02020400000000000000" pitchFamily="18" typeface="Adobe 仿宋 Std R"/>
                <a:ea charset="-122" panose="02020400000000000000" pitchFamily="18" typeface="Adobe 仿宋 Std R"/>
              </a:rPr>
              <a:t>项目类型</a:t>
            </a:r>
          </a:p>
        </p:txBody>
      </p:sp>
      <p:sp>
        <p:nvSpPr>
          <p:cNvPr id="11" name="矩形 10"/>
          <p:cNvSpPr/>
          <p:nvPr/>
        </p:nvSpPr>
        <p:spPr>
          <a:xfrm>
            <a:off x="9320305" y="1602601"/>
            <a:ext cx="345440" cy="1262519"/>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mtClean="0">
                <a:latin charset="-122" panose="02020400000000000000" pitchFamily="18" typeface="Adobe 仿宋 Std R"/>
                <a:ea charset="-122" panose="02020400000000000000" pitchFamily="18" typeface="Adobe 仿宋 Std R"/>
              </a:rPr>
              <a:t>吸引对象</a:t>
            </a:r>
          </a:p>
        </p:txBody>
      </p:sp>
      <p:sp>
        <p:nvSpPr>
          <p:cNvPr id="13" name="矩形 12"/>
          <p:cNvSpPr/>
          <p:nvPr/>
        </p:nvSpPr>
        <p:spPr>
          <a:xfrm>
            <a:off x="3702424" y="1794412"/>
            <a:ext cx="5279016" cy="914400"/>
          </a:xfrm>
          <a:prstGeom prst="rect">
            <a:avLst/>
          </a:prstGeom>
        </p:spPr>
        <p:txBody>
          <a:bodyPr wrap="square">
            <a:spAutoFit/>
          </a:bodyPr>
          <a:lstStyle/>
          <a:p>
            <a:pPr>
              <a:lnSpc>
                <a:spcPct val="150000"/>
              </a:lnSpc>
            </a:pPr>
            <a:r>
              <a:rPr altLang="en-US" lang="zh-CN" smtClean="0">
                <a:latin charset="-122" panose="02020400000000000000" pitchFamily="18" typeface="Adobe 仿宋 Std R"/>
                <a:ea charset="-122" panose="02020400000000000000" pitchFamily="18" typeface="Adobe 仿宋 Std R"/>
              </a:rPr>
              <a:t>第一是河段本身--水质、水产品、水上项目</a:t>
            </a:r>
          </a:p>
          <a:p>
            <a:pPr>
              <a:lnSpc>
                <a:spcPct val="150000"/>
              </a:lnSpc>
            </a:pPr>
            <a:r>
              <a:rPr altLang="en-US" lang="zh-CN" smtClean="0">
                <a:latin charset="-122" panose="02020400000000000000" pitchFamily="18" typeface="Adobe 仿宋 Std R"/>
                <a:ea charset="-122" panose="02020400000000000000" pitchFamily="18" typeface="Adobe 仿宋 Std R"/>
              </a:rPr>
              <a:t>第二是两岸资源--文化景观、历史遗迹、人造景观</a:t>
            </a:r>
          </a:p>
        </p:txBody>
      </p:sp>
    </p:spTree>
    <p:extLst>
      <p:ext uri="{BB962C8B-B14F-4D97-AF65-F5344CB8AC3E}">
        <p14:creationId val="2900162014"/>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836160" y="1533887"/>
            <a:ext cx="1901848" cy="3152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4020705060702020204" pitchFamily="82" typeface="Charlemagne Std"/>
              </a:rPr>
              <a:t>S e c t I o n</a:t>
            </a:r>
          </a:p>
        </p:txBody>
      </p:sp>
      <p:sp>
        <p:nvSpPr>
          <p:cNvPr id="6" name="文本框 5"/>
          <p:cNvSpPr txBox="1"/>
          <p:nvPr/>
        </p:nvSpPr>
        <p:spPr>
          <a:xfrm>
            <a:off x="4709508" y="957169"/>
            <a:ext cx="2332437" cy="457200"/>
          </a:xfrm>
          <a:prstGeom prst="rect">
            <a:avLst/>
          </a:prstGeom>
          <a:noFill/>
        </p:spPr>
        <p:txBody>
          <a:bodyPr rtlCol="0" wrap="square">
            <a:spAutoFit/>
          </a:bodyPr>
          <a:lstStyle/>
          <a:p>
            <a:r>
              <a:rPr altLang="zh-CN" lang="zh-CN" smtClean="0" sz="2400">
                <a:latin charset="-122" panose="02020400000000000000" pitchFamily="18" typeface="Adobe 仿宋 Std R"/>
                <a:ea charset="-122" panose="02020400000000000000" pitchFamily="18" typeface="Adobe 仿宋 Std R"/>
                <a:cs charset="0" panose="02020603050405020304" pitchFamily="18" typeface="Times New Roman"/>
              </a:rPr>
              <a:t>规划和功能分区</a:t>
            </a:r>
          </a:p>
        </p:txBody>
      </p:sp>
      <p:sp>
        <p:nvSpPr>
          <p:cNvPr id="7" name="文本框 6"/>
          <p:cNvSpPr txBox="1"/>
          <p:nvPr/>
        </p:nvSpPr>
        <p:spPr>
          <a:xfrm>
            <a:off x="6870291" y="1533887"/>
            <a:ext cx="343310" cy="304800"/>
          </a:xfrm>
          <a:prstGeom prst="rect">
            <a:avLst/>
          </a:prstGeom>
          <a:solidFill>
            <a:srgbClr val="C00000"/>
          </a:solidFill>
          <a:ln w="12700">
            <a:solidFill>
              <a:srgbClr val="C00000"/>
            </a:solidFill>
          </a:ln>
        </p:spPr>
        <p:txBody>
          <a:bodyPr rtlCol="0" wrap="square">
            <a:spAutoFit/>
          </a:bodyPr>
          <a:lstStyle/>
          <a:p>
            <a:pPr algn="ctr"/>
            <a:r>
              <a:rPr altLang="zh-CN" lang="en-US" smtClean="0" sz="1400">
                <a:solidFill>
                  <a:schemeClr val="bg1"/>
                </a:solidFill>
                <a:latin charset="0" panose="04020705060702020204" pitchFamily="82" typeface="Charlemagne Std"/>
              </a:rPr>
              <a:t>2</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4284273" y="997336"/>
            <a:ext cx="314960" cy="381329"/>
          </a:xfrm>
          <a:prstGeom prst="rect">
            <a:avLst/>
          </a:prstGeom>
        </p:spPr>
      </p:pic>
      <p:cxnSp>
        <p:nvCxnSpPr>
          <p:cNvPr id="3" name="直接连接符 2"/>
          <p:cNvCxnSpPr/>
          <p:nvPr/>
        </p:nvCxnSpPr>
        <p:spPr>
          <a:xfrm>
            <a:off x="6240698" y="2474259"/>
            <a:ext cx="9427" cy="328780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691281" y="2668977"/>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1</a:t>
            </a:r>
          </a:p>
        </p:txBody>
      </p:sp>
      <p:sp>
        <p:nvSpPr>
          <p:cNvPr id="12" name="椭圆 11"/>
          <p:cNvSpPr/>
          <p:nvPr/>
        </p:nvSpPr>
        <p:spPr>
          <a:xfrm>
            <a:off x="6691281" y="3443247"/>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2</a:t>
            </a:r>
          </a:p>
        </p:txBody>
      </p:sp>
      <p:sp>
        <p:nvSpPr>
          <p:cNvPr id="13" name="椭圆 12"/>
          <p:cNvSpPr/>
          <p:nvPr/>
        </p:nvSpPr>
        <p:spPr>
          <a:xfrm>
            <a:off x="6691281" y="4096003"/>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3</a:t>
            </a:r>
          </a:p>
        </p:txBody>
      </p:sp>
      <p:sp>
        <p:nvSpPr>
          <p:cNvPr id="14" name="椭圆 13"/>
          <p:cNvSpPr/>
          <p:nvPr/>
        </p:nvSpPr>
        <p:spPr>
          <a:xfrm>
            <a:off x="6691281" y="4752692"/>
            <a:ext cx="302148" cy="30340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4</a:t>
            </a:r>
          </a:p>
        </p:txBody>
      </p:sp>
      <p:sp>
        <p:nvSpPr>
          <p:cNvPr id="18" name="文本框 17"/>
          <p:cNvSpPr txBox="1"/>
          <p:nvPr/>
        </p:nvSpPr>
        <p:spPr>
          <a:xfrm>
            <a:off x="1986280" y="6022291"/>
            <a:ext cx="2042159" cy="335280"/>
          </a:xfrm>
          <a:prstGeom prst="rect">
            <a:avLst/>
          </a:prstGeom>
          <a:noFill/>
        </p:spPr>
        <p:txBody>
          <a:bodyPr rtlCol="0" wrap="square">
            <a:spAutoFit/>
          </a:bodyPr>
          <a:lstStyle/>
          <a:p>
            <a:r>
              <a:rPr altLang="en-US" lang="zh-CN" smtClean="0" sz="1600">
                <a:latin charset="-122" panose="02020400000000000000" pitchFamily="18" typeface="Adobe 仿宋 Std R"/>
                <a:ea charset="-122" panose="02020400000000000000" pitchFamily="18" typeface="Adobe 仿宋 Std R"/>
              </a:rPr>
              <a:t>旅游项目总体规划图</a:t>
            </a:r>
          </a:p>
        </p:txBody>
      </p:sp>
      <p:sp>
        <p:nvSpPr>
          <p:cNvPr id="19" name="矩形 18"/>
          <p:cNvSpPr/>
          <p:nvPr/>
        </p:nvSpPr>
        <p:spPr>
          <a:xfrm>
            <a:off x="944880" y="6360845"/>
            <a:ext cx="4124960" cy="25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anose="04020705060702020204" pitchFamily="82" typeface="Charlemagne Std"/>
              </a:rPr>
              <a:t>Tourism project overall planning</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rot="16200000">
            <a:off x="1280428" y="1374193"/>
            <a:ext cx="3756253" cy="5257058"/>
          </a:xfrm>
          <a:prstGeom prst="rect">
            <a:avLst/>
          </a:prstGeom>
        </p:spPr>
      </p:pic>
      <p:sp>
        <p:nvSpPr>
          <p:cNvPr id="16" name="椭圆 15"/>
          <p:cNvSpPr/>
          <p:nvPr/>
        </p:nvSpPr>
        <p:spPr>
          <a:xfrm>
            <a:off x="2079811" y="3325906"/>
            <a:ext cx="197223" cy="20618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1</a:t>
            </a:r>
          </a:p>
        </p:txBody>
      </p:sp>
      <p:sp>
        <p:nvSpPr>
          <p:cNvPr id="10" name="矩形 9"/>
          <p:cNvSpPr/>
          <p:nvPr/>
        </p:nvSpPr>
        <p:spPr>
          <a:xfrm>
            <a:off x="7139301" y="2645366"/>
            <a:ext cx="1783080" cy="365760"/>
          </a:xfrm>
          <a:prstGeom prst="rect">
            <a:avLst/>
          </a:prstGeom>
        </p:spPr>
        <p:txBody>
          <a:bodyPr wrap="none">
            <a:spAutoFit/>
          </a:bodyPr>
          <a:lstStyle/>
          <a:p>
            <a:pPr algn="ctr"/>
            <a:r>
              <a:rPr altLang="en-US" lang="zh-CN">
                <a:latin charset="-122" panose="02020400000000000000" pitchFamily="18" typeface="Adobe 仿宋 Std R"/>
                <a:ea charset="-122" panose="02020400000000000000" pitchFamily="18" typeface="Adobe 仿宋 Std R"/>
              </a:rPr>
              <a:t>缘定今生现代区</a:t>
            </a:r>
          </a:p>
        </p:txBody>
      </p:sp>
      <p:sp>
        <p:nvSpPr>
          <p:cNvPr id="20" name="椭圆 19"/>
          <p:cNvSpPr/>
          <p:nvPr/>
        </p:nvSpPr>
        <p:spPr>
          <a:xfrm>
            <a:off x="4849332" y="4681039"/>
            <a:ext cx="220507" cy="24058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2</a:t>
            </a:r>
          </a:p>
        </p:txBody>
      </p:sp>
      <p:sp>
        <p:nvSpPr>
          <p:cNvPr id="15" name="矩形 14"/>
          <p:cNvSpPr/>
          <p:nvPr/>
        </p:nvSpPr>
        <p:spPr>
          <a:xfrm>
            <a:off x="7140418" y="4096003"/>
            <a:ext cx="2011680" cy="365760"/>
          </a:xfrm>
          <a:prstGeom prst="rect">
            <a:avLst/>
          </a:prstGeom>
        </p:spPr>
        <p:txBody>
          <a:bodyPr wrap="none">
            <a:spAutoFit/>
          </a:bodyPr>
          <a:lstStyle/>
          <a:p>
            <a:pPr algn="ctr"/>
            <a:r>
              <a:rPr altLang="en-US" lang="zh-CN">
                <a:latin charset="-122" panose="02020400000000000000" pitchFamily="18" typeface="Adobe 仿宋 Std R"/>
                <a:ea charset="-122" panose="02020400000000000000" pitchFamily="18" typeface="Adobe 仿宋 Std R"/>
              </a:rPr>
              <a:t>千年等一桥（瞧）</a:t>
            </a:r>
          </a:p>
        </p:txBody>
      </p:sp>
      <p:sp>
        <p:nvSpPr>
          <p:cNvPr id="21" name="矩形 20"/>
          <p:cNvSpPr/>
          <p:nvPr/>
        </p:nvSpPr>
        <p:spPr>
          <a:xfrm>
            <a:off x="7139301" y="3410283"/>
            <a:ext cx="1783080" cy="365760"/>
          </a:xfrm>
          <a:prstGeom prst="rect">
            <a:avLst/>
          </a:prstGeom>
        </p:spPr>
        <p:txBody>
          <a:bodyPr wrap="none">
            <a:spAutoFit/>
          </a:bodyPr>
          <a:lstStyle/>
          <a:p>
            <a:pPr algn="ctr"/>
            <a:r>
              <a:rPr altLang="en-US" lang="zh-CN">
                <a:latin charset="-122" panose="02020400000000000000" pitchFamily="18" typeface="Adobe 仿宋 Std R"/>
                <a:ea charset="-122" panose="02020400000000000000" pitchFamily="18" typeface="Adobe 仿宋 Std R"/>
              </a:rPr>
              <a:t>情留前世古代区</a:t>
            </a:r>
          </a:p>
        </p:txBody>
      </p:sp>
      <p:sp>
        <p:nvSpPr>
          <p:cNvPr id="22" name="椭圆 21"/>
          <p:cNvSpPr/>
          <p:nvPr/>
        </p:nvSpPr>
        <p:spPr>
          <a:xfrm>
            <a:off x="3079197" y="3916598"/>
            <a:ext cx="219814" cy="2054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3</a:t>
            </a:r>
          </a:p>
        </p:txBody>
      </p:sp>
      <p:sp>
        <p:nvSpPr>
          <p:cNvPr id="23" name="椭圆 22"/>
          <p:cNvSpPr/>
          <p:nvPr/>
        </p:nvSpPr>
        <p:spPr>
          <a:xfrm>
            <a:off x="1384175" y="4465335"/>
            <a:ext cx="256366" cy="2694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4</a:t>
            </a:r>
          </a:p>
        </p:txBody>
      </p:sp>
      <p:sp>
        <p:nvSpPr>
          <p:cNvPr id="24" name="文本框 23"/>
          <p:cNvSpPr txBox="1"/>
          <p:nvPr/>
        </p:nvSpPr>
        <p:spPr>
          <a:xfrm>
            <a:off x="7221158" y="4752692"/>
            <a:ext cx="1344706"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水上帐篷</a:t>
            </a:r>
          </a:p>
        </p:txBody>
      </p:sp>
      <p:sp>
        <p:nvSpPr>
          <p:cNvPr id="25" name="椭圆 24"/>
          <p:cNvSpPr/>
          <p:nvPr/>
        </p:nvSpPr>
        <p:spPr>
          <a:xfrm>
            <a:off x="4058619" y="3330164"/>
            <a:ext cx="242048" cy="23719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5</a:t>
            </a:r>
          </a:p>
        </p:txBody>
      </p:sp>
      <p:sp>
        <p:nvSpPr>
          <p:cNvPr id="26" name="椭圆 25"/>
          <p:cNvSpPr/>
          <p:nvPr/>
        </p:nvSpPr>
        <p:spPr>
          <a:xfrm>
            <a:off x="6703740" y="5409381"/>
            <a:ext cx="289689" cy="28566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rgbClr val="C00000"/>
                </a:solidFill>
              </a:rPr>
              <a:t>5</a:t>
            </a:r>
          </a:p>
        </p:txBody>
      </p:sp>
      <p:sp>
        <p:nvSpPr>
          <p:cNvPr id="27" name="文本框 26"/>
          <p:cNvSpPr txBox="1"/>
          <p:nvPr/>
        </p:nvSpPr>
        <p:spPr>
          <a:xfrm>
            <a:off x="7213599" y="5413044"/>
            <a:ext cx="1500094" cy="365760"/>
          </a:xfrm>
          <a:prstGeom prst="rect">
            <a:avLst/>
          </a:prstGeom>
          <a:noFill/>
        </p:spPr>
        <p:txBody>
          <a:bodyPr rtlCol="0" wrap="square">
            <a:spAutoFit/>
          </a:bodyPr>
          <a:lstStyle/>
          <a:p>
            <a:r>
              <a:rPr altLang="en-US" lang="zh-CN" smtClean="0">
                <a:latin charset="-122" panose="02020400000000000000" pitchFamily="18" typeface="Adobe 仿宋 Std R"/>
                <a:ea charset="-122" panose="02020400000000000000" pitchFamily="18" typeface="Adobe 仿宋 Std R"/>
              </a:rPr>
              <a:t>大黄鸭小窝</a:t>
            </a:r>
          </a:p>
        </p:txBody>
      </p:sp>
      <p:sp>
        <p:nvSpPr>
          <p:cNvPr id="29" name="矩形 28"/>
          <p:cNvSpPr/>
          <p:nvPr/>
        </p:nvSpPr>
        <p:spPr>
          <a:xfrm>
            <a:off x="10471889" y="3131908"/>
            <a:ext cx="483409" cy="22975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20400000000000000" pitchFamily="18" typeface="Adobe 仿宋 Std R"/>
                <a:ea charset="-122" panose="02020400000000000000" pitchFamily="18" typeface="Adobe 仿宋 Std R"/>
              </a:rPr>
              <a:t>一桥梁两基地</a:t>
            </a:r>
          </a:p>
        </p:txBody>
      </p:sp>
      <p:cxnSp>
        <p:nvCxnSpPr>
          <p:cNvPr id="30" name="直接连接符 29"/>
          <p:cNvCxnSpPr/>
          <p:nvPr/>
        </p:nvCxnSpPr>
        <p:spPr>
          <a:xfrm>
            <a:off x="9499704" y="2593040"/>
            <a:ext cx="9427" cy="328780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7426501"/>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651124" y="686420"/>
            <a:ext cx="1806316"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20400000000000000" pitchFamily="18" typeface="Adobe 仿宋 Std R"/>
                <a:ea charset="-122" panose="02020400000000000000" pitchFamily="18" typeface="Adobe 仿宋 Std R"/>
              </a:rPr>
              <a:t>千年等一桥（瞧）</a:t>
            </a:r>
          </a:p>
        </p:txBody>
      </p:sp>
      <p:sp>
        <p:nvSpPr>
          <p:cNvPr id="5" name="矩形 4"/>
          <p:cNvSpPr/>
          <p:nvPr/>
        </p:nvSpPr>
        <p:spPr>
          <a:xfrm>
            <a:off x="4868804" y="686420"/>
            <a:ext cx="599440" cy="386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0" panose="04020705060702020204" pitchFamily="82" typeface="Charlemagne Std"/>
              </a:rPr>
              <a:t>NO.1</a:t>
            </a:r>
          </a:p>
        </p:txBody>
      </p:sp>
      <p:sp>
        <p:nvSpPr>
          <p:cNvPr id="6" name="矩形 5"/>
          <p:cNvSpPr/>
          <p:nvPr/>
        </p:nvSpPr>
        <p:spPr>
          <a:xfrm>
            <a:off x="7799408" y="5397941"/>
            <a:ext cx="2011680" cy="365760"/>
          </a:xfrm>
          <a:prstGeom prst="rect">
            <a:avLst/>
          </a:prstGeom>
          <a:solidFill>
            <a:srgbClr val="C00000"/>
          </a:solidFill>
        </p:spPr>
        <p:txBody>
          <a:bodyPr wrap="none">
            <a:spAutoFit/>
          </a:bodyPr>
          <a:lstStyle/>
          <a:p>
            <a:r>
              <a:rPr altLang="zh-CN" kern="100" lang="zh-CN">
                <a:solidFill>
                  <a:schemeClr val="bg1"/>
                </a:solidFill>
                <a:latin charset="-122" panose="02020400000000000000" pitchFamily="18" typeface="Adobe 仿宋 Std R"/>
                <a:ea charset="-122" panose="02020400000000000000" pitchFamily="18" typeface="Adobe 仿宋 Std R"/>
                <a:cs charset="-122" panose="02010609060101010101" pitchFamily="49" typeface="楷体"/>
              </a:rPr>
              <a:t>时光穿越体验隧道</a:t>
            </a:r>
          </a:p>
        </p:txBody>
      </p:sp>
      <p:cxnSp>
        <p:nvCxnSpPr>
          <p:cNvPr id="10" name="直接连接符 9"/>
          <p:cNvCxnSpPr/>
          <p:nvPr/>
        </p:nvCxnSpPr>
        <p:spPr>
          <a:xfrm>
            <a:off x="6461760" y="2448560"/>
            <a:ext cx="20320" cy="2082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179311" y="2324690"/>
            <a:ext cx="3271520" cy="2560320"/>
          </a:xfrm>
          <a:prstGeom prst="rect">
            <a:avLst/>
          </a:prstGeom>
        </p:spPr>
        <p:txBody>
          <a:bodyPr wrap="square">
            <a:spAutoFit/>
          </a:bodyPr>
          <a:lstStyle/>
          <a:p>
            <a:pPr indent="457200">
              <a:lnSpc>
                <a:spcPct val="150000"/>
              </a:lnSpc>
            </a:pPr>
            <a:r>
              <a:rPr altLang="en-US" lang="zh-CN" smtClean="0">
                <a:latin charset="-122" panose="02020400000000000000" pitchFamily="18" typeface="Adobe 仿宋 Std R"/>
                <a:ea charset="-122" panose="02020400000000000000" pitchFamily="18" typeface="Adobe 仿宋 Std R"/>
              </a:rPr>
              <a:t>此隧道通过架桥铺设轨道，由河流一岸的现代区通至另一岸的古代区，隧道内通过高科技手段在听觉和视觉上依次展示由古代到现代的社会文化以及生活。</a:t>
            </a:r>
          </a:p>
        </p:txBody>
      </p:sp>
      <p:grpSp>
        <p:nvGrpSpPr>
          <p:cNvPr id="14" name="组合 13"/>
          <p:cNvGrpSpPr/>
          <p:nvPr/>
        </p:nvGrpSpPr>
        <p:grpSpPr>
          <a:xfrm>
            <a:off x="827891" y="2316779"/>
            <a:ext cx="4823233" cy="3265829"/>
            <a:chOff x="1280945" y="1798552"/>
            <a:chExt cx="4823233" cy="3265829"/>
          </a:xfrm>
        </p:grpSpPr>
        <p:pic>
          <p:nvPicPr>
            <p:cNvPr descr="2f738bd4b31c8701bfb472a1277f9e2f0708ff73" id="1027" name="图片 9"/>
            <p:cNvPicPr>
              <a:picLocks noChangeArrowheads="1" noChangeAspect="1"/>
            </p:cNvPicPr>
            <p:nvPr/>
          </p:nvPicPr>
          <p:blipFill>
            <a:blip r:embed="rId2">
              <a:extLst>
                <a:ext uri="{28A0092B-C50C-407E-A947-70E740481C1C}">
                  <a14:useLocalDpi val="0"/>
                </a:ext>
              </a:extLst>
            </a:blip>
            <a:srcRect b="16728" l="8458"/>
            <a:stretch>
              <a:fillRect/>
            </a:stretch>
          </p:blipFill>
          <p:spPr bwMode="auto">
            <a:xfrm>
              <a:off x="1280945" y="1798552"/>
              <a:ext cx="4823233" cy="2927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矩形 11"/>
            <p:cNvSpPr/>
            <p:nvPr/>
          </p:nvSpPr>
          <p:spPr>
            <a:xfrm>
              <a:off x="2779490" y="4725827"/>
              <a:ext cx="1808480" cy="335280"/>
            </a:xfrm>
            <a:prstGeom prst="rect">
              <a:avLst/>
            </a:prstGeom>
            <a:solidFill>
              <a:srgbClr val="C00000"/>
            </a:solidFill>
          </p:spPr>
          <p:txBody>
            <a:bodyPr wrap="none">
              <a:spAutoFit/>
            </a:bodyPr>
            <a:lstStyle/>
            <a:p>
              <a:r>
                <a:rPr altLang="en-US" lang="zh-CN" smtClean="0" sz="1600">
                  <a:solidFill>
                    <a:schemeClr val="bg1"/>
                  </a:solidFill>
                  <a:latin charset="-122" panose="02020400000000000000" pitchFamily="18" typeface="Adobe 仿宋 Std R"/>
                  <a:ea charset="-122" panose="02020400000000000000" pitchFamily="18" typeface="Adobe 仿宋 Std R"/>
                </a:rPr>
                <a:t>隧道穿越小车效果</a:t>
              </a:r>
            </a:p>
          </p:txBody>
        </p:sp>
      </p:grpSp>
      <p:grpSp>
        <p:nvGrpSpPr>
          <p:cNvPr id="9" name="组合 8"/>
          <p:cNvGrpSpPr/>
          <p:nvPr/>
        </p:nvGrpSpPr>
        <p:grpSpPr>
          <a:xfrm>
            <a:off x="816947" y="2316779"/>
            <a:ext cx="4814268" cy="3234154"/>
            <a:chOff x="678930" y="2556279"/>
            <a:chExt cx="4814268" cy="3234154"/>
          </a:xfrm>
        </p:grpSpPr>
        <p:pic>
          <p:nvPicPr>
            <p:cNvPr descr="446531c5ab9797d0f3580dbe7d4c8de4" id="2" name="图片 2"/>
            <p:cNvPicPr>
              <a:picLocks noChangeArrowheads="1" noChangeAspect="1"/>
            </p:cNvPicPr>
            <p:nvPr/>
          </p:nvPicPr>
          <p:blipFill>
            <a:blip r:embed="rId3">
              <a:extLst>
                <a:ext uri="{28A0092B-C50C-407E-A947-70E740481C1C}">
                  <a14:useLocalDpi val="0"/>
                </a:ext>
              </a:extLst>
            </a:blip>
            <a:srcRect b="5524" l="7561"/>
            <a:stretch>
              <a:fillRect/>
            </a:stretch>
          </p:blipFill>
          <p:spPr bwMode="auto">
            <a:xfrm>
              <a:off x="678930" y="2556279"/>
              <a:ext cx="4814268" cy="2895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矩形 12"/>
            <p:cNvSpPr/>
            <p:nvPr/>
          </p:nvSpPr>
          <p:spPr>
            <a:xfrm>
              <a:off x="2172993" y="5451878"/>
              <a:ext cx="1808480" cy="335280"/>
            </a:xfrm>
            <a:prstGeom prst="rect">
              <a:avLst/>
            </a:prstGeom>
            <a:solidFill>
              <a:srgbClr val="C00000"/>
            </a:solidFill>
          </p:spPr>
          <p:txBody>
            <a:bodyPr wrap="none">
              <a:spAutoFit/>
            </a:bodyPr>
            <a:lstStyle/>
            <a:p>
              <a:r>
                <a:rPr altLang="en-US" lang="zh-CN" sz="1600">
                  <a:solidFill>
                    <a:schemeClr val="bg1"/>
                  </a:solidFill>
                  <a:latin charset="-122" panose="02020400000000000000" pitchFamily="18" typeface="Adobe 仿宋 Std R"/>
                  <a:ea charset="-122" panose="02020400000000000000" pitchFamily="18" typeface="Adobe 仿宋 Std R"/>
                </a:rPr>
                <a:t>隧道内部轨道效果</a:t>
              </a:r>
            </a:p>
          </p:txBody>
        </p:sp>
      </p:grpSp>
      <p:grpSp>
        <p:nvGrpSpPr>
          <p:cNvPr id="8" name="组合 7"/>
          <p:cNvGrpSpPr/>
          <p:nvPr/>
        </p:nvGrpSpPr>
        <p:grpSpPr>
          <a:xfrm>
            <a:off x="811598" y="2316779"/>
            <a:ext cx="4819617" cy="3234154"/>
            <a:chOff x="5631215" y="2695972"/>
            <a:chExt cx="4819617" cy="3234154"/>
          </a:xfrm>
        </p:grpSpPr>
        <p:pic>
          <p:nvPicPr>
            <p:cNvPr descr="238385f4dd859dd9c249b315c32de139" id="1026" name="图片 12"/>
            <p:cNvPicPr>
              <a:picLocks noChangeArrowheads="1" noChangeAspect="1"/>
            </p:cNvPicPr>
            <p:nvPr/>
          </p:nvPicPr>
          <p:blipFill>
            <a:blip r:embed="rId4">
              <a:extLst>
                <a:ext uri="{28A0092B-C50C-407E-A947-70E740481C1C}">
                  <a14:useLocalDpi val="0"/>
                </a:ext>
              </a:extLst>
            </a:blip>
            <a:srcRect b="312" t="8183"/>
            <a:stretch>
              <a:fillRect/>
            </a:stretch>
          </p:blipFill>
          <p:spPr bwMode="auto">
            <a:xfrm>
              <a:off x="5631215" y="2695972"/>
              <a:ext cx="4819617" cy="2895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7127952" y="5591571"/>
              <a:ext cx="1808480" cy="335280"/>
            </a:xfrm>
            <a:prstGeom prst="rect">
              <a:avLst/>
            </a:prstGeom>
            <a:solidFill>
              <a:srgbClr val="C00000"/>
            </a:solidFill>
          </p:spPr>
          <p:txBody>
            <a:bodyPr wrap="none">
              <a:spAutoFit/>
            </a:bodyPr>
            <a:lstStyle/>
            <a:p>
              <a:r>
                <a:rPr altLang="en-US" lang="zh-CN" sz="1600">
                  <a:solidFill>
                    <a:schemeClr val="bg1"/>
                  </a:solidFill>
                  <a:latin charset="-122" panose="02020400000000000000" pitchFamily="18" typeface="Adobe 仿宋 Std R"/>
                  <a:ea charset="-122" panose="02020400000000000000" pitchFamily="18" typeface="Adobe 仿宋 Std R"/>
                </a:rPr>
                <a:t>隧道内壁视觉效果</a:t>
              </a:r>
            </a:p>
          </p:txBody>
        </p:sp>
      </p:grpSp>
    </p:spTree>
    <p:extLst>
      <p:ext uri="{BB962C8B-B14F-4D97-AF65-F5344CB8AC3E}">
        <p14:creationId val="16857041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xit" presetID="47" presetSubtype="0">
                                  <p:stCondLst>
                                    <p:cond delay="0"/>
                                  </p:stCondLst>
                                  <p:childTnLst>
                                    <p:animEffect filter="fade" transition="out">
                                      <p:cBhvr>
                                        <p:cTn dur="1000" id="6"/>
                                        <p:tgtEl>
                                          <p:spTgt spid="8"/>
                                        </p:tgtEl>
                                      </p:cBhvr>
                                    </p:animEffect>
                                    <p:anim calcmode="lin" valueType="num">
                                      <p:cBhvr>
                                        <p:cTn dur="1000" id="7"/>
                                        <p:tgtEl>
                                          <p:spTgt spid="8"/>
                                        </p:tgtEl>
                                        <p:attrNameLst>
                                          <p:attrName>ppt_x</p:attrName>
                                        </p:attrNameLst>
                                      </p:cBhvr>
                                      <p:tavLst>
                                        <p:tav tm="0">
                                          <p:val>
                                            <p:strVal val="ppt_x"/>
                                          </p:val>
                                        </p:tav>
                                        <p:tav tm="100000">
                                          <p:val>
                                            <p:strVal val="ppt_x"/>
                                          </p:val>
                                        </p:tav>
                                      </p:tavLst>
                                    </p:anim>
                                    <p:anim calcmode="lin" valueType="num">
                                      <p:cBhvr>
                                        <p:cTn dur="1000" id="8"/>
                                        <p:tgtEl>
                                          <p:spTgt spid="8"/>
                                        </p:tgtEl>
                                        <p:attrNameLst>
                                          <p:attrName>ppt_y</p:attrName>
                                        </p:attrNameLst>
                                      </p:cBhvr>
                                      <p:tavLst>
                                        <p:tav tm="0">
                                          <p:val>
                                            <p:strVal val="ppt_y"/>
                                          </p:val>
                                        </p:tav>
                                        <p:tav tm="100000">
                                          <p:val>
                                            <p:strVal val="ppt_y-.1"/>
                                          </p:val>
                                        </p:tav>
                                      </p:tavLst>
                                    </p:anim>
                                    <p:set>
                                      <p:cBhvr>
                                        <p:cTn dur="1" fill="hold" id="9">
                                          <p:stCondLst>
                                            <p:cond delay="999"/>
                                          </p:stCondLst>
                                        </p:cTn>
                                        <p:tgtEl>
                                          <p:spTgt spid="8"/>
                                        </p:tgtEl>
                                        <p:attrNameLst>
                                          <p:attrName>style.visibility</p:attrName>
                                        </p:attrNameLst>
                                      </p:cBhvr>
                                      <p:to>
                                        <p:strVal val="hidden"/>
                                      </p:to>
                                    </p:se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xit" presetID="47" presetSubtype="0">
                                  <p:stCondLst>
                                    <p:cond delay="0"/>
                                  </p:stCondLst>
                                  <p:childTnLst>
                                    <p:animEffect filter="fade" transition="out">
                                      <p:cBhvr>
                                        <p:cTn dur="1000" id="13"/>
                                        <p:tgtEl>
                                          <p:spTgt spid="9"/>
                                        </p:tgtEl>
                                      </p:cBhvr>
                                    </p:animEffect>
                                    <p:anim calcmode="lin" valueType="num">
                                      <p:cBhvr>
                                        <p:cTn dur="1000" id="14"/>
                                        <p:tgtEl>
                                          <p:spTgt spid="9"/>
                                        </p:tgtEl>
                                        <p:attrNameLst>
                                          <p:attrName>ppt_x</p:attrName>
                                        </p:attrNameLst>
                                      </p:cBhvr>
                                      <p:tavLst>
                                        <p:tav tm="0">
                                          <p:val>
                                            <p:strVal val="ppt_x"/>
                                          </p:val>
                                        </p:tav>
                                        <p:tav tm="100000">
                                          <p:val>
                                            <p:strVal val="ppt_x"/>
                                          </p:val>
                                        </p:tav>
                                      </p:tavLst>
                                    </p:anim>
                                    <p:anim calcmode="lin" valueType="num">
                                      <p:cBhvr>
                                        <p:cTn dur="1000" id="15"/>
                                        <p:tgtEl>
                                          <p:spTgt spid="9"/>
                                        </p:tgtEl>
                                        <p:attrNameLst>
                                          <p:attrName>ppt_y</p:attrName>
                                        </p:attrNameLst>
                                      </p:cBhvr>
                                      <p:tavLst>
                                        <p:tav tm="0">
                                          <p:val>
                                            <p:strVal val="ppt_y"/>
                                          </p:val>
                                        </p:tav>
                                        <p:tav tm="100000">
                                          <p:val>
                                            <p:strVal val="ppt_y-.1"/>
                                          </p:val>
                                        </p:tav>
                                      </p:tavLst>
                                    </p:anim>
                                    <p:set>
                                      <p:cBhvr>
                                        <p:cTn dur="1" fill="hold" id="16">
                                          <p:stCondLst>
                                            <p:cond delay="999"/>
                                          </p:stCondLst>
                                        </p:cTn>
                                        <p:tgtEl>
                                          <p:spTgt spid="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7900315" y="5029200"/>
            <a:ext cx="2011680" cy="365760"/>
          </a:xfrm>
          <a:prstGeom prst="rect">
            <a:avLst/>
          </a:prstGeom>
          <a:noFill/>
        </p:spPr>
        <p:txBody>
          <a:bodyPr wrap="none">
            <a:spAutoFit/>
          </a:bodyPr>
          <a:lstStyle/>
          <a:p>
            <a:r>
              <a:rPr altLang="zh-CN" kern="100" lang="zh-CN" smtClean="0">
                <a:latin charset="-122" panose="02020400000000000000" pitchFamily="18" typeface="Adobe 仿宋 Std R"/>
                <a:ea charset="-122" panose="02020400000000000000" pitchFamily="18" typeface="Adobe 仿宋 Std R"/>
                <a:cs charset="-122" panose="02010609060101010101" pitchFamily="49" typeface="楷体"/>
              </a:rPr>
              <a:t>河上空中玻璃走廊</a:t>
            </a:r>
          </a:p>
        </p:txBody>
      </p:sp>
      <p:pic>
        <p:nvPicPr>
          <p:cNvPr descr="11924ebb50d20575668fbb865badbfa1" id="5" name="图片 16"/>
          <p:cNvPicPr>
            <a:picLocks noChangeArrowheads="1" noChangeAspect="1"/>
          </p:cNvPicPr>
          <p:nvPr/>
        </p:nvPicPr>
        <p:blipFill>
          <a:blip r:embed="rId2">
            <a:extLst>
              <a:ext uri="{28A0092B-C50C-407E-A947-70E740481C1C}">
                <a14:useLocalDpi val="0"/>
              </a:ext>
            </a:extLst>
          </a:blip>
          <a:srcRect b="13396" l="1" r="383"/>
          <a:stretch>
            <a:fillRect/>
          </a:stretch>
        </p:blipFill>
        <p:spPr bwMode="auto">
          <a:xfrm>
            <a:off x="6438524" y="1639788"/>
            <a:ext cx="4954904" cy="29485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5"/>
          <p:cNvSpPr/>
          <p:nvPr/>
        </p:nvSpPr>
        <p:spPr>
          <a:xfrm>
            <a:off x="1693804" y="2575896"/>
            <a:ext cx="3172836" cy="1737360"/>
          </a:xfrm>
          <a:prstGeom prst="rect">
            <a:avLst/>
          </a:prstGeom>
        </p:spPr>
        <p:txBody>
          <a:bodyPr wrap="square">
            <a:spAutoFit/>
          </a:bodyPr>
          <a:lstStyle/>
          <a:p>
            <a:pPr>
              <a:lnSpc>
                <a:spcPct val="150000"/>
              </a:lnSpc>
            </a:pPr>
            <a:r>
              <a:rPr altLang="en-US" lang="zh-CN" smtClean="0">
                <a:latin charset="-122" panose="02020400000000000000" pitchFamily="18" typeface="Adobe 仿宋 Std R"/>
                <a:ea charset="-122" panose="02020400000000000000" pitchFamily="18" typeface="Adobe 仿宋 Std R"/>
              </a:rPr>
              <a:t>                       与穿越时光隧道并列河上，形成一道独具特色的靓丽风景，体验行走空中的刺激感。</a:t>
            </a:r>
          </a:p>
        </p:txBody>
      </p:sp>
      <p:cxnSp>
        <p:nvCxnSpPr>
          <p:cNvPr id="7" name="直接连接符 6"/>
          <p:cNvCxnSpPr/>
          <p:nvPr/>
        </p:nvCxnSpPr>
        <p:spPr>
          <a:xfrm>
            <a:off x="5642422" y="2098376"/>
            <a:ext cx="20320" cy="2082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124328" y="2694642"/>
            <a:ext cx="632143" cy="304800"/>
          </a:xfrm>
          <a:prstGeom prst="rect">
            <a:avLst/>
          </a:prstGeom>
          <a:solidFill>
            <a:srgbClr val="C00000"/>
          </a:solidFill>
        </p:spPr>
        <p:txBody>
          <a:bodyPr wrap="none">
            <a:spAutoFit/>
          </a:bodyPr>
          <a:lstStyle/>
          <a:p>
            <a:r>
              <a:rPr altLang="zh-CN" lang="en-US" sz="1400">
                <a:solidFill>
                  <a:schemeClr val="bg1"/>
                </a:solidFill>
                <a:latin charset="0" panose="04020705060702020204" pitchFamily="82" typeface="Charlemagne Std"/>
              </a:rPr>
              <a:t>Sky walk</a:t>
            </a:r>
          </a:p>
        </p:txBody>
      </p:sp>
      <p:pic>
        <p:nvPicPr>
          <p:cNvPr descr="4c56ac82b281f78109f98aee67fc2b1b" id="2050" name="图片 21"/>
          <p:cNvPicPr>
            <a:picLocks noChangeArrowheads="1" noChangeAspect="1"/>
          </p:cNvPicPr>
          <p:nvPr/>
        </p:nvPicPr>
        <p:blipFill>
          <a:blip r:embed="rId3">
            <a:extLst>
              <a:ext uri="{28A0092B-C50C-407E-A947-70E740481C1C}">
                <a14:useLocalDpi val="0"/>
              </a:ext>
            </a:extLst>
          </a:blip>
          <a:srcRect b="8420" r="5606" t="5578"/>
          <a:stretch>
            <a:fillRect/>
          </a:stretch>
        </p:blipFill>
        <p:spPr bwMode="auto">
          <a:xfrm>
            <a:off x="6438524" y="1645057"/>
            <a:ext cx="4973547" cy="2913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19610733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xit" presetID="47" presetSubtype="0">
                                  <p:stCondLst>
                                    <p:cond delay="0"/>
                                  </p:stCondLst>
                                  <p:childTnLst>
                                    <p:animEffect filter="fade" transition="out">
                                      <p:cBhvr>
                                        <p:cTn dur="1000" id="6"/>
                                        <p:tgtEl>
                                          <p:spTgt spid="2050"/>
                                        </p:tgtEl>
                                      </p:cBhvr>
                                    </p:animEffect>
                                    <p:anim calcmode="lin" valueType="num">
                                      <p:cBhvr>
                                        <p:cTn dur="1000" id="7"/>
                                        <p:tgtEl>
                                          <p:spTgt spid="2050"/>
                                        </p:tgtEl>
                                        <p:attrNameLst>
                                          <p:attrName>ppt_x</p:attrName>
                                        </p:attrNameLst>
                                      </p:cBhvr>
                                      <p:tavLst>
                                        <p:tav tm="0">
                                          <p:val>
                                            <p:strVal val="ppt_x"/>
                                          </p:val>
                                        </p:tav>
                                        <p:tav tm="100000">
                                          <p:val>
                                            <p:strVal val="ppt_x"/>
                                          </p:val>
                                        </p:tav>
                                      </p:tavLst>
                                    </p:anim>
                                    <p:anim calcmode="lin" valueType="num">
                                      <p:cBhvr>
                                        <p:cTn dur="1000" id="8"/>
                                        <p:tgtEl>
                                          <p:spTgt spid="2050"/>
                                        </p:tgtEl>
                                        <p:attrNameLst>
                                          <p:attrName>ppt_y</p:attrName>
                                        </p:attrNameLst>
                                      </p:cBhvr>
                                      <p:tavLst>
                                        <p:tav tm="0">
                                          <p:val>
                                            <p:strVal val="ppt_y"/>
                                          </p:val>
                                        </p:tav>
                                        <p:tav tm="100000">
                                          <p:val>
                                            <p:strVal val="ppt_y-.1"/>
                                          </p:val>
                                        </p:tav>
                                      </p:tavLst>
                                    </p:anim>
                                    <p:set>
                                      <p:cBhvr>
                                        <p:cTn dur="1" fill="hold" id="9">
                                          <p:stCondLst>
                                            <p:cond delay="999"/>
                                          </p:stCondLst>
                                        </p:cTn>
                                        <p:tgtEl>
                                          <p:spTgt spid="205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797194" y="2272497"/>
            <a:ext cx="1010006" cy="3693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latin charset="0" panose="04020705060702020204" pitchFamily="82" typeface="Charlemagne Std"/>
              </a:rPr>
              <a:t>publicity</a:t>
            </a:r>
          </a:p>
        </p:txBody>
      </p:sp>
      <p:sp>
        <p:nvSpPr>
          <p:cNvPr id="6" name="矩形 5"/>
          <p:cNvSpPr/>
          <p:nvPr/>
        </p:nvSpPr>
        <p:spPr>
          <a:xfrm>
            <a:off x="4184732" y="4131423"/>
            <a:ext cx="3840480" cy="365760"/>
          </a:xfrm>
          <a:prstGeom prst="rect">
            <a:avLst/>
          </a:prstGeom>
          <a:solidFill>
            <a:srgbClr val="C00000"/>
          </a:solidFill>
        </p:spPr>
        <p:txBody>
          <a:bodyPr wrap="none">
            <a:spAutoFit/>
          </a:bodyPr>
          <a:lstStyle/>
          <a:p>
            <a:pPr algn="ctr"/>
            <a:r>
              <a:rPr altLang="zh-CN" lang="en-US">
                <a:solidFill>
                  <a:schemeClr val="bg1"/>
                </a:solidFill>
                <a:latin charset="0" panose="04020705060702020204" pitchFamily="82" typeface="Charlemagne Std"/>
              </a:rPr>
              <a:t>Cross the river, give you the memory of one thousand years</a:t>
            </a:r>
          </a:p>
        </p:txBody>
      </p:sp>
      <p:sp>
        <p:nvSpPr>
          <p:cNvPr id="7" name="矩形 6"/>
          <p:cNvSpPr/>
          <p:nvPr/>
        </p:nvSpPr>
        <p:spPr>
          <a:xfrm>
            <a:off x="4744720" y="3211175"/>
            <a:ext cx="2926080" cy="457200"/>
          </a:xfrm>
          <a:prstGeom prst="rect">
            <a:avLst/>
          </a:prstGeom>
          <a:noFill/>
        </p:spPr>
        <p:txBody>
          <a:bodyPr bIns="45720" lIns="91440" rIns="91440" tIns="45720" wrap="none">
            <a:spAutoFit/>
          </a:bodyPr>
          <a:lstStyle/>
          <a:p>
            <a:pPr algn="ctr"/>
            <a:r>
              <a:rPr altLang="en-US" lang="zh-CN" sz="2400">
                <a:ln w="0"/>
                <a:effectLst>
                  <a:reflection algn="bl" blurRad="6350" dir="5400000" endA="300" endPos="35500" rotWithShape="0" stA="53000" sy="-90000"/>
                </a:effectLst>
                <a:latin charset="-122" panose="02020400000000000000" pitchFamily="18" typeface="Adobe 仿宋 Std R"/>
                <a:ea charset="-122" panose="02020400000000000000" pitchFamily="18" typeface="Adobe 仿宋 Std R"/>
              </a:rPr>
              <a:t>一河之间，还你千年！</a:t>
            </a:r>
          </a:p>
        </p:txBody>
      </p:sp>
    </p:spTree>
    <p:extLst>
      <p:ext uri="{BB962C8B-B14F-4D97-AF65-F5344CB8AC3E}">
        <p14:creationId val="326046735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mph" presetID="6" presetSubtype="0">
                                  <p:stCondLst>
                                    <p:cond delay="0"/>
                                  </p:stCondLst>
                                  <p:childTnLst>
                                    <p:animScale>
                                      <p:cBhvr>
                                        <p:cTn dur="2000" fill="hold" id="6"/>
                                        <p:tgtEl>
                                          <p:spTgt spid="7"/>
                                        </p:tgtEl>
                                      </p:cBhvr>
                                      <p:by x="110000" y="110000"/>
                                    </p:animScale>
                                  </p:childTnLst>
                                </p:cTn>
                              </p:par>
                              <p:par>
                                <p:cTn fill="hold" grpId="0" id="7" nodeType="withEffect" presetClass="emph" presetID="6" presetSubtype="0">
                                  <p:stCondLst>
                                    <p:cond delay="0"/>
                                  </p:stCondLst>
                                  <p:childTnLst>
                                    <p:animScale>
                                      <p:cBhvr>
                                        <p:cTn dur="2000" fill="hold" id="8"/>
                                        <p:tgtEl>
                                          <p:spTgt spid="6"/>
                                        </p:tgtEl>
                                      </p:cBhvr>
                                      <p:by x="120000" y="12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159</Paragraphs>
  <Slides>21</Slides>
  <Notes>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21</vt:i4>
      </vt:variant>
    </vt:vector>
  </HeadingPairs>
  <TitlesOfParts>
    <vt:vector baseType="lpstr" size="34">
      <vt:lpstr>Arial</vt:lpstr>
      <vt:lpstr>Calibri Light</vt:lpstr>
      <vt:lpstr>Calibri</vt:lpstr>
      <vt:lpstr>Adobe 仿宋 Std R</vt:lpstr>
      <vt:lpstr>Arial Narrow</vt:lpstr>
      <vt:lpstr>Charlemagne Std</vt:lpstr>
      <vt:lpstr>Century Gothic</vt:lpstr>
      <vt:lpstr>微软雅黑</vt:lpstr>
      <vt:lpstr>Times New Roman</vt:lpstr>
      <vt:lpstr>Chiller</vt:lpstr>
      <vt:lpstr>楷体</vt:lpstr>
      <vt:lpstr>Adobe 楷体 Std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2021-08-22T12:04:37Z</dcterms:created>
  <cp:lastPrinted>2021-08-22T12:04:37Z</cp:lastPrinted>
  <dcterms:modified xsi:type="dcterms:W3CDTF">2021-08-22T05:40:07Z</dcterms:modified>
  <cp:revision>1</cp:revision>
</cp:coreProperties>
</file>