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presentationml.tags+xml" PartName="/ppt/tags/tag6.xml"/>
  <Override ContentType="application/vnd.openxmlformats-officedocument.presentationml.tags+xml" PartName="/ppt/tags/tag7.xml"/>
  <Override ContentType="application/vnd.openxmlformats-officedocument.presentationml.tags+xml" PartName="/ppt/tags/tag8.xml"/>
  <Override ContentType="application/vnd.openxmlformats-officedocument.presentationml.tags+xml" PartName="/ppt/tags/tag9.xml"/>
  <Override ContentType="application/vnd.openxmlformats-officedocument.presentationml.tags+xml" PartName="/ppt/tags/tag10.xml"/>
  <Override ContentType="application/vnd.openxmlformats-officedocument.presentationml.tags+xml" PartName="/ppt/tags/tag11.xml"/>
  <Override ContentType="application/vnd.openxmlformats-officedocument.presentationml.tags+xml" PartName="/ppt/tags/tag12.xml"/>
  <Override ContentType="application/vnd.openxmlformats-officedocument.presentationml.tags+xml" PartName="/ppt/tags/tag13.xml"/>
  <Override ContentType="application/vnd.openxmlformats-officedocument.presentationml.tags+xml" PartName="/ppt/tags/tag14.xml"/>
  <Override ContentType="application/vnd.openxmlformats-officedocument.presentationml.tags+xml" PartName="/ppt/tags/tag15.xml"/>
  <Override ContentType="application/vnd.openxmlformats-officedocument.presentationml.tags+xml" PartName="/ppt/tags/tag16.xml"/>
  <Override ContentType="application/vnd.openxmlformats-officedocument.presentationml.tags+xml" PartName="/ppt/tags/tag17.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removePersonalInfoOnSave="1" saveSubsetFonts="1">
  <p:sldMasterIdLst>
    <p:sldMasterId id="2147483673" r:id="rId1"/>
    <p:sldMasterId id="2147483728" r:id="rId2"/>
  </p:sldMasterIdLst>
  <p:notesMasterIdLst>
    <p:notesMasterId r:id="rId3"/>
  </p:notesMasterIdLst>
  <p:sldIdLst>
    <p:sldId id="506" r:id="rId4"/>
    <p:sldId id="507" r:id="rId5"/>
    <p:sldId id="508" r:id="rId6"/>
    <p:sldId id="435" r:id="rId7"/>
    <p:sldId id="443" r:id="rId8"/>
    <p:sldId id="402" r:id="rId9"/>
    <p:sldId id="509" r:id="rId10"/>
    <p:sldId id="447" r:id="rId11"/>
    <p:sldId id="448" r:id="rId12"/>
    <p:sldId id="449" r:id="rId13"/>
    <p:sldId id="510" r:id="rId14"/>
    <p:sldId id="440" r:id="rId15"/>
    <p:sldId id="401" r:id="rId16"/>
    <p:sldId id="444" r:id="rId17"/>
    <p:sldId id="511" r:id="rId18"/>
    <p:sldId id="441" r:id="rId19"/>
    <p:sldId id="445" r:id="rId20"/>
    <p:sldId id="436" r:id="rId21"/>
    <p:sldId id="512" r:id="rId22"/>
  </p:sldIdLst>
  <p:sldSz cx="9144000" cy="5143500" type="screen16x9"/>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47" autoAdjust="0"/>
    <p:restoredTop sz="96314" autoAdjust="0"/>
  </p:normalViewPr>
  <p:slideViewPr>
    <p:cSldViewPr>
      <p:cViewPr varScale="1">
        <p:scale>
          <a:sx n="143" d="100"/>
          <a:sy n="143" d="100"/>
        </p:scale>
        <p:origin x="80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tags/tag17.xml" Type="http://schemas.openxmlformats.org/officeDocument/2006/relationships/tags"/><Relationship Id="rId24" Target="presProps.xml" Type="http://schemas.openxmlformats.org/officeDocument/2006/relationships/presProps"/><Relationship Id="rId25" Target="viewProps.xml" Type="http://schemas.openxmlformats.org/officeDocument/2006/relationships/viewProps"/><Relationship Id="rId26" Target="theme/theme1.xml" Type="http://schemas.openxmlformats.org/officeDocument/2006/relationships/theme"/><Relationship Id="rId27" Target="tableStyles.xml" Type="http://schemas.openxmlformats.org/officeDocument/2006/relationships/tableStyles"/><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12/18/2020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25911397"/>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729452007"/>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950240300"/>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5733649"/>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273228928"/>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8731302"/>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0973822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27386903"/>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69457265"/>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21138997"/>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15347204"/>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11724954"/>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Tree>
    <p:extLst>
      <p:ext uri="{BB962C8B-B14F-4D97-AF65-F5344CB8AC3E}">
        <p14:creationId val="795199572"/>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1213960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26216844"/>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44209146"/>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0293249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9375081"/>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8360389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9968773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2345925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spTree>
      <p:nvGrpSpPr>
        <p:cNvPr id="1" name=""/>
        <p:cNvGrpSpPr/>
        <p:nvPr/>
      </p:nvGrpSpPr>
      <p:grpSpPr>
        <a:xfrm>
          <a:off x="0" y="0"/>
          <a:ext cx="0" cy="0"/>
        </a:xfrm>
      </p:grpSpPr>
      <p:sp>
        <p:nvSpPr>
          <p:cNvPr id="7" name="文本框 6"/>
          <p:cNvSpPr txBox="1"/>
          <p:nvPr userDrawn="1"/>
        </p:nvSpPr>
        <p:spPr>
          <a:xfrm>
            <a:off x="533400" y="285750"/>
            <a:ext cx="1569660" cy="369332"/>
          </a:xfrm>
          <a:prstGeom prst="rect">
            <a:avLst/>
          </a:prstGeom>
          <a:noFill/>
        </p:spPr>
        <p:txBody>
          <a:bodyPr wrap="none" rtlCol="0">
            <a:spAutoFit/>
          </a:bodyPr>
          <a:lstStyle/>
          <a:p>
            <a:r>
              <a:rPr lang="zh-CN" altLang="en-US" sz="1800" smtClean="0"/>
              <a:t>社会保险概述</a:t>
            </a:r>
          </a:p>
        </p:txBody>
      </p:sp>
      <p:sp>
        <p:nvSpPr>
          <p:cNvPr id="2" name="椭圆 1"/>
          <p:cNvSpPr/>
          <p:nvPr userDrawn="1"/>
        </p:nvSpPr>
        <p:spPr>
          <a:xfrm>
            <a:off x="304800" y="352174"/>
            <a:ext cx="254643" cy="25464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nvSpPr>
        <p:spPr>
          <a:xfrm>
            <a:off x="0" y="4967411"/>
            <a:ext cx="9155575" cy="189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690664281"/>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节标题">
    <p:spTree>
      <p:nvGrpSpPr>
        <p:cNvPr id="1" name=""/>
        <p:cNvGrpSpPr/>
        <p:nvPr/>
      </p:nvGrpSpPr>
      <p:grpSpPr>
        <a:xfrm>
          <a:off x="0" y="0"/>
          <a:ext cx="0" cy="0"/>
        </a:xfrm>
      </p:grpSpPr>
      <p:sp>
        <p:nvSpPr>
          <p:cNvPr id="7" name="文本框 6"/>
          <p:cNvSpPr txBox="1"/>
          <p:nvPr userDrawn="1"/>
        </p:nvSpPr>
        <p:spPr>
          <a:xfrm>
            <a:off x="533400" y="285750"/>
            <a:ext cx="1569660" cy="369332"/>
          </a:xfrm>
          <a:prstGeom prst="rect">
            <a:avLst/>
          </a:prstGeom>
          <a:noFill/>
        </p:spPr>
        <p:txBody>
          <a:bodyPr wrap="none" rtlCol="0">
            <a:spAutoFit/>
          </a:bodyPr>
          <a:lstStyle/>
          <a:p>
            <a:r>
              <a:rPr lang="zh-CN" altLang="en-US" sz="1800" smtClean="0"/>
              <a:t>五项保险分述</a:t>
            </a:r>
          </a:p>
        </p:txBody>
      </p:sp>
      <p:sp>
        <p:nvSpPr>
          <p:cNvPr id="2" name="椭圆 1"/>
          <p:cNvSpPr/>
          <p:nvPr userDrawn="1"/>
        </p:nvSpPr>
        <p:spPr>
          <a:xfrm>
            <a:off x="304800" y="352174"/>
            <a:ext cx="254643" cy="25464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nvSpPr>
        <p:spPr>
          <a:xfrm>
            <a:off x="0" y="4967411"/>
            <a:ext cx="9155575" cy="189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795966575"/>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节标题">
    <p:spTree>
      <p:nvGrpSpPr>
        <p:cNvPr id="1" name=""/>
        <p:cNvGrpSpPr/>
        <p:nvPr/>
      </p:nvGrpSpPr>
      <p:grpSpPr>
        <a:xfrm>
          <a:off x="0" y="0"/>
          <a:ext cx="0" cy="0"/>
        </a:xfrm>
      </p:grpSpPr>
      <p:sp>
        <p:nvSpPr>
          <p:cNvPr id="7" name="文本框 6"/>
          <p:cNvSpPr txBox="1"/>
          <p:nvPr userDrawn="1"/>
        </p:nvSpPr>
        <p:spPr>
          <a:xfrm>
            <a:off x="533400" y="285750"/>
            <a:ext cx="1569660" cy="369332"/>
          </a:xfrm>
          <a:prstGeom prst="rect">
            <a:avLst/>
          </a:prstGeom>
          <a:noFill/>
        </p:spPr>
        <p:txBody>
          <a:bodyPr wrap="none" rtlCol="0">
            <a:spAutoFit/>
          </a:bodyPr>
          <a:lstStyle/>
          <a:p>
            <a:r>
              <a:rPr lang="zh-CN" altLang="en-US" sz="1800" smtClean="0"/>
              <a:t>公积金的概述</a:t>
            </a:r>
          </a:p>
        </p:txBody>
      </p:sp>
      <p:sp>
        <p:nvSpPr>
          <p:cNvPr id="2" name="椭圆 1"/>
          <p:cNvSpPr/>
          <p:nvPr userDrawn="1"/>
        </p:nvSpPr>
        <p:spPr>
          <a:xfrm>
            <a:off x="304800" y="352174"/>
            <a:ext cx="254643" cy="25464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nvSpPr>
        <p:spPr>
          <a:xfrm>
            <a:off x="0" y="4967411"/>
            <a:ext cx="9155575" cy="189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71572115"/>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3_节标题">
    <p:spTree>
      <p:nvGrpSpPr>
        <p:cNvPr id="1" name=""/>
        <p:cNvGrpSpPr/>
        <p:nvPr/>
      </p:nvGrpSpPr>
      <p:grpSpPr>
        <a:xfrm>
          <a:off x="0" y="0"/>
          <a:ext cx="0" cy="0"/>
        </a:xfrm>
      </p:grpSpPr>
      <p:sp>
        <p:nvSpPr>
          <p:cNvPr id="7" name="文本框 6"/>
          <p:cNvSpPr txBox="1"/>
          <p:nvPr userDrawn="1"/>
        </p:nvSpPr>
        <p:spPr>
          <a:xfrm>
            <a:off x="533400" y="285750"/>
            <a:ext cx="1569660" cy="369332"/>
          </a:xfrm>
          <a:prstGeom prst="rect">
            <a:avLst/>
          </a:prstGeom>
          <a:noFill/>
        </p:spPr>
        <p:txBody>
          <a:bodyPr wrap="none" rtlCol="0">
            <a:spAutoFit/>
          </a:bodyPr>
          <a:lstStyle/>
          <a:p>
            <a:r>
              <a:rPr lang="zh-CN" altLang="en-US" sz="1800" smtClean="0"/>
              <a:t>社保缴费查询</a:t>
            </a:r>
          </a:p>
        </p:txBody>
      </p:sp>
      <p:sp>
        <p:nvSpPr>
          <p:cNvPr id="2" name="椭圆 1"/>
          <p:cNvSpPr/>
          <p:nvPr userDrawn="1"/>
        </p:nvSpPr>
        <p:spPr>
          <a:xfrm>
            <a:off x="304800" y="352174"/>
            <a:ext cx="254643" cy="25464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userDrawn="1"/>
        </p:nvSpPr>
        <p:spPr>
          <a:xfrm>
            <a:off x="0" y="4967411"/>
            <a:ext cx="9155575" cy="189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014279025"/>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4_节标题">
    <p:spTree>
      <p:nvGrpSpPr>
        <p:cNvPr id="1" name=""/>
        <p:cNvGrpSpPr/>
        <p:nvPr/>
      </p:nvGrpSpPr>
      <p:grpSpPr>
        <a:xfrm>
          <a:off x="0" y="0"/>
          <a:ext cx="0" cy="0"/>
        </a:xfrm>
      </p:grpSpPr>
      <p:sp>
        <p:nvSpPr>
          <p:cNvPr id="21" name="矩形 20"/>
          <p:cNvSpPr/>
          <p:nvPr userDrawn="1"/>
        </p:nvSpPr>
        <p:spPr>
          <a:xfrm>
            <a:off x="0" y="4967411"/>
            <a:ext cx="9155575" cy="1895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106360410"/>
      </p:ext>
    </p:extLst>
  </p:cSld>
  <p:clrMapOvr>
    <a:masterClrMapping/>
  </p:clrMapOvr>
  <mc:AlternateContent>
    <mc:Choice Requires="p14">
      <p:transition spd="slow" p14:dur="1250">
        <p14:switch dir="r"/>
      </p:transition>
    </mc:Choice>
    <mc:Fallback>
      <p:transition spd="slow">
        <p:fade/>
      </p:transition>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7576063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52212070"/>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19498940"/>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7.xml" Type="http://schemas.openxmlformats.org/officeDocument/2006/relationships/slideLayout"/><Relationship Id="rId10" Target="../slideLayouts/slideLayout16.xml" Type="http://schemas.openxmlformats.org/officeDocument/2006/relationships/slideLayout"/><Relationship Id="rId11" Target="../slideLayouts/slideLayout17.xml" Type="http://schemas.openxmlformats.org/officeDocument/2006/relationships/slideLayout"/><Relationship Id="rId12" Target="../theme/theme2.xml" Type="http://schemas.openxmlformats.org/officeDocument/2006/relationships/theme"/><Relationship Id="rId2" Target="../slideLayouts/slideLayout8.xml" Type="http://schemas.openxmlformats.org/officeDocument/2006/relationships/slideLayout"/><Relationship Id="rId3" Target="../slideLayouts/slideLayout9.xml" Type="http://schemas.openxmlformats.org/officeDocument/2006/relationships/slideLayout"/><Relationship Id="rId4" Target="../slideLayouts/slideLayout10.xml" Type="http://schemas.openxmlformats.org/officeDocument/2006/relationships/slideLayout"/><Relationship Id="rId5" Target="../slideLayouts/slideLayout11.xml" Type="http://schemas.openxmlformats.org/officeDocument/2006/relationships/slideLayout"/><Relationship Id="rId6" Target="../slideLayouts/slideLayout12.xml" Type="http://schemas.openxmlformats.org/officeDocument/2006/relationships/slideLayout"/><Relationship Id="rId7" Target="../slideLayouts/slideLayout13.xml" Type="http://schemas.openxmlformats.org/officeDocument/2006/relationships/slideLayout"/><Relationship Id="rId8" Target="../slideLayouts/slideLayout14.xml" Type="http://schemas.openxmlformats.org/officeDocument/2006/relationships/slideLayout"/><Relationship Id="rId9" Target="../slideLayouts/slideLayout1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2020/12/18</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extLst>
      <p:ext uri="{BB962C8B-B14F-4D97-AF65-F5344CB8AC3E}">
        <p14:creationId val="3420558747"/>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724" r:id="rId3"/>
    <p:sldLayoutId id="2147483725" r:id="rId4"/>
    <p:sldLayoutId id="2147483726" r:id="rId5"/>
    <p:sldLayoutId id="2147483727" r:id="rId6"/>
  </p:sldLayoutIdLst>
  <mc:AlternateContent>
    <mc:Choice Requires="p14">
      <p:transition spd="slow" p14:dur="1250">
        <p14:switch dir="r"/>
      </p:transition>
    </mc:Choice>
    <mc:Fallback>
      <p:transition spd="slow">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2020/12/18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6523733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6.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tags/tag13.xml" Type="http://schemas.openxmlformats.org/officeDocument/2006/relationships/tags"/><Relationship Id="rId4" Target="../tags/tag14.xml" Type="http://schemas.openxmlformats.org/officeDocument/2006/relationships/tags"/></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7.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8.xml" Type="http://schemas.openxmlformats.org/officeDocument/2006/relationships/notesSlide"/><Relationship Id="rId3" Target="../media/image5.jpeg" Type="http://schemas.openxmlformats.org/officeDocument/2006/relationships/image"/><Relationship Id="rId4" Target="../media/image6.jpeg" Type="http://schemas.openxmlformats.org/officeDocument/2006/relationships/image"/><Relationship Id="rId5" Target="../media/image7.jpeg" Type="http://schemas.openxmlformats.org/officeDocument/2006/relationships/image"/><Relationship Id="rId6" Target="../media/image8.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9.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tags/tag15.xml" Type="http://schemas.openxmlformats.org/officeDocument/2006/relationships/tags"/><Relationship Id="rId4" Target="../tags/tag16.xml" Type="http://schemas.openxmlformats.org/officeDocument/2006/relationships/tags"/></Relationships>
</file>

<file path=ppt/slides/_rels/slide16.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0.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1.xml" Type="http://schemas.openxmlformats.org/officeDocument/2006/relationships/notesSlide"/></Relationships>
</file>

<file path=ppt/slides/_rels/slide18.xml.rels><?xml version="1.0" encoding="UTF-8" standalone="yes"?><Relationships xmlns="http://schemas.openxmlformats.org/package/2006/relationships"><Relationship Id="rId1" Target="../slideLayouts/slideLayout5.xml" Type="http://schemas.openxmlformats.org/officeDocument/2006/relationships/slideLayout"/><Relationship Id="rId2" Target="../notesSlides/notesSlide12.xml" Type="http://schemas.openxmlformats.org/officeDocument/2006/relationships/notesSlide"/></Relationships>
</file>

<file path=ppt/slides/_rels/slide19.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10" Target="../tags/tag8.xml" Type="http://schemas.openxmlformats.org/officeDocument/2006/relationships/tags"/><Relationship Id="rId2" Target="../media/image1.png" Type="http://schemas.openxmlformats.org/officeDocument/2006/relationships/imag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 Id="rId7" Target="../tags/tag5.xml" Type="http://schemas.openxmlformats.org/officeDocument/2006/relationships/tags"/><Relationship Id="rId8" Target="../tags/tag6.xml" Type="http://schemas.openxmlformats.org/officeDocument/2006/relationships/tags"/><Relationship Id="rId9" Target="../tags/tag7.xml" Type="http://schemas.openxmlformats.org/officeDocument/2006/relationships/tags"/></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2.jpeg" Type="http://schemas.openxmlformats.org/officeDocument/2006/relationships/image"/><Relationship Id="rId3" Target="../tags/tag9.xml" Type="http://schemas.openxmlformats.org/officeDocument/2006/relationships/tags"/><Relationship Id="rId4" Target="../tags/tag10.xml" Type="http://schemas.openxmlformats.org/officeDocument/2006/relationships/tags"/></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3.jpeg" Type="http://schemas.openxmlformats.org/officeDocument/2006/relationships/image"/><Relationship Id="rId4" Target="../media/image4.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tags/tag11.xml" Type="http://schemas.openxmlformats.org/officeDocument/2006/relationships/tags"/><Relationship Id="rId4" Target="../tags/tag12.xml" Type="http://schemas.openxmlformats.org/officeDocument/2006/relationships/tags"/></Relationships>
</file>

<file path=ppt/slides/_rels/slide8.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4.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5.xml" Type="http://schemas.openxmlformats.org/officeDocument/2006/relationships/notesSl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flipH="1">
            <a:off x="4267201" y="0"/>
            <a:ext cx="3266201" cy="2341418"/>
            <a:chOff x="1752600" y="0"/>
            <a:chExt cx="4650474" cy="3333750"/>
          </a:xfrm>
        </p:grpSpPr>
        <p:sp>
          <p:nvSpPr>
            <p:cNvPr id="13" name="Freeform 11"/>
            <p:cNvSpPr/>
            <p:nvPr/>
          </p:nvSpPr>
          <p:spPr bwMode="auto">
            <a:xfrm>
              <a:off x="1752600" y="7036"/>
              <a:ext cx="4650474" cy="3326714"/>
            </a:xfrm>
            <a:custGeom>
              <a:gdLst>
                <a:gd fmla="*/ 123 w 275" name="T0"/>
                <a:gd fmla="*/ 186 h 196" name="T1"/>
                <a:gd fmla="*/ 9 w 275" name="T2"/>
                <a:gd fmla="*/ 37 h 196" name="T3"/>
                <a:gd fmla="*/ 20 w 275" name="T4"/>
                <a:gd fmla="*/ 0 h 196" name="T5"/>
                <a:gd fmla="*/ 261 w 275" name="T6"/>
                <a:gd fmla="*/ 0 h 196" name="T7"/>
                <a:gd fmla="*/ 272 w 275" name="T8"/>
                <a:gd fmla="*/ 72 h 196" name="T9"/>
                <a:gd fmla="*/ 123 w 275" name="T10"/>
                <a:gd fmla="*/ 186 h 196" name="T11"/>
              </a:gdLst>
              <a:cxnLst>
                <a:cxn ang="0">
                  <a:pos x="T0" y="T1"/>
                </a:cxn>
                <a:cxn ang="0">
                  <a:pos x="T2" y="T3"/>
                </a:cxn>
                <a:cxn ang="0">
                  <a:pos x="T4" y="T5"/>
                </a:cxn>
                <a:cxn ang="0">
                  <a:pos x="T6" y="T7"/>
                </a:cxn>
                <a:cxn ang="0">
                  <a:pos x="T8" y="T9"/>
                </a:cxn>
                <a:cxn ang="0">
                  <a:pos x="T10" y="T11"/>
                </a:cxn>
              </a:cxnLst>
              <a:rect b="b" l="0" r="r" t="0"/>
              <a:pathLst>
                <a:path h="196" w="275">
                  <a:moveTo>
                    <a:pt x="123" y="186"/>
                  </a:moveTo>
                  <a:cubicBezTo>
                    <a:pt x="51" y="177"/>
                    <a:pt x="0" y="110"/>
                    <a:pt x="9" y="37"/>
                  </a:cubicBezTo>
                  <a:cubicBezTo>
                    <a:pt x="11" y="24"/>
                    <a:pt x="15" y="11"/>
                    <a:pt x="20" y="0"/>
                  </a:cubicBezTo>
                  <a:cubicBezTo>
                    <a:pt x="261" y="0"/>
                    <a:pt x="261" y="0"/>
                    <a:pt x="261" y="0"/>
                  </a:cubicBezTo>
                  <a:cubicBezTo>
                    <a:pt x="271" y="21"/>
                    <a:pt x="275" y="46"/>
                    <a:pt x="272" y="72"/>
                  </a:cubicBezTo>
                  <a:cubicBezTo>
                    <a:pt x="263" y="144"/>
                    <a:pt x="196" y="196"/>
                    <a:pt x="123" y="186"/>
                  </a:cubicBezTo>
                  <a:close/>
                </a:path>
              </a:pathLst>
            </a:custGeom>
            <a:solidFill>
              <a:schemeClr val="accent1">
                <a:lumMod val="40000"/>
                <a:lumOff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2"/>
            <p:cNvSpPr/>
            <p:nvPr/>
          </p:nvSpPr>
          <p:spPr bwMode="auto">
            <a:xfrm>
              <a:off x="2039694" y="0"/>
              <a:ext cx="4109799" cy="3089889"/>
            </a:xfrm>
            <a:custGeom>
              <a:gdLst>
                <a:gd fmla="*/ 108 w 243" name="T0"/>
                <a:gd fmla="*/ 174 h 182" name="T1"/>
                <a:gd fmla="*/ 8 w 243" name="T2"/>
                <a:gd fmla="*/ 43 h 182" name="T3"/>
                <a:gd fmla="*/ 23 w 243" name="T4"/>
                <a:gd fmla="*/ 0 h 182" name="T5"/>
                <a:gd fmla="*/ 225 w 243" name="T6"/>
                <a:gd fmla="*/ 0 h 182" name="T7"/>
                <a:gd fmla="*/ 239 w 243" name="T8"/>
                <a:gd fmla="*/ 74 h 182" name="T9"/>
                <a:gd fmla="*/ 108 w 243" name="T10"/>
                <a:gd fmla="*/ 174 h 182" name="T11"/>
              </a:gdLst>
              <a:cxnLst>
                <a:cxn ang="0">
                  <a:pos x="T0" y="T1"/>
                </a:cxn>
                <a:cxn ang="0">
                  <a:pos x="T2" y="T3"/>
                </a:cxn>
                <a:cxn ang="0">
                  <a:pos x="T4" y="T5"/>
                </a:cxn>
                <a:cxn ang="0">
                  <a:pos x="T6" y="T7"/>
                </a:cxn>
                <a:cxn ang="0">
                  <a:pos x="T8" y="T9"/>
                </a:cxn>
                <a:cxn ang="0">
                  <a:pos x="T10" y="T11"/>
                </a:cxn>
              </a:cxnLst>
              <a:rect b="b" l="0" r="r" t="0"/>
              <a:pathLst>
                <a:path h="182" w="243">
                  <a:moveTo>
                    <a:pt x="108" y="174"/>
                  </a:moveTo>
                  <a:cubicBezTo>
                    <a:pt x="45" y="166"/>
                    <a:pt x="0" y="107"/>
                    <a:pt x="8" y="43"/>
                  </a:cubicBezTo>
                  <a:cubicBezTo>
                    <a:pt x="10" y="27"/>
                    <a:pt x="15" y="13"/>
                    <a:pt x="23" y="0"/>
                  </a:cubicBezTo>
                  <a:cubicBezTo>
                    <a:pt x="225" y="0"/>
                    <a:pt x="225" y="0"/>
                    <a:pt x="225" y="0"/>
                  </a:cubicBezTo>
                  <a:cubicBezTo>
                    <a:pt x="237" y="21"/>
                    <a:pt x="243" y="47"/>
                    <a:pt x="239" y="74"/>
                  </a:cubicBezTo>
                  <a:cubicBezTo>
                    <a:pt x="231" y="137"/>
                    <a:pt x="172" y="182"/>
                    <a:pt x="108" y="17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4" name="组合 63"/>
          <p:cNvGrpSpPr/>
          <p:nvPr/>
        </p:nvGrpSpPr>
        <p:grpSpPr>
          <a:xfrm>
            <a:off x="0" y="0"/>
            <a:ext cx="6846211" cy="5162550"/>
            <a:chExt cx="6846211" cy="5162550"/>
          </a:xfrm>
        </p:grpSpPr>
        <p:sp>
          <p:nvSpPr>
            <p:cNvPr id="23" name="任意多边形 22"/>
            <p:cNvSpPr/>
            <p:nvPr/>
          </p:nvSpPr>
          <p:spPr bwMode="auto">
            <a:xfrm flipH="1">
              <a:off x="0" y="0"/>
              <a:ext cx="6846211" cy="5143500"/>
            </a:xfrm>
            <a:custGeom>
              <a:gdLst>
                <a:gd fmla="*/ 3616499 w 6846211" name="connsiteX0"/>
                <a:gd fmla="*/ 0 h 5143500" name="connsiteY0"/>
                <a:gd fmla="*/ 6811827 w 6846211" name="connsiteX1"/>
                <a:gd fmla="*/ 0 h 5143500" name="connsiteY1"/>
                <a:gd fmla="*/ 6846211 w 6846211" name="connsiteX2"/>
                <a:gd fmla="*/ 0 h 5143500" name="connsiteY2"/>
                <a:gd fmla="*/ 6846211 w 6846211" name="connsiteX3"/>
                <a:gd fmla="*/ 5143500 h 5143500" name="connsiteY3"/>
                <a:gd fmla="*/ 702 w 6846211" name="connsiteX4"/>
                <a:gd fmla="*/ 5143500 h 5143500" name="connsiteY4"/>
                <a:gd fmla="*/ 0 w 6846211" name="connsiteX5"/>
                <a:gd fmla="*/ 5034675 h 5143500" name="connsiteY5"/>
                <a:gd fmla="*/ 48971 w 6846211" name="connsiteX6"/>
                <a:gd fmla="*/ 4386673 h 5143500" name="connsiteY6"/>
                <a:gd fmla="*/ 3616499 w 6846211" name="connsiteX7"/>
                <a:gd fmla="*/ 0 h 51435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5143500" w="6846211">
                  <a:moveTo>
                    <a:pt x="3616499" y="0"/>
                  </a:moveTo>
                  <a:cubicBezTo>
                    <a:pt x="5578139" y="0"/>
                    <a:pt x="6436357" y="0"/>
                    <a:pt x="6811827" y="0"/>
                  </a:cubicBezTo>
                  <a:lnTo>
                    <a:pt x="6846211" y="0"/>
                  </a:lnTo>
                  <a:lnTo>
                    <a:pt x="6846211" y="5143500"/>
                  </a:lnTo>
                  <a:lnTo>
                    <a:pt x="702" y="5143500"/>
                  </a:lnTo>
                  <a:lnTo>
                    <a:pt x="0" y="5034675"/>
                  </a:lnTo>
                  <a:cubicBezTo>
                    <a:pt x="2936" y="4821504"/>
                    <a:pt x="18907" y="4605503"/>
                    <a:pt x="48971" y="4386673"/>
                  </a:cubicBezTo>
                  <a:cubicBezTo>
                    <a:pt x="329563" y="2293948"/>
                    <a:pt x="1752566" y="643916"/>
                    <a:pt x="3616499"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27" name="任意多边形 26"/>
            <p:cNvSpPr/>
            <p:nvPr/>
          </p:nvSpPr>
          <p:spPr bwMode="auto">
            <a:xfrm flipH="1">
              <a:off x="0" y="61885"/>
              <a:ext cx="6556589" cy="5100665"/>
            </a:xfrm>
            <a:custGeom>
              <a:gdLst>
                <a:gd fmla="*/ 4804908 w 6556589" name="connsiteX0"/>
                <a:gd fmla="*/ 1123 h 5100665" name="connsiteY0"/>
                <a:gd fmla="*/ 5556111 w 6556589" name="connsiteX1"/>
                <a:gd fmla="*/ 42539 h 5100665" name="connsiteY1"/>
                <a:gd fmla="*/ 6366425 w 6556589" name="connsiteX2"/>
                <a:gd fmla="*/ 228529 h 5100665" name="connsiteY2"/>
                <a:gd fmla="*/ 6556589 w 6556589" name="connsiteX3"/>
                <a:gd fmla="*/ 290862 h 5100665" name="connsiteY3"/>
                <a:gd fmla="*/ 6556589 w 6556589" name="connsiteX4"/>
                <a:gd fmla="*/ 5100665 h 5100665" name="connsiteY4"/>
                <a:gd fmla="*/ 3327 w 6556589" name="connsiteX5"/>
                <a:gd fmla="*/ 5100665 h 5100665" name="connsiteY5"/>
                <a:gd fmla="*/ 21 w 6556589" name="connsiteX6"/>
                <a:gd fmla="*/ 4971632 h 5100665" name="connsiteY6"/>
                <a:gd fmla="*/ 47079 w 6556589" name="connsiteX7"/>
                <a:gd fmla="*/ 4306438 h 5100665" name="connsiteY7"/>
                <a:gd fmla="*/ 4804908 w 6556589" name="connsiteX8"/>
                <a:gd fmla="*/ 1123 h 51006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100665" w="6556589">
                  <a:moveTo>
                    <a:pt x="4804908" y="1123"/>
                  </a:moveTo>
                  <a:cubicBezTo>
                    <a:pt x="5052149" y="-4175"/>
                    <a:pt x="5303060" y="9228"/>
                    <a:pt x="5556111" y="42539"/>
                  </a:cubicBezTo>
                  <a:cubicBezTo>
                    <a:pt x="5832668" y="86955"/>
                    <a:pt x="6103695" y="148026"/>
                    <a:pt x="6366425" y="228529"/>
                  </a:cubicBezTo>
                  <a:lnTo>
                    <a:pt x="6556589" y="290862"/>
                  </a:lnTo>
                  <a:lnTo>
                    <a:pt x="6556589" y="5100665"/>
                  </a:lnTo>
                  <a:lnTo>
                    <a:pt x="3327" y="5100665"/>
                  </a:lnTo>
                  <a:lnTo>
                    <a:pt x="21" y="4971632"/>
                  </a:lnTo>
                  <a:cubicBezTo>
                    <a:pt x="-627" y="4753024"/>
                    <a:pt x="13892" y="4531293"/>
                    <a:pt x="47079" y="4306438"/>
                  </a:cubicBezTo>
                  <a:cubicBezTo>
                    <a:pt x="367886" y="1851088"/>
                    <a:pt x="2414911" y="52342"/>
                    <a:pt x="4804908" y="1123"/>
                  </a:cubicBezTo>
                  <a:close/>
                </a:path>
              </a:pathLst>
            </a:custGeom>
            <a:pattFill prst="ltHorz">
              <a:fgClr>
                <a:schemeClr val="bg1">
                  <a:lumMod val="95000"/>
                </a:schemeClr>
              </a:fgClr>
              <a:bgClr>
                <a:schemeClr val="bg1"/>
              </a:bgClr>
            </a:patt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41" name="组合 40"/>
          <p:cNvGrpSpPr/>
          <p:nvPr/>
        </p:nvGrpSpPr>
        <p:grpSpPr>
          <a:xfrm>
            <a:off x="5943600" y="736966"/>
            <a:ext cx="3200399" cy="4408028"/>
            <a:chOff x="5943600" y="725391"/>
            <a:chExt cx="3200399" cy="4408028"/>
          </a:xfrm>
        </p:grpSpPr>
        <p:sp>
          <p:nvSpPr>
            <p:cNvPr id="9" name="Freeform 7"/>
            <p:cNvSpPr/>
            <p:nvPr/>
          </p:nvSpPr>
          <p:spPr bwMode="auto">
            <a:xfrm flipH="1">
              <a:off x="5943600" y="725391"/>
              <a:ext cx="3195949" cy="4408028"/>
            </a:xfrm>
            <a:custGeom>
              <a:gdLst>
                <a:gd fmla="*/ 0 w 163" name="T0"/>
                <a:gd fmla="*/ 9 h 224" name="T1"/>
                <a:gd fmla="*/ 54 w 163" name="T2"/>
                <a:gd fmla="*/ 3 h 224" name="T3"/>
                <a:gd fmla="*/ 155 w 163" name="T4"/>
                <a:gd fmla="*/ 134 h 224" name="T5"/>
                <a:gd fmla="*/ 89 w 163" name="T6"/>
                <a:gd fmla="*/ 224 h 224" name="T7"/>
                <a:gd fmla="*/ 0 w 163" name="T8"/>
                <a:gd fmla="*/ 224 h 224" name="T9"/>
                <a:gd fmla="*/ 0 w 163" name="T10"/>
                <a:gd fmla="*/ 9 h 224" name="T11"/>
              </a:gdLst>
              <a:cxnLst>
                <a:cxn ang="0">
                  <a:pos x="T0" y="T1"/>
                </a:cxn>
                <a:cxn ang="0">
                  <a:pos x="T2" y="T3"/>
                </a:cxn>
                <a:cxn ang="0">
                  <a:pos x="T4" y="T5"/>
                </a:cxn>
                <a:cxn ang="0">
                  <a:pos x="T6" y="T7"/>
                </a:cxn>
                <a:cxn ang="0">
                  <a:pos x="T8" y="T9"/>
                </a:cxn>
                <a:cxn ang="0">
                  <a:pos x="T10" y="T11"/>
                </a:cxn>
              </a:cxnLst>
              <a:rect b="b" l="0" r="r" t="0"/>
              <a:pathLst>
                <a:path h="224" w="163">
                  <a:moveTo>
                    <a:pt x="0" y="9"/>
                  </a:moveTo>
                  <a:cubicBezTo>
                    <a:pt x="17" y="3"/>
                    <a:pt x="35" y="0"/>
                    <a:pt x="54" y="3"/>
                  </a:cubicBezTo>
                  <a:cubicBezTo>
                    <a:pt x="118" y="11"/>
                    <a:pt x="163" y="70"/>
                    <a:pt x="155" y="134"/>
                  </a:cubicBezTo>
                  <a:cubicBezTo>
                    <a:pt x="149" y="175"/>
                    <a:pt x="123" y="208"/>
                    <a:pt x="89" y="224"/>
                  </a:cubicBezTo>
                  <a:cubicBezTo>
                    <a:pt x="0" y="224"/>
                    <a:pt x="0" y="224"/>
                    <a:pt x="0" y="224"/>
                  </a:cubicBezTo>
                  <a:lnTo>
                    <a:pt x="0" y="9"/>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任意多边形 39"/>
            <p:cNvSpPr/>
            <p:nvPr/>
          </p:nvSpPr>
          <p:spPr bwMode="auto">
            <a:xfrm flipH="1">
              <a:off x="6261903" y="909396"/>
              <a:ext cx="2882096" cy="4224023"/>
            </a:xfrm>
            <a:custGeom>
              <a:gdLst>
                <a:gd fmla="*/ 712407 w 2907789" name="connsiteX0"/>
                <a:gd fmla="*/ 49 h 4261679" name="connsiteY0"/>
                <a:gd fmla="*/ 61089 w 2907789" name="connsiteX1"/>
                <a:gd fmla="*/ 104941 h 4261679" name="connsiteY1"/>
                <a:gd fmla="*/ 0 w 2907789" name="connsiteX2"/>
                <a:gd fmla="*/ 128502 h 4261679" name="connsiteY2"/>
                <a:gd fmla="*/ 0 w 2907789" name="connsiteX3"/>
                <a:gd fmla="*/ 4234594 h 4261679" name="connsiteY3"/>
                <a:gd fmla="*/ 84604 w 2907789" name="connsiteX4"/>
                <a:gd fmla="*/ 4261679 h 4261679" name="connsiteY4"/>
                <a:gd fmla="*/ 1412642 w 2907789" name="connsiteX5"/>
                <a:gd fmla="*/ 4261679 h 4261679" name="connsiteY5"/>
                <a:gd fmla="*/ 1521344 w 2907789" name="connsiteX6"/>
                <a:gd fmla="*/ 4224966 h 4261679" name="connsiteY6"/>
                <a:gd fmla="*/ 2888700 w 2907789" name="connsiteX7"/>
                <a:gd fmla="*/ 2460302 h 4261679" name="connsiteY7"/>
                <a:gd fmla="*/ 1024409 w 2907789" name="connsiteX8"/>
                <a:gd fmla="*/ 26110 h 4261679" name="connsiteY8"/>
                <a:gd fmla="*/ 712407 w 2907789" name="connsiteX9"/>
                <a:gd fmla="*/ 49 h 426167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261679" w="2907789">
                  <a:moveTo>
                    <a:pt x="712407" y="49"/>
                  </a:moveTo>
                  <a:cubicBezTo>
                    <a:pt x="484196" y="-1536"/>
                    <a:pt x="268423" y="36103"/>
                    <a:pt x="61089" y="104941"/>
                  </a:cubicBezTo>
                  <a:lnTo>
                    <a:pt x="0" y="128502"/>
                  </a:lnTo>
                  <a:lnTo>
                    <a:pt x="0" y="4234594"/>
                  </a:lnTo>
                  <a:lnTo>
                    <a:pt x="84604" y="4261679"/>
                  </a:lnTo>
                  <a:lnTo>
                    <a:pt x="1412642" y="4261679"/>
                  </a:lnTo>
                  <a:lnTo>
                    <a:pt x="1521344" y="4224966"/>
                  </a:lnTo>
                  <a:cubicBezTo>
                    <a:pt x="2237233" y="3943022"/>
                    <a:pt x="2780605" y="3281560"/>
                    <a:pt x="2888700" y="2460302"/>
                  </a:cubicBezTo>
                  <a:cubicBezTo>
                    <a:pt x="3045929" y="1265745"/>
                    <a:pt x="2214860" y="161343"/>
                    <a:pt x="1024409" y="26110"/>
                  </a:cubicBezTo>
                  <a:cubicBezTo>
                    <a:pt x="917718" y="9205"/>
                    <a:pt x="813834" y="753"/>
                    <a:pt x="712407" y="49"/>
                  </a:cubicBezTo>
                  <a:close/>
                </a:path>
              </a:pathLst>
            </a:custGeom>
            <a:blipFill dpi="0" rotWithShape="0">
              <a:blip r:embed="rId2">
                <a:extLst>
                  <a:ext uri="{BEBA8EAE-BF5A-486C-A8C5-ECC9F3942E4B}">
                    <a14:imgProps>
                      <a14:imgLayer xmlns:d3p1="http://schemas.openxmlformats.org/officeDocument/2006/relationships" d3p1:embed="">
                        <a14:imgEffect>
                          <a14:brightnessContrast contrast="40000"/>
                        </a14:imgEffect>
                      </a14:imgLayer>
                    </a14:imgProps>
                  </a:ext>
                </a:extLst>
              </a:blip>
              <a:stretch>
                <a:fillRect b="-8000" l="-66000" r="-96000" t="-1000"/>
              </a:stretch>
            </a:bli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18" name="组合 17"/>
          <p:cNvGrpSpPr/>
          <p:nvPr/>
        </p:nvGrpSpPr>
        <p:grpSpPr>
          <a:xfrm flipH="1">
            <a:off x="7370618" y="1"/>
            <a:ext cx="1773382" cy="1509884"/>
            <a:chExt cx="1894596" cy="1613087"/>
          </a:xfrm>
        </p:grpSpPr>
        <p:sp>
          <p:nvSpPr>
            <p:cNvPr id="7" name="Freeform 5"/>
            <p:cNvSpPr/>
            <p:nvPr/>
          </p:nvSpPr>
          <p:spPr bwMode="auto">
            <a:xfrm>
              <a:off x="0" y="0"/>
              <a:ext cx="1894596" cy="1613087"/>
            </a:xfrm>
            <a:custGeom>
              <a:gdLst>
                <a:gd fmla="*/ 112 w 112" name="T0"/>
                <a:gd fmla="*/ 0 h 95" name="T1"/>
                <a:gd fmla="*/ 0 w 112" name="T2"/>
                <a:gd fmla="*/ 91 h 95" name="T3"/>
                <a:gd fmla="*/ 0 w 112" name="T4"/>
                <a:gd fmla="*/ 0 h 95" name="T5"/>
                <a:gd fmla="*/ 112 w 112" name="T6"/>
                <a:gd fmla="*/ 0 h 95" name="T7"/>
              </a:gdLst>
              <a:cxnLst>
                <a:cxn ang="0">
                  <a:pos x="T0" y="T1"/>
                </a:cxn>
                <a:cxn ang="0">
                  <a:pos x="T2" y="T3"/>
                </a:cxn>
                <a:cxn ang="0">
                  <a:pos x="T4" y="T5"/>
                </a:cxn>
                <a:cxn ang="0">
                  <a:pos x="T6" y="T7"/>
                </a:cxn>
              </a:cxnLst>
              <a:rect b="b" l="0" r="r" t="0"/>
              <a:pathLst>
                <a:path h="95" w="112">
                  <a:moveTo>
                    <a:pt x="112" y="0"/>
                  </a:moveTo>
                  <a:cubicBezTo>
                    <a:pt x="104" y="55"/>
                    <a:pt x="55" y="95"/>
                    <a:pt x="0" y="91"/>
                  </a:cubicBezTo>
                  <a:cubicBezTo>
                    <a:pt x="0" y="0"/>
                    <a:pt x="0" y="0"/>
                    <a:pt x="0" y="0"/>
                  </a:cubicBezTo>
                  <a:lnTo>
                    <a:pt x="112"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 name="Freeform 6"/>
            <p:cNvSpPr/>
            <p:nvPr/>
          </p:nvSpPr>
          <p:spPr bwMode="auto">
            <a:xfrm>
              <a:off x="0" y="0"/>
              <a:ext cx="1589629" cy="1308120"/>
            </a:xfrm>
            <a:custGeom>
              <a:gdLst>
                <a:gd fmla="*/ 94 w 94" name="T0"/>
                <a:gd fmla="*/ 0 h 77" name="T1"/>
                <a:gd fmla="*/ 0 w 94" name="T2"/>
                <a:gd fmla="*/ 73 h 77" name="T3"/>
                <a:gd fmla="*/ 0 w 94" name="T4"/>
                <a:gd fmla="*/ 0 h 77" name="T5"/>
                <a:gd fmla="*/ 94 w 94" name="T6"/>
                <a:gd fmla="*/ 0 h 77" name="T7"/>
              </a:gdLst>
              <a:cxnLst>
                <a:cxn ang="0">
                  <a:pos x="T0" y="T1"/>
                </a:cxn>
                <a:cxn ang="0">
                  <a:pos x="T2" y="T3"/>
                </a:cxn>
                <a:cxn ang="0">
                  <a:pos x="T4" y="T5"/>
                </a:cxn>
                <a:cxn ang="0">
                  <a:pos x="T6" y="T7"/>
                </a:cxn>
              </a:cxnLst>
              <a:rect b="b" l="0" r="r" t="0"/>
              <a:pathLst>
                <a:path h="77" w="94">
                  <a:moveTo>
                    <a:pt x="94" y="0"/>
                  </a:moveTo>
                  <a:cubicBezTo>
                    <a:pt x="86" y="45"/>
                    <a:pt x="45" y="77"/>
                    <a:pt x="0" y="73"/>
                  </a:cubicBezTo>
                  <a:cubicBezTo>
                    <a:pt x="0" y="0"/>
                    <a:pt x="0" y="0"/>
                    <a:pt x="0" y="0"/>
                  </a:cubicBezTo>
                  <a:lnTo>
                    <a:pt x="94" y="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29" name="文本框 28"/>
          <p:cNvSpPr txBox="1"/>
          <p:nvPr/>
        </p:nvSpPr>
        <p:spPr>
          <a:xfrm flipH="1">
            <a:off x="682456" y="2912444"/>
            <a:ext cx="4418209" cy="518160"/>
          </a:xfrm>
          <a:prstGeom prst="rect">
            <a:avLst/>
          </a:prstGeom>
          <a:noFill/>
        </p:spPr>
        <p:txBody>
          <a:bodyPr rtlCol="0" wrap="square">
            <a:spAutoFit/>
          </a:bodyPr>
          <a:lstStyle/>
          <a:p>
            <a:r>
              <a:rPr altLang="zh-CN" lang="en-US" smtClean="0" sz="1400">
                <a:solidFill>
                  <a:schemeClr val="accent1"/>
                </a:solidFill>
                <a:latin typeface="微软雅黑"/>
              </a:rPr>
              <a:t>basic knowledge training of five insurances and</a:t>
            </a:r>
          </a:p>
          <a:p>
            <a:r>
              <a:rPr altLang="zh-CN" lang="en-US" smtClean="0" sz="1400">
                <a:solidFill>
                  <a:schemeClr val="accent1"/>
                </a:solidFill>
                <a:latin typeface="微软雅黑"/>
              </a:rPr>
              <a:t>knowledge training of five insurances</a:t>
            </a:r>
          </a:p>
        </p:txBody>
      </p:sp>
      <p:sp>
        <p:nvSpPr>
          <p:cNvPr id="30" name="文本框 29"/>
          <p:cNvSpPr txBox="1"/>
          <p:nvPr/>
        </p:nvSpPr>
        <p:spPr>
          <a:xfrm flipH="1">
            <a:off x="609600" y="1200150"/>
            <a:ext cx="3910874" cy="1097280"/>
          </a:xfrm>
          <a:prstGeom prst="rect">
            <a:avLst/>
          </a:prstGeom>
          <a:noFill/>
        </p:spPr>
        <p:txBody>
          <a:bodyPr rtlCol="0" wrap="square">
            <a:spAutoFit/>
          </a:bodyPr>
          <a:lstStyle/>
          <a:p>
            <a:r>
              <a:rPr altLang="en-US" lang="zh-CN" smtClean="0" spc="600" sz="6600">
                <a:solidFill>
                  <a:schemeClr val="accent1"/>
                </a:solidFill>
                <a:latin charset="-122" panose="00020600040101010101" pitchFamily="18" typeface="汉仪锐智W"/>
                <a:ea charset="-122" panose="00020600040101010101" pitchFamily="18" typeface="汉仪锐智W"/>
              </a:rPr>
              <a:t>保险培训</a:t>
            </a:r>
          </a:p>
        </p:txBody>
      </p:sp>
      <p:grpSp>
        <p:nvGrpSpPr>
          <p:cNvPr id="35" name="组合 34"/>
          <p:cNvGrpSpPr/>
          <p:nvPr/>
        </p:nvGrpSpPr>
        <p:grpSpPr>
          <a:xfrm>
            <a:off x="657424" y="2319721"/>
            <a:ext cx="4623901" cy="518160"/>
            <a:chOff x="632507" y="2223024"/>
            <a:chExt cx="4623901" cy="518160"/>
          </a:xfrm>
        </p:grpSpPr>
        <p:sp>
          <p:nvSpPr>
            <p:cNvPr id="28" name="文本框 27"/>
            <p:cNvSpPr txBox="1"/>
            <p:nvPr/>
          </p:nvSpPr>
          <p:spPr>
            <a:xfrm flipH="1">
              <a:off x="632507" y="2223024"/>
              <a:ext cx="4623902" cy="518160"/>
            </a:xfrm>
            <a:prstGeom prst="rect">
              <a:avLst/>
            </a:prstGeom>
            <a:noFill/>
          </p:spPr>
          <p:txBody>
            <a:bodyPr rtlCol="0" wrap="square">
              <a:spAutoFit/>
            </a:bodyPr>
            <a:lstStyle/>
            <a:p>
              <a:r>
                <a:rPr altLang="en-US" lang="zh-CN" spc="600" sz="2800">
                  <a:solidFill>
                    <a:schemeClr val="accent1"/>
                  </a:solidFill>
                  <a:latin typeface="微软雅黑"/>
                </a:rPr>
                <a:t>五险一金基础知识培训</a:t>
              </a:r>
            </a:p>
          </p:txBody>
        </p:sp>
        <p:cxnSp>
          <p:nvCxnSpPr>
            <p:cNvPr id="33" name="直接连接符 32"/>
            <p:cNvCxnSpPr/>
            <p:nvPr/>
          </p:nvCxnSpPr>
          <p:spPr>
            <a:xfrm>
              <a:off x="713187" y="2695816"/>
              <a:ext cx="423533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6" name="文本框 35"/>
          <p:cNvSpPr txBox="1"/>
          <p:nvPr/>
        </p:nvSpPr>
        <p:spPr>
          <a:xfrm flipH="1">
            <a:off x="632750" y="3477976"/>
            <a:ext cx="3633303" cy="335280"/>
          </a:xfrm>
          <a:prstGeom prst="rect">
            <a:avLst/>
          </a:prstGeom>
          <a:noFill/>
        </p:spPr>
        <p:txBody>
          <a:bodyPr rtlCol="0" wrap="square">
            <a:spAutoFit/>
          </a:bodyPr>
          <a:lstStyle/>
          <a:p>
            <a:r>
              <a:rPr altLang="en-US" lang="zh-CN" smtClean="0" sz="1600">
                <a:solidFill>
                  <a:schemeClr val="accent1"/>
                </a:solidFill>
                <a:latin typeface="+mn-ea"/>
              </a:rPr>
              <a:t>宣讲人：优页PPT    时间：20XX.XX</a:t>
            </a:r>
          </a:p>
        </p:txBody>
      </p:sp>
      <p:sp>
        <p:nvSpPr>
          <p:cNvPr id="57" name="矩形 56"/>
          <p:cNvSpPr/>
          <p:nvPr/>
        </p:nvSpPr>
        <p:spPr>
          <a:xfrm>
            <a:off x="5133754" y="438150"/>
            <a:ext cx="1527492" cy="579120"/>
          </a:xfrm>
          <a:prstGeom prst="rect">
            <a:avLst/>
          </a:prstGeom>
        </p:spPr>
        <p:txBody>
          <a:bodyPr wrap="none">
            <a:spAutoFit/>
          </a:bodyPr>
          <a:lstStyle/>
          <a:p>
            <a:pPr algn="ctr"/>
            <a:r>
              <a:rPr altLang="en-US" lang="zh-CN" smtClean="0" sz="1600">
                <a:solidFill>
                  <a:schemeClr val="accent2"/>
                </a:solidFill>
                <a:latin charset="-122" panose="00020600040101010101" pitchFamily="18" typeface="汉仪锐智W"/>
                <a:ea charset="-122" panose="00020600040101010101" pitchFamily="18" typeface="汉仪锐智W"/>
              </a:rPr>
              <a:t> INSURANCE </a:t>
            </a:r>
          </a:p>
          <a:p>
            <a:pPr algn="ctr"/>
            <a:r>
              <a:rPr altLang="en-US" lang="zh-CN" smtClean="0" sz="1600">
                <a:solidFill>
                  <a:schemeClr val="accent2"/>
                </a:solidFill>
                <a:latin charset="-122" panose="00020600040101010101" pitchFamily="18" typeface="汉仪锐智W"/>
                <a:ea charset="-122" panose="00020600040101010101" pitchFamily="18" typeface="汉仪锐智W"/>
              </a:rPr>
              <a:t>TRAINING</a:t>
            </a:r>
          </a:p>
        </p:txBody>
      </p:sp>
      <p:grpSp>
        <p:nvGrpSpPr>
          <p:cNvPr id="63" name="组合 62"/>
          <p:cNvGrpSpPr/>
          <p:nvPr/>
        </p:nvGrpSpPr>
        <p:grpSpPr>
          <a:xfrm>
            <a:off x="771248" y="3998050"/>
            <a:ext cx="1690678" cy="150471"/>
            <a:chOff x="787078" y="3993518"/>
            <a:chExt cx="1690678" cy="150471"/>
          </a:xfrm>
        </p:grpSpPr>
        <p:sp>
          <p:nvSpPr>
            <p:cNvPr id="58" name="椭圆 57"/>
            <p:cNvSpPr/>
            <p:nvPr/>
          </p:nvSpPr>
          <p:spPr>
            <a:xfrm>
              <a:off x="787078" y="3993518"/>
              <a:ext cx="150471" cy="1504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1172130" y="3993518"/>
              <a:ext cx="150471" cy="1504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1557182" y="3993518"/>
              <a:ext cx="150471" cy="1504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a:off x="1942234" y="3993518"/>
              <a:ext cx="150471" cy="1504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a:off x="2327285" y="3993518"/>
              <a:ext cx="150471" cy="1504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2282125834"/>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8">
                                  <p:stCondLst>
                                    <p:cond delay="0"/>
                                  </p:stCondLst>
                                  <p:childTnLst>
                                    <p:set>
                                      <p:cBhvr>
                                        <p:cTn dur="1" fill="hold" id="6">
                                          <p:stCondLst>
                                            <p:cond delay="0"/>
                                          </p:stCondLst>
                                        </p:cTn>
                                        <p:tgtEl>
                                          <p:spTgt spid="64"/>
                                        </p:tgtEl>
                                        <p:attrNameLst>
                                          <p:attrName>style.visibility</p:attrName>
                                        </p:attrNameLst>
                                      </p:cBhvr>
                                      <p:to>
                                        <p:strVal val="visible"/>
                                      </p:to>
                                    </p:set>
                                    <p:anim calcmode="lin" valueType="num">
                                      <p:cBhvr additive="base">
                                        <p:cTn dur="1000" fill="hold" id="7"/>
                                        <p:tgtEl>
                                          <p:spTgt spid="64"/>
                                        </p:tgtEl>
                                        <p:attrNameLst>
                                          <p:attrName>ppt_x</p:attrName>
                                        </p:attrNameLst>
                                      </p:cBhvr>
                                      <p:tavLst>
                                        <p:tav tm="0">
                                          <p:val>
                                            <p:strVal val="0-#ppt_w/2"/>
                                          </p:val>
                                        </p:tav>
                                        <p:tav tm="100000">
                                          <p:val>
                                            <p:strVal val="#ppt_x"/>
                                          </p:val>
                                        </p:tav>
                                      </p:tavLst>
                                    </p:anim>
                                    <p:anim calcmode="lin" valueType="num">
                                      <p:cBhvr additive="base">
                                        <p:cTn dur="1000" fill="hold" id="8"/>
                                        <p:tgtEl>
                                          <p:spTgt spid="64"/>
                                        </p:tgtEl>
                                        <p:attrNameLst>
                                          <p:attrName>ppt_y</p:attrName>
                                        </p:attrNameLst>
                                      </p:cBhvr>
                                      <p:tavLst>
                                        <p:tav tm="0">
                                          <p:val>
                                            <p:strVal val="#ppt_y"/>
                                          </p:val>
                                        </p:tav>
                                        <p:tav tm="100000">
                                          <p:val>
                                            <p:strVal val="#ppt_y"/>
                                          </p:val>
                                        </p:tav>
                                      </p:tavLst>
                                    </p:anim>
                                  </p:childTnLst>
                                </p:cTn>
                              </p:par>
                              <p:par>
                                <p:cTn decel="60000" fill="hold" id="9" nodeType="withEffect" presetClass="entr" presetID="2" presetSubtype="3">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1000" fill="hold" id="11"/>
                                        <p:tgtEl>
                                          <p:spTgt spid="18"/>
                                        </p:tgtEl>
                                        <p:attrNameLst>
                                          <p:attrName>ppt_x</p:attrName>
                                        </p:attrNameLst>
                                      </p:cBhvr>
                                      <p:tavLst>
                                        <p:tav tm="0">
                                          <p:val>
                                            <p:strVal val="1+#ppt_w/2"/>
                                          </p:val>
                                        </p:tav>
                                        <p:tav tm="100000">
                                          <p:val>
                                            <p:strVal val="#ppt_x"/>
                                          </p:val>
                                        </p:tav>
                                      </p:tavLst>
                                    </p:anim>
                                    <p:anim calcmode="lin" valueType="num">
                                      <p:cBhvr additive="base">
                                        <p:cTn dur="1000" fill="hold" id="12"/>
                                        <p:tgtEl>
                                          <p:spTgt spid="18"/>
                                        </p:tgtEl>
                                        <p:attrNameLst>
                                          <p:attrName>ppt_y</p:attrName>
                                        </p:attrNameLst>
                                      </p:cBhvr>
                                      <p:tavLst>
                                        <p:tav tm="0">
                                          <p:val>
                                            <p:strVal val="0-#ppt_h/2"/>
                                          </p:val>
                                        </p:tav>
                                        <p:tav tm="100000">
                                          <p:val>
                                            <p:strVal val="#ppt_y"/>
                                          </p:val>
                                        </p:tav>
                                      </p:tavLst>
                                    </p:anim>
                                  </p:childTnLst>
                                </p:cTn>
                              </p:par>
                              <p:par>
                                <p:cTn decel="60000" fill="hold" id="13" nodeType="withEffect" presetClass="entr" presetID="2" presetSubtype="1">
                                  <p:stCondLst>
                                    <p:cond delay="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1000" fill="hold" id="15"/>
                                        <p:tgtEl>
                                          <p:spTgt spid="16"/>
                                        </p:tgtEl>
                                        <p:attrNameLst>
                                          <p:attrName>ppt_x</p:attrName>
                                        </p:attrNameLst>
                                      </p:cBhvr>
                                      <p:tavLst>
                                        <p:tav tm="0">
                                          <p:val>
                                            <p:strVal val="#ppt_x"/>
                                          </p:val>
                                        </p:tav>
                                        <p:tav tm="100000">
                                          <p:val>
                                            <p:strVal val="#ppt_x"/>
                                          </p:val>
                                        </p:tav>
                                      </p:tavLst>
                                    </p:anim>
                                    <p:anim calcmode="lin" valueType="num">
                                      <p:cBhvr additive="base">
                                        <p:cTn dur="1000" fill="hold" id="16"/>
                                        <p:tgtEl>
                                          <p:spTgt spid="16"/>
                                        </p:tgtEl>
                                        <p:attrNameLst>
                                          <p:attrName>ppt_y</p:attrName>
                                        </p:attrNameLst>
                                      </p:cBhvr>
                                      <p:tavLst>
                                        <p:tav tm="0">
                                          <p:val>
                                            <p:strVal val="0-#ppt_h/2"/>
                                          </p:val>
                                        </p:tav>
                                        <p:tav tm="100000">
                                          <p:val>
                                            <p:strVal val="#ppt_y"/>
                                          </p:val>
                                        </p:tav>
                                      </p:tavLst>
                                    </p:anim>
                                  </p:childTnLst>
                                </p:cTn>
                              </p:par>
                              <p:par>
                                <p:cTn decel="60000" fill="hold" id="17" nodeType="withEffect" presetClass="entr" presetID="2" presetSubtype="2">
                                  <p:stCondLst>
                                    <p:cond delay="0"/>
                                  </p:stCondLst>
                                  <p:childTnLst>
                                    <p:set>
                                      <p:cBhvr>
                                        <p:cTn dur="1" fill="hold" id="18">
                                          <p:stCondLst>
                                            <p:cond delay="0"/>
                                          </p:stCondLst>
                                        </p:cTn>
                                        <p:tgtEl>
                                          <p:spTgt spid="41"/>
                                        </p:tgtEl>
                                        <p:attrNameLst>
                                          <p:attrName>style.visibility</p:attrName>
                                        </p:attrNameLst>
                                      </p:cBhvr>
                                      <p:to>
                                        <p:strVal val="visible"/>
                                      </p:to>
                                    </p:set>
                                    <p:anim calcmode="lin" valueType="num">
                                      <p:cBhvr additive="base">
                                        <p:cTn dur="1000" fill="hold" id="19"/>
                                        <p:tgtEl>
                                          <p:spTgt spid="41"/>
                                        </p:tgtEl>
                                        <p:attrNameLst>
                                          <p:attrName>ppt_x</p:attrName>
                                        </p:attrNameLst>
                                      </p:cBhvr>
                                      <p:tavLst>
                                        <p:tav tm="0">
                                          <p:val>
                                            <p:strVal val="1+#ppt_w/2"/>
                                          </p:val>
                                        </p:tav>
                                        <p:tav tm="100000">
                                          <p:val>
                                            <p:strVal val="#ppt_x"/>
                                          </p:val>
                                        </p:tav>
                                      </p:tavLst>
                                    </p:anim>
                                    <p:anim calcmode="lin" valueType="num">
                                      <p:cBhvr additive="base">
                                        <p:cTn dur="1000" fill="hold" id="20"/>
                                        <p:tgtEl>
                                          <p:spTgt spid="41"/>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53" presetSubtype="0">
                                  <p:stCondLst>
                                    <p:cond delay="0"/>
                                  </p:stCondLst>
                                  <p:childTnLst>
                                    <p:set>
                                      <p:cBhvr>
                                        <p:cTn dur="1" fill="hold" id="24">
                                          <p:stCondLst>
                                            <p:cond delay="0"/>
                                          </p:stCondLst>
                                        </p:cTn>
                                        <p:tgtEl>
                                          <p:spTgt spid="57"/>
                                        </p:tgtEl>
                                        <p:attrNameLst>
                                          <p:attrName>style.visibility</p:attrName>
                                        </p:attrNameLst>
                                      </p:cBhvr>
                                      <p:to>
                                        <p:strVal val="visible"/>
                                      </p:to>
                                    </p:set>
                                    <p:anim calcmode="lin" valueType="num">
                                      <p:cBhvr>
                                        <p:cTn dur="500" fill="hold" id="25"/>
                                        <p:tgtEl>
                                          <p:spTgt spid="57"/>
                                        </p:tgtEl>
                                        <p:attrNameLst>
                                          <p:attrName>ppt_w</p:attrName>
                                        </p:attrNameLst>
                                      </p:cBhvr>
                                      <p:tavLst>
                                        <p:tav tm="0">
                                          <p:val>
                                            <p:fltVal val="0"/>
                                          </p:val>
                                        </p:tav>
                                        <p:tav tm="100000">
                                          <p:val>
                                            <p:strVal val="#ppt_w"/>
                                          </p:val>
                                        </p:tav>
                                      </p:tavLst>
                                    </p:anim>
                                    <p:anim calcmode="lin" valueType="num">
                                      <p:cBhvr>
                                        <p:cTn dur="500" fill="hold" id="26"/>
                                        <p:tgtEl>
                                          <p:spTgt spid="57"/>
                                        </p:tgtEl>
                                        <p:attrNameLst>
                                          <p:attrName>ppt_h</p:attrName>
                                        </p:attrNameLst>
                                      </p:cBhvr>
                                      <p:tavLst>
                                        <p:tav tm="0">
                                          <p:val>
                                            <p:fltVal val="0"/>
                                          </p:val>
                                        </p:tav>
                                        <p:tav tm="100000">
                                          <p:val>
                                            <p:strVal val="#ppt_h"/>
                                          </p:val>
                                        </p:tav>
                                      </p:tavLst>
                                    </p:anim>
                                    <p:animEffect filter="fade" transition="in">
                                      <p:cBhvr>
                                        <p:cTn dur="500" id="27"/>
                                        <p:tgtEl>
                                          <p:spTgt spid="5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56" presetSubtype="0">
                                  <p:stCondLst>
                                    <p:cond delay="0"/>
                                  </p:stCondLst>
                                  <p:iterate type="lt">
                                    <p:tmPct val="10000"/>
                                  </p:iterate>
                                  <p:childTnLst>
                                    <p:set>
                                      <p:cBhvr>
                                        <p:cTn dur="1" fill="hold" id="31">
                                          <p:stCondLst>
                                            <p:cond delay="0"/>
                                          </p:stCondLst>
                                        </p:cTn>
                                        <p:tgtEl>
                                          <p:spTgt spid="30"/>
                                        </p:tgtEl>
                                        <p:attrNameLst>
                                          <p:attrName>style.visibility</p:attrName>
                                        </p:attrNameLst>
                                      </p:cBhvr>
                                      <p:to>
                                        <p:strVal val="visible"/>
                                      </p:to>
                                    </p:set>
                                    <p:anim by="(-#ppt_w*2)" calcmode="lin" valueType="num">
                                      <p:cBhvr rctx="PPT">
                                        <p:cTn autoRev="1" dur="500" fill="hold" id="32">
                                          <p:stCondLst>
                                            <p:cond delay="0"/>
                                          </p:stCondLst>
                                        </p:cTn>
                                        <p:tgtEl>
                                          <p:spTgt spid="30"/>
                                        </p:tgtEl>
                                        <p:attrNameLst>
                                          <p:attrName>ppt_w</p:attrName>
                                        </p:attrNameLst>
                                      </p:cBhvr>
                                    </p:anim>
                                    <p:anim by="(#ppt_w*0.50)" calcmode="lin" valueType="num">
                                      <p:cBhvr>
                                        <p:cTn autoRev="1" decel="50000" dur="500" fill="hold" id="33">
                                          <p:stCondLst>
                                            <p:cond delay="0"/>
                                          </p:stCondLst>
                                        </p:cTn>
                                        <p:tgtEl>
                                          <p:spTgt spid="30"/>
                                        </p:tgtEl>
                                        <p:attrNameLst>
                                          <p:attrName>ppt_x</p:attrName>
                                        </p:attrNameLst>
                                      </p:cBhvr>
                                    </p:anim>
                                    <p:anim calcmode="lin" from="(-#ppt_h/2)" to="(#ppt_y)" valueType="num">
                                      <p:cBhvr>
                                        <p:cTn dur="1000" fill="hold" id="34">
                                          <p:stCondLst>
                                            <p:cond delay="0"/>
                                          </p:stCondLst>
                                        </p:cTn>
                                        <p:tgtEl>
                                          <p:spTgt spid="30"/>
                                        </p:tgtEl>
                                        <p:attrNameLst>
                                          <p:attrName>ppt_y</p:attrName>
                                        </p:attrNameLst>
                                      </p:cBhvr>
                                    </p:anim>
                                    <p:animRot by="21600000">
                                      <p:cBhvr>
                                        <p:cTn dur="1000" fill="hold" id="35">
                                          <p:stCondLst>
                                            <p:cond delay="0"/>
                                          </p:stCondLst>
                                        </p:cTn>
                                        <p:tgtEl>
                                          <p:spTgt spid="30"/>
                                        </p:tgtEl>
                                        <p:attrNameLst>
                                          <p:attrName>r</p:attrName>
                                        </p:attrNameLst>
                                      </p:cBhvr>
                                    </p:animRot>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22" presetSubtype="8">
                                  <p:stCondLst>
                                    <p:cond delay="0"/>
                                  </p:stCondLst>
                                  <p:childTnLst>
                                    <p:set>
                                      <p:cBhvr>
                                        <p:cTn dur="1" fill="hold" id="39">
                                          <p:stCondLst>
                                            <p:cond delay="0"/>
                                          </p:stCondLst>
                                        </p:cTn>
                                        <p:tgtEl>
                                          <p:spTgt spid="35"/>
                                        </p:tgtEl>
                                        <p:attrNameLst>
                                          <p:attrName>style.visibility</p:attrName>
                                        </p:attrNameLst>
                                      </p:cBhvr>
                                      <p:to>
                                        <p:strVal val="visible"/>
                                      </p:to>
                                    </p:set>
                                    <p:animEffect filter="wipe(left)" transition="in">
                                      <p:cBhvr>
                                        <p:cTn dur="500" id="40"/>
                                        <p:tgtEl>
                                          <p:spTgt spid="35"/>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2" presetSubtype="4">
                                  <p:stCondLst>
                                    <p:cond delay="0"/>
                                  </p:stCondLst>
                                  <p:childTnLst>
                                    <p:set>
                                      <p:cBhvr>
                                        <p:cTn dur="1" fill="hold" id="44">
                                          <p:stCondLst>
                                            <p:cond delay="0"/>
                                          </p:stCondLst>
                                        </p:cTn>
                                        <p:tgtEl>
                                          <p:spTgt spid="29"/>
                                        </p:tgtEl>
                                        <p:attrNameLst>
                                          <p:attrName>style.visibility</p:attrName>
                                        </p:attrNameLst>
                                      </p:cBhvr>
                                      <p:to>
                                        <p:strVal val="visible"/>
                                      </p:to>
                                    </p:set>
                                    <p:anim calcmode="lin" valueType="num">
                                      <p:cBhvr additive="base">
                                        <p:cTn dur="500" fill="hold" id="45"/>
                                        <p:tgtEl>
                                          <p:spTgt spid="29"/>
                                        </p:tgtEl>
                                        <p:attrNameLst>
                                          <p:attrName>ppt_x</p:attrName>
                                        </p:attrNameLst>
                                      </p:cBhvr>
                                      <p:tavLst>
                                        <p:tav tm="0">
                                          <p:val>
                                            <p:strVal val="#ppt_x"/>
                                          </p:val>
                                        </p:tav>
                                        <p:tav tm="100000">
                                          <p:val>
                                            <p:strVal val="#ppt_x"/>
                                          </p:val>
                                        </p:tav>
                                      </p:tavLst>
                                    </p:anim>
                                    <p:anim calcmode="lin" valueType="num">
                                      <p:cBhvr additive="base">
                                        <p:cTn dur="500" fill="hold" id="46"/>
                                        <p:tgtEl>
                                          <p:spTgt spid="29"/>
                                        </p:tgtEl>
                                        <p:attrNameLst>
                                          <p:attrName>ppt_y</p:attrName>
                                        </p:attrNameLst>
                                      </p:cBhvr>
                                      <p:tavLst>
                                        <p:tav tm="0">
                                          <p:val>
                                            <p:strVal val="1+#ppt_h/2"/>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grpId="0" id="49" nodeType="clickEffect" presetClass="entr" presetID="53" presetSubtype="0">
                                  <p:stCondLst>
                                    <p:cond delay="0"/>
                                  </p:stCondLst>
                                  <p:childTnLst>
                                    <p:set>
                                      <p:cBhvr>
                                        <p:cTn dur="1" fill="hold" id="50">
                                          <p:stCondLst>
                                            <p:cond delay="0"/>
                                          </p:stCondLst>
                                        </p:cTn>
                                        <p:tgtEl>
                                          <p:spTgt spid="36"/>
                                        </p:tgtEl>
                                        <p:attrNameLst>
                                          <p:attrName>style.visibility</p:attrName>
                                        </p:attrNameLst>
                                      </p:cBhvr>
                                      <p:to>
                                        <p:strVal val="visible"/>
                                      </p:to>
                                    </p:set>
                                    <p:anim calcmode="lin" valueType="num">
                                      <p:cBhvr>
                                        <p:cTn dur="500" fill="hold" id="51"/>
                                        <p:tgtEl>
                                          <p:spTgt spid="36"/>
                                        </p:tgtEl>
                                        <p:attrNameLst>
                                          <p:attrName>ppt_w</p:attrName>
                                        </p:attrNameLst>
                                      </p:cBhvr>
                                      <p:tavLst>
                                        <p:tav tm="0">
                                          <p:val>
                                            <p:fltVal val="0"/>
                                          </p:val>
                                        </p:tav>
                                        <p:tav tm="100000">
                                          <p:val>
                                            <p:strVal val="#ppt_w"/>
                                          </p:val>
                                        </p:tav>
                                      </p:tavLst>
                                    </p:anim>
                                    <p:anim calcmode="lin" valueType="num">
                                      <p:cBhvr>
                                        <p:cTn dur="500" fill="hold" id="52"/>
                                        <p:tgtEl>
                                          <p:spTgt spid="36"/>
                                        </p:tgtEl>
                                        <p:attrNameLst>
                                          <p:attrName>ppt_h</p:attrName>
                                        </p:attrNameLst>
                                      </p:cBhvr>
                                      <p:tavLst>
                                        <p:tav tm="0">
                                          <p:val>
                                            <p:fltVal val="0"/>
                                          </p:val>
                                        </p:tav>
                                        <p:tav tm="100000">
                                          <p:val>
                                            <p:strVal val="#ppt_h"/>
                                          </p:val>
                                        </p:tav>
                                      </p:tavLst>
                                    </p:anim>
                                    <p:animEffect filter="fade" transition="in">
                                      <p:cBhvr>
                                        <p:cTn dur="500" id="53"/>
                                        <p:tgtEl>
                                          <p:spTgt spid="36"/>
                                        </p:tgtEl>
                                      </p:cBhvr>
                                    </p:animEffect>
                                  </p:childTnLst>
                                </p:cTn>
                              </p:par>
                            </p:childTnLst>
                          </p:cTn>
                        </p:par>
                      </p:childTnLst>
                    </p:cTn>
                  </p:par>
                  <p:par>
                    <p:cTn fill="hold" id="54" nodeType="clickPar">
                      <p:stCondLst>
                        <p:cond delay="indefinite"/>
                      </p:stCondLst>
                      <p:childTnLst>
                        <p:par>
                          <p:cTn fill="hold" id="55" nodeType="afterGroup">
                            <p:stCondLst>
                              <p:cond delay="0"/>
                            </p:stCondLst>
                            <p:childTnLst>
                              <p:par>
                                <p:cTn fill="hold" id="56" nodeType="clickEffect" presetClass="entr" presetID="16" presetSubtype="21">
                                  <p:stCondLst>
                                    <p:cond delay="0"/>
                                  </p:stCondLst>
                                  <p:childTnLst>
                                    <p:set>
                                      <p:cBhvr>
                                        <p:cTn dur="1" fill="hold" id="57">
                                          <p:stCondLst>
                                            <p:cond delay="0"/>
                                          </p:stCondLst>
                                        </p:cTn>
                                        <p:tgtEl>
                                          <p:spTgt spid="63"/>
                                        </p:tgtEl>
                                        <p:attrNameLst>
                                          <p:attrName>style.visibility</p:attrName>
                                        </p:attrNameLst>
                                      </p:cBhvr>
                                      <p:to>
                                        <p:strVal val="visible"/>
                                      </p:to>
                                    </p:set>
                                    <p:animEffect filter="barn(inVertical)" transition="in">
                                      <p:cBhvr>
                                        <p:cTn dur="500" id="58"/>
                                        <p:tgtEl>
                                          <p:spTgt spid="6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0"/>
      <p:bldP grpId="0" spid="36"/>
      <p:bldP grpId="0" spid="5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3281" name="组合 7"/>
          <p:cNvGrpSpPr/>
          <p:nvPr/>
        </p:nvGrpSpPr>
        <p:grpSpPr>
          <a:xfrm rot="16200000">
            <a:off x="6353651" y="1071086"/>
            <a:ext cx="1438751" cy="1239679"/>
            <a:chOff x="2447765" y="1124744"/>
            <a:chExt cx="2232249" cy="1924353"/>
          </a:xfrm>
        </p:grpSpPr>
        <p:sp>
          <p:nvSpPr>
            <p:cNvPr id="53284" name="六边形 9"/>
            <p:cNvSpPr/>
            <p:nvPr/>
          </p:nvSpPr>
          <p:spPr>
            <a:xfrm>
              <a:off x="2447765" y="1124744"/>
              <a:ext cx="2232249" cy="1924353"/>
            </a:xfrm>
            <a:prstGeom prst="hexagon">
              <a:avLst>
                <a:gd fmla="val 28044" name="adj"/>
                <a:gd fmla="val 115470" name="vf"/>
              </a:avLst>
            </a:prstGeom>
            <a:solidFill>
              <a:schemeClr val="accent1"/>
            </a:solidFill>
            <a:ln w="9525">
              <a:noFill/>
            </a:ln>
          </p:spPr>
          <p:txBody>
            <a:bodyPr anchor="ctr" vert="eaVert"/>
            <a:lstStyle/>
            <a:p>
              <a:pPr algn="ctr"/>
              <a:endParaRPr altLang="en-US" lang="zh-CN" sz="1350">
                <a:solidFill>
                  <a:srgbClr val="FFFFFF"/>
                </a:solidFill>
                <a:latin charset="-122" panose="020b0503020204020204" pitchFamily="34" typeface="微软雅黑"/>
                <a:ea charset="-122" panose="020b0503020204020204" pitchFamily="34" typeface="微软雅黑"/>
              </a:endParaRPr>
            </a:p>
          </p:txBody>
        </p:sp>
        <p:sp>
          <p:nvSpPr>
            <p:cNvPr id="24" name="椭圆​​ 40"/>
            <p:cNvSpPr>
              <a:spLocks noChangeArrowheads="1"/>
            </p:cNvSpPr>
            <p:nvPr/>
          </p:nvSpPr>
          <p:spPr bwMode="auto">
            <a:xfrm>
              <a:off x="2697075" y="1219459"/>
              <a:ext cx="1733629" cy="1734920"/>
            </a:xfrm>
            <a:prstGeom prst="ellipse">
              <a:avLst/>
            </a:prstGeom>
            <a:solidFill>
              <a:schemeClr val="accent1"/>
            </a:solidFill>
            <a:ln algn="ctr" w="38100">
              <a:solidFill>
                <a:schemeClr val="bg1"/>
              </a:solidFill>
              <a:round/>
            </a:ln>
            <a:effectLst/>
          </p:spPr>
          <p:txBody>
            <a:bodyPr anchor="ctr" vert="eaVert"/>
            <a:lstStyle/>
            <a:p>
              <a:pPr algn="ctr" defTabSz="685800">
                <a:defRPr/>
              </a:pPr>
              <a:endParaRPr altLang="en-US" lang="zh-CN" sz="1350">
                <a:solidFill>
                  <a:schemeClr val="lt1"/>
                </a:solidFill>
                <a:latin charset="-122" panose="020b0503020204020204" pitchFamily="34" typeface="微软雅黑"/>
                <a:ea charset="-122" panose="020b0503020204020204" pitchFamily="34" typeface="微软雅黑"/>
              </a:endParaRPr>
            </a:p>
          </p:txBody>
        </p:sp>
      </p:grpSp>
      <p:grpSp>
        <p:nvGrpSpPr>
          <p:cNvPr id="29" name="Group 30"/>
          <p:cNvGrpSpPr/>
          <p:nvPr/>
        </p:nvGrpSpPr>
        <p:grpSpPr>
          <a:xfrm>
            <a:off x="6885210" y="1465063"/>
            <a:ext cx="375628" cy="344687"/>
            <a:chOff x="3422" y="1347"/>
            <a:chExt cx="330" cy="313"/>
          </a:xfrm>
          <a:solidFill>
            <a:schemeClr val="bg1"/>
          </a:solidFill>
        </p:grpSpPr>
        <p:sp>
          <p:nvSpPr>
            <p:cNvPr id="30" name="AutoShape 31"/>
            <p:cNvSpPr>
              <a:spLocks noChangeArrowheads="1"/>
            </p:cNvSpPr>
            <p:nvPr/>
          </p:nvSpPr>
          <p:spPr bwMode="gray">
            <a:xfrm>
              <a:off x="3422" y="1411"/>
              <a:ext cx="330" cy="249"/>
            </a:xfrm>
            <a:prstGeom prst="roundRect">
              <a:avLst>
                <a:gd fmla="val 16667" name="adj"/>
              </a:avLst>
            </a:prstGeom>
            <a:grpFill/>
            <a:ln algn="ctr" w="25400">
              <a:noFill/>
              <a:round/>
            </a:ln>
          </p:spPr>
          <p:txBody>
            <a:bodyPr anchor="ctr" wrap="none"/>
            <a:lstStyle/>
            <a:p>
              <a:pPr defTabSz="685800">
                <a:defRPr/>
              </a:pPr>
              <a:endParaRPr altLang="zh-CN" lang="zh-CN" sz="1350">
                <a:latin charset="-122" panose="020b0503020204020204" pitchFamily="34" typeface="微软雅黑"/>
                <a:ea charset="-122" panose="020b0503020204020204" pitchFamily="34" typeface="微软雅黑"/>
              </a:endParaRPr>
            </a:p>
          </p:txBody>
        </p:sp>
        <p:sp>
          <p:nvSpPr>
            <p:cNvPr id="39" name="AutoShape 32"/>
            <p:cNvSpPr>
              <a:spLocks noChangeArrowheads="1"/>
            </p:cNvSpPr>
            <p:nvPr/>
          </p:nvSpPr>
          <p:spPr bwMode="gray">
            <a:xfrm>
              <a:off x="3522" y="1347"/>
              <a:ext cx="122" cy="113"/>
            </a:xfrm>
            <a:custGeom>
              <a:gdLst>
                <a:gd fmla="*/ 0 w 21600" name="T0"/>
                <a:gd fmla="*/ 0 h 21600" name="T1"/>
                <a:gd fmla="*/ 0 w 21600" name="T2"/>
                <a:gd fmla="*/ 0 h 21600" name="T3"/>
                <a:gd fmla="*/ 0 w 21600" name="T4"/>
                <a:gd fmla="*/ 0 h 21600" name="T5"/>
                <a:gd fmla="*/ 0 w 21600" name="T6"/>
                <a:gd fmla="*/ 0 h 21600" name="T7"/>
                <a:gd fmla="*/ 0 60000 65536" name="T8"/>
                <a:gd fmla="*/ 0 60000 65536" name="T9"/>
                <a:gd fmla="*/ 0 60000 65536" name="T10"/>
                <a:gd fmla="*/ 0 60000 65536" name="T11"/>
                <a:gd fmla="*/ 0 w 21600" name="T12"/>
                <a:gd fmla="*/ 0 h 21600" name="T13"/>
                <a:gd fmla="*/ 21600 w 21600" name="T14"/>
                <a:gd fmla="*/ 7646 h 21600" name="T15"/>
              </a:gdLst>
              <a:cxnLst>
                <a:cxn ang="T8">
                  <a:pos x="T0" y="T1"/>
                </a:cxn>
                <a:cxn ang="T9">
                  <a:pos x="T2" y="T3"/>
                </a:cxn>
                <a:cxn ang="T10">
                  <a:pos x="T4" y="T5"/>
                </a:cxn>
                <a:cxn ang="T11">
                  <a:pos x="T6" y="T7"/>
                </a:cxn>
              </a:cxnLst>
              <a:rect b="T15" l="T12" r="T14" t="T13"/>
              <a:pathLst>
                <a:path h="21600" w="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lnTo>
                    <a:pt x="5400" y="10800"/>
                  </a:lnTo>
                  <a:close/>
                </a:path>
              </a:pathLst>
            </a:custGeom>
            <a:grpFill/>
            <a:ln algn="ctr" w="25400">
              <a:noFill/>
              <a:miter lim="800000"/>
            </a:ln>
          </p:spPr>
          <p:txBody>
            <a:bodyPr anchor="ctr" wrap="none"/>
            <a:lstStyle/>
            <a:p>
              <a:pPr defTabSz="685800">
                <a:defRPr/>
              </a:pPr>
              <a:endParaRPr altLang="en-US" lang="zh-CN" sz="1350">
                <a:latin charset="-122" panose="020b0503020204020204" pitchFamily="34" typeface="微软雅黑"/>
                <a:ea charset="-122" panose="020b0503020204020204" pitchFamily="34" typeface="微软雅黑"/>
              </a:endParaRPr>
            </a:p>
          </p:txBody>
        </p:sp>
      </p:grpSp>
      <p:grpSp>
        <p:nvGrpSpPr>
          <p:cNvPr id="53267" name="组合 11"/>
          <p:cNvGrpSpPr/>
          <p:nvPr/>
        </p:nvGrpSpPr>
        <p:grpSpPr>
          <a:xfrm rot="16200000">
            <a:off x="6966585" y="2163127"/>
            <a:ext cx="1438751" cy="1239679"/>
            <a:chOff x="2447764" y="1124448"/>
            <a:chExt cx="2232248" cy="1924647"/>
          </a:xfrm>
        </p:grpSpPr>
        <p:sp>
          <p:nvSpPr>
            <p:cNvPr id="42" name="六边形 41"/>
            <p:cNvSpPr/>
            <p:nvPr/>
          </p:nvSpPr>
          <p:spPr>
            <a:xfrm>
              <a:off x="2447763" y="1124447"/>
              <a:ext cx="2232248" cy="1924647"/>
            </a:xfrm>
            <a:prstGeom prst="hexagon">
              <a:avLst>
                <a:gd fmla="val 28044" name="adj"/>
                <a:gd fmla="val 115470" name="vf"/>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altLang="en-US" lang="zh-CN" sz="1350">
                <a:latin charset="-122" panose="020b0503020204020204" pitchFamily="34" typeface="微软雅黑"/>
                <a:ea charset="-122" panose="020b0503020204020204" pitchFamily="34" typeface="微软雅黑"/>
              </a:endParaRPr>
            </a:p>
          </p:txBody>
        </p:sp>
        <p:sp>
          <p:nvSpPr>
            <p:cNvPr id="44" name="椭圆​​ 38"/>
            <p:cNvSpPr/>
            <p:nvPr/>
          </p:nvSpPr>
          <p:spPr>
            <a:xfrm>
              <a:off x="2697072" y="1221488"/>
              <a:ext cx="1733628" cy="1730565"/>
            </a:xfrm>
            <a:prstGeom prst="ellipse">
              <a:avLst/>
            </a:prstGeom>
            <a:solidFill>
              <a:schemeClr val="accent2"/>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altLang="en-US" lang="zh-CN" sz="1350">
                <a:latin charset="-122" panose="020b0503020204020204" pitchFamily="34" typeface="微软雅黑"/>
                <a:ea charset="-122" panose="020b0503020204020204" pitchFamily="34" typeface="微软雅黑"/>
              </a:endParaRPr>
            </a:p>
          </p:txBody>
        </p:sp>
      </p:grpSp>
      <p:grpSp>
        <p:nvGrpSpPr>
          <p:cNvPr id="53269" name="组合 1"/>
          <p:cNvGrpSpPr/>
          <p:nvPr/>
        </p:nvGrpSpPr>
        <p:grpSpPr>
          <a:xfrm>
            <a:off x="7504289" y="2577989"/>
            <a:ext cx="383735" cy="374761"/>
            <a:chOff x="7429961" y="2424344"/>
            <a:chExt cx="409439" cy="399690"/>
          </a:xfrm>
        </p:grpSpPr>
        <p:sp>
          <p:nvSpPr>
            <p:cNvPr id="53270" name="Oval 15"/>
            <p:cNvSpPr/>
            <p:nvPr/>
          </p:nvSpPr>
          <p:spPr>
            <a:xfrm>
              <a:off x="7429961" y="2424344"/>
              <a:ext cx="409439" cy="396971"/>
            </a:xfrm>
            <a:prstGeom prst="ellipse">
              <a:avLst/>
            </a:prstGeom>
            <a:noFill/>
            <a:ln cap="flat" cmpd="sng" w="25400">
              <a:solidFill>
                <a:srgbClr val="FFFFFF"/>
              </a:solidFill>
              <a:prstDash val="solid"/>
              <a:headEnd len="med" type="none" w="med"/>
              <a:tailEnd len="med" type="none" w="med"/>
            </a:ln>
          </p:spPr>
          <p:txBody>
            <a:bodyPr anchor="ctr" wrap="none"/>
            <a:lstStyle/>
            <a:p>
              <a:endParaRPr altLang="zh-CN" lang="zh-CN" sz="1350">
                <a:latin charset="-122" panose="020b0503020204020204" pitchFamily="34" typeface="微软雅黑"/>
                <a:ea charset="-122" panose="020b0503020204020204" pitchFamily="34" typeface="微软雅黑"/>
              </a:endParaRPr>
            </a:p>
          </p:txBody>
        </p:sp>
        <p:sp>
          <p:nvSpPr>
            <p:cNvPr id="53271" name="Line 16"/>
            <p:cNvSpPr/>
            <p:nvPr/>
          </p:nvSpPr>
          <p:spPr>
            <a:xfrm flipH="1">
              <a:off x="7636083" y="2424344"/>
              <a:ext cx="0" cy="394252"/>
            </a:xfrm>
            <a:prstGeom prst="line">
              <a:avLst/>
            </a:prstGeom>
            <a:ln cap="flat" cmpd="sng" w="25400">
              <a:solidFill>
                <a:srgbClr val="FFFFFF"/>
              </a:solidFill>
              <a:prstDash val="solid"/>
              <a:headEnd len="med" type="none" w="med"/>
              <a:tailEnd len="med" type="none" w="med"/>
            </a:ln>
          </p:spPr>
          <p:txBody>
            <a:bodyPr/>
            <a:lstStyle/>
            <a:p/>
          </p:txBody>
        </p:sp>
        <p:sp>
          <p:nvSpPr>
            <p:cNvPr id="53272" name="Line 17"/>
            <p:cNvSpPr/>
            <p:nvPr/>
          </p:nvSpPr>
          <p:spPr>
            <a:xfrm>
              <a:off x="7429961" y="2621470"/>
              <a:ext cx="409439" cy="0"/>
            </a:xfrm>
            <a:prstGeom prst="line">
              <a:avLst/>
            </a:prstGeom>
            <a:ln cap="flat" cmpd="sng" w="25400">
              <a:solidFill>
                <a:srgbClr val="FFFFFF"/>
              </a:solidFill>
              <a:prstDash val="solid"/>
              <a:headEnd len="med" type="none" w="med"/>
              <a:tailEnd len="med" type="none" w="med"/>
            </a:ln>
          </p:spPr>
          <p:txBody>
            <a:bodyPr/>
            <a:lstStyle/>
            <a:p/>
          </p:txBody>
        </p:sp>
        <p:sp>
          <p:nvSpPr>
            <p:cNvPr id="53273" name="Freeform 18"/>
            <p:cNvSpPr/>
            <p:nvPr/>
          </p:nvSpPr>
          <p:spPr>
            <a:xfrm>
              <a:off x="7663659" y="2427063"/>
              <a:ext cx="85066" cy="391533"/>
            </a:xfrm>
            <a:custGeom>
              <a:gdLst>
                <a:gd fmla="*/ 0 w 182" name="txL"/>
                <a:gd fmla="*/ 0 h 864" name="txT"/>
                <a:gd fmla="*/ 182 w 182" name="txR"/>
                <a:gd fmla="*/ 864 h 864" name="txB"/>
              </a:gdLst>
              <a:cxnLst>
                <a:cxn ang="0">
                  <a:pos x="0" y="0"/>
                </a:cxn>
                <a:cxn ang="0">
                  <a:pos x="2147483647" y="2147483647"/>
                </a:cxn>
                <a:cxn ang="0">
                  <a:pos x="762420829" y="2147483647"/>
                </a:cxn>
              </a:cxnLst>
              <a:rect b="txB" l="txL" r="txR" t="txT"/>
              <a:pathLst>
                <a:path h="864" w="182">
                  <a:moveTo>
                    <a:pt x="0" y="0"/>
                  </a:moveTo>
                  <a:cubicBezTo>
                    <a:pt x="59" y="89"/>
                    <a:pt x="182" y="177"/>
                    <a:pt x="182" y="435"/>
                  </a:cubicBezTo>
                  <a:cubicBezTo>
                    <a:pt x="182" y="693"/>
                    <a:pt x="70" y="800"/>
                    <a:pt x="6" y="864"/>
                  </a:cubicBezTo>
                </a:path>
              </a:pathLst>
            </a:custGeom>
            <a:noFill/>
            <a:ln cap="flat" cmpd="sng" w="25400">
              <a:solidFill>
                <a:srgbClr val="FFFFFF"/>
              </a:solidFill>
              <a:prstDash val="solid"/>
              <a:round/>
              <a:headEnd len="med" type="none" w="med"/>
              <a:tailEnd len="med" type="none" w="med"/>
            </a:ln>
          </p:spPr>
          <p:txBody>
            <a:bodyPr/>
            <a:lstStyle/>
            <a:p>
              <a:endParaRPr altLang="en-US" lang="zh-CN" sz="1350">
                <a:latin charset="-122" panose="020b0503020204020204" pitchFamily="34" typeface="微软雅黑"/>
                <a:ea charset="-122" panose="020b0503020204020204" pitchFamily="34" typeface="微软雅黑"/>
              </a:endParaRPr>
            </a:p>
          </p:txBody>
        </p:sp>
        <p:sp>
          <p:nvSpPr>
            <p:cNvPr id="53274" name="Freeform 19"/>
            <p:cNvSpPr/>
            <p:nvPr/>
          </p:nvSpPr>
          <p:spPr>
            <a:xfrm>
              <a:off x="7524842" y="2429782"/>
              <a:ext cx="92077" cy="394252"/>
            </a:xfrm>
            <a:custGeom>
              <a:gdLst>
                <a:gd fmla="*/ 0 w 197" name="txL"/>
                <a:gd fmla="*/ 0 h 870" name="txT"/>
                <a:gd fmla="*/ 197 w 197" name="txR"/>
                <a:gd fmla="*/ 870 h 870" name="txB"/>
              </a:gdLst>
              <a:cxnLst>
                <a:cxn ang="0">
                  <a:pos x="2147483647" y="0"/>
                </a:cxn>
                <a:cxn ang="0">
                  <a:pos x="0" y="2147483647"/>
                </a:cxn>
                <a:cxn ang="0">
                  <a:pos x="2147483647" y="2147483647"/>
                </a:cxn>
              </a:cxnLst>
              <a:rect b="txB" l="txL" r="txR" t="txT"/>
              <a:pathLst>
                <a:path h="870" w="197">
                  <a:moveTo>
                    <a:pt x="167" y="0"/>
                  </a:moveTo>
                  <a:cubicBezTo>
                    <a:pt x="117" y="64"/>
                    <a:pt x="0" y="178"/>
                    <a:pt x="0" y="436"/>
                  </a:cubicBezTo>
                  <a:cubicBezTo>
                    <a:pt x="0" y="694"/>
                    <a:pt x="124" y="769"/>
                    <a:pt x="197" y="870"/>
                  </a:cubicBezTo>
                </a:path>
              </a:pathLst>
            </a:custGeom>
            <a:noFill/>
            <a:ln cap="flat" cmpd="sng" w="25400">
              <a:solidFill>
                <a:srgbClr val="FFFFFF"/>
              </a:solidFill>
              <a:prstDash val="solid"/>
              <a:round/>
              <a:headEnd len="med" type="none" w="med"/>
              <a:tailEnd len="med" type="none" w="med"/>
            </a:ln>
          </p:spPr>
          <p:txBody>
            <a:bodyPr/>
            <a:lstStyle/>
            <a:p>
              <a:endParaRPr altLang="en-US" lang="zh-CN" sz="1350">
                <a:latin charset="-122" panose="020b0503020204020204" pitchFamily="34" typeface="微软雅黑"/>
                <a:ea charset="-122" panose="020b0503020204020204" pitchFamily="34" typeface="微软雅黑"/>
              </a:endParaRPr>
            </a:p>
          </p:txBody>
        </p:sp>
        <p:sp>
          <p:nvSpPr>
            <p:cNvPr id="53275" name="Freeform 20"/>
            <p:cNvSpPr/>
            <p:nvPr/>
          </p:nvSpPr>
          <p:spPr>
            <a:xfrm rot="5400000">
              <a:off x="7603242" y="2583742"/>
              <a:ext cx="51661" cy="305210"/>
            </a:xfrm>
            <a:custGeom>
              <a:gdLst>
                <a:gd fmla="*/ 0 w 197" name="txL"/>
                <a:gd fmla="*/ 0 h 870" name="txT"/>
                <a:gd fmla="*/ 197 w 197" name="txR"/>
                <a:gd fmla="*/ 870 h 870" name="txB"/>
              </a:gdLst>
              <a:cxnLst>
                <a:cxn ang="0">
                  <a:pos x="718017660" y="0"/>
                </a:cxn>
                <a:cxn ang="0">
                  <a:pos x="0" y="2147483647"/>
                </a:cxn>
                <a:cxn ang="0">
                  <a:pos x="852667688" y="2147483647"/>
                </a:cxn>
              </a:cxnLst>
              <a:rect b="txB" l="txL" r="txR" t="txT"/>
              <a:pathLst>
                <a:path h="870" w="197">
                  <a:moveTo>
                    <a:pt x="167" y="0"/>
                  </a:moveTo>
                  <a:cubicBezTo>
                    <a:pt x="117" y="64"/>
                    <a:pt x="0" y="178"/>
                    <a:pt x="0" y="436"/>
                  </a:cubicBezTo>
                  <a:cubicBezTo>
                    <a:pt x="0" y="694"/>
                    <a:pt x="124" y="769"/>
                    <a:pt x="197" y="870"/>
                  </a:cubicBezTo>
                </a:path>
              </a:pathLst>
            </a:custGeom>
            <a:noFill/>
            <a:ln cap="flat" cmpd="sng" w="25400">
              <a:solidFill>
                <a:srgbClr val="FFFFFF"/>
              </a:solidFill>
              <a:prstDash val="solid"/>
              <a:round/>
              <a:headEnd len="med" type="none" w="med"/>
              <a:tailEnd len="med" type="none" w="med"/>
            </a:ln>
          </p:spPr>
          <p:txBody>
            <a:bodyPr/>
            <a:lstStyle/>
            <a:p>
              <a:endParaRPr altLang="en-US" lang="zh-CN" sz="1350">
                <a:latin charset="-122" panose="020b0503020204020204" pitchFamily="34" typeface="微软雅黑"/>
                <a:ea charset="-122" panose="020b0503020204020204" pitchFamily="34" typeface="微软雅黑"/>
              </a:endParaRPr>
            </a:p>
          </p:txBody>
        </p:sp>
        <p:sp>
          <p:nvSpPr>
            <p:cNvPr id="53276" name="Freeform 21"/>
            <p:cNvSpPr/>
            <p:nvPr/>
          </p:nvSpPr>
          <p:spPr>
            <a:xfrm flipV="1" rot="-5400000">
              <a:off x="7606980" y="2355800"/>
              <a:ext cx="51661" cy="305210"/>
            </a:xfrm>
            <a:custGeom>
              <a:gdLst>
                <a:gd fmla="*/ 0 w 197" name="txL"/>
                <a:gd fmla="*/ 0 h 870" name="txT"/>
                <a:gd fmla="*/ 197 w 197" name="txR"/>
                <a:gd fmla="*/ 870 h 870" name="txB"/>
              </a:gdLst>
              <a:cxnLst>
                <a:cxn ang="0">
                  <a:pos x="718017660" y="0"/>
                </a:cxn>
                <a:cxn ang="0">
                  <a:pos x="0" y="2147483647"/>
                </a:cxn>
                <a:cxn ang="0">
                  <a:pos x="852667688" y="2147483647"/>
                </a:cxn>
              </a:cxnLst>
              <a:rect b="txB" l="txL" r="txR" t="txT"/>
              <a:pathLst>
                <a:path h="870" w="197">
                  <a:moveTo>
                    <a:pt x="167" y="0"/>
                  </a:moveTo>
                  <a:cubicBezTo>
                    <a:pt x="117" y="64"/>
                    <a:pt x="0" y="178"/>
                    <a:pt x="0" y="436"/>
                  </a:cubicBezTo>
                  <a:cubicBezTo>
                    <a:pt x="0" y="694"/>
                    <a:pt x="124" y="769"/>
                    <a:pt x="197" y="870"/>
                  </a:cubicBezTo>
                </a:path>
              </a:pathLst>
            </a:custGeom>
            <a:noFill/>
            <a:ln cap="flat" cmpd="sng" w="25400">
              <a:solidFill>
                <a:srgbClr val="FFFFFF"/>
              </a:solidFill>
              <a:prstDash val="solid"/>
              <a:round/>
              <a:headEnd len="med" type="none" w="med"/>
              <a:tailEnd len="med" type="none" w="med"/>
            </a:ln>
          </p:spPr>
          <p:txBody>
            <a:bodyPr/>
            <a:lstStyle/>
            <a:p>
              <a:endParaRPr altLang="en-US" lang="zh-CN" sz="1350">
                <a:latin charset="-122" panose="020b0503020204020204" pitchFamily="34" typeface="微软雅黑"/>
                <a:ea charset="-122" panose="020b0503020204020204" pitchFamily="34" typeface="微软雅黑"/>
              </a:endParaRPr>
            </a:p>
          </p:txBody>
        </p:sp>
      </p:grpSp>
      <p:grpSp>
        <p:nvGrpSpPr>
          <p:cNvPr id="53260" name="组合 15"/>
          <p:cNvGrpSpPr/>
          <p:nvPr/>
        </p:nvGrpSpPr>
        <p:grpSpPr>
          <a:xfrm rot="16200000">
            <a:off x="6356508" y="3254216"/>
            <a:ext cx="1438751" cy="1239679"/>
            <a:chOff x="2447765" y="1124448"/>
            <a:chExt cx="2232248" cy="1924647"/>
          </a:xfrm>
        </p:grpSpPr>
        <p:sp>
          <p:nvSpPr>
            <p:cNvPr id="51" name="六边形 50"/>
            <p:cNvSpPr/>
            <p:nvPr/>
          </p:nvSpPr>
          <p:spPr>
            <a:xfrm>
              <a:off x="2447765" y="1124448"/>
              <a:ext cx="2232248" cy="1924647"/>
            </a:xfrm>
            <a:prstGeom prst="hexagon">
              <a:avLst>
                <a:gd fmla="val 28044" name="adj"/>
                <a:gd fmla="val 115470" name="vf"/>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altLang="en-US" lang="zh-CN" sz="1350">
                <a:latin charset="-122" panose="020b0503020204020204" pitchFamily="34" typeface="微软雅黑"/>
                <a:ea charset="-122" panose="020b0503020204020204" pitchFamily="34" typeface="微软雅黑"/>
              </a:endParaRPr>
            </a:p>
          </p:txBody>
        </p:sp>
        <p:sp>
          <p:nvSpPr>
            <p:cNvPr id="52" name="椭圆​​ 36"/>
            <p:cNvSpPr/>
            <p:nvPr/>
          </p:nvSpPr>
          <p:spPr>
            <a:xfrm>
              <a:off x="2697075" y="1221489"/>
              <a:ext cx="1733628" cy="1730565"/>
            </a:xfrm>
            <a:prstGeom prst="ellipse">
              <a:avLst/>
            </a:prstGeom>
            <a:solidFill>
              <a:schemeClr val="accent1"/>
            </a:solidFill>
            <a:ln w="381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endParaRPr altLang="en-US" lang="zh-CN" sz="1350">
                <a:latin charset="-122" panose="020b0503020204020204" pitchFamily="34" typeface="微软雅黑"/>
                <a:ea charset="-122" panose="020b0503020204020204" pitchFamily="34" typeface="微软雅黑"/>
              </a:endParaRPr>
            </a:p>
          </p:txBody>
        </p:sp>
      </p:grpSp>
      <p:grpSp>
        <p:nvGrpSpPr>
          <p:cNvPr id="62" name="Group 22"/>
          <p:cNvGrpSpPr/>
          <p:nvPr/>
        </p:nvGrpSpPr>
        <p:grpSpPr>
          <a:xfrm>
            <a:off x="6915231" y="3714750"/>
            <a:ext cx="333581" cy="282008"/>
            <a:chOff x="2640" y="3304"/>
            <a:chExt cx="294" cy="256"/>
          </a:xfrm>
          <a:noFill/>
        </p:grpSpPr>
        <p:sp>
          <p:nvSpPr>
            <p:cNvPr id="63" name="AutoShape 23"/>
            <p:cNvSpPr>
              <a:spLocks noChangeArrowheads="1"/>
            </p:cNvSpPr>
            <p:nvPr/>
          </p:nvSpPr>
          <p:spPr bwMode="gray">
            <a:xfrm>
              <a:off x="2700" y="3304"/>
              <a:ext cx="176" cy="176"/>
            </a:xfrm>
            <a:prstGeom prst="roundRect">
              <a:avLst>
                <a:gd fmla="val 6250" name="adj"/>
              </a:avLst>
            </a:prstGeom>
            <a:grpFill/>
            <a:ln algn="ctr" w="25400">
              <a:solidFill>
                <a:srgbClr val="FFFFFF"/>
              </a:solidFill>
              <a:round/>
            </a:ln>
          </p:spPr>
          <p:txBody>
            <a:bodyPr anchor="ctr" wrap="none"/>
            <a:lstStyle/>
            <a:p>
              <a:pPr defTabSz="685800">
                <a:defRPr/>
              </a:pPr>
              <a:endParaRPr altLang="zh-CN" lang="zh-CN" sz="1350">
                <a:latin charset="-122" panose="020b0503020204020204" pitchFamily="34" typeface="微软雅黑"/>
                <a:ea charset="-122" panose="020b0503020204020204" pitchFamily="34" typeface="微软雅黑"/>
              </a:endParaRPr>
            </a:p>
          </p:txBody>
        </p:sp>
        <p:sp>
          <p:nvSpPr>
            <p:cNvPr id="64" name="AutoShape 24"/>
            <p:cNvSpPr>
              <a:spLocks noChangeArrowheads="1"/>
            </p:cNvSpPr>
            <p:nvPr/>
          </p:nvSpPr>
          <p:spPr bwMode="gray">
            <a:xfrm>
              <a:off x="2640" y="3482"/>
              <a:ext cx="294" cy="78"/>
            </a:xfrm>
            <a:prstGeom prst="roundRect">
              <a:avLst>
                <a:gd fmla="val 16667" name="adj"/>
              </a:avLst>
            </a:prstGeom>
            <a:grpFill/>
            <a:ln algn="ctr" w="25400">
              <a:solidFill>
                <a:srgbClr val="FFFFFF"/>
              </a:solidFill>
              <a:round/>
            </a:ln>
          </p:spPr>
          <p:txBody>
            <a:bodyPr anchor="ctr" wrap="none"/>
            <a:lstStyle/>
            <a:p>
              <a:pPr defTabSz="685800">
                <a:defRPr/>
              </a:pPr>
              <a:endParaRPr altLang="zh-CN" lang="zh-CN" sz="1350">
                <a:latin charset="-122" panose="020b0503020204020204" pitchFamily="34" typeface="微软雅黑"/>
                <a:ea charset="-122" panose="020b0503020204020204" pitchFamily="34" typeface="微软雅黑"/>
              </a:endParaRPr>
            </a:p>
          </p:txBody>
        </p:sp>
        <p:sp>
          <p:nvSpPr>
            <p:cNvPr id="65" name="Line 25"/>
            <p:cNvSpPr>
              <a:spLocks noChangeShapeType="1"/>
            </p:cNvSpPr>
            <p:nvPr/>
          </p:nvSpPr>
          <p:spPr bwMode="gray">
            <a:xfrm flipH="1">
              <a:off x="2847" y="3517"/>
              <a:ext cx="45" cy="0"/>
            </a:xfrm>
            <a:prstGeom prst="line">
              <a:avLst/>
            </a:prstGeom>
            <a:grpFill/>
            <a:ln w="25400">
              <a:solidFill>
                <a:srgbClr val="FFFFFF"/>
              </a:solidFill>
              <a:round/>
            </a:ln>
          </p:spPr>
          <p:txBody>
            <a:bodyPr/>
            <a:lstStyle/>
            <a:p>
              <a:pPr defTabSz="685800">
                <a:defRPr/>
              </a:pPr>
              <a:endParaRPr altLang="en-US" lang="zh-CN" sz="1350">
                <a:latin charset="-122" panose="020b0503020204020204" pitchFamily="34" typeface="微软雅黑"/>
                <a:ea charset="-122" panose="020b0503020204020204" pitchFamily="34" typeface="微软雅黑"/>
              </a:endParaRPr>
            </a:p>
          </p:txBody>
        </p:sp>
        <p:sp>
          <p:nvSpPr>
            <p:cNvPr id="66" name="Line 26"/>
            <p:cNvSpPr>
              <a:spLocks noChangeShapeType="1"/>
            </p:cNvSpPr>
            <p:nvPr/>
          </p:nvSpPr>
          <p:spPr bwMode="gray">
            <a:xfrm flipH="1">
              <a:off x="2759" y="3359"/>
              <a:ext cx="73" cy="0"/>
            </a:xfrm>
            <a:prstGeom prst="line">
              <a:avLst/>
            </a:prstGeom>
            <a:grpFill/>
            <a:ln w="25400">
              <a:solidFill>
                <a:srgbClr val="FFFFFF"/>
              </a:solidFill>
              <a:round/>
            </a:ln>
          </p:spPr>
          <p:txBody>
            <a:bodyPr/>
            <a:lstStyle/>
            <a:p>
              <a:pPr defTabSz="685800">
                <a:defRPr/>
              </a:pPr>
              <a:endParaRPr altLang="en-US" lang="zh-CN" sz="1350">
                <a:latin charset="-122" panose="020b0503020204020204" pitchFamily="34" typeface="微软雅黑"/>
                <a:ea charset="-122" panose="020b0503020204020204" pitchFamily="34" typeface="微软雅黑"/>
              </a:endParaRPr>
            </a:p>
          </p:txBody>
        </p:sp>
        <p:sp>
          <p:nvSpPr>
            <p:cNvPr id="67" name="Line 27"/>
            <p:cNvSpPr>
              <a:spLocks noChangeShapeType="1"/>
            </p:cNvSpPr>
            <p:nvPr/>
          </p:nvSpPr>
          <p:spPr bwMode="gray">
            <a:xfrm flipH="1">
              <a:off x="2787" y="3385"/>
              <a:ext cx="45" cy="0"/>
            </a:xfrm>
            <a:prstGeom prst="line">
              <a:avLst/>
            </a:prstGeom>
            <a:grpFill/>
            <a:ln w="25400">
              <a:solidFill>
                <a:srgbClr val="FFFFFF"/>
              </a:solidFill>
              <a:round/>
            </a:ln>
          </p:spPr>
          <p:txBody>
            <a:bodyPr/>
            <a:lstStyle/>
            <a:p>
              <a:pPr defTabSz="685800">
                <a:defRPr/>
              </a:pPr>
              <a:endParaRPr altLang="en-US" lang="zh-CN" sz="1350">
                <a:latin charset="-122" panose="020b0503020204020204" pitchFamily="34" typeface="微软雅黑"/>
                <a:ea charset="-122" panose="020b0503020204020204" pitchFamily="34" typeface="微软雅黑"/>
              </a:endParaRPr>
            </a:p>
          </p:txBody>
        </p:sp>
        <p:sp>
          <p:nvSpPr>
            <p:cNvPr id="68" name="Line 28"/>
            <p:cNvSpPr>
              <a:spLocks noChangeShapeType="1"/>
            </p:cNvSpPr>
            <p:nvPr/>
          </p:nvSpPr>
          <p:spPr bwMode="gray">
            <a:xfrm flipH="1">
              <a:off x="2800" y="3434"/>
              <a:ext cx="32" cy="0"/>
            </a:xfrm>
            <a:prstGeom prst="line">
              <a:avLst/>
            </a:prstGeom>
            <a:grpFill/>
            <a:ln w="25400">
              <a:solidFill>
                <a:srgbClr val="FFFFFF"/>
              </a:solidFill>
              <a:round/>
            </a:ln>
          </p:spPr>
          <p:txBody>
            <a:bodyPr/>
            <a:lstStyle/>
            <a:p>
              <a:pPr defTabSz="685800">
                <a:defRPr/>
              </a:pPr>
              <a:endParaRPr altLang="en-US" lang="zh-CN" sz="1350">
                <a:latin charset="-122" panose="020b0503020204020204" pitchFamily="34" typeface="微软雅黑"/>
                <a:ea charset="-122" panose="020b0503020204020204" pitchFamily="34" typeface="微软雅黑"/>
              </a:endParaRPr>
            </a:p>
          </p:txBody>
        </p:sp>
      </p:grpSp>
      <p:sp>
        <p:nvSpPr>
          <p:cNvPr id="69" name="TextBox 39"/>
          <p:cNvSpPr txBox="1"/>
          <p:nvPr/>
        </p:nvSpPr>
        <p:spPr>
          <a:xfrm>
            <a:off x="1167288" y="1426844"/>
            <a:ext cx="4741069" cy="518160"/>
          </a:xfrm>
          <a:prstGeom prst="rect">
            <a:avLst/>
          </a:prstGeom>
          <a:noFill/>
        </p:spPr>
        <p:txBody>
          <a:bodyPr wrap="square">
            <a:spAutoFit/>
          </a:bodyPr>
          <a:lstStyle/>
          <a:p>
            <a:r>
              <a:rPr altLang="en-US" lang="zh-CN" sz="1400">
                <a:solidFill>
                  <a:schemeClr val="tx1">
                    <a:lumMod val="75000"/>
                  </a:schemeClr>
                </a:solidFill>
                <a:latin charset="-122" panose="020b0503020204020204" pitchFamily="34" typeface="微软雅黑"/>
                <a:ea charset="-122" panose="020b0503020204020204" pitchFamily="34" typeface="微软雅黑"/>
              </a:rPr>
              <a:t>个人缴纳部分，是以个人名义开设的账户，永远为个人所有，当退休时，将根据缴费年限</a:t>
            </a:r>
          </a:p>
        </p:txBody>
      </p:sp>
      <p:sp>
        <p:nvSpPr>
          <p:cNvPr id="70" name="TextBox 40"/>
          <p:cNvSpPr txBox="1"/>
          <p:nvPr/>
        </p:nvSpPr>
        <p:spPr>
          <a:xfrm>
            <a:off x="2199798" y="2506979"/>
            <a:ext cx="4419533" cy="518160"/>
          </a:xfrm>
          <a:prstGeom prst="rect">
            <a:avLst/>
          </a:prstGeom>
          <a:noFill/>
        </p:spPr>
        <p:txBody>
          <a:bodyPr wrap="square">
            <a:spAutoFit/>
          </a:bodyPr>
          <a:lstStyle/>
          <a:p>
            <a:pPr lvl="0"/>
            <a:r>
              <a:rPr altLang="en-US" lang="zh-CN" smtClean="0" sz="1400">
                <a:solidFill>
                  <a:prstClr val="black">
                    <a:lumMod val="75000"/>
                  </a:prstClr>
                </a:solidFill>
                <a:latin charset="-122" panose="020b0503020204020204" pitchFamily="34" typeface="微软雅黑"/>
                <a:ea charset="-122" panose="020b0503020204020204" pitchFamily="34" typeface="微软雅黑"/>
              </a:rPr>
              <a:t>或一次性或按月发还给个人包括法定利息。养老保险个人帐户，月计入比例为工资总额的8%</a:t>
            </a:r>
          </a:p>
        </p:txBody>
      </p:sp>
      <p:sp>
        <p:nvSpPr>
          <p:cNvPr id="71" name="TextBox 41"/>
          <p:cNvSpPr txBox="1"/>
          <p:nvPr/>
        </p:nvSpPr>
        <p:spPr>
          <a:xfrm>
            <a:off x="1168241" y="3648730"/>
            <a:ext cx="4740116" cy="518160"/>
          </a:xfrm>
          <a:prstGeom prst="rect">
            <a:avLst/>
          </a:prstGeom>
          <a:noFill/>
        </p:spPr>
        <p:txBody>
          <a:bodyPr wrap="square">
            <a:spAutoFit/>
          </a:bodyPr>
          <a:lstStyle/>
          <a:p>
            <a:pPr lvl="0"/>
            <a:r>
              <a:rPr altLang="en-US" lang="zh-CN" sz="1400">
                <a:solidFill>
                  <a:prstClr val="black">
                    <a:lumMod val="75000"/>
                  </a:prstClr>
                </a:solidFill>
                <a:latin charset="-122" panose="020b0503020204020204" pitchFamily="34" typeface="微软雅黑"/>
                <a:ea charset="-122" panose="020b0503020204020204" pitchFamily="34" typeface="微软雅黑"/>
              </a:rPr>
              <a:t>企业缴纳的部分进入统筹基金池，作为社保机构日常发放基础养老金的来源</a:t>
            </a:r>
          </a:p>
        </p:txBody>
      </p:sp>
      <p:grpSp>
        <p:nvGrpSpPr>
          <p:cNvPr id="78" name="组合 77"/>
          <p:cNvGrpSpPr/>
          <p:nvPr/>
        </p:nvGrpSpPr>
        <p:grpSpPr>
          <a:xfrm>
            <a:off x="1167764" y="1124902"/>
            <a:ext cx="5282089" cy="246698"/>
            <a:chOff x="1425" y="2407"/>
            <a:chExt cx="11091" cy="518"/>
          </a:xfrm>
        </p:grpSpPr>
        <p:cxnSp>
          <p:nvCxnSpPr>
            <p:cNvPr id="73" name="直接连接符​​ 6"/>
            <p:cNvCxnSpPr/>
            <p:nvPr/>
          </p:nvCxnSpPr>
          <p:spPr bwMode="auto">
            <a:xfrm flipV="1">
              <a:off x="4946" y="2863"/>
              <a:ext cx="7571" cy="3"/>
            </a:xfrm>
            <a:prstGeom prst="line">
              <a:avLst/>
            </a:prstGeom>
            <a:solidFill>
              <a:srgbClr val="6D986A"/>
            </a:solidFill>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4" name="矩形​​ 9"/>
            <p:cNvSpPr/>
            <p:nvPr/>
          </p:nvSpPr>
          <p:spPr bwMode="auto">
            <a:xfrm>
              <a:off x="1425" y="2407"/>
              <a:ext cx="3531" cy="518"/>
            </a:xfrm>
            <a:prstGeom prst="rect">
              <a:avLst/>
            </a:pr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a:defRPr/>
              </a:pPr>
              <a:r>
                <a:rPr altLang="en-US" kern="0" lang="zh-CN" sz="1200">
                  <a:solidFill>
                    <a:schemeClr val="bg1"/>
                  </a:solidFill>
                  <a:latin charset="-122" panose="020b0503020204020204" pitchFamily="34" typeface="微软雅黑"/>
                  <a:ea charset="-122" panose="020b0503020204020204" pitchFamily="34" typeface="微软雅黑"/>
                </a:rPr>
                <a:t>余额进行保值增值</a:t>
              </a:r>
            </a:p>
          </p:txBody>
        </p:sp>
      </p:grpSp>
      <p:grpSp>
        <p:nvGrpSpPr>
          <p:cNvPr id="79" name="组合 78"/>
          <p:cNvGrpSpPr/>
          <p:nvPr/>
        </p:nvGrpSpPr>
        <p:grpSpPr>
          <a:xfrm>
            <a:off x="2200275" y="2201227"/>
            <a:ext cx="4865846" cy="246698"/>
            <a:chOff x="3593" y="4667"/>
            <a:chExt cx="10217" cy="518"/>
          </a:xfrm>
        </p:grpSpPr>
        <p:cxnSp>
          <p:nvCxnSpPr>
            <p:cNvPr id="40" name="直接连接符​​ 10"/>
            <p:cNvCxnSpPr/>
            <p:nvPr/>
          </p:nvCxnSpPr>
          <p:spPr bwMode="auto">
            <a:xfrm>
              <a:off x="7124" y="5135"/>
              <a:ext cx="6686" cy="31"/>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
          <p:nvSpPr>
            <p:cNvPr id="76" name="矩形​​ 9"/>
            <p:cNvSpPr/>
            <p:nvPr/>
          </p:nvSpPr>
          <p:spPr bwMode="auto">
            <a:xfrm>
              <a:off x="3593" y="4667"/>
              <a:ext cx="3531" cy="518"/>
            </a:xfrm>
            <a:prstGeom prst="rect">
              <a:avLst/>
            </a:prstGeom>
            <a:solidFill>
              <a:schemeClr val="accent2"/>
            </a:solid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vl="0">
                <a:defRPr/>
              </a:pPr>
              <a:r>
                <a:rPr altLang="en-US" kern="0" lang="zh-CN" sz="1200">
                  <a:solidFill>
                    <a:prstClr val="white"/>
                  </a:solidFill>
                  <a:latin charset="-122" panose="020b0503020204020204" pitchFamily="34" typeface="微软雅黑"/>
                  <a:ea charset="-122" panose="020b0503020204020204" pitchFamily="34" typeface="微软雅黑"/>
                </a:rPr>
                <a:t>承担退休费一大部分</a:t>
              </a:r>
            </a:p>
          </p:txBody>
        </p:sp>
      </p:grpSp>
      <p:grpSp>
        <p:nvGrpSpPr>
          <p:cNvPr id="80" name="组合 79"/>
          <p:cNvGrpSpPr/>
          <p:nvPr/>
        </p:nvGrpSpPr>
        <p:grpSpPr>
          <a:xfrm>
            <a:off x="1167764" y="3310889"/>
            <a:ext cx="5288280" cy="246698"/>
            <a:chOff x="1425" y="6997"/>
            <a:chExt cx="11104" cy="518"/>
          </a:xfrm>
        </p:grpSpPr>
        <p:cxnSp>
          <p:nvCxnSpPr>
            <p:cNvPr id="48" name="直接连接符​​ 14"/>
            <p:cNvCxnSpPr/>
            <p:nvPr/>
          </p:nvCxnSpPr>
          <p:spPr bwMode="auto">
            <a:xfrm flipV="1">
              <a:off x="4956" y="7446"/>
              <a:ext cx="7573" cy="3"/>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7" name="矩形​​ 9"/>
            <p:cNvSpPr/>
            <p:nvPr/>
          </p:nvSpPr>
          <p:spPr bwMode="auto">
            <a:xfrm>
              <a:off x="1425" y="6997"/>
              <a:ext cx="3531" cy="518"/>
            </a:xfrm>
            <a:prstGeom prst="rect">
              <a:avLst/>
            </a:prstGeom>
            <a:solidFill>
              <a:schemeClr val="accent1"/>
            </a:solidFill>
            <a:ln w="571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lvl="0">
                <a:defRPr/>
              </a:pPr>
              <a:r>
                <a:rPr altLang="en-US" kern="0" lang="zh-CN" sz="1200">
                  <a:solidFill>
                    <a:prstClr val="white"/>
                  </a:solidFill>
                  <a:latin charset="-122" panose="020b0503020204020204" pitchFamily="34" typeface="微软雅黑"/>
                  <a:ea charset="-122" panose="020b0503020204020204" pitchFamily="34" typeface="微软雅黑"/>
                </a:rPr>
                <a:t>获得持续性</a:t>
              </a:r>
            </a:p>
          </p:txBody>
        </p:sp>
      </p:grpSp>
    </p:spTree>
    <p:extLst>
      <p:ext uri="{BB962C8B-B14F-4D97-AF65-F5344CB8AC3E}">
        <p14:creationId val="1428648678"/>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53281"/>
                                        </p:tgtEl>
                                        <p:attrNameLst>
                                          <p:attrName>style.visibility</p:attrName>
                                        </p:attrNameLst>
                                      </p:cBhvr>
                                      <p:to>
                                        <p:strVal val="visible"/>
                                      </p:to>
                                    </p:set>
                                    <p:anim calcmode="lin" valueType="num">
                                      <p:cBhvr>
                                        <p:cTn dur="500" fill="hold" id="7"/>
                                        <p:tgtEl>
                                          <p:spTgt spid="53281"/>
                                        </p:tgtEl>
                                        <p:attrNameLst>
                                          <p:attrName>ppt_w</p:attrName>
                                        </p:attrNameLst>
                                      </p:cBhvr>
                                      <p:tavLst>
                                        <p:tav tm="0">
                                          <p:val>
                                            <p:fltVal val="0"/>
                                          </p:val>
                                        </p:tav>
                                        <p:tav tm="100000">
                                          <p:val>
                                            <p:strVal val="#ppt_w"/>
                                          </p:val>
                                        </p:tav>
                                      </p:tavLst>
                                    </p:anim>
                                    <p:anim calcmode="lin" valueType="num">
                                      <p:cBhvr>
                                        <p:cTn dur="500" fill="hold" id="8"/>
                                        <p:tgtEl>
                                          <p:spTgt spid="53281"/>
                                        </p:tgtEl>
                                        <p:attrNameLst>
                                          <p:attrName>ppt_h</p:attrName>
                                        </p:attrNameLst>
                                      </p:cBhvr>
                                      <p:tavLst>
                                        <p:tav tm="0">
                                          <p:val>
                                            <p:fltVal val="0"/>
                                          </p:val>
                                        </p:tav>
                                        <p:tav tm="100000">
                                          <p:val>
                                            <p:strVal val="#ppt_h"/>
                                          </p:val>
                                        </p:tav>
                                      </p:tavLst>
                                    </p:anim>
                                    <p:animEffect filter="fade" transition="in">
                                      <p:cBhvr>
                                        <p:cTn dur="500" id="9"/>
                                        <p:tgtEl>
                                          <p:spTgt spid="53281"/>
                                        </p:tgtEl>
                                      </p:cBhvr>
                                    </p:animEffect>
                                  </p:childTnLst>
                                </p:cTn>
                              </p:par>
                              <p:par>
                                <p:cTn fill="hold" id="10" nodeType="withEffect" presetClass="entr" presetID="53" presetSubtype="0">
                                  <p:stCondLst>
                                    <p:cond delay="0"/>
                                  </p:stCondLst>
                                  <p:childTnLst>
                                    <p:set>
                                      <p:cBhvr>
                                        <p:cTn dur="1" fill="hold" id="11">
                                          <p:stCondLst>
                                            <p:cond delay="0"/>
                                          </p:stCondLst>
                                        </p:cTn>
                                        <p:tgtEl>
                                          <p:spTgt spid="29"/>
                                        </p:tgtEl>
                                        <p:attrNameLst>
                                          <p:attrName>style.visibility</p:attrName>
                                        </p:attrNameLst>
                                      </p:cBhvr>
                                      <p:to>
                                        <p:strVal val="visible"/>
                                      </p:to>
                                    </p:set>
                                    <p:anim calcmode="lin" valueType="num">
                                      <p:cBhvr>
                                        <p:cTn dur="500" fill="hold" id="12"/>
                                        <p:tgtEl>
                                          <p:spTgt spid="29"/>
                                        </p:tgtEl>
                                        <p:attrNameLst>
                                          <p:attrName>ppt_w</p:attrName>
                                        </p:attrNameLst>
                                      </p:cBhvr>
                                      <p:tavLst>
                                        <p:tav tm="0">
                                          <p:val>
                                            <p:fltVal val="0"/>
                                          </p:val>
                                        </p:tav>
                                        <p:tav tm="100000">
                                          <p:val>
                                            <p:strVal val="#ppt_w"/>
                                          </p:val>
                                        </p:tav>
                                      </p:tavLst>
                                    </p:anim>
                                    <p:anim calcmode="lin" valueType="num">
                                      <p:cBhvr>
                                        <p:cTn dur="500" fill="hold" id="13"/>
                                        <p:tgtEl>
                                          <p:spTgt spid="29"/>
                                        </p:tgtEl>
                                        <p:attrNameLst>
                                          <p:attrName>ppt_h</p:attrName>
                                        </p:attrNameLst>
                                      </p:cBhvr>
                                      <p:tavLst>
                                        <p:tav tm="0">
                                          <p:val>
                                            <p:fltVal val="0"/>
                                          </p:val>
                                        </p:tav>
                                        <p:tav tm="100000">
                                          <p:val>
                                            <p:strVal val="#ppt_h"/>
                                          </p:val>
                                        </p:tav>
                                      </p:tavLst>
                                    </p:anim>
                                    <p:animEffect filter="fade" transition="in">
                                      <p:cBhvr>
                                        <p:cTn dur="500" id="14"/>
                                        <p:tgtEl>
                                          <p:spTgt spid="29"/>
                                        </p:tgtEl>
                                      </p:cBhvr>
                                    </p:animEffect>
                                  </p:childTnLst>
                                </p:cTn>
                              </p:par>
                              <p:par>
                                <p:cTn fill="hold" id="15" nodeType="withEffect" presetClass="entr" presetID="53" presetSubtype="0">
                                  <p:stCondLst>
                                    <p:cond delay="0"/>
                                  </p:stCondLst>
                                  <p:childTnLst>
                                    <p:set>
                                      <p:cBhvr>
                                        <p:cTn dur="1" fill="hold" id="16">
                                          <p:stCondLst>
                                            <p:cond delay="0"/>
                                          </p:stCondLst>
                                        </p:cTn>
                                        <p:tgtEl>
                                          <p:spTgt spid="53267"/>
                                        </p:tgtEl>
                                        <p:attrNameLst>
                                          <p:attrName>style.visibility</p:attrName>
                                        </p:attrNameLst>
                                      </p:cBhvr>
                                      <p:to>
                                        <p:strVal val="visible"/>
                                      </p:to>
                                    </p:set>
                                    <p:anim calcmode="lin" valueType="num">
                                      <p:cBhvr>
                                        <p:cTn dur="500" fill="hold" id="17"/>
                                        <p:tgtEl>
                                          <p:spTgt spid="53267"/>
                                        </p:tgtEl>
                                        <p:attrNameLst>
                                          <p:attrName>ppt_w</p:attrName>
                                        </p:attrNameLst>
                                      </p:cBhvr>
                                      <p:tavLst>
                                        <p:tav tm="0">
                                          <p:val>
                                            <p:fltVal val="0"/>
                                          </p:val>
                                        </p:tav>
                                        <p:tav tm="100000">
                                          <p:val>
                                            <p:strVal val="#ppt_w"/>
                                          </p:val>
                                        </p:tav>
                                      </p:tavLst>
                                    </p:anim>
                                    <p:anim calcmode="lin" valueType="num">
                                      <p:cBhvr>
                                        <p:cTn dur="500" fill="hold" id="18"/>
                                        <p:tgtEl>
                                          <p:spTgt spid="53267"/>
                                        </p:tgtEl>
                                        <p:attrNameLst>
                                          <p:attrName>ppt_h</p:attrName>
                                        </p:attrNameLst>
                                      </p:cBhvr>
                                      <p:tavLst>
                                        <p:tav tm="0">
                                          <p:val>
                                            <p:fltVal val="0"/>
                                          </p:val>
                                        </p:tav>
                                        <p:tav tm="100000">
                                          <p:val>
                                            <p:strVal val="#ppt_h"/>
                                          </p:val>
                                        </p:tav>
                                      </p:tavLst>
                                    </p:anim>
                                    <p:animEffect filter="fade" transition="in">
                                      <p:cBhvr>
                                        <p:cTn dur="500" id="19"/>
                                        <p:tgtEl>
                                          <p:spTgt spid="53267"/>
                                        </p:tgtEl>
                                      </p:cBhvr>
                                    </p:animEffect>
                                  </p:childTnLst>
                                </p:cTn>
                              </p:par>
                              <p:par>
                                <p:cTn fill="hold" id="20" nodeType="withEffect" presetClass="entr" presetID="53" presetSubtype="0">
                                  <p:stCondLst>
                                    <p:cond delay="0"/>
                                  </p:stCondLst>
                                  <p:childTnLst>
                                    <p:set>
                                      <p:cBhvr>
                                        <p:cTn dur="1" fill="hold" id="21">
                                          <p:stCondLst>
                                            <p:cond delay="0"/>
                                          </p:stCondLst>
                                        </p:cTn>
                                        <p:tgtEl>
                                          <p:spTgt spid="53269"/>
                                        </p:tgtEl>
                                        <p:attrNameLst>
                                          <p:attrName>style.visibility</p:attrName>
                                        </p:attrNameLst>
                                      </p:cBhvr>
                                      <p:to>
                                        <p:strVal val="visible"/>
                                      </p:to>
                                    </p:set>
                                    <p:anim calcmode="lin" valueType="num">
                                      <p:cBhvr>
                                        <p:cTn dur="500" fill="hold" id="22"/>
                                        <p:tgtEl>
                                          <p:spTgt spid="53269"/>
                                        </p:tgtEl>
                                        <p:attrNameLst>
                                          <p:attrName>ppt_w</p:attrName>
                                        </p:attrNameLst>
                                      </p:cBhvr>
                                      <p:tavLst>
                                        <p:tav tm="0">
                                          <p:val>
                                            <p:fltVal val="0"/>
                                          </p:val>
                                        </p:tav>
                                        <p:tav tm="100000">
                                          <p:val>
                                            <p:strVal val="#ppt_w"/>
                                          </p:val>
                                        </p:tav>
                                      </p:tavLst>
                                    </p:anim>
                                    <p:anim calcmode="lin" valueType="num">
                                      <p:cBhvr>
                                        <p:cTn dur="500" fill="hold" id="23"/>
                                        <p:tgtEl>
                                          <p:spTgt spid="53269"/>
                                        </p:tgtEl>
                                        <p:attrNameLst>
                                          <p:attrName>ppt_h</p:attrName>
                                        </p:attrNameLst>
                                      </p:cBhvr>
                                      <p:tavLst>
                                        <p:tav tm="0">
                                          <p:val>
                                            <p:fltVal val="0"/>
                                          </p:val>
                                        </p:tav>
                                        <p:tav tm="100000">
                                          <p:val>
                                            <p:strVal val="#ppt_h"/>
                                          </p:val>
                                        </p:tav>
                                      </p:tavLst>
                                    </p:anim>
                                    <p:animEffect filter="fade" transition="in">
                                      <p:cBhvr>
                                        <p:cTn dur="500" id="24"/>
                                        <p:tgtEl>
                                          <p:spTgt spid="53269"/>
                                        </p:tgtEl>
                                      </p:cBhvr>
                                    </p:animEffect>
                                  </p:childTnLst>
                                </p:cTn>
                              </p:par>
                              <p:par>
                                <p:cTn fill="hold" id="25" nodeType="withEffect" presetClass="entr" presetID="53" presetSubtype="0">
                                  <p:stCondLst>
                                    <p:cond delay="0"/>
                                  </p:stCondLst>
                                  <p:childTnLst>
                                    <p:set>
                                      <p:cBhvr>
                                        <p:cTn dur="1" fill="hold" id="26">
                                          <p:stCondLst>
                                            <p:cond delay="0"/>
                                          </p:stCondLst>
                                        </p:cTn>
                                        <p:tgtEl>
                                          <p:spTgt spid="53260"/>
                                        </p:tgtEl>
                                        <p:attrNameLst>
                                          <p:attrName>style.visibility</p:attrName>
                                        </p:attrNameLst>
                                      </p:cBhvr>
                                      <p:to>
                                        <p:strVal val="visible"/>
                                      </p:to>
                                    </p:set>
                                    <p:anim calcmode="lin" valueType="num">
                                      <p:cBhvr>
                                        <p:cTn dur="500" fill="hold" id="27"/>
                                        <p:tgtEl>
                                          <p:spTgt spid="53260"/>
                                        </p:tgtEl>
                                        <p:attrNameLst>
                                          <p:attrName>ppt_w</p:attrName>
                                        </p:attrNameLst>
                                      </p:cBhvr>
                                      <p:tavLst>
                                        <p:tav tm="0">
                                          <p:val>
                                            <p:fltVal val="0"/>
                                          </p:val>
                                        </p:tav>
                                        <p:tav tm="100000">
                                          <p:val>
                                            <p:strVal val="#ppt_w"/>
                                          </p:val>
                                        </p:tav>
                                      </p:tavLst>
                                    </p:anim>
                                    <p:anim calcmode="lin" valueType="num">
                                      <p:cBhvr>
                                        <p:cTn dur="500" fill="hold" id="28"/>
                                        <p:tgtEl>
                                          <p:spTgt spid="53260"/>
                                        </p:tgtEl>
                                        <p:attrNameLst>
                                          <p:attrName>ppt_h</p:attrName>
                                        </p:attrNameLst>
                                      </p:cBhvr>
                                      <p:tavLst>
                                        <p:tav tm="0">
                                          <p:val>
                                            <p:fltVal val="0"/>
                                          </p:val>
                                        </p:tav>
                                        <p:tav tm="100000">
                                          <p:val>
                                            <p:strVal val="#ppt_h"/>
                                          </p:val>
                                        </p:tav>
                                      </p:tavLst>
                                    </p:anim>
                                    <p:animEffect filter="fade" transition="in">
                                      <p:cBhvr>
                                        <p:cTn dur="500" id="29"/>
                                        <p:tgtEl>
                                          <p:spTgt spid="53260"/>
                                        </p:tgtEl>
                                      </p:cBhvr>
                                    </p:animEffect>
                                  </p:childTnLst>
                                </p:cTn>
                              </p:par>
                              <p:par>
                                <p:cTn fill="hold" id="30" nodeType="withEffect" presetClass="entr" presetID="53" presetSubtype="0">
                                  <p:stCondLst>
                                    <p:cond delay="0"/>
                                  </p:stCondLst>
                                  <p:childTnLst>
                                    <p:set>
                                      <p:cBhvr>
                                        <p:cTn dur="1" fill="hold" id="31">
                                          <p:stCondLst>
                                            <p:cond delay="0"/>
                                          </p:stCondLst>
                                        </p:cTn>
                                        <p:tgtEl>
                                          <p:spTgt spid="62"/>
                                        </p:tgtEl>
                                        <p:attrNameLst>
                                          <p:attrName>style.visibility</p:attrName>
                                        </p:attrNameLst>
                                      </p:cBhvr>
                                      <p:to>
                                        <p:strVal val="visible"/>
                                      </p:to>
                                    </p:set>
                                    <p:anim calcmode="lin" valueType="num">
                                      <p:cBhvr>
                                        <p:cTn dur="500" fill="hold" id="32"/>
                                        <p:tgtEl>
                                          <p:spTgt spid="62"/>
                                        </p:tgtEl>
                                        <p:attrNameLst>
                                          <p:attrName>ppt_w</p:attrName>
                                        </p:attrNameLst>
                                      </p:cBhvr>
                                      <p:tavLst>
                                        <p:tav tm="0">
                                          <p:val>
                                            <p:fltVal val="0"/>
                                          </p:val>
                                        </p:tav>
                                        <p:tav tm="100000">
                                          <p:val>
                                            <p:strVal val="#ppt_w"/>
                                          </p:val>
                                        </p:tav>
                                      </p:tavLst>
                                    </p:anim>
                                    <p:anim calcmode="lin" valueType="num">
                                      <p:cBhvr>
                                        <p:cTn dur="500" fill="hold" id="33"/>
                                        <p:tgtEl>
                                          <p:spTgt spid="62"/>
                                        </p:tgtEl>
                                        <p:attrNameLst>
                                          <p:attrName>ppt_h</p:attrName>
                                        </p:attrNameLst>
                                      </p:cBhvr>
                                      <p:tavLst>
                                        <p:tav tm="0">
                                          <p:val>
                                            <p:fltVal val="0"/>
                                          </p:val>
                                        </p:tav>
                                        <p:tav tm="100000">
                                          <p:val>
                                            <p:strVal val="#ppt_h"/>
                                          </p:val>
                                        </p:tav>
                                      </p:tavLst>
                                    </p:anim>
                                    <p:animEffect filter="fade" transition="in">
                                      <p:cBhvr>
                                        <p:cTn dur="500" id="34"/>
                                        <p:tgtEl>
                                          <p:spTgt spid="62"/>
                                        </p:tgtEl>
                                      </p:cBhvr>
                                    </p:animEffect>
                                  </p:childTnLst>
                                </p:cTn>
                              </p:par>
                            </p:childTnLst>
                          </p:cTn>
                        </p:par>
                        <p:par>
                          <p:cTn fill="hold" id="35" nodeType="afterGroup">
                            <p:stCondLst>
                              <p:cond delay="500"/>
                            </p:stCondLst>
                            <p:childTnLst>
                              <p:par>
                                <p:cTn fill="hold" id="36" nodeType="afterEffect" presetClass="entr" presetID="22" presetSubtype="2">
                                  <p:stCondLst>
                                    <p:cond delay="0"/>
                                  </p:stCondLst>
                                  <p:childTnLst>
                                    <p:set>
                                      <p:cBhvr>
                                        <p:cTn dur="1" fill="hold" id="37">
                                          <p:stCondLst>
                                            <p:cond delay="0"/>
                                          </p:stCondLst>
                                        </p:cTn>
                                        <p:tgtEl>
                                          <p:spTgt spid="78"/>
                                        </p:tgtEl>
                                        <p:attrNameLst>
                                          <p:attrName>style.visibility</p:attrName>
                                        </p:attrNameLst>
                                      </p:cBhvr>
                                      <p:to>
                                        <p:strVal val="visible"/>
                                      </p:to>
                                    </p:set>
                                    <p:animEffect filter="wipe(right)" transition="in">
                                      <p:cBhvr>
                                        <p:cTn dur="500" id="38"/>
                                        <p:tgtEl>
                                          <p:spTgt spid="78"/>
                                        </p:tgtEl>
                                      </p:cBhvr>
                                    </p:animEffect>
                                  </p:childTnLst>
                                </p:cTn>
                              </p:par>
                              <p:par>
                                <p:cTn fill="hold" id="39" nodeType="withEffect" presetClass="entr" presetID="22" presetSubtype="2">
                                  <p:stCondLst>
                                    <p:cond delay="0"/>
                                  </p:stCondLst>
                                  <p:childTnLst>
                                    <p:set>
                                      <p:cBhvr>
                                        <p:cTn dur="1" fill="hold" id="40">
                                          <p:stCondLst>
                                            <p:cond delay="0"/>
                                          </p:stCondLst>
                                        </p:cTn>
                                        <p:tgtEl>
                                          <p:spTgt spid="80"/>
                                        </p:tgtEl>
                                        <p:attrNameLst>
                                          <p:attrName>style.visibility</p:attrName>
                                        </p:attrNameLst>
                                      </p:cBhvr>
                                      <p:to>
                                        <p:strVal val="visible"/>
                                      </p:to>
                                    </p:set>
                                    <p:animEffect filter="wipe(right)" transition="in">
                                      <p:cBhvr>
                                        <p:cTn dur="500" id="41"/>
                                        <p:tgtEl>
                                          <p:spTgt spid="80"/>
                                        </p:tgtEl>
                                      </p:cBhvr>
                                    </p:animEffect>
                                  </p:childTnLst>
                                </p:cTn>
                              </p:par>
                              <p:par>
                                <p:cTn fill="hold" id="42" nodeType="withEffect" presetClass="entr" presetID="22" presetSubtype="2">
                                  <p:stCondLst>
                                    <p:cond delay="0"/>
                                  </p:stCondLst>
                                  <p:childTnLst>
                                    <p:set>
                                      <p:cBhvr>
                                        <p:cTn dur="1" fill="hold" id="43">
                                          <p:stCondLst>
                                            <p:cond delay="0"/>
                                          </p:stCondLst>
                                        </p:cTn>
                                        <p:tgtEl>
                                          <p:spTgt spid="79"/>
                                        </p:tgtEl>
                                        <p:attrNameLst>
                                          <p:attrName>style.visibility</p:attrName>
                                        </p:attrNameLst>
                                      </p:cBhvr>
                                      <p:to>
                                        <p:strVal val="visible"/>
                                      </p:to>
                                    </p:set>
                                    <p:animEffect filter="wipe(right)" transition="in">
                                      <p:cBhvr>
                                        <p:cTn dur="500" id="44"/>
                                        <p:tgtEl>
                                          <p:spTgt spid="79"/>
                                        </p:tgtEl>
                                      </p:cBhvr>
                                    </p:animEffect>
                                  </p:childTnLst>
                                </p:cTn>
                              </p:par>
                            </p:childTnLst>
                          </p:cTn>
                        </p:par>
                        <p:par>
                          <p:cTn fill="hold" id="45" nodeType="afterGroup">
                            <p:stCondLst>
                              <p:cond delay="1000"/>
                            </p:stCondLst>
                            <p:childTnLst>
                              <p:par>
                                <p:cTn fill="hold" grpId="0" id="46" nodeType="afterEffect" presetClass="entr" presetID="22" presetSubtype="8">
                                  <p:stCondLst>
                                    <p:cond delay="0"/>
                                  </p:stCondLst>
                                  <p:childTnLst>
                                    <p:set>
                                      <p:cBhvr>
                                        <p:cTn dur="1" fill="hold" id="47">
                                          <p:stCondLst>
                                            <p:cond delay="0"/>
                                          </p:stCondLst>
                                        </p:cTn>
                                        <p:tgtEl>
                                          <p:spTgt spid="69"/>
                                        </p:tgtEl>
                                        <p:attrNameLst>
                                          <p:attrName>style.visibility</p:attrName>
                                        </p:attrNameLst>
                                      </p:cBhvr>
                                      <p:to>
                                        <p:strVal val="visible"/>
                                      </p:to>
                                    </p:set>
                                    <p:animEffect filter="wipe(left)" transition="in">
                                      <p:cBhvr>
                                        <p:cTn dur="500" id="48"/>
                                        <p:tgtEl>
                                          <p:spTgt spid="69"/>
                                        </p:tgtEl>
                                      </p:cBhvr>
                                    </p:animEffect>
                                  </p:childTnLst>
                                </p:cTn>
                              </p:par>
                              <p:par>
                                <p:cTn fill="hold" grpId="0" id="49" nodeType="withEffect" presetClass="entr" presetID="22" presetSubtype="8">
                                  <p:stCondLst>
                                    <p:cond delay="0"/>
                                  </p:stCondLst>
                                  <p:childTnLst>
                                    <p:set>
                                      <p:cBhvr>
                                        <p:cTn dur="1" fill="hold" id="50">
                                          <p:stCondLst>
                                            <p:cond delay="0"/>
                                          </p:stCondLst>
                                        </p:cTn>
                                        <p:tgtEl>
                                          <p:spTgt spid="70"/>
                                        </p:tgtEl>
                                        <p:attrNameLst>
                                          <p:attrName>style.visibility</p:attrName>
                                        </p:attrNameLst>
                                      </p:cBhvr>
                                      <p:to>
                                        <p:strVal val="visible"/>
                                      </p:to>
                                    </p:set>
                                    <p:animEffect filter="wipe(left)" transition="in">
                                      <p:cBhvr>
                                        <p:cTn dur="500" id="51"/>
                                        <p:tgtEl>
                                          <p:spTgt spid="70"/>
                                        </p:tgtEl>
                                      </p:cBhvr>
                                    </p:animEffect>
                                  </p:childTnLst>
                                </p:cTn>
                              </p:par>
                              <p:par>
                                <p:cTn fill="hold" grpId="0" id="52" nodeType="withEffect" presetClass="entr" presetID="22" presetSubtype="8">
                                  <p:stCondLst>
                                    <p:cond delay="0"/>
                                  </p:stCondLst>
                                  <p:childTnLst>
                                    <p:set>
                                      <p:cBhvr>
                                        <p:cTn dur="1" fill="hold" id="53">
                                          <p:stCondLst>
                                            <p:cond delay="0"/>
                                          </p:stCondLst>
                                        </p:cTn>
                                        <p:tgtEl>
                                          <p:spTgt spid="71"/>
                                        </p:tgtEl>
                                        <p:attrNameLst>
                                          <p:attrName>style.visibility</p:attrName>
                                        </p:attrNameLst>
                                      </p:cBhvr>
                                      <p:to>
                                        <p:strVal val="visible"/>
                                      </p:to>
                                    </p:set>
                                    <p:animEffect filter="wipe(left)" transition="in">
                                      <p:cBhvr>
                                        <p:cTn dur="500" id="54"/>
                                        <p:tgtEl>
                                          <p:spTgt spid="7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9"/>
      <p:bldP grpId="0" spid="70"/>
      <p:bldP grpId="0" spid="71"/>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flipH="1">
            <a:off x="4267201" y="0"/>
            <a:ext cx="3266201" cy="2341418"/>
            <a:chOff x="1752600" y="0"/>
            <a:chExt cx="4650474" cy="3333750"/>
          </a:xfrm>
        </p:grpSpPr>
        <p:sp>
          <p:nvSpPr>
            <p:cNvPr id="13" name="Freeform 11"/>
            <p:cNvSpPr/>
            <p:nvPr/>
          </p:nvSpPr>
          <p:spPr bwMode="auto">
            <a:xfrm>
              <a:off x="1752600" y="7036"/>
              <a:ext cx="4650474" cy="3326714"/>
            </a:xfrm>
            <a:custGeom>
              <a:gdLst>
                <a:gd fmla="*/ 123 w 275" name="T0"/>
                <a:gd fmla="*/ 186 h 196" name="T1"/>
                <a:gd fmla="*/ 9 w 275" name="T2"/>
                <a:gd fmla="*/ 37 h 196" name="T3"/>
                <a:gd fmla="*/ 20 w 275" name="T4"/>
                <a:gd fmla="*/ 0 h 196" name="T5"/>
                <a:gd fmla="*/ 261 w 275" name="T6"/>
                <a:gd fmla="*/ 0 h 196" name="T7"/>
                <a:gd fmla="*/ 272 w 275" name="T8"/>
                <a:gd fmla="*/ 72 h 196" name="T9"/>
                <a:gd fmla="*/ 123 w 275" name="T10"/>
                <a:gd fmla="*/ 186 h 196" name="T11"/>
              </a:gdLst>
              <a:cxnLst>
                <a:cxn ang="0">
                  <a:pos x="T0" y="T1"/>
                </a:cxn>
                <a:cxn ang="0">
                  <a:pos x="T2" y="T3"/>
                </a:cxn>
                <a:cxn ang="0">
                  <a:pos x="T4" y="T5"/>
                </a:cxn>
                <a:cxn ang="0">
                  <a:pos x="T6" y="T7"/>
                </a:cxn>
                <a:cxn ang="0">
                  <a:pos x="T8" y="T9"/>
                </a:cxn>
                <a:cxn ang="0">
                  <a:pos x="T10" y="T11"/>
                </a:cxn>
              </a:cxnLst>
              <a:rect b="b" l="0" r="r" t="0"/>
              <a:pathLst>
                <a:path h="196" w="275">
                  <a:moveTo>
                    <a:pt x="123" y="186"/>
                  </a:moveTo>
                  <a:cubicBezTo>
                    <a:pt x="51" y="177"/>
                    <a:pt x="0" y="110"/>
                    <a:pt x="9" y="37"/>
                  </a:cubicBezTo>
                  <a:cubicBezTo>
                    <a:pt x="11" y="24"/>
                    <a:pt x="15" y="11"/>
                    <a:pt x="20" y="0"/>
                  </a:cubicBezTo>
                  <a:cubicBezTo>
                    <a:pt x="261" y="0"/>
                    <a:pt x="261" y="0"/>
                    <a:pt x="261" y="0"/>
                  </a:cubicBezTo>
                  <a:cubicBezTo>
                    <a:pt x="271" y="21"/>
                    <a:pt x="275" y="46"/>
                    <a:pt x="272" y="72"/>
                  </a:cubicBezTo>
                  <a:cubicBezTo>
                    <a:pt x="263" y="144"/>
                    <a:pt x="196" y="196"/>
                    <a:pt x="123" y="186"/>
                  </a:cubicBezTo>
                  <a:close/>
                </a:path>
              </a:pathLst>
            </a:custGeom>
            <a:solidFill>
              <a:schemeClr val="accent1">
                <a:lumMod val="40000"/>
                <a:lumOff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2"/>
            <p:cNvSpPr/>
            <p:nvPr/>
          </p:nvSpPr>
          <p:spPr bwMode="auto">
            <a:xfrm>
              <a:off x="2039694" y="0"/>
              <a:ext cx="4109799" cy="3089889"/>
            </a:xfrm>
            <a:custGeom>
              <a:gdLst>
                <a:gd fmla="*/ 108 w 243" name="T0"/>
                <a:gd fmla="*/ 174 h 182" name="T1"/>
                <a:gd fmla="*/ 8 w 243" name="T2"/>
                <a:gd fmla="*/ 43 h 182" name="T3"/>
                <a:gd fmla="*/ 23 w 243" name="T4"/>
                <a:gd fmla="*/ 0 h 182" name="T5"/>
                <a:gd fmla="*/ 225 w 243" name="T6"/>
                <a:gd fmla="*/ 0 h 182" name="T7"/>
                <a:gd fmla="*/ 239 w 243" name="T8"/>
                <a:gd fmla="*/ 74 h 182" name="T9"/>
                <a:gd fmla="*/ 108 w 243" name="T10"/>
                <a:gd fmla="*/ 174 h 182" name="T11"/>
              </a:gdLst>
              <a:cxnLst>
                <a:cxn ang="0">
                  <a:pos x="T0" y="T1"/>
                </a:cxn>
                <a:cxn ang="0">
                  <a:pos x="T2" y="T3"/>
                </a:cxn>
                <a:cxn ang="0">
                  <a:pos x="T4" y="T5"/>
                </a:cxn>
                <a:cxn ang="0">
                  <a:pos x="T6" y="T7"/>
                </a:cxn>
                <a:cxn ang="0">
                  <a:pos x="T8" y="T9"/>
                </a:cxn>
                <a:cxn ang="0">
                  <a:pos x="T10" y="T11"/>
                </a:cxn>
              </a:cxnLst>
              <a:rect b="b" l="0" r="r" t="0"/>
              <a:pathLst>
                <a:path h="182" w="243">
                  <a:moveTo>
                    <a:pt x="108" y="174"/>
                  </a:moveTo>
                  <a:cubicBezTo>
                    <a:pt x="45" y="166"/>
                    <a:pt x="0" y="107"/>
                    <a:pt x="8" y="43"/>
                  </a:cubicBezTo>
                  <a:cubicBezTo>
                    <a:pt x="10" y="27"/>
                    <a:pt x="15" y="13"/>
                    <a:pt x="23" y="0"/>
                  </a:cubicBezTo>
                  <a:cubicBezTo>
                    <a:pt x="225" y="0"/>
                    <a:pt x="225" y="0"/>
                    <a:pt x="225" y="0"/>
                  </a:cubicBezTo>
                  <a:cubicBezTo>
                    <a:pt x="237" y="21"/>
                    <a:pt x="243" y="47"/>
                    <a:pt x="239" y="74"/>
                  </a:cubicBezTo>
                  <a:cubicBezTo>
                    <a:pt x="231" y="137"/>
                    <a:pt x="172" y="182"/>
                    <a:pt x="108" y="17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4" name="组合 63"/>
          <p:cNvGrpSpPr/>
          <p:nvPr/>
        </p:nvGrpSpPr>
        <p:grpSpPr>
          <a:xfrm>
            <a:off x="0" y="0"/>
            <a:ext cx="6846211" cy="5162550"/>
            <a:chExt cx="6846211" cy="5162550"/>
          </a:xfrm>
        </p:grpSpPr>
        <p:sp>
          <p:nvSpPr>
            <p:cNvPr id="23" name="任意多边形 22"/>
            <p:cNvSpPr/>
            <p:nvPr/>
          </p:nvSpPr>
          <p:spPr bwMode="auto">
            <a:xfrm flipH="1">
              <a:off x="0" y="0"/>
              <a:ext cx="6846211" cy="5143500"/>
            </a:xfrm>
            <a:custGeom>
              <a:gdLst>
                <a:gd fmla="*/ 3616499 w 6846211" name="connsiteX0"/>
                <a:gd fmla="*/ 0 h 5143500" name="connsiteY0"/>
                <a:gd fmla="*/ 6811827 w 6846211" name="connsiteX1"/>
                <a:gd fmla="*/ 0 h 5143500" name="connsiteY1"/>
                <a:gd fmla="*/ 6846211 w 6846211" name="connsiteX2"/>
                <a:gd fmla="*/ 0 h 5143500" name="connsiteY2"/>
                <a:gd fmla="*/ 6846211 w 6846211" name="connsiteX3"/>
                <a:gd fmla="*/ 5143500 h 5143500" name="connsiteY3"/>
                <a:gd fmla="*/ 702 w 6846211" name="connsiteX4"/>
                <a:gd fmla="*/ 5143500 h 5143500" name="connsiteY4"/>
                <a:gd fmla="*/ 0 w 6846211" name="connsiteX5"/>
                <a:gd fmla="*/ 5034675 h 5143500" name="connsiteY5"/>
                <a:gd fmla="*/ 48971 w 6846211" name="connsiteX6"/>
                <a:gd fmla="*/ 4386673 h 5143500" name="connsiteY6"/>
                <a:gd fmla="*/ 3616499 w 6846211" name="connsiteX7"/>
                <a:gd fmla="*/ 0 h 51435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5143500" w="6846211">
                  <a:moveTo>
                    <a:pt x="3616499" y="0"/>
                  </a:moveTo>
                  <a:cubicBezTo>
                    <a:pt x="5578139" y="0"/>
                    <a:pt x="6436357" y="0"/>
                    <a:pt x="6811827" y="0"/>
                  </a:cubicBezTo>
                  <a:lnTo>
                    <a:pt x="6846211" y="0"/>
                  </a:lnTo>
                  <a:lnTo>
                    <a:pt x="6846211" y="5143500"/>
                  </a:lnTo>
                  <a:lnTo>
                    <a:pt x="702" y="5143500"/>
                  </a:lnTo>
                  <a:lnTo>
                    <a:pt x="0" y="5034675"/>
                  </a:lnTo>
                  <a:cubicBezTo>
                    <a:pt x="2936" y="4821504"/>
                    <a:pt x="18907" y="4605503"/>
                    <a:pt x="48971" y="4386673"/>
                  </a:cubicBezTo>
                  <a:cubicBezTo>
                    <a:pt x="329563" y="2293948"/>
                    <a:pt x="1752566" y="643916"/>
                    <a:pt x="3616499"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27" name="任意多边形 26"/>
            <p:cNvSpPr/>
            <p:nvPr/>
          </p:nvSpPr>
          <p:spPr bwMode="auto">
            <a:xfrm flipH="1">
              <a:off x="0" y="61885"/>
              <a:ext cx="6556589" cy="5100665"/>
            </a:xfrm>
            <a:custGeom>
              <a:gdLst>
                <a:gd fmla="*/ 4804908 w 6556589" name="connsiteX0"/>
                <a:gd fmla="*/ 1123 h 5100665" name="connsiteY0"/>
                <a:gd fmla="*/ 5556111 w 6556589" name="connsiteX1"/>
                <a:gd fmla="*/ 42539 h 5100665" name="connsiteY1"/>
                <a:gd fmla="*/ 6366425 w 6556589" name="connsiteX2"/>
                <a:gd fmla="*/ 228529 h 5100665" name="connsiteY2"/>
                <a:gd fmla="*/ 6556589 w 6556589" name="connsiteX3"/>
                <a:gd fmla="*/ 290862 h 5100665" name="connsiteY3"/>
                <a:gd fmla="*/ 6556589 w 6556589" name="connsiteX4"/>
                <a:gd fmla="*/ 5100665 h 5100665" name="connsiteY4"/>
                <a:gd fmla="*/ 3327 w 6556589" name="connsiteX5"/>
                <a:gd fmla="*/ 5100665 h 5100665" name="connsiteY5"/>
                <a:gd fmla="*/ 21 w 6556589" name="connsiteX6"/>
                <a:gd fmla="*/ 4971632 h 5100665" name="connsiteY6"/>
                <a:gd fmla="*/ 47079 w 6556589" name="connsiteX7"/>
                <a:gd fmla="*/ 4306438 h 5100665" name="connsiteY7"/>
                <a:gd fmla="*/ 4804908 w 6556589" name="connsiteX8"/>
                <a:gd fmla="*/ 1123 h 51006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100665" w="6556589">
                  <a:moveTo>
                    <a:pt x="4804908" y="1123"/>
                  </a:moveTo>
                  <a:cubicBezTo>
                    <a:pt x="5052149" y="-4175"/>
                    <a:pt x="5303060" y="9228"/>
                    <a:pt x="5556111" y="42539"/>
                  </a:cubicBezTo>
                  <a:cubicBezTo>
                    <a:pt x="5832668" y="86955"/>
                    <a:pt x="6103695" y="148026"/>
                    <a:pt x="6366425" y="228529"/>
                  </a:cubicBezTo>
                  <a:lnTo>
                    <a:pt x="6556589" y="290862"/>
                  </a:lnTo>
                  <a:lnTo>
                    <a:pt x="6556589" y="5100665"/>
                  </a:lnTo>
                  <a:lnTo>
                    <a:pt x="3327" y="5100665"/>
                  </a:lnTo>
                  <a:lnTo>
                    <a:pt x="21" y="4971632"/>
                  </a:lnTo>
                  <a:cubicBezTo>
                    <a:pt x="-627" y="4753024"/>
                    <a:pt x="13892" y="4531293"/>
                    <a:pt x="47079" y="4306438"/>
                  </a:cubicBezTo>
                  <a:cubicBezTo>
                    <a:pt x="367886" y="1851088"/>
                    <a:pt x="2414911" y="52342"/>
                    <a:pt x="4804908" y="1123"/>
                  </a:cubicBezTo>
                  <a:close/>
                </a:path>
              </a:pathLst>
            </a:custGeom>
            <a:pattFill prst="ltHorz">
              <a:fgClr>
                <a:schemeClr val="bg1">
                  <a:lumMod val="95000"/>
                </a:schemeClr>
              </a:fgClr>
              <a:bgClr>
                <a:schemeClr val="bg1"/>
              </a:bgClr>
            </a:patt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19" name="组合 18"/>
          <p:cNvGrpSpPr/>
          <p:nvPr/>
        </p:nvGrpSpPr>
        <p:grpSpPr>
          <a:xfrm>
            <a:off x="5952629" y="735472"/>
            <a:ext cx="3200399" cy="4408028"/>
            <a:chOff x="5943600" y="725391"/>
            <a:chExt cx="3200399" cy="4408028"/>
          </a:xfrm>
        </p:grpSpPr>
        <p:sp>
          <p:nvSpPr>
            <p:cNvPr id="20" name="Freeform 7"/>
            <p:cNvSpPr/>
            <p:nvPr/>
          </p:nvSpPr>
          <p:spPr bwMode="auto">
            <a:xfrm flipH="1">
              <a:off x="5943600" y="725391"/>
              <a:ext cx="3195949" cy="4408028"/>
            </a:xfrm>
            <a:custGeom>
              <a:gdLst>
                <a:gd fmla="*/ 0 w 163" name="T0"/>
                <a:gd fmla="*/ 9 h 224" name="T1"/>
                <a:gd fmla="*/ 54 w 163" name="T2"/>
                <a:gd fmla="*/ 3 h 224" name="T3"/>
                <a:gd fmla="*/ 155 w 163" name="T4"/>
                <a:gd fmla="*/ 134 h 224" name="T5"/>
                <a:gd fmla="*/ 89 w 163" name="T6"/>
                <a:gd fmla="*/ 224 h 224" name="T7"/>
                <a:gd fmla="*/ 0 w 163" name="T8"/>
                <a:gd fmla="*/ 224 h 224" name="T9"/>
                <a:gd fmla="*/ 0 w 163" name="T10"/>
                <a:gd fmla="*/ 9 h 224" name="T11"/>
              </a:gdLst>
              <a:cxnLst>
                <a:cxn ang="0">
                  <a:pos x="T0" y="T1"/>
                </a:cxn>
                <a:cxn ang="0">
                  <a:pos x="T2" y="T3"/>
                </a:cxn>
                <a:cxn ang="0">
                  <a:pos x="T4" y="T5"/>
                </a:cxn>
                <a:cxn ang="0">
                  <a:pos x="T6" y="T7"/>
                </a:cxn>
                <a:cxn ang="0">
                  <a:pos x="T8" y="T9"/>
                </a:cxn>
                <a:cxn ang="0">
                  <a:pos x="T10" y="T11"/>
                </a:cxn>
              </a:cxnLst>
              <a:rect b="b" l="0" r="r" t="0"/>
              <a:pathLst>
                <a:path h="224" w="163">
                  <a:moveTo>
                    <a:pt x="0" y="9"/>
                  </a:moveTo>
                  <a:cubicBezTo>
                    <a:pt x="17" y="3"/>
                    <a:pt x="35" y="0"/>
                    <a:pt x="54" y="3"/>
                  </a:cubicBezTo>
                  <a:cubicBezTo>
                    <a:pt x="118" y="11"/>
                    <a:pt x="163" y="70"/>
                    <a:pt x="155" y="134"/>
                  </a:cubicBezTo>
                  <a:cubicBezTo>
                    <a:pt x="149" y="175"/>
                    <a:pt x="123" y="208"/>
                    <a:pt x="89" y="224"/>
                  </a:cubicBezTo>
                  <a:cubicBezTo>
                    <a:pt x="0" y="224"/>
                    <a:pt x="0" y="224"/>
                    <a:pt x="0" y="224"/>
                  </a:cubicBezTo>
                  <a:lnTo>
                    <a:pt x="0" y="9"/>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1" name="任意多边形 20"/>
            <p:cNvSpPr/>
            <p:nvPr/>
          </p:nvSpPr>
          <p:spPr bwMode="auto">
            <a:xfrm flipH="1">
              <a:off x="6261903" y="909396"/>
              <a:ext cx="2882096" cy="4224023"/>
            </a:xfrm>
            <a:custGeom>
              <a:gdLst>
                <a:gd fmla="*/ 712407 w 2907789" name="connsiteX0"/>
                <a:gd fmla="*/ 49 h 4261679" name="connsiteY0"/>
                <a:gd fmla="*/ 61089 w 2907789" name="connsiteX1"/>
                <a:gd fmla="*/ 104941 h 4261679" name="connsiteY1"/>
                <a:gd fmla="*/ 0 w 2907789" name="connsiteX2"/>
                <a:gd fmla="*/ 128502 h 4261679" name="connsiteY2"/>
                <a:gd fmla="*/ 0 w 2907789" name="connsiteX3"/>
                <a:gd fmla="*/ 4234594 h 4261679" name="connsiteY3"/>
                <a:gd fmla="*/ 84604 w 2907789" name="connsiteX4"/>
                <a:gd fmla="*/ 4261679 h 4261679" name="connsiteY4"/>
                <a:gd fmla="*/ 1412642 w 2907789" name="connsiteX5"/>
                <a:gd fmla="*/ 4261679 h 4261679" name="connsiteY5"/>
                <a:gd fmla="*/ 1521344 w 2907789" name="connsiteX6"/>
                <a:gd fmla="*/ 4224966 h 4261679" name="connsiteY6"/>
                <a:gd fmla="*/ 2888700 w 2907789" name="connsiteX7"/>
                <a:gd fmla="*/ 2460302 h 4261679" name="connsiteY7"/>
                <a:gd fmla="*/ 1024409 w 2907789" name="connsiteX8"/>
                <a:gd fmla="*/ 26110 h 4261679" name="connsiteY8"/>
                <a:gd fmla="*/ 712407 w 2907789" name="connsiteX9"/>
                <a:gd fmla="*/ 49 h 426167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261679" w="2907789">
                  <a:moveTo>
                    <a:pt x="712407" y="49"/>
                  </a:moveTo>
                  <a:cubicBezTo>
                    <a:pt x="484196" y="-1536"/>
                    <a:pt x="268423" y="36103"/>
                    <a:pt x="61089" y="104941"/>
                  </a:cubicBezTo>
                  <a:lnTo>
                    <a:pt x="0" y="128502"/>
                  </a:lnTo>
                  <a:lnTo>
                    <a:pt x="0" y="4234594"/>
                  </a:lnTo>
                  <a:lnTo>
                    <a:pt x="84604" y="4261679"/>
                  </a:lnTo>
                  <a:lnTo>
                    <a:pt x="1412642" y="4261679"/>
                  </a:lnTo>
                  <a:lnTo>
                    <a:pt x="1521344" y="4224966"/>
                  </a:lnTo>
                  <a:cubicBezTo>
                    <a:pt x="2237233" y="3943022"/>
                    <a:pt x="2780605" y="3281560"/>
                    <a:pt x="2888700" y="2460302"/>
                  </a:cubicBezTo>
                  <a:cubicBezTo>
                    <a:pt x="3045929" y="1265745"/>
                    <a:pt x="2214860" y="161343"/>
                    <a:pt x="1024409" y="26110"/>
                  </a:cubicBezTo>
                  <a:cubicBezTo>
                    <a:pt x="917718" y="9205"/>
                    <a:pt x="813834" y="753"/>
                    <a:pt x="712407" y="49"/>
                  </a:cubicBezTo>
                  <a:close/>
                </a:path>
              </a:pathLst>
            </a:custGeom>
            <a:blipFill dpi="0" rotWithShape="1">
              <a:blip r:embed="rId2">
                <a:extLst>
                  <a:ext uri="{BEBA8EAE-BF5A-486C-A8C5-ECC9F3942E4B}">
                    <a14:imgProps>
                      <a14:imgLayer xmlns:d3p1="http://schemas.openxmlformats.org/officeDocument/2006/relationships" d3p1:embed="">
                        <a14:imgEffect>
                          <a14:brightnessContrast contrast="40000"/>
                        </a14:imgEffect>
                      </a14:imgLayer>
                    </a14:imgProps>
                  </a:ext>
                </a:extLst>
              </a:blip>
              <a:stretch>
                <a:fillRect b="-50000" l="-38000" r="-98000" t="-3000"/>
              </a:stretch>
            </a:bli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18" name="组合 17"/>
          <p:cNvGrpSpPr/>
          <p:nvPr/>
        </p:nvGrpSpPr>
        <p:grpSpPr>
          <a:xfrm flipH="1">
            <a:off x="7370618" y="1"/>
            <a:ext cx="1773382" cy="1509884"/>
            <a:chExt cx="1894596" cy="1613087"/>
          </a:xfrm>
        </p:grpSpPr>
        <p:sp>
          <p:nvSpPr>
            <p:cNvPr id="7" name="Freeform 5"/>
            <p:cNvSpPr/>
            <p:nvPr/>
          </p:nvSpPr>
          <p:spPr bwMode="auto">
            <a:xfrm>
              <a:off x="0" y="0"/>
              <a:ext cx="1894596" cy="1613087"/>
            </a:xfrm>
            <a:custGeom>
              <a:gdLst>
                <a:gd fmla="*/ 112 w 112" name="T0"/>
                <a:gd fmla="*/ 0 h 95" name="T1"/>
                <a:gd fmla="*/ 0 w 112" name="T2"/>
                <a:gd fmla="*/ 91 h 95" name="T3"/>
                <a:gd fmla="*/ 0 w 112" name="T4"/>
                <a:gd fmla="*/ 0 h 95" name="T5"/>
                <a:gd fmla="*/ 112 w 112" name="T6"/>
                <a:gd fmla="*/ 0 h 95" name="T7"/>
              </a:gdLst>
              <a:cxnLst>
                <a:cxn ang="0">
                  <a:pos x="T0" y="T1"/>
                </a:cxn>
                <a:cxn ang="0">
                  <a:pos x="T2" y="T3"/>
                </a:cxn>
                <a:cxn ang="0">
                  <a:pos x="T4" y="T5"/>
                </a:cxn>
                <a:cxn ang="0">
                  <a:pos x="T6" y="T7"/>
                </a:cxn>
              </a:cxnLst>
              <a:rect b="b" l="0" r="r" t="0"/>
              <a:pathLst>
                <a:path h="95" w="112">
                  <a:moveTo>
                    <a:pt x="112" y="0"/>
                  </a:moveTo>
                  <a:cubicBezTo>
                    <a:pt x="104" y="55"/>
                    <a:pt x="55" y="95"/>
                    <a:pt x="0" y="91"/>
                  </a:cubicBezTo>
                  <a:cubicBezTo>
                    <a:pt x="0" y="0"/>
                    <a:pt x="0" y="0"/>
                    <a:pt x="0" y="0"/>
                  </a:cubicBezTo>
                  <a:lnTo>
                    <a:pt x="112"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 name="Freeform 6"/>
            <p:cNvSpPr/>
            <p:nvPr/>
          </p:nvSpPr>
          <p:spPr bwMode="auto">
            <a:xfrm>
              <a:off x="0" y="0"/>
              <a:ext cx="1589629" cy="1308120"/>
            </a:xfrm>
            <a:custGeom>
              <a:gdLst>
                <a:gd fmla="*/ 94 w 94" name="T0"/>
                <a:gd fmla="*/ 0 h 77" name="T1"/>
                <a:gd fmla="*/ 0 w 94" name="T2"/>
                <a:gd fmla="*/ 73 h 77" name="T3"/>
                <a:gd fmla="*/ 0 w 94" name="T4"/>
                <a:gd fmla="*/ 0 h 77" name="T5"/>
                <a:gd fmla="*/ 94 w 94" name="T6"/>
                <a:gd fmla="*/ 0 h 77" name="T7"/>
              </a:gdLst>
              <a:cxnLst>
                <a:cxn ang="0">
                  <a:pos x="T0" y="T1"/>
                </a:cxn>
                <a:cxn ang="0">
                  <a:pos x="T2" y="T3"/>
                </a:cxn>
                <a:cxn ang="0">
                  <a:pos x="T4" y="T5"/>
                </a:cxn>
                <a:cxn ang="0">
                  <a:pos x="T6" y="T7"/>
                </a:cxn>
              </a:cxnLst>
              <a:rect b="b" l="0" r="r" t="0"/>
              <a:pathLst>
                <a:path h="77" w="94">
                  <a:moveTo>
                    <a:pt x="94" y="0"/>
                  </a:moveTo>
                  <a:cubicBezTo>
                    <a:pt x="86" y="45"/>
                    <a:pt x="45" y="77"/>
                    <a:pt x="0" y="73"/>
                  </a:cubicBezTo>
                  <a:cubicBezTo>
                    <a:pt x="0" y="0"/>
                    <a:pt x="0" y="0"/>
                    <a:pt x="0" y="0"/>
                  </a:cubicBezTo>
                  <a:lnTo>
                    <a:pt x="94" y="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57" name="矩形 56"/>
          <p:cNvSpPr/>
          <p:nvPr/>
        </p:nvSpPr>
        <p:spPr>
          <a:xfrm>
            <a:off x="5368353" y="429220"/>
            <a:ext cx="1027430" cy="914400"/>
          </a:xfrm>
          <a:prstGeom prst="rect">
            <a:avLst/>
          </a:prstGeom>
        </p:spPr>
        <p:txBody>
          <a:bodyPr wrap="none">
            <a:spAutoFit/>
          </a:bodyPr>
          <a:lstStyle/>
          <a:p>
            <a:pPr algn="ctr"/>
            <a:r>
              <a:rPr altLang="zh-CN" b="1" lang="en-US" smtClean="0" sz="5400">
                <a:solidFill>
                  <a:schemeClr val="accent1"/>
                </a:solidFill>
                <a:latin typeface="+mn-ea"/>
              </a:rPr>
              <a:t>03</a:t>
            </a:r>
          </a:p>
        </p:txBody>
      </p:sp>
      <p:sp>
        <p:nvSpPr>
          <p:cNvPr id="33" name="标题 5"/>
          <p:cNvSpPr txBox="1"/>
          <p:nvPr>
            <p:custDataLst>
              <p:tags r:id="rId3"/>
            </p:custDataLst>
          </p:nvPr>
        </p:nvSpPr>
        <p:spPr>
          <a:xfrm>
            <a:off x="838200" y="2293263"/>
            <a:ext cx="4038600" cy="699516"/>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r>
              <a:rPr altLang="en-US" b="1" lang="zh-CN" sz="5100">
                <a:solidFill>
                  <a:schemeClr val="accent1"/>
                </a:solidFill>
                <a:latin charset="0" panose="020b0604020202020204" pitchFamily="34" typeface="Arial"/>
                <a:ea charset="-122" panose="020b0503020204020204" pitchFamily="34" typeface="微软雅黑"/>
                <a:sym charset="0" panose="020b0604020202020204" pitchFamily="34" typeface="Arial"/>
              </a:rPr>
              <a:t>公积金的概述</a:t>
            </a:r>
          </a:p>
        </p:txBody>
      </p:sp>
      <p:sp>
        <p:nvSpPr>
          <p:cNvPr id="35" name="标题 5"/>
          <p:cNvSpPr txBox="1"/>
          <p:nvPr>
            <p:custDataLst>
              <p:tags r:id="rId4"/>
            </p:custDataLst>
          </p:nvPr>
        </p:nvSpPr>
        <p:spPr>
          <a:xfrm>
            <a:off x="867715" y="1683663"/>
            <a:ext cx="2180285" cy="493776"/>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r>
              <a:rPr altLang="en-US" lang="zh-CN" smtClean="0" spc="600" sz="3600">
                <a:solidFill>
                  <a:schemeClr val="accent1"/>
                </a:solidFill>
                <a:latin charset="0" panose="020b0604020202020204" pitchFamily="34" typeface="Arial"/>
                <a:ea charset="-122" panose="020b0503020204020204" pitchFamily="34" typeface="微软雅黑"/>
                <a:sym charset="0" panose="020b0604020202020204" pitchFamily="34" typeface="Arial"/>
              </a:rPr>
              <a:t>第三部分</a:t>
            </a:r>
          </a:p>
        </p:txBody>
      </p:sp>
      <p:sp>
        <p:nvSpPr>
          <p:cNvPr id="36" name="文本框 35"/>
          <p:cNvSpPr txBox="1"/>
          <p:nvPr/>
        </p:nvSpPr>
        <p:spPr>
          <a:xfrm flipH="1">
            <a:off x="792484" y="3055264"/>
            <a:ext cx="4008116" cy="411480"/>
          </a:xfrm>
          <a:prstGeom prst="rect">
            <a:avLst/>
          </a:prstGeom>
          <a:noFill/>
        </p:spPr>
        <p:txBody>
          <a:bodyPr rtlCol="0" wrap="square">
            <a:spAutoFit/>
          </a:bodyPr>
          <a:lstStyle/>
          <a:p>
            <a:r>
              <a:rPr altLang="zh-CN" lang="en-US" smtClean="0" sz="1050">
                <a:solidFill>
                  <a:schemeClr val="accent1"/>
                </a:solidFill>
                <a:latin typeface="微软雅黑"/>
              </a:rPr>
              <a:t>basic knowledge training of five insurances and knowledge </a:t>
            </a:r>
          </a:p>
          <a:p>
            <a:r>
              <a:rPr altLang="zh-CN" lang="en-US" smtClean="0" sz="1050">
                <a:solidFill>
                  <a:schemeClr val="accent1"/>
                </a:solidFill>
                <a:latin typeface="微软雅黑"/>
              </a:rPr>
              <a:t>training of five insurances</a:t>
            </a:r>
          </a:p>
        </p:txBody>
      </p:sp>
    </p:spTree>
    <p:extLst>
      <p:ext uri="{BB962C8B-B14F-4D97-AF65-F5344CB8AC3E}">
        <p14:creationId val="2222843231"/>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8">
                                  <p:stCondLst>
                                    <p:cond delay="0"/>
                                  </p:stCondLst>
                                  <p:childTnLst>
                                    <p:set>
                                      <p:cBhvr>
                                        <p:cTn dur="1" fill="hold" id="6">
                                          <p:stCondLst>
                                            <p:cond delay="0"/>
                                          </p:stCondLst>
                                        </p:cTn>
                                        <p:tgtEl>
                                          <p:spTgt spid="64"/>
                                        </p:tgtEl>
                                        <p:attrNameLst>
                                          <p:attrName>style.visibility</p:attrName>
                                        </p:attrNameLst>
                                      </p:cBhvr>
                                      <p:to>
                                        <p:strVal val="visible"/>
                                      </p:to>
                                    </p:set>
                                    <p:anim calcmode="lin" valueType="num">
                                      <p:cBhvr additive="base">
                                        <p:cTn dur="1000" fill="hold" id="7"/>
                                        <p:tgtEl>
                                          <p:spTgt spid="64"/>
                                        </p:tgtEl>
                                        <p:attrNameLst>
                                          <p:attrName>ppt_x</p:attrName>
                                        </p:attrNameLst>
                                      </p:cBhvr>
                                      <p:tavLst>
                                        <p:tav tm="0">
                                          <p:val>
                                            <p:strVal val="0-#ppt_w/2"/>
                                          </p:val>
                                        </p:tav>
                                        <p:tav tm="100000">
                                          <p:val>
                                            <p:strVal val="#ppt_x"/>
                                          </p:val>
                                        </p:tav>
                                      </p:tavLst>
                                    </p:anim>
                                    <p:anim calcmode="lin" valueType="num">
                                      <p:cBhvr additive="base">
                                        <p:cTn dur="1000" fill="hold" id="8"/>
                                        <p:tgtEl>
                                          <p:spTgt spid="64"/>
                                        </p:tgtEl>
                                        <p:attrNameLst>
                                          <p:attrName>ppt_y</p:attrName>
                                        </p:attrNameLst>
                                      </p:cBhvr>
                                      <p:tavLst>
                                        <p:tav tm="0">
                                          <p:val>
                                            <p:strVal val="#ppt_y"/>
                                          </p:val>
                                        </p:tav>
                                        <p:tav tm="100000">
                                          <p:val>
                                            <p:strVal val="#ppt_y"/>
                                          </p:val>
                                        </p:tav>
                                      </p:tavLst>
                                    </p:anim>
                                  </p:childTnLst>
                                </p:cTn>
                              </p:par>
                              <p:par>
                                <p:cTn decel="60000" fill="hold" id="9" nodeType="withEffect" presetClass="entr" presetID="2" presetSubtype="3">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1000" fill="hold" id="11"/>
                                        <p:tgtEl>
                                          <p:spTgt spid="18"/>
                                        </p:tgtEl>
                                        <p:attrNameLst>
                                          <p:attrName>ppt_x</p:attrName>
                                        </p:attrNameLst>
                                      </p:cBhvr>
                                      <p:tavLst>
                                        <p:tav tm="0">
                                          <p:val>
                                            <p:strVal val="1+#ppt_w/2"/>
                                          </p:val>
                                        </p:tav>
                                        <p:tav tm="100000">
                                          <p:val>
                                            <p:strVal val="#ppt_x"/>
                                          </p:val>
                                        </p:tav>
                                      </p:tavLst>
                                    </p:anim>
                                    <p:anim calcmode="lin" valueType="num">
                                      <p:cBhvr additive="base">
                                        <p:cTn dur="1000" fill="hold" id="12"/>
                                        <p:tgtEl>
                                          <p:spTgt spid="18"/>
                                        </p:tgtEl>
                                        <p:attrNameLst>
                                          <p:attrName>ppt_y</p:attrName>
                                        </p:attrNameLst>
                                      </p:cBhvr>
                                      <p:tavLst>
                                        <p:tav tm="0">
                                          <p:val>
                                            <p:strVal val="0-#ppt_h/2"/>
                                          </p:val>
                                        </p:tav>
                                        <p:tav tm="100000">
                                          <p:val>
                                            <p:strVal val="#ppt_y"/>
                                          </p:val>
                                        </p:tav>
                                      </p:tavLst>
                                    </p:anim>
                                  </p:childTnLst>
                                </p:cTn>
                              </p:par>
                              <p:par>
                                <p:cTn decel="60000" fill="hold" id="13" nodeType="withEffect" presetClass="entr" presetID="2" presetSubtype="1">
                                  <p:stCondLst>
                                    <p:cond delay="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1000" fill="hold" id="15"/>
                                        <p:tgtEl>
                                          <p:spTgt spid="16"/>
                                        </p:tgtEl>
                                        <p:attrNameLst>
                                          <p:attrName>ppt_x</p:attrName>
                                        </p:attrNameLst>
                                      </p:cBhvr>
                                      <p:tavLst>
                                        <p:tav tm="0">
                                          <p:val>
                                            <p:strVal val="#ppt_x"/>
                                          </p:val>
                                        </p:tav>
                                        <p:tav tm="100000">
                                          <p:val>
                                            <p:strVal val="#ppt_x"/>
                                          </p:val>
                                        </p:tav>
                                      </p:tavLst>
                                    </p:anim>
                                    <p:anim calcmode="lin" valueType="num">
                                      <p:cBhvr additive="base">
                                        <p:cTn dur="1000" fill="hold" id="16"/>
                                        <p:tgtEl>
                                          <p:spTgt spid="16"/>
                                        </p:tgtEl>
                                        <p:attrNameLst>
                                          <p:attrName>ppt_y</p:attrName>
                                        </p:attrNameLst>
                                      </p:cBhvr>
                                      <p:tavLst>
                                        <p:tav tm="0">
                                          <p:val>
                                            <p:strVal val="0-#ppt_h/2"/>
                                          </p:val>
                                        </p:tav>
                                        <p:tav tm="100000">
                                          <p:val>
                                            <p:strVal val="#ppt_y"/>
                                          </p:val>
                                        </p:tav>
                                      </p:tavLst>
                                    </p:anim>
                                  </p:childTnLst>
                                </p:cTn>
                              </p:par>
                              <p:par>
                                <p:cTn decel="60000" fill="hold" id="17" nodeType="withEffect" presetClass="entr" presetID="2" presetSubtype="2">
                                  <p:stCondLst>
                                    <p:cond delay="0"/>
                                  </p:stCondLst>
                                  <p:childTnLst>
                                    <p:set>
                                      <p:cBhvr>
                                        <p:cTn dur="1" fill="hold" id="18">
                                          <p:stCondLst>
                                            <p:cond delay="0"/>
                                          </p:stCondLst>
                                        </p:cTn>
                                        <p:tgtEl>
                                          <p:spTgt spid="19"/>
                                        </p:tgtEl>
                                        <p:attrNameLst>
                                          <p:attrName>style.visibility</p:attrName>
                                        </p:attrNameLst>
                                      </p:cBhvr>
                                      <p:to>
                                        <p:strVal val="visible"/>
                                      </p:to>
                                    </p:set>
                                    <p:anim calcmode="lin" valueType="num">
                                      <p:cBhvr additive="base">
                                        <p:cTn dur="1000" fill="hold" id="19"/>
                                        <p:tgtEl>
                                          <p:spTgt spid="19"/>
                                        </p:tgtEl>
                                        <p:attrNameLst>
                                          <p:attrName>ppt_x</p:attrName>
                                        </p:attrNameLst>
                                      </p:cBhvr>
                                      <p:tavLst>
                                        <p:tav tm="0">
                                          <p:val>
                                            <p:strVal val="1+#ppt_w/2"/>
                                          </p:val>
                                        </p:tav>
                                        <p:tav tm="100000">
                                          <p:val>
                                            <p:strVal val="#ppt_x"/>
                                          </p:val>
                                        </p:tav>
                                      </p:tavLst>
                                    </p:anim>
                                    <p:anim calcmode="lin" valueType="num">
                                      <p:cBhvr additive="base">
                                        <p:cTn dur="1000" fill="hold" id="20"/>
                                        <p:tgtEl>
                                          <p:spTgt spid="19"/>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53" presetSubtype="0">
                                  <p:stCondLst>
                                    <p:cond delay="0"/>
                                  </p:stCondLst>
                                  <p:childTnLst>
                                    <p:set>
                                      <p:cBhvr>
                                        <p:cTn dur="1" fill="hold" id="24">
                                          <p:stCondLst>
                                            <p:cond delay="0"/>
                                          </p:stCondLst>
                                        </p:cTn>
                                        <p:tgtEl>
                                          <p:spTgt spid="57"/>
                                        </p:tgtEl>
                                        <p:attrNameLst>
                                          <p:attrName>style.visibility</p:attrName>
                                        </p:attrNameLst>
                                      </p:cBhvr>
                                      <p:to>
                                        <p:strVal val="visible"/>
                                      </p:to>
                                    </p:set>
                                    <p:anim calcmode="lin" valueType="num">
                                      <p:cBhvr>
                                        <p:cTn dur="500" fill="hold" id="25"/>
                                        <p:tgtEl>
                                          <p:spTgt spid="57"/>
                                        </p:tgtEl>
                                        <p:attrNameLst>
                                          <p:attrName>ppt_w</p:attrName>
                                        </p:attrNameLst>
                                      </p:cBhvr>
                                      <p:tavLst>
                                        <p:tav tm="0">
                                          <p:val>
                                            <p:fltVal val="0"/>
                                          </p:val>
                                        </p:tav>
                                        <p:tav tm="100000">
                                          <p:val>
                                            <p:strVal val="#ppt_w"/>
                                          </p:val>
                                        </p:tav>
                                      </p:tavLst>
                                    </p:anim>
                                    <p:anim calcmode="lin" valueType="num">
                                      <p:cBhvr>
                                        <p:cTn dur="500" fill="hold" id="26"/>
                                        <p:tgtEl>
                                          <p:spTgt spid="57"/>
                                        </p:tgtEl>
                                        <p:attrNameLst>
                                          <p:attrName>ppt_h</p:attrName>
                                        </p:attrNameLst>
                                      </p:cBhvr>
                                      <p:tavLst>
                                        <p:tav tm="0">
                                          <p:val>
                                            <p:fltVal val="0"/>
                                          </p:val>
                                        </p:tav>
                                        <p:tav tm="100000">
                                          <p:val>
                                            <p:strVal val="#ppt_h"/>
                                          </p:val>
                                        </p:tav>
                                      </p:tavLst>
                                    </p:anim>
                                    <p:animEffect filter="fade" transition="in">
                                      <p:cBhvr>
                                        <p:cTn dur="500" id="27"/>
                                        <p:tgtEl>
                                          <p:spTgt spid="5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2" presetSubtype="4">
                                  <p:stCondLst>
                                    <p:cond delay="0"/>
                                  </p:stCondLst>
                                  <p:childTnLst>
                                    <p:set>
                                      <p:cBhvr>
                                        <p:cTn dur="1" fill="hold" id="31">
                                          <p:stCondLst>
                                            <p:cond delay="0"/>
                                          </p:stCondLst>
                                        </p:cTn>
                                        <p:tgtEl>
                                          <p:spTgt spid="35"/>
                                        </p:tgtEl>
                                        <p:attrNameLst>
                                          <p:attrName>style.visibility</p:attrName>
                                        </p:attrNameLst>
                                      </p:cBhvr>
                                      <p:to>
                                        <p:strVal val="visible"/>
                                      </p:to>
                                    </p:set>
                                    <p:anim calcmode="lin" valueType="num">
                                      <p:cBhvr additive="base">
                                        <p:cTn dur="500" fill="hold" id="32"/>
                                        <p:tgtEl>
                                          <p:spTgt spid="35"/>
                                        </p:tgtEl>
                                        <p:attrNameLst>
                                          <p:attrName>ppt_x</p:attrName>
                                        </p:attrNameLst>
                                      </p:cBhvr>
                                      <p:tavLst>
                                        <p:tav tm="0">
                                          <p:val>
                                            <p:strVal val="#ppt_x"/>
                                          </p:val>
                                        </p:tav>
                                        <p:tav tm="100000">
                                          <p:val>
                                            <p:strVal val="#ppt_x"/>
                                          </p:val>
                                        </p:tav>
                                      </p:tavLst>
                                    </p:anim>
                                    <p:anim calcmode="lin" valueType="num">
                                      <p:cBhvr additive="base">
                                        <p:cTn dur="500" fill="hold" id="33"/>
                                        <p:tgtEl>
                                          <p:spTgt spid="35"/>
                                        </p:tgtEl>
                                        <p:attrNameLst>
                                          <p:attrName>ppt_y</p:attrName>
                                        </p:attrNameLst>
                                      </p:cBhvr>
                                      <p:tavLst>
                                        <p:tav tm="0">
                                          <p:val>
                                            <p:strVal val="1+#ppt_h/2"/>
                                          </p:val>
                                        </p:tav>
                                        <p:tav tm="100000">
                                          <p:val>
                                            <p:strVal val="#ppt_y"/>
                                          </p:val>
                                        </p:tav>
                                      </p:tavLst>
                                    </p:anim>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22" presetSubtype="8">
                                  <p:stCondLst>
                                    <p:cond delay="0"/>
                                  </p:stCondLst>
                                  <p:childTnLst>
                                    <p:set>
                                      <p:cBhvr>
                                        <p:cTn dur="1" fill="hold" id="37">
                                          <p:stCondLst>
                                            <p:cond delay="0"/>
                                          </p:stCondLst>
                                        </p:cTn>
                                        <p:tgtEl>
                                          <p:spTgt spid="33"/>
                                        </p:tgtEl>
                                        <p:attrNameLst>
                                          <p:attrName>style.visibility</p:attrName>
                                        </p:attrNameLst>
                                      </p:cBhvr>
                                      <p:to>
                                        <p:strVal val="visible"/>
                                      </p:to>
                                    </p:set>
                                    <p:animEffect filter="wipe(left)" transition="in">
                                      <p:cBhvr>
                                        <p:cTn dur="500" id="38"/>
                                        <p:tgtEl>
                                          <p:spTgt spid="33"/>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36"/>
                                        </p:tgtEl>
                                        <p:attrNameLst>
                                          <p:attrName>style.visibility</p:attrName>
                                        </p:attrNameLst>
                                      </p:cBhvr>
                                      <p:to>
                                        <p:strVal val="visible"/>
                                      </p:to>
                                    </p:set>
                                    <p:anim calcmode="lin" valueType="num">
                                      <p:cBhvr additive="base">
                                        <p:cTn dur="500" fill="hold" id="43"/>
                                        <p:tgtEl>
                                          <p:spTgt spid="36"/>
                                        </p:tgtEl>
                                        <p:attrNameLst>
                                          <p:attrName>ppt_x</p:attrName>
                                        </p:attrNameLst>
                                      </p:cBhvr>
                                      <p:tavLst>
                                        <p:tav tm="0">
                                          <p:val>
                                            <p:strVal val="#ppt_x"/>
                                          </p:val>
                                        </p:tav>
                                        <p:tav tm="100000">
                                          <p:val>
                                            <p:strVal val="#ppt_x"/>
                                          </p:val>
                                        </p:tav>
                                      </p:tavLst>
                                    </p:anim>
                                    <p:anim calcmode="lin" valueType="num">
                                      <p:cBhvr additive="base">
                                        <p:cTn dur="500" fill="hold" id="44"/>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7"/>
      <p:bldP grpId="0" spid="33"/>
      <p:bldP grpId="0" spid="35"/>
      <p:bldP grpId="0" spid="36"/>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9" name="组合 8"/>
          <p:cNvGrpSpPr/>
          <p:nvPr/>
        </p:nvGrpSpPr>
        <p:grpSpPr>
          <a:xfrm>
            <a:off x="595" y="1700315"/>
            <a:ext cx="8385671" cy="1955961"/>
            <a:chOff x="595" y="1700315"/>
            <a:chExt cx="8385671" cy="1955961"/>
          </a:xfrm>
        </p:grpSpPr>
        <p:grpSp>
          <p:nvGrpSpPr>
            <p:cNvPr id="8" name="组合 7"/>
            <p:cNvGrpSpPr/>
            <p:nvPr/>
          </p:nvGrpSpPr>
          <p:grpSpPr>
            <a:xfrm>
              <a:off x="1947793" y="1700315"/>
              <a:ext cx="5220479" cy="413994"/>
              <a:chOff x="2611429" y="1676552"/>
              <a:chExt cx="6960638" cy="551992"/>
            </a:xfrm>
          </p:grpSpPr>
          <p:sp>
            <p:nvSpPr>
              <p:cNvPr id="61" name="Oval 60"/>
              <p:cNvSpPr>
                <a:spLocks noChangeAspect="1"/>
              </p:cNvSpPr>
              <p:nvPr/>
            </p:nvSpPr>
            <p:spPr>
              <a:xfrm>
                <a:off x="2611429" y="1676552"/>
                <a:ext cx="551920" cy="5519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r>
                  <a:rPr lang="en-AU" sz="1350">
                    <a:solidFill>
                      <a:srgbClr val="FFFFFF"/>
                    </a:solidFill>
                    <a:latin typeface="+mn-ea"/>
                    <a:cs typeface="+mn-ea"/>
                  </a:rPr>
                  <a:t>1</a:t>
                </a:r>
              </a:p>
            </p:txBody>
          </p:sp>
          <p:sp>
            <p:nvSpPr>
              <p:cNvPr id="64" name="Oval 63"/>
              <p:cNvSpPr>
                <a:spLocks noChangeAspect="1"/>
              </p:cNvSpPr>
              <p:nvPr/>
            </p:nvSpPr>
            <p:spPr>
              <a:xfrm>
                <a:off x="4752664" y="1676552"/>
                <a:ext cx="551920" cy="55199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r>
                  <a:rPr lang="en-AU" sz="1350">
                    <a:solidFill>
                      <a:schemeClr val="bg1"/>
                    </a:solidFill>
                    <a:latin typeface="+mn-ea"/>
                    <a:cs typeface="+mn-ea"/>
                  </a:rPr>
                  <a:t>2</a:t>
                </a:r>
              </a:p>
            </p:txBody>
          </p:sp>
          <p:sp>
            <p:nvSpPr>
              <p:cNvPr id="67" name="Oval 66"/>
              <p:cNvSpPr>
                <a:spLocks noChangeAspect="1"/>
              </p:cNvSpPr>
              <p:nvPr/>
            </p:nvSpPr>
            <p:spPr>
              <a:xfrm>
                <a:off x="6878912" y="1676552"/>
                <a:ext cx="551920" cy="55199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r>
                  <a:rPr lang="en-AU" sz="1350">
                    <a:solidFill>
                      <a:srgbClr val="FFFFFF"/>
                    </a:solidFill>
                    <a:latin typeface="+mn-ea"/>
                    <a:cs typeface="+mn-ea"/>
                  </a:rPr>
                  <a:t>3</a:t>
                </a:r>
              </a:p>
            </p:txBody>
          </p:sp>
          <p:sp>
            <p:nvSpPr>
              <p:cNvPr id="70" name="Oval 69"/>
              <p:cNvSpPr>
                <a:spLocks noChangeAspect="1"/>
              </p:cNvSpPr>
              <p:nvPr/>
            </p:nvSpPr>
            <p:spPr>
              <a:xfrm>
                <a:off x="9020147" y="1676552"/>
                <a:ext cx="551920" cy="55199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r>
                  <a:rPr lang="en-AU" sz="1350">
                    <a:solidFill>
                      <a:srgbClr val="FFFFFF"/>
                    </a:solidFill>
                    <a:latin typeface="+mn-ea"/>
                    <a:cs typeface="+mn-ea"/>
                  </a:rPr>
                  <a:t>4</a:t>
                </a:r>
              </a:p>
            </p:txBody>
          </p:sp>
        </p:grpSp>
        <p:grpSp>
          <p:nvGrpSpPr>
            <p:cNvPr id="13" name="组合 12"/>
            <p:cNvGrpSpPr/>
            <p:nvPr/>
          </p:nvGrpSpPr>
          <p:grpSpPr>
            <a:xfrm>
              <a:off x="1958572" y="3242282"/>
              <a:ext cx="5220479" cy="413994"/>
              <a:chOff x="2611429" y="4433883"/>
              <a:chExt cx="6960638" cy="551992"/>
            </a:xfrm>
          </p:grpSpPr>
          <p:sp>
            <p:nvSpPr>
              <p:cNvPr id="82" name="Oval 81"/>
              <p:cNvSpPr>
                <a:spLocks noChangeAspect="1"/>
              </p:cNvSpPr>
              <p:nvPr/>
            </p:nvSpPr>
            <p:spPr>
              <a:xfrm>
                <a:off x="2611429" y="4433883"/>
                <a:ext cx="551920" cy="5519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r>
                  <a:rPr lang="en-AU" sz="1350">
                    <a:solidFill>
                      <a:srgbClr val="FFFFFF"/>
                    </a:solidFill>
                    <a:latin typeface="+mn-ea"/>
                    <a:cs typeface="+mn-ea"/>
                  </a:rPr>
                  <a:t>5</a:t>
                </a:r>
              </a:p>
            </p:txBody>
          </p:sp>
          <p:sp>
            <p:nvSpPr>
              <p:cNvPr id="85" name="Oval 84"/>
              <p:cNvSpPr>
                <a:spLocks noChangeAspect="1"/>
              </p:cNvSpPr>
              <p:nvPr/>
            </p:nvSpPr>
            <p:spPr>
              <a:xfrm>
                <a:off x="4752664" y="4433883"/>
                <a:ext cx="551920" cy="55199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a:r>
                  <a:rPr lang="en-AU" sz="1350">
                    <a:solidFill>
                      <a:srgbClr val="FFFFFF"/>
                    </a:solidFill>
                    <a:latin typeface="+mn-ea"/>
                    <a:cs typeface="+mn-ea"/>
                  </a:rPr>
                  <a:t>6</a:t>
                </a:r>
              </a:p>
            </p:txBody>
          </p:sp>
          <p:sp>
            <p:nvSpPr>
              <p:cNvPr id="88" name="Oval 87"/>
              <p:cNvSpPr>
                <a:spLocks noChangeAspect="1"/>
              </p:cNvSpPr>
              <p:nvPr/>
            </p:nvSpPr>
            <p:spPr>
              <a:xfrm>
                <a:off x="6878912" y="4433883"/>
                <a:ext cx="551920" cy="55199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lvl="0"/>
                <a:r>
                  <a:rPr lang="en-AU" sz="1350">
                    <a:solidFill>
                      <a:srgbClr val="FFFFFF"/>
                    </a:solidFill>
                    <a:latin typeface="+mn-ea"/>
                    <a:cs typeface="+mn-ea"/>
                  </a:rPr>
                  <a:t>7</a:t>
                </a:r>
              </a:p>
            </p:txBody>
          </p:sp>
          <p:sp>
            <p:nvSpPr>
              <p:cNvPr id="91" name="Oval 90"/>
              <p:cNvSpPr>
                <a:spLocks noChangeAspect="1"/>
              </p:cNvSpPr>
              <p:nvPr/>
            </p:nvSpPr>
            <p:spPr>
              <a:xfrm>
                <a:off x="9020147" y="4433883"/>
                <a:ext cx="551920" cy="55199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lvl="0"/>
                <a:r>
                  <a:rPr lang="en-AU" sz="1350">
                    <a:solidFill>
                      <a:schemeClr val="bg1"/>
                    </a:solidFill>
                    <a:latin typeface="+mn-ea"/>
                    <a:cs typeface="+mn-ea"/>
                  </a:rPr>
                  <a:t>8</a:t>
                </a:r>
              </a:p>
            </p:txBody>
          </p:sp>
        </p:grpSp>
        <p:grpSp>
          <p:nvGrpSpPr>
            <p:cNvPr id="4" name="组合 3"/>
            <p:cNvGrpSpPr/>
            <p:nvPr/>
          </p:nvGrpSpPr>
          <p:grpSpPr>
            <a:xfrm>
              <a:off x="595" y="2337388"/>
              <a:ext cx="8385671" cy="646664"/>
              <a:chOff x="794" y="3227357"/>
              <a:chExt cx="11180894" cy="862219"/>
            </a:xfrm>
          </p:grpSpPr>
          <p:cxnSp>
            <p:nvCxnSpPr>
              <p:cNvPr id="49" name="wergreerg"/>
              <p:cNvCxnSpPr/>
              <p:nvPr/>
            </p:nvCxnSpPr>
            <p:spPr>
              <a:xfrm>
                <a:off x="794" y="3645420"/>
                <a:ext cx="11180894" cy="0"/>
              </a:xfrm>
              <a:prstGeom prst="straightConnector1">
                <a:avLst/>
              </a:prstGeom>
              <a:ln w="1143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7163377" y="3227357"/>
                <a:ext cx="2262054" cy="254634"/>
                <a:chOff x="7163516" y="3227357"/>
                <a:chExt cx="2262348" cy="254634"/>
              </a:xfrm>
            </p:grpSpPr>
            <p:sp>
              <p:nvSpPr>
                <p:cNvPr id="52" name="Rectangle 51"/>
                <p:cNvSpPr/>
                <p:nvPr/>
              </p:nvSpPr>
              <p:spPr>
                <a:xfrm>
                  <a:off x="7163516" y="3300674"/>
                  <a:ext cx="2097777" cy="10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sp>
              <p:nvSpPr>
                <p:cNvPr id="58" name="Oval 57"/>
                <p:cNvSpPr/>
                <p:nvPr/>
              </p:nvSpPr>
              <p:spPr>
                <a:xfrm>
                  <a:off x="9171230" y="3227357"/>
                  <a:ext cx="254634" cy="25463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grpSp>
          <p:grpSp>
            <p:nvGrpSpPr>
              <p:cNvPr id="11" name="Group 10"/>
              <p:cNvGrpSpPr/>
              <p:nvPr/>
            </p:nvGrpSpPr>
            <p:grpSpPr>
              <a:xfrm>
                <a:off x="7163377" y="3834942"/>
                <a:ext cx="2262054" cy="254634"/>
                <a:chOff x="7163516" y="3834942"/>
                <a:chExt cx="2262348" cy="254634"/>
              </a:xfrm>
            </p:grpSpPr>
            <p:sp>
              <p:nvSpPr>
                <p:cNvPr id="73" name="Rectangle 72"/>
                <p:cNvSpPr/>
                <p:nvPr/>
              </p:nvSpPr>
              <p:spPr>
                <a:xfrm>
                  <a:off x="7163516" y="3908259"/>
                  <a:ext cx="2097777" cy="10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sp>
              <p:nvSpPr>
                <p:cNvPr id="79" name="Oval 78"/>
                <p:cNvSpPr/>
                <p:nvPr/>
              </p:nvSpPr>
              <p:spPr>
                <a:xfrm>
                  <a:off x="9171230" y="3834942"/>
                  <a:ext cx="254634" cy="254634"/>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grpSp>
          <p:grpSp>
            <p:nvGrpSpPr>
              <p:cNvPr id="7" name="Group 6"/>
              <p:cNvGrpSpPr/>
              <p:nvPr/>
            </p:nvGrpSpPr>
            <p:grpSpPr>
              <a:xfrm>
                <a:off x="5028624" y="3227357"/>
                <a:ext cx="2262054" cy="254634"/>
                <a:chOff x="5028485" y="3227357"/>
                <a:chExt cx="2262348" cy="254634"/>
              </a:xfrm>
            </p:grpSpPr>
            <p:sp>
              <p:nvSpPr>
                <p:cNvPr id="51" name="Rectangle 50"/>
                <p:cNvSpPr/>
                <p:nvPr/>
              </p:nvSpPr>
              <p:spPr>
                <a:xfrm>
                  <a:off x="5028485" y="3300674"/>
                  <a:ext cx="2097777" cy="10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sp>
              <p:nvSpPr>
                <p:cNvPr id="57" name="Oval 56"/>
                <p:cNvSpPr/>
                <p:nvPr/>
              </p:nvSpPr>
              <p:spPr>
                <a:xfrm>
                  <a:off x="7036199" y="3227357"/>
                  <a:ext cx="254634" cy="25463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grpSp>
          <p:grpSp>
            <p:nvGrpSpPr>
              <p:cNvPr id="10" name="Group 9"/>
              <p:cNvGrpSpPr/>
              <p:nvPr/>
            </p:nvGrpSpPr>
            <p:grpSpPr>
              <a:xfrm>
                <a:off x="5028624" y="3834942"/>
                <a:ext cx="2262054" cy="254634"/>
                <a:chOff x="5028485" y="3834942"/>
                <a:chExt cx="2262348" cy="254634"/>
              </a:xfrm>
            </p:grpSpPr>
            <p:sp>
              <p:nvSpPr>
                <p:cNvPr id="72" name="Rectangle 71"/>
                <p:cNvSpPr/>
                <p:nvPr/>
              </p:nvSpPr>
              <p:spPr>
                <a:xfrm>
                  <a:off x="5028485" y="3908259"/>
                  <a:ext cx="2097777" cy="10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sp>
              <p:nvSpPr>
                <p:cNvPr id="78" name="Oval 77"/>
                <p:cNvSpPr/>
                <p:nvPr/>
              </p:nvSpPr>
              <p:spPr>
                <a:xfrm>
                  <a:off x="7036199" y="3834942"/>
                  <a:ext cx="254634" cy="25463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grpSp>
          <p:grpSp>
            <p:nvGrpSpPr>
              <p:cNvPr id="5" name="Group 4"/>
              <p:cNvGrpSpPr/>
              <p:nvPr/>
            </p:nvGrpSpPr>
            <p:grpSpPr>
              <a:xfrm>
                <a:off x="2973105" y="3227357"/>
                <a:ext cx="2182820" cy="254634"/>
                <a:chOff x="2972698" y="3227357"/>
                <a:chExt cx="2183104" cy="254634"/>
              </a:xfrm>
            </p:grpSpPr>
            <p:sp>
              <p:nvSpPr>
                <p:cNvPr id="54" name="Rectangle 53"/>
                <p:cNvSpPr/>
                <p:nvPr/>
              </p:nvSpPr>
              <p:spPr>
                <a:xfrm>
                  <a:off x="2972698" y="3300674"/>
                  <a:ext cx="2097777" cy="10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sp>
              <p:nvSpPr>
                <p:cNvPr id="55" name="Oval 54"/>
                <p:cNvSpPr/>
                <p:nvPr/>
              </p:nvSpPr>
              <p:spPr>
                <a:xfrm>
                  <a:off x="4901168" y="3227357"/>
                  <a:ext cx="254634" cy="25463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grpSp>
          <p:grpSp>
            <p:nvGrpSpPr>
              <p:cNvPr id="2" name="Group 1"/>
              <p:cNvGrpSpPr/>
              <p:nvPr/>
            </p:nvGrpSpPr>
            <p:grpSpPr>
              <a:xfrm>
                <a:off x="794" y="3227357"/>
                <a:ext cx="3020378" cy="254634"/>
                <a:chOff x="0" y="3227357"/>
                <a:chExt cx="3020771" cy="254634"/>
              </a:xfrm>
            </p:grpSpPr>
            <p:sp>
              <p:nvSpPr>
                <p:cNvPr id="53" name="Rectangle 52"/>
                <p:cNvSpPr/>
                <p:nvPr/>
              </p:nvSpPr>
              <p:spPr>
                <a:xfrm>
                  <a:off x="0" y="3300674"/>
                  <a:ext cx="2882900"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sp>
              <p:nvSpPr>
                <p:cNvPr id="56" name="Oval 55"/>
                <p:cNvSpPr/>
                <p:nvPr/>
              </p:nvSpPr>
              <p:spPr>
                <a:xfrm>
                  <a:off x="2766137" y="3227357"/>
                  <a:ext cx="254634" cy="25463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grpSp>
          <p:grpSp>
            <p:nvGrpSpPr>
              <p:cNvPr id="6" name="Group 5"/>
              <p:cNvGrpSpPr/>
              <p:nvPr/>
            </p:nvGrpSpPr>
            <p:grpSpPr>
              <a:xfrm>
                <a:off x="2973105" y="3834942"/>
                <a:ext cx="2182820" cy="254634"/>
                <a:chOff x="2972698" y="3834942"/>
                <a:chExt cx="2183104" cy="254634"/>
              </a:xfrm>
            </p:grpSpPr>
            <p:sp>
              <p:nvSpPr>
                <p:cNvPr id="75" name="Rectangle 74"/>
                <p:cNvSpPr/>
                <p:nvPr/>
              </p:nvSpPr>
              <p:spPr>
                <a:xfrm>
                  <a:off x="2972698" y="3908259"/>
                  <a:ext cx="2097777" cy="10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sp>
              <p:nvSpPr>
                <p:cNvPr id="76" name="Oval 75"/>
                <p:cNvSpPr/>
                <p:nvPr/>
              </p:nvSpPr>
              <p:spPr>
                <a:xfrm>
                  <a:off x="4901168" y="3834942"/>
                  <a:ext cx="254634" cy="25463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grpSp>
          <p:grpSp>
            <p:nvGrpSpPr>
              <p:cNvPr id="3" name="Group 2"/>
              <p:cNvGrpSpPr/>
              <p:nvPr/>
            </p:nvGrpSpPr>
            <p:grpSpPr>
              <a:xfrm>
                <a:off x="794" y="3834942"/>
                <a:ext cx="3020378" cy="254634"/>
                <a:chOff x="0" y="3834942"/>
                <a:chExt cx="3020771" cy="254634"/>
              </a:xfrm>
            </p:grpSpPr>
            <p:sp>
              <p:nvSpPr>
                <p:cNvPr id="74" name="Rectangle 73"/>
                <p:cNvSpPr/>
                <p:nvPr/>
              </p:nvSpPr>
              <p:spPr>
                <a:xfrm>
                  <a:off x="0" y="3908259"/>
                  <a:ext cx="2924175" cy="10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sp>
              <p:nvSpPr>
                <p:cNvPr id="77" name="Oval 76"/>
                <p:cNvSpPr/>
                <p:nvPr/>
              </p:nvSpPr>
              <p:spPr>
                <a:xfrm>
                  <a:off x="2766137" y="3834942"/>
                  <a:ext cx="254634" cy="25463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id-ID" sz="1350">
                    <a:latin typeface="+mn-ea"/>
                    <a:cs typeface="+mn-ea"/>
                  </a:endParaRPr>
                </a:p>
              </p:txBody>
            </p:sp>
          </p:grpSp>
        </p:grpSp>
      </p:grpSp>
      <p:sp>
        <p:nvSpPr>
          <p:cNvPr id="63" name="文本框 36"/>
          <p:cNvSpPr txBox="1"/>
          <p:nvPr/>
        </p:nvSpPr>
        <p:spPr>
          <a:xfrm flipH="1">
            <a:off x="1648026" y="826353"/>
            <a:ext cx="1197381" cy="822960"/>
          </a:xfrm>
          <a:prstGeom prst="rect">
            <a:avLst/>
          </a:prstGeom>
          <a:noFill/>
        </p:spPr>
        <p:txBody>
          <a:bodyPr rtlCol="0" wrap="square">
            <a:spAutoFit/>
          </a:bodyPr>
          <a:lstStyle/>
          <a:p>
            <a:pPr algn="ctr" defTabSz="617220">
              <a:defRPr/>
            </a:pPr>
            <a:r>
              <a:rPr altLang="en-US" kern="0" lang="zh-CN" sz="1200">
                <a:solidFill>
                  <a:schemeClr val="tx1">
                    <a:lumMod val="85000"/>
                    <a:lumOff val="15000"/>
                  </a:schemeClr>
                </a:solidFill>
                <a:latin typeface="+mn-ea"/>
                <a:cs typeface="+mn-ea"/>
                <a:sym typeface="微软雅黑"/>
              </a:rPr>
              <a:t>主要有两部分组成：基础养老金+个人帐户养老金</a:t>
            </a:r>
          </a:p>
        </p:txBody>
      </p:sp>
      <p:sp>
        <p:nvSpPr>
          <p:cNvPr id="69" name="文本框 36"/>
          <p:cNvSpPr txBox="1"/>
          <p:nvPr/>
        </p:nvSpPr>
        <p:spPr>
          <a:xfrm flipH="1">
            <a:off x="3188757" y="826353"/>
            <a:ext cx="1197381" cy="822960"/>
          </a:xfrm>
          <a:prstGeom prst="rect">
            <a:avLst/>
          </a:prstGeom>
          <a:noFill/>
        </p:spPr>
        <p:txBody>
          <a:bodyPr rtlCol="0" wrap="square">
            <a:spAutoFit/>
          </a:bodyPr>
          <a:lstStyle/>
          <a:p>
            <a:pPr algn="ctr" defTabSz="617220">
              <a:defRPr/>
            </a:pPr>
            <a:r>
              <a:rPr altLang="en-US" kern="0" lang="zh-CN" smtClean="0" sz="1200">
                <a:solidFill>
                  <a:schemeClr val="tx1">
                    <a:lumMod val="85000"/>
                    <a:lumOff val="15000"/>
                  </a:schemeClr>
                </a:solidFill>
                <a:latin typeface="+mn-ea"/>
                <a:cs typeface="+mn-ea"/>
                <a:sym typeface="微软雅黑"/>
              </a:rPr>
              <a:t>个人帐户养老金的标准为退休时的本人帐户</a:t>
            </a:r>
          </a:p>
        </p:txBody>
      </p:sp>
      <p:sp>
        <p:nvSpPr>
          <p:cNvPr id="80" name="文本框 36"/>
          <p:cNvSpPr txBox="1"/>
          <p:nvPr/>
        </p:nvSpPr>
        <p:spPr>
          <a:xfrm flipH="1">
            <a:off x="4729488" y="826353"/>
            <a:ext cx="1197381" cy="640080"/>
          </a:xfrm>
          <a:prstGeom prst="rect">
            <a:avLst/>
          </a:prstGeom>
          <a:noFill/>
        </p:spPr>
        <p:txBody>
          <a:bodyPr rtlCol="0" wrap="square">
            <a:spAutoFit/>
          </a:bodyPr>
          <a:lstStyle/>
          <a:p>
            <a:pPr algn="ctr" defTabSz="617220">
              <a:defRPr/>
            </a:pPr>
            <a:r>
              <a:rPr altLang="en-US" kern="0" lang="zh-CN" smtClean="0" sz="1200">
                <a:solidFill>
                  <a:schemeClr val="tx1">
                    <a:lumMod val="85000"/>
                    <a:lumOff val="15000"/>
                  </a:schemeClr>
                </a:solidFill>
                <a:latin typeface="+mn-ea"/>
                <a:cs typeface="+mn-ea"/>
                <a:sym typeface="微软雅黑"/>
              </a:rPr>
              <a:t>存额除以139个月(目前50岁为195个月</a:t>
            </a:r>
          </a:p>
        </p:txBody>
      </p:sp>
      <p:sp>
        <p:nvSpPr>
          <p:cNvPr id="81" name="文本框 36"/>
          <p:cNvSpPr txBox="1"/>
          <p:nvPr/>
        </p:nvSpPr>
        <p:spPr>
          <a:xfrm flipH="1">
            <a:off x="6248401" y="826353"/>
            <a:ext cx="1349781" cy="822960"/>
          </a:xfrm>
          <a:prstGeom prst="rect">
            <a:avLst/>
          </a:prstGeom>
          <a:noFill/>
        </p:spPr>
        <p:txBody>
          <a:bodyPr rtlCol="0" wrap="square">
            <a:spAutoFit/>
          </a:bodyPr>
          <a:lstStyle/>
          <a:p>
            <a:pPr algn="ctr" defTabSz="617220">
              <a:defRPr/>
            </a:pPr>
            <a:r>
              <a:rPr altLang="zh-CN" kern="0" lang="en-US" smtClean="0" sz="1200">
                <a:solidFill>
                  <a:schemeClr val="tx1">
                    <a:lumMod val="85000"/>
                    <a:lumOff val="15000"/>
                  </a:schemeClr>
                </a:solidFill>
                <a:latin typeface="+mn-ea"/>
                <a:cs typeface="+mn-ea"/>
                <a:sym typeface="微软雅黑"/>
              </a:rPr>
              <a:t>55岁为170个月60岁为139个月不再统一是120个月了</a:t>
            </a:r>
          </a:p>
        </p:txBody>
      </p:sp>
      <p:sp>
        <p:nvSpPr>
          <p:cNvPr id="83" name="文本框 36"/>
          <p:cNvSpPr txBox="1"/>
          <p:nvPr/>
        </p:nvSpPr>
        <p:spPr>
          <a:xfrm flipH="1">
            <a:off x="1544227" y="3677818"/>
            <a:ext cx="1197381" cy="822960"/>
          </a:xfrm>
          <a:prstGeom prst="rect">
            <a:avLst/>
          </a:prstGeom>
          <a:noFill/>
        </p:spPr>
        <p:txBody>
          <a:bodyPr rtlCol="0" wrap="square">
            <a:spAutoFit/>
          </a:bodyPr>
          <a:lstStyle/>
          <a:p>
            <a:pPr algn="ctr" defTabSz="617220">
              <a:defRPr/>
            </a:pPr>
            <a:r>
              <a:rPr altLang="en-US" kern="0" lang="zh-CN" sz="1200">
                <a:solidFill>
                  <a:schemeClr val="tx1">
                    <a:lumMod val="85000"/>
                    <a:lumOff val="15000"/>
                  </a:schemeClr>
                </a:solidFill>
                <a:latin typeface="+mn-ea"/>
                <a:cs typeface="+mn-ea"/>
                <a:sym typeface="微软雅黑"/>
              </a:rPr>
              <a:t>男年龄满60周岁，管理岗位女年龄满55周岁</a:t>
            </a:r>
          </a:p>
        </p:txBody>
      </p:sp>
      <p:sp>
        <p:nvSpPr>
          <p:cNvPr id="84" name="文本框 36"/>
          <p:cNvSpPr txBox="1"/>
          <p:nvPr/>
        </p:nvSpPr>
        <p:spPr>
          <a:xfrm flipH="1">
            <a:off x="3146019" y="3677818"/>
            <a:ext cx="1197381" cy="457200"/>
          </a:xfrm>
          <a:prstGeom prst="rect">
            <a:avLst/>
          </a:prstGeom>
          <a:noFill/>
        </p:spPr>
        <p:txBody>
          <a:bodyPr rtlCol="0" wrap="square">
            <a:spAutoFit/>
          </a:bodyPr>
          <a:lstStyle/>
          <a:p>
            <a:pPr algn="ctr" defTabSz="617220">
              <a:defRPr/>
            </a:pPr>
            <a:r>
              <a:rPr altLang="en-US" kern="0" lang="zh-CN" smtClean="0" sz="1200">
                <a:solidFill>
                  <a:schemeClr val="tx1">
                    <a:lumMod val="85000"/>
                    <a:lumOff val="15000"/>
                  </a:schemeClr>
                </a:solidFill>
                <a:latin typeface="+mn-ea"/>
                <a:cs typeface="+mn-ea"/>
                <a:sym typeface="微软雅黑"/>
              </a:rPr>
              <a:t>工人岗位女年龄满50周岁</a:t>
            </a:r>
          </a:p>
        </p:txBody>
      </p:sp>
      <p:sp>
        <p:nvSpPr>
          <p:cNvPr id="86" name="文本框 36"/>
          <p:cNvSpPr txBox="1"/>
          <p:nvPr/>
        </p:nvSpPr>
        <p:spPr>
          <a:xfrm flipH="1">
            <a:off x="4805688" y="3677818"/>
            <a:ext cx="1197381" cy="822960"/>
          </a:xfrm>
          <a:prstGeom prst="rect">
            <a:avLst/>
          </a:prstGeom>
          <a:noFill/>
        </p:spPr>
        <p:txBody>
          <a:bodyPr rtlCol="0" wrap="square">
            <a:spAutoFit/>
          </a:bodyPr>
          <a:lstStyle/>
          <a:p>
            <a:pPr algn="ctr" defTabSz="617220">
              <a:defRPr/>
            </a:pPr>
            <a:r>
              <a:rPr altLang="en-US" kern="0" lang="zh-CN" smtClean="0" sz="1200">
                <a:solidFill>
                  <a:schemeClr val="tx1">
                    <a:lumMod val="85000"/>
                    <a:lumOff val="15000"/>
                  </a:schemeClr>
                </a:solidFill>
                <a:latin typeface="+mn-ea"/>
                <a:cs typeface="+mn-ea"/>
                <a:sym typeface="微软雅黑"/>
              </a:rPr>
              <a:t>参加基本养老保险至退休时缴费年限累计不满10年</a:t>
            </a:r>
          </a:p>
        </p:txBody>
      </p:sp>
      <p:sp>
        <p:nvSpPr>
          <p:cNvPr id="87" name="文本框 36"/>
          <p:cNvSpPr txBox="1"/>
          <p:nvPr/>
        </p:nvSpPr>
        <p:spPr>
          <a:xfrm flipH="1">
            <a:off x="6346420" y="3677818"/>
            <a:ext cx="1197381" cy="822960"/>
          </a:xfrm>
          <a:prstGeom prst="rect">
            <a:avLst/>
          </a:prstGeom>
          <a:noFill/>
        </p:spPr>
        <p:txBody>
          <a:bodyPr rtlCol="0" wrap="square">
            <a:spAutoFit/>
          </a:bodyPr>
          <a:lstStyle/>
          <a:p>
            <a:pPr algn="ctr" defTabSz="617220">
              <a:defRPr/>
            </a:pPr>
            <a:r>
              <a:rPr altLang="en-US" kern="0" lang="zh-CN" smtClean="0" sz="1200">
                <a:solidFill>
                  <a:schemeClr val="tx1">
                    <a:lumMod val="85000"/>
                    <a:lumOff val="15000"/>
                  </a:schemeClr>
                </a:solidFill>
                <a:latin typeface="+mn-ea"/>
                <a:cs typeface="+mn-ea"/>
                <a:sym typeface="微软雅黑"/>
              </a:rPr>
              <a:t>参加基本养老保险至退休时缴费年限累计不满15年的</a:t>
            </a:r>
          </a:p>
        </p:txBody>
      </p:sp>
    </p:spTree>
    <p:extLst>
      <p:ext uri="{BB962C8B-B14F-4D97-AF65-F5344CB8AC3E}">
        <p14:creationId val="474571790"/>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8">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additive="base">
                                        <p:cTn dur="500" fill="hold" id="7"/>
                                        <p:tgtEl>
                                          <p:spTgt spid="9"/>
                                        </p:tgtEl>
                                        <p:attrNameLst>
                                          <p:attrName>ppt_x</p:attrName>
                                        </p:attrNameLst>
                                      </p:cBhvr>
                                      <p:tavLst>
                                        <p:tav tm="0">
                                          <p:val>
                                            <p:strVal val="0-#ppt_w/2"/>
                                          </p:val>
                                        </p:tav>
                                        <p:tav tm="100000">
                                          <p:val>
                                            <p:strVal val="#ppt_x"/>
                                          </p:val>
                                        </p:tav>
                                      </p:tavLst>
                                    </p:anim>
                                    <p:anim calcmode="lin" valueType="num">
                                      <p:cBhvr additive="base">
                                        <p:cTn dur="500" fill="hold" id="8"/>
                                        <p:tgtEl>
                                          <p:spTgt spid="9"/>
                                        </p:tgtEl>
                                        <p:attrNameLst>
                                          <p:attrName>ppt_y</p:attrName>
                                        </p:attrNameLst>
                                      </p:cBhvr>
                                      <p:tavLst>
                                        <p:tav tm="0">
                                          <p:val>
                                            <p:strVal val="#ppt_y"/>
                                          </p:val>
                                        </p:tav>
                                        <p:tav tm="100000">
                                          <p:val>
                                            <p:strVal val="#ppt_y"/>
                                          </p:val>
                                        </p:tav>
                                      </p:tavLst>
                                    </p:anim>
                                  </p:childTnLst>
                                </p:cTn>
                              </p:par>
                            </p:childTnLst>
                          </p:cTn>
                        </p:par>
                        <p:par>
                          <p:cTn fill="hold" id="9" nodeType="afterGroup">
                            <p:stCondLst>
                              <p:cond delay="500"/>
                            </p:stCondLst>
                            <p:childTnLst>
                              <p:par>
                                <p:cTn fill="hold" grpId="0" id="10" nodeType="afterEffect" presetClass="entr" presetID="53" presetSubtype="0">
                                  <p:stCondLst>
                                    <p:cond delay="0"/>
                                  </p:stCondLst>
                                  <p:childTnLst>
                                    <p:set>
                                      <p:cBhvr>
                                        <p:cTn dur="1" fill="hold" id="11">
                                          <p:stCondLst>
                                            <p:cond delay="0"/>
                                          </p:stCondLst>
                                        </p:cTn>
                                        <p:tgtEl>
                                          <p:spTgt spid="63"/>
                                        </p:tgtEl>
                                        <p:attrNameLst>
                                          <p:attrName>style.visibility</p:attrName>
                                        </p:attrNameLst>
                                      </p:cBhvr>
                                      <p:to>
                                        <p:strVal val="visible"/>
                                      </p:to>
                                    </p:set>
                                    <p:anim calcmode="lin" valueType="num">
                                      <p:cBhvr>
                                        <p:cTn dur="500" fill="hold" id="12"/>
                                        <p:tgtEl>
                                          <p:spTgt spid="63"/>
                                        </p:tgtEl>
                                        <p:attrNameLst>
                                          <p:attrName>ppt_w</p:attrName>
                                        </p:attrNameLst>
                                      </p:cBhvr>
                                      <p:tavLst>
                                        <p:tav tm="0">
                                          <p:val>
                                            <p:fltVal val="0"/>
                                          </p:val>
                                        </p:tav>
                                        <p:tav tm="100000">
                                          <p:val>
                                            <p:strVal val="#ppt_w"/>
                                          </p:val>
                                        </p:tav>
                                      </p:tavLst>
                                    </p:anim>
                                    <p:anim calcmode="lin" valueType="num">
                                      <p:cBhvr>
                                        <p:cTn dur="500" fill="hold" id="13"/>
                                        <p:tgtEl>
                                          <p:spTgt spid="63"/>
                                        </p:tgtEl>
                                        <p:attrNameLst>
                                          <p:attrName>ppt_h</p:attrName>
                                        </p:attrNameLst>
                                      </p:cBhvr>
                                      <p:tavLst>
                                        <p:tav tm="0">
                                          <p:val>
                                            <p:fltVal val="0"/>
                                          </p:val>
                                        </p:tav>
                                        <p:tav tm="100000">
                                          <p:val>
                                            <p:strVal val="#ppt_h"/>
                                          </p:val>
                                        </p:tav>
                                      </p:tavLst>
                                    </p:anim>
                                    <p:animEffect filter="fade" transition="in">
                                      <p:cBhvr>
                                        <p:cTn dur="500" id="14"/>
                                        <p:tgtEl>
                                          <p:spTgt spid="63"/>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69"/>
                                        </p:tgtEl>
                                        <p:attrNameLst>
                                          <p:attrName>style.visibility</p:attrName>
                                        </p:attrNameLst>
                                      </p:cBhvr>
                                      <p:to>
                                        <p:strVal val="visible"/>
                                      </p:to>
                                    </p:set>
                                    <p:anim calcmode="lin" valueType="num">
                                      <p:cBhvr>
                                        <p:cTn dur="500" fill="hold" id="17"/>
                                        <p:tgtEl>
                                          <p:spTgt spid="69"/>
                                        </p:tgtEl>
                                        <p:attrNameLst>
                                          <p:attrName>ppt_w</p:attrName>
                                        </p:attrNameLst>
                                      </p:cBhvr>
                                      <p:tavLst>
                                        <p:tav tm="0">
                                          <p:val>
                                            <p:fltVal val="0"/>
                                          </p:val>
                                        </p:tav>
                                        <p:tav tm="100000">
                                          <p:val>
                                            <p:strVal val="#ppt_w"/>
                                          </p:val>
                                        </p:tav>
                                      </p:tavLst>
                                    </p:anim>
                                    <p:anim calcmode="lin" valueType="num">
                                      <p:cBhvr>
                                        <p:cTn dur="500" fill="hold" id="18"/>
                                        <p:tgtEl>
                                          <p:spTgt spid="69"/>
                                        </p:tgtEl>
                                        <p:attrNameLst>
                                          <p:attrName>ppt_h</p:attrName>
                                        </p:attrNameLst>
                                      </p:cBhvr>
                                      <p:tavLst>
                                        <p:tav tm="0">
                                          <p:val>
                                            <p:fltVal val="0"/>
                                          </p:val>
                                        </p:tav>
                                        <p:tav tm="100000">
                                          <p:val>
                                            <p:strVal val="#ppt_h"/>
                                          </p:val>
                                        </p:tav>
                                      </p:tavLst>
                                    </p:anim>
                                    <p:animEffect filter="fade" transition="in">
                                      <p:cBhvr>
                                        <p:cTn dur="500" id="19"/>
                                        <p:tgtEl>
                                          <p:spTgt spid="69"/>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80"/>
                                        </p:tgtEl>
                                        <p:attrNameLst>
                                          <p:attrName>style.visibility</p:attrName>
                                        </p:attrNameLst>
                                      </p:cBhvr>
                                      <p:to>
                                        <p:strVal val="visible"/>
                                      </p:to>
                                    </p:set>
                                    <p:anim calcmode="lin" valueType="num">
                                      <p:cBhvr>
                                        <p:cTn dur="500" fill="hold" id="22"/>
                                        <p:tgtEl>
                                          <p:spTgt spid="80"/>
                                        </p:tgtEl>
                                        <p:attrNameLst>
                                          <p:attrName>ppt_w</p:attrName>
                                        </p:attrNameLst>
                                      </p:cBhvr>
                                      <p:tavLst>
                                        <p:tav tm="0">
                                          <p:val>
                                            <p:fltVal val="0"/>
                                          </p:val>
                                        </p:tav>
                                        <p:tav tm="100000">
                                          <p:val>
                                            <p:strVal val="#ppt_w"/>
                                          </p:val>
                                        </p:tav>
                                      </p:tavLst>
                                    </p:anim>
                                    <p:anim calcmode="lin" valueType="num">
                                      <p:cBhvr>
                                        <p:cTn dur="500" fill="hold" id="23"/>
                                        <p:tgtEl>
                                          <p:spTgt spid="80"/>
                                        </p:tgtEl>
                                        <p:attrNameLst>
                                          <p:attrName>ppt_h</p:attrName>
                                        </p:attrNameLst>
                                      </p:cBhvr>
                                      <p:tavLst>
                                        <p:tav tm="0">
                                          <p:val>
                                            <p:fltVal val="0"/>
                                          </p:val>
                                        </p:tav>
                                        <p:tav tm="100000">
                                          <p:val>
                                            <p:strVal val="#ppt_h"/>
                                          </p:val>
                                        </p:tav>
                                      </p:tavLst>
                                    </p:anim>
                                    <p:animEffect filter="fade" transition="in">
                                      <p:cBhvr>
                                        <p:cTn dur="500" id="24"/>
                                        <p:tgtEl>
                                          <p:spTgt spid="80"/>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81"/>
                                        </p:tgtEl>
                                        <p:attrNameLst>
                                          <p:attrName>style.visibility</p:attrName>
                                        </p:attrNameLst>
                                      </p:cBhvr>
                                      <p:to>
                                        <p:strVal val="visible"/>
                                      </p:to>
                                    </p:set>
                                    <p:anim calcmode="lin" valueType="num">
                                      <p:cBhvr>
                                        <p:cTn dur="500" fill="hold" id="27"/>
                                        <p:tgtEl>
                                          <p:spTgt spid="81"/>
                                        </p:tgtEl>
                                        <p:attrNameLst>
                                          <p:attrName>ppt_w</p:attrName>
                                        </p:attrNameLst>
                                      </p:cBhvr>
                                      <p:tavLst>
                                        <p:tav tm="0">
                                          <p:val>
                                            <p:fltVal val="0"/>
                                          </p:val>
                                        </p:tav>
                                        <p:tav tm="100000">
                                          <p:val>
                                            <p:strVal val="#ppt_w"/>
                                          </p:val>
                                        </p:tav>
                                      </p:tavLst>
                                    </p:anim>
                                    <p:anim calcmode="lin" valueType="num">
                                      <p:cBhvr>
                                        <p:cTn dur="500" fill="hold" id="28"/>
                                        <p:tgtEl>
                                          <p:spTgt spid="81"/>
                                        </p:tgtEl>
                                        <p:attrNameLst>
                                          <p:attrName>ppt_h</p:attrName>
                                        </p:attrNameLst>
                                      </p:cBhvr>
                                      <p:tavLst>
                                        <p:tav tm="0">
                                          <p:val>
                                            <p:fltVal val="0"/>
                                          </p:val>
                                        </p:tav>
                                        <p:tav tm="100000">
                                          <p:val>
                                            <p:strVal val="#ppt_h"/>
                                          </p:val>
                                        </p:tav>
                                      </p:tavLst>
                                    </p:anim>
                                    <p:animEffect filter="fade" transition="in">
                                      <p:cBhvr>
                                        <p:cTn dur="500" id="29"/>
                                        <p:tgtEl>
                                          <p:spTgt spid="81"/>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83"/>
                                        </p:tgtEl>
                                        <p:attrNameLst>
                                          <p:attrName>style.visibility</p:attrName>
                                        </p:attrNameLst>
                                      </p:cBhvr>
                                      <p:to>
                                        <p:strVal val="visible"/>
                                      </p:to>
                                    </p:set>
                                    <p:anim calcmode="lin" valueType="num">
                                      <p:cBhvr>
                                        <p:cTn dur="500" fill="hold" id="32"/>
                                        <p:tgtEl>
                                          <p:spTgt spid="83"/>
                                        </p:tgtEl>
                                        <p:attrNameLst>
                                          <p:attrName>ppt_w</p:attrName>
                                        </p:attrNameLst>
                                      </p:cBhvr>
                                      <p:tavLst>
                                        <p:tav tm="0">
                                          <p:val>
                                            <p:fltVal val="0"/>
                                          </p:val>
                                        </p:tav>
                                        <p:tav tm="100000">
                                          <p:val>
                                            <p:strVal val="#ppt_w"/>
                                          </p:val>
                                        </p:tav>
                                      </p:tavLst>
                                    </p:anim>
                                    <p:anim calcmode="lin" valueType="num">
                                      <p:cBhvr>
                                        <p:cTn dur="500" fill="hold" id="33"/>
                                        <p:tgtEl>
                                          <p:spTgt spid="83"/>
                                        </p:tgtEl>
                                        <p:attrNameLst>
                                          <p:attrName>ppt_h</p:attrName>
                                        </p:attrNameLst>
                                      </p:cBhvr>
                                      <p:tavLst>
                                        <p:tav tm="0">
                                          <p:val>
                                            <p:fltVal val="0"/>
                                          </p:val>
                                        </p:tav>
                                        <p:tav tm="100000">
                                          <p:val>
                                            <p:strVal val="#ppt_h"/>
                                          </p:val>
                                        </p:tav>
                                      </p:tavLst>
                                    </p:anim>
                                    <p:animEffect filter="fade" transition="in">
                                      <p:cBhvr>
                                        <p:cTn dur="500" id="34"/>
                                        <p:tgtEl>
                                          <p:spTgt spid="83"/>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84"/>
                                        </p:tgtEl>
                                        <p:attrNameLst>
                                          <p:attrName>style.visibility</p:attrName>
                                        </p:attrNameLst>
                                      </p:cBhvr>
                                      <p:to>
                                        <p:strVal val="visible"/>
                                      </p:to>
                                    </p:set>
                                    <p:anim calcmode="lin" valueType="num">
                                      <p:cBhvr>
                                        <p:cTn dur="500" fill="hold" id="37"/>
                                        <p:tgtEl>
                                          <p:spTgt spid="84"/>
                                        </p:tgtEl>
                                        <p:attrNameLst>
                                          <p:attrName>ppt_w</p:attrName>
                                        </p:attrNameLst>
                                      </p:cBhvr>
                                      <p:tavLst>
                                        <p:tav tm="0">
                                          <p:val>
                                            <p:fltVal val="0"/>
                                          </p:val>
                                        </p:tav>
                                        <p:tav tm="100000">
                                          <p:val>
                                            <p:strVal val="#ppt_w"/>
                                          </p:val>
                                        </p:tav>
                                      </p:tavLst>
                                    </p:anim>
                                    <p:anim calcmode="lin" valueType="num">
                                      <p:cBhvr>
                                        <p:cTn dur="500" fill="hold" id="38"/>
                                        <p:tgtEl>
                                          <p:spTgt spid="84"/>
                                        </p:tgtEl>
                                        <p:attrNameLst>
                                          <p:attrName>ppt_h</p:attrName>
                                        </p:attrNameLst>
                                      </p:cBhvr>
                                      <p:tavLst>
                                        <p:tav tm="0">
                                          <p:val>
                                            <p:fltVal val="0"/>
                                          </p:val>
                                        </p:tav>
                                        <p:tav tm="100000">
                                          <p:val>
                                            <p:strVal val="#ppt_h"/>
                                          </p:val>
                                        </p:tav>
                                      </p:tavLst>
                                    </p:anim>
                                    <p:animEffect filter="fade" transition="in">
                                      <p:cBhvr>
                                        <p:cTn dur="500" id="39"/>
                                        <p:tgtEl>
                                          <p:spTgt spid="84"/>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86"/>
                                        </p:tgtEl>
                                        <p:attrNameLst>
                                          <p:attrName>style.visibility</p:attrName>
                                        </p:attrNameLst>
                                      </p:cBhvr>
                                      <p:to>
                                        <p:strVal val="visible"/>
                                      </p:to>
                                    </p:set>
                                    <p:anim calcmode="lin" valueType="num">
                                      <p:cBhvr>
                                        <p:cTn dur="500" fill="hold" id="42"/>
                                        <p:tgtEl>
                                          <p:spTgt spid="86"/>
                                        </p:tgtEl>
                                        <p:attrNameLst>
                                          <p:attrName>ppt_w</p:attrName>
                                        </p:attrNameLst>
                                      </p:cBhvr>
                                      <p:tavLst>
                                        <p:tav tm="0">
                                          <p:val>
                                            <p:fltVal val="0"/>
                                          </p:val>
                                        </p:tav>
                                        <p:tav tm="100000">
                                          <p:val>
                                            <p:strVal val="#ppt_w"/>
                                          </p:val>
                                        </p:tav>
                                      </p:tavLst>
                                    </p:anim>
                                    <p:anim calcmode="lin" valueType="num">
                                      <p:cBhvr>
                                        <p:cTn dur="500" fill="hold" id="43"/>
                                        <p:tgtEl>
                                          <p:spTgt spid="86"/>
                                        </p:tgtEl>
                                        <p:attrNameLst>
                                          <p:attrName>ppt_h</p:attrName>
                                        </p:attrNameLst>
                                      </p:cBhvr>
                                      <p:tavLst>
                                        <p:tav tm="0">
                                          <p:val>
                                            <p:fltVal val="0"/>
                                          </p:val>
                                        </p:tav>
                                        <p:tav tm="100000">
                                          <p:val>
                                            <p:strVal val="#ppt_h"/>
                                          </p:val>
                                        </p:tav>
                                      </p:tavLst>
                                    </p:anim>
                                    <p:animEffect filter="fade" transition="in">
                                      <p:cBhvr>
                                        <p:cTn dur="500" id="44"/>
                                        <p:tgtEl>
                                          <p:spTgt spid="86"/>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87"/>
                                        </p:tgtEl>
                                        <p:attrNameLst>
                                          <p:attrName>style.visibility</p:attrName>
                                        </p:attrNameLst>
                                      </p:cBhvr>
                                      <p:to>
                                        <p:strVal val="visible"/>
                                      </p:to>
                                    </p:set>
                                    <p:anim calcmode="lin" valueType="num">
                                      <p:cBhvr>
                                        <p:cTn dur="500" fill="hold" id="47"/>
                                        <p:tgtEl>
                                          <p:spTgt spid="87"/>
                                        </p:tgtEl>
                                        <p:attrNameLst>
                                          <p:attrName>ppt_w</p:attrName>
                                        </p:attrNameLst>
                                      </p:cBhvr>
                                      <p:tavLst>
                                        <p:tav tm="0">
                                          <p:val>
                                            <p:fltVal val="0"/>
                                          </p:val>
                                        </p:tav>
                                        <p:tav tm="100000">
                                          <p:val>
                                            <p:strVal val="#ppt_w"/>
                                          </p:val>
                                        </p:tav>
                                      </p:tavLst>
                                    </p:anim>
                                    <p:anim calcmode="lin" valueType="num">
                                      <p:cBhvr>
                                        <p:cTn dur="500" fill="hold" id="48"/>
                                        <p:tgtEl>
                                          <p:spTgt spid="87"/>
                                        </p:tgtEl>
                                        <p:attrNameLst>
                                          <p:attrName>ppt_h</p:attrName>
                                        </p:attrNameLst>
                                      </p:cBhvr>
                                      <p:tavLst>
                                        <p:tav tm="0">
                                          <p:val>
                                            <p:fltVal val="0"/>
                                          </p:val>
                                        </p:tav>
                                        <p:tav tm="100000">
                                          <p:val>
                                            <p:strVal val="#ppt_h"/>
                                          </p:val>
                                        </p:tav>
                                      </p:tavLst>
                                    </p:anim>
                                    <p:animEffect filter="fade" transition="in">
                                      <p:cBhvr>
                                        <p:cTn dur="500" id="49"/>
                                        <p:tgtEl>
                                          <p:spTgt spid="8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3"/>
      <p:bldP grpId="0" spid="69"/>
      <p:bldP grpId="0" spid="80"/>
      <p:bldP grpId="0" spid="81"/>
      <p:bldP grpId="0" spid="83"/>
      <p:bldP grpId="0" spid="84"/>
      <p:bldP grpId="0" spid="86"/>
      <p:bldP grpId="0" spid="87"/>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Group 2"/>
          <p:cNvGrpSpPr/>
          <p:nvPr/>
        </p:nvGrpSpPr>
        <p:grpSpPr>
          <a:xfrm>
            <a:off x="3832577" y="2404317"/>
            <a:ext cx="1331628" cy="1331628"/>
            <a:chExt cx="1835150" cy="1835150"/>
          </a:xfrm>
        </p:grpSpPr>
        <p:sp>
          <p:nvSpPr>
            <p:cNvPr id="32790" name="Rectangle 14"/>
            <p:cNvSpPr>
              <a:spLocks noChangeArrowheads="1" noChangeAspect="1"/>
            </p:cNvSpPr>
            <p:nvPr/>
          </p:nvSpPr>
          <p:spPr bwMode="auto">
            <a:xfrm>
              <a:off x="0" y="0"/>
              <a:ext cx="1835150" cy="1835150"/>
            </a:xfrm>
            <a:prstGeom prst="rect">
              <a:avLst/>
            </a:prstGeom>
            <a:solidFill>
              <a:schemeClr val="accent2"/>
            </a:solidFill>
            <a:ln>
              <a:noFill/>
            </a:ln>
            <a:extLst>
              <a:ext uri="{91240B29-F687-4F45-9708-019B960494DF}">
                <a14:hiddenLine w="9525">
                  <a:solidFill>
                    <a:srgbClr val="000000"/>
                  </a:solidFill>
                  <a:miter lim="800000"/>
                  <a:headEnd/>
                  <a:tailEnd/>
                </a14:hiddenLine>
              </a:ext>
            </a:extLst>
          </p:spPr>
          <p:txBody>
            <a:bodyPr anchor="ctr" bIns="28874" lIns="43664" rIns="43664" tIns="28874"/>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1088">
                <a:solidFill>
                  <a:srgbClr val="FFFFFF"/>
                </a:solidFill>
                <a:sym charset="0" panose="020b0502040204020203" pitchFamily="34" typeface="Segoe UI"/>
              </a:endParaRPr>
            </a:p>
          </p:txBody>
        </p:sp>
        <p:sp>
          <p:nvSpPr>
            <p:cNvPr id="32791" name="Rectangle 15"/>
            <p:cNvSpPr>
              <a:spLocks noChangeArrowheads="1"/>
            </p:cNvSpPr>
            <p:nvPr/>
          </p:nvSpPr>
          <p:spPr bwMode="auto">
            <a:xfrm>
              <a:off x="35503" y="146051"/>
              <a:ext cx="1738313" cy="168909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3163" lIns="66326" rIns="66326" tIns="33163"/>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lnSpc>
                  <a:spcPct val="150000"/>
                </a:lnSpc>
              </a:pPr>
              <a:r>
                <a:rPr altLang="en-US" lang="zh-CN" smtClean="0" sz="1400">
                  <a:solidFill>
                    <a:schemeClr val="bg1"/>
                  </a:solidFill>
                  <a:latin charset="-122" panose="020b0503020204020204" pitchFamily="34" typeface="微软雅黑"/>
                  <a:ea charset="-122" panose="020b0503020204020204" pitchFamily="34" typeface="微软雅黑"/>
                </a:rPr>
                <a:t>先由调出单位停止参养老保险关系接续保缴费手续</a:t>
              </a:r>
            </a:p>
          </p:txBody>
        </p:sp>
      </p:grpSp>
      <p:pic>
        <p:nvPicPr>
          <p:cNvPr id="33798" name="Picture 17"/>
          <p:cNvPicPr>
            <a:picLocks noChangeArrowheads="1" noChangeAspect="1"/>
          </p:cNvPicPr>
          <p:nvPr/>
        </p:nvPicPr>
        <p:blipFill>
          <a:blip r:embed="rId3">
            <a:extLst>
              <a:ext uri="{28A0092B-C50C-407E-A947-70E740481C1C}">
                <a14:useLocalDpi val="0"/>
              </a:ext>
            </a:extLst>
          </a:blip>
          <a:stretch>
            <a:fillRect/>
          </a:stretch>
        </p:blipFill>
        <p:spPr bwMode="auto">
          <a:xfrm>
            <a:off x="5237929" y="994358"/>
            <a:ext cx="3448871" cy="274158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3" name="Group 7"/>
          <p:cNvGrpSpPr/>
          <p:nvPr/>
        </p:nvGrpSpPr>
        <p:grpSpPr>
          <a:xfrm>
            <a:off x="2434137" y="994358"/>
            <a:ext cx="1331628" cy="1333932"/>
            <a:chExt cx="1835150" cy="1836738"/>
          </a:xfrm>
        </p:grpSpPr>
        <p:sp>
          <p:nvSpPr>
            <p:cNvPr id="32785" name="Rectangle 12"/>
            <p:cNvSpPr>
              <a:spLocks noChangeArrowheads="1" noChangeAspect="1"/>
            </p:cNvSpPr>
            <p:nvPr/>
          </p:nvSpPr>
          <p:spPr bwMode="auto">
            <a:xfrm>
              <a:off x="0" y="0"/>
              <a:ext cx="1835150" cy="1836738"/>
            </a:xfrm>
            <a:prstGeom prst="rect">
              <a:avLst/>
            </a:prstGeom>
            <a:solidFill>
              <a:schemeClr val="accent1"/>
            </a:solidFill>
            <a:ln>
              <a:noFill/>
            </a:ln>
            <a:extLst>
              <a:ext uri="{91240B29-F687-4F45-9708-019B960494DF}">
                <a14:hiddenLine w="9525">
                  <a:solidFill>
                    <a:srgbClr val="000000"/>
                  </a:solidFill>
                  <a:miter lim="800000"/>
                  <a:headEnd/>
                  <a:tailEnd/>
                </a14:hiddenLine>
              </a:ext>
            </a:extLst>
          </p:spPr>
          <p:txBody>
            <a:bodyPr anchor="ctr" bIns="31691" lIns="47186" rIns="47186" tIns="31691"/>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1088">
                <a:solidFill>
                  <a:srgbClr val="FFFFFF"/>
                </a:solidFill>
                <a:sym charset="0" panose="020b0502040204020203" pitchFamily="34" typeface="Segoe UI"/>
              </a:endParaRPr>
            </a:p>
          </p:txBody>
        </p:sp>
        <p:sp>
          <p:nvSpPr>
            <p:cNvPr id="32786" name="Rectangle 13"/>
            <p:cNvSpPr>
              <a:spLocks noChangeArrowheads="1"/>
            </p:cNvSpPr>
            <p:nvPr/>
          </p:nvSpPr>
          <p:spPr bwMode="auto">
            <a:xfrm>
              <a:off x="76199" y="227157"/>
              <a:ext cx="1749425" cy="14342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3163" lIns="66326" rIns="66326" tIns="33163"/>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lnSpc>
                  <a:spcPct val="150000"/>
                </a:lnSpc>
              </a:pPr>
              <a:r>
                <a:rPr altLang="en-US" lang="zh-CN" sz="1400">
                  <a:solidFill>
                    <a:schemeClr val="bg1"/>
                  </a:solidFill>
                  <a:latin charset="-122" panose="020b0503020204020204" pitchFamily="34" typeface="微软雅黑"/>
                  <a:ea charset="-122" panose="020b0503020204020204" pitchFamily="34" typeface="微软雅黑"/>
                </a:rPr>
                <a:t>只转移养老保险关系，不转移基金。</a:t>
              </a:r>
            </a:p>
          </p:txBody>
        </p:sp>
        <p:grpSp>
          <p:nvGrpSpPr>
            <p:cNvPr id="32787" name="Group 10"/>
            <p:cNvGrpSpPr/>
            <p:nvPr/>
          </p:nvGrpSpPr>
          <p:grpSpPr>
            <a:xfrm>
              <a:off x="350838" y="460375"/>
              <a:ext cx="1093787" cy="925513"/>
              <a:chExt cx="1184275" cy="1214438"/>
            </a:xfrm>
          </p:grpSpPr>
          <p:sp>
            <p:nvSpPr>
              <p:cNvPr id="32788" name="Freeform 43"/>
              <p:cNvSpPr>
                <a:spLocks noChangeArrowheads="1" noEditPoints="1"/>
              </p:cNvSpPr>
              <p:nvPr/>
            </p:nvSpPr>
            <p:spPr bwMode="auto">
              <a:xfrm>
                <a:off x="0" y="0"/>
                <a:ext cx="1184275" cy="1214438"/>
              </a:xfrm>
              <a:custGeom>
                <a:rect b="0" l="0" r="0" t="0"/>
                <a:pathLst/>
              </a:custGeom>
              <a:solidFill>
                <a:srgbClr val="FFFFFF"/>
              </a:solidFill>
              <a:ln>
                <a:noFill/>
              </a:ln>
              <a:extLst>
                <a:ext uri="{91240B29-F687-4F45-9708-019B960494DF}">
                  <a14:hiddenLine cmpd="sng" w="9525">
                    <a:solidFill>
                      <a:srgbClr val="000000"/>
                    </a:solidFill>
                    <a:miter lim="800000"/>
                    <a:headEnd/>
                    <a:tailEnd/>
                  </a14:hiddenLine>
                </a:ext>
              </a:extLst>
            </p:spPr>
            <p:txBody>
              <a:bodyPr bIns="33809" lIns="67618" rIns="67618" tIns="33809"/>
              <a:lstStyle/>
              <a:p>
                <a:endParaRPr altLang="en-US" lang="zh-CN" sz="1307"/>
              </a:p>
            </p:txBody>
          </p:sp>
          <p:sp>
            <p:nvSpPr>
              <p:cNvPr id="32789" name="Freeform 44"/>
              <p:cNvSpPr>
                <a:spLocks noChangeArrowheads="1" noEditPoints="1"/>
              </p:cNvSpPr>
              <p:nvPr/>
            </p:nvSpPr>
            <p:spPr bwMode="auto">
              <a:xfrm>
                <a:off x="276226" y="306389"/>
                <a:ext cx="652463" cy="657225"/>
              </a:xfrm>
              <a:custGeom>
                <a:rect b="0" l="0" r="0" t="0"/>
                <a:pathLst/>
              </a:custGeom>
              <a:solidFill>
                <a:srgbClr val="FFFFFF"/>
              </a:solidFill>
              <a:ln>
                <a:noFill/>
              </a:ln>
              <a:extLst>
                <a:ext uri="{91240B29-F687-4F45-9708-019B960494DF}">
                  <a14:hiddenLine cmpd="sng" w="9525">
                    <a:solidFill>
                      <a:srgbClr val="000000"/>
                    </a:solidFill>
                    <a:miter lim="800000"/>
                    <a:headEnd/>
                    <a:tailEnd/>
                  </a14:hiddenLine>
                </a:ext>
              </a:extLst>
            </p:spPr>
            <p:txBody>
              <a:bodyPr bIns="33809" lIns="67618" rIns="67618" tIns="33809"/>
              <a:lstStyle/>
              <a:p>
                <a:endParaRPr altLang="en-US" lang="zh-CN" sz="1307"/>
              </a:p>
            </p:txBody>
          </p:sp>
        </p:grpSp>
      </p:grpSp>
      <p:sp>
        <p:nvSpPr>
          <p:cNvPr id="33805" name="Rectangle 3"/>
          <p:cNvSpPr>
            <a:spLocks noChangeArrowheads="1"/>
          </p:cNvSpPr>
          <p:nvPr/>
        </p:nvSpPr>
        <p:spPr bwMode="auto">
          <a:xfrm>
            <a:off x="483924" y="3809956"/>
            <a:ext cx="8202876" cy="74299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3163" lIns="66326" rIns="66326" tIns="33163"/>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just">
              <a:lnSpc>
                <a:spcPct val="150000"/>
              </a:lnSpc>
            </a:pPr>
            <a:r>
              <a:rPr altLang="en-US" lang="zh-CN" smtClean="0" sz="1400">
                <a:latin charset="-122" panose="020b0503020204020204" pitchFamily="34" typeface="微软雅黑"/>
                <a:ea charset="-122" panose="020b0503020204020204" pitchFamily="34" typeface="微软雅黑"/>
              </a:rPr>
              <a:t>再由调入单位办理重新参保缴费手续，保险关系的转移、接续在同一社保经办机构完成。养老保险中断后是可以续接的……</a:t>
            </a:r>
          </a:p>
        </p:txBody>
      </p:sp>
      <p:pic>
        <p:nvPicPr>
          <p:cNvPr id="33814" name="Picture 2"/>
          <p:cNvPicPr>
            <a:picLocks noChangeArrowheads="1" noChangeAspect="1"/>
          </p:cNvPicPr>
          <p:nvPr/>
        </p:nvPicPr>
        <p:blipFill>
          <a:blip r:embed="rId4">
            <a:extLst>
              <a:ext uri="{28A0092B-C50C-407E-A947-70E740481C1C}">
                <a14:useLocalDpi val="0"/>
              </a:ext>
            </a:extLst>
          </a:blip>
          <a:stretch>
            <a:fillRect/>
          </a:stretch>
        </p:blipFill>
        <p:spPr bwMode="auto">
          <a:xfrm>
            <a:off x="2434137" y="2404317"/>
            <a:ext cx="1331628" cy="133162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3815" name="Picture 3"/>
          <p:cNvPicPr>
            <a:picLocks noChangeArrowheads="1" noChangeAspect="1"/>
          </p:cNvPicPr>
          <p:nvPr/>
        </p:nvPicPr>
        <p:blipFill>
          <a:blip r:embed="rId5">
            <a:extLst>
              <a:ext uri="{28A0092B-C50C-407E-A947-70E740481C1C}">
                <a14:useLocalDpi val="0"/>
              </a:ext>
            </a:extLst>
          </a:blip>
          <a:stretch>
            <a:fillRect/>
          </a:stretch>
        </p:blipFill>
        <p:spPr bwMode="auto">
          <a:xfrm>
            <a:off x="3832577" y="994358"/>
            <a:ext cx="1331628" cy="13339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pic>
        <p:nvPicPr>
          <p:cNvPr id="33816" name="Picture 4"/>
          <p:cNvPicPr>
            <a:picLocks noChangeArrowheads="1" noChangeAspect="1"/>
          </p:cNvPicPr>
          <p:nvPr/>
        </p:nvPicPr>
        <p:blipFill>
          <a:blip r:embed="rId6">
            <a:extLst>
              <a:ext uri="{28A0092B-C50C-407E-A947-70E740481C1C}">
                <a14:useLocalDpi val="0"/>
              </a:ext>
            </a:extLst>
          </a:blip>
          <a:stretch>
            <a:fillRect/>
          </a:stretch>
        </p:blipFill>
        <p:spPr bwMode="auto">
          <a:xfrm>
            <a:off x="572679" y="1050701"/>
            <a:ext cx="1752600" cy="26289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spTree>
    <p:extLst>
      <p:ext uri="{BB962C8B-B14F-4D97-AF65-F5344CB8AC3E}">
        <p14:creationId val="2984398787"/>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2" presetSubtype="0">
                                  <p:stCondLst>
                                    <p:cond delay="0"/>
                                  </p:stCondLst>
                                  <p:childTnLst>
                                    <p:set>
                                      <p:cBhvr>
                                        <p:cTn dur="1" fill="hold" id="6">
                                          <p:stCondLst>
                                            <p:cond delay="0"/>
                                          </p:stCondLst>
                                        </p:cTn>
                                        <p:tgtEl>
                                          <p:spTgt spid="33816"/>
                                        </p:tgtEl>
                                        <p:attrNameLst>
                                          <p:attrName>style.visibility</p:attrName>
                                        </p:attrNameLst>
                                      </p:cBhvr>
                                      <p:to>
                                        <p:strVal val="visible"/>
                                      </p:to>
                                    </p:set>
                                    <p:animScale>
                                      <p:cBhvr>
                                        <p:cTn decel="50000" dur="1000" fill="hold" id="7">
                                          <p:stCondLst>
                                            <p:cond delay="0"/>
                                          </p:stCondLst>
                                        </p:cTn>
                                        <p:tgtEl>
                                          <p:spTgt spid="3381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8">
                                          <p:stCondLst>
                                            <p:cond delay="0"/>
                                          </p:stCondLst>
                                        </p:cTn>
                                        <p:tgtEl>
                                          <p:spTgt spid="33816"/>
                                        </p:tgtEl>
                                        <p:attrNameLst>
                                          <p:attrName>ppt_x,ppt_y</p:attrName>
                                        </p:attrNameLst>
                                      </p:cBhvr>
                                      <p:rCtr x="0" y="0"/>
                                    </p:animMotion>
                                    <p:animEffect filter="">
                                      <p:cBhvr>
                                        <p:cTn dur="1000" id="9"/>
                                        <p:tgtEl>
                                          <p:spTgt spid="33816"/>
                                        </p:tgtEl>
                                      </p:cBhvr>
                                    </p:animEffect>
                                  </p:childTnLst>
                                </p:cTn>
                              </p:par>
                              <p:par>
                                <p:cTn fill="hold" id="10" nodeType="withEffect" presetClass="entr" presetID="52" presetSubtype="0">
                                  <p:stCondLst>
                                    <p:cond delay="300"/>
                                  </p:stCondLst>
                                  <p:childTnLst>
                                    <p:set>
                                      <p:cBhvr>
                                        <p:cTn dur="1" fill="hold" id="11">
                                          <p:stCondLst>
                                            <p:cond delay="0"/>
                                          </p:stCondLst>
                                        </p:cTn>
                                        <p:tgtEl>
                                          <p:spTgt spid="33814"/>
                                        </p:tgtEl>
                                        <p:attrNameLst>
                                          <p:attrName>style.visibility</p:attrName>
                                        </p:attrNameLst>
                                      </p:cBhvr>
                                      <p:to>
                                        <p:strVal val="visible"/>
                                      </p:to>
                                    </p:set>
                                    <p:animScale>
                                      <p:cBhvr>
                                        <p:cTn decel="50000" dur="1000" fill="hold" id="12">
                                          <p:stCondLst>
                                            <p:cond delay="0"/>
                                          </p:stCondLst>
                                        </p:cTn>
                                        <p:tgtEl>
                                          <p:spTgt spid="3381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13">
                                          <p:stCondLst>
                                            <p:cond delay="0"/>
                                          </p:stCondLst>
                                        </p:cTn>
                                        <p:tgtEl>
                                          <p:spTgt spid="33814"/>
                                        </p:tgtEl>
                                        <p:attrNameLst>
                                          <p:attrName>ppt_x,ppt_y</p:attrName>
                                        </p:attrNameLst>
                                      </p:cBhvr>
                                      <p:rCtr x="0" y="0"/>
                                    </p:animMotion>
                                    <p:animEffect filter="">
                                      <p:cBhvr>
                                        <p:cTn dur="1000" id="14"/>
                                        <p:tgtEl>
                                          <p:spTgt spid="33814"/>
                                        </p:tgtEl>
                                      </p:cBhvr>
                                    </p:animEffect>
                                  </p:childTnLst>
                                </p:cTn>
                              </p:par>
                              <p:par>
                                <p:cTn fill="hold" id="15" nodeType="withEffect" presetClass="entr" presetID="52" presetSubtype="0">
                                  <p:stCondLst>
                                    <p:cond delay="700"/>
                                  </p:stCondLst>
                                  <p:childTnLst>
                                    <p:set>
                                      <p:cBhvr>
                                        <p:cTn dur="1" fill="hold" id="16">
                                          <p:stCondLst>
                                            <p:cond delay="0"/>
                                          </p:stCondLst>
                                        </p:cTn>
                                        <p:tgtEl>
                                          <p:spTgt spid="3"/>
                                        </p:tgtEl>
                                        <p:attrNameLst>
                                          <p:attrName>style.visibility</p:attrName>
                                        </p:attrNameLst>
                                      </p:cBhvr>
                                      <p:to>
                                        <p:strVal val="visible"/>
                                      </p:to>
                                    </p:set>
                                    <p:animScale>
                                      <p:cBhvr>
                                        <p:cTn decel="50000" dur="1000" fill="hold" id="17">
                                          <p:stCondLst>
                                            <p:cond delay="0"/>
                                          </p:stCondLst>
                                        </p:cTn>
                                        <p:tgtEl>
                                          <p:spTgt spid="3"/>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18">
                                          <p:stCondLst>
                                            <p:cond delay="0"/>
                                          </p:stCondLst>
                                        </p:cTn>
                                        <p:tgtEl>
                                          <p:spTgt spid="3"/>
                                        </p:tgtEl>
                                        <p:attrNameLst>
                                          <p:attrName>ppt_x,ppt_y</p:attrName>
                                        </p:attrNameLst>
                                      </p:cBhvr>
                                      <p:rCtr x="0" y="0"/>
                                    </p:animMotion>
                                    <p:animEffect filter="">
                                      <p:cBhvr>
                                        <p:cTn dur="1000" id="19"/>
                                        <p:tgtEl>
                                          <p:spTgt spid="3"/>
                                        </p:tgtEl>
                                      </p:cBhvr>
                                    </p:animEffect>
                                  </p:childTnLst>
                                </p:cTn>
                              </p:par>
                              <p:par>
                                <p:cTn fill="hold" id="20" nodeType="withEffect" presetClass="entr" presetID="52" presetSubtype="0">
                                  <p:stCondLst>
                                    <p:cond delay="1000"/>
                                  </p:stCondLst>
                                  <p:childTnLst>
                                    <p:set>
                                      <p:cBhvr>
                                        <p:cTn dur="1" fill="hold" id="21">
                                          <p:stCondLst>
                                            <p:cond delay="0"/>
                                          </p:stCondLst>
                                        </p:cTn>
                                        <p:tgtEl>
                                          <p:spTgt spid="33815"/>
                                        </p:tgtEl>
                                        <p:attrNameLst>
                                          <p:attrName>style.visibility</p:attrName>
                                        </p:attrNameLst>
                                      </p:cBhvr>
                                      <p:to>
                                        <p:strVal val="visible"/>
                                      </p:to>
                                    </p:set>
                                    <p:animScale>
                                      <p:cBhvr>
                                        <p:cTn decel="50000" dur="1000" fill="hold" id="22">
                                          <p:stCondLst>
                                            <p:cond delay="0"/>
                                          </p:stCondLst>
                                        </p:cTn>
                                        <p:tgtEl>
                                          <p:spTgt spid="33815"/>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23">
                                          <p:stCondLst>
                                            <p:cond delay="0"/>
                                          </p:stCondLst>
                                        </p:cTn>
                                        <p:tgtEl>
                                          <p:spTgt spid="33815"/>
                                        </p:tgtEl>
                                        <p:attrNameLst>
                                          <p:attrName>ppt_x,ppt_y</p:attrName>
                                        </p:attrNameLst>
                                      </p:cBhvr>
                                      <p:rCtr x="0" y="0"/>
                                    </p:animMotion>
                                    <p:animEffect filter="">
                                      <p:cBhvr>
                                        <p:cTn dur="1000" id="24"/>
                                        <p:tgtEl>
                                          <p:spTgt spid="33815"/>
                                        </p:tgtEl>
                                      </p:cBhvr>
                                    </p:animEffect>
                                  </p:childTnLst>
                                </p:cTn>
                              </p:par>
                              <p:par>
                                <p:cTn fill="hold" id="25" nodeType="withEffect" presetClass="entr" presetID="52" presetSubtype="0">
                                  <p:stCondLst>
                                    <p:cond delay="1300"/>
                                  </p:stCondLst>
                                  <p:childTnLst>
                                    <p:set>
                                      <p:cBhvr>
                                        <p:cTn dur="1" fill="hold" id="26">
                                          <p:stCondLst>
                                            <p:cond delay="0"/>
                                          </p:stCondLst>
                                        </p:cTn>
                                        <p:tgtEl>
                                          <p:spTgt spid="2"/>
                                        </p:tgtEl>
                                        <p:attrNameLst>
                                          <p:attrName>style.visibility</p:attrName>
                                        </p:attrNameLst>
                                      </p:cBhvr>
                                      <p:to>
                                        <p:strVal val="visible"/>
                                      </p:to>
                                    </p:set>
                                    <p:animScale>
                                      <p:cBhvr>
                                        <p:cTn decel="50000" dur="1000" fill="hold" id="27">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28">
                                          <p:stCondLst>
                                            <p:cond delay="0"/>
                                          </p:stCondLst>
                                        </p:cTn>
                                        <p:tgtEl>
                                          <p:spTgt spid="2"/>
                                        </p:tgtEl>
                                        <p:attrNameLst>
                                          <p:attrName>ppt_x,ppt_y</p:attrName>
                                        </p:attrNameLst>
                                      </p:cBhvr>
                                      <p:rCtr x="0" y="0"/>
                                    </p:animMotion>
                                    <p:animEffect filter="">
                                      <p:cBhvr>
                                        <p:cTn dur="1000" id="29"/>
                                        <p:tgtEl>
                                          <p:spTgt spid="2"/>
                                        </p:tgtEl>
                                      </p:cBhvr>
                                    </p:animEffect>
                                  </p:childTnLst>
                                </p:cTn>
                              </p:par>
                              <p:par>
                                <p:cTn fill="hold" id="30" nodeType="withEffect" presetClass="entr" presetID="52" presetSubtype="0">
                                  <p:stCondLst>
                                    <p:cond delay="1600"/>
                                  </p:stCondLst>
                                  <p:childTnLst>
                                    <p:set>
                                      <p:cBhvr>
                                        <p:cTn dur="1" fill="hold" id="31">
                                          <p:stCondLst>
                                            <p:cond delay="0"/>
                                          </p:stCondLst>
                                        </p:cTn>
                                        <p:tgtEl>
                                          <p:spTgt spid="33798"/>
                                        </p:tgtEl>
                                        <p:attrNameLst>
                                          <p:attrName>style.visibility</p:attrName>
                                        </p:attrNameLst>
                                      </p:cBhvr>
                                      <p:to>
                                        <p:strVal val="visible"/>
                                      </p:to>
                                    </p:set>
                                    <p:animScale>
                                      <p:cBhvr>
                                        <p:cTn decel="50000" dur="1000" fill="hold" id="32">
                                          <p:stCondLst>
                                            <p:cond delay="0"/>
                                          </p:stCondLst>
                                        </p:cTn>
                                        <p:tgtEl>
                                          <p:spTgt spid="33798"/>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rAng="0">
                                      <p:cBhvr>
                                        <p:cTn decel="50000" dur="1000" fill="hold" id="33">
                                          <p:stCondLst>
                                            <p:cond delay="0"/>
                                          </p:stCondLst>
                                        </p:cTn>
                                        <p:tgtEl>
                                          <p:spTgt spid="33798"/>
                                        </p:tgtEl>
                                        <p:attrNameLst>
                                          <p:attrName>ppt_x,ppt_y</p:attrName>
                                        </p:attrNameLst>
                                      </p:cBhvr>
                                      <p:rCtr x="0" y="0"/>
                                    </p:animMotion>
                                    <p:animEffect filter="">
                                      <p:cBhvr>
                                        <p:cTn dur="1000" id="34"/>
                                        <p:tgtEl>
                                          <p:spTgt spid="33798"/>
                                        </p:tgtEl>
                                      </p:cBhvr>
                                    </p:animEffect>
                                  </p:childTnLst>
                                </p:cTn>
                              </p:par>
                            </p:childTnLst>
                          </p:cTn>
                        </p:par>
                      </p:childTnLst>
                    </p:cTn>
                  </p:par>
                  <p:par>
                    <p:cTn fill="hold" id="35" nodeType="clickPar">
                      <p:stCondLst>
                        <p:cond delay="indefinite"/>
                        <p:cond delay="0" evt="onBegin">
                          <p:tn val="34"/>
                        </p:cond>
                      </p:stCondLst>
                      <p:childTnLst>
                        <p:par>
                          <p:cTn fill="hold" id="36" nodeType="afterGroup">
                            <p:stCondLst>
                              <p:cond delay="0"/>
                            </p:stCondLst>
                            <p:childTnLst>
                              <p:par>
                                <p:cTn fill="hold" grpId="0" id="37" nodeType="clickEffect" presetClass="entr" presetID="22" presetSubtype="8">
                                  <p:stCondLst>
                                    <p:cond delay="0"/>
                                  </p:stCondLst>
                                  <p:childTnLst>
                                    <p:set>
                                      <p:cBhvr>
                                        <p:cTn dur="1" fill="hold" id="38">
                                          <p:stCondLst>
                                            <p:cond delay="0"/>
                                          </p:stCondLst>
                                        </p:cTn>
                                        <p:tgtEl>
                                          <p:spTgt spid="33805"/>
                                        </p:tgtEl>
                                        <p:attrNameLst>
                                          <p:attrName>style.visibility</p:attrName>
                                        </p:attrNameLst>
                                      </p:cBhvr>
                                      <p:to>
                                        <p:strVal val="visible"/>
                                      </p:to>
                                    </p:set>
                                    <p:animEffect filter="wipe(left)" transition="in">
                                      <p:cBhvr>
                                        <p:cTn dur="500" id="39"/>
                                        <p:tgtEl>
                                          <p:spTgt spid="3380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3805"/>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81" name="组合 80"/>
          <p:cNvGrpSpPr/>
          <p:nvPr/>
        </p:nvGrpSpPr>
        <p:grpSpPr>
          <a:xfrm>
            <a:off x="1075847" y="930034"/>
            <a:ext cx="3020368" cy="3470516"/>
            <a:chOff x="1075847" y="1094704"/>
            <a:chExt cx="3020368" cy="3470516"/>
          </a:xfrm>
        </p:grpSpPr>
        <p:grpSp>
          <p:nvGrpSpPr>
            <p:cNvPr id="2" name="Group 19"/>
            <p:cNvGrpSpPr/>
            <p:nvPr/>
          </p:nvGrpSpPr>
          <p:grpSpPr>
            <a:xfrm>
              <a:off x="2921705" y="2290285"/>
              <a:ext cx="668331" cy="420043"/>
              <a:chOff x="686838" y="2184398"/>
              <a:chExt cx="1192213" cy="749301"/>
            </a:xfrm>
            <a:solidFill>
              <a:schemeClr val="accent2"/>
            </a:solidFill>
          </p:grpSpPr>
          <p:sp>
            <p:nvSpPr>
              <p:cNvPr id="3" name="Freeform 7"/>
              <p:cNvSpPr>
                <a:spLocks noEditPoints="1"/>
              </p:cNvSpPr>
              <p:nvPr/>
            </p:nvSpPr>
            <p:spPr bwMode="auto">
              <a:xfrm>
                <a:off x="686838" y="2198686"/>
                <a:ext cx="609600" cy="735013"/>
              </a:xfrm>
              <a:custGeom>
                <a:cxnLst>
                  <a:cxn ang="0">
                    <a:pos x="128" y="28"/>
                  </a:cxn>
                  <a:cxn ang="0">
                    <a:pos x="94" y="16"/>
                  </a:cxn>
                  <a:cxn ang="0">
                    <a:pos x="39" y="70"/>
                  </a:cxn>
                  <a:cxn ang="0">
                    <a:pos x="40" y="80"/>
                  </a:cxn>
                  <a:cxn ang="0">
                    <a:pos x="0" y="136"/>
                  </a:cxn>
                  <a:cxn ang="0">
                    <a:pos x="59" y="195"/>
                  </a:cxn>
                  <a:cxn ang="0">
                    <a:pos x="67" y="194"/>
                  </a:cxn>
                  <a:cxn ang="0">
                    <a:pos x="162" y="194"/>
                  </a:cxn>
                  <a:cxn ang="0">
                    <a:pos x="162" y="0"/>
                  </a:cxn>
                  <a:cxn ang="0">
                    <a:pos x="128" y="28"/>
                  </a:cxn>
                  <a:cxn ang="0">
                    <a:pos x="134" y="107"/>
                  </a:cxn>
                  <a:cxn ang="0">
                    <a:pos x="134" y="106"/>
                  </a:cxn>
                  <a:cxn ang="0">
                    <a:pos x="134" y="107"/>
                  </a:cxn>
                </a:cxnLst>
                <a:rect b="b" l="0" r="r" t="0"/>
                <a:pathLst>
                  <a:path h="195" w="162">
                    <a:moveTo>
                      <a:pt x="128" y="28"/>
                    </a:moveTo>
                    <a:cubicBezTo>
                      <a:pt x="119" y="20"/>
                      <a:pt x="107" y="16"/>
                      <a:pt x="94" y="16"/>
                    </a:cubicBezTo>
                    <a:cubicBezTo>
                      <a:pt x="64" y="16"/>
                      <a:pt x="39" y="40"/>
                      <a:pt x="39" y="70"/>
                    </a:cubicBezTo>
                    <a:cubicBezTo>
                      <a:pt x="39" y="73"/>
                      <a:pt x="40" y="77"/>
                      <a:pt x="40" y="80"/>
                    </a:cubicBezTo>
                    <a:cubicBezTo>
                      <a:pt x="17" y="88"/>
                      <a:pt x="0" y="110"/>
                      <a:pt x="0" y="136"/>
                    </a:cubicBezTo>
                    <a:cubicBezTo>
                      <a:pt x="0" y="169"/>
                      <a:pt x="26" y="195"/>
                      <a:pt x="59" y="195"/>
                    </a:cubicBezTo>
                    <a:cubicBezTo>
                      <a:pt x="61" y="195"/>
                      <a:pt x="64" y="195"/>
                      <a:pt x="67" y="194"/>
                    </a:cubicBezTo>
                    <a:cubicBezTo>
                      <a:pt x="162" y="194"/>
                      <a:pt x="162" y="194"/>
                      <a:pt x="162" y="194"/>
                    </a:cubicBezTo>
                    <a:cubicBezTo>
                      <a:pt x="162" y="0"/>
                      <a:pt x="162" y="0"/>
                      <a:pt x="162" y="0"/>
                    </a:cubicBezTo>
                    <a:cubicBezTo>
                      <a:pt x="148" y="5"/>
                      <a:pt x="136" y="15"/>
                      <a:pt x="128" y="28"/>
                    </a:cubicBezTo>
                    <a:close/>
                    <a:moveTo>
                      <a:pt x="134" y="107"/>
                    </a:moveTo>
                    <a:cubicBezTo>
                      <a:pt x="134" y="107"/>
                      <a:pt x="134" y="107"/>
                      <a:pt x="134" y="106"/>
                    </a:cubicBezTo>
                    <a:cubicBezTo>
                      <a:pt x="134" y="107"/>
                      <a:pt x="134" y="107"/>
                      <a:pt x="134" y="107"/>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 name="Freeform 8"/>
              <p:cNvSpPr/>
              <p:nvPr/>
            </p:nvSpPr>
            <p:spPr bwMode="auto">
              <a:xfrm>
                <a:off x="1296438" y="2184398"/>
                <a:ext cx="582613" cy="749300"/>
              </a:xfrm>
              <a:custGeom>
                <a:cxnLst>
                  <a:cxn ang="0">
                    <a:pos x="90" y="65"/>
                  </a:cxn>
                  <a:cxn ang="0">
                    <a:pos x="23" y="0"/>
                  </a:cxn>
                  <a:cxn ang="0">
                    <a:pos x="1" y="4"/>
                  </a:cxn>
                  <a:cxn ang="0">
                    <a:pos x="0" y="4"/>
                  </a:cxn>
                  <a:cxn ang="0">
                    <a:pos x="0" y="198"/>
                  </a:cxn>
                  <a:cxn ang="0">
                    <a:pos x="1" y="198"/>
                  </a:cxn>
                  <a:cxn ang="0">
                    <a:pos x="81" y="198"/>
                  </a:cxn>
                  <a:cxn ang="0">
                    <a:pos x="88" y="199"/>
                  </a:cxn>
                  <a:cxn ang="0">
                    <a:pos x="155" y="132"/>
                  </a:cxn>
                  <a:cxn ang="0">
                    <a:pos x="90" y="65"/>
                  </a:cxn>
                </a:cxnLst>
                <a:rect b="b" l="0" r="r" t="0"/>
                <a:pathLst>
                  <a:path h="199" w="155">
                    <a:moveTo>
                      <a:pt x="90" y="65"/>
                    </a:moveTo>
                    <a:cubicBezTo>
                      <a:pt x="89" y="29"/>
                      <a:pt x="60" y="0"/>
                      <a:pt x="23" y="0"/>
                    </a:cubicBezTo>
                    <a:cubicBezTo>
                      <a:pt x="15" y="0"/>
                      <a:pt x="8" y="1"/>
                      <a:pt x="1" y="4"/>
                    </a:cubicBezTo>
                    <a:cubicBezTo>
                      <a:pt x="0" y="4"/>
                      <a:pt x="0" y="4"/>
                      <a:pt x="0" y="4"/>
                    </a:cubicBezTo>
                    <a:cubicBezTo>
                      <a:pt x="0" y="198"/>
                      <a:pt x="0" y="198"/>
                      <a:pt x="0" y="198"/>
                    </a:cubicBezTo>
                    <a:cubicBezTo>
                      <a:pt x="1" y="198"/>
                      <a:pt x="1" y="198"/>
                      <a:pt x="1" y="198"/>
                    </a:cubicBezTo>
                    <a:cubicBezTo>
                      <a:pt x="81" y="198"/>
                      <a:pt x="81" y="198"/>
                      <a:pt x="81" y="198"/>
                    </a:cubicBezTo>
                    <a:cubicBezTo>
                      <a:pt x="83" y="199"/>
                      <a:pt x="85" y="199"/>
                      <a:pt x="88" y="199"/>
                    </a:cubicBezTo>
                    <a:cubicBezTo>
                      <a:pt x="125" y="199"/>
                      <a:pt x="155" y="169"/>
                      <a:pt x="155" y="132"/>
                    </a:cubicBezTo>
                    <a:cubicBezTo>
                      <a:pt x="155" y="95"/>
                      <a:pt x="126" y="66"/>
                      <a:pt x="90" y="65"/>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31" name="Group 144"/>
            <p:cNvGrpSpPr/>
            <p:nvPr/>
          </p:nvGrpSpPr>
          <p:grpSpPr>
            <a:xfrm>
              <a:off x="2384984" y="1411031"/>
              <a:ext cx="393678" cy="3154189"/>
              <a:chOff x="2171701" y="1331914"/>
              <a:chExt cx="393700" cy="3154362"/>
            </a:xfrm>
            <a:solidFill>
              <a:schemeClr val="bg1">
                <a:lumMod val="50000"/>
              </a:schemeClr>
            </a:solidFill>
          </p:grpSpPr>
          <p:sp>
            <p:nvSpPr>
              <p:cNvPr id="32" name="Freeform 54"/>
              <p:cNvSpPr/>
              <p:nvPr/>
            </p:nvSpPr>
            <p:spPr bwMode="auto">
              <a:xfrm>
                <a:off x="2492376" y="1331914"/>
                <a:ext cx="73025" cy="3154362"/>
              </a:xfrm>
              <a:custGeom>
                <a:cxnLst>
                  <a:cxn ang="0">
                    <a:pos x="0" y="2063"/>
                  </a:cxn>
                  <a:cxn ang="0">
                    <a:pos x="12" y="2073"/>
                  </a:cxn>
                  <a:cxn ang="0">
                    <a:pos x="24" y="2063"/>
                  </a:cxn>
                  <a:cxn ang="0">
                    <a:pos x="24" y="10"/>
                  </a:cxn>
                  <a:cxn ang="0">
                    <a:pos x="12" y="0"/>
                  </a:cxn>
                  <a:cxn ang="0">
                    <a:pos x="0" y="10"/>
                  </a:cxn>
                  <a:cxn ang="0">
                    <a:pos x="0" y="2063"/>
                  </a:cxn>
                </a:cxnLst>
                <a:rect b="b" l="0" r="r" t="0"/>
                <a:pathLst>
                  <a:path h="2073" w="24">
                    <a:moveTo>
                      <a:pt x="0" y="2063"/>
                    </a:moveTo>
                    <a:cubicBezTo>
                      <a:pt x="0" y="2069"/>
                      <a:pt x="6" y="2073"/>
                      <a:pt x="12" y="2073"/>
                    </a:cubicBezTo>
                    <a:cubicBezTo>
                      <a:pt x="19" y="2073"/>
                      <a:pt x="24" y="2069"/>
                      <a:pt x="24" y="2063"/>
                    </a:cubicBezTo>
                    <a:cubicBezTo>
                      <a:pt x="24" y="10"/>
                      <a:pt x="24" y="10"/>
                      <a:pt x="24" y="10"/>
                    </a:cubicBezTo>
                    <a:cubicBezTo>
                      <a:pt x="24" y="5"/>
                      <a:pt x="19" y="0"/>
                      <a:pt x="12" y="0"/>
                    </a:cubicBezTo>
                    <a:cubicBezTo>
                      <a:pt x="6" y="0"/>
                      <a:pt x="0" y="5"/>
                      <a:pt x="0" y="10"/>
                    </a:cubicBezTo>
                    <a:lnTo>
                      <a:pt x="0" y="2063"/>
                    </a:ln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3" name="Rectangle 55"/>
              <p:cNvSpPr>
                <a:spLocks noChangeArrowheads="1"/>
              </p:cNvSpPr>
              <p:nvPr/>
            </p:nvSpPr>
            <p:spPr bwMode="auto">
              <a:xfrm>
                <a:off x="2225675" y="2030413"/>
                <a:ext cx="320675" cy="31750"/>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4" name="Rectangle 56"/>
              <p:cNvSpPr>
                <a:spLocks noChangeArrowheads="1"/>
              </p:cNvSpPr>
              <p:nvPr/>
            </p:nvSpPr>
            <p:spPr bwMode="auto">
              <a:xfrm>
                <a:off x="2225675" y="2179638"/>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5" name="Rectangle 57"/>
              <p:cNvSpPr>
                <a:spLocks noChangeArrowheads="1"/>
              </p:cNvSpPr>
              <p:nvPr/>
            </p:nvSpPr>
            <p:spPr bwMode="auto">
              <a:xfrm>
                <a:off x="2225675" y="1662113"/>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6" name="Rectangle 58"/>
              <p:cNvSpPr>
                <a:spLocks noChangeArrowheads="1"/>
              </p:cNvSpPr>
              <p:nvPr/>
            </p:nvSpPr>
            <p:spPr bwMode="auto">
              <a:xfrm>
                <a:off x="2225675" y="1497013"/>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7" name="Rectangle 59"/>
              <p:cNvSpPr>
                <a:spLocks noChangeArrowheads="1"/>
              </p:cNvSpPr>
              <p:nvPr/>
            </p:nvSpPr>
            <p:spPr bwMode="auto">
              <a:xfrm>
                <a:off x="2225675" y="1814513"/>
                <a:ext cx="320675" cy="31750"/>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8" name="Rectangle 60"/>
              <p:cNvSpPr>
                <a:spLocks noChangeArrowheads="1"/>
              </p:cNvSpPr>
              <p:nvPr/>
            </p:nvSpPr>
            <p:spPr bwMode="auto">
              <a:xfrm>
                <a:off x="2225675" y="2344738"/>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39" name="Rectangle 61"/>
              <p:cNvSpPr>
                <a:spLocks noChangeArrowheads="1"/>
              </p:cNvSpPr>
              <p:nvPr/>
            </p:nvSpPr>
            <p:spPr bwMode="auto">
              <a:xfrm>
                <a:off x="2225675" y="2497138"/>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0" name="Rectangle 62"/>
              <p:cNvSpPr>
                <a:spLocks noChangeArrowheads="1"/>
              </p:cNvSpPr>
              <p:nvPr/>
            </p:nvSpPr>
            <p:spPr bwMode="auto">
              <a:xfrm>
                <a:off x="2225675" y="2660650"/>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1" name="Rectangle 63"/>
              <p:cNvSpPr>
                <a:spLocks noChangeArrowheads="1"/>
              </p:cNvSpPr>
              <p:nvPr/>
            </p:nvSpPr>
            <p:spPr bwMode="auto">
              <a:xfrm>
                <a:off x="2225675" y="2813050"/>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2" name="Rectangle 64"/>
              <p:cNvSpPr>
                <a:spLocks noChangeArrowheads="1"/>
              </p:cNvSpPr>
              <p:nvPr/>
            </p:nvSpPr>
            <p:spPr bwMode="auto">
              <a:xfrm>
                <a:off x="2225675" y="2978150"/>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3" name="Rectangle 65"/>
              <p:cNvSpPr>
                <a:spLocks noChangeArrowheads="1"/>
              </p:cNvSpPr>
              <p:nvPr/>
            </p:nvSpPr>
            <p:spPr bwMode="auto">
              <a:xfrm>
                <a:off x="2225675" y="3127375"/>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4" name="Rectangle 66"/>
              <p:cNvSpPr>
                <a:spLocks noChangeArrowheads="1"/>
              </p:cNvSpPr>
              <p:nvPr/>
            </p:nvSpPr>
            <p:spPr bwMode="auto">
              <a:xfrm>
                <a:off x="2225675" y="3294063"/>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5" name="Rectangle 67"/>
              <p:cNvSpPr>
                <a:spLocks noChangeArrowheads="1"/>
              </p:cNvSpPr>
              <p:nvPr/>
            </p:nvSpPr>
            <p:spPr bwMode="auto">
              <a:xfrm>
                <a:off x="2225675" y="3443288"/>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6" name="Rectangle 68"/>
              <p:cNvSpPr>
                <a:spLocks noChangeArrowheads="1"/>
              </p:cNvSpPr>
              <p:nvPr/>
            </p:nvSpPr>
            <p:spPr bwMode="auto">
              <a:xfrm>
                <a:off x="2225675" y="3609975"/>
                <a:ext cx="320675" cy="31750"/>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7" name="Rectangle 69"/>
              <p:cNvSpPr>
                <a:spLocks noChangeArrowheads="1"/>
              </p:cNvSpPr>
              <p:nvPr/>
            </p:nvSpPr>
            <p:spPr bwMode="auto">
              <a:xfrm>
                <a:off x="2225675" y="3759200"/>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8" name="Rectangle 70"/>
              <p:cNvSpPr>
                <a:spLocks noChangeArrowheads="1"/>
              </p:cNvSpPr>
              <p:nvPr/>
            </p:nvSpPr>
            <p:spPr bwMode="auto">
              <a:xfrm>
                <a:off x="2225675" y="3924300"/>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49" name="Rectangle 71"/>
              <p:cNvSpPr>
                <a:spLocks noChangeArrowheads="1"/>
              </p:cNvSpPr>
              <p:nvPr/>
            </p:nvSpPr>
            <p:spPr bwMode="auto">
              <a:xfrm>
                <a:off x="2225675" y="4076700"/>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0" name="Rectangle 72"/>
              <p:cNvSpPr>
                <a:spLocks noChangeArrowheads="1"/>
              </p:cNvSpPr>
              <p:nvPr/>
            </p:nvSpPr>
            <p:spPr bwMode="auto">
              <a:xfrm>
                <a:off x="2225675" y="4240213"/>
                <a:ext cx="320675" cy="33337"/>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1" name="Freeform 75"/>
              <p:cNvSpPr/>
              <p:nvPr/>
            </p:nvSpPr>
            <p:spPr bwMode="auto">
              <a:xfrm>
                <a:off x="2171701" y="1331914"/>
                <a:ext cx="73025" cy="3154362"/>
              </a:xfrm>
              <a:custGeom>
                <a:cxnLst>
                  <a:cxn ang="0">
                    <a:pos x="0" y="2063"/>
                  </a:cxn>
                  <a:cxn ang="0">
                    <a:pos x="12" y="2073"/>
                  </a:cxn>
                  <a:cxn ang="0">
                    <a:pos x="24" y="2063"/>
                  </a:cxn>
                  <a:cxn ang="0">
                    <a:pos x="24" y="10"/>
                  </a:cxn>
                  <a:cxn ang="0">
                    <a:pos x="12" y="0"/>
                  </a:cxn>
                  <a:cxn ang="0">
                    <a:pos x="0" y="10"/>
                  </a:cxn>
                  <a:cxn ang="0">
                    <a:pos x="0" y="2063"/>
                  </a:cxn>
                </a:cxnLst>
                <a:rect b="b" l="0" r="r" t="0"/>
                <a:pathLst>
                  <a:path h="2073" w="24">
                    <a:moveTo>
                      <a:pt x="0" y="2063"/>
                    </a:moveTo>
                    <a:cubicBezTo>
                      <a:pt x="0" y="2069"/>
                      <a:pt x="5" y="2073"/>
                      <a:pt x="12" y="2073"/>
                    </a:cubicBezTo>
                    <a:cubicBezTo>
                      <a:pt x="18" y="2073"/>
                      <a:pt x="24" y="2069"/>
                      <a:pt x="24" y="2063"/>
                    </a:cubicBezTo>
                    <a:cubicBezTo>
                      <a:pt x="24" y="10"/>
                      <a:pt x="24" y="10"/>
                      <a:pt x="24" y="10"/>
                    </a:cubicBezTo>
                    <a:cubicBezTo>
                      <a:pt x="24" y="5"/>
                      <a:pt x="18" y="0"/>
                      <a:pt x="12" y="0"/>
                    </a:cubicBezTo>
                    <a:cubicBezTo>
                      <a:pt x="5" y="0"/>
                      <a:pt x="0" y="5"/>
                      <a:pt x="0" y="10"/>
                    </a:cubicBezTo>
                    <a:lnTo>
                      <a:pt x="0" y="2063"/>
                    </a:ln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52" name="Group 149"/>
            <p:cNvGrpSpPr/>
            <p:nvPr/>
          </p:nvGrpSpPr>
          <p:grpSpPr>
            <a:xfrm>
              <a:off x="3011037" y="3246872"/>
              <a:ext cx="580994" cy="1249294"/>
              <a:chOff x="2973388" y="3517900"/>
              <a:chExt cx="581025" cy="1249362"/>
            </a:xfrm>
            <a:solidFill>
              <a:schemeClr val="accent2"/>
            </a:solidFill>
          </p:grpSpPr>
          <p:sp>
            <p:nvSpPr>
              <p:cNvPr id="53" name="Rectangle 42"/>
              <p:cNvSpPr>
                <a:spLocks noChangeArrowheads="1"/>
              </p:cNvSpPr>
              <p:nvPr/>
            </p:nvSpPr>
            <p:spPr bwMode="auto">
              <a:xfrm>
                <a:off x="3184525" y="4241800"/>
                <a:ext cx="369888" cy="244475"/>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4" name="Freeform 43"/>
              <p:cNvSpPr/>
              <p:nvPr/>
            </p:nvSpPr>
            <p:spPr bwMode="auto">
              <a:xfrm>
                <a:off x="3332163" y="4202113"/>
                <a:ext cx="85725" cy="39687"/>
              </a:xfrm>
              <a:custGeom>
                <a:cxnLst>
                  <a:cxn ang="0">
                    <a:pos x="51" y="24"/>
                  </a:cxn>
                  <a:cxn ang="0">
                    <a:pos x="44" y="7"/>
                  </a:cxn>
                  <a:cxn ang="0">
                    <a:pos x="26" y="0"/>
                  </a:cxn>
                  <a:cxn ang="0">
                    <a:pos x="24" y="0"/>
                  </a:cxn>
                  <a:cxn ang="0">
                    <a:pos x="7" y="7"/>
                  </a:cxn>
                  <a:cxn ang="0">
                    <a:pos x="0" y="24"/>
                  </a:cxn>
                  <a:cxn ang="0">
                    <a:pos x="8" y="24"/>
                  </a:cxn>
                  <a:cxn ang="0">
                    <a:pos x="12" y="13"/>
                  </a:cxn>
                  <a:cxn ang="0">
                    <a:pos x="24" y="8"/>
                  </a:cxn>
                  <a:cxn ang="0">
                    <a:pos x="26" y="8"/>
                  </a:cxn>
                  <a:cxn ang="0">
                    <a:pos x="39" y="13"/>
                  </a:cxn>
                  <a:cxn ang="0">
                    <a:pos x="43" y="24"/>
                  </a:cxn>
                  <a:cxn ang="0">
                    <a:pos x="51" y="24"/>
                  </a:cxn>
                </a:cxnLst>
                <a:rect b="b" l="0" r="r" t="0"/>
                <a:pathLst>
                  <a:path h="24" w="51">
                    <a:moveTo>
                      <a:pt x="51" y="24"/>
                    </a:moveTo>
                    <a:cubicBezTo>
                      <a:pt x="51" y="17"/>
                      <a:pt x="49" y="11"/>
                      <a:pt x="44" y="7"/>
                    </a:cubicBezTo>
                    <a:cubicBezTo>
                      <a:pt x="39" y="3"/>
                      <a:pt x="33" y="0"/>
                      <a:pt x="26" y="0"/>
                    </a:cubicBezTo>
                    <a:cubicBezTo>
                      <a:pt x="24" y="0"/>
                      <a:pt x="24" y="0"/>
                      <a:pt x="24" y="0"/>
                    </a:cubicBezTo>
                    <a:cubicBezTo>
                      <a:pt x="18" y="0"/>
                      <a:pt x="11" y="3"/>
                      <a:pt x="7" y="7"/>
                    </a:cubicBezTo>
                    <a:cubicBezTo>
                      <a:pt x="2" y="11"/>
                      <a:pt x="0" y="17"/>
                      <a:pt x="0" y="24"/>
                    </a:cubicBezTo>
                    <a:cubicBezTo>
                      <a:pt x="8" y="24"/>
                      <a:pt x="8" y="24"/>
                      <a:pt x="8" y="24"/>
                    </a:cubicBezTo>
                    <a:cubicBezTo>
                      <a:pt x="8" y="20"/>
                      <a:pt x="9" y="16"/>
                      <a:pt x="12" y="13"/>
                    </a:cubicBezTo>
                    <a:cubicBezTo>
                      <a:pt x="16" y="10"/>
                      <a:pt x="20" y="8"/>
                      <a:pt x="24" y="8"/>
                    </a:cubicBezTo>
                    <a:cubicBezTo>
                      <a:pt x="26" y="8"/>
                      <a:pt x="26" y="8"/>
                      <a:pt x="26" y="8"/>
                    </a:cubicBezTo>
                    <a:cubicBezTo>
                      <a:pt x="31" y="8"/>
                      <a:pt x="35" y="10"/>
                      <a:pt x="39" y="13"/>
                    </a:cubicBezTo>
                    <a:cubicBezTo>
                      <a:pt x="42" y="16"/>
                      <a:pt x="43" y="20"/>
                      <a:pt x="43" y="24"/>
                    </a:cubicBezTo>
                    <a:lnTo>
                      <a:pt x="51" y="24"/>
                    </a:ln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5" name="Rectangle 44"/>
              <p:cNvSpPr>
                <a:spLocks noChangeArrowheads="1"/>
              </p:cNvSpPr>
              <p:nvPr/>
            </p:nvSpPr>
            <p:spPr bwMode="auto">
              <a:xfrm>
                <a:off x="3263900" y="4316413"/>
                <a:ext cx="290513" cy="6350"/>
              </a:xfrm>
              <a:prstGeom prst="rect">
                <a:avLst/>
              </a:prstGeom>
              <a:grpFill/>
              <a:ln w="9525">
                <a:noFill/>
                <a:miter lim="800000"/>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6" name="Freeform 45"/>
              <p:cNvSpPr/>
              <p:nvPr/>
            </p:nvSpPr>
            <p:spPr bwMode="auto">
              <a:xfrm>
                <a:off x="3263900" y="4316413"/>
                <a:ext cx="290513" cy="6350"/>
              </a:xfrm>
              <a:custGeom>
                <a:cxnLst>
                  <a:cxn ang="0">
                    <a:pos x="0" y="4"/>
                  </a:cxn>
                  <a:cxn ang="0">
                    <a:pos x="183" y="4"/>
                  </a:cxn>
                  <a:cxn ang="0">
                    <a:pos x="183" y="0"/>
                  </a:cxn>
                  <a:cxn ang="0">
                    <a:pos x="0" y="0"/>
                  </a:cxn>
                </a:cxnLst>
                <a:rect b="b" l="0" r="r" t="0"/>
                <a:pathLst>
                  <a:path h="4" w="183">
                    <a:moveTo>
                      <a:pt x="0" y="4"/>
                    </a:moveTo>
                    <a:lnTo>
                      <a:pt x="183" y="4"/>
                    </a:lnTo>
                    <a:lnTo>
                      <a:pt x="183" y="0"/>
                    </a:lnTo>
                    <a:lnTo>
                      <a:pt x="0" y="0"/>
                    </a:lnTo>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57" name="Freeform 46"/>
              <p:cNvSpPr/>
              <p:nvPr/>
            </p:nvSpPr>
            <p:spPr bwMode="auto">
              <a:xfrm>
                <a:off x="3348038" y="4295775"/>
                <a:ext cx="53975" cy="46037"/>
              </a:xfrm>
              <a:custGeom>
                <a:cxnLst>
                  <a:cxn ang="0">
                    <a:pos x="8" y="29"/>
                  </a:cxn>
                  <a:cxn ang="0">
                    <a:pos x="0" y="15"/>
                  </a:cxn>
                  <a:cxn ang="0">
                    <a:pos x="8" y="0"/>
                  </a:cxn>
                  <a:cxn ang="0">
                    <a:pos x="25" y="0"/>
                  </a:cxn>
                  <a:cxn ang="0">
                    <a:pos x="34" y="15"/>
                  </a:cxn>
                  <a:cxn ang="0">
                    <a:pos x="25" y="29"/>
                  </a:cxn>
                  <a:cxn ang="0">
                    <a:pos x="8" y="29"/>
                  </a:cxn>
                </a:cxnLst>
                <a:rect b="b" l="0" r="r" t="0"/>
                <a:pathLst>
                  <a:path h="28" w="34">
                    <a:moveTo>
                      <a:pt x="8" y="29"/>
                    </a:moveTo>
                    <a:lnTo>
                      <a:pt x="0" y="15"/>
                    </a:lnTo>
                    <a:lnTo>
                      <a:pt x="8" y="0"/>
                    </a:lnTo>
                    <a:lnTo>
                      <a:pt x="25" y="0"/>
                    </a:lnTo>
                    <a:lnTo>
                      <a:pt x="34" y="15"/>
                    </a:lnTo>
                    <a:lnTo>
                      <a:pt x="25" y="29"/>
                    </a:lnTo>
                    <a:lnTo>
                      <a:pt x="8" y="29"/>
                    </a:ln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nvGrpSpPr>
              <p:cNvPr id="58" name="Group 147"/>
              <p:cNvGrpSpPr/>
              <p:nvPr/>
            </p:nvGrpSpPr>
            <p:grpSpPr>
              <a:xfrm>
                <a:off x="2973388" y="3517900"/>
                <a:ext cx="431800" cy="1249362"/>
                <a:chOff x="2973388" y="3517900"/>
                <a:chExt cx="431800" cy="1249362"/>
              </a:xfrm>
              <a:grpFill/>
            </p:grpSpPr>
            <p:grpSp>
              <p:nvGrpSpPr>
                <p:cNvPr id="59" name="Group 146"/>
                <p:cNvGrpSpPr/>
                <p:nvPr/>
              </p:nvGrpSpPr>
              <p:grpSpPr>
                <a:xfrm>
                  <a:off x="2973388" y="3541713"/>
                  <a:ext cx="431800" cy="1225549"/>
                  <a:chOff x="2973388" y="3541713"/>
                  <a:chExt cx="431800" cy="1225549"/>
                </a:xfrm>
                <a:grpFill/>
              </p:grpSpPr>
              <p:sp>
                <p:nvSpPr>
                  <p:cNvPr id="61" name="Oval 5"/>
                  <p:cNvSpPr>
                    <a:spLocks noChangeArrowheads="1"/>
                  </p:cNvSpPr>
                  <p:nvPr/>
                </p:nvSpPr>
                <p:spPr bwMode="auto">
                  <a:xfrm>
                    <a:off x="3224213" y="3619500"/>
                    <a:ext cx="22225" cy="26987"/>
                  </a:xfrm>
                  <a:prstGeom prst="ellipse">
                    <a:avLst/>
                  </a:pr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2" name="Freeform 6"/>
                  <p:cNvSpPr/>
                  <p:nvPr/>
                </p:nvSpPr>
                <p:spPr bwMode="auto">
                  <a:xfrm>
                    <a:off x="3146425" y="3694113"/>
                    <a:ext cx="71438" cy="58737"/>
                  </a:xfrm>
                  <a:custGeom>
                    <a:cxnLst>
                      <a:cxn ang="0">
                        <a:pos x="28" y="0"/>
                      </a:cxn>
                      <a:cxn ang="0">
                        <a:pos x="0" y="19"/>
                      </a:cxn>
                      <a:cxn ang="0">
                        <a:pos x="7" y="35"/>
                      </a:cxn>
                      <a:cxn ang="0">
                        <a:pos x="41" y="28"/>
                      </a:cxn>
                      <a:cxn ang="0">
                        <a:pos x="43" y="7"/>
                      </a:cxn>
                    </a:cxnLst>
                    <a:rect b="b" l="0" r="r" t="0"/>
                    <a:pathLst>
                      <a:path h="35" w="43">
                        <a:moveTo>
                          <a:pt x="28" y="0"/>
                        </a:moveTo>
                        <a:cubicBezTo>
                          <a:pt x="28" y="0"/>
                          <a:pt x="30" y="29"/>
                          <a:pt x="0" y="19"/>
                        </a:cubicBezTo>
                        <a:cubicBezTo>
                          <a:pt x="7" y="35"/>
                          <a:pt x="7" y="35"/>
                          <a:pt x="7" y="35"/>
                        </a:cubicBezTo>
                        <a:cubicBezTo>
                          <a:pt x="41" y="28"/>
                          <a:pt x="41" y="28"/>
                          <a:pt x="41" y="28"/>
                        </a:cubicBezTo>
                        <a:cubicBezTo>
                          <a:pt x="43" y="7"/>
                          <a:pt x="43" y="7"/>
                          <a:pt x="43" y="7"/>
                        </a:cubicBezTo>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3" name="Freeform 47"/>
                  <p:cNvSpPr/>
                  <p:nvPr/>
                </p:nvSpPr>
                <p:spPr bwMode="auto">
                  <a:xfrm>
                    <a:off x="3152775" y="4138613"/>
                    <a:ext cx="150813" cy="581025"/>
                  </a:xfrm>
                  <a:custGeom>
                    <a:cxnLst>
                      <a:cxn ang="0">
                        <a:pos x="90" y="320"/>
                      </a:cxn>
                      <a:cxn ang="0">
                        <a:pos x="68" y="209"/>
                      </a:cxn>
                      <a:cxn ang="0">
                        <a:pos x="71" y="19"/>
                      </a:cxn>
                      <a:cxn ang="0">
                        <a:pos x="71" y="0"/>
                      </a:cxn>
                      <a:cxn ang="0">
                        <a:pos x="7" y="11"/>
                      </a:cxn>
                      <a:cxn ang="0">
                        <a:pos x="18" y="215"/>
                      </a:cxn>
                      <a:cxn ang="0">
                        <a:pos x="37" y="320"/>
                      </a:cxn>
                      <a:cxn ang="0">
                        <a:pos x="8" y="349"/>
                      </a:cxn>
                      <a:cxn ang="0">
                        <a:pos x="90" y="349"/>
                      </a:cxn>
                      <a:cxn ang="0">
                        <a:pos x="90" y="320"/>
                      </a:cxn>
                    </a:cxnLst>
                    <a:rect b="b" l="0" r="r" t="0"/>
                    <a:pathLst>
                      <a:path h="349" w="90">
                        <a:moveTo>
                          <a:pt x="90" y="320"/>
                        </a:moveTo>
                        <a:cubicBezTo>
                          <a:pt x="90" y="320"/>
                          <a:pt x="72" y="243"/>
                          <a:pt x="68" y="209"/>
                        </a:cubicBezTo>
                        <a:cubicBezTo>
                          <a:pt x="64" y="166"/>
                          <a:pt x="69" y="50"/>
                          <a:pt x="71" y="19"/>
                        </a:cubicBezTo>
                        <a:cubicBezTo>
                          <a:pt x="71" y="14"/>
                          <a:pt x="71" y="0"/>
                          <a:pt x="71" y="0"/>
                        </a:cubicBezTo>
                        <a:cubicBezTo>
                          <a:pt x="7" y="11"/>
                          <a:pt x="7" y="11"/>
                          <a:pt x="7" y="11"/>
                        </a:cubicBezTo>
                        <a:cubicBezTo>
                          <a:pt x="7" y="11"/>
                          <a:pt x="14" y="182"/>
                          <a:pt x="18" y="215"/>
                        </a:cubicBezTo>
                        <a:cubicBezTo>
                          <a:pt x="22" y="247"/>
                          <a:pt x="37" y="320"/>
                          <a:pt x="37" y="320"/>
                        </a:cubicBezTo>
                        <a:cubicBezTo>
                          <a:pt x="0" y="329"/>
                          <a:pt x="8" y="349"/>
                          <a:pt x="8" y="349"/>
                        </a:cubicBezTo>
                        <a:cubicBezTo>
                          <a:pt x="90" y="349"/>
                          <a:pt x="90" y="349"/>
                          <a:pt x="90" y="349"/>
                        </a:cubicBezTo>
                        <a:lnTo>
                          <a:pt x="90" y="320"/>
                        </a:ln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4" name="Freeform 48"/>
                  <p:cNvSpPr/>
                  <p:nvPr/>
                </p:nvSpPr>
                <p:spPr bwMode="auto">
                  <a:xfrm>
                    <a:off x="2973388" y="4146550"/>
                    <a:ext cx="273050" cy="620712"/>
                  </a:xfrm>
                  <a:custGeom>
                    <a:cxnLst>
                      <a:cxn ang="0">
                        <a:pos x="112" y="115"/>
                      </a:cxn>
                      <a:cxn ang="0">
                        <a:pos x="164" y="7"/>
                      </a:cxn>
                      <a:cxn ang="0">
                        <a:pos x="48" y="0"/>
                      </a:cxn>
                      <a:cxn ang="0">
                        <a:pos x="40" y="194"/>
                      </a:cxn>
                      <a:cxn ang="0">
                        <a:pos x="53" y="340"/>
                      </a:cxn>
                      <a:cxn ang="0">
                        <a:pos x="0" y="373"/>
                      </a:cxn>
                      <a:cxn ang="0">
                        <a:pos x="96" y="373"/>
                      </a:cxn>
                      <a:cxn ang="0">
                        <a:pos x="97" y="345"/>
                      </a:cxn>
                      <a:cxn ang="0">
                        <a:pos x="95" y="193"/>
                      </a:cxn>
                      <a:cxn ang="0">
                        <a:pos x="112" y="115"/>
                      </a:cxn>
                    </a:cxnLst>
                    <a:rect b="b" l="0" r="r" t="0"/>
                    <a:pathLst>
                      <a:path h="373" w="164">
                        <a:moveTo>
                          <a:pt x="112" y="115"/>
                        </a:moveTo>
                        <a:cubicBezTo>
                          <a:pt x="164" y="7"/>
                          <a:pt x="164" y="7"/>
                          <a:pt x="164" y="7"/>
                        </a:cubicBezTo>
                        <a:cubicBezTo>
                          <a:pt x="48" y="0"/>
                          <a:pt x="48" y="0"/>
                          <a:pt x="48" y="0"/>
                        </a:cubicBezTo>
                        <a:cubicBezTo>
                          <a:pt x="48" y="0"/>
                          <a:pt x="45" y="132"/>
                          <a:pt x="40" y="194"/>
                        </a:cubicBezTo>
                        <a:cubicBezTo>
                          <a:pt x="38" y="218"/>
                          <a:pt x="50" y="316"/>
                          <a:pt x="53" y="340"/>
                        </a:cubicBezTo>
                        <a:cubicBezTo>
                          <a:pt x="11" y="340"/>
                          <a:pt x="0" y="373"/>
                          <a:pt x="0" y="373"/>
                        </a:cubicBezTo>
                        <a:cubicBezTo>
                          <a:pt x="96" y="373"/>
                          <a:pt x="96" y="373"/>
                          <a:pt x="96" y="373"/>
                        </a:cubicBezTo>
                        <a:cubicBezTo>
                          <a:pt x="97" y="345"/>
                          <a:pt x="97" y="345"/>
                          <a:pt x="97" y="345"/>
                        </a:cubicBezTo>
                        <a:cubicBezTo>
                          <a:pt x="97" y="345"/>
                          <a:pt x="91" y="274"/>
                          <a:pt x="95" y="193"/>
                        </a:cubicBezTo>
                        <a:cubicBezTo>
                          <a:pt x="96" y="174"/>
                          <a:pt x="112" y="115"/>
                          <a:pt x="112" y="115"/>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5" name="Freeform 49"/>
                  <p:cNvSpPr>
                    <a:spLocks noEditPoints="1"/>
                  </p:cNvSpPr>
                  <p:nvPr/>
                </p:nvSpPr>
                <p:spPr bwMode="auto">
                  <a:xfrm>
                    <a:off x="2976563" y="3541713"/>
                    <a:ext cx="428625" cy="685800"/>
                  </a:xfrm>
                  <a:custGeom>
                    <a:cxnLst>
                      <a:cxn ang="0">
                        <a:pos x="252" y="390"/>
                      </a:cxn>
                      <a:cxn ang="0">
                        <a:pos x="258" y="390"/>
                      </a:cxn>
                      <a:cxn ang="0">
                        <a:pos x="251" y="252"/>
                      </a:cxn>
                      <a:cxn ang="0">
                        <a:pos x="227" y="144"/>
                      </a:cxn>
                      <a:cxn ang="0">
                        <a:pos x="173" y="115"/>
                      </a:cxn>
                      <a:cxn ang="0">
                        <a:pos x="173" y="109"/>
                      </a:cxn>
                      <a:cxn ang="0">
                        <a:pos x="173" y="109"/>
                      </a:cxn>
                      <a:cxn ang="0">
                        <a:pos x="173" y="99"/>
                      </a:cxn>
                      <a:cxn ang="0">
                        <a:pos x="159" y="93"/>
                      </a:cxn>
                      <a:cxn ang="0">
                        <a:pos x="152" y="25"/>
                      </a:cxn>
                      <a:cxn ang="0">
                        <a:pos x="132" y="13"/>
                      </a:cxn>
                      <a:cxn ang="0">
                        <a:pos x="132" y="13"/>
                      </a:cxn>
                      <a:cxn ang="0">
                        <a:pos x="112" y="4"/>
                      </a:cxn>
                      <a:cxn ang="0">
                        <a:pos x="100" y="0"/>
                      </a:cxn>
                      <a:cxn ang="0">
                        <a:pos x="33" y="19"/>
                      </a:cxn>
                      <a:cxn ang="0">
                        <a:pos x="3" y="39"/>
                      </a:cxn>
                      <a:cxn ang="0">
                        <a:pos x="82" y="152"/>
                      </a:cxn>
                      <a:cxn ang="0">
                        <a:pos x="80" y="159"/>
                      </a:cxn>
                      <a:cxn ang="0">
                        <a:pos x="57" y="244"/>
                      </a:cxn>
                      <a:cxn ang="0">
                        <a:pos x="30" y="370"/>
                      </a:cxn>
                      <a:cxn ang="0">
                        <a:pos x="197" y="370"/>
                      </a:cxn>
                      <a:cxn ang="0">
                        <a:pos x="209" y="231"/>
                      </a:cxn>
                      <a:cxn ang="0">
                        <a:pos x="215" y="262"/>
                      </a:cxn>
                      <a:cxn ang="0">
                        <a:pos x="223" y="390"/>
                      </a:cxn>
                      <a:cxn ang="0">
                        <a:pos x="227" y="390"/>
                      </a:cxn>
                      <a:cxn ang="0">
                        <a:pos x="227" y="395"/>
                      </a:cxn>
                      <a:cxn ang="0">
                        <a:pos x="227" y="396"/>
                      </a:cxn>
                      <a:cxn ang="0">
                        <a:pos x="241" y="411"/>
                      </a:cxn>
                      <a:cxn ang="0">
                        <a:pos x="252" y="394"/>
                      </a:cxn>
                      <a:cxn ang="0">
                        <a:pos x="252" y="393"/>
                      </a:cxn>
                      <a:cxn ang="0">
                        <a:pos x="252" y="390"/>
                      </a:cxn>
                      <a:cxn ang="0">
                        <a:pos x="130" y="103"/>
                      </a:cxn>
                      <a:cxn ang="0">
                        <a:pos x="121" y="112"/>
                      </a:cxn>
                      <a:cxn ang="0">
                        <a:pos x="107" y="113"/>
                      </a:cxn>
                      <a:cxn ang="0">
                        <a:pos x="37" y="45"/>
                      </a:cxn>
                      <a:cxn ang="0">
                        <a:pos x="102" y="27"/>
                      </a:cxn>
                      <a:cxn ang="0">
                        <a:pos x="101" y="21"/>
                      </a:cxn>
                      <a:cxn ang="0">
                        <a:pos x="105" y="22"/>
                      </a:cxn>
                      <a:cxn ang="0">
                        <a:pos x="124" y="25"/>
                      </a:cxn>
                      <a:cxn ang="0">
                        <a:pos x="120" y="32"/>
                      </a:cxn>
                      <a:cxn ang="0">
                        <a:pos x="106" y="38"/>
                      </a:cxn>
                      <a:cxn ang="0">
                        <a:pos x="111" y="47"/>
                      </a:cxn>
                      <a:cxn ang="0">
                        <a:pos x="111" y="47"/>
                      </a:cxn>
                      <a:cxn ang="0">
                        <a:pos x="102" y="72"/>
                      </a:cxn>
                      <a:cxn ang="0">
                        <a:pos x="130" y="92"/>
                      </a:cxn>
                      <a:cxn ang="0">
                        <a:pos x="130" y="103"/>
                      </a:cxn>
                    </a:cxnLst>
                    <a:rect b="b" l="0" r="r" t="0"/>
                    <a:pathLst>
                      <a:path h="412" w="258">
                        <a:moveTo>
                          <a:pt x="252" y="390"/>
                        </a:moveTo>
                        <a:cubicBezTo>
                          <a:pt x="258" y="390"/>
                          <a:pt x="258" y="390"/>
                          <a:pt x="258" y="390"/>
                        </a:cubicBezTo>
                        <a:cubicBezTo>
                          <a:pt x="258" y="390"/>
                          <a:pt x="254" y="283"/>
                          <a:pt x="251" y="252"/>
                        </a:cubicBezTo>
                        <a:cubicBezTo>
                          <a:pt x="243" y="191"/>
                          <a:pt x="231" y="152"/>
                          <a:pt x="227" y="144"/>
                        </a:cubicBezTo>
                        <a:cubicBezTo>
                          <a:pt x="221" y="135"/>
                          <a:pt x="173" y="115"/>
                          <a:pt x="173" y="115"/>
                        </a:cubicBezTo>
                        <a:cubicBezTo>
                          <a:pt x="173" y="109"/>
                          <a:pt x="173" y="109"/>
                          <a:pt x="173" y="109"/>
                        </a:cubicBezTo>
                        <a:cubicBezTo>
                          <a:pt x="173" y="109"/>
                          <a:pt x="173" y="109"/>
                          <a:pt x="173" y="109"/>
                        </a:cubicBezTo>
                        <a:cubicBezTo>
                          <a:pt x="173" y="99"/>
                          <a:pt x="173" y="99"/>
                          <a:pt x="173" y="99"/>
                        </a:cubicBezTo>
                        <a:cubicBezTo>
                          <a:pt x="159" y="93"/>
                          <a:pt x="159" y="93"/>
                          <a:pt x="159" y="93"/>
                        </a:cubicBezTo>
                        <a:cubicBezTo>
                          <a:pt x="159" y="93"/>
                          <a:pt x="156" y="30"/>
                          <a:pt x="152" y="25"/>
                        </a:cubicBezTo>
                        <a:cubicBezTo>
                          <a:pt x="140" y="8"/>
                          <a:pt x="132" y="13"/>
                          <a:pt x="132" y="13"/>
                        </a:cubicBezTo>
                        <a:cubicBezTo>
                          <a:pt x="132" y="13"/>
                          <a:pt x="132" y="13"/>
                          <a:pt x="132" y="13"/>
                        </a:cubicBezTo>
                        <a:cubicBezTo>
                          <a:pt x="126" y="9"/>
                          <a:pt x="116" y="6"/>
                          <a:pt x="112" y="4"/>
                        </a:cubicBezTo>
                        <a:cubicBezTo>
                          <a:pt x="103" y="1"/>
                          <a:pt x="100" y="0"/>
                          <a:pt x="100" y="0"/>
                        </a:cubicBezTo>
                        <a:cubicBezTo>
                          <a:pt x="33" y="19"/>
                          <a:pt x="33" y="19"/>
                          <a:pt x="33" y="19"/>
                        </a:cubicBezTo>
                        <a:cubicBezTo>
                          <a:pt x="33" y="19"/>
                          <a:pt x="4" y="28"/>
                          <a:pt x="3" y="39"/>
                        </a:cubicBezTo>
                        <a:cubicBezTo>
                          <a:pt x="0" y="65"/>
                          <a:pt x="61" y="130"/>
                          <a:pt x="82" y="152"/>
                        </a:cubicBezTo>
                        <a:cubicBezTo>
                          <a:pt x="82" y="154"/>
                          <a:pt x="81" y="156"/>
                          <a:pt x="80" y="159"/>
                        </a:cubicBezTo>
                        <a:cubicBezTo>
                          <a:pt x="74" y="180"/>
                          <a:pt x="66" y="208"/>
                          <a:pt x="57" y="244"/>
                        </a:cubicBezTo>
                        <a:cubicBezTo>
                          <a:pt x="45" y="293"/>
                          <a:pt x="30" y="370"/>
                          <a:pt x="30" y="370"/>
                        </a:cubicBezTo>
                        <a:cubicBezTo>
                          <a:pt x="197" y="370"/>
                          <a:pt x="197" y="370"/>
                          <a:pt x="197" y="370"/>
                        </a:cubicBezTo>
                        <a:cubicBezTo>
                          <a:pt x="197" y="370"/>
                          <a:pt x="199" y="295"/>
                          <a:pt x="209" y="231"/>
                        </a:cubicBezTo>
                        <a:cubicBezTo>
                          <a:pt x="211" y="240"/>
                          <a:pt x="214" y="250"/>
                          <a:pt x="215" y="262"/>
                        </a:cubicBezTo>
                        <a:cubicBezTo>
                          <a:pt x="219" y="290"/>
                          <a:pt x="223" y="390"/>
                          <a:pt x="223" y="390"/>
                        </a:cubicBezTo>
                        <a:cubicBezTo>
                          <a:pt x="227" y="390"/>
                          <a:pt x="227" y="390"/>
                          <a:pt x="227" y="390"/>
                        </a:cubicBezTo>
                        <a:cubicBezTo>
                          <a:pt x="227" y="391"/>
                          <a:pt x="227" y="393"/>
                          <a:pt x="227" y="395"/>
                        </a:cubicBezTo>
                        <a:cubicBezTo>
                          <a:pt x="227" y="396"/>
                          <a:pt x="227" y="396"/>
                          <a:pt x="227" y="396"/>
                        </a:cubicBezTo>
                        <a:cubicBezTo>
                          <a:pt x="228" y="405"/>
                          <a:pt x="234" y="412"/>
                          <a:pt x="241" y="411"/>
                        </a:cubicBezTo>
                        <a:cubicBezTo>
                          <a:pt x="248" y="410"/>
                          <a:pt x="253" y="403"/>
                          <a:pt x="252" y="394"/>
                        </a:cubicBezTo>
                        <a:cubicBezTo>
                          <a:pt x="252" y="393"/>
                          <a:pt x="252" y="393"/>
                          <a:pt x="252" y="393"/>
                        </a:cubicBezTo>
                        <a:cubicBezTo>
                          <a:pt x="252" y="392"/>
                          <a:pt x="252" y="391"/>
                          <a:pt x="252" y="390"/>
                        </a:cubicBezTo>
                        <a:close/>
                        <a:moveTo>
                          <a:pt x="130" y="103"/>
                        </a:moveTo>
                        <a:cubicBezTo>
                          <a:pt x="128" y="108"/>
                          <a:pt x="122" y="112"/>
                          <a:pt x="121" y="112"/>
                        </a:cubicBezTo>
                        <a:cubicBezTo>
                          <a:pt x="115" y="113"/>
                          <a:pt x="111" y="114"/>
                          <a:pt x="107" y="113"/>
                        </a:cubicBezTo>
                        <a:cubicBezTo>
                          <a:pt x="92" y="104"/>
                          <a:pt x="37" y="49"/>
                          <a:pt x="37" y="45"/>
                        </a:cubicBezTo>
                        <a:cubicBezTo>
                          <a:pt x="36" y="42"/>
                          <a:pt x="102" y="27"/>
                          <a:pt x="102" y="27"/>
                        </a:cubicBezTo>
                        <a:cubicBezTo>
                          <a:pt x="101" y="21"/>
                          <a:pt x="101" y="21"/>
                          <a:pt x="101" y="21"/>
                        </a:cubicBezTo>
                        <a:cubicBezTo>
                          <a:pt x="102" y="21"/>
                          <a:pt x="103" y="21"/>
                          <a:pt x="105" y="22"/>
                        </a:cubicBezTo>
                        <a:cubicBezTo>
                          <a:pt x="109" y="23"/>
                          <a:pt x="117" y="25"/>
                          <a:pt x="124" y="25"/>
                        </a:cubicBezTo>
                        <a:cubicBezTo>
                          <a:pt x="123" y="27"/>
                          <a:pt x="121" y="29"/>
                          <a:pt x="120" y="32"/>
                        </a:cubicBezTo>
                        <a:cubicBezTo>
                          <a:pt x="106" y="38"/>
                          <a:pt x="106" y="38"/>
                          <a:pt x="106" y="38"/>
                        </a:cubicBezTo>
                        <a:cubicBezTo>
                          <a:pt x="111" y="47"/>
                          <a:pt x="111" y="47"/>
                          <a:pt x="111" y="47"/>
                        </a:cubicBezTo>
                        <a:cubicBezTo>
                          <a:pt x="111" y="47"/>
                          <a:pt x="111" y="47"/>
                          <a:pt x="111" y="47"/>
                        </a:cubicBezTo>
                        <a:cubicBezTo>
                          <a:pt x="105" y="58"/>
                          <a:pt x="100" y="69"/>
                          <a:pt x="102" y="72"/>
                        </a:cubicBezTo>
                        <a:cubicBezTo>
                          <a:pt x="106" y="80"/>
                          <a:pt x="130" y="92"/>
                          <a:pt x="130" y="92"/>
                        </a:cubicBezTo>
                        <a:cubicBezTo>
                          <a:pt x="130" y="92"/>
                          <a:pt x="131" y="101"/>
                          <a:pt x="130" y="103"/>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60" name="Freeform 87"/>
                <p:cNvSpPr/>
                <p:nvPr/>
              </p:nvSpPr>
              <p:spPr bwMode="auto">
                <a:xfrm>
                  <a:off x="3182938" y="3517900"/>
                  <a:ext cx="146050" cy="207962"/>
                </a:xfrm>
                <a:custGeom>
                  <a:cxnLst>
                    <a:cxn ang="0">
                      <a:pos x="6" y="30"/>
                    </a:cxn>
                    <a:cxn ang="0">
                      <a:pos x="6" y="3"/>
                    </a:cxn>
                    <a:cxn ang="0">
                      <a:pos x="44" y="9"/>
                    </a:cxn>
                    <a:cxn ang="0">
                      <a:pos x="67" y="14"/>
                    </a:cxn>
                    <a:cxn ang="0">
                      <a:pos x="88" y="56"/>
                    </a:cxn>
                    <a:cxn ang="0">
                      <a:pos x="51" y="112"/>
                    </a:cxn>
                    <a:cxn ang="0">
                      <a:pos x="39" y="125"/>
                    </a:cxn>
                  </a:cxnLst>
                  <a:rect b="b" l="0" r="r" t="0"/>
                  <a:pathLst>
                    <a:path h="125" w="88">
                      <a:moveTo>
                        <a:pt x="6" y="30"/>
                      </a:moveTo>
                      <a:cubicBezTo>
                        <a:pt x="6" y="30"/>
                        <a:pt x="0" y="0"/>
                        <a:pt x="6" y="3"/>
                      </a:cubicBezTo>
                      <a:cubicBezTo>
                        <a:pt x="25" y="11"/>
                        <a:pt x="34" y="7"/>
                        <a:pt x="44" y="9"/>
                      </a:cubicBezTo>
                      <a:cubicBezTo>
                        <a:pt x="55" y="10"/>
                        <a:pt x="58" y="9"/>
                        <a:pt x="67" y="14"/>
                      </a:cubicBezTo>
                      <a:cubicBezTo>
                        <a:pt x="88" y="27"/>
                        <a:pt x="88" y="36"/>
                        <a:pt x="88" y="56"/>
                      </a:cubicBezTo>
                      <a:cubicBezTo>
                        <a:pt x="88" y="94"/>
                        <a:pt x="69" y="95"/>
                        <a:pt x="51" y="112"/>
                      </a:cubicBezTo>
                      <a:cubicBezTo>
                        <a:pt x="39" y="125"/>
                        <a:pt x="39" y="125"/>
                        <a:pt x="39" y="125"/>
                      </a:cubicBezTo>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grpSp>
          <p:nvGrpSpPr>
            <p:cNvPr id="66" name="Group 20"/>
            <p:cNvGrpSpPr/>
            <p:nvPr/>
          </p:nvGrpSpPr>
          <p:grpSpPr>
            <a:xfrm>
              <a:off x="2937403" y="1094704"/>
              <a:ext cx="1158812" cy="728307"/>
              <a:chOff x="686838" y="2184398"/>
              <a:chExt cx="1192213" cy="749300"/>
            </a:xfrm>
            <a:solidFill>
              <a:schemeClr val="accent1"/>
            </a:solidFill>
          </p:grpSpPr>
          <p:sp>
            <p:nvSpPr>
              <p:cNvPr id="67" name="Freeform 7"/>
              <p:cNvSpPr>
                <a:spLocks noEditPoints="1"/>
              </p:cNvSpPr>
              <p:nvPr/>
            </p:nvSpPr>
            <p:spPr bwMode="auto">
              <a:xfrm>
                <a:off x="686838" y="2198685"/>
                <a:ext cx="609600" cy="735013"/>
              </a:xfrm>
              <a:custGeom>
                <a:cxnLst>
                  <a:cxn ang="0">
                    <a:pos x="128" y="28"/>
                  </a:cxn>
                  <a:cxn ang="0">
                    <a:pos x="94" y="16"/>
                  </a:cxn>
                  <a:cxn ang="0">
                    <a:pos x="39" y="70"/>
                  </a:cxn>
                  <a:cxn ang="0">
                    <a:pos x="40" y="80"/>
                  </a:cxn>
                  <a:cxn ang="0">
                    <a:pos x="0" y="136"/>
                  </a:cxn>
                  <a:cxn ang="0">
                    <a:pos x="59" y="195"/>
                  </a:cxn>
                  <a:cxn ang="0">
                    <a:pos x="67" y="194"/>
                  </a:cxn>
                  <a:cxn ang="0">
                    <a:pos x="162" y="194"/>
                  </a:cxn>
                  <a:cxn ang="0">
                    <a:pos x="162" y="0"/>
                  </a:cxn>
                  <a:cxn ang="0">
                    <a:pos x="128" y="28"/>
                  </a:cxn>
                  <a:cxn ang="0">
                    <a:pos x="134" y="107"/>
                  </a:cxn>
                  <a:cxn ang="0">
                    <a:pos x="134" y="106"/>
                  </a:cxn>
                  <a:cxn ang="0">
                    <a:pos x="134" y="107"/>
                  </a:cxn>
                </a:cxnLst>
                <a:rect b="b" l="0" r="r" t="0"/>
                <a:pathLst>
                  <a:path h="195" w="162">
                    <a:moveTo>
                      <a:pt x="128" y="28"/>
                    </a:moveTo>
                    <a:cubicBezTo>
                      <a:pt x="119" y="20"/>
                      <a:pt x="107" y="16"/>
                      <a:pt x="94" y="16"/>
                    </a:cubicBezTo>
                    <a:cubicBezTo>
                      <a:pt x="64" y="16"/>
                      <a:pt x="39" y="40"/>
                      <a:pt x="39" y="70"/>
                    </a:cubicBezTo>
                    <a:cubicBezTo>
                      <a:pt x="39" y="73"/>
                      <a:pt x="40" y="77"/>
                      <a:pt x="40" y="80"/>
                    </a:cubicBezTo>
                    <a:cubicBezTo>
                      <a:pt x="17" y="88"/>
                      <a:pt x="0" y="110"/>
                      <a:pt x="0" y="136"/>
                    </a:cubicBezTo>
                    <a:cubicBezTo>
                      <a:pt x="0" y="169"/>
                      <a:pt x="26" y="195"/>
                      <a:pt x="59" y="195"/>
                    </a:cubicBezTo>
                    <a:cubicBezTo>
                      <a:pt x="61" y="195"/>
                      <a:pt x="64" y="195"/>
                      <a:pt x="67" y="194"/>
                    </a:cubicBezTo>
                    <a:cubicBezTo>
                      <a:pt x="162" y="194"/>
                      <a:pt x="162" y="194"/>
                      <a:pt x="162" y="194"/>
                    </a:cubicBezTo>
                    <a:cubicBezTo>
                      <a:pt x="162" y="0"/>
                      <a:pt x="162" y="0"/>
                      <a:pt x="162" y="0"/>
                    </a:cubicBezTo>
                    <a:cubicBezTo>
                      <a:pt x="148" y="5"/>
                      <a:pt x="136" y="15"/>
                      <a:pt x="128" y="28"/>
                    </a:cubicBezTo>
                    <a:close/>
                    <a:moveTo>
                      <a:pt x="134" y="107"/>
                    </a:moveTo>
                    <a:cubicBezTo>
                      <a:pt x="134" y="107"/>
                      <a:pt x="134" y="107"/>
                      <a:pt x="134" y="106"/>
                    </a:cubicBezTo>
                    <a:cubicBezTo>
                      <a:pt x="134" y="107"/>
                      <a:pt x="134" y="107"/>
                      <a:pt x="134" y="107"/>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8" name="Freeform 8"/>
              <p:cNvSpPr/>
              <p:nvPr/>
            </p:nvSpPr>
            <p:spPr bwMode="auto">
              <a:xfrm>
                <a:off x="1296438" y="2184398"/>
                <a:ext cx="582613" cy="749300"/>
              </a:xfrm>
              <a:custGeom>
                <a:cxnLst>
                  <a:cxn ang="0">
                    <a:pos x="90" y="65"/>
                  </a:cxn>
                  <a:cxn ang="0">
                    <a:pos x="23" y="0"/>
                  </a:cxn>
                  <a:cxn ang="0">
                    <a:pos x="1" y="4"/>
                  </a:cxn>
                  <a:cxn ang="0">
                    <a:pos x="0" y="4"/>
                  </a:cxn>
                  <a:cxn ang="0">
                    <a:pos x="0" y="198"/>
                  </a:cxn>
                  <a:cxn ang="0">
                    <a:pos x="1" y="198"/>
                  </a:cxn>
                  <a:cxn ang="0">
                    <a:pos x="81" y="198"/>
                  </a:cxn>
                  <a:cxn ang="0">
                    <a:pos x="88" y="199"/>
                  </a:cxn>
                  <a:cxn ang="0">
                    <a:pos x="155" y="132"/>
                  </a:cxn>
                  <a:cxn ang="0">
                    <a:pos x="90" y="65"/>
                  </a:cxn>
                </a:cxnLst>
                <a:rect b="b" l="0" r="r" t="0"/>
                <a:pathLst>
                  <a:path h="199" w="155">
                    <a:moveTo>
                      <a:pt x="90" y="65"/>
                    </a:moveTo>
                    <a:cubicBezTo>
                      <a:pt x="89" y="29"/>
                      <a:pt x="60" y="0"/>
                      <a:pt x="23" y="0"/>
                    </a:cubicBezTo>
                    <a:cubicBezTo>
                      <a:pt x="15" y="0"/>
                      <a:pt x="8" y="1"/>
                      <a:pt x="1" y="4"/>
                    </a:cubicBezTo>
                    <a:cubicBezTo>
                      <a:pt x="0" y="4"/>
                      <a:pt x="0" y="4"/>
                      <a:pt x="0" y="4"/>
                    </a:cubicBezTo>
                    <a:cubicBezTo>
                      <a:pt x="0" y="198"/>
                      <a:pt x="0" y="198"/>
                      <a:pt x="0" y="198"/>
                    </a:cubicBezTo>
                    <a:cubicBezTo>
                      <a:pt x="1" y="198"/>
                      <a:pt x="1" y="198"/>
                      <a:pt x="1" y="198"/>
                    </a:cubicBezTo>
                    <a:cubicBezTo>
                      <a:pt x="81" y="198"/>
                      <a:pt x="81" y="198"/>
                      <a:pt x="81" y="198"/>
                    </a:cubicBezTo>
                    <a:cubicBezTo>
                      <a:pt x="83" y="199"/>
                      <a:pt x="85" y="199"/>
                      <a:pt x="88" y="199"/>
                    </a:cubicBezTo>
                    <a:cubicBezTo>
                      <a:pt x="125" y="199"/>
                      <a:pt x="155" y="169"/>
                      <a:pt x="155" y="132"/>
                    </a:cubicBezTo>
                    <a:cubicBezTo>
                      <a:pt x="155" y="95"/>
                      <a:pt x="126" y="66"/>
                      <a:pt x="90" y="65"/>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69" name="Group 23"/>
            <p:cNvGrpSpPr/>
            <p:nvPr/>
          </p:nvGrpSpPr>
          <p:grpSpPr>
            <a:xfrm>
              <a:off x="1343239" y="1844979"/>
              <a:ext cx="942761" cy="592521"/>
              <a:chOff x="686838" y="2184398"/>
              <a:chExt cx="1192213" cy="749301"/>
            </a:xfrm>
            <a:solidFill>
              <a:schemeClr val="accent2"/>
            </a:solidFill>
          </p:grpSpPr>
          <p:sp>
            <p:nvSpPr>
              <p:cNvPr id="70" name="Freeform 7"/>
              <p:cNvSpPr>
                <a:spLocks noEditPoints="1"/>
              </p:cNvSpPr>
              <p:nvPr/>
            </p:nvSpPr>
            <p:spPr bwMode="auto">
              <a:xfrm>
                <a:off x="686838" y="2198686"/>
                <a:ext cx="609600" cy="735013"/>
              </a:xfrm>
              <a:custGeom>
                <a:cxnLst>
                  <a:cxn ang="0">
                    <a:pos x="128" y="28"/>
                  </a:cxn>
                  <a:cxn ang="0">
                    <a:pos x="94" y="16"/>
                  </a:cxn>
                  <a:cxn ang="0">
                    <a:pos x="39" y="70"/>
                  </a:cxn>
                  <a:cxn ang="0">
                    <a:pos x="40" y="80"/>
                  </a:cxn>
                  <a:cxn ang="0">
                    <a:pos x="0" y="136"/>
                  </a:cxn>
                  <a:cxn ang="0">
                    <a:pos x="59" y="195"/>
                  </a:cxn>
                  <a:cxn ang="0">
                    <a:pos x="67" y="194"/>
                  </a:cxn>
                  <a:cxn ang="0">
                    <a:pos x="162" y="194"/>
                  </a:cxn>
                  <a:cxn ang="0">
                    <a:pos x="162" y="0"/>
                  </a:cxn>
                  <a:cxn ang="0">
                    <a:pos x="128" y="28"/>
                  </a:cxn>
                  <a:cxn ang="0">
                    <a:pos x="134" y="107"/>
                  </a:cxn>
                  <a:cxn ang="0">
                    <a:pos x="134" y="106"/>
                  </a:cxn>
                  <a:cxn ang="0">
                    <a:pos x="134" y="107"/>
                  </a:cxn>
                </a:cxnLst>
                <a:rect b="b" l="0" r="r" t="0"/>
                <a:pathLst>
                  <a:path h="195" w="162">
                    <a:moveTo>
                      <a:pt x="128" y="28"/>
                    </a:moveTo>
                    <a:cubicBezTo>
                      <a:pt x="119" y="20"/>
                      <a:pt x="107" y="16"/>
                      <a:pt x="94" y="16"/>
                    </a:cubicBezTo>
                    <a:cubicBezTo>
                      <a:pt x="64" y="16"/>
                      <a:pt x="39" y="40"/>
                      <a:pt x="39" y="70"/>
                    </a:cubicBezTo>
                    <a:cubicBezTo>
                      <a:pt x="39" y="73"/>
                      <a:pt x="40" y="77"/>
                      <a:pt x="40" y="80"/>
                    </a:cubicBezTo>
                    <a:cubicBezTo>
                      <a:pt x="17" y="88"/>
                      <a:pt x="0" y="110"/>
                      <a:pt x="0" y="136"/>
                    </a:cubicBezTo>
                    <a:cubicBezTo>
                      <a:pt x="0" y="169"/>
                      <a:pt x="26" y="195"/>
                      <a:pt x="59" y="195"/>
                    </a:cubicBezTo>
                    <a:cubicBezTo>
                      <a:pt x="61" y="195"/>
                      <a:pt x="64" y="195"/>
                      <a:pt x="67" y="194"/>
                    </a:cubicBezTo>
                    <a:cubicBezTo>
                      <a:pt x="162" y="194"/>
                      <a:pt x="162" y="194"/>
                      <a:pt x="162" y="194"/>
                    </a:cubicBezTo>
                    <a:cubicBezTo>
                      <a:pt x="162" y="0"/>
                      <a:pt x="162" y="0"/>
                      <a:pt x="162" y="0"/>
                    </a:cubicBezTo>
                    <a:cubicBezTo>
                      <a:pt x="148" y="5"/>
                      <a:pt x="136" y="15"/>
                      <a:pt x="128" y="28"/>
                    </a:cubicBezTo>
                    <a:close/>
                    <a:moveTo>
                      <a:pt x="134" y="107"/>
                    </a:moveTo>
                    <a:cubicBezTo>
                      <a:pt x="134" y="107"/>
                      <a:pt x="134" y="107"/>
                      <a:pt x="134" y="106"/>
                    </a:cubicBezTo>
                    <a:cubicBezTo>
                      <a:pt x="134" y="107"/>
                      <a:pt x="134" y="107"/>
                      <a:pt x="134" y="107"/>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1" name="Freeform 8"/>
              <p:cNvSpPr/>
              <p:nvPr/>
            </p:nvSpPr>
            <p:spPr bwMode="auto">
              <a:xfrm>
                <a:off x="1296438" y="2184398"/>
                <a:ext cx="582613" cy="749300"/>
              </a:xfrm>
              <a:custGeom>
                <a:cxnLst>
                  <a:cxn ang="0">
                    <a:pos x="90" y="65"/>
                  </a:cxn>
                  <a:cxn ang="0">
                    <a:pos x="23" y="0"/>
                  </a:cxn>
                  <a:cxn ang="0">
                    <a:pos x="1" y="4"/>
                  </a:cxn>
                  <a:cxn ang="0">
                    <a:pos x="0" y="4"/>
                  </a:cxn>
                  <a:cxn ang="0">
                    <a:pos x="0" y="198"/>
                  </a:cxn>
                  <a:cxn ang="0">
                    <a:pos x="1" y="198"/>
                  </a:cxn>
                  <a:cxn ang="0">
                    <a:pos x="81" y="198"/>
                  </a:cxn>
                  <a:cxn ang="0">
                    <a:pos x="88" y="199"/>
                  </a:cxn>
                  <a:cxn ang="0">
                    <a:pos x="155" y="132"/>
                  </a:cxn>
                  <a:cxn ang="0">
                    <a:pos x="90" y="65"/>
                  </a:cxn>
                </a:cxnLst>
                <a:rect b="b" l="0" r="r" t="0"/>
                <a:pathLst>
                  <a:path h="199" w="155">
                    <a:moveTo>
                      <a:pt x="90" y="65"/>
                    </a:moveTo>
                    <a:cubicBezTo>
                      <a:pt x="89" y="29"/>
                      <a:pt x="60" y="0"/>
                      <a:pt x="23" y="0"/>
                    </a:cubicBezTo>
                    <a:cubicBezTo>
                      <a:pt x="15" y="0"/>
                      <a:pt x="8" y="1"/>
                      <a:pt x="1" y="4"/>
                    </a:cubicBezTo>
                    <a:cubicBezTo>
                      <a:pt x="0" y="4"/>
                      <a:pt x="0" y="4"/>
                      <a:pt x="0" y="4"/>
                    </a:cubicBezTo>
                    <a:cubicBezTo>
                      <a:pt x="0" y="198"/>
                      <a:pt x="0" y="198"/>
                      <a:pt x="0" y="198"/>
                    </a:cubicBezTo>
                    <a:cubicBezTo>
                      <a:pt x="1" y="198"/>
                      <a:pt x="1" y="198"/>
                      <a:pt x="1" y="198"/>
                    </a:cubicBezTo>
                    <a:cubicBezTo>
                      <a:pt x="81" y="198"/>
                      <a:pt x="81" y="198"/>
                      <a:pt x="81" y="198"/>
                    </a:cubicBezTo>
                    <a:cubicBezTo>
                      <a:pt x="83" y="199"/>
                      <a:pt x="85" y="199"/>
                      <a:pt x="88" y="199"/>
                    </a:cubicBezTo>
                    <a:cubicBezTo>
                      <a:pt x="125" y="199"/>
                      <a:pt x="155" y="169"/>
                      <a:pt x="155" y="132"/>
                    </a:cubicBezTo>
                    <a:cubicBezTo>
                      <a:pt x="155" y="95"/>
                      <a:pt x="126" y="66"/>
                      <a:pt x="90" y="65"/>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nvGrpSpPr>
            <p:cNvPr id="72" name="Group 32"/>
            <p:cNvGrpSpPr/>
            <p:nvPr/>
          </p:nvGrpSpPr>
          <p:grpSpPr>
            <a:xfrm>
              <a:off x="1075847" y="2981078"/>
              <a:ext cx="738773" cy="464316"/>
              <a:chOff x="686838" y="2184398"/>
              <a:chExt cx="1192213" cy="749301"/>
            </a:xfrm>
            <a:solidFill>
              <a:schemeClr val="accent1"/>
            </a:solidFill>
          </p:grpSpPr>
          <p:sp>
            <p:nvSpPr>
              <p:cNvPr id="73" name="Freeform 7"/>
              <p:cNvSpPr>
                <a:spLocks noEditPoints="1"/>
              </p:cNvSpPr>
              <p:nvPr/>
            </p:nvSpPr>
            <p:spPr bwMode="auto">
              <a:xfrm>
                <a:off x="686838" y="2198686"/>
                <a:ext cx="609600" cy="735013"/>
              </a:xfrm>
              <a:custGeom>
                <a:cxnLst>
                  <a:cxn ang="0">
                    <a:pos x="128" y="28"/>
                  </a:cxn>
                  <a:cxn ang="0">
                    <a:pos x="94" y="16"/>
                  </a:cxn>
                  <a:cxn ang="0">
                    <a:pos x="39" y="70"/>
                  </a:cxn>
                  <a:cxn ang="0">
                    <a:pos x="40" y="80"/>
                  </a:cxn>
                  <a:cxn ang="0">
                    <a:pos x="0" y="136"/>
                  </a:cxn>
                  <a:cxn ang="0">
                    <a:pos x="59" y="195"/>
                  </a:cxn>
                  <a:cxn ang="0">
                    <a:pos x="67" y="194"/>
                  </a:cxn>
                  <a:cxn ang="0">
                    <a:pos x="162" y="194"/>
                  </a:cxn>
                  <a:cxn ang="0">
                    <a:pos x="162" y="0"/>
                  </a:cxn>
                  <a:cxn ang="0">
                    <a:pos x="128" y="28"/>
                  </a:cxn>
                  <a:cxn ang="0">
                    <a:pos x="134" y="107"/>
                  </a:cxn>
                  <a:cxn ang="0">
                    <a:pos x="134" y="106"/>
                  </a:cxn>
                  <a:cxn ang="0">
                    <a:pos x="134" y="107"/>
                  </a:cxn>
                </a:cxnLst>
                <a:rect b="b" l="0" r="r" t="0"/>
                <a:pathLst>
                  <a:path h="195" w="162">
                    <a:moveTo>
                      <a:pt x="128" y="28"/>
                    </a:moveTo>
                    <a:cubicBezTo>
                      <a:pt x="119" y="20"/>
                      <a:pt x="107" y="16"/>
                      <a:pt x="94" y="16"/>
                    </a:cubicBezTo>
                    <a:cubicBezTo>
                      <a:pt x="64" y="16"/>
                      <a:pt x="39" y="40"/>
                      <a:pt x="39" y="70"/>
                    </a:cubicBezTo>
                    <a:cubicBezTo>
                      <a:pt x="39" y="73"/>
                      <a:pt x="40" y="77"/>
                      <a:pt x="40" y="80"/>
                    </a:cubicBezTo>
                    <a:cubicBezTo>
                      <a:pt x="17" y="88"/>
                      <a:pt x="0" y="110"/>
                      <a:pt x="0" y="136"/>
                    </a:cubicBezTo>
                    <a:cubicBezTo>
                      <a:pt x="0" y="169"/>
                      <a:pt x="26" y="195"/>
                      <a:pt x="59" y="195"/>
                    </a:cubicBezTo>
                    <a:cubicBezTo>
                      <a:pt x="61" y="195"/>
                      <a:pt x="64" y="195"/>
                      <a:pt x="67" y="194"/>
                    </a:cubicBezTo>
                    <a:cubicBezTo>
                      <a:pt x="162" y="194"/>
                      <a:pt x="162" y="194"/>
                      <a:pt x="162" y="194"/>
                    </a:cubicBezTo>
                    <a:cubicBezTo>
                      <a:pt x="162" y="0"/>
                      <a:pt x="162" y="0"/>
                      <a:pt x="162" y="0"/>
                    </a:cubicBezTo>
                    <a:cubicBezTo>
                      <a:pt x="148" y="5"/>
                      <a:pt x="136" y="15"/>
                      <a:pt x="128" y="28"/>
                    </a:cubicBezTo>
                    <a:close/>
                    <a:moveTo>
                      <a:pt x="134" y="107"/>
                    </a:moveTo>
                    <a:cubicBezTo>
                      <a:pt x="134" y="107"/>
                      <a:pt x="134" y="107"/>
                      <a:pt x="134" y="106"/>
                    </a:cubicBezTo>
                    <a:cubicBezTo>
                      <a:pt x="134" y="107"/>
                      <a:pt x="134" y="107"/>
                      <a:pt x="134" y="107"/>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4" name="Freeform 8"/>
              <p:cNvSpPr/>
              <p:nvPr/>
            </p:nvSpPr>
            <p:spPr bwMode="auto">
              <a:xfrm>
                <a:off x="1296438" y="2184398"/>
                <a:ext cx="582613" cy="749300"/>
              </a:xfrm>
              <a:custGeom>
                <a:cxnLst>
                  <a:cxn ang="0">
                    <a:pos x="90" y="65"/>
                  </a:cxn>
                  <a:cxn ang="0">
                    <a:pos x="23" y="0"/>
                  </a:cxn>
                  <a:cxn ang="0">
                    <a:pos x="1" y="4"/>
                  </a:cxn>
                  <a:cxn ang="0">
                    <a:pos x="0" y="4"/>
                  </a:cxn>
                  <a:cxn ang="0">
                    <a:pos x="0" y="198"/>
                  </a:cxn>
                  <a:cxn ang="0">
                    <a:pos x="1" y="198"/>
                  </a:cxn>
                  <a:cxn ang="0">
                    <a:pos x="81" y="198"/>
                  </a:cxn>
                  <a:cxn ang="0">
                    <a:pos x="88" y="199"/>
                  </a:cxn>
                  <a:cxn ang="0">
                    <a:pos x="155" y="132"/>
                  </a:cxn>
                  <a:cxn ang="0">
                    <a:pos x="90" y="65"/>
                  </a:cxn>
                </a:cxnLst>
                <a:rect b="b" l="0" r="r" t="0"/>
                <a:pathLst>
                  <a:path h="199" w="155">
                    <a:moveTo>
                      <a:pt x="90" y="65"/>
                    </a:moveTo>
                    <a:cubicBezTo>
                      <a:pt x="89" y="29"/>
                      <a:pt x="60" y="0"/>
                      <a:pt x="23" y="0"/>
                    </a:cubicBezTo>
                    <a:cubicBezTo>
                      <a:pt x="15" y="0"/>
                      <a:pt x="8" y="1"/>
                      <a:pt x="1" y="4"/>
                    </a:cubicBezTo>
                    <a:cubicBezTo>
                      <a:pt x="0" y="4"/>
                      <a:pt x="0" y="4"/>
                      <a:pt x="0" y="4"/>
                    </a:cubicBezTo>
                    <a:cubicBezTo>
                      <a:pt x="0" y="198"/>
                      <a:pt x="0" y="198"/>
                      <a:pt x="0" y="198"/>
                    </a:cubicBezTo>
                    <a:cubicBezTo>
                      <a:pt x="1" y="198"/>
                      <a:pt x="1" y="198"/>
                      <a:pt x="1" y="198"/>
                    </a:cubicBezTo>
                    <a:cubicBezTo>
                      <a:pt x="81" y="198"/>
                      <a:pt x="81" y="198"/>
                      <a:pt x="81" y="198"/>
                    </a:cubicBezTo>
                    <a:cubicBezTo>
                      <a:pt x="83" y="199"/>
                      <a:pt x="85" y="199"/>
                      <a:pt x="88" y="199"/>
                    </a:cubicBezTo>
                    <a:cubicBezTo>
                      <a:pt x="125" y="199"/>
                      <a:pt x="155" y="169"/>
                      <a:pt x="155" y="132"/>
                    </a:cubicBezTo>
                    <a:cubicBezTo>
                      <a:pt x="155" y="95"/>
                      <a:pt x="126" y="66"/>
                      <a:pt x="90" y="65"/>
                    </a:cubicBezTo>
                    <a:close/>
                  </a:path>
                </a:pathLst>
              </a:custGeom>
              <a:grp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grpSp>
      <p:grpSp>
        <p:nvGrpSpPr>
          <p:cNvPr id="80" name="组合 79"/>
          <p:cNvGrpSpPr/>
          <p:nvPr/>
        </p:nvGrpSpPr>
        <p:grpSpPr>
          <a:xfrm>
            <a:off x="4495800" y="1504950"/>
            <a:ext cx="496860" cy="2678129"/>
            <a:chOff x="6112516" y="2423767"/>
            <a:chExt cx="662480" cy="3570839"/>
          </a:xfrm>
        </p:grpSpPr>
        <p:sp>
          <p:nvSpPr>
            <p:cNvPr id="75" name="Freeform 46"/>
            <p:cNvSpPr>
              <a:spLocks noEditPoints="1"/>
            </p:cNvSpPr>
            <p:nvPr/>
          </p:nvSpPr>
          <p:spPr bwMode="auto">
            <a:xfrm>
              <a:off x="6112516" y="2423767"/>
              <a:ext cx="662480" cy="66248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2"/>
            </a:solid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6" name="Freeform 46"/>
            <p:cNvSpPr>
              <a:spLocks noEditPoints="1"/>
            </p:cNvSpPr>
            <p:nvPr/>
          </p:nvSpPr>
          <p:spPr bwMode="auto">
            <a:xfrm>
              <a:off x="6112516" y="3401601"/>
              <a:ext cx="662480" cy="66248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1"/>
            </a:solid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7" name="Freeform 46"/>
            <p:cNvSpPr>
              <a:spLocks noEditPoints="1"/>
            </p:cNvSpPr>
            <p:nvPr/>
          </p:nvSpPr>
          <p:spPr bwMode="auto">
            <a:xfrm>
              <a:off x="6112516" y="4366863"/>
              <a:ext cx="662480" cy="66248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2"/>
            </a:solid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78" name="Freeform 46"/>
            <p:cNvSpPr>
              <a:spLocks noEditPoints="1"/>
            </p:cNvSpPr>
            <p:nvPr/>
          </p:nvSpPr>
          <p:spPr bwMode="auto">
            <a:xfrm>
              <a:off x="6112516" y="5332126"/>
              <a:ext cx="662480" cy="66248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1"/>
            </a:solid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94" name="文本框 36"/>
          <p:cNvSpPr txBox="1"/>
          <p:nvPr/>
        </p:nvSpPr>
        <p:spPr>
          <a:xfrm flipH="1">
            <a:off x="5156220" y="1515130"/>
            <a:ext cx="2853668" cy="518160"/>
          </a:xfrm>
          <a:prstGeom prst="rect">
            <a:avLst/>
          </a:prstGeom>
          <a:noFill/>
        </p:spPr>
        <p:txBody>
          <a:bodyPr rtlCol="0" wrap="square">
            <a:spAutoFit/>
          </a:bodyPr>
          <a:lstStyle/>
          <a:p>
            <a:pPr defTabSz="617220">
              <a:defRPr/>
            </a:pPr>
            <a:r>
              <a:rPr altLang="en-US" kern="0" lang="zh-CN" sz="1400">
                <a:solidFill>
                  <a:schemeClr val="tx1">
                    <a:lumMod val="85000"/>
                    <a:lumOff val="15000"/>
                  </a:schemeClr>
                </a:solidFill>
                <a:latin typeface="+mn-ea"/>
                <a:cs typeface="+mn-ea"/>
                <a:sym typeface="微软雅黑"/>
              </a:rPr>
              <a:t>医疗保险是为补偿疾病所带来的医疗费用的一种保险。</a:t>
            </a:r>
          </a:p>
        </p:txBody>
      </p:sp>
      <p:sp>
        <p:nvSpPr>
          <p:cNvPr id="97" name="文本框 36"/>
          <p:cNvSpPr txBox="1"/>
          <p:nvPr/>
        </p:nvSpPr>
        <p:spPr>
          <a:xfrm flipH="1">
            <a:off x="5178632" y="2277130"/>
            <a:ext cx="2853668" cy="51816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社会或企业提供必要的医疗服务或物质帮助的社会保险。</a:t>
            </a:r>
          </a:p>
        </p:txBody>
      </p:sp>
      <p:sp>
        <p:nvSpPr>
          <p:cNvPr id="110" name="文本框 36"/>
          <p:cNvSpPr txBox="1"/>
          <p:nvPr/>
        </p:nvSpPr>
        <p:spPr>
          <a:xfrm flipH="1">
            <a:off x="5192079" y="2909174"/>
            <a:ext cx="2853668" cy="518160"/>
          </a:xfrm>
          <a:prstGeom prst="rect">
            <a:avLst/>
          </a:prstGeom>
          <a:noFill/>
        </p:spPr>
        <p:txBody>
          <a:bodyPr rtlCol="0" wrap="square">
            <a:spAutoFit/>
          </a:bodyPr>
          <a:lstStyle/>
          <a:p>
            <a:pPr defTabSz="617220">
              <a:defRPr/>
            </a:pPr>
            <a:r>
              <a:rPr altLang="en-US" kern="0" lang="zh-CN" sz="1400">
                <a:solidFill>
                  <a:schemeClr val="tx1">
                    <a:lumMod val="85000"/>
                    <a:lumOff val="15000"/>
                  </a:schemeClr>
                </a:solidFill>
                <a:latin typeface="+mn-ea"/>
                <a:cs typeface="+mn-ea"/>
                <a:sym typeface="微软雅黑"/>
              </a:rPr>
              <a:t>一般而言，单位统一交纳的医保是次月可以住院报销</a:t>
            </a:r>
          </a:p>
        </p:txBody>
      </p:sp>
      <p:sp>
        <p:nvSpPr>
          <p:cNvPr id="111" name="文本框 36"/>
          <p:cNvSpPr txBox="1"/>
          <p:nvPr/>
        </p:nvSpPr>
        <p:spPr>
          <a:xfrm flipH="1">
            <a:off x="5178632" y="3690181"/>
            <a:ext cx="2853668" cy="73152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而个人身份交的医保一般需要交纳半年或一年时间以上，就可以享受报销待遇。</a:t>
            </a:r>
          </a:p>
        </p:txBody>
      </p:sp>
    </p:spTree>
    <p:extLst>
      <p:ext uri="{BB962C8B-B14F-4D97-AF65-F5344CB8AC3E}">
        <p14:creationId val="3060774661"/>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81"/>
                                        </p:tgtEl>
                                        <p:attrNameLst>
                                          <p:attrName>style.visibility</p:attrName>
                                        </p:attrNameLst>
                                      </p:cBhvr>
                                      <p:to>
                                        <p:strVal val="visible"/>
                                      </p:to>
                                    </p:set>
                                    <p:anim calcmode="lin" valueType="num">
                                      <p:cBhvr additive="base">
                                        <p:cTn dur="500" fill="hold" id="7"/>
                                        <p:tgtEl>
                                          <p:spTgt spid="81"/>
                                        </p:tgtEl>
                                        <p:attrNameLst>
                                          <p:attrName>ppt_x</p:attrName>
                                        </p:attrNameLst>
                                      </p:cBhvr>
                                      <p:tavLst>
                                        <p:tav tm="0">
                                          <p:val>
                                            <p:strVal val="#ppt_x"/>
                                          </p:val>
                                        </p:tav>
                                        <p:tav tm="100000">
                                          <p:val>
                                            <p:strVal val="#ppt_x"/>
                                          </p:val>
                                        </p:tav>
                                      </p:tavLst>
                                    </p:anim>
                                    <p:anim calcmode="lin" valueType="num">
                                      <p:cBhvr additive="base">
                                        <p:cTn dur="500" fill="hold" id="8"/>
                                        <p:tgtEl>
                                          <p:spTgt spid="81"/>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id="11" nodeType="clickEffect" presetClass="entr" presetID="53" presetSubtype="0">
                                  <p:stCondLst>
                                    <p:cond delay="0"/>
                                  </p:stCondLst>
                                  <p:childTnLst>
                                    <p:set>
                                      <p:cBhvr>
                                        <p:cTn dur="1" fill="hold" id="12">
                                          <p:stCondLst>
                                            <p:cond delay="0"/>
                                          </p:stCondLst>
                                        </p:cTn>
                                        <p:tgtEl>
                                          <p:spTgt spid="80"/>
                                        </p:tgtEl>
                                        <p:attrNameLst>
                                          <p:attrName>style.visibility</p:attrName>
                                        </p:attrNameLst>
                                      </p:cBhvr>
                                      <p:to>
                                        <p:strVal val="visible"/>
                                      </p:to>
                                    </p:set>
                                    <p:anim calcmode="lin" valueType="num">
                                      <p:cBhvr>
                                        <p:cTn dur="500" fill="hold" id="13"/>
                                        <p:tgtEl>
                                          <p:spTgt spid="80"/>
                                        </p:tgtEl>
                                        <p:attrNameLst>
                                          <p:attrName>ppt_w</p:attrName>
                                        </p:attrNameLst>
                                      </p:cBhvr>
                                      <p:tavLst>
                                        <p:tav tm="0">
                                          <p:val>
                                            <p:fltVal val="0"/>
                                          </p:val>
                                        </p:tav>
                                        <p:tav tm="100000">
                                          <p:val>
                                            <p:strVal val="#ppt_w"/>
                                          </p:val>
                                        </p:tav>
                                      </p:tavLst>
                                    </p:anim>
                                    <p:anim calcmode="lin" valueType="num">
                                      <p:cBhvr>
                                        <p:cTn dur="500" fill="hold" id="14"/>
                                        <p:tgtEl>
                                          <p:spTgt spid="80"/>
                                        </p:tgtEl>
                                        <p:attrNameLst>
                                          <p:attrName>ppt_h</p:attrName>
                                        </p:attrNameLst>
                                      </p:cBhvr>
                                      <p:tavLst>
                                        <p:tav tm="0">
                                          <p:val>
                                            <p:fltVal val="0"/>
                                          </p:val>
                                        </p:tav>
                                        <p:tav tm="100000">
                                          <p:val>
                                            <p:strVal val="#ppt_h"/>
                                          </p:val>
                                        </p:tav>
                                      </p:tavLst>
                                    </p:anim>
                                    <p:animEffect filter="fade" transition="in">
                                      <p:cBhvr>
                                        <p:cTn dur="500" id="15"/>
                                        <p:tgtEl>
                                          <p:spTgt spid="80"/>
                                        </p:tgtEl>
                                      </p:cBhvr>
                                    </p:animEffect>
                                  </p:childTnLst>
                                </p:cTn>
                              </p:par>
                            </p:childTnLst>
                          </p:cTn>
                        </p:par>
                      </p:childTnLst>
                    </p:cTn>
                  </p:par>
                  <p:par>
                    <p:cTn fill="hold" id="16" nodeType="clickPar">
                      <p:stCondLst>
                        <p:cond delay="indefinite"/>
                      </p:stCondLst>
                      <p:childTnLst>
                        <p:par>
                          <p:cTn fill="hold" id="17" nodeType="afterGroup">
                            <p:stCondLst>
                              <p:cond delay="0"/>
                            </p:stCondLst>
                            <p:childTnLst>
                              <p:par>
                                <p:cTn fill="hold" grpId="0" id="18" nodeType="clickEffect" presetClass="entr" presetID="22" presetSubtype="8">
                                  <p:stCondLst>
                                    <p:cond delay="0"/>
                                  </p:stCondLst>
                                  <p:childTnLst>
                                    <p:set>
                                      <p:cBhvr>
                                        <p:cTn dur="1" fill="hold" id="19">
                                          <p:stCondLst>
                                            <p:cond delay="0"/>
                                          </p:stCondLst>
                                        </p:cTn>
                                        <p:tgtEl>
                                          <p:spTgt spid="94"/>
                                        </p:tgtEl>
                                        <p:attrNameLst>
                                          <p:attrName>style.visibility</p:attrName>
                                        </p:attrNameLst>
                                      </p:cBhvr>
                                      <p:to>
                                        <p:strVal val="visible"/>
                                      </p:to>
                                    </p:set>
                                    <p:animEffect filter="wipe(left)" transition="in">
                                      <p:cBhvr>
                                        <p:cTn dur="500" id="20"/>
                                        <p:tgtEl>
                                          <p:spTgt spid="94"/>
                                        </p:tgtEl>
                                      </p:cBhvr>
                                    </p:animEffect>
                                  </p:childTnLst>
                                </p:cTn>
                              </p:par>
                              <p:par>
                                <p:cTn fill="hold" grpId="0" id="21" nodeType="withEffect" presetClass="entr" presetID="22" presetSubtype="8">
                                  <p:stCondLst>
                                    <p:cond delay="0"/>
                                  </p:stCondLst>
                                  <p:childTnLst>
                                    <p:set>
                                      <p:cBhvr>
                                        <p:cTn dur="1" fill="hold" id="22">
                                          <p:stCondLst>
                                            <p:cond delay="0"/>
                                          </p:stCondLst>
                                        </p:cTn>
                                        <p:tgtEl>
                                          <p:spTgt spid="97"/>
                                        </p:tgtEl>
                                        <p:attrNameLst>
                                          <p:attrName>style.visibility</p:attrName>
                                        </p:attrNameLst>
                                      </p:cBhvr>
                                      <p:to>
                                        <p:strVal val="visible"/>
                                      </p:to>
                                    </p:set>
                                    <p:animEffect filter="wipe(left)" transition="in">
                                      <p:cBhvr>
                                        <p:cTn dur="500" id="23"/>
                                        <p:tgtEl>
                                          <p:spTgt spid="97"/>
                                        </p:tgtEl>
                                      </p:cBhvr>
                                    </p:animEffect>
                                  </p:childTnLst>
                                </p:cTn>
                              </p:par>
                              <p:par>
                                <p:cTn fill="hold" grpId="0" id="24" nodeType="withEffect" presetClass="entr" presetID="22" presetSubtype="8">
                                  <p:stCondLst>
                                    <p:cond delay="0"/>
                                  </p:stCondLst>
                                  <p:childTnLst>
                                    <p:set>
                                      <p:cBhvr>
                                        <p:cTn dur="1" fill="hold" id="25">
                                          <p:stCondLst>
                                            <p:cond delay="0"/>
                                          </p:stCondLst>
                                        </p:cTn>
                                        <p:tgtEl>
                                          <p:spTgt spid="110"/>
                                        </p:tgtEl>
                                        <p:attrNameLst>
                                          <p:attrName>style.visibility</p:attrName>
                                        </p:attrNameLst>
                                      </p:cBhvr>
                                      <p:to>
                                        <p:strVal val="visible"/>
                                      </p:to>
                                    </p:set>
                                    <p:animEffect filter="wipe(left)" transition="in">
                                      <p:cBhvr>
                                        <p:cTn dur="500" id="26"/>
                                        <p:tgtEl>
                                          <p:spTgt spid="110"/>
                                        </p:tgtEl>
                                      </p:cBhvr>
                                    </p:animEffect>
                                  </p:childTnLst>
                                </p:cTn>
                              </p:par>
                              <p:par>
                                <p:cTn fill="hold" grpId="0" id="27" nodeType="withEffect" presetClass="entr" presetID="22" presetSubtype="8">
                                  <p:stCondLst>
                                    <p:cond delay="0"/>
                                  </p:stCondLst>
                                  <p:childTnLst>
                                    <p:set>
                                      <p:cBhvr>
                                        <p:cTn dur="1" fill="hold" id="28">
                                          <p:stCondLst>
                                            <p:cond delay="0"/>
                                          </p:stCondLst>
                                        </p:cTn>
                                        <p:tgtEl>
                                          <p:spTgt spid="111"/>
                                        </p:tgtEl>
                                        <p:attrNameLst>
                                          <p:attrName>style.visibility</p:attrName>
                                        </p:attrNameLst>
                                      </p:cBhvr>
                                      <p:to>
                                        <p:strVal val="visible"/>
                                      </p:to>
                                    </p:set>
                                    <p:animEffect filter="wipe(left)" transition="in">
                                      <p:cBhvr>
                                        <p:cTn dur="500" id="29"/>
                                        <p:tgtEl>
                                          <p:spTgt spid="1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4"/>
      <p:bldP grpId="0" spid="97"/>
      <p:bldP grpId="0" spid="110"/>
      <p:bldP grpId="0" spid="111"/>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flipH="1">
            <a:off x="4267201" y="0"/>
            <a:ext cx="3266201" cy="2341418"/>
            <a:chOff x="1752600" y="0"/>
            <a:chExt cx="4650474" cy="3333750"/>
          </a:xfrm>
        </p:grpSpPr>
        <p:sp>
          <p:nvSpPr>
            <p:cNvPr id="13" name="Freeform 11"/>
            <p:cNvSpPr/>
            <p:nvPr/>
          </p:nvSpPr>
          <p:spPr bwMode="auto">
            <a:xfrm>
              <a:off x="1752600" y="7036"/>
              <a:ext cx="4650474" cy="3326714"/>
            </a:xfrm>
            <a:custGeom>
              <a:gdLst>
                <a:gd fmla="*/ 123 w 275" name="T0"/>
                <a:gd fmla="*/ 186 h 196" name="T1"/>
                <a:gd fmla="*/ 9 w 275" name="T2"/>
                <a:gd fmla="*/ 37 h 196" name="T3"/>
                <a:gd fmla="*/ 20 w 275" name="T4"/>
                <a:gd fmla="*/ 0 h 196" name="T5"/>
                <a:gd fmla="*/ 261 w 275" name="T6"/>
                <a:gd fmla="*/ 0 h 196" name="T7"/>
                <a:gd fmla="*/ 272 w 275" name="T8"/>
                <a:gd fmla="*/ 72 h 196" name="T9"/>
                <a:gd fmla="*/ 123 w 275" name="T10"/>
                <a:gd fmla="*/ 186 h 196" name="T11"/>
              </a:gdLst>
              <a:cxnLst>
                <a:cxn ang="0">
                  <a:pos x="T0" y="T1"/>
                </a:cxn>
                <a:cxn ang="0">
                  <a:pos x="T2" y="T3"/>
                </a:cxn>
                <a:cxn ang="0">
                  <a:pos x="T4" y="T5"/>
                </a:cxn>
                <a:cxn ang="0">
                  <a:pos x="T6" y="T7"/>
                </a:cxn>
                <a:cxn ang="0">
                  <a:pos x="T8" y="T9"/>
                </a:cxn>
                <a:cxn ang="0">
                  <a:pos x="T10" y="T11"/>
                </a:cxn>
              </a:cxnLst>
              <a:rect b="b" l="0" r="r" t="0"/>
              <a:pathLst>
                <a:path h="196" w="275">
                  <a:moveTo>
                    <a:pt x="123" y="186"/>
                  </a:moveTo>
                  <a:cubicBezTo>
                    <a:pt x="51" y="177"/>
                    <a:pt x="0" y="110"/>
                    <a:pt x="9" y="37"/>
                  </a:cubicBezTo>
                  <a:cubicBezTo>
                    <a:pt x="11" y="24"/>
                    <a:pt x="15" y="11"/>
                    <a:pt x="20" y="0"/>
                  </a:cubicBezTo>
                  <a:cubicBezTo>
                    <a:pt x="261" y="0"/>
                    <a:pt x="261" y="0"/>
                    <a:pt x="261" y="0"/>
                  </a:cubicBezTo>
                  <a:cubicBezTo>
                    <a:pt x="271" y="21"/>
                    <a:pt x="275" y="46"/>
                    <a:pt x="272" y="72"/>
                  </a:cubicBezTo>
                  <a:cubicBezTo>
                    <a:pt x="263" y="144"/>
                    <a:pt x="196" y="196"/>
                    <a:pt x="123" y="186"/>
                  </a:cubicBezTo>
                  <a:close/>
                </a:path>
              </a:pathLst>
            </a:custGeom>
            <a:solidFill>
              <a:schemeClr val="accent1">
                <a:lumMod val="40000"/>
                <a:lumOff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2"/>
            <p:cNvSpPr/>
            <p:nvPr/>
          </p:nvSpPr>
          <p:spPr bwMode="auto">
            <a:xfrm>
              <a:off x="2039694" y="0"/>
              <a:ext cx="4109799" cy="3089889"/>
            </a:xfrm>
            <a:custGeom>
              <a:gdLst>
                <a:gd fmla="*/ 108 w 243" name="T0"/>
                <a:gd fmla="*/ 174 h 182" name="T1"/>
                <a:gd fmla="*/ 8 w 243" name="T2"/>
                <a:gd fmla="*/ 43 h 182" name="T3"/>
                <a:gd fmla="*/ 23 w 243" name="T4"/>
                <a:gd fmla="*/ 0 h 182" name="T5"/>
                <a:gd fmla="*/ 225 w 243" name="T6"/>
                <a:gd fmla="*/ 0 h 182" name="T7"/>
                <a:gd fmla="*/ 239 w 243" name="T8"/>
                <a:gd fmla="*/ 74 h 182" name="T9"/>
                <a:gd fmla="*/ 108 w 243" name="T10"/>
                <a:gd fmla="*/ 174 h 182" name="T11"/>
              </a:gdLst>
              <a:cxnLst>
                <a:cxn ang="0">
                  <a:pos x="T0" y="T1"/>
                </a:cxn>
                <a:cxn ang="0">
                  <a:pos x="T2" y="T3"/>
                </a:cxn>
                <a:cxn ang="0">
                  <a:pos x="T4" y="T5"/>
                </a:cxn>
                <a:cxn ang="0">
                  <a:pos x="T6" y="T7"/>
                </a:cxn>
                <a:cxn ang="0">
                  <a:pos x="T8" y="T9"/>
                </a:cxn>
                <a:cxn ang="0">
                  <a:pos x="T10" y="T11"/>
                </a:cxn>
              </a:cxnLst>
              <a:rect b="b" l="0" r="r" t="0"/>
              <a:pathLst>
                <a:path h="182" w="243">
                  <a:moveTo>
                    <a:pt x="108" y="174"/>
                  </a:moveTo>
                  <a:cubicBezTo>
                    <a:pt x="45" y="166"/>
                    <a:pt x="0" y="107"/>
                    <a:pt x="8" y="43"/>
                  </a:cubicBezTo>
                  <a:cubicBezTo>
                    <a:pt x="10" y="27"/>
                    <a:pt x="15" y="13"/>
                    <a:pt x="23" y="0"/>
                  </a:cubicBezTo>
                  <a:cubicBezTo>
                    <a:pt x="225" y="0"/>
                    <a:pt x="225" y="0"/>
                    <a:pt x="225" y="0"/>
                  </a:cubicBezTo>
                  <a:cubicBezTo>
                    <a:pt x="237" y="21"/>
                    <a:pt x="243" y="47"/>
                    <a:pt x="239" y="74"/>
                  </a:cubicBezTo>
                  <a:cubicBezTo>
                    <a:pt x="231" y="137"/>
                    <a:pt x="172" y="182"/>
                    <a:pt x="108" y="17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4" name="组合 63"/>
          <p:cNvGrpSpPr/>
          <p:nvPr/>
        </p:nvGrpSpPr>
        <p:grpSpPr>
          <a:xfrm>
            <a:off x="0" y="0"/>
            <a:ext cx="6846211" cy="5162550"/>
            <a:chExt cx="6846211" cy="5162550"/>
          </a:xfrm>
        </p:grpSpPr>
        <p:sp>
          <p:nvSpPr>
            <p:cNvPr id="23" name="任意多边形 22"/>
            <p:cNvSpPr/>
            <p:nvPr/>
          </p:nvSpPr>
          <p:spPr bwMode="auto">
            <a:xfrm flipH="1">
              <a:off x="0" y="0"/>
              <a:ext cx="6846211" cy="5143500"/>
            </a:xfrm>
            <a:custGeom>
              <a:gdLst>
                <a:gd fmla="*/ 3616499 w 6846211" name="connsiteX0"/>
                <a:gd fmla="*/ 0 h 5143500" name="connsiteY0"/>
                <a:gd fmla="*/ 6811827 w 6846211" name="connsiteX1"/>
                <a:gd fmla="*/ 0 h 5143500" name="connsiteY1"/>
                <a:gd fmla="*/ 6846211 w 6846211" name="connsiteX2"/>
                <a:gd fmla="*/ 0 h 5143500" name="connsiteY2"/>
                <a:gd fmla="*/ 6846211 w 6846211" name="connsiteX3"/>
                <a:gd fmla="*/ 5143500 h 5143500" name="connsiteY3"/>
                <a:gd fmla="*/ 702 w 6846211" name="connsiteX4"/>
                <a:gd fmla="*/ 5143500 h 5143500" name="connsiteY4"/>
                <a:gd fmla="*/ 0 w 6846211" name="connsiteX5"/>
                <a:gd fmla="*/ 5034675 h 5143500" name="connsiteY5"/>
                <a:gd fmla="*/ 48971 w 6846211" name="connsiteX6"/>
                <a:gd fmla="*/ 4386673 h 5143500" name="connsiteY6"/>
                <a:gd fmla="*/ 3616499 w 6846211" name="connsiteX7"/>
                <a:gd fmla="*/ 0 h 51435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5143500" w="6846211">
                  <a:moveTo>
                    <a:pt x="3616499" y="0"/>
                  </a:moveTo>
                  <a:cubicBezTo>
                    <a:pt x="5578139" y="0"/>
                    <a:pt x="6436357" y="0"/>
                    <a:pt x="6811827" y="0"/>
                  </a:cubicBezTo>
                  <a:lnTo>
                    <a:pt x="6846211" y="0"/>
                  </a:lnTo>
                  <a:lnTo>
                    <a:pt x="6846211" y="5143500"/>
                  </a:lnTo>
                  <a:lnTo>
                    <a:pt x="702" y="5143500"/>
                  </a:lnTo>
                  <a:lnTo>
                    <a:pt x="0" y="5034675"/>
                  </a:lnTo>
                  <a:cubicBezTo>
                    <a:pt x="2936" y="4821504"/>
                    <a:pt x="18907" y="4605503"/>
                    <a:pt x="48971" y="4386673"/>
                  </a:cubicBezTo>
                  <a:cubicBezTo>
                    <a:pt x="329563" y="2293948"/>
                    <a:pt x="1752566" y="643916"/>
                    <a:pt x="3616499"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27" name="任意多边形 26"/>
            <p:cNvSpPr/>
            <p:nvPr/>
          </p:nvSpPr>
          <p:spPr bwMode="auto">
            <a:xfrm flipH="1">
              <a:off x="0" y="61885"/>
              <a:ext cx="6556589" cy="5100665"/>
            </a:xfrm>
            <a:custGeom>
              <a:gdLst>
                <a:gd fmla="*/ 4804908 w 6556589" name="connsiteX0"/>
                <a:gd fmla="*/ 1123 h 5100665" name="connsiteY0"/>
                <a:gd fmla="*/ 5556111 w 6556589" name="connsiteX1"/>
                <a:gd fmla="*/ 42539 h 5100665" name="connsiteY1"/>
                <a:gd fmla="*/ 6366425 w 6556589" name="connsiteX2"/>
                <a:gd fmla="*/ 228529 h 5100665" name="connsiteY2"/>
                <a:gd fmla="*/ 6556589 w 6556589" name="connsiteX3"/>
                <a:gd fmla="*/ 290862 h 5100665" name="connsiteY3"/>
                <a:gd fmla="*/ 6556589 w 6556589" name="connsiteX4"/>
                <a:gd fmla="*/ 5100665 h 5100665" name="connsiteY4"/>
                <a:gd fmla="*/ 3327 w 6556589" name="connsiteX5"/>
                <a:gd fmla="*/ 5100665 h 5100665" name="connsiteY5"/>
                <a:gd fmla="*/ 21 w 6556589" name="connsiteX6"/>
                <a:gd fmla="*/ 4971632 h 5100665" name="connsiteY6"/>
                <a:gd fmla="*/ 47079 w 6556589" name="connsiteX7"/>
                <a:gd fmla="*/ 4306438 h 5100665" name="connsiteY7"/>
                <a:gd fmla="*/ 4804908 w 6556589" name="connsiteX8"/>
                <a:gd fmla="*/ 1123 h 51006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100665" w="6556589">
                  <a:moveTo>
                    <a:pt x="4804908" y="1123"/>
                  </a:moveTo>
                  <a:cubicBezTo>
                    <a:pt x="5052149" y="-4175"/>
                    <a:pt x="5303060" y="9228"/>
                    <a:pt x="5556111" y="42539"/>
                  </a:cubicBezTo>
                  <a:cubicBezTo>
                    <a:pt x="5832668" y="86955"/>
                    <a:pt x="6103695" y="148026"/>
                    <a:pt x="6366425" y="228529"/>
                  </a:cubicBezTo>
                  <a:lnTo>
                    <a:pt x="6556589" y="290862"/>
                  </a:lnTo>
                  <a:lnTo>
                    <a:pt x="6556589" y="5100665"/>
                  </a:lnTo>
                  <a:lnTo>
                    <a:pt x="3327" y="5100665"/>
                  </a:lnTo>
                  <a:lnTo>
                    <a:pt x="21" y="4971632"/>
                  </a:lnTo>
                  <a:cubicBezTo>
                    <a:pt x="-627" y="4753024"/>
                    <a:pt x="13892" y="4531293"/>
                    <a:pt x="47079" y="4306438"/>
                  </a:cubicBezTo>
                  <a:cubicBezTo>
                    <a:pt x="367886" y="1851088"/>
                    <a:pt x="2414911" y="52342"/>
                    <a:pt x="4804908" y="1123"/>
                  </a:cubicBezTo>
                  <a:close/>
                </a:path>
              </a:pathLst>
            </a:custGeom>
            <a:pattFill prst="ltHorz">
              <a:fgClr>
                <a:schemeClr val="bg1">
                  <a:lumMod val="95000"/>
                </a:schemeClr>
              </a:fgClr>
              <a:bgClr>
                <a:schemeClr val="bg1"/>
              </a:bgClr>
            </a:patt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41" name="组合 40"/>
          <p:cNvGrpSpPr/>
          <p:nvPr/>
        </p:nvGrpSpPr>
        <p:grpSpPr>
          <a:xfrm>
            <a:off x="5943600" y="736966"/>
            <a:ext cx="3200399" cy="4408028"/>
            <a:chOff x="5943600" y="725391"/>
            <a:chExt cx="3200399" cy="4408028"/>
          </a:xfrm>
        </p:grpSpPr>
        <p:sp>
          <p:nvSpPr>
            <p:cNvPr id="9" name="Freeform 7"/>
            <p:cNvSpPr/>
            <p:nvPr/>
          </p:nvSpPr>
          <p:spPr bwMode="auto">
            <a:xfrm flipH="1">
              <a:off x="5943600" y="725391"/>
              <a:ext cx="3195949" cy="4408028"/>
            </a:xfrm>
            <a:custGeom>
              <a:gdLst>
                <a:gd fmla="*/ 0 w 163" name="T0"/>
                <a:gd fmla="*/ 9 h 224" name="T1"/>
                <a:gd fmla="*/ 54 w 163" name="T2"/>
                <a:gd fmla="*/ 3 h 224" name="T3"/>
                <a:gd fmla="*/ 155 w 163" name="T4"/>
                <a:gd fmla="*/ 134 h 224" name="T5"/>
                <a:gd fmla="*/ 89 w 163" name="T6"/>
                <a:gd fmla="*/ 224 h 224" name="T7"/>
                <a:gd fmla="*/ 0 w 163" name="T8"/>
                <a:gd fmla="*/ 224 h 224" name="T9"/>
                <a:gd fmla="*/ 0 w 163" name="T10"/>
                <a:gd fmla="*/ 9 h 224" name="T11"/>
              </a:gdLst>
              <a:cxnLst>
                <a:cxn ang="0">
                  <a:pos x="T0" y="T1"/>
                </a:cxn>
                <a:cxn ang="0">
                  <a:pos x="T2" y="T3"/>
                </a:cxn>
                <a:cxn ang="0">
                  <a:pos x="T4" y="T5"/>
                </a:cxn>
                <a:cxn ang="0">
                  <a:pos x="T6" y="T7"/>
                </a:cxn>
                <a:cxn ang="0">
                  <a:pos x="T8" y="T9"/>
                </a:cxn>
                <a:cxn ang="0">
                  <a:pos x="T10" y="T11"/>
                </a:cxn>
              </a:cxnLst>
              <a:rect b="b" l="0" r="r" t="0"/>
              <a:pathLst>
                <a:path h="224" w="163">
                  <a:moveTo>
                    <a:pt x="0" y="9"/>
                  </a:moveTo>
                  <a:cubicBezTo>
                    <a:pt x="17" y="3"/>
                    <a:pt x="35" y="0"/>
                    <a:pt x="54" y="3"/>
                  </a:cubicBezTo>
                  <a:cubicBezTo>
                    <a:pt x="118" y="11"/>
                    <a:pt x="163" y="70"/>
                    <a:pt x="155" y="134"/>
                  </a:cubicBezTo>
                  <a:cubicBezTo>
                    <a:pt x="149" y="175"/>
                    <a:pt x="123" y="208"/>
                    <a:pt x="89" y="224"/>
                  </a:cubicBezTo>
                  <a:cubicBezTo>
                    <a:pt x="0" y="224"/>
                    <a:pt x="0" y="224"/>
                    <a:pt x="0" y="224"/>
                  </a:cubicBezTo>
                  <a:lnTo>
                    <a:pt x="0" y="9"/>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任意多边形 39"/>
            <p:cNvSpPr/>
            <p:nvPr/>
          </p:nvSpPr>
          <p:spPr bwMode="auto">
            <a:xfrm flipH="1">
              <a:off x="6261903" y="909396"/>
              <a:ext cx="2882096" cy="4224023"/>
            </a:xfrm>
            <a:custGeom>
              <a:gdLst>
                <a:gd fmla="*/ 712407 w 2907789" name="connsiteX0"/>
                <a:gd fmla="*/ 49 h 4261679" name="connsiteY0"/>
                <a:gd fmla="*/ 61089 w 2907789" name="connsiteX1"/>
                <a:gd fmla="*/ 104941 h 4261679" name="connsiteY1"/>
                <a:gd fmla="*/ 0 w 2907789" name="connsiteX2"/>
                <a:gd fmla="*/ 128502 h 4261679" name="connsiteY2"/>
                <a:gd fmla="*/ 0 w 2907789" name="connsiteX3"/>
                <a:gd fmla="*/ 4234594 h 4261679" name="connsiteY3"/>
                <a:gd fmla="*/ 84604 w 2907789" name="connsiteX4"/>
                <a:gd fmla="*/ 4261679 h 4261679" name="connsiteY4"/>
                <a:gd fmla="*/ 1412642 w 2907789" name="connsiteX5"/>
                <a:gd fmla="*/ 4261679 h 4261679" name="connsiteY5"/>
                <a:gd fmla="*/ 1521344 w 2907789" name="connsiteX6"/>
                <a:gd fmla="*/ 4224966 h 4261679" name="connsiteY6"/>
                <a:gd fmla="*/ 2888700 w 2907789" name="connsiteX7"/>
                <a:gd fmla="*/ 2460302 h 4261679" name="connsiteY7"/>
                <a:gd fmla="*/ 1024409 w 2907789" name="connsiteX8"/>
                <a:gd fmla="*/ 26110 h 4261679" name="connsiteY8"/>
                <a:gd fmla="*/ 712407 w 2907789" name="connsiteX9"/>
                <a:gd fmla="*/ 49 h 426167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261679" w="2907789">
                  <a:moveTo>
                    <a:pt x="712407" y="49"/>
                  </a:moveTo>
                  <a:cubicBezTo>
                    <a:pt x="484196" y="-1536"/>
                    <a:pt x="268423" y="36103"/>
                    <a:pt x="61089" y="104941"/>
                  </a:cubicBezTo>
                  <a:lnTo>
                    <a:pt x="0" y="128502"/>
                  </a:lnTo>
                  <a:lnTo>
                    <a:pt x="0" y="4234594"/>
                  </a:lnTo>
                  <a:lnTo>
                    <a:pt x="84604" y="4261679"/>
                  </a:lnTo>
                  <a:lnTo>
                    <a:pt x="1412642" y="4261679"/>
                  </a:lnTo>
                  <a:lnTo>
                    <a:pt x="1521344" y="4224966"/>
                  </a:lnTo>
                  <a:cubicBezTo>
                    <a:pt x="2237233" y="3943022"/>
                    <a:pt x="2780605" y="3281560"/>
                    <a:pt x="2888700" y="2460302"/>
                  </a:cubicBezTo>
                  <a:cubicBezTo>
                    <a:pt x="3045929" y="1265745"/>
                    <a:pt x="2214860" y="161343"/>
                    <a:pt x="1024409" y="26110"/>
                  </a:cubicBezTo>
                  <a:cubicBezTo>
                    <a:pt x="917718" y="9205"/>
                    <a:pt x="813834" y="753"/>
                    <a:pt x="712407" y="49"/>
                  </a:cubicBezTo>
                  <a:close/>
                </a:path>
              </a:pathLst>
            </a:custGeom>
            <a:blipFill dpi="0" rotWithShape="1">
              <a:blip r:embed="rId2">
                <a:extLst>
                  <a:ext uri="{BEBA8EAE-BF5A-486C-A8C5-ECC9F3942E4B}">
                    <a14:imgProps>
                      <a14:imgLayer xmlns:d3p1="http://schemas.openxmlformats.org/officeDocument/2006/relationships" d3p1:embed="">
                        <a14:imgEffect>
                          <a14:brightnessContrast contrast="40000"/>
                        </a14:imgEffect>
                      </a14:imgLayer>
                    </a14:imgProps>
                  </a:ext>
                </a:extLst>
              </a:blip>
              <a:stretch>
                <a:fillRect b="-50000" l="-38000" r="-98000" t="-3000"/>
              </a:stretch>
            </a:bli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18" name="组合 17"/>
          <p:cNvGrpSpPr/>
          <p:nvPr/>
        </p:nvGrpSpPr>
        <p:grpSpPr>
          <a:xfrm flipH="1">
            <a:off x="7370618" y="1"/>
            <a:ext cx="1773382" cy="1509884"/>
            <a:chExt cx="1894596" cy="1613087"/>
          </a:xfrm>
        </p:grpSpPr>
        <p:sp>
          <p:nvSpPr>
            <p:cNvPr id="7" name="Freeform 5"/>
            <p:cNvSpPr/>
            <p:nvPr/>
          </p:nvSpPr>
          <p:spPr bwMode="auto">
            <a:xfrm>
              <a:off x="0" y="0"/>
              <a:ext cx="1894596" cy="1613087"/>
            </a:xfrm>
            <a:custGeom>
              <a:gdLst>
                <a:gd fmla="*/ 112 w 112" name="T0"/>
                <a:gd fmla="*/ 0 h 95" name="T1"/>
                <a:gd fmla="*/ 0 w 112" name="T2"/>
                <a:gd fmla="*/ 91 h 95" name="T3"/>
                <a:gd fmla="*/ 0 w 112" name="T4"/>
                <a:gd fmla="*/ 0 h 95" name="T5"/>
                <a:gd fmla="*/ 112 w 112" name="T6"/>
                <a:gd fmla="*/ 0 h 95" name="T7"/>
              </a:gdLst>
              <a:cxnLst>
                <a:cxn ang="0">
                  <a:pos x="T0" y="T1"/>
                </a:cxn>
                <a:cxn ang="0">
                  <a:pos x="T2" y="T3"/>
                </a:cxn>
                <a:cxn ang="0">
                  <a:pos x="T4" y="T5"/>
                </a:cxn>
                <a:cxn ang="0">
                  <a:pos x="T6" y="T7"/>
                </a:cxn>
              </a:cxnLst>
              <a:rect b="b" l="0" r="r" t="0"/>
              <a:pathLst>
                <a:path h="95" w="112">
                  <a:moveTo>
                    <a:pt x="112" y="0"/>
                  </a:moveTo>
                  <a:cubicBezTo>
                    <a:pt x="104" y="55"/>
                    <a:pt x="55" y="95"/>
                    <a:pt x="0" y="91"/>
                  </a:cubicBezTo>
                  <a:cubicBezTo>
                    <a:pt x="0" y="0"/>
                    <a:pt x="0" y="0"/>
                    <a:pt x="0" y="0"/>
                  </a:cubicBezTo>
                  <a:lnTo>
                    <a:pt x="112"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 name="Freeform 6"/>
            <p:cNvSpPr/>
            <p:nvPr/>
          </p:nvSpPr>
          <p:spPr bwMode="auto">
            <a:xfrm>
              <a:off x="0" y="0"/>
              <a:ext cx="1589629" cy="1308120"/>
            </a:xfrm>
            <a:custGeom>
              <a:gdLst>
                <a:gd fmla="*/ 94 w 94" name="T0"/>
                <a:gd fmla="*/ 0 h 77" name="T1"/>
                <a:gd fmla="*/ 0 w 94" name="T2"/>
                <a:gd fmla="*/ 73 h 77" name="T3"/>
                <a:gd fmla="*/ 0 w 94" name="T4"/>
                <a:gd fmla="*/ 0 h 77" name="T5"/>
                <a:gd fmla="*/ 94 w 94" name="T6"/>
                <a:gd fmla="*/ 0 h 77" name="T7"/>
              </a:gdLst>
              <a:cxnLst>
                <a:cxn ang="0">
                  <a:pos x="T0" y="T1"/>
                </a:cxn>
                <a:cxn ang="0">
                  <a:pos x="T2" y="T3"/>
                </a:cxn>
                <a:cxn ang="0">
                  <a:pos x="T4" y="T5"/>
                </a:cxn>
                <a:cxn ang="0">
                  <a:pos x="T6" y="T7"/>
                </a:cxn>
              </a:cxnLst>
              <a:rect b="b" l="0" r="r" t="0"/>
              <a:pathLst>
                <a:path h="77" w="94">
                  <a:moveTo>
                    <a:pt x="94" y="0"/>
                  </a:moveTo>
                  <a:cubicBezTo>
                    <a:pt x="86" y="45"/>
                    <a:pt x="45" y="77"/>
                    <a:pt x="0" y="73"/>
                  </a:cubicBezTo>
                  <a:cubicBezTo>
                    <a:pt x="0" y="0"/>
                    <a:pt x="0" y="0"/>
                    <a:pt x="0" y="0"/>
                  </a:cubicBezTo>
                  <a:lnTo>
                    <a:pt x="94" y="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57" name="矩形 56"/>
          <p:cNvSpPr/>
          <p:nvPr/>
        </p:nvSpPr>
        <p:spPr>
          <a:xfrm>
            <a:off x="5368353" y="429220"/>
            <a:ext cx="1027430" cy="914400"/>
          </a:xfrm>
          <a:prstGeom prst="rect">
            <a:avLst/>
          </a:prstGeom>
        </p:spPr>
        <p:txBody>
          <a:bodyPr wrap="none">
            <a:spAutoFit/>
          </a:bodyPr>
          <a:lstStyle/>
          <a:p>
            <a:pPr algn="ctr"/>
            <a:r>
              <a:rPr altLang="zh-CN" b="1" lang="en-US" smtClean="0" sz="5400">
                <a:solidFill>
                  <a:schemeClr val="accent1"/>
                </a:solidFill>
                <a:latin typeface="+mn-ea"/>
              </a:rPr>
              <a:t>04</a:t>
            </a:r>
          </a:p>
        </p:txBody>
      </p:sp>
      <p:sp>
        <p:nvSpPr>
          <p:cNvPr id="33" name="标题 5"/>
          <p:cNvSpPr txBox="1"/>
          <p:nvPr>
            <p:custDataLst>
              <p:tags r:id="rId3"/>
            </p:custDataLst>
          </p:nvPr>
        </p:nvSpPr>
        <p:spPr>
          <a:xfrm>
            <a:off x="838200" y="2293263"/>
            <a:ext cx="4038600" cy="699516"/>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r>
              <a:rPr altLang="en-US" b="1" lang="zh-CN" sz="5100">
                <a:solidFill>
                  <a:schemeClr val="accent1"/>
                </a:solidFill>
                <a:latin charset="0" panose="020b0604020202020204" pitchFamily="34" typeface="Arial"/>
                <a:ea charset="-122" panose="020b0503020204020204" pitchFamily="34" typeface="微软雅黑"/>
                <a:sym charset="0" panose="020b0604020202020204" pitchFamily="34" typeface="Arial"/>
              </a:rPr>
              <a:t>社保缴费查询</a:t>
            </a:r>
          </a:p>
        </p:txBody>
      </p:sp>
      <p:sp>
        <p:nvSpPr>
          <p:cNvPr id="35" name="标题 5"/>
          <p:cNvSpPr txBox="1"/>
          <p:nvPr>
            <p:custDataLst>
              <p:tags r:id="rId4"/>
            </p:custDataLst>
          </p:nvPr>
        </p:nvSpPr>
        <p:spPr>
          <a:xfrm>
            <a:off x="867715" y="1683663"/>
            <a:ext cx="2180285" cy="493776"/>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r>
              <a:rPr altLang="en-US" lang="zh-CN" smtClean="0" spc="600" sz="3600">
                <a:solidFill>
                  <a:schemeClr val="accent1"/>
                </a:solidFill>
                <a:latin charset="0" panose="020b0604020202020204" pitchFamily="34" typeface="Arial"/>
                <a:ea charset="-122" panose="020b0503020204020204" pitchFamily="34" typeface="微软雅黑"/>
                <a:sym charset="0" panose="020b0604020202020204" pitchFamily="34" typeface="Arial"/>
              </a:rPr>
              <a:t>第四部分</a:t>
            </a:r>
          </a:p>
        </p:txBody>
      </p:sp>
      <p:sp>
        <p:nvSpPr>
          <p:cNvPr id="36" name="文本框 35"/>
          <p:cNvSpPr txBox="1"/>
          <p:nvPr/>
        </p:nvSpPr>
        <p:spPr>
          <a:xfrm flipH="1">
            <a:off x="792484" y="3055264"/>
            <a:ext cx="4008116" cy="411480"/>
          </a:xfrm>
          <a:prstGeom prst="rect">
            <a:avLst/>
          </a:prstGeom>
          <a:noFill/>
        </p:spPr>
        <p:txBody>
          <a:bodyPr rtlCol="0" wrap="square">
            <a:spAutoFit/>
          </a:bodyPr>
          <a:lstStyle/>
          <a:p>
            <a:r>
              <a:rPr altLang="zh-CN" lang="en-US" smtClean="0" sz="1050">
                <a:solidFill>
                  <a:schemeClr val="accent1"/>
                </a:solidFill>
                <a:latin typeface="微软雅黑"/>
              </a:rPr>
              <a:t>basic knowledge training of five insurances and knowledge </a:t>
            </a:r>
          </a:p>
          <a:p>
            <a:r>
              <a:rPr altLang="zh-CN" lang="en-US" smtClean="0" sz="1050">
                <a:solidFill>
                  <a:schemeClr val="accent1"/>
                </a:solidFill>
                <a:latin typeface="微软雅黑"/>
              </a:rPr>
              <a:t>training of five insurances</a:t>
            </a:r>
          </a:p>
        </p:txBody>
      </p:sp>
    </p:spTree>
    <p:extLst>
      <p:ext uri="{BB962C8B-B14F-4D97-AF65-F5344CB8AC3E}">
        <p14:creationId val="3191518134"/>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8">
                                  <p:stCondLst>
                                    <p:cond delay="0"/>
                                  </p:stCondLst>
                                  <p:childTnLst>
                                    <p:set>
                                      <p:cBhvr>
                                        <p:cTn dur="1" fill="hold" id="6">
                                          <p:stCondLst>
                                            <p:cond delay="0"/>
                                          </p:stCondLst>
                                        </p:cTn>
                                        <p:tgtEl>
                                          <p:spTgt spid="64"/>
                                        </p:tgtEl>
                                        <p:attrNameLst>
                                          <p:attrName>style.visibility</p:attrName>
                                        </p:attrNameLst>
                                      </p:cBhvr>
                                      <p:to>
                                        <p:strVal val="visible"/>
                                      </p:to>
                                    </p:set>
                                    <p:anim calcmode="lin" valueType="num">
                                      <p:cBhvr additive="base">
                                        <p:cTn dur="1000" fill="hold" id="7"/>
                                        <p:tgtEl>
                                          <p:spTgt spid="64"/>
                                        </p:tgtEl>
                                        <p:attrNameLst>
                                          <p:attrName>ppt_x</p:attrName>
                                        </p:attrNameLst>
                                      </p:cBhvr>
                                      <p:tavLst>
                                        <p:tav tm="0">
                                          <p:val>
                                            <p:strVal val="0-#ppt_w/2"/>
                                          </p:val>
                                        </p:tav>
                                        <p:tav tm="100000">
                                          <p:val>
                                            <p:strVal val="#ppt_x"/>
                                          </p:val>
                                        </p:tav>
                                      </p:tavLst>
                                    </p:anim>
                                    <p:anim calcmode="lin" valueType="num">
                                      <p:cBhvr additive="base">
                                        <p:cTn dur="1000" fill="hold" id="8"/>
                                        <p:tgtEl>
                                          <p:spTgt spid="64"/>
                                        </p:tgtEl>
                                        <p:attrNameLst>
                                          <p:attrName>ppt_y</p:attrName>
                                        </p:attrNameLst>
                                      </p:cBhvr>
                                      <p:tavLst>
                                        <p:tav tm="0">
                                          <p:val>
                                            <p:strVal val="#ppt_y"/>
                                          </p:val>
                                        </p:tav>
                                        <p:tav tm="100000">
                                          <p:val>
                                            <p:strVal val="#ppt_y"/>
                                          </p:val>
                                        </p:tav>
                                      </p:tavLst>
                                    </p:anim>
                                  </p:childTnLst>
                                </p:cTn>
                              </p:par>
                              <p:par>
                                <p:cTn decel="60000" fill="hold" id="9" nodeType="withEffect" presetClass="entr" presetID="2" presetSubtype="3">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1000" fill="hold" id="11"/>
                                        <p:tgtEl>
                                          <p:spTgt spid="18"/>
                                        </p:tgtEl>
                                        <p:attrNameLst>
                                          <p:attrName>ppt_x</p:attrName>
                                        </p:attrNameLst>
                                      </p:cBhvr>
                                      <p:tavLst>
                                        <p:tav tm="0">
                                          <p:val>
                                            <p:strVal val="1+#ppt_w/2"/>
                                          </p:val>
                                        </p:tav>
                                        <p:tav tm="100000">
                                          <p:val>
                                            <p:strVal val="#ppt_x"/>
                                          </p:val>
                                        </p:tav>
                                      </p:tavLst>
                                    </p:anim>
                                    <p:anim calcmode="lin" valueType="num">
                                      <p:cBhvr additive="base">
                                        <p:cTn dur="1000" fill="hold" id="12"/>
                                        <p:tgtEl>
                                          <p:spTgt spid="18"/>
                                        </p:tgtEl>
                                        <p:attrNameLst>
                                          <p:attrName>ppt_y</p:attrName>
                                        </p:attrNameLst>
                                      </p:cBhvr>
                                      <p:tavLst>
                                        <p:tav tm="0">
                                          <p:val>
                                            <p:strVal val="0-#ppt_h/2"/>
                                          </p:val>
                                        </p:tav>
                                        <p:tav tm="100000">
                                          <p:val>
                                            <p:strVal val="#ppt_y"/>
                                          </p:val>
                                        </p:tav>
                                      </p:tavLst>
                                    </p:anim>
                                  </p:childTnLst>
                                </p:cTn>
                              </p:par>
                              <p:par>
                                <p:cTn decel="60000" fill="hold" id="13" nodeType="withEffect" presetClass="entr" presetID="2" presetSubtype="1">
                                  <p:stCondLst>
                                    <p:cond delay="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1000" fill="hold" id="15"/>
                                        <p:tgtEl>
                                          <p:spTgt spid="16"/>
                                        </p:tgtEl>
                                        <p:attrNameLst>
                                          <p:attrName>ppt_x</p:attrName>
                                        </p:attrNameLst>
                                      </p:cBhvr>
                                      <p:tavLst>
                                        <p:tav tm="0">
                                          <p:val>
                                            <p:strVal val="#ppt_x"/>
                                          </p:val>
                                        </p:tav>
                                        <p:tav tm="100000">
                                          <p:val>
                                            <p:strVal val="#ppt_x"/>
                                          </p:val>
                                        </p:tav>
                                      </p:tavLst>
                                    </p:anim>
                                    <p:anim calcmode="lin" valueType="num">
                                      <p:cBhvr additive="base">
                                        <p:cTn dur="1000" fill="hold" id="16"/>
                                        <p:tgtEl>
                                          <p:spTgt spid="16"/>
                                        </p:tgtEl>
                                        <p:attrNameLst>
                                          <p:attrName>ppt_y</p:attrName>
                                        </p:attrNameLst>
                                      </p:cBhvr>
                                      <p:tavLst>
                                        <p:tav tm="0">
                                          <p:val>
                                            <p:strVal val="0-#ppt_h/2"/>
                                          </p:val>
                                        </p:tav>
                                        <p:tav tm="100000">
                                          <p:val>
                                            <p:strVal val="#ppt_y"/>
                                          </p:val>
                                        </p:tav>
                                      </p:tavLst>
                                    </p:anim>
                                  </p:childTnLst>
                                </p:cTn>
                              </p:par>
                              <p:par>
                                <p:cTn decel="60000" fill="hold" id="17" nodeType="withEffect" presetClass="entr" presetID="2" presetSubtype="2">
                                  <p:stCondLst>
                                    <p:cond delay="0"/>
                                  </p:stCondLst>
                                  <p:childTnLst>
                                    <p:set>
                                      <p:cBhvr>
                                        <p:cTn dur="1" fill="hold" id="18">
                                          <p:stCondLst>
                                            <p:cond delay="0"/>
                                          </p:stCondLst>
                                        </p:cTn>
                                        <p:tgtEl>
                                          <p:spTgt spid="41"/>
                                        </p:tgtEl>
                                        <p:attrNameLst>
                                          <p:attrName>style.visibility</p:attrName>
                                        </p:attrNameLst>
                                      </p:cBhvr>
                                      <p:to>
                                        <p:strVal val="visible"/>
                                      </p:to>
                                    </p:set>
                                    <p:anim calcmode="lin" valueType="num">
                                      <p:cBhvr additive="base">
                                        <p:cTn dur="1000" fill="hold" id="19"/>
                                        <p:tgtEl>
                                          <p:spTgt spid="41"/>
                                        </p:tgtEl>
                                        <p:attrNameLst>
                                          <p:attrName>ppt_x</p:attrName>
                                        </p:attrNameLst>
                                      </p:cBhvr>
                                      <p:tavLst>
                                        <p:tav tm="0">
                                          <p:val>
                                            <p:strVal val="1+#ppt_w/2"/>
                                          </p:val>
                                        </p:tav>
                                        <p:tav tm="100000">
                                          <p:val>
                                            <p:strVal val="#ppt_x"/>
                                          </p:val>
                                        </p:tav>
                                      </p:tavLst>
                                    </p:anim>
                                    <p:anim calcmode="lin" valueType="num">
                                      <p:cBhvr additive="base">
                                        <p:cTn dur="1000" fill="hold" id="20"/>
                                        <p:tgtEl>
                                          <p:spTgt spid="41"/>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53" presetSubtype="0">
                                  <p:stCondLst>
                                    <p:cond delay="0"/>
                                  </p:stCondLst>
                                  <p:childTnLst>
                                    <p:set>
                                      <p:cBhvr>
                                        <p:cTn dur="1" fill="hold" id="24">
                                          <p:stCondLst>
                                            <p:cond delay="0"/>
                                          </p:stCondLst>
                                        </p:cTn>
                                        <p:tgtEl>
                                          <p:spTgt spid="57"/>
                                        </p:tgtEl>
                                        <p:attrNameLst>
                                          <p:attrName>style.visibility</p:attrName>
                                        </p:attrNameLst>
                                      </p:cBhvr>
                                      <p:to>
                                        <p:strVal val="visible"/>
                                      </p:to>
                                    </p:set>
                                    <p:anim calcmode="lin" valueType="num">
                                      <p:cBhvr>
                                        <p:cTn dur="500" fill="hold" id="25"/>
                                        <p:tgtEl>
                                          <p:spTgt spid="57"/>
                                        </p:tgtEl>
                                        <p:attrNameLst>
                                          <p:attrName>ppt_w</p:attrName>
                                        </p:attrNameLst>
                                      </p:cBhvr>
                                      <p:tavLst>
                                        <p:tav tm="0">
                                          <p:val>
                                            <p:fltVal val="0"/>
                                          </p:val>
                                        </p:tav>
                                        <p:tav tm="100000">
                                          <p:val>
                                            <p:strVal val="#ppt_w"/>
                                          </p:val>
                                        </p:tav>
                                      </p:tavLst>
                                    </p:anim>
                                    <p:anim calcmode="lin" valueType="num">
                                      <p:cBhvr>
                                        <p:cTn dur="500" fill="hold" id="26"/>
                                        <p:tgtEl>
                                          <p:spTgt spid="57"/>
                                        </p:tgtEl>
                                        <p:attrNameLst>
                                          <p:attrName>ppt_h</p:attrName>
                                        </p:attrNameLst>
                                      </p:cBhvr>
                                      <p:tavLst>
                                        <p:tav tm="0">
                                          <p:val>
                                            <p:fltVal val="0"/>
                                          </p:val>
                                        </p:tav>
                                        <p:tav tm="100000">
                                          <p:val>
                                            <p:strVal val="#ppt_h"/>
                                          </p:val>
                                        </p:tav>
                                      </p:tavLst>
                                    </p:anim>
                                    <p:animEffect filter="fade" transition="in">
                                      <p:cBhvr>
                                        <p:cTn dur="500" id="27"/>
                                        <p:tgtEl>
                                          <p:spTgt spid="5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2" presetSubtype="4">
                                  <p:stCondLst>
                                    <p:cond delay="0"/>
                                  </p:stCondLst>
                                  <p:childTnLst>
                                    <p:set>
                                      <p:cBhvr>
                                        <p:cTn dur="1" fill="hold" id="31">
                                          <p:stCondLst>
                                            <p:cond delay="0"/>
                                          </p:stCondLst>
                                        </p:cTn>
                                        <p:tgtEl>
                                          <p:spTgt spid="35"/>
                                        </p:tgtEl>
                                        <p:attrNameLst>
                                          <p:attrName>style.visibility</p:attrName>
                                        </p:attrNameLst>
                                      </p:cBhvr>
                                      <p:to>
                                        <p:strVal val="visible"/>
                                      </p:to>
                                    </p:set>
                                    <p:anim calcmode="lin" valueType="num">
                                      <p:cBhvr additive="base">
                                        <p:cTn dur="500" fill="hold" id="32"/>
                                        <p:tgtEl>
                                          <p:spTgt spid="35"/>
                                        </p:tgtEl>
                                        <p:attrNameLst>
                                          <p:attrName>ppt_x</p:attrName>
                                        </p:attrNameLst>
                                      </p:cBhvr>
                                      <p:tavLst>
                                        <p:tav tm="0">
                                          <p:val>
                                            <p:strVal val="#ppt_x"/>
                                          </p:val>
                                        </p:tav>
                                        <p:tav tm="100000">
                                          <p:val>
                                            <p:strVal val="#ppt_x"/>
                                          </p:val>
                                        </p:tav>
                                      </p:tavLst>
                                    </p:anim>
                                    <p:anim calcmode="lin" valueType="num">
                                      <p:cBhvr additive="base">
                                        <p:cTn dur="500" fill="hold" id="33"/>
                                        <p:tgtEl>
                                          <p:spTgt spid="35"/>
                                        </p:tgtEl>
                                        <p:attrNameLst>
                                          <p:attrName>ppt_y</p:attrName>
                                        </p:attrNameLst>
                                      </p:cBhvr>
                                      <p:tavLst>
                                        <p:tav tm="0">
                                          <p:val>
                                            <p:strVal val="1+#ppt_h/2"/>
                                          </p:val>
                                        </p:tav>
                                        <p:tav tm="100000">
                                          <p:val>
                                            <p:strVal val="#ppt_y"/>
                                          </p:val>
                                        </p:tav>
                                      </p:tavLst>
                                    </p:anim>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22" presetSubtype="8">
                                  <p:stCondLst>
                                    <p:cond delay="0"/>
                                  </p:stCondLst>
                                  <p:childTnLst>
                                    <p:set>
                                      <p:cBhvr>
                                        <p:cTn dur="1" fill="hold" id="37">
                                          <p:stCondLst>
                                            <p:cond delay="0"/>
                                          </p:stCondLst>
                                        </p:cTn>
                                        <p:tgtEl>
                                          <p:spTgt spid="33"/>
                                        </p:tgtEl>
                                        <p:attrNameLst>
                                          <p:attrName>style.visibility</p:attrName>
                                        </p:attrNameLst>
                                      </p:cBhvr>
                                      <p:to>
                                        <p:strVal val="visible"/>
                                      </p:to>
                                    </p:set>
                                    <p:animEffect filter="wipe(left)" transition="in">
                                      <p:cBhvr>
                                        <p:cTn dur="500" id="38"/>
                                        <p:tgtEl>
                                          <p:spTgt spid="33"/>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36"/>
                                        </p:tgtEl>
                                        <p:attrNameLst>
                                          <p:attrName>style.visibility</p:attrName>
                                        </p:attrNameLst>
                                      </p:cBhvr>
                                      <p:to>
                                        <p:strVal val="visible"/>
                                      </p:to>
                                    </p:set>
                                    <p:anim calcmode="lin" valueType="num">
                                      <p:cBhvr additive="base">
                                        <p:cTn dur="500" fill="hold" id="43"/>
                                        <p:tgtEl>
                                          <p:spTgt spid="36"/>
                                        </p:tgtEl>
                                        <p:attrNameLst>
                                          <p:attrName>ppt_x</p:attrName>
                                        </p:attrNameLst>
                                      </p:cBhvr>
                                      <p:tavLst>
                                        <p:tav tm="0">
                                          <p:val>
                                            <p:strVal val="#ppt_x"/>
                                          </p:val>
                                        </p:tav>
                                        <p:tav tm="100000">
                                          <p:val>
                                            <p:strVal val="#ppt_x"/>
                                          </p:val>
                                        </p:tav>
                                      </p:tavLst>
                                    </p:anim>
                                    <p:anim calcmode="lin" valueType="num">
                                      <p:cBhvr additive="base">
                                        <p:cTn dur="500" fill="hold" id="44"/>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7"/>
      <p:bldP grpId="0" spid="33"/>
      <p:bldP grpId="0" spid="35"/>
      <p:bldP grpId="0" spid="36"/>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p:cNvGrpSpPr/>
          <p:nvPr/>
        </p:nvGrpSpPr>
        <p:grpSpPr>
          <a:xfrm>
            <a:off x="2030555" y="1001536"/>
            <a:ext cx="3868047" cy="3169238"/>
            <a:chOff x="2707407" y="1335381"/>
            <a:chExt cx="5157396" cy="4225650"/>
          </a:xfrm>
        </p:grpSpPr>
        <p:sp>
          <p:nvSpPr>
            <p:cNvPr id="5" name="Freeform 6"/>
            <p:cNvSpPr/>
            <p:nvPr/>
          </p:nvSpPr>
          <p:spPr bwMode="auto">
            <a:xfrm rot="2700000">
              <a:off x="2711577" y="1755765"/>
              <a:ext cx="2533173" cy="2541513"/>
            </a:xfrm>
            <a:custGeom>
              <a:gdLst>
                <a:gd fmla="*/ 1039 w 5610" name="T0"/>
                <a:gd fmla="*/ 4570 h 5609" name="T1"/>
                <a:gd fmla="*/ 4802 w 5610" name="T2"/>
                <a:gd fmla="*/ 4570 h 5609" name="T3"/>
                <a:gd fmla="*/ 5579 w 5610" name="T4"/>
                <a:gd fmla="*/ 2575 h 5609" name="T5"/>
                <a:gd fmla="*/ 5579 w 5610" name="T6"/>
                <a:gd fmla="*/ 30 h 5609" name="T7"/>
                <a:gd fmla="*/ 3035 w 5610" name="T8"/>
                <a:gd fmla="*/ 30 h 5609" name="T9"/>
                <a:gd fmla="*/ 1039 w 5610" name="T10"/>
                <a:gd fmla="*/ 807 h 5609" name="T11"/>
                <a:gd fmla="*/ 1039 w 5610" name="T12"/>
                <a:gd fmla="*/ 4570 h 5609" name="T13"/>
              </a:gdLst>
              <a:cxnLst>
                <a:cxn ang="0">
                  <a:pos x="T0" y="T1"/>
                </a:cxn>
                <a:cxn ang="0">
                  <a:pos x="T2" y="T3"/>
                </a:cxn>
                <a:cxn ang="0">
                  <a:pos x="T4" y="T5"/>
                </a:cxn>
                <a:cxn ang="0">
                  <a:pos x="T6" y="T7"/>
                </a:cxn>
                <a:cxn ang="0">
                  <a:pos x="T8" y="T9"/>
                </a:cxn>
                <a:cxn ang="0">
                  <a:pos x="T10" y="T11"/>
                </a:cxn>
                <a:cxn ang="0">
                  <a:pos x="T12" y="T13"/>
                </a:cxn>
              </a:cxnLst>
              <a:rect b="b" l="0" r="r" t="0"/>
              <a:pathLst>
                <a:path h="5609" w="5610">
                  <a:moveTo>
                    <a:pt x="1039" y="4570"/>
                  </a:moveTo>
                  <a:cubicBezTo>
                    <a:pt x="2078" y="5609"/>
                    <a:pt x="3763" y="5609"/>
                    <a:pt x="4802" y="4570"/>
                  </a:cubicBezTo>
                  <a:cubicBezTo>
                    <a:pt x="5351" y="4022"/>
                    <a:pt x="5610" y="3293"/>
                    <a:pt x="5579" y="2575"/>
                  </a:cubicBezTo>
                  <a:lnTo>
                    <a:pt x="5579" y="30"/>
                  </a:lnTo>
                  <a:lnTo>
                    <a:pt x="3035" y="30"/>
                  </a:lnTo>
                  <a:cubicBezTo>
                    <a:pt x="2316" y="0"/>
                    <a:pt x="1588" y="258"/>
                    <a:pt x="1039" y="807"/>
                  </a:cubicBezTo>
                  <a:cubicBezTo>
                    <a:pt x="0" y="1846"/>
                    <a:pt x="0" y="3531"/>
                    <a:pt x="1039" y="4570"/>
                  </a:cubicBezTo>
                  <a:close/>
                </a:path>
              </a:pathLst>
            </a:cu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50"/>
            </a:p>
          </p:txBody>
        </p:sp>
        <p:sp>
          <p:nvSpPr>
            <p:cNvPr id="11" name="Freeform 7"/>
            <p:cNvSpPr/>
            <p:nvPr/>
          </p:nvSpPr>
          <p:spPr bwMode="auto">
            <a:xfrm rot="2700000">
              <a:off x="4805471" y="3507666"/>
              <a:ext cx="2049991" cy="2056739"/>
            </a:xfrm>
            <a:custGeom>
              <a:gdLst>
                <a:gd fmla="*/ 4570 w 5609" name="T0"/>
                <a:gd fmla="*/ 4570 h 5609" name="T1"/>
                <a:gd fmla="*/ 807 w 5609" name="T2"/>
                <a:gd fmla="*/ 4570 h 5609" name="T3"/>
                <a:gd fmla="*/ 30 w 5609" name="T4"/>
                <a:gd fmla="*/ 2575 h 5609" name="T5"/>
                <a:gd fmla="*/ 30 w 5609" name="T6"/>
                <a:gd fmla="*/ 30 h 5609" name="T7"/>
                <a:gd fmla="*/ 2574 w 5609" name="T8"/>
                <a:gd fmla="*/ 30 h 5609" name="T9"/>
                <a:gd fmla="*/ 4570 w 5609" name="T10"/>
                <a:gd fmla="*/ 807 h 5609" name="T11"/>
                <a:gd fmla="*/ 4570 w 5609" name="T12"/>
                <a:gd fmla="*/ 4570 h 5609" name="T13"/>
              </a:gdLst>
              <a:cxnLst>
                <a:cxn ang="0">
                  <a:pos x="T0" y="T1"/>
                </a:cxn>
                <a:cxn ang="0">
                  <a:pos x="T2" y="T3"/>
                </a:cxn>
                <a:cxn ang="0">
                  <a:pos x="T4" y="T5"/>
                </a:cxn>
                <a:cxn ang="0">
                  <a:pos x="T6" y="T7"/>
                </a:cxn>
                <a:cxn ang="0">
                  <a:pos x="T8" y="T9"/>
                </a:cxn>
                <a:cxn ang="0">
                  <a:pos x="T10" y="T11"/>
                </a:cxn>
                <a:cxn ang="0">
                  <a:pos x="T12" y="T13"/>
                </a:cxn>
              </a:cxnLst>
              <a:rect b="b" l="0" r="r" t="0"/>
              <a:pathLst>
                <a:path h="5609" w="5609">
                  <a:moveTo>
                    <a:pt x="4570" y="4570"/>
                  </a:moveTo>
                  <a:cubicBezTo>
                    <a:pt x="3531" y="5609"/>
                    <a:pt x="1846" y="5609"/>
                    <a:pt x="807" y="4570"/>
                  </a:cubicBezTo>
                  <a:cubicBezTo>
                    <a:pt x="258" y="4022"/>
                    <a:pt x="0" y="3293"/>
                    <a:pt x="30" y="2575"/>
                  </a:cubicBezTo>
                  <a:lnTo>
                    <a:pt x="30" y="30"/>
                  </a:lnTo>
                  <a:lnTo>
                    <a:pt x="2574" y="30"/>
                  </a:lnTo>
                  <a:cubicBezTo>
                    <a:pt x="3293" y="0"/>
                    <a:pt x="4022" y="258"/>
                    <a:pt x="4570" y="807"/>
                  </a:cubicBezTo>
                  <a:cubicBezTo>
                    <a:pt x="5609" y="1846"/>
                    <a:pt x="5609" y="3531"/>
                    <a:pt x="4570" y="4570"/>
                  </a:cubicBezTo>
                  <a:close/>
                </a:path>
              </a:pathLst>
            </a:custGeom>
            <a:solidFill>
              <a:schemeClr val="accent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50"/>
            </a:p>
          </p:txBody>
        </p:sp>
        <p:sp>
          <p:nvSpPr>
            <p:cNvPr id="19" name="Freeform 5"/>
            <p:cNvSpPr/>
            <p:nvPr/>
          </p:nvSpPr>
          <p:spPr bwMode="auto">
            <a:xfrm rot="2700000">
              <a:off x="5159809" y="1333219"/>
              <a:ext cx="1341316" cy="1345639"/>
            </a:xfrm>
            <a:custGeom>
              <a:gdLst>
                <a:gd fmla="*/ 795 w 4296" name="T0"/>
                <a:gd fmla="*/ 796 h 4297" name="T1"/>
                <a:gd fmla="*/ 3678 w 4296" name="T2"/>
                <a:gd fmla="*/ 796 h 4297" name="T3"/>
                <a:gd fmla="*/ 4273 w 4296" name="T4"/>
                <a:gd fmla="*/ 2324 h 4297" name="T5"/>
                <a:gd fmla="*/ 4273 w 4296" name="T6"/>
                <a:gd fmla="*/ 4273 h 4297" name="T7"/>
                <a:gd fmla="*/ 2324 w 4296" name="T8"/>
                <a:gd fmla="*/ 4273 h 4297" name="T9"/>
                <a:gd fmla="*/ 795 w 4296" name="T10"/>
                <a:gd fmla="*/ 3678 h 4297" name="T11"/>
                <a:gd fmla="*/ 795 w 4296" name="T12"/>
                <a:gd fmla="*/ 796 h 4297" name="T13"/>
              </a:gdLst>
              <a:cxnLst>
                <a:cxn ang="0">
                  <a:pos x="T0" y="T1"/>
                </a:cxn>
                <a:cxn ang="0">
                  <a:pos x="T2" y="T3"/>
                </a:cxn>
                <a:cxn ang="0">
                  <a:pos x="T4" y="T5"/>
                </a:cxn>
                <a:cxn ang="0">
                  <a:pos x="T6" y="T7"/>
                </a:cxn>
                <a:cxn ang="0">
                  <a:pos x="T8" y="T9"/>
                </a:cxn>
                <a:cxn ang="0">
                  <a:pos x="T10" y="T11"/>
                </a:cxn>
                <a:cxn ang="0">
                  <a:pos x="T12" y="T13"/>
                </a:cxn>
              </a:cxnLst>
              <a:rect b="b" l="0" r="r" t="0"/>
              <a:pathLst>
                <a:path h="4297" w="4296">
                  <a:moveTo>
                    <a:pt x="795" y="796"/>
                  </a:moveTo>
                  <a:cubicBezTo>
                    <a:pt x="1591" y="0"/>
                    <a:pt x="2882" y="0"/>
                    <a:pt x="3678" y="796"/>
                  </a:cubicBezTo>
                  <a:cubicBezTo>
                    <a:pt x="4098" y="1216"/>
                    <a:pt x="4296" y="1774"/>
                    <a:pt x="4273" y="2324"/>
                  </a:cubicBezTo>
                  <a:lnTo>
                    <a:pt x="4273" y="4273"/>
                  </a:lnTo>
                  <a:lnTo>
                    <a:pt x="2324" y="4273"/>
                  </a:lnTo>
                  <a:cubicBezTo>
                    <a:pt x="1774" y="4297"/>
                    <a:pt x="1216" y="4098"/>
                    <a:pt x="795" y="3678"/>
                  </a:cubicBezTo>
                  <a:cubicBezTo>
                    <a:pt x="0" y="2882"/>
                    <a:pt x="0" y="1592"/>
                    <a:pt x="795" y="796"/>
                  </a:cubicBezTo>
                  <a:close/>
                </a:path>
              </a:pathLst>
            </a:custGeom>
            <a:solidFill>
              <a:schemeClr val="accent1"/>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50"/>
            </a:p>
          </p:txBody>
        </p:sp>
        <p:grpSp>
          <p:nvGrpSpPr>
            <p:cNvPr id="30" name="Group 93"/>
            <p:cNvGrpSpPr>
              <a:grpSpLocks noChangeAspect="1"/>
            </p:cNvGrpSpPr>
            <p:nvPr/>
          </p:nvGrpSpPr>
          <p:grpSpPr>
            <a:xfrm>
              <a:off x="5084678" y="2870676"/>
              <a:ext cx="366005" cy="341011"/>
              <a:chOff x="2775" y="2062"/>
              <a:chExt cx="205" cy="191"/>
            </a:xfrm>
            <a:solidFill>
              <a:schemeClr val="bg1"/>
            </a:solidFill>
          </p:grpSpPr>
          <p:sp>
            <p:nvSpPr>
              <p:cNvPr id="31" name="Freeform 95"/>
              <p:cNvSpPr/>
              <p:nvPr/>
            </p:nvSpPr>
            <p:spPr bwMode="auto">
              <a:xfrm>
                <a:off x="2775" y="2062"/>
                <a:ext cx="205" cy="160"/>
              </a:xfrm>
              <a:custGeom>
                <a:gdLst>
                  <a:gd fmla="*/ 67 w 85" name="T0"/>
                  <a:gd fmla="*/ 19 h 66" name="T1"/>
                  <a:gd fmla="*/ 63 w 85" name="T2"/>
                  <a:gd fmla="*/ 23 h 66" name="T3"/>
                  <a:gd fmla="*/ 30 w 85" name="T4"/>
                  <a:gd fmla="*/ 53 h 66" name="T5"/>
                  <a:gd fmla="*/ 28 w 85" name="T6"/>
                  <a:gd fmla="*/ 54 h 66" name="T7"/>
                  <a:gd fmla="*/ 1 w 85" name="T8"/>
                  <a:gd fmla="*/ 45 h 66" name="T9"/>
                  <a:gd fmla="*/ 0 w 85" name="T10"/>
                  <a:gd fmla="*/ 44 h 66" name="T11"/>
                  <a:gd fmla="*/ 1 w 85" name="T12"/>
                  <a:gd fmla="*/ 43 h 66" name="T13"/>
                  <a:gd fmla="*/ 14 w 85" name="T14"/>
                  <a:gd fmla="*/ 36 h 66" name="T15"/>
                  <a:gd fmla="*/ 84 w 85" name="T16"/>
                  <a:gd fmla="*/ 1 h 66" name="T17"/>
                  <a:gd fmla="*/ 84 w 85" name="T18"/>
                  <a:gd fmla="*/ 1 h 66" name="T19"/>
                  <a:gd fmla="*/ 85 w 85" name="T20"/>
                  <a:gd fmla="*/ 2 h 66" name="T21"/>
                  <a:gd fmla="*/ 85 w 85" name="T22"/>
                  <a:gd fmla="*/ 3 h 66" name="T23"/>
                  <a:gd fmla="*/ 71 w 85" name="T24"/>
                  <a:gd fmla="*/ 62 h 66" name="T25"/>
                  <a:gd fmla="*/ 70 w 85" name="T26"/>
                  <a:gd fmla="*/ 65 h 66" name="T27"/>
                  <a:gd fmla="*/ 68 w 85" name="T28"/>
                  <a:gd fmla="*/ 66 h 66" name="T29"/>
                  <a:gd fmla="*/ 38 w 85" name="T30"/>
                  <a:gd fmla="*/ 57 h 66" name="T31"/>
                  <a:gd fmla="*/ 37 w 85" name="T32"/>
                  <a:gd fmla="*/ 56 h 66" name="T33"/>
                  <a:gd fmla="*/ 37 w 85" name="T34"/>
                  <a:gd fmla="*/ 55 h 66" name="T35"/>
                  <a:gd fmla="*/ 45 w 85" name="T36"/>
                  <a:gd fmla="*/ 46 h 66" name="T37"/>
                  <a:gd fmla="*/ 67 w 85" name="T38"/>
                  <a:gd fmla="*/ 20 h 66" name="T39"/>
                  <a:gd fmla="*/ 67 w 85" name="T40"/>
                  <a:gd fmla="*/ 20 h 66" name="T41"/>
                  <a:gd fmla="*/ 67 w 85" name="T42"/>
                  <a:gd fmla="*/ 19 h 66"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66" w="85">
                    <a:moveTo>
                      <a:pt x="67" y="19"/>
                    </a:moveTo>
                    <a:cubicBezTo>
                      <a:pt x="66" y="21"/>
                      <a:pt x="65" y="22"/>
                      <a:pt x="63" y="23"/>
                    </a:cubicBezTo>
                    <a:cubicBezTo>
                      <a:pt x="52" y="33"/>
                      <a:pt x="41" y="43"/>
                      <a:pt x="30" y="53"/>
                    </a:cubicBezTo>
                    <a:cubicBezTo>
                      <a:pt x="29" y="54"/>
                      <a:pt x="29" y="54"/>
                      <a:pt x="28" y="54"/>
                    </a:cubicBezTo>
                    <a:cubicBezTo>
                      <a:pt x="19" y="51"/>
                      <a:pt x="10" y="48"/>
                      <a:pt x="1" y="45"/>
                    </a:cubicBezTo>
                    <a:cubicBezTo>
                      <a:pt x="0" y="45"/>
                      <a:pt x="0" y="44"/>
                      <a:pt x="0" y="44"/>
                    </a:cubicBezTo>
                    <a:cubicBezTo>
                      <a:pt x="0" y="44"/>
                      <a:pt x="0" y="43"/>
                      <a:pt x="1" y="43"/>
                    </a:cubicBezTo>
                    <a:cubicBezTo>
                      <a:pt x="5" y="41"/>
                      <a:pt x="10" y="39"/>
                      <a:pt x="14" y="36"/>
                    </a:cubicBezTo>
                    <a:cubicBezTo>
                      <a:pt x="37" y="24"/>
                      <a:pt x="61" y="13"/>
                      <a:pt x="84" y="1"/>
                    </a:cubicBezTo>
                    <a:cubicBezTo>
                      <a:pt x="84" y="1"/>
                      <a:pt x="84" y="1"/>
                      <a:pt x="84" y="1"/>
                    </a:cubicBezTo>
                    <a:cubicBezTo>
                      <a:pt x="85" y="0"/>
                      <a:pt x="85" y="1"/>
                      <a:pt x="85" y="2"/>
                    </a:cubicBezTo>
                    <a:cubicBezTo>
                      <a:pt x="85" y="2"/>
                      <a:pt x="85" y="2"/>
                      <a:pt x="85" y="3"/>
                    </a:cubicBezTo>
                    <a:cubicBezTo>
                      <a:pt x="80" y="22"/>
                      <a:pt x="75" y="42"/>
                      <a:pt x="71" y="62"/>
                    </a:cubicBezTo>
                    <a:cubicBezTo>
                      <a:pt x="70" y="63"/>
                      <a:pt x="70" y="64"/>
                      <a:pt x="70" y="65"/>
                    </a:cubicBezTo>
                    <a:cubicBezTo>
                      <a:pt x="70" y="66"/>
                      <a:pt x="69" y="66"/>
                      <a:pt x="68" y="66"/>
                    </a:cubicBezTo>
                    <a:cubicBezTo>
                      <a:pt x="58" y="63"/>
                      <a:pt x="48" y="60"/>
                      <a:pt x="38" y="57"/>
                    </a:cubicBezTo>
                    <a:cubicBezTo>
                      <a:pt x="38" y="57"/>
                      <a:pt x="37" y="57"/>
                      <a:pt x="37" y="56"/>
                    </a:cubicBezTo>
                    <a:cubicBezTo>
                      <a:pt x="37" y="56"/>
                      <a:pt x="37" y="56"/>
                      <a:pt x="37" y="55"/>
                    </a:cubicBezTo>
                    <a:cubicBezTo>
                      <a:pt x="40" y="52"/>
                      <a:pt x="42" y="49"/>
                      <a:pt x="45" y="46"/>
                    </a:cubicBezTo>
                    <a:cubicBezTo>
                      <a:pt x="52" y="38"/>
                      <a:pt x="60" y="29"/>
                      <a:pt x="67" y="20"/>
                    </a:cubicBezTo>
                    <a:cubicBezTo>
                      <a:pt x="67" y="20"/>
                      <a:pt x="67" y="20"/>
                      <a:pt x="67" y="20"/>
                    </a:cubicBezTo>
                    <a:cubicBezTo>
                      <a:pt x="67" y="19"/>
                      <a:pt x="67" y="19"/>
                      <a:pt x="67" y="19"/>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32" name="Freeform 96"/>
              <p:cNvSpPr/>
              <p:nvPr/>
            </p:nvSpPr>
            <p:spPr bwMode="auto">
              <a:xfrm>
                <a:off x="2864" y="2210"/>
                <a:ext cx="24" cy="43"/>
              </a:xfrm>
              <a:custGeom>
                <a:gdLst>
                  <a:gd fmla="*/ 0 w 10" name="T0"/>
                  <a:gd fmla="*/ 9 h 18" name="T1"/>
                  <a:gd fmla="*/ 0 w 10" name="T2"/>
                  <a:gd fmla="*/ 1 h 18" name="T3"/>
                  <a:gd fmla="*/ 1 w 10" name="T4"/>
                  <a:gd fmla="*/ 0 h 18" name="T5"/>
                  <a:gd fmla="*/ 9 w 10" name="T6"/>
                  <a:gd fmla="*/ 3 h 18" name="T7"/>
                  <a:gd fmla="*/ 10 w 10" name="T8"/>
                  <a:gd fmla="*/ 4 h 18" name="T9"/>
                  <a:gd fmla="*/ 2 w 10" name="T10"/>
                  <a:gd fmla="*/ 17 h 18" name="T11"/>
                  <a:gd fmla="*/ 1 w 10" name="T12"/>
                  <a:gd fmla="*/ 17 h 18" name="T13"/>
                  <a:gd fmla="*/ 0 w 10" name="T14"/>
                  <a:gd fmla="*/ 18 h 18" name="T15"/>
                  <a:gd fmla="*/ 0 w 10" name="T16"/>
                  <a:gd fmla="*/ 17 h 18" name="T17"/>
                  <a:gd fmla="*/ 0 w 10" name="T18"/>
                  <a:gd fmla="*/ 13 h 18" name="T19"/>
                  <a:gd fmla="*/ 0 w 10" name="T20"/>
                  <a:gd fmla="*/ 9 h 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8" w="10">
                    <a:moveTo>
                      <a:pt x="0" y="9"/>
                    </a:moveTo>
                    <a:cubicBezTo>
                      <a:pt x="0" y="6"/>
                      <a:pt x="0" y="4"/>
                      <a:pt x="0" y="1"/>
                    </a:cubicBezTo>
                    <a:cubicBezTo>
                      <a:pt x="0" y="0"/>
                      <a:pt x="0" y="0"/>
                      <a:pt x="1" y="0"/>
                    </a:cubicBezTo>
                    <a:cubicBezTo>
                      <a:pt x="4" y="1"/>
                      <a:pt x="7" y="2"/>
                      <a:pt x="9" y="3"/>
                    </a:cubicBezTo>
                    <a:cubicBezTo>
                      <a:pt x="10" y="3"/>
                      <a:pt x="10" y="3"/>
                      <a:pt x="10" y="4"/>
                    </a:cubicBezTo>
                    <a:cubicBezTo>
                      <a:pt x="7" y="9"/>
                      <a:pt x="4" y="13"/>
                      <a:pt x="2" y="17"/>
                    </a:cubicBezTo>
                    <a:cubicBezTo>
                      <a:pt x="2" y="17"/>
                      <a:pt x="2" y="17"/>
                      <a:pt x="1" y="17"/>
                    </a:cubicBezTo>
                    <a:cubicBezTo>
                      <a:pt x="1" y="18"/>
                      <a:pt x="1" y="18"/>
                      <a:pt x="0" y="18"/>
                    </a:cubicBezTo>
                    <a:cubicBezTo>
                      <a:pt x="0" y="18"/>
                      <a:pt x="0" y="17"/>
                      <a:pt x="0" y="17"/>
                    </a:cubicBezTo>
                    <a:cubicBezTo>
                      <a:pt x="0" y="16"/>
                      <a:pt x="0" y="14"/>
                      <a:pt x="0" y="13"/>
                    </a:cubicBezTo>
                    <a:cubicBezTo>
                      <a:pt x="0" y="12"/>
                      <a:pt x="0" y="10"/>
                      <a:pt x="0" y="9"/>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grpSp>
        <p:grpSp>
          <p:nvGrpSpPr>
            <p:cNvPr id="33" name="Group 15"/>
            <p:cNvGrpSpPr>
              <a:grpSpLocks noChangeAspect="1"/>
            </p:cNvGrpSpPr>
            <p:nvPr/>
          </p:nvGrpSpPr>
          <p:grpSpPr>
            <a:xfrm>
              <a:off x="5618683" y="2300109"/>
              <a:ext cx="388209" cy="366835"/>
              <a:chOff x="864" y="477"/>
              <a:chExt cx="563" cy="532"/>
            </a:xfrm>
            <a:solidFill>
              <a:schemeClr val="bg1"/>
            </a:solidFill>
          </p:grpSpPr>
          <p:sp>
            <p:nvSpPr>
              <p:cNvPr id="34" name="Freeform 17"/>
              <p:cNvSpPr/>
              <p:nvPr/>
            </p:nvSpPr>
            <p:spPr bwMode="auto">
              <a:xfrm>
                <a:off x="912" y="477"/>
                <a:ext cx="515" cy="532"/>
              </a:xfrm>
              <a:custGeom>
                <a:gdLst>
                  <a:gd fmla="*/ 66 w 216" name="T0"/>
                  <a:gd fmla="*/ 37 h 223" name="T1"/>
                  <a:gd fmla="*/ 65 w 216" name="T2"/>
                  <a:gd fmla="*/ 36 h 223" name="T3"/>
                  <a:gd fmla="*/ 62 w 216" name="T4"/>
                  <a:gd fmla="*/ 32 h 223" name="T5"/>
                  <a:gd fmla="*/ 50 w 216" name="T6"/>
                  <a:gd fmla="*/ 24 h 223" name="T7"/>
                  <a:gd fmla="*/ 49 w 216" name="T8"/>
                  <a:gd fmla="*/ 23 h 223" name="T9"/>
                  <a:gd fmla="*/ 172 w 216" name="T10"/>
                  <a:gd fmla="*/ 34 h 223" name="T11"/>
                  <a:gd fmla="*/ 185 w 216" name="T12"/>
                  <a:gd fmla="*/ 170 h 223" name="T13"/>
                  <a:gd fmla="*/ 52 w 216" name="T14"/>
                  <a:gd fmla="*/ 197 h 223" name="T15"/>
                  <a:gd fmla="*/ 6 w 216" name="T16"/>
                  <a:gd fmla="*/ 140 h 223" name="T17"/>
                  <a:gd fmla="*/ 3 w 216" name="T18"/>
                  <a:gd fmla="*/ 92 h 223" name="T19"/>
                  <a:gd fmla="*/ 15 w 216" name="T20"/>
                  <a:gd fmla="*/ 99 h 223" name="T21"/>
                  <a:gd fmla="*/ 18 w 216" name="T22"/>
                  <a:gd fmla="*/ 102 h 223" name="T23"/>
                  <a:gd fmla="*/ 22 w 216" name="T24"/>
                  <a:gd fmla="*/ 102 h 223" name="T25"/>
                  <a:gd fmla="*/ 55 w 216" name="T26"/>
                  <a:gd fmla="*/ 175 h 223" name="T27"/>
                  <a:gd fmla="*/ 116 w 216" name="T28"/>
                  <a:gd fmla="*/ 190 h 223" name="T29"/>
                  <a:gd fmla="*/ 183 w 216" name="T30"/>
                  <a:gd fmla="*/ 88 h 223" name="T31"/>
                  <a:gd fmla="*/ 166 w 216" name="T32"/>
                  <a:gd fmla="*/ 56 h 223" name="T33"/>
                  <a:gd fmla="*/ 136 w 216" name="T34"/>
                  <a:gd fmla="*/ 34 h 223" name="T35"/>
                  <a:gd fmla="*/ 101 w 216" name="T36"/>
                  <a:gd fmla="*/ 27 h 223" name="T37"/>
                  <a:gd fmla="*/ 66 w 216" name="T38"/>
                  <a:gd fmla="*/ 37 h 22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23" w="216">
                    <a:moveTo>
                      <a:pt x="66" y="37"/>
                    </a:moveTo>
                    <a:cubicBezTo>
                      <a:pt x="65" y="36"/>
                      <a:pt x="65" y="36"/>
                      <a:pt x="65" y="36"/>
                    </a:cubicBezTo>
                    <a:cubicBezTo>
                      <a:pt x="66" y="34"/>
                      <a:pt x="64" y="33"/>
                      <a:pt x="62" y="32"/>
                    </a:cubicBezTo>
                    <a:cubicBezTo>
                      <a:pt x="58" y="30"/>
                      <a:pt x="54" y="27"/>
                      <a:pt x="50" y="24"/>
                    </a:cubicBezTo>
                    <a:cubicBezTo>
                      <a:pt x="50" y="24"/>
                      <a:pt x="50" y="23"/>
                      <a:pt x="49" y="23"/>
                    </a:cubicBezTo>
                    <a:cubicBezTo>
                      <a:pt x="83" y="1"/>
                      <a:pt x="135" y="0"/>
                      <a:pt x="172" y="34"/>
                    </a:cubicBezTo>
                    <a:cubicBezTo>
                      <a:pt x="211" y="70"/>
                      <a:pt x="216" y="129"/>
                      <a:pt x="185" y="170"/>
                    </a:cubicBezTo>
                    <a:cubicBezTo>
                      <a:pt x="154" y="212"/>
                      <a:pt x="97" y="223"/>
                      <a:pt x="52" y="197"/>
                    </a:cubicBezTo>
                    <a:cubicBezTo>
                      <a:pt x="29" y="183"/>
                      <a:pt x="14" y="164"/>
                      <a:pt x="6" y="140"/>
                    </a:cubicBezTo>
                    <a:cubicBezTo>
                      <a:pt x="2" y="126"/>
                      <a:pt x="0" y="100"/>
                      <a:pt x="3" y="92"/>
                    </a:cubicBezTo>
                    <a:cubicBezTo>
                      <a:pt x="7" y="94"/>
                      <a:pt x="11" y="97"/>
                      <a:pt x="15" y="99"/>
                    </a:cubicBezTo>
                    <a:cubicBezTo>
                      <a:pt x="16" y="100"/>
                      <a:pt x="17" y="101"/>
                      <a:pt x="18" y="102"/>
                    </a:cubicBezTo>
                    <a:cubicBezTo>
                      <a:pt x="19" y="102"/>
                      <a:pt x="21" y="102"/>
                      <a:pt x="22" y="102"/>
                    </a:cubicBezTo>
                    <a:cubicBezTo>
                      <a:pt x="20" y="132"/>
                      <a:pt x="31" y="156"/>
                      <a:pt x="55" y="175"/>
                    </a:cubicBezTo>
                    <a:cubicBezTo>
                      <a:pt x="73" y="188"/>
                      <a:pt x="94" y="193"/>
                      <a:pt x="116" y="190"/>
                    </a:cubicBezTo>
                    <a:cubicBezTo>
                      <a:pt x="164" y="182"/>
                      <a:pt x="195" y="135"/>
                      <a:pt x="183" y="88"/>
                    </a:cubicBezTo>
                    <a:cubicBezTo>
                      <a:pt x="179" y="76"/>
                      <a:pt x="174" y="65"/>
                      <a:pt x="166" y="56"/>
                    </a:cubicBezTo>
                    <a:cubicBezTo>
                      <a:pt x="158" y="47"/>
                      <a:pt x="148" y="39"/>
                      <a:pt x="136" y="34"/>
                    </a:cubicBezTo>
                    <a:cubicBezTo>
                      <a:pt x="125" y="29"/>
                      <a:pt x="113" y="27"/>
                      <a:pt x="101" y="27"/>
                    </a:cubicBezTo>
                    <a:cubicBezTo>
                      <a:pt x="88" y="28"/>
                      <a:pt x="77" y="31"/>
                      <a:pt x="66" y="37"/>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35" name="Freeform 18"/>
              <p:cNvSpPr/>
              <p:nvPr/>
            </p:nvSpPr>
            <p:spPr bwMode="auto">
              <a:xfrm>
                <a:off x="864" y="508"/>
                <a:ext cx="339" cy="272"/>
              </a:xfrm>
              <a:custGeom>
                <a:gdLst>
                  <a:gd fmla="*/ 123 w 142" name="T0"/>
                  <a:gd fmla="*/ 114 h 114" name="T1"/>
                  <a:gd fmla="*/ 114 w 142" name="T2"/>
                  <a:gd fmla="*/ 111 h 114" name="T3"/>
                  <a:gd fmla="*/ 86 w 142" name="T4"/>
                  <a:gd fmla="*/ 92 h 114" name="T5"/>
                  <a:gd fmla="*/ 60 w 142" name="T6"/>
                  <a:gd fmla="*/ 75 h 114" name="T7"/>
                  <a:gd fmla="*/ 57 w 142" name="T8"/>
                  <a:gd fmla="*/ 74 h 114" name="T9"/>
                  <a:gd fmla="*/ 42 w 142" name="T10"/>
                  <a:gd fmla="*/ 78 h 114" name="T11"/>
                  <a:gd fmla="*/ 40 w 142" name="T12"/>
                  <a:gd fmla="*/ 78 h 114" name="T13"/>
                  <a:gd fmla="*/ 4 w 142" name="T14"/>
                  <a:gd fmla="*/ 53 h 114" name="T15"/>
                  <a:gd fmla="*/ 0 w 142" name="T16"/>
                  <a:gd fmla="*/ 46 h 114" name="T17"/>
                  <a:gd fmla="*/ 7 w 142" name="T18"/>
                  <a:gd fmla="*/ 40 h 114" name="T19"/>
                  <a:gd fmla="*/ 26 w 142" name="T20"/>
                  <a:gd fmla="*/ 37 h 114" name="T21"/>
                  <a:gd fmla="*/ 31 w 142" name="T22"/>
                  <a:gd fmla="*/ 28 h 114" name="T23"/>
                  <a:gd fmla="*/ 28 w 142" name="T24"/>
                  <a:gd fmla="*/ 8 h 114" name="T25"/>
                  <a:gd fmla="*/ 31 w 142" name="T26"/>
                  <a:gd fmla="*/ 1 h 114" name="T27"/>
                  <a:gd fmla="*/ 39 w 142" name="T28"/>
                  <a:gd fmla="*/ 1 h 114" name="T29"/>
                  <a:gd fmla="*/ 52 w 142" name="T30"/>
                  <a:gd fmla="*/ 11 h 114" name="T31"/>
                  <a:gd fmla="*/ 75 w 142" name="T32"/>
                  <a:gd fmla="*/ 26 h 114" name="T33"/>
                  <a:gd fmla="*/ 76 w 142" name="T34"/>
                  <a:gd fmla="*/ 28 h 114" name="T35"/>
                  <a:gd fmla="*/ 78 w 142" name="T36"/>
                  <a:gd fmla="*/ 45 h 114" name="T37"/>
                  <a:gd fmla="*/ 79 w 142" name="T38"/>
                  <a:gd fmla="*/ 46 h 114" name="T39"/>
                  <a:gd fmla="*/ 122 w 142" name="T40"/>
                  <a:gd fmla="*/ 75 h 114" name="T41"/>
                  <a:gd fmla="*/ 134 w 142" name="T42"/>
                  <a:gd fmla="*/ 83 h 114" name="T43"/>
                  <a:gd fmla="*/ 140 w 142" name="T44"/>
                  <a:gd fmla="*/ 101 h 114" name="T45"/>
                  <a:gd fmla="*/ 126 w 142" name="T46"/>
                  <a:gd fmla="*/ 114 h 114" name="T47"/>
                  <a:gd fmla="*/ 123 w 142" name="T48"/>
                  <a:gd fmla="*/ 114 h 114"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14" w="142">
                    <a:moveTo>
                      <a:pt x="123" y="114"/>
                    </a:moveTo>
                    <a:cubicBezTo>
                      <a:pt x="120" y="114"/>
                      <a:pt x="117" y="113"/>
                      <a:pt x="114" y="111"/>
                    </a:cubicBezTo>
                    <a:cubicBezTo>
                      <a:pt x="105" y="105"/>
                      <a:pt x="95" y="98"/>
                      <a:pt x="86" y="92"/>
                    </a:cubicBezTo>
                    <a:cubicBezTo>
                      <a:pt x="77" y="86"/>
                      <a:pt x="69" y="81"/>
                      <a:pt x="60" y="75"/>
                    </a:cubicBezTo>
                    <a:cubicBezTo>
                      <a:pt x="59" y="74"/>
                      <a:pt x="58" y="74"/>
                      <a:pt x="57" y="74"/>
                    </a:cubicBezTo>
                    <a:cubicBezTo>
                      <a:pt x="52" y="76"/>
                      <a:pt x="47" y="77"/>
                      <a:pt x="42" y="78"/>
                    </a:cubicBezTo>
                    <a:cubicBezTo>
                      <a:pt x="41" y="78"/>
                      <a:pt x="40" y="78"/>
                      <a:pt x="40" y="78"/>
                    </a:cubicBezTo>
                    <a:cubicBezTo>
                      <a:pt x="28" y="70"/>
                      <a:pt x="16" y="62"/>
                      <a:pt x="4" y="53"/>
                    </a:cubicBezTo>
                    <a:cubicBezTo>
                      <a:pt x="1" y="51"/>
                      <a:pt x="0" y="49"/>
                      <a:pt x="0" y="46"/>
                    </a:cubicBezTo>
                    <a:cubicBezTo>
                      <a:pt x="1" y="43"/>
                      <a:pt x="3" y="41"/>
                      <a:pt x="7" y="40"/>
                    </a:cubicBezTo>
                    <a:cubicBezTo>
                      <a:pt x="13" y="39"/>
                      <a:pt x="19" y="38"/>
                      <a:pt x="26" y="37"/>
                    </a:cubicBezTo>
                    <a:cubicBezTo>
                      <a:pt x="30" y="36"/>
                      <a:pt x="32" y="32"/>
                      <a:pt x="31" y="28"/>
                    </a:cubicBezTo>
                    <a:cubicBezTo>
                      <a:pt x="30" y="21"/>
                      <a:pt x="29" y="15"/>
                      <a:pt x="28" y="8"/>
                    </a:cubicBezTo>
                    <a:cubicBezTo>
                      <a:pt x="27" y="5"/>
                      <a:pt x="28" y="3"/>
                      <a:pt x="31" y="1"/>
                    </a:cubicBezTo>
                    <a:cubicBezTo>
                      <a:pt x="33" y="0"/>
                      <a:pt x="36" y="0"/>
                      <a:pt x="39" y="1"/>
                    </a:cubicBezTo>
                    <a:cubicBezTo>
                      <a:pt x="43" y="4"/>
                      <a:pt x="48" y="7"/>
                      <a:pt x="52" y="11"/>
                    </a:cubicBezTo>
                    <a:cubicBezTo>
                      <a:pt x="60" y="16"/>
                      <a:pt x="67" y="21"/>
                      <a:pt x="75" y="26"/>
                    </a:cubicBezTo>
                    <a:cubicBezTo>
                      <a:pt x="75" y="26"/>
                      <a:pt x="76" y="27"/>
                      <a:pt x="76" y="28"/>
                    </a:cubicBezTo>
                    <a:cubicBezTo>
                      <a:pt x="77" y="34"/>
                      <a:pt x="77" y="39"/>
                      <a:pt x="78" y="45"/>
                    </a:cubicBezTo>
                    <a:cubicBezTo>
                      <a:pt x="78" y="45"/>
                      <a:pt x="79" y="46"/>
                      <a:pt x="79" y="46"/>
                    </a:cubicBezTo>
                    <a:cubicBezTo>
                      <a:pt x="94" y="56"/>
                      <a:pt x="108" y="65"/>
                      <a:pt x="122" y="75"/>
                    </a:cubicBezTo>
                    <a:cubicBezTo>
                      <a:pt x="126" y="78"/>
                      <a:pt x="130" y="80"/>
                      <a:pt x="134" y="83"/>
                    </a:cubicBezTo>
                    <a:cubicBezTo>
                      <a:pt x="139" y="87"/>
                      <a:pt x="142" y="94"/>
                      <a:pt x="140" y="101"/>
                    </a:cubicBezTo>
                    <a:cubicBezTo>
                      <a:pt x="138" y="107"/>
                      <a:pt x="132" y="113"/>
                      <a:pt x="126" y="114"/>
                    </a:cubicBezTo>
                    <a:cubicBezTo>
                      <a:pt x="125" y="114"/>
                      <a:pt x="124" y="114"/>
                      <a:pt x="123" y="114"/>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36" name="Freeform 19"/>
              <p:cNvSpPr/>
              <p:nvPr/>
            </p:nvSpPr>
            <p:spPr bwMode="auto">
              <a:xfrm>
                <a:off x="1017" y="589"/>
                <a:ext cx="291" cy="301"/>
              </a:xfrm>
              <a:custGeom>
                <a:gdLst>
                  <a:gd fmla="*/ 2 w 122" name="T0"/>
                  <a:gd fmla="*/ 57 h 126" name="T1"/>
                  <a:gd fmla="*/ 3 w 122" name="T2"/>
                  <a:gd fmla="*/ 58 h 126" name="T3"/>
                  <a:gd fmla="*/ 22 w 122" name="T4"/>
                  <a:gd fmla="*/ 70 h 126" name="T5"/>
                  <a:gd fmla="*/ 23 w 122" name="T6"/>
                  <a:gd fmla="*/ 72 h 126" name="T7"/>
                  <a:gd fmla="*/ 50 w 122" name="T8"/>
                  <a:gd fmla="*/ 98 h 126" name="T9"/>
                  <a:gd fmla="*/ 87 w 122" name="T10"/>
                  <a:gd fmla="*/ 88 h 126" name="T11"/>
                  <a:gd fmla="*/ 97 w 122" name="T12"/>
                  <a:gd fmla="*/ 58 h 126" name="T13"/>
                  <a:gd fmla="*/ 76 w 122" name="T14"/>
                  <a:gd fmla="*/ 29 h 126" name="T15"/>
                  <a:gd fmla="*/ 57 w 122" name="T16"/>
                  <a:gd fmla="*/ 25 h 126" name="T17"/>
                  <a:gd fmla="*/ 56 w 122" name="T18"/>
                  <a:gd fmla="*/ 25 h 126" name="T19"/>
                  <a:gd fmla="*/ 49 w 122" name="T20"/>
                  <a:gd fmla="*/ 23 h 126" name="T21"/>
                  <a:gd fmla="*/ 33 w 122" name="T22"/>
                  <a:gd fmla="*/ 12 h 126" name="T23"/>
                  <a:gd fmla="*/ 32 w 122" name="T24"/>
                  <a:gd fmla="*/ 11 h 126" name="T25"/>
                  <a:gd fmla="*/ 102 w 122" name="T26"/>
                  <a:gd fmla="*/ 23 h 126" name="T27"/>
                  <a:gd fmla="*/ 106 w 122" name="T28"/>
                  <a:gd fmla="*/ 96 h 126" name="T29"/>
                  <a:gd fmla="*/ 35 w 122" name="T30"/>
                  <a:gd fmla="*/ 114 h 126" name="T31"/>
                  <a:gd fmla="*/ 2 w 122" name="T32"/>
                  <a:gd fmla="*/ 57 h 12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25" w="122">
                    <a:moveTo>
                      <a:pt x="2" y="57"/>
                    </a:moveTo>
                    <a:cubicBezTo>
                      <a:pt x="3" y="57"/>
                      <a:pt x="3" y="57"/>
                      <a:pt x="3" y="58"/>
                    </a:cubicBezTo>
                    <a:cubicBezTo>
                      <a:pt x="9" y="62"/>
                      <a:pt x="16" y="66"/>
                      <a:pt x="22" y="70"/>
                    </a:cubicBezTo>
                    <a:cubicBezTo>
                      <a:pt x="23" y="71"/>
                      <a:pt x="23" y="71"/>
                      <a:pt x="23" y="72"/>
                    </a:cubicBezTo>
                    <a:cubicBezTo>
                      <a:pt x="27" y="85"/>
                      <a:pt x="36" y="95"/>
                      <a:pt x="50" y="98"/>
                    </a:cubicBezTo>
                    <a:cubicBezTo>
                      <a:pt x="64" y="102"/>
                      <a:pt x="77" y="98"/>
                      <a:pt x="87" y="88"/>
                    </a:cubicBezTo>
                    <a:cubicBezTo>
                      <a:pt x="95" y="79"/>
                      <a:pt x="98" y="69"/>
                      <a:pt x="97" y="58"/>
                    </a:cubicBezTo>
                    <a:cubicBezTo>
                      <a:pt x="95" y="45"/>
                      <a:pt x="88" y="35"/>
                      <a:pt x="76" y="29"/>
                    </a:cubicBezTo>
                    <a:cubicBezTo>
                      <a:pt x="70" y="25"/>
                      <a:pt x="64" y="24"/>
                      <a:pt x="57" y="25"/>
                    </a:cubicBezTo>
                    <a:cubicBezTo>
                      <a:pt x="57" y="25"/>
                      <a:pt x="56" y="25"/>
                      <a:pt x="56" y="25"/>
                    </a:cubicBezTo>
                    <a:cubicBezTo>
                      <a:pt x="54" y="26"/>
                      <a:pt x="51" y="25"/>
                      <a:pt x="49" y="23"/>
                    </a:cubicBezTo>
                    <a:cubicBezTo>
                      <a:pt x="44" y="19"/>
                      <a:pt x="39" y="16"/>
                      <a:pt x="33" y="12"/>
                    </a:cubicBezTo>
                    <a:cubicBezTo>
                      <a:pt x="33" y="12"/>
                      <a:pt x="33" y="12"/>
                      <a:pt x="32" y="11"/>
                    </a:cubicBezTo>
                    <a:cubicBezTo>
                      <a:pt x="53" y="0"/>
                      <a:pt x="82" y="2"/>
                      <a:pt x="102" y="23"/>
                    </a:cubicBezTo>
                    <a:cubicBezTo>
                      <a:pt x="120" y="43"/>
                      <a:pt x="122" y="73"/>
                      <a:pt x="106" y="96"/>
                    </a:cubicBezTo>
                    <a:cubicBezTo>
                      <a:pt x="90" y="118"/>
                      <a:pt x="61" y="126"/>
                      <a:pt x="35" y="114"/>
                    </a:cubicBezTo>
                    <a:cubicBezTo>
                      <a:pt x="10" y="102"/>
                      <a:pt x="0" y="77"/>
                      <a:pt x="2" y="57"/>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grpSp>
        <p:sp>
          <p:nvSpPr>
            <p:cNvPr id="41" name="矩形 3"/>
            <p:cNvSpPr>
              <a:spLocks noChangeArrowheads="1"/>
            </p:cNvSpPr>
            <p:nvPr/>
          </p:nvSpPr>
          <p:spPr bwMode="auto">
            <a:xfrm>
              <a:off x="5237607" y="1717988"/>
              <a:ext cx="1234255" cy="365760"/>
            </a:xfrm>
            <a:prstGeom prst="rect">
              <a:avLst/>
            </a:prstGeom>
            <a:extLst/>
          </p:spPr>
          <p:txBody>
            <a:bodyPr wrap="square">
              <a:spAutoFit/>
            </a:bodyPr>
            <a:lstStyle/>
            <a:p>
              <a:pPr algn="ctr"/>
              <a:r>
                <a:rPr altLang="en-US" b="1" kern="100" lang="zh-CN" smtClean="0" sz="12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0" panose="020b0806030902050204" pitchFamily="34" typeface="Impact"/>
                </a:rPr>
                <a:t>累计缴费</a:t>
              </a:r>
            </a:p>
          </p:txBody>
        </p:sp>
        <p:sp>
          <p:nvSpPr>
            <p:cNvPr id="42" name="Freeform 13"/>
            <p:cNvSpPr>
              <a:spLocks noEditPoints="1"/>
            </p:cNvSpPr>
            <p:nvPr/>
          </p:nvSpPr>
          <p:spPr bwMode="auto">
            <a:xfrm>
              <a:off x="5674843" y="3383261"/>
              <a:ext cx="336619" cy="329317"/>
            </a:xfrm>
            <a:custGeom>
              <a:gdLst>
                <a:gd fmla="*/ 123 w 192" name="T0"/>
                <a:gd fmla="*/ 175 h 188" name="T1"/>
                <a:gd fmla="*/ 123 w 192" name="T2"/>
                <a:gd fmla="*/ 148 h 188" name="T3"/>
                <a:gd fmla="*/ 68 w 192" name="T4"/>
                <a:gd fmla="*/ 149 h 188" name="T5"/>
                <a:gd fmla="*/ 68 w 192" name="T6"/>
                <a:gd fmla="*/ 176 h 188" name="T7"/>
                <a:gd fmla="*/ 56 w 192" name="T8"/>
                <a:gd fmla="*/ 182 h 188" name="T9"/>
                <a:gd fmla="*/ 60 w 192" name="T10"/>
                <a:gd fmla="*/ 188 h 188" name="T11"/>
                <a:gd fmla="*/ 130 w 192" name="T12"/>
                <a:gd fmla="*/ 188 h 188" name="T13"/>
                <a:gd fmla="*/ 135 w 192" name="T14"/>
                <a:gd fmla="*/ 183 h 188" name="T15"/>
                <a:gd fmla="*/ 123 w 192" name="T16"/>
                <a:gd fmla="*/ 175 h 188" name="T17"/>
                <a:gd fmla="*/ 173 w 192" name="T18"/>
                <a:gd fmla="*/ 0 h 188" name="T19"/>
                <a:gd fmla="*/ 18 w 192" name="T20"/>
                <a:gd fmla="*/ 0 h 188" name="T21"/>
                <a:gd fmla="*/ 0 w 192" name="T22"/>
                <a:gd fmla="*/ 19 h 188" name="T23"/>
                <a:gd fmla="*/ 0 w 192" name="T24"/>
                <a:gd fmla="*/ 126 h 188" name="T25"/>
                <a:gd fmla="*/ 18 w 192" name="T26"/>
                <a:gd fmla="*/ 144 h 188" name="T27"/>
                <a:gd fmla="*/ 173 w 192" name="T28"/>
                <a:gd fmla="*/ 144 h 188" name="T29"/>
                <a:gd fmla="*/ 192 w 192" name="T30"/>
                <a:gd fmla="*/ 126 h 188" name="T31"/>
                <a:gd fmla="*/ 192 w 192" name="T32"/>
                <a:gd fmla="*/ 19 h 188" name="T33"/>
                <a:gd fmla="*/ 173 w 192" name="T34"/>
                <a:gd fmla="*/ 0 h 188" name="T35"/>
                <a:gd fmla="*/ 180 w 192" name="T36"/>
                <a:gd fmla="*/ 100 h 188" name="T37"/>
                <a:gd fmla="*/ 167 w 192" name="T38"/>
                <a:gd fmla="*/ 112 h 188" name="T39"/>
                <a:gd fmla="*/ 24 w 192" name="T40"/>
                <a:gd fmla="*/ 112 h 188" name="T41"/>
                <a:gd fmla="*/ 11 w 192" name="T42"/>
                <a:gd fmla="*/ 100 h 188" name="T43"/>
                <a:gd fmla="*/ 11 w 192" name="T44"/>
                <a:gd fmla="*/ 25 h 188" name="T45"/>
                <a:gd fmla="*/ 24 w 192" name="T46"/>
                <a:gd fmla="*/ 12 h 188" name="T47"/>
                <a:gd fmla="*/ 167 w 192" name="T48"/>
                <a:gd fmla="*/ 12 h 188" name="T49"/>
                <a:gd fmla="*/ 180 w 192" name="T50"/>
                <a:gd fmla="*/ 25 h 188" name="T51"/>
                <a:gd fmla="*/ 180 w 192" name="T52"/>
                <a:gd fmla="*/ 100 h 188"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188" w="192">
                  <a:moveTo>
                    <a:pt x="123" y="175"/>
                  </a:moveTo>
                  <a:cubicBezTo>
                    <a:pt x="123" y="148"/>
                    <a:pt x="123" y="148"/>
                    <a:pt x="123" y="148"/>
                  </a:cubicBezTo>
                  <a:cubicBezTo>
                    <a:pt x="68" y="149"/>
                    <a:pt x="68" y="149"/>
                    <a:pt x="68" y="149"/>
                  </a:cubicBezTo>
                  <a:cubicBezTo>
                    <a:pt x="68" y="176"/>
                    <a:pt x="68" y="176"/>
                    <a:pt x="68" y="176"/>
                  </a:cubicBezTo>
                  <a:cubicBezTo>
                    <a:pt x="56" y="182"/>
                    <a:pt x="56" y="182"/>
                    <a:pt x="56" y="182"/>
                  </a:cubicBezTo>
                  <a:cubicBezTo>
                    <a:pt x="56" y="182"/>
                    <a:pt x="53" y="188"/>
                    <a:pt x="60" y="188"/>
                  </a:cubicBezTo>
                  <a:cubicBezTo>
                    <a:pt x="130" y="188"/>
                    <a:pt x="130" y="188"/>
                    <a:pt x="130" y="188"/>
                  </a:cubicBezTo>
                  <a:cubicBezTo>
                    <a:pt x="130" y="188"/>
                    <a:pt x="138" y="185"/>
                    <a:pt x="135" y="183"/>
                  </a:cubicBezTo>
                  <a:cubicBezTo>
                    <a:pt x="133" y="180"/>
                    <a:pt x="123" y="175"/>
                    <a:pt x="123" y="175"/>
                  </a:cubicBezTo>
                  <a:close/>
                  <a:moveTo>
                    <a:pt x="173" y="0"/>
                  </a:moveTo>
                  <a:cubicBezTo>
                    <a:pt x="18" y="0"/>
                    <a:pt x="18" y="0"/>
                    <a:pt x="18" y="0"/>
                  </a:cubicBezTo>
                  <a:cubicBezTo>
                    <a:pt x="8" y="0"/>
                    <a:pt x="0" y="9"/>
                    <a:pt x="0" y="19"/>
                  </a:cubicBezTo>
                  <a:cubicBezTo>
                    <a:pt x="0" y="126"/>
                    <a:pt x="0" y="126"/>
                    <a:pt x="0" y="126"/>
                  </a:cubicBezTo>
                  <a:cubicBezTo>
                    <a:pt x="0" y="136"/>
                    <a:pt x="8" y="144"/>
                    <a:pt x="18" y="144"/>
                  </a:cubicBezTo>
                  <a:cubicBezTo>
                    <a:pt x="173" y="144"/>
                    <a:pt x="173" y="144"/>
                    <a:pt x="173" y="144"/>
                  </a:cubicBezTo>
                  <a:cubicBezTo>
                    <a:pt x="183" y="144"/>
                    <a:pt x="192" y="136"/>
                    <a:pt x="192" y="126"/>
                  </a:cubicBezTo>
                  <a:cubicBezTo>
                    <a:pt x="192" y="19"/>
                    <a:pt x="192" y="19"/>
                    <a:pt x="192" y="19"/>
                  </a:cubicBezTo>
                  <a:cubicBezTo>
                    <a:pt x="192" y="9"/>
                    <a:pt x="183" y="0"/>
                    <a:pt x="173" y="0"/>
                  </a:cubicBezTo>
                  <a:close/>
                  <a:moveTo>
                    <a:pt x="180" y="100"/>
                  </a:moveTo>
                  <a:cubicBezTo>
                    <a:pt x="180" y="107"/>
                    <a:pt x="174" y="112"/>
                    <a:pt x="167" y="112"/>
                  </a:cubicBezTo>
                  <a:cubicBezTo>
                    <a:pt x="24" y="112"/>
                    <a:pt x="24" y="112"/>
                    <a:pt x="24" y="112"/>
                  </a:cubicBezTo>
                  <a:cubicBezTo>
                    <a:pt x="17" y="112"/>
                    <a:pt x="11" y="107"/>
                    <a:pt x="11" y="100"/>
                  </a:cubicBezTo>
                  <a:cubicBezTo>
                    <a:pt x="11" y="25"/>
                    <a:pt x="11" y="25"/>
                    <a:pt x="11" y="25"/>
                  </a:cubicBezTo>
                  <a:cubicBezTo>
                    <a:pt x="11" y="18"/>
                    <a:pt x="17" y="12"/>
                    <a:pt x="24" y="12"/>
                  </a:cubicBezTo>
                  <a:cubicBezTo>
                    <a:pt x="167" y="12"/>
                    <a:pt x="167" y="12"/>
                    <a:pt x="167" y="12"/>
                  </a:cubicBezTo>
                  <a:cubicBezTo>
                    <a:pt x="174" y="12"/>
                    <a:pt x="180" y="18"/>
                    <a:pt x="180" y="25"/>
                  </a:cubicBezTo>
                  <a:lnTo>
                    <a:pt x="180" y="10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44" name="矩形 3"/>
            <p:cNvSpPr>
              <a:spLocks noChangeArrowheads="1"/>
            </p:cNvSpPr>
            <p:nvPr/>
          </p:nvSpPr>
          <p:spPr bwMode="auto">
            <a:xfrm>
              <a:off x="5107006" y="4287851"/>
              <a:ext cx="1468280" cy="487680"/>
            </a:xfrm>
            <a:prstGeom prst="rect">
              <a:avLst/>
            </a:prstGeom>
            <a:extLst/>
          </p:spPr>
          <p:txBody>
            <a:bodyPr wrap="square">
              <a:spAutoFit/>
            </a:bodyPr>
            <a:lstStyle/>
            <a:p>
              <a:pPr algn="ctr"/>
              <a:r>
                <a:rPr altLang="en-US" b="1" kern="100" lang="zh-CN" smtClean="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0" panose="020b0806030902050204" pitchFamily="34" typeface="Impact"/>
                </a:rPr>
                <a:t>统筹基金</a:t>
              </a:r>
            </a:p>
          </p:txBody>
        </p:sp>
        <p:sp>
          <p:nvSpPr>
            <p:cNvPr id="45" name="矩形 3"/>
            <p:cNvSpPr>
              <a:spLocks noChangeArrowheads="1"/>
            </p:cNvSpPr>
            <p:nvPr/>
          </p:nvSpPr>
          <p:spPr bwMode="auto">
            <a:xfrm>
              <a:off x="3037611" y="2771710"/>
              <a:ext cx="1991635" cy="548640"/>
            </a:xfrm>
            <a:prstGeom prst="rect">
              <a:avLst/>
            </a:prstGeom>
            <a:extLst/>
          </p:spPr>
          <p:txBody>
            <a:bodyPr wrap="square">
              <a:spAutoFit/>
            </a:bodyPr>
            <a:lstStyle/>
            <a:p>
              <a:pPr algn="ctr"/>
              <a:r>
                <a:rPr altLang="en-US" b="1" kern="100" lang="zh-CN" smtClean="0" sz="21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0" panose="020b0806030902050204" pitchFamily="34" typeface="Impact"/>
                </a:rPr>
                <a:t>连续缴费</a:t>
              </a:r>
            </a:p>
          </p:txBody>
        </p:sp>
        <p:sp>
          <p:nvSpPr>
            <p:cNvPr id="15" name="Freeform 5"/>
            <p:cNvSpPr/>
            <p:nvPr/>
          </p:nvSpPr>
          <p:spPr bwMode="auto">
            <a:xfrm flipH="1" rot="2700000">
              <a:off x="6237361" y="2211490"/>
              <a:ext cx="1624823" cy="1630060"/>
            </a:xfrm>
            <a:custGeom>
              <a:gdLst>
                <a:gd fmla="*/ 795 w 4296" name="T0"/>
                <a:gd fmla="*/ 796 h 4297" name="T1"/>
                <a:gd fmla="*/ 3678 w 4296" name="T2"/>
                <a:gd fmla="*/ 796 h 4297" name="T3"/>
                <a:gd fmla="*/ 4273 w 4296" name="T4"/>
                <a:gd fmla="*/ 2324 h 4297" name="T5"/>
                <a:gd fmla="*/ 4273 w 4296" name="T6"/>
                <a:gd fmla="*/ 4273 h 4297" name="T7"/>
                <a:gd fmla="*/ 2324 w 4296" name="T8"/>
                <a:gd fmla="*/ 4273 h 4297" name="T9"/>
                <a:gd fmla="*/ 795 w 4296" name="T10"/>
                <a:gd fmla="*/ 3678 h 4297" name="T11"/>
                <a:gd fmla="*/ 795 w 4296" name="T12"/>
                <a:gd fmla="*/ 796 h 4297" name="T13"/>
              </a:gdLst>
              <a:cxnLst>
                <a:cxn ang="0">
                  <a:pos x="T0" y="T1"/>
                </a:cxn>
                <a:cxn ang="0">
                  <a:pos x="T2" y="T3"/>
                </a:cxn>
                <a:cxn ang="0">
                  <a:pos x="T4" y="T5"/>
                </a:cxn>
                <a:cxn ang="0">
                  <a:pos x="T6" y="T7"/>
                </a:cxn>
                <a:cxn ang="0">
                  <a:pos x="T8" y="T9"/>
                </a:cxn>
                <a:cxn ang="0">
                  <a:pos x="T10" y="T11"/>
                </a:cxn>
                <a:cxn ang="0">
                  <a:pos x="T12" y="T13"/>
                </a:cxn>
              </a:cxnLst>
              <a:rect b="b" l="0" r="r" t="0"/>
              <a:pathLst>
                <a:path h="4297" w="4296">
                  <a:moveTo>
                    <a:pt x="795" y="796"/>
                  </a:moveTo>
                  <a:cubicBezTo>
                    <a:pt x="1591" y="0"/>
                    <a:pt x="2882" y="0"/>
                    <a:pt x="3678" y="796"/>
                  </a:cubicBezTo>
                  <a:cubicBezTo>
                    <a:pt x="4098" y="1216"/>
                    <a:pt x="4296" y="1774"/>
                    <a:pt x="4273" y="2324"/>
                  </a:cubicBezTo>
                  <a:lnTo>
                    <a:pt x="4273" y="4273"/>
                  </a:lnTo>
                  <a:lnTo>
                    <a:pt x="2324" y="4273"/>
                  </a:lnTo>
                  <a:cubicBezTo>
                    <a:pt x="1774" y="4297"/>
                    <a:pt x="1216" y="4098"/>
                    <a:pt x="795" y="3678"/>
                  </a:cubicBezTo>
                  <a:cubicBezTo>
                    <a:pt x="0" y="2882"/>
                    <a:pt x="0" y="1592"/>
                    <a:pt x="795" y="796"/>
                  </a:cubicBezTo>
                  <a:close/>
                </a:path>
              </a:pathLst>
            </a:cu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50"/>
            </a:p>
          </p:txBody>
        </p:sp>
        <p:grpSp>
          <p:nvGrpSpPr>
            <p:cNvPr id="37" name="Group 85"/>
            <p:cNvGrpSpPr>
              <a:grpSpLocks noChangeAspect="1"/>
            </p:cNvGrpSpPr>
            <p:nvPr/>
          </p:nvGrpSpPr>
          <p:grpSpPr>
            <a:xfrm>
              <a:off x="6204020" y="2881896"/>
              <a:ext cx="299871" cy="264341"/>
              <a:chOff x="2772" y="2067"/>
              <a:chExt cx="211" cy="186"/>
            </a:xfrm>
            <a:solidFill>
              <a:schemeClr val="bg1"/>
            </a:solidFill>
          </p:grpSpPr>
          <p:sp>
            <p:nvSpPr>
              <p:cNvPr id="38" name="Freeform 87"/>
              <p:cNvSpPr/>
              <p:nvPr/>
            </p:nvSpPr>
            <p:spPr bwMode="auto">
              <a:xfrm>
                <a:off x="2782" y="2172"/>
                <a:ext cx="191" cy="81"/>
              </a:xfrm>
              <a:custGeom>
                <a:gdLst>
                  <a:gd fmla="*/ 0 w 79" name="T0"/>
                  <a:gd fmla="*/ 0 h 33" name="T1"/>
                  <a:gd fmla="*/ 28 w 79" name="T2"/>
                  <a:gd fmla="*/ 0 h 33" name="T3"/>
                  <a:gd fmla="*/ 28 w 79" name="T4"/>
                  <a:gd fmla="*/ 4 h 33" name="T5"/>
                  <a:gd fmla="*/ 51 w 79" name="T6"/>
                  <a:gd fmla="*/ 4 h 33" name="T7"/>
                  <a:gd fmla="*/ 51 w 79" name="T8"/>
                  <a:gd fmla="*/ 0 h 33" name="T9"/>
                  <a:gd fmla="*/ 79 w 79" name="T10"/>
                  <a:gd fmla="*/ 0 h 33" name="T11"/>
                  <a:gd fmla="*/ 79 w 79" name="T12"/>
                  <a:gd fmla="*/ 1 h 33" name="T13"/>
                  <a:gd fmla="*/ 79 w 79" name="T14"/>
                  <a:gd fmla="*/ 27 h 33" name="T15"/>
                  <a:gd fmla="*/ 74 w 79" name="T16"/>
                  <a:gd fmla="*/ 32 h 33" name="T17"/>
                  <a:gd fmla="*/ 73 w 79" name="T18"/>
                  <a:gd fmla="*/ 33 h 33" name="T19"/>
                  <a:gd fmla="*/ 6 w 79" name="T20"/>
                  <a:gd fmla="*/ 33 h 33" name="T21"/>
                  <a:gd fmla="*/ 0 w 79" name="T22"/>
                  <a:gd fmla="*/ 28 h 33" name="T23"/>
                  <a:gd fmla="*/ 0 w 79" name="T24"/>
                  <a:gd fmla="*/ 27 h 33" name="T25"/>
                  <a:gd fmla="*/ 0 w 79" name="T26"/>
                  <a:gd fmla="*/ 1 h 33" name="T27"/>
                  <a:gd fmla="*/ 0 w 79" name="T28"/>
                  <a:gd fmla="*/ 0 h 3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3" w="79">
                    <a:moveTo>
                      <a:pt x="0" y="0"/>
                    </a:moveTo>
                    <a:cubicBezTo>
                      <a:pt x="10" y="0"/>
                      <a:pt x="19" y="0"/>
                      <a:pt x="28" y="0"/>
                    </a:cubicBezTo>
                    <a:cubicBezTo>
                      <a:pt x="28" y="1"/>
                      <a:pt x="28" y="3"/>
                      <a:pt x="28" y="4"/>
                    </a:cubicBezTo>
                    <a:cubicBezTo>
                      <a:pt x="36" y="4"/>
                      <a:pt x="44" y="4"/>
                      <a:pt x="51" y="4"/>
                    </a:cubicBezTo>
                    <a:cubicBezTo>
                      <a:pt x="51" y="3"/>
                      <a:pt x="51" y="1"/>
                      <a:pt x="51" y="0"/>
                    </a:cubicBezTo>
                    <a:cubicBezTo>
                      <a:pt x="61" y="0"/>
                      <a:pt x="70" y="0"/>
                      <a:pt x="79" y="0"/>
                    </a:cubicBezTo>
                    <a:cubicBezTo>
                      <a:pt x="79" y="0"/>
                      <a:pt x="79" y="0"/>
                      <a:pt x="79" y="1"/>
                    </a:cubicBezTo>
                    <a:cubicBezTo>
                      <a:pt x="79" y="9"/>
                      <a:pt x="79" y="18"/>
                      <a:pt x="79" y="27"/>
                    </a:cubicBezTo>
                    <a:cubicBezTo>
                      <a:pt x="79" y="30"/>
                      <a:pt x="77" y="32"/>
                      <a:pt x="74" y="32"/>
                    </a:cubicBezTo>
                    <a:cubicBezTo>
                      <a:pt x="74" y="33"/>
                      <a:pt x="73" y="33"/>
                      <a:pt x="73" y="33"/>
                    </a:cubicBezTo>
                    <a:cubicBezTo>
                      <a:pt x="51" y="33"/>
                      <a:pt x="29" y="33"/>
                      <a:pt x="6" y="33"/>
                    </a:cubicBezTo>
                    <a:cubicBezTo>
                      <a:pt x="3" y="33"/>
                      <a:pt x="1" y="31"/>
                      <a:pt x="0" y="28"/>
                    </a:cubicBezTo>
                    <a:cubicBezTo>
                      <a:pt x="0" y="28"/>
                      <a:pt x="0" y="27"/>
                      <a:pt x="0" y="27"/>
                    </a:cubicBezTo>
                    <a:cubicBezTo>
                      <a:pt x="0" y="18"/>
                      <a:pt x="0" y="9"/>
                      <a:pt x="0" y="1"/>
                    </a:cubicBezTo>
                    <a:cubicBezTo>
                      <a:pt x="0" y="0"/>
                      <a:pt x="0" y="0"/>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39" name="Freeform 88"/>
              <p:cNvSpPr>
                <a:spLocks noEditPoints="1"/>
              </p:cNvSpPr>
              <p:nvPr/>
            </p:nvSpPr>
            <p:spPr bwMode="auto">
              <a:xfrm>
                <a:off x="2772" y="2067"/>
                <a:ext cx="211" cy="96"/>
              </a:xfrm>
              <a:custGeom>
                <a:gdLst>
                  <a:gd fmla="*/ 55 w 87" name="T0"/>
                  <a:gd fmla="*/ 39 h 39" name="T1"/>
                  <a:gd fmla="*/ 55 w 87" name="T2"/>
                  <a:gd fmla="*/ 33 h 39" name="T3"/>
                  <a:gd fmla="*/ 32 w 87" name="T4"/>
                  <a:gd fmla="*/ 33 h 39" name="T5"/>
                  <a:gd fmla="*/ 32 w 87" name="T6"/>
                  <a:gd fmla="*/ 39 h 39" name="T7"/>
                  <a:gd fmla="*/ 31 w 87" name="T8"/>
                  <a:gd fmla="*/ 39 h 39" name="T9"/>
                  <a:gd fmla="*/ 6 w 87" name="T10"/>
                  <a:gd fmla="*/ 39 h 39" name="T11"/>
                  <a:gd fmla="*/ 1 w 87" name="T12"/>
                  <a:gd fmla="*/ 35 h 39" name="T13"/>
                  <a:gd fmla="*/ 0 w 87" name="T14"/>
                  <a:gd fmla="*/ 33 h 39" name="T15"/>
                  <a:gd fmla="*/ 0 w 87" name="T16"/>
                  <a:gd fmla="*/ 17 h 39" name="T17"/>
                  <a:gd fmla="*/ 6 w 87" name="T18"/>
                  <a:gd fmla="*/ 11 h 39" name="T19"/>
                  <a:gd fmla="*/ 27 w 87" name="T20"/>
                  <a:gd fmla="*/ 11 h 39" name="T21"/>
                  <a:gd fmla="*/ 28 w 87" name="T22"/>
                  <a:gd fmla="*/ 11 h 39" name="T23"/>
                  <a:gd fmla="*/ 28 w 87" name="T24"/>
                  <a:gd fmla="*/ 9 h 39" name="T25"/>
                  <a:gd fmla="*/ 32 w 87" name="T26"/>
                  <a:gd fmla="*/ 4 h 39" name="T27"/>
                  <a:gd fmla="*/ 41 w 87" name="T28"/>
                  <a:gd fmla="*/ 1 h 39" name="T29"/>
                  <a:gd fmla="*/ 51 w 87" name="T30"/>
                  <a:gd fmla="*/ 2 h 39" name="T31"/>
                  <a:gd fmla="*/ 57 w 87" name="T32"/>
                  <a:gd fmla="*/ 5 h 39" name="T33"/>
                  <a:gd fmla="*/ 59 w 87" name="T34"/>
                  <a:gd fmla="*/ 10 h 39" name="T35"/>
                  <a:gd fmla="*/ 59 w 87" name="T36"/>
                  <a:gd fmla="*/ 11 h 39" name="T37"/>
                  <a:gd fmla="*/ 60 w 87" name="T38"/>
                  <a:gd fmla="*/ 11 h 39" name="T39"/>
                  <a:gd fmla="*/ 81 w 87" name="T40"/>
                  <a:gd fmla="*/ 11 h 39" name="T41"/>
                  <a:gd fmla="*/ 87 w 87" name="T42"/>
                  <a:gd fmla="*/ 15 h 39" name="T43"/>
                  <a:gd fmla="*/ 87 w 87" name="T44"/>
                  <a:gd fmla="*/ 17 h 39" name="T45"/>
                  <a:gd fmla="*/ 87 w 87" name="T46"/>
                  <a:gd fmla="*/ 33 h 39" name="T47"/>
                  <a:gd fmla="*/ 81 w 87" name="T48"/>
                  <a:gd fmla="*/ 39 h 39" name="T49"/>
                  <a:gd fmla="*/ 56 w 87" name="T50"/>
                  <a:gd fmla="*/ 39 h 39" name="T51"/>
                  <a:gd fmla="*/ 55 w 87" name="T52"/>
                  <a:gd fmla="*/ 39 h 39" name="T53"/>
                  <a:gd fmla="*/ 32 w 87" name="T54"/>
                  <a:gd fmla="*/ 11 h 39" name="T55"/>
                  <a:gd fmla="*/ 55 w 87" name="T56"/>
                  <a:gd fmla="*/ 11 h 39" name="T57"/>
                  <a:gd fmla="*/ 54 w 87" name="T58"/>
                  <a:gd fmla="*/ 8 h 39" name="T59"/>
                  <a:gd fmla="*/ 50 w 87" name="T60"/>
                  <a:gd fmla="*/ 6 h 39" name="T61"/>
                  <a:gd fmla="*/ 39 w 87" name="T62"/>
                  <a:gd fmla="*/ 5 h 39" name="T63"/>
                  <a:gd fmla="*/ 33 w 87" name="T64"/>
                  <a:gd fmla="*/ 8 h 39" name="T65"/>
                  <a:gd fmla="*/ 32 w 87" name="T66"/>
                  <a:gd fmla="*/ 11 h 39"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9" w="87">
                    <a:moveTo>
                      <a:pt x="55" y="39"/>
                    </a:moveTo>
                    <a:cubicBezTo>
                      <a:pt x="55" y="37"/>
                      <a:pt x="55" y="35"/>
                      <a:pt x="55" y="33"/>
                    </a:cubicBezTo>
                    <a:cubicBezTo>
                      <a:pt x="48" y="33"/>
                      <a:pt x="40" y="33"/>
                      <a:pt x="32" y="33"/>
                    </a:cubicBezTo>
                    <a:cubicBezTo>
                      <a:pt x="32" y="35"/>
                      <a:pt x="32" y="37"/>
                      <a:pt x="32" y="39"/>
                    </a:cubicBezTo>
                    <a:cubicBezTo>
                      <a:pt x="32" y="39"/>
                      <a:pt x="31" y="39"/>
                      <a:pt x="31" y="39"/>
                    </a:cubicBezTo>
                    <a:cubicBezTo>
                      <a:pt x="23" y="39"/>
                      <a:pt x="15" y="39"/>
                      <a:pt x="6" y="39"/>
                    </a:cubicBezTo>
                    <a:cubicBezTo>
                      <a:pt x="3" y="39"/>
                      <a:pt x="1" y="37"/>
                      <a:pt x="1" y="35"/>
                    </a:cubicBezTo>
                    <a:cubicBezTo>
                      <a:pt x="0" y="34"/>
                      <a:pt x="0" y="34"/>
                      <a:pt x="0" y="33"/>
                    </a:cubicBezTo>
                    <a:cubicBezTo>
                      <a:pt x="0" y="28"/>
                      <a:pt x="0" y="22"/>
                      <a:pt x="0" y="17"/>
                    </a:cubicBezTo>
                    <a:cubicBezTo>
                      <a:pt x="0" y="13"/>
                      <a:pt x="3" y="11"/>
                      <a:pt x="6" y="11"/>
                    </a:cubicBezTo>
                    <a:cubicBezTo>
                      <a:pt x="13" y="11"/>
                      <a:pt x="20" y="11"/>
                      <a:pt x="27" y="11"/>
                    </a:cubicBezTo>
                    <a:cubicBezTo>
                      <a:pt x="27" y="11"/>
                      <a:pt x="28" y="11"/>
                      <a:pt x="28" y="11"/>
                    </a:cubicBezTo>
                    <a:cubicBezTo>
                      <a:pt x="28" y="10"/>
                      <a:pt x="28" y="10"/>
                      <a:pt x="28" y="9"/>
                    </a:cubicBezTo>
                    <a:cubicBezTo>
                      <a:pt x="29" y="7"/>
                      <a:pt x="30" y="5"/>
                      <a:pt x="32" y="4"/>
                    </a:cubicBezTo>
                    <a:cubicBezTo>
                      <a:pt x="34" y="2"/>
                      <a:pt x="38" y="1"/>
                      <a:pt x="41" y="1"/>
                    </a:cubicBezTo>
                    <a:cubicBezTo>
                      <a:pt x="44" y="0"/>
                      <a:pt x="48" y="1"/>
                      <a:pt x="51" y="2"/>
                    </a:cubicBezTo>
                    <a:cubicBezTo>
                      <a:pt x="53" y="2"/>
                      <a:pt x="55" y="4"/>
                      <a:pt x="57" y="5"/>
                    </a:cubicBezTo>
                    <a:cubicBezTo>
                      <a:pt x="59" y="7"/>
                      <a:pt x="59" y="8"/>
                      <a:pt x="59" y="10"/>
                    </a:cubicBezTo>
                    <a:cubicBezTo>
                      <a:pt x="59" y="10"/>
                      <a:pt x="59" y="10"/>
                      <a:pt x="59" y="11"/>
                    </a:cubicBezTo>
                    <a:cubicBezTo>
                      <a:pt x="60" y="11"/>
                      <a:pt x="60" y="11"/>
                      <a:pt x="60" y="11"/>
                    </a:cubicBezTo>
                    <a:cubicBezTo>
                      <a:pt x="67" y="11"/>
                      <a:pt x="74" y="11"/>
                      <a:pt x="81" y="11"/>
                    </a:cubicBezTo>
                    <a:cubicBezTo>
                      <a:pt x="84" y="11"/>
                      <a:pt x="86" y="12"/>
                      <a:pt x="87" y="15"/>
                    </a:cubicBezTo>
                    <a:cubicBezTo>
                      <a:pt x="87" y="16"/>
                      <a:pt x="87" y="16"/>
                      <a:pt x="87" y="17"/>
                    </a:cubicBezTo>
                    <a:cubicBezTo>
                      <a:pt x="87" y="22"/>
                      <a:pt x="87" y="28"/>
                      <a:pt x="87" y="33"/>
                    </a:cubicBezTo>
                    <a:cubicBezTo>
                      <a:pt x="87" y="37"/>
                      <a:pt x="85" y="39"/>
                      <a:pt x="81" y="39"/>
                    </a:cubicBezTo>
                    <a:cubicBezTo>
                      <a:pt x="73" y="39"/>
                      <a:pt x="64" y="39"/>
                      <a:pt x="56" y="39"/>
                    </a:cubicBezTo>
                    <a:cubicBezTo>
                      <a:pt x="56" y="39"/>
                      <a:pt x="56" y="39"/>
                      <a:pt x="55" y="39"/>
                    </a:cubicBezTo>
                    <a:close/>
                    <a:moveTo>
                      <a:pt x="32" y="11"/>
                    </a:moveTo>
                    <a:cubicBezTo>
                      <a:pt x="40" y="11"/>
                      <a:pt x="48" y="11"/>
                      <a:pt x="55" y="11"/>
                    </a:cubicBezTo>
                    <a:cubicBezTo>
                      <a:pt x="55" y="10"/>
                      <a:pt x="55" y="9"/>
                      <a:pt x="54" y="8"/>
                    </a:cubicBezTo>
                    <a:cubicBezTo>
                      <a:pt x="53" y="7"/>
                      <a:pt x="52" y="6"/>
                      <a:pt x="50" y="6"/>
                    </a:cubicBezTo>
                    <a:cubicBezTo>
                      <a:pt x="47" y="4"/>
                      <a:pt x="43" y="4"/>
                      <a:pt x="39" y="5"/>
                    </a:cubicBezTo>
                    <a:cubicBezTo>
                      <a:pt x="37" y="5"/>
                      <a:pt x="35" y="6"/>
                      <a:pt x="33" y="8"/>
                    </a:cubicBezTo>
                    <a:cubicBezTo>
                      <a:pt x="33" y="8"/>
                      <a:pt x="32" y="9"/>
                      <a:pt x="32" y="11"/>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40" name="Freeform 89"/>
              <p:cNvSpPr/>
              <p:nvPr/>
            </p:nvSpPr>
            <p:spPr bwMode="auto">
              <a:xfrm>
                <a:off x="2859" y="2158"/>
                <a:ext cx="39" cy="14"/>
              </a:xfrm>
              <a:custGeom>
                <a:gdLst>
                  <a:gd fmla="*/ 16 w 16" name="T0"/>
                  <a:gd fmla="*/ 0 h 6" name="T1"/>
                  <a:gd fmla="*/ 16 w 16" name="T2"/>
                  <a:gd fmla="*/ 6 h 6" name="T3"/>
                  <a:gd fmla="*/ 0 w 16" name="T4"/>
                  <a:gd fmla="*/ 6 h 6" name="T5"/>
                  <a:gd fmla="*/ 0 w 16" name="T6"/>
                  <a:gd fmla="*/ 0 h 6" name="T7"/>
                  <a:gd fmla="*/ 16 w 16" name="T8"/>
                  <a:gd fmla="*/ 0 h 6" name="T9"/>
                </a:gdLst>
                <a:cxnLst>
                  <a:cxn ang="0">
                    <a:pos x="T0" y="T1"/>
                  </a:cxn>
                  <a:cxn ang="0">
                    <a:pos x="T2" y="T3"/>
                  </a:cxn>
                  <a:cxn ang="0">
                    <a:pos x="T4" y="T5"/>
                  </a:cxn>
                  <a:cxn ang="0">
                    <a:pos x="T6" y="T7"/>
                  </a:cxn>
                  <a:cxn ang="0">
                    <a:pos x="T8" y="T9"/>
                  </a:cxn>
                </a:cxnLst>
                <a:rect b="b" l="0" r="r" t="0"/>
                <a:pathLst>
                  <a:path h="6" w="16">
                    <a:moveTo>
                      <a:pt x="16" y="0"/>
                    </a:moveTo>
                    <a:cubicBezTo>
                      <a:pt x="16" y="2"/>
                      <a:pt x="16" y="4"/>
                      <a:pt x="16" y="6"/>
                    </a:cubicBezTo>
                    <a:cubicBezTo>
                      <a:pt x="10" y="6"/>
                      <a:pt x="5" y="6"/>
                      <a:pt x="0" y="6"/>
                    </a:cubicBezTo>
                    <a:cubicBezTo>
                      <a:pt x="0" y="4"/>
                      <a:pt x="0" y="2"/>
                      <a:pt x="0" y="0"/>
                    </a:cubicBezTo>
                    <a:cubicBezTo>
                      <a:pt x="5" y="0"/>
                      <a:pt x="10" y="0"/>
                      <a:pt x="1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grpSp>
        <p:sp>
          <p:nvSpPr>
            <p:cNvPr id="43" name="矩形 3"/>
            <p:cNvSpPr>
              <a:spLocks noChangeArrowheads="1"/>
            </p:cNvSpPr>
            <p:nvPr/>
          </p:nvSpPr>
          <p:spPr bwMode="auto">
            <a:xfrm>
              <a:off x="6504139" y="2846751"/>
              <a:ext cx="1234255" cy="365760"/>
            </a:xfrm>
            <a:prstGeom prst="rect">
              <a:avLst/>
            </a:prstGeom>
            <a:extLst/>
          </p:spPr>
          <p:txBody>
            <a:bodyPr wrap="square">
              <a:spAutoFit/>
            </a:bodyPr>
            <a:lstStyle/>
            <a:p>
              <a:pPr algn="ctr"/>
              <a:r>
                <a:rPr altLang="en-US" b="1" kern="100" lang="zh-CN" smtClean="0" sz="1200">
                  <a:solidFill>
                    <a:schemeClr val="bg1"/>
                  </a:solidFill>
                  <a:latin charset="-122" panose="020b0503020204020204" pitchFamily="34" typeface="微软雅黑"/>
                  <a:ea charset="-122" panose="020b0503020204020204" pitchFamily="34" typeface="微软雅黑"/>
                  <a:cs charset="0" panose="02020603050405020304" pitchFamily="18" typeface="Times New Roman"/>
                  <a:sym charset="0" panose="020b0806030902050204" pitchFamily="34" typeface="Impact"/>
                </a:rPr>
                <a:t>恢复缴费</a:t>
              </a:r>
            </a:p>
          </p:txBody>
        </p:sp>
      </p:grpSp>
      <p:sp>
        <p:nvSpPr>
          <p:cNvPr id="46" name="文本框 36"/>
          <p:cNvSpPr txBox="1"/>
          <p:nvPr/>
        </p:nvSpPr>
        <p:spPr>
          <a:xfrm flipH="1">
            <a:off x="4911230" y="1006091"/>
            <a:ext cx="2099170" cy="518160"/>
          </a:xfrm>
          <a:prstGeom prst="rect">
            <a:avLst/>
          </a:prstGeom>
          <a:noFill/>
        </p:spPr>
        <p:txBody>
          <a:bodyPr rtlCol="0" wrap="square">
            <a:spAutoFit/>
          </a:bodyPr>
          <a:lstStyle/>
          <a:p>
            <a:pPr defTabSz="617220">
              <a:defRPr/>
            </a:pPr>
            <a:r>
              <a:rPr altLang="en-US" kern="0" lang="zh-CN" sz="1400">
                <a:solidFill>
                  <a:schemeClr val="tx1">
                    <a:lumMod val="85000"/>
                    <a:lumOff val="15000"/>
                  </a:schemeClr>
                </a:solidFill>
                <a:latin typeface="+mn-ea"/>
                <a:cs typeface="+mn-ea"/>
                <a:sym typeface="微软雅黑"/>
              </a:rPr>
              <a:t>连续中断缴费3个月或者累计中断缴费6个月的</a:t>
            </a:r>
          </a:p>
        </p:txBody>
      </p:sp>
      <p:sp>
        <p:nvSpPr>
          <p:cNvPr id="47" name="文本框 36"/>
          <p:cNvSpPr txBox="1"/>
          <p:nvPr/>
        </p:nvSpPr>
        <p:spPr>
          <a:xfrm flipH="1">
            <a:off x="5879588" y="2000208"/>
            <a:ext cx="2099170" cy="51816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停止享受基本医疗保险待遇。恢复缴费后</a:t>
            </a:r>
          </a:p>
        </p:txBody>
      </p:sp>
      <p:sp>
        <p:nvSpPr>
          <p:cNvPr id="60" name="文本框 36"/>
          <p:cNvSpPr txBox="1"/>
          <p:nvPr/>
        </p:nvSpPr>
        <p:spPr>
          <a:xfrm flipH="1">
            <a:off x="5100826" y="3557181"/>
            <a:ext cx="2747774" cy="73152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连续中断缴费3个月的在连续缴费满6个月后方可重新享受统筹基金支付待遇</a:t>
            </a:r>
          </a:p>
        </p:txBody>
      </p:sp>
      <p:sp>
        <p:nvSpPr>
          <p:cNvPr id="61" name="文本框 36"/>
          <p:cNvSpPr txBox="1"/>
          <p:nvPr/>
        </p:nvSpPr>
        <p:spPr>
          <a:xfrm flipH="1">
            <a:off x="399950" y="1878894"/>
            <a:ext cx="1751378" cy="73152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在连续缴费满1年后方可重新享受统筹基金支付待遇</a:t>
            </a:r>
          </a:p>
        </p:txBody>
      </p:sp>
    </p:spTree>
    <p:extLst>
      <p:ext uri="{BB962C8B-B14F-4D97-AF65-F5344CB8AC3E}">
        <p14:creationId val="3935852395"/>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500" fill="hold" id="7"/>
                                        <p:tgtEl>
                                          <p:spTgt spid="2"/>
                                        </p:tgtEl>
                                        <p:attrNameLst>
                                          <p:attrName>ppt_w</p:attrName>
                                        </p:attrNameLst>
                                      </p:cBhvr>
                                      <p:tavLst>
                                        <p:tav tm="0">
                                          <p:val>
                                            <p:fltVal val="0"/>
                                          </p:val>
                                        </p:tav>
                                        <p:tav tm="100000">
                                          <p:val>
                                            <p:strVal val="#ppt_w"/>
                                          </p:val>
                                        </p:tav>
                                      </p:tavLst>
                                    </p:anim>
                                    <p:anim calcmode="lin" valueType="num">
                                      <p:cBhvr>
                                        <p:cTn dur="500" fill="hold" id="8"/>
                                        <p:tgtEl>
                                          <p:spTgt spid="2"/>
                                        </p:tgtEl>
                                        <p:attrNameLst>
                                          <p:attrName>ppt_h</p:attrName>
                                        </p:attrNameLst>
                                      </p:cBhvr>
                                      <p:tavLst>
                                        <p:tav tm="0">
                                          <p:val>
                                            <p:fltVal val="0"/>
                                          </p:val>
                                        </p:tav>
                                        <p:tav tm="100000">
                                          <p:val>
                                            <p:strVal val="#ppt_h"/>
                                          </p:val>
                                        </p:tav>
                                      </p:tavLst>
                                    </p:anim>
                                    <p:animEffect filter="fade" transition="in">
                                      <p:cBhvr>
                                        <p:cTn dur="500" id="9"/>
                                        <p:tgtEl>
                                          <p:spTgt spid="2"/>
                                        </p:tgtEl>
                                      </p:cBhvr>
                                    </p:animEffect>
                                  </p:childTnLst>
                                </p:cTn>
                              </p:par>
                            </p:childTnLst>
                          </p:cTn>
                        </p:par>
                      </p:childTnLst>
                    </p:cTn>
                  </p:par>
                  <p:par>
                    <p:cTn fill="hold" id="10" nodeType="clickPar">
                      <p:stCondLst>
                        <p:cond delay="indefinite"/>
                        <p:cond delay="0" evt="onBegin">
                          <p:tn val="9"/>
                        </p:cond>
                      </p:stCondLst>
                      <p:childTnLst>
                        <p:par>
                          <p:cTn fill="hold" id="11" nodeType="afterGroup">
                            <p:stCondLst>
                              <p:cond delay="0"/>
                            </p:stCondLst>
                            <p:childTnLst>
                              <p:par>
                                <p:cTn fill="hold" grpId="0" id="12" nodeType="clickEffect" presetClass="entr" presetID="22" presetSubtype="8">
                                  <p:stCondLst>
                                    <p:cond delay="0"/>
                                  </p:stCondLst>
                                  <p:childTnLst>
                                    <p:set>
                                      <p:cBhvr>
                                        <p:cTn dur="1" fill="hold" id="13">
                                          <p:stCondLst>
                                            <p:cond delay="0"/>
                                          </p:stCondLst>
                                        </p:cTn>
                                        <p:tgtEl>
                                          <p:spTgt spid="46"/>
                                        </p:tgtEl>
                                        <p:attrNameLst>
                                          <p:attrName>style.visibility</p:attrName>
                                        </p:attrNameLst>
                                      </p:cBhvr>
                                      <p:to>
                                        <p:strVal val="visible"/>
                                      </p:to>
                                    </p:set>
                                    <p:animEffect filter="wipe(left)" transition="in">
                                      <p:cBhvr>
                                        <p:cTn dur="500" id="14"/>
                                        <p:tgtEl>
                                          <p:spTgt spid="46"/>
                                        </p:tgtEl>
                                      </p:cBhvr>
                                    </p:animEffect>
                                  </p:childTnLst>
                                </p:cTn>
                              </p:par>
                            </p:childTnLst>
                          </p:cTn>
                        </p:par>
                      </p:childTnLst>
                    </p:cTn>
                  </p:par>
                  <p:par>
                    <p:cTn fill="hold" id="15" nodeType="clickPar">
                      <p:stCondLst>
                        <p:cond delay="indefinite"/>
                        <p:cond delay="0" evt="onBegin">
                          <p:tn val="14"/>
                        </p:cond>
                      </p:stCondLst>
                      <p:childTnLst>
                        <p:par>
                          <p:cTn fill="hold" id="16" nodeType="afterGroup">
                            <p:stCondLst>
                              <p:cond delay="0"/>
                            </p:stCondLst>
                            <p:childTnLst>
                              <p:par>
                                <p:cTn fill="hold" grpId="0" id="17" nodeType="clickEffect" presetClass="entr" presetID="22" presetSubtype="8">
                                  <p:stCondLst>
                                    <p:cond delay="0"/>
                                  </p:stCondLst>
                                  <p:childTnLst>
                                    <p:set>
                                      <p:cBhvr>
                                        <p:cTn dur="1" fill="hold" id="18">
                                          <p:stCondLst>
                                            <p:cond delay="0"/>
                                          </p:stCondLst>
                                        </p:cTn>
                                        <p:tgtEl>
                                          <p:spTgt spid="47"/>
                                        </p:tgtEl>
                                        <p:attrNameLst>
                                          <p:attrName>style.visibility</p:attrName>
                                        </p:attrNameLst>
                                      </p:cBhvr>
                                      <p:to>
                                        <p:strVal val="visible"/>
                                      </p:to>
                                    </p:set>
                                    <p:animEffect filter="wipe(left)" transition="in">
                                      <p:cBhvr>
                                        <p:cTn dur="500" id="19"/>
                                        <p:tgtEl>
                                          <p:spTgt spid="47"/>
                                        </p:tgtEl>
                                      </p:cBhvr>
                                    </p:animEffect>
                                  </p:childTnLst>
                                </p:cTn>
                              </p:par>
                            </p:childTnLst>
                          </p:cTn>
                        </p:par>
                      </p:childTnLst>
                    </p:cTn>
                  </p:par>
                  <p:par>
                    <p:cTn fill="hold" id="20" nodeType="clickPar">
                      <p:stCondLst>
                        <p:cond delay="indefinite"/>
                        <p:cond delay="0" evt="onBegin">
                          <p:tn val="19"/>
                        </p:cond>
                      </p:stCondLst>
                      <p:childTnLst>
                        <p:par>
                          <p:cTn fill="hold" id="21" nodeType="afterGroup">
                            <p:stCondLst>
                              <p:cond delay="0"/>
                            </p:stCondLst>
                            <p:childTnLst>
                              <p:par>
                                <p:cTn fill="hold" grpId="0" id="22" nodeType="clickEffect" presetClass="entr" presetID="22" presetSubtype="8">
                                  <p:stCondLst>
                                    <p:cond delay="0"/>
                                  </p:stCondLst>
                                  <p:childTnLst>
                                    <p:set>
                                      <p:cBhvr>
                                        <p:cTn dur="1" fill="hold" id="23">
                                          <p:stCondLst>
                                            <p:cond delay="0"/>
                                          </p:stCondLst>
                                        </p:cTn>
                                        <p:tgtEl>
                                          <p:spTgt spid="60"/>
                                        </p:tgtEl>
                                        <p:attrNameLst>
                                          <p:attrName>style.visibility</p:attrName>
                                        </p:attrNameLst>
                                      </p:cBhvr>
                                      <p:to>
                                        <p:strVal val="visible"/>
                                      </p:to>
                                    </p:set>
                                    <p:animEffect filter="wipe(left)" transition="in">
                                      <p:cBhvr>
                                        <p:cTn dur="500" id="24"/>
                                        <p:tgtEl>
                                          <p:spTgt spid="60"/>
                                        </p:tgtEl>
                                      </p:cBhvr>
                                    </p:animEffect>
                                  </p:childTnLst>
                                </p:cTn>
                              </p:par>
                            </p:childTnLst>
                          </p:cTn>
                        </p:par>
                      </p:childTnLst>
                    </p:cTn>
                  </p:par>
                  <p:par>
                    <p:cTn fill="hold" id="25" nodeType="clickPar">
                      <p:stCondLst>
                        <p:cond delay="indefinite"/>
                        <p:cond delay="0" evt="onBegin">
                          <p:tn val="24"/>
                        </p:cond>
                      </p:stCondLst>
                      <p:childTnLst>
                        <p:par>
                          <p:cTn fill="hold" id="26" nodeType="afterGroup">
                            <p:stCondLst>
                              <p:cond delay="0"/>
                            </p:stCondLst>
                            <p:childTnLst>
                              <p:par>
                                <p:cTn fill="hold" grpId="0" id="27" nodeType="clickEffect" presetClass="entr" presetID="22" presetSubtype="8">
                                  <p:stCondLst>
                                    <p:cond delay="0"/>
                                  </p:stCondLst>
                                  <p:childTnLst>
                                    <p:set>
                                      <p:cBhvr>
                                        <p:cTn dur="1" fill="hold" id="28">
                                          <p:stCondLst>
                                            <p:cond delay="0"/>
                                          </p:stCondLst>
                                        </p:cTn>
                                        <p:tgtEl>
                                          <p:spTgt spid="61"/>
                                        </p:tgtEl>
                                        <p:attrNameLst>
                                          <p:attrName>style.visibility</p:attrName>
                                        </p:attrNameLst>
                                      </p:cBhvr>
                                      <p:to>
                                        <p:strVal val="visible"/>
                                      </p:to>
                                    </p:set>
                                    <p:animEffect filter="wipe(left)" transition="in">
                                      <p:cBhvr>
                                        <p:cTn dur="500" id="29"/>
                                        <p:tgtEl>
                                          <p:spTgt spid="6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47"/>
      <p:bldP grpId="0" spid="60"/>
      <p:bldP grpId="0" spid="61"/>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a:extLst>
              <a:ext uri="{FF2B5EF4-FFF2-40B4-BE49-F238E27FC236}">
                <a16:creationId xmlns:a16="http://schemas.microsoft.com/office/drawing/2014/main" id="{2A06EA45-ED5F-4BB4-8B35-FFFE31547B66}"/>
              </a:ext>
            </a:extLst>
          </p:cNvPr>
          <p:cNvGrpSpPr/>
          <p:nvPr/>
        </p:nvGrpSpPr>
        <p:grpSpPr>
          <a:xfrm>
            <a:off x="3505200" y="1123950"/>
            <a:ext cx="2353188" cy="3255794"/>
            <a:chOff x="4366409" y="1482557"/>
            <a:chExt cx="2813659" cy="3892886"/>
          </a:xfrm>
        </p:grpSpPr>
        <p:grpSp>
          <p:nvGrpSpPr>
            <p:cNvPr id="16" name="Group 35">
              <a:extLst>
                <a:ext uri="{FF2B5EF4-FFF2-40B4-BE49-F238E27FC236}">
                  <a16:creationId xmlns:a16="http://schemas.microsoft.com/office/drawing/2014/main" id="{034FED61-70FE-4B5B-941A-DB0778BC9517}"/>
                </a:ext>
              </a:extLst>
            </p:cNvPr>
            <p:cNvGrpSpPr/>
            <p:nvPr/>
          </p:nvGrpSpPr>
          <p:grpSpPr>
            <a:xfrm>
              <a:off x="5133187" y="4809324"/>
              <a:ext cx="2046881" cy="566119"/>
              <a:chOff x="2889972" y="3780969"/>
              <a:chExt cx="1860801" cy="514654"/>
            </a:xfrm>
          </p:grpSpPr>
          <p:sp>
            <p:nvSpPr>
              <p:cNvPr id="25" name="Oval 36">
                <a:extLst>
                  <a:ext uri="{FF2B5EF4-FFF2-40B4-BE49-F238E27FC236}">
                    <a16:creationId xmlns:a16="http://schemas.microsoft.com/office/drawing/2014/main" id="{C0791959-0E75-4936-980D-5395537E9901}"/>
                  </a:ext>
                </a:extLst>
              </p:cNvPr>
              <p:cNvSpPr/>
              <p:nvPr/>
            </p:nvSpPr>
            <p:spPr>
              <a:xfrm>
                <a:off x="2889972" y="3780969"/>
                <a:ext cx="1860801" cy="51465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350">
                  <a:cs typeface="+mn-ea"/>
                  <a:sym typeface="+mn-lt"/>
                </a:endParaRPr>
              </a:p>
            </p:txBody>
          </p:sp>
          <p:sp>
            <p:nvSpPr>
              <p:cNvPr id="26" name="Oval 38">
                <a:extLst>
                  <a:ext uri="{FF2B5EF4-FFF2-40B4-BE49-F238E27FC236}">
                    <a16:creationId xmlns:a16="http://schemas.microsoft.com/office/drawing/2014/main" id="{450B5B9A-6AE3-427C-A3FF-D67497296A9E}"/>
                  </a:ext>
                </a:extLst>
              </p:cNvPr>
              <p:cNvSpPr/>
              <p:nvPr/>
            </p:nvSpPr>
            <p:spPr>
              <a:xfrm>
                <a:off x="3138706" y="3887055"/>
                <a:ext cx="1363332" cy="30248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350">
                  <a:cs typeface="+mn-ea"/>
                  <a:sym typeface="+mn-lt"/>
                </a:endParaRPr>
              </a:p>
            </p:txBody>
          </p:sp>
          <p:sp>
            <p:nvSpPr>
              <p:cNvPr id="27" name="Oval 39">
                <a:extLst>
                  <a:ext uri="{FF2B5EF4-FFF2-40B4-BE49-F238E27FC236}">
                    <a16:creationId xmlns:a16="http://schemas.microsoft.com/office/drawing/2014/main" id="{EC61245B-9A73-45D6-87AF-26FE41A47EA5}"/>
                  </a:ext>
                </a:extLst>
              </p:cNvPr>
              <p:cNvSpPr/>
              <p:nvPr/>
            </p:nvSpPr>
            <p:spPr>
              <a:xfrm>
                <a:off x="3538756" y="3975814"/>
                <a:ext cx="563232" cy="12496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lnSpc>
                    <a:spcPct val="120000"/>
                  </a:lnSpc>
                </a:pPr>
                <a:endParaRPr lang="en-US" sz="1350">
                  <a:cs typeface="+mn-ea"/>
                  <a:sym typeface="+mn-lt"/>
                </a:endParaRPr>
              </a:p>
            </p:txBody>
          </p:sp>
        </p:grpSp>
        <p:grpSp>
          <p:nvGrpSpPr>
            <p:cNvPr id="17" name="Group 86">
              <a:extLst>
                <a:ext uri="{FF2B5EF4-FFF2-40B4-BE49-F238E27FC236}">
                  <a16:creationId xmlns:a16="http://schemas.microsoft.com/office/drawing/2014/main" id="{36FCAF59-0AF0-44DE-B155-353E0C3715A9}"/>
                </a:ext>
              </a:extLst>
            </p:cNvPr>
            <p:cNvGrpSpPr/>
            <p:nvPr/>
          </p:nvGrpSpPr>
          <p:grpSpPr>
            <a:xfrm rot="3723659">
              <a:off x="3518057" y="2330909"/>
              <a:ext cx="3739744" cy="2043040"/>
              <a:chOff x="3990975" y="2525713"/>
              <a:chExt cx="1697038" cy="927100"/>
            </a:xfrm>
          </p:grpSpPr>
          <p:sp>
            <p:nvSpPr>
              <p:cNvPr id="18" name="Freeform 17">
                <a:extLst>
                  <a:ext uri="{FF2B5EF4-FFF2-40B4-BE49-F238E27FC236}">
                    <a16:creationId xmlns:a16="http://schemas.microsoft.com/office/drawing/2014/main" id="{66C0D05F-2927-4F1E-A40F-381BE083C9D4}"/>
                  </a:ext>
                </a:extLst>
              </p:cNvPr>
              <p:cNvSpPr/>
              <p:nvPr/>
            </p:nvSpPr>
            <p:spPr bwMode="auto">
              <a:xfrm>
                <a:off x="4016375" y="2970213"/>
                <a:ext cx="363538" cy="330200"/>
              </a:xfrm>
              <a:custGeom>
                <a:cxnLst>
                  <a:cxn ang="0">
                    <a:pos x="236" y="0"/>
                  </a:cxn>
                  <a:cxn ang="0">
                    <a:pos x="271" y="128"/>
                  </a:cxn>
                  <a:cxn ang="0">
                    <a:pos x="236" y="0"/>
                  </a:cxn>
                </a:cxnLst>
                <a:rect b="b" l="0" r="r" t="0"/>
                <a:pathLst>
                  <a:path h="245" w="271">
                    <a:moveTo>
                      <a:pt x="236" y="0"/>
                    </a:moveTo>
                    <a:cubicBezTo>
                      <a:pt x="23" y="81"/>
                      <a:pt x="0" y="245"/>
                      <a:pt x="271" y="128"/>
                    </a:cubicBezTo>
                    <a:lnTo>
                      <a:pt x="236" y="0"/>
                    </a:lnTo>
                    <a:close/>
                  </a:path>
                </a:pathLst>
              </a:custGeom>
              <a:solidFill>
                <a:schemeClr val="accent1"/>
              </a:solidFill>
              <a:ln w="9525">
                <a:noFill/>
                <a:round/>
              </a:ln>
            </p:spPr>
            <p:txBody>
              <a:bodyPr anchor="t" anchorCtr="0" bIns="34290" compatLnSpc="1" lIns="68580" numCol="1" rIns="68580" tIns="34290" vert="horz" wrap="square">
                <a:prstTxWarp prst="textNoShape">
                  <a:avLst/>
                </a:prstTxWarp>
              </a:bodyPr>
              <a:lstStyle/>
              <a:p>
                <a:pPr>
                  <a:lnSpc>
                    <a:spcPct val="120000"/>
                  </a:lnSpc>
                </a:pPr>
                <a:endParaRPr lang="en-US" sz="1350">
                  <a:cs typeface="+mn-ea"/>
                  <a:sym typeface="+mn-lt"/>
                </a:endParaRPr>
              </a:p>
            </p:txBody>
          </p:sp>
          <p:sp>
            <p:nvSpPr>
              <p:cNvPr id="19" name="Freeform 18">
                <a:extLst>
                  <a:ext uri="{FF2B5EF4-FFF2-40B4-BE49-F238E27FC236}">
                    <a16:creationId xmlns:a16="http://schemas.microsoft.com/office/drawing/2014/main" id="{EFA0BA18-D6E3-4E00-9AC3-B69DCB8486D6}"/>
                  </a:ext>
                </a:extLst>
              </p:cNvPr>
              <p:cNvSpPr/>
              <p:nvPr/>
            </p:nvSpPr>
            <p:spPr bwMode="auto">
              <a:xfrm>
                <a:off x="3990975" y="2651125"/>
                <a:ext cx="404813" cy="327025"/>
              </a:xfrm>
              <a:custGeom>
                <a:cxnLst>
                  <a:cxn ang="0">
                    <a:pos x="255" y="244"/>
                  </a:cxn>
                  <a:cxn ang="0">
                    <a:pos x="302" y="121"/>
                  </a:cxn>
                  <a:cxn ang="0">
                    <a:pos x="255" y="244"/>
                  </a:cxn>
                </a:cxnLst>
                <a:rect b="b" l="0" r="r" t="0"/>
                <a:pathLst>
                  <a:path h="244" w="302">
                    <a:moveTo>
                      <a:pt x="255" y="244"/>
                    </a:moveTo>
                    <a:cubicBezTo>
                      <a:pt x="0" y="106"/>
                      <a:pt x="50" y="0"/>
                      <a:pt x="302" y="121"/>
                    </a:cubicBezTo>
                    <a:lnTo>
                      <a:pt x="255" y="244"/>
                    </a:lnTo>
                    <a:close/>
                  </a:path>
                </a:pathLst>
              </a:custGeom>
              <a:solidFill>
                <a:schemeClr val="accent2"/>
              </a:solidFill>
              <a:ln w="9525">
                <a:noFill/>
                <a:round/>
              </a:ln>
            </p:spPr>
            <p:txBody>
              <a:bodyPr anchor="t" anchorCtr="0" bIns="34290" compatLnSpc="1" lIns="68580" numCol="1" rIns="68580" tIns="34290" vert="horz" wrap="square">
                <a:prstTxWarp prst="textNoShape">
                  <a:avLst/>
                </a:prstTxWarp>
              </a:bodyPr>
              <a:lstStyle/>
              <a:p>
                <a:pPr>
                  <a:lnSpc>
                    <a:spcPct val="120000"/>
                  </a:lnSpc>
                </a:pPr>
                <a:endParaRPr lang="en-US" sz="1350">
                  <a:cs typeface="+mn-ea"/>
                  <a:sym typeface="+mn-lt"/>
                </a:endParaRPr>
              </a:p>
            </p:txBody>
          </p:sp>
          <p:sp>
            <p:nvSpPr>
              <p:cNvPr id="20" name="Freeform 19">
                <a:extLst>
                  <a:ext uri="{FF2B5EF4-FFF2-40B4-BE49-F238E27FC236}">
                    <a16:creationId xmlns:a16="http://schemas.microsoft.com/office/drawing/2014/main" id="{43973D31-D231-4C43-94D4-6EFB9F07DB48}"/>
                  </a:ext>
                </a:extLst>
              </p:cNvPr>
              <p:cNvSpPr/>
              <p:nvPr/>
            </p:nvSpPr>
            <p:spPr bwMode="auto">
              <a:xfrm>
                <a:off x="5297488" y="3011488"/>
                <a:ext cx="390525" cy="41275"/>
              </a:xfrm>
              <a:custGeom>
                <a:cxnLst>
                  <a:cxn ang="0">
                    <a:pos x="73" y="2"/>
                  </a:cxn>
                  <a:cxn ang="0">
                    <a:pos x="0" y="8"/>
                  </a:cxn>
                  <a:cxn ang="0">
                    <a:pos x="72" y="21"/>
                  </a:cxn>
                  <a:cxn ang="0">
                    <a:pos x="291" y="27"/>
                  </a:cxn>
                  <a:cxn ang="0">
                    <a:pos x="292" y="24"/>
                  </a:cxn>
                  <a:cxn ang="0">
                    <a:pos x="73" y="2"/>
                  </a:cxn>
                </a:cxnLst>
                <a:rect b="b" l="0" r="r" t="0"/>
                <a:pathLst>
                  <a:path h="30" w="292">
                    <a:moveTo>
                      <a:pt x="73" y="2"/>
                    </a:moveTo>
                    <a:cubicBezTo>
                      <a:pt x="33" y="0"/>
                      <a:pt x="1" y="2"/>
                      <a:pt x="0" y="8"/>
                    </a:cubicBezTo>
                    <a:cubicBezTo>
                      <a:pt x="0" y="13"/>
                      <a:pt x="32" y="19"/>
                      <a:pt x="72" y="21"/>
                    </a:cubicBezTo>
                    <a:cubicBezTo>
                      <a:pt x="100" y="22"/>
                      <a:pt x="279" y="30"/>
                      <a:pt x="291" y="27"/>
                    </a:cubicBezTo>
                    <a:cubicBezTo>
                      <a:pt x="292" y="26"/>
                      <a:pt x="292" y="26"/>
                      <a:pt x="292" y="24"/>
                    </a:cubicBezTo>
                    <a:cubicBezTo>
                      <a:pt x="280" y="21"/>
                      <a:pt x="101" y="3"/>
                      <a:pt x="73" y="2"/>
                    </a:cubicBezTo>
                    <a:close/>
                  </a:path>
                </a:pathLst>
              </a:custGeom>
              <a:solidFill>
                <a:schemeClr val="accent1"/>
              </a:solidFill>
              <a:ln w="9525">
                <a:noFill/>
                <a:round/>
              </a:ln>
            </p:spPr>
            <p:txBody>
              <a:bodyPr anchor="t" anchorCtr="0" bIns="34290" compatLnSpc="1" lIns="68580" numCol="1" rIns="68580" tIns="34290" vert="horz" wrap="square">
                <a:prstTxWarp prst="textNoShape">
                  <a:avLst/>
                </a:prstTxWarp>
              </a:bodyPr>
              <a:lstStyle/>
              <a:p>
                <a:pPr>
                  <a:lnSpc>
                    <a:spcPct val="120000"/>
                  </a:lnSpc>
                </a:pPr>
                <a:endParaRPr lang="en-US" sz="1350">
                  <a:cs typeface="+mn-ea"/>
                  <a:sym typeface="+mn-lt"/>
                </a:endParaRPr>
              </a:p>
            </p:txBody>
          </p:sp>
          <p:sp>
            <p:nvSpPr>
              <p:cNvPr id="21" name="Freeform 21">
                <a:extLst>
                  <a:ext uri="{FF2B5EF4-FFF2-40B4-BE49-F238E27FC236}">
                    <a16:creationId xmlns:a16="http://schemas.microsoft.com/office/drawing/2014/main" id="{769BB16B-B632-4300-BB6E-C0362649AE8B}"/>
                  </a:ext>
                </a:extLst>
              </p:cNvPr>
              <p:cNvSpPr/>
              <p:nvPr/>
            </p:nvSpPr>
            <p:spPr bwMode="auto">
              <a:xfrm>
                <a:off x="4333875" y="2951163"/>
                <a:ext cx="1028700" cy="134938"/>
              </a:xfrm>
              <a:custGeom>
                <a:cxnLst>
                  <a:cxn ang="0">
                    <a:pos x="768" y="10"/>
                  </a:cxn>
                  <a:cxn ang="0">
                    <a:pos x="0" y="9"/>
                  </a:cxn>
                  <a:cxn ang="0">
                    <a:pos x="0" y="26"/>
                  </a:cxn>
                  <a:cxn ang="0">
                    <a:pos x="763" y="100"/>
                  </a:cxn>
                  <a:cxn ang="0">
                    <a:pos x="768" y="10"/>
                  </a:cxn>
                </a:cxnLst>
                <a:rect b="b" l="0" r="r" t="0"/>
                <a:pathLst>
                  <a:path h="100" w="768">
                    <a:moveTo>
                      <a:pt x="768" y="10"/>
                    </a:moveTo>
                    <a:cubicBezTo>
                      <a:pt x="512" y="0"/>
                      <a:pt x="257" y="0"/>
                      <a:pt x="0" y="9"/>
                    </a:cubicBezTo>
                    <a:cubicBezTo>
                      <a:pt x="0" y="26"/>
                      <a:pt x="0" y="26"/>
                      <a:pt x="0" y="26"/>
                    </a:cubicBezTo>
                    <a:cubicBezTo>
                      <a:pt x="254" y="60"/>
                      <a:pt x="508" y="85"/>
                      <a:pt x="763" y="100"/>
                    </a:cubicBezTo>
                    <a:lnTo>
                      <a:pt x="768" y="10"/>
                    </a:lnTo>
                    <a:close/>
                  </a:path>
                </a:pathLst>
              </a:custGeom>
              <a:solidFill>
                <a:schemeClr val="accent2"/>
              </a:solidFill>
              <a:ln w="9525">
                <a:noFill/>
                <a:round/>
              </a:ln>
            </p:spPr>
            <p:txBody>
              <a:bodyPr anchor="t" anchorCtr="0" bIns="34290" compatLnSpc="1" lIns="68580" numCol="1" rIns="68580" tIns="34290" vert="horz" wrap="square">
                <a:prstTxWarp prst="textNoShape">
                  <a:avLst/>
                </a:prstTxWarp>
              </a:bodyPr>
              <a:lstStyle/>
              <a:p>
                <a:pPr>
                  <a:lnSpc>
                    <a:spcPct val="120000"/>
                  </a:lnSpc>
                </a:pPr>
                <a:endParaRPr lang="en-US" sz="1350">
                  <a:cs typeface="+mn-ea"/>
                  <a:sym charset="0" panose="020b0604020202020204" pitchFamily="34" typeface="Arial"/>
                </a:endParaRPr>
              </a:p>
            </p:txBody>
          </p:sp>
          <p:sp>
            <p:nvSpPr>
              <p:cNvPr id="22" name="Freeform 22">
                <a:extLst>
                  <a:ext uri="{FF2B5EF4-FFF2-40B4-BE49-F238E27FC236}">
                    <a16:creationId xmlns:a16="http://schemas.microsoft.com/office/drawing/2014/main" id="{46FF6FDF-0693-4CE6-A82F-838203AB0C15}"/>
                  </a:ext>
                </a:extLst>
              </p:cNvPr>
              <p:cNvSpPr/>
              <p:nvPr/>
            </p:nvSpPr>
            <p:spPr bwMode="auto">
              <a:xfrm>
                <a:off x="5111750" y="2957513"/>
                <a:ext cx="307975" cy="128588"/>
              </a:xfrm>
              <a:custGeom>
                <a:cxnLst>
                  <a:cxn ang="0">
                    <a:pos x="187" y="5"/>
                  </a:cxn>
                  <a:cxn ang="0">
                    <a:pos x="10" y="0"/>
                  </a:cxn>
                  <a:cxn ang="0">
                    <a:pos x="0" y="82"/>
                  </a:cxn>
                  <a:cxn ang="0">
                    <a:pos x="182" y="95"/>
                  </a:cxn>
                  <a:cxn ang="0">
                    <a:pos x="187" y="5"/>
                  </a:cxn>
                </a:cxnLst>
                <a:rect b="b" l="0" r="r" t="0"/>
                <a:pathLst>
                  <a:path h="95" w="230">
                    <a:moveTo>
                      <a:pt x="187" y="5"/>
                    </a:moveTo>
                    <a:cubicBezTo>
                      <a:pt x="10" y="0"/>
                      <a:pt x="10" y="0"/>
                      <a:pt x="10" y="0"/>
                    </a:cubicBezTo>
                    <a:cubicBezTo>
                      <a:pt x="44" y="14"/>
                      <a:pt x="40" y="66"/>
                      <a:pt x="0" y="82"/>
                    </a:cubicBezTo>
                    <a:cubicBezTo>
                      <a:pt x="182" y="95"/>
                      <a:pt x="182" y="95"/>
                      <a:pt x="182" y="95"/>
                    </a:cubicBezTo>
                    <a:cubicBezTo>
                      <a:pt x="230" y="85"/>
                      <a:pt x="228" y="17"/>
                      <a:pt x="187" y="5"/>
                    </a:cubicBezTo>
                    <a:close/>
                  </a:path>
                </a:pathLst>
              </a:custGeom>
              <a:solidFill>
                <a:schemeClr val="accent1"/>
              </a:solidFill>
              <a:ln w="9525">
                <a:noFill/>
                <a:round/>
              </a:ln>
            </p:spPr>
            <p:txBody>
              <a:bodyPr anchor="t" anchorCtr="0" bIns="34290" compatLnSpc="1" lIns="68580" numCol="1" rIns="68580" tIns="34290" vert="horz" wrap="square">
                <a:prstTxWarp prst="textNoShape">
                  <a:avLst/>
                </a:prstTxWarp>
              </a:bodyPr>
              <a:lstStyle/>
              <a:p>
                <a:pPr>
                  <a:lnSpc>
                    <a:spcPct val="120000"/>
                  </a:lnSpc>
                </a:pPr>
                <a:endParaRPr lang="en-US" sz="1350">
                  <a:cs typeface="+mn-ea"/>
                  <a:sym typeface="+mn-lt"/>
                </a:endParaRPr>
              </a:p>
            </p:txBody>
          </p:sp>
          <p:sp>
            <p:nvSpPr>
              <p:cNvPr id="23" name="Freeform 23">
                <a:extLst>
                  <a:ext uri="{FF2B5EF4-FFF2-40B4-BE49-F238E27FC236}">
                    <a16:creationId xmlns:a16="http://schemas.microsoft.com/office/drawing/2014/main" id="{EA74DA92-1C68-4EA5-9121-FACF4A116DFF}"/>
                  </a:ext>
                </a:extLst>
              </p:cNvPr>
              <p:cNvSpPr/>
              <p:nvPr/>
            </p:nvSpPr>
            <p:spPr bwMode="auto">
              <a:xfrm>
                <a:off x="4324350" y="2525713"/>
                <a:ext cx="420688" cy="466725"/>
              </a:xfrm>
              <a:custGeom>
                <a:cxnLst>
                  <a:cxn ang="0">
                    <a:pos x="314" y="348"/>
                  </a:cxn>
                  <a:cxn ang="0">
                    <a:pos x="0" y="334"/>
                  </a:cxn>
                  <a:cxn ang="0">
                    <a:pos x="314" y="348"/>
                  </a:cxn>
                </a:cxnLst>
                <a:rect b="b" l="0" r="r" t="0"/>
                <a:pathLst>
                  <a:path h="348" w="314">
                    <a:moveTo>
                      <a:pt x="314" y="348"/>
                    </a:moveTo>
                    <a:cubicBezTo>
                      <a:pt x="0" y="334"/>
                      <a:pt x="0" y="334"/>
                      <a:pt x="0" y="334"/>
                    </a:cubicBezTo>
                    <a:cubicBezTo>
                      <a:pt x="78" y="44"/>
                      <a:pt x="280" y="0"/>
                      <a:pt x="314" y="348"/>
                    </a:cubicBezTo>
                    <a:close/>
                  </a:path>
                </a:pathLst>
              </a:custGeom>
              <a:solidFill>
                <a:schemeClr val="accent1"/>
              </a:solidFill>
              <a:ln w="9525">
                <a:noFill/>
                <a:round/>
              </a:ln>
            </p:spPr>
            <p:txBody>
              <a:bodyPr anchor="t" anchorCtr="0" bIns="34290" compatLnSpc="1" lIns="68580" numCol="1" rIns="68580" tIns="34290" vert="horz" wrap="square">
                <a:prstTxWarp prst="textNoShape">
                  <a:avLst/>
                </a:prstTxWarp>
              </a:bodyPr>
              <a:lstStyle/>
              <a:p>
                <a:pPr>
                  <a:lnSpc>
                    <a:spcPct val="120000"/>
                  </a:lnSpc>
                </a:pPr>
                <a:endParaRPr lang="en-US" sz="1350">
                  <a:cs typeface="+mn-ea"/>
                  <a:sym typeface="+mn-lt"/>
                </a:endParaRPr>
              </a:p>
            </p:txBody>
          </p:sp>
          <p:sp>
            <p:nvSpPr>
              <p:cNvPr id="24" name="Freeform 24">
                <a:extLst>
                  <a:ext uri="{FF2B5EF4-FFF2-40B4-BE49-F238E27FC236}">
                    <a16:creationId xmlns:a16="http://schemas.microsoft.com/office/drawing/2014/main" id="{6A78D381-0371-4506-A642-6FDBADD4332A}"/>
                  </a:ext>
                </a:extLst>
              </p:cNvPr>
              <p:cNvSpPr/>
              <p:nvPr/>
            </p:nvSpPr>
            <p:spPr bwMode="auto">
              <a:xfrm>
                <a:off x="4324350" y="2974975"/>
                <a:ext cx="420688" cy="477838"/>
              </a:xfrm>
              <a:custGeom>
                <a:cxnLst>
                  <a:cxn ang="0">
                    <a:pos x="314" y="14"/>
                  </a:cxn>
                  <a:cxn ang="0">
                    <a:pos x="0" y="0"/>
                  </a:cxn>
                  <a:cxn ang="0">
                    <a:pos x="314" y="14"/>
                  </a:cxn>
                </a:cxnLst>
                <a:rect b="b" l="0" r="r" t="0"/>
                <a:pathLst>
                  <a:path h="356" w="314">
                    <a:moveTo>
                      <a:pt x="314" y="14"/>
                    </a:moveTo>
                    <a:cubicBezTo>
                      <a:pt x="0" y="0"/>
                      <a:pt x="0" y="0"/>
                      <a:pt x="0" y="0"/>
                    </a:cubicBezTo>
                    <a:cubicBezTo>
                      <a:pt x="49" y="296"/>
                      <a:pt x="247" y="356"/>
                      <a:pt x="314" y="14"/>
                    </a:cubicBezTo>
                    <a:close/>
                  </a:path>
                </a:pathLst>
              </a:custGeom>
              <a:solidFill>
                <a:schemeClr val="accent2"/>
              </a:solidFill>
              <a:ln w="9525">
                <a:noFill/>
                <a:round/>
              </a:ln>
            </p:spPr>
            <p:txBody>
              <a:bodyPr anchor="t" anchorCtr="0" bIns="34290" compatLnSpc="1" lIns="68580" numCol="1" rIns="68580" tIns="34290" vert="horz" wrap="square">
                <a:prstTxWarp prst="textNoShape">
                  <a:avLst/>
                </a:prstTxWarp>
              </a:bodyPr>
              <a:lstStyle/>
              <a:p>
                <a:pPr>
                  <a:lnSpc>
                    <a:spcPct val="120000"/>
                  </a:lnSpc>
                </a:pPr>
                <a:endParaRPr lang="en-US" sz="1350">
                  <a:cs typeface="+mn-ea"/>
                  <a:sym typeface="+mn-lt"/>
                </a:endParaRPr>
              </a:p>
            </p:txBody>
          </p:sp>
        </p:grpSp>
      </p:grpSp>
      <p:grpSp>
        <p:nvGrpSpPr>
          <p:cNvPr id="3" name="组合 2"/>
          <p:cNvGrpSpPr/>
          <p:nvPr/>
        </p:nvGrpSpPr>
        <p:grpSpPr>
          <a:xfrm>
            <a:off x="6019800" y="1094548"/>
            <a:ext cx="2084147" cy="3395890"/>
            <a:chOff x="6019800" y="1094548"/>
            <a:chExt cx="2084147" cy="3395890"/>
          </a:xfrm>
        </p:grpSpPr>
        <p:sp>
          <p:nvSpPr>
            <p:cNvPr id="8" name="TextBox 116">
              <a:extLst>
                <a:ext uri="{FF2B5EF4-FFF2-40B4-BE49-F238E27FC236}">
                  <a16:creationId xmlns:a16="http://schemas.microsoft.com/office/drawing/2014/main" id="{E07B9249-3A06-4DF9-B36D-60D4A1509326}"/>
                </a:ext>
              </a:extLst>
            </p:cNvPr>
            <p:cNvSpPr txBox="1"/>
            <p:nvPr/>
          </p:nvSpPr>
          <p:spPr>
            <a:xfrm>
              <a:off x="6019800" y="1284057"/>
              <a:ext cx="2084147" cy="1333050"/>
            </a:xfrm>
            <a:prstGeom prst="rect">
              <a:avLst/>
            </a:prstGeom>
            <a:noFill/>
            <a:ln>
              <a:solidFill>
                <a:schemeClr val="bg1">
                  <a:lumMod val="85000"/>
                </a:schemeClr>
              </a:solidFill>
            </a:ln>
          </p:spPr>
          <p:txBody>
            <a:bodyPr anchor="ctr" anchorCtr="1" bIns="0" lIns="0" rIns="0" rtlCol="0" tIns="0" wrap="square">
              <a:normAutofit/>
            </a:bodyPr>
            <a:lstStyle>
              <a:defPPr>
                <a:defRPr lang="zh-CN"/>
              </a:defPPr>
              <a:lvl1pPr algn="ctr">
                <a:lnSpc>
                  <a:spcPct val="150000"/>
                </a:lnSpc>
                <a:defRPr sz="1100">
                  <a:solidFill>
                    <a:sysClr lastClr="000000" val="windowText"/>
                  </a:solidFill>
                  <a:cs typeface="+mn-ea"/>
                </a:defRPr>
              </a:lvl1pPr>
            </a:lstStyle>
            <a:p>
              <a:endParaRPr altLang="en-US" lang="zh-CN" sz="1050">
                <a:sym typeface="+mn-lt"/>
              </a:endParaRPr>
            </a:p>
          </p:txBody>
        </p:sp>
        <p:sp>
          <p:nvSpPr>
            <p:cNvPr id="9" name="ergerg">
              <a:extLst>
                <a:ext uri="{FF2B5EF4-FFF2-40B4-BE49-F238E27FC236}">
                  <a16:creationId xmlns:a16="http://schemas.microsoft.com/office/drawing/2014/main" id="{33060581-D678-4CD3-8FB2-CE62AA827EFA}"/>
                </a:ext>
              </a:extLst>
            </p:cNvPr>
            <p:cNvSpPr/>
            <p:nvPr/>
          </p:nvSpPr>
          <p:spPr>
            <a:xfrm>
              <a:off x="6394877" y="1094548"/>
              <a:ext cx="1333993" cy="3342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rtlCol="0" wrap="square">
              <a:noAutofit/>
            </a:bodyPr>
            <a:lstStyle/>
            <a:p>
              <a:pPr algn="ctr">
                <a:lnSpc>
                  <a:spcPct val="120000"/>
                </a:lnSpc>
              </a:pPr>
              <a:r>
                <a:rPr altLang="en-US" b="1" lang="zh-CN" smtClean="0" sz="1200">
                  <a:cs typeface="+mn-ea"/>
                  <a:sym typeface="+mn-lt"/>
                </a:rPr>
                <a:t>补足差价</a:t>
              </a:r>
            </a:p>
          </p:txBody>
        </p:sp>
        <p:sp>
          <p:nvSpPr>
            <p:cNvPr id="11" name="TextBox 116">
              <a:extLst>
                <a:ext uri="{FF2B5EF4-FFF2-40B4-BE49-F238E27FC236}">
                  <a16:creationId xmlns:a16="http://schemas.microsoft.com/office/drawing/2014/main" id="{E07B9249-3A06-4DF9-B36D-60D4A1509326}"/>
                </a:ext>
              </a:extLst>
            </p:cNvPr>
            <p:cNvSpPr txBox="1"/>
            <p:nvPr/>
          </p:nvSpPr>
          <p:spPr>
            <a:xfrm>
              <a:off x="6019800" y="3157388"/>
              <a:ext cx="2084147" cy="1333050"/>
            </a:xfrm>
            <a:prstGeom prst="rect">
              <a:avLst/>
            </a:prstGeom>
            <a:noFill/>
            <a:ln>
              <a:solidFill>
                <a:schemeClr val="bg1">
                  <a:lumMod val="85000"/>
                </a:schemeClr>
              </a:solidFill>
            </a:ln>
          </p:spPr>
          <p:txBody>
            <a:bodyPr anchor="ctr" anchorCtr="1" bIns="0" lIns="0" rIns="0" rtlCol="0" tIns="0" wrap="square">
              <a:normAutofit/>
            </a:bodyPr>
            <a:lstStyle>
              <a:defPPr>
                <a:defRPr lang="zh-CN"/>
              </a:defPPr>
              <a:lvl1pPr algn="ctr">
                <a:lnSpc>
                  <a:spcPct val="150000"/>
                </a:lnSpc>
                <a:defRPr sz="1100">
                  <a:solidFill>
                    <a:sysClr lastClr="000000" val="windowText"/>
                  </a:solidFill>
                  <a:cs typeface="+mn-ea"/>
                </a:defRPr>
              </a:lvl1pPr>
            </a:lstStyle>
            <a:p>
              <a:endParaRPr altLang="en-US" lang="zh-CN" sz="1050">
                <a:sym typeface="+mn-lt"/>
              </a:endParaRPr>
            </a:p>
          </p:txBody>
        </p:sp>
        <p:sp>
          <p:nvSpPr>
            <p:cNvPr id="12" name="ergerg">
              <a:extLst>
                <a:ext uri="{FF2B5EF4-FFF2-40B4-BE49-F238E27FC236}">
                  <a16:creationId xmlns:a16="http://schemas.microsoft.com/office/drawing/2014/main" id="{33060581-D678-4CD3-8FB2-CE62AA827EFA}"/>
                </a:ext>
              </a:extLst>
            </p:cNvPr>
            <p:cNvSpPr/>
            <p:nvPr/>
          </p:nvSpPr>
          <p:spPr>
            <a:xfrm>
              <a:off x="6394877" y="2967879"/>
              <a:ext cx="1333993" cy="33428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rtlCol="0" wrap="square">
              <a:noAutofit/>
            </a:bodyPr>
            <a:lstStyle/>
            <a:p>
              <a:pPr algn="ctr">
                <a:lnSpc>
                  <a:spcPct val="120000"/>
                </a:lnSpc>
              </a:pPr>
              <a:r>
                <a:rPr altLang="en-US" b="1" lang="zh-CN" smtClean="0" sz="1200">
                  <a:cs typeface="+mn-ea"/>
                  <a:sym typeface="+mn-lt"/>
                </a:rPr>
                <a:t>个人账户</a:t>
              </a:r>
            </a:p>
          </p:txBody>
        </p:sp>
      </p:grpSp>
      <p:grpSp>
        <p:nvGrpSpPr>
          <p:cNvPr id="15" name="组合 14"/>
          <p:cNvGrpSpPr/>
          <p:nvPr/>
        </p:nvGrpSpPr>
        <p:grpSpPr>
          <a:xfrm>
            <a:off x="1066800" y="1099046"/>
            <a:ext cx="2084147" cy="3391392"/>
            <a:chOff x="1066800" y="1099046"/>
            <a:chExt cx="2084147" cy="3391392"/>
          </a:xfrm>
        </p:grpSpPr>
        <p:sp>
          <p:nvSpPr>
            <p:cNvPr id="5" name="TextBox 52">
              <a:extLst>
                <a:ext uri="{FF2B5EF4-FFF2-40B4-BE49-F238E27FC236}">
                  <a16:creationId xmlns:a16="http://schemas.microsoft.com/office/drawing/2014/main" id="{573E28D2-62A3-419B-8212-2467FC896738}"/>
                </a:ext>
              </a:extLst>
            </p:cNvPr>
            <p:cNvSpPr txBox="1"/>
            <p:nvPr/>
          </p:nvSpPr>
          <p:spPr>
            <a:xfrm>
              <a:off x="1066800" y="1284056"/>
              <a:ext cx="2084147" cy="1333050"/>
            </a:xfrm>
            <a:prstGeom prst="roundRect">
              <a:avLst>
                <a:gd fmla="val 3352" name="adj"/>
              </a:avLst>
            </a:prstGeom>
            <a:noFill/>
            <a:ln>
              <a:solidFill>
                <a:schemeClr val="bg1">
                  <a:lumMod val="85000"/>
                </a:schemeClr>
              </a:solidFill>
            </a:ln>
          </p:spPr>
          <p:txBody>
            <a:bodyPr anchor="ctr" anchorCtr="1" bIns="0" lIns="0" rIns="0" rtlCol="0" tIns="0" wrap="square">
              <a:normAutofit/>
            </a:bodyPr>
            <a:lstStyle/>
            <a:p>
              <a:pPr algn="ctr">
                <a:lnSpc>
                  <a:spcPct val="150000"/>
                </a:lnSpc>
              </a:pPr>
              <a:endParaRPr altLang="en-US" lang="zh-CN" sz="1050">
                <a:solidFill>
                  <a:sysClr lastClr="000000" val="windowText"/>
                </a:solidFill>
                <a:cs typeface="+mn-ea"/>
                <a:sym typeface="+mn-lt"/>
              </a:endParaRPr>
            </a:p>
          </p:txBody>
        </p:sp>
        <p:sp>
          <p:nvSpPr>
            <p:cNvPr id="6" name="ergerg">
              <a:extLst>
                <a:ext uri="{FF2B5EF4-FFF2-40B4-BE49-F238E27FC236}">
                  <a16:creationId xmlns:a16="http://schemas.microsoft.com/office/drawing/2014/main" id="{B0F8ED55-AEA2-4221-8052-DBFB3D847F15}"/>
                </a:ext>
              </a:extLst>
            </p:cNvPr>
            <p:cNvSpPr/>
            <p:nvPr/>
          </p:nvSpPr>
          <p:spPr>
            <a:xfrm>
              <a:off x="1329410" y="1099046"/>
              <a:ext cx="1566320" cy="33428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rtlCol="0" wrap="square">
              <a:noAutofit/>
            </a:bodyPr>
            <a:lstStyle/>
            <a:p>
              <a:pPr algn="ctr">
                <a:lnSpc>
                  <a:spcPct val="120000"/>
                </a:lnSpc>
              </a:pPr>
              <a:r>
                <a:rPr altLang="en-US" b="1" lang="zh-CN" smtClean="0" sz="1200">
                  <a:cs typeface="+mn-ea"/>
                  <a:sym typeface="+mn-lt"/>
                </a:rPr>
                <a:t>用人单位</a:t>
              </a:r>
            </a:p>
          </p:txBody>
        </p:sp>
        <p:sp>
          <p:nvSpPr>
            <p:cNvPr id="13" name="TextBox 52">
              <a:extLst>
                <a:ext uri="{FF2B5EF4-FFF2-40B4-BE49-F238E27FC236}">
                  <a16:creationId xmlns:a16="http://schemas.microsoft.com/office/drawing/2014/main" id="{573E28D2-62A3-419B-8212-2467FC896738}"/>
                </a:ext>
              </a:extLst>
            </p:cNvPr>
            <p:cNvSpPr txBox="1"/>
            <p:nvPr/>
          </p:nvSpPr>
          <p:spPr>
            <a:xfrm>
              <a:off x="1066800" y="3157388"/>
              <a:ext cx="2084147" cy="1333050"/>
            </a:xfrm>
            <a:prstGeom prst="roundRect">
              <a:avLst>
                <a:gd fmla="val 3352" name="adj"/>
              </a:avLst>
            </a:prstGeom>
            <a:noFill/>
            <a:ln>
              <a:solidFill>
                <a:schemeClr val="bg1">
                  <a:lumMod val="85000"/>
                </a:schemeClr>
              </a:solidFill>
            </a:ln>
          </p:spPr>
          <p:txBody>
            <a:bodyPr anchor="ctr" anchorCtr="1" bIns="0" lIns="0" rIns="0" rtlCol="0" tIns="0" wrap="square">
              <a:normAutofit/>
            </a:bodyPr>
            <a:lstStyle/>
            <a:p>
              <a:pPr algn="ctr">
                <a:lnSpc>
                  <a:spcPct val="150000"/>
                </a:lnSpc>
              </a:pPr>
              <a:endParaRPr altLang="en-US" lang="zh-CN" sz="1050">
                <a:solidFill>
                  <a:sysClr lastClr="000000" val="windowText"/>
                </a:solidFill>
                <a:cs typeface="+mn-ea"/>
                <a:sym typeface="+mn-lt"/>
              </a:endParaRPr>
            </a:p>
          </p:txBody>
        </p:sp>
        <p:sp>
          <p:nvSpPr>
            <p:cNvPr id="14" name="ergerg">
              <a:extLst>
                <a:ext uri="{FF2B5EF4-FFF2-40B4-BE49-F238E27FC236}">
                  <a16:creationId xmlns:a16="http://schemas.microsoft.com/office/drawing/2014/main" id="{B0F8ED55-AEA2-4221-8052-DBFB3D847F15}"/>
                </a:ext>
              </a:extLst>
            </p:cNvPr>
            <p:cNvSpPr/>
            <p:nvPr/>
          </p:nvSpPr>
          <p:spPr>
            <a:xfrm>
              <a:off x="1329410" y="2972378"/>
              <a:ext cx="1566320" cy="334286"/>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1" rtlCol="0" wrap="square">
              <a:noAutofit/>
            </a:bodyPr>
            <a:lstStyle/>
            <a:p>
              <a:pPr algn="ctr">
                <a:lnSpc>
                  <a:spcPct val="120000"/>
                </a:lnSpc>
              </a:pPr>
              <a:r>
                <a:rPr altLang="en-US" b="1" lang="zh-CN" smtClean="0" sz="1200">
                  <a:cs typeface="+mn-ea"/>
                  <a:sym typeface="+mn-lt"/>
                </a:rPr>
                <a:t>基本医疗</a:t>
              </a:r>
            </a:p>
          </p:txBody>
        </p:sp>
      </p:grpSp>
      <p:sp>
        <p:nvSpPr>
          <p:cNvPr id="32" name="文本框 36"/>
          <p:cNvSpPr txBox="1"/>
          <p:nvPr/>
        </p:nvSpPr>
        <p:spPr>
          <a:xfrm flipH="1">
            <a:off x="1309088" y="1539413"/>
            <a:ext cx="1751378" cy="94488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用人单位和参保人以办理退休手续时的本市上年度职工月平均工资为基数</a:t>
            </a:r>
          </a:p>
        </p:txBody>
      </p:sp>
      <p:sp>
        <p:nvSpPr>
          <p:cNvPr id="35" name="文本框 36"/>
          <p:cNvSpPr txBox="1"/>
          <p:nvPr/>
        </p:nvSpPr>
        <p:spPr>
          <a:xfrm flipH="1">
            <a:off x="1243749" y="3369892"/>
            <a:ext cx="1751378" cy="73152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方可享受退休人员的基本医疗保险待遇。未补足前</a:t>
            </a:r>
          </a:p>
        </p:txBody>
      </p:sp>
      <p:sp>
        <p:nvSpPr>
          <p:cNvPr id="36" name="文本框 36"/>
          <p:cNvSpPr txBox="1"/>
          <p:nvPr/>
        </p:nvSpPr>
        <p:spPr>
          <a:xfrm flipH="1">
            <a:off x="6244610" y="1490451"/>
            <a:ext cx="1751378" cy="73152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一次性补足所差月份的基本医疗保险费后</a:t>
            </a:r>
          </a:p>
        </p:txBody>
      </p:sp>
      <p:sp>
        <p:nvSpPr>
          <p:cNvPr id="37" name="文本框 36"/>
          <p:cNvSpPr txBox="1"/>
          <p:nvPr/>
        </p:nvSpPr>
        <p:spPr>
          <a:xfrm flipH="1">
            <a:off x="6179271" y="3320929"/>
            <a:ext cx="1751378" cy="94488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各人账户金可以继续使用，但暂停享受基本医疗保险待遇。 </a:t>
            </a:r>
          </a:p>
        </p:txBody>
      </p:sp>
    </p:spTree>
    <p:extLst>
      <p:ext uri="{BB962C8B-B14F-4D97-AF65-F5344CB8AC3E}">
        <p14:creationId val="3788845556"/>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32"/>
                                        </p:tgtEl>
                                        <p:attrNameLst>
                                          <p:attrName>style.visibility</p:attrName>
                                        </p:attrNameLst>
                                      </p:cBhvr>
                                      <p:to>
                                        <p:strVal val="visible"/>
                                      </p:to>
                                    </p:set>
                                    <p:anim calcmode="lin" valueType="num">
                                      <p:cBhvr>
                                        <p:cTn dur="500" fill="hold" id="7"/>
                                        <p:tgtEl>
                                          <p:spTgt spid="32"/>
                                        </p:tgtEl>
                                        <p:attrNameLst>
                                          <p:attrName>ppt_w</p:attrName>
                                        </p:attrNameLst>
                                      </p:cBhvr>
                                      <p:tavLst>
                                        <p:tav tm="0">
                                          <p:val>
                                            <p:fltVal val="0"/>
                                          </p:val>
                                        </p:tav>
                                        <p:tav tm="100000">
                                          <p:val>
                                            <p:strVal val="#ppt_w"/>
                                          </p:val>
                                        </p:tav>
                                      </p:tavLst>
                                    </p:anim>
                                    <p:anim calcmode="lin" valueType="num">
                                      <p:cBhvr>
                                        <p:cTn dur="500" fill="hold" id="8"/>
                                        <p:tgtEl>
                                          <p:spTgt spid="32"/>
                                        </p:tgtEl>
                                        <p:attrNameLst>
                                          <p:attrName>ppt_h</p:attrName>
                                        </p:attrNameLst>
                                      </p:cBhvr>
                                      <p:tavLst>
                                        <p:tav tm="0">
                                          <p:val>
                                            <p:fltVal val="0"/>
                                          </p:val>
                                        </p:tav>
                                        <p:tav tm="100000">
                                          <p:val>
                                            <p:strVal val="#ppt_h"/>
                                          </p:val>
                                        </p:tav>
                                      </p:tavLst>
                                    </p:anim>
                                    <p:animEffect filter="fade" transition="in">
                                      <p:cBhvr>
                                        <p:cTn dur="500" id="9"/>
                                        <p:tgtEl>
                                          <p:spTgt spid="32"/>
                                        </p:tgtEl>
                                      </p:cBhvr>
                                    </p:animEffect>
                                  </p:childTnLst>
                                </p:cTn>
                              </p:par>
                              <p:par>
                                <p:cTn fill="hold" grpId="0" id="10" nodeType="withEffect" presetClass="entr" presetID="53" presetSubtype="0">
                                  <p:stCondLst>
                                    <p:cond delay="0"/>
                                  </p:stCondLst>
                                  <p:childTnLst>
                                    <p:set>
                                      <p:cBhvr>
                                        <p:cTn dur="1" fill="hold" id="11">
                                          <p:stCondLst>
                                            <p:cond delay="0"/>
                                          </p:stCondLst>
                                        </p:cTn>
                                        <p:tgtEl>
                                          <p:spTgt spid="35"/>
                                        </p:tgtEl>
                                        <p:attrNameLst>
                                          <p:attrName>style.visibility</p:attrName>
                                        </p:attrNameLst>
                                      </p:cBhvr>
                                      <p:to>
                                        <p:strVal val="visible"/>
                                      </p:to>
                                    </p:set>
                                    <p:anim calcmode="lin" valueType="num">
                                      <p:cBhvr>
                                        <p:cTn dur="500" fill="hold" id="12"/>
                                        <p:tgtEl>
                                          <p:spTgt spid="35"/>
                                        </p:tgtEl>
                                        <p:attrNameLst>
                                          <p:attrName>ppt_w</p:attrName>
                                        </p:attrNameLst>
                                      </p:cBhvr>
                                      <p:tavLst>
                                        <p:tav tm="0">
                                          <p:val>
                                            <p:fltVal val="0"/>
                                          </p:val>
                                        </p:tav>
                                        <p:tav tm="100000">
                                          <p:val>
                                            <p:strVal val="#ppt_w"/>
                                          </p:val>
                                        </p:tav>
                                      </p:tavLst>
                                    </p:anim>
                                    <p:anim calcmode="lin" valueType="num">
                                      <p:cBhvr>
                                        <p:cTn dur="500" fill="hold" id="13"/>
                                        <p:tgtEl>
                                          <p:spTgt spid="35"/>
                                        </p:tgtEl>
                                        <p:attrNameLst>
                                          <p:attrName>ppt_h</p:attrName>
                                        </p:attrNameLst>
                                      </p:cBhvr>
                                      <p:tavLst>
                                        <p:tav tm="0">
                                          <p:val>
                                            <p:fltVal val="0"/>
                                          </p:val>
                                        </p:tav>
                                        <p:tav tm="100000">
                                          <p:val>
                                            <p:strVal val="#ppt_h"/>
                                          </p:val>
                                        </p:tav>
                                      </p:tavLst>
                                    </p:anim>
                                    <p:animEffect filter="fade" transition="in">
                                      <p:cBhvr>
                                        <p:cTn dur="500" id="14"/>
                                        <p:tgtEl>
                                          <p:spTgt spid="35"/>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36"/>
                                        </p:tgtEl>
                                        <p:attrNameLst>
                                          <p:attrName>style.visibility</p:attrName>
                                        </p:attrNameLst>
                                      </p:cBhvr>
                                      <p:to>
                                        <p:strVal val="visible"/>
                                      </p:to>
                                    </p:set>
                                    <p:anim calcmode="lin" valueType="num">
                                      <p:cBhvr>
                                        <p:cTn dur="500" fill="hold" id="17"/>
                                        <p:tgtEl>
                                          <p:spTgt spid="36"/>
                                        </p:tgtEl>
                                        <p:attrNameLst>
                                          <p:attrName>ppt_w</p:attrName>
                                        </p:attrNameLst>
                                      </p:cBhvr>
                                      <p:tavLst>
                                        <p:tav tm="0">
                                          <p:val>
                                            <p:fltVal val="0"/>
                                          </p:val>
                                        </p:tav>
                                        <p:tav tm="100000">
                                          <p:val>
                                            <p:strVal val="#ppt_w"/>
                                          </p:val>
                                        </p:tav>
                                      </p:tavLst>
                                    </p:anim>
                                    <p:anim calcmode="lin" valueType="num">
                                      <p:cBhvr>
                                        <p:cTn dur="500" fill="hold" id="18"/>
                                        <p:tgtEl>
                                          <p:spTgt spid="36"/>
                                        </p:tgtEl>
                                        <p:attrNameLst>
                                          <p:attrName>ppt_h</p:attrName>
                                        </p:attrNameLst>
                                      </p:cBhvr>
                                      <p:tavLst>
                                        <p:tav tm="0">
                                          <p:val>
                                            <p:fltVal val="0"/>
                                          </p:val>
                                        </p:tav>
                                        <p:tav tm="100000">
                                          <p:val>
                                            <p:strVal val="#ppt_h"/>
                                          </p:val>
                                        </p:tav>
                                      </p:tavLst>
                                    </p:anim>
                                    <p:animEffect filter="fade" transition="in">
                                      <p:cBhvr>
                                        <p:cTn dur="500" id="19"/>
                                        <p:tgtEl>
                                          <p:spTgt spid="36"/>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37"/>
                                        </p:tgtEl>
                                        <p:attrNameLst>
                                          <p:attrName>style.visibility</p:attrName>
                                        </p:attrNameLst>
                                      </p:cBhvr>
                                      <p:to>
                                        <p:strVal val="visible"/>
                                      </p:to>
                                    </p:set>
                                    <p:anim calcmode="lin" valueType="num">
                                      <p:cBhvr>
                                        <p:cTn dur="500" fill="hold" id="22"/>
                                        <p:tgtEl>
                                          <p:spTgt spid="37"/>
                                        </p:tgtEl>
                                        <p:attrNameLst>
                                          <p:attrName>ppt_w</p:attrName>
                                        </p:attrNameLst>
                                      </p:cBhvr>
                                      <p:tavLst>
                                        <p:tav tm="0">
                                          <p:val>
                                            <p:fltVal val="0"/>
                                          </p:val>
                                        </p:tav>
                                        <p:tav tm="100000">
                                          <p:val>
                                            <p:strVal val="#ppt_w"/>
                                          </p:val>
                                        </p:tav>
                                      </p:tavLst>
                                    </p:anim>
                                    <p:anim calcmode="lin" valueType="num">
                                      <p:cBhvr>
                                        <p:cTn dur="500" fill="hold" id="23"/>
                                        <p:tgtEl>
                                          <p:spTgt spid="37"/>
                                        </p:tgtEl>
                                        <p:attrNameLst>
                                          <p:attrName>ppt_h</p:attrName>
                                        </p:attrNameLst>
                                      </p:cBhvr>
                                      <p:tavLst>
                                        <p:tav tm="0">
                                          <p:val>
                                            <p:fltVal val="0"/>
                                          </p:val>
                                        </p:tav>
                                        <p:tav tm="100000">
                                          <p:val>
                                            <p:strVal val="#ppt_h"/>
                                          </p:val>
                                        </p:tav>
                                      </p:tavLst>
                                    </p:anim>
                                    <p:animEffect filter="fade" transition="in">
                                      <p:cBhvr>
                                        <p:cTn dur="500" id="24"/>
                                        <p:tgtEl>
                                          <p:spTgt spid="37"/>
                                        </p:tgtEl>
                                      </p:cBhvr>
                                    </p:animEffect>
                                  </p:childTnLst>
                                </p:cTn>
                              </p:par>
                              <p:par>
                                <p:cTn fill="hold" id="25" nodeType="withEffect" presetClass="entr" presetID="53" presetSubtype="0">
                                  <p:stCondLst>
                                    <p:cond delay="0"/>
                                  </p:stCondLst>
                                  <p:childTnLst>
                                    <p:set>
                                      <p:cBhvr>
                                        <p:cTn dur="1" fill="hold" id="26">
                                          <p:stCondLst>
                                            <p:cond delay="0"/>
                                          </p:stCondLst>
                                        </p:cTn>
                                        <p:tgtEl>
                                          <p:spTgt spid="15"/>
                                        </p:tgtEl>
                                        <p:attrNameLst>
                                          <p:attrName>style.visibility</p:attrName>
                                        </p:attrNameLst>
                                      </p:cBhvr>
                                      <p:to>
                                        <p:strVal val="visible"/>
                                      </p:to>
                                    </p:set>
                                    <p:anim calcmode="lin" valueType="num">
                                      <p:cBhvr>
                                        <p:cTn dur="500" fill="hold" id="27"/>
                                        <p:tgtEl>
                                          <p:spTgt spid="15"/>
                                        </p:tgtEl>
                                        <p:attrNameLst>
                                          <p:attrName>ppt_w</p:attrName>
                                        </p:attrNameLst>
                                      </p:cBhvr>
                                      <p:tavLst>
                                        <p:tav tm="0">
                                          <p:val>
                                            <p:fltVal val="0"/>
                                          </p:val>
                                        </p:tav>
                                        <p:tav tm="100000">
                                          <p:val>
                                            <p:strVal val="#ppt_w"/>
                                          </p:val>
                                        </p:tav>
                                      </p:tavLst>
                                    </p:anim>
                                    <p:anim calcmode="lin" valueType="num">
                                      <p:cBhvr>
                                        <p:cTn dur="500" fill="hold" id="28"/>
                                        <p:tgtEl>
                                          <p:spTgt spid="15"/>
                                        </p:tgtEl>
                                        <p:attrNameLst>
                                          <p:attrName>ppt_h</p:attrName>
                                        </p:attrNameLst>
                                      </p:cBhvr>
                                      <p:tavLst>
                                        <p:tav tm="0">
                                          <p:val>
                                            <p:fltVal val="0"/>
                                          </p:val>
                                        </p:tav>
                                        <p:tav tm="100000">
                                          <p:val>
                                            <p:strVal val="#ppt_h"/>
                                          </p:val>
                                        </p:tav>
                                      </p:tavLst>
                                    </p:anim>
                                    <p:animEffect filter="fade" transition="in">
                                      <p:cBhvr>
                                        <p:cTn dur="500" id="29"/>
                                        <p:tgtEl>
                                          <p:spTgt spid="15"/>
                                        </p:tgtEl>
                                      </p:cBhvr>
                                    </p:animEffect>
                                  </p:childTnLst>
                                </p:cTn>
                              </p:par>
                              <p:par>
                                <p:cTn fill="hold" id="30" nodeType="withEffect" presetClass="entr" presetID="53" presetSubtype="0">
                                  <p:stCondLst>
                                    <p:cond delay="0"/>
                                  </p:stCondLst>
                                  <p:childTnLst>
                                    <p:set>
                                      <p:cBhvr>
                                        <p:cTn dur="1" fill="hold" id="31">
                                          <p:stCondLst>
                                            <p:cond delay="0"/>
                                          </p:stCondLst>
                                        </p:cTn>
                                        <p:tgtEl>
                                          <p:spTgt spid="3"/>
                                        </p:tgtEl>
                                        <p:attrNameLst>
                                          <p:attrName>style.visibility</p:attrName>
                                        </p:attrNameLst>
                                      </p:cBhvr>
                                      <p:to>
                                        <p:strVal val="visible"/>
                                      </p:to>
                                    </p:set>
                                    <p:anim calcmode="lin" valueType="num">
                                      <p:cBhvr>
                                        <p:cTn dur="500" fill="hold" id="32"/>
                                        <p:tgtEl>
                                          <p:spTgt spid="3"/>
                                        </p:tgtEl>
                                        <p:attrNameLst>
                                          <p:attrName>ppt_w</p:attrName>
                                        </p:attrNameLst>
                                      </p:cBhvr>
                                      <p:tavLst>
                                        <p:tav tm="0">
                                          <p:val>
                                            <p:fltVal val="0"/>
                                          </p:val>
                                        </p:tav>
                                        <p:tav tm="100000">
                                          <p:val>
                                            <p:strVal val="#ppt_w"/>
                                          </p:val>
                                        </p:tav>
                                      </p:tavLst>
                                    </p:anim>
                                    <p:anim calcmode="lin" valueType="num">
                                      <p:cBhvr>
                                        <p:cTn dur="500" fill="hold" id="33"/>
                                        <p:tgtEl>
                                          <p:spTgt spid="3"/>
                                        </p:tgtEl>
                                        <p:attrNameLst>
                                          <p:attrName>ppt_h</p:attrName>
                                        </p:attrNameLst>
                                      </p:cBhvr>
                                      <p:tavLst>
                                        <p:tav tm="0">
                                          <p:val>
                                            <p:fltVal val="0"/>
                                          </p:val>
                                        </p:tav>
                                        <p:tav tm="100000">
                                          <p:val>
                                            <p:strVal val="#ppt_h"/>
                                          </p:val>
                                        </p:tav>
                                      </p:tavLst>
                                    </p:anim>
                                    <p:animEffect filter="fade" transition="in">
                                      <p:cBhvr>
                                        <p:cTn dur="500" id="34"/>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0" spid="35"/>
      <p:bldP grpId="0" spid="36"/>
      <p:bldP grpId="0" spid="37"/>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904164" y="895350"/>
            <a:ext cx="4621895" cy="3385834"/>
            <a:chOff x="904165" y="948030"/>
            <a:chExt cx="4317536" cy="3162872"/>
          </a:xfrm>
        </p:grpSpPr>
        <p:grpSp>
          <p:nvGrpSpPr>
            <p:cNvPr id="2" name="组合 1"/>
            <p:cNvGrpSpPr/>
            <p:nvPr/>
          </p:nvGrpSpPr>
          <p:grpSpPr>
            <a:xfrm>
              <a:off x="904165" y="948030"/>
              <a:ext cx="3550139" cy="3162872"/>
              <a:chOff x="1280709" y="1301617"/>
              <a:chExt cx="4733518" cy="4217163"/>
            </a:xfrm>
          </p:grpSpPr>
          <p:sp>
            <p:nvSpPr>
              <p:cNvPr id="4" name="Trapezoid 1"/>
              <p:cNvSpPr/>
              <p:nvPr/>
            </p:nvSpPr>
            <p:spPr>
              <a:xfrm>
                <a:off x="1743637" y="4375606"/>
                <a:ext cx="2777582" cy="1143174"/>
              </a:xfrm>
              <a:prstGeom prst="trapezoid">
                <a:avLst>
                  <a:gd fmla="val 39642" name="adj"/>
                </a:avLst>
              </a:prstGeom>
              <a:solidFill>
                <a:schemeClr val="accent2"/>
              </a:solidFill>
              <a:ln cap="rnd" w="508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5" name="Oval 3"/>
              <p:cNvSpPr/>
              <p:nvPr/>
            </p:nvSpPr>
            <p:spPr>
              <a:xfrm>
                <a:off x="1280709" y="1301617"/>
                <a:ext cx="3703438" cy="3703438"/>
              </a:xfrm>
              <a:prstGeom prst="ellipse">
                <a:avLst/>
              </a:prstGeom>
              <a:solidFill>
                <a:schemeClr val="accent1"/>
              </a:solidFill>
              <a:ln cap="rnd" w="508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6" name="Oval 4"/>
              <p:cNvSpPr/>
              <p:nvPr/>
            </p:nvSpPr>
            <p:spPr>
              <a:xfrm>
                <a:off x="1743639" y="1764547"/>
                <a:ext cx="2777579" cy="2777579"/>
              </a:xfrm>
              <a:prstGeom prst="ellipse">
                <a:avLst/>
              </a:prstGeom>
              <a:solidFill>
                <a:schemeClr val="accent2"/>
              </a:solidFill>
              <a:ln cap="rnd" w="508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7" name="Oval 5"/>
              <p:cNvSpPr/>
              <p:nvPr/>
            </p:nvSpPr>
            <p:spPr>
              <a:xfrm>
                <a:off x="2206569" y="2227477"/>
                <a:ext cx="1851719" cy="1851719"/>
              </a:xfrm>
              <a:prstGeom prst="ellipse">
                <a:avLst/>
              </a:prstGeom>
              <a:solidFill>
                <a:schemeClr val="accent3"/>
              </a:solidFill>
              <a:ln cap="rnd" w="508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8" name="Oval 6"/>
              <p:cNvSpPr/>
              <p:nvPr/>
            </p:nvSpPr>
            <p:spPr>
              <a:xfrm>
                <a:off x="2669498" y="2690406"/>
                <a:ext cx="925860" cy="925860"/>
              </a:xfrm>
              <a:prstGeom prst="ellipse">
                <a:avLst/>
              </a:prstGeom>
              <a:solidFill>
                <a:schemeClr val="bg1"/>
              </a:solidFill>
              <a:ln cap="rnd" w="508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grpSp>
            <p:nvGrpSpPr>
              <p:cNvPr id="10" name="Group 8"/>
              <p:cNvGrpSpPr/>
              <p:nvPr/>
            </p:nvGrpSpPr>
            <p:grpSpPr>
              <a:xfrm>
                <a:off x="3102657" y="2895539"/>
                <a:ext cx="2911570" cy="515592"/>
                <a:chOff x="3607509" y="3510754"/>
                <a:chExt cx="2911570" cy="515592"/>
              </a:xfrm>
              <a:solidFill>
                <a:schemeClr val="accent2"/>
              </a:solidFill>
            </p:grpSpPr>
            <p:sp>
              <p:nvSpPr>
                <p:cNvPr id="49" name="Freeform: Shape 9"/>
                <p:cNvSpPr/>
                <p:nvPr/>
              </p:nvSpPr>
              <p:spPr>
                <a:xfrm>
                  <a:off x="3607509" y="3700767"/>
                  <a:ext cx="2731312" cy="135579"/>
                </a:xfrm>
                <a:custGeom>
                  <a:rect b="b" l="l" r="r" t="t"/>
                  <a:pathLst>
                    <a:path h="166202" w="3916090">
                      <a:moveTo>
                        <a:pt x="83101" y="0"/>
                      </a:moveTo>
                      <a:lnTo>
                        <a:pt x="3916090" y="0"/>
                      </a:lnTo>
                      <a:lnTo>
                        <a:pt x="3916090" y="166201"/>
                      </a:lnTo>
                      <a:lnTo>
                        <a:pt x="83106" y="166201"/>
                      </a:lnTo>
                      <a:cubicBezTo>
                        <a:pt x="83104" y="166202"/>
                        <a:pt x="83103" y="166202"/>
                        <a:pt x="83101" y="166202"/>
                      </a:cubicBezTo>
                      <a:cubicBezTo>
                        <a:pt x="37206" y="166202"/>
                        <a:pt x="0" y="128996"/>
                        <a:pt x="0" y="83101"/>
                      </a:cubicBezTo>
                      <a:cubicBezTo>
                        <a:pt x="0" y="37206"/>
                        <a:pt x="37206" y="0"/>
                        <a:pt x="83101" y="0"/>
                      </a:cubicBezTo>
                      <a:close/>
                    </a:path>
                  </a:pathLst>
                </a:cu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50" name="Oval 10"/>
                <p:cNvSpPr/>
                <p:nvPr/>
              </p:nvSpPr>
              <p:spPr>
                <a:xfrm>
                  <a:off x="6275343" y="3700767"/>
                  <a:ext cx="115918" cy="135579"/>
                </a:xfrm>
                <a:prstGeom prst="ellipse">
                  <a:avLst/>
                </a:pr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grpSp>
              <p:nvGrpSpPr>
                <p:cNvPr id="51" name="Group 11"/>
                <p:cNvGrpSpPr/>
                <p:nvPr/>
              </p:nvGrpSpPr>
              <p:grpSpPr>
                <a:xfrm>
                  <a:off x="5831398" y="3510754"/>
                  <a:ext cx="687681" cy="190010"/>
                  <a:chOff x="6904653" y="3476743"/>
                  <a:chExt cx="814860" cy="232928"/>
                </a:xfrm>
                <a:grpFill/>
              </p:grpSpPr>
              <p:sp>
                <p:nvSpPr>
                  <p:cNvPr id="57" name="Parallelogram 17"/>
                  <p:cNvSpPr/>
                  <p:nvPr/>
                </p:nvSpPr>
                <p:spPr>
                  <a:xfrm>
                    <a:off x="6904653" y="3476743"/>
                    <a:ext cx="360040" cy="232928"/>
                  </a:xfrm>
                  <a:prstGeom prst="parallelogram">
                    <a:avLst>
                      <a:gd fmla="val 90428" name="adj"/>
                    </a:avLst>
                  </a:pr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58" name="Parallelogram 18"/>
                  <p:cNvSpPr/>
                  <p:nvPr/>
                </p:nvSpPr>
                <p:spPr>
                  <a:xfrm>
                    <a:off x="7056260" y="3476743"/>
                    <a:ext cx="360040" cy="232928"/>
                  </a:xfrm>
                  <a:prstGeom prst="parallelogram">
                    <a:avLst>
                      <a:gd fmla="val 90428" name="adj"/>
                    </a:avLst>
                  </a:pr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59" name="Parallelogram 19"/>
                  <p:cNvSpPr/>
                  <p:nvPr/>
                </p:nvSpPr>
                <p:spPr>
                  <a:xfrm>
                    <a:off x="7207867" y="3476743"/>
                    <a:ext cx="360040" cy="232928"/>
                  </a:xfrm>
                  <a:prstGeom prst="parallelogram">
                    <a:avLst>
                      <a:gd fmla="val 90428" name="adj"/>
                    </a:avLst>
                  </a:pr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60" name="Parallelogram 20"/>
                  <p:cNvSpPr/>
                  <p:nvPr/>
                </p:nvSpPr>
                <p:spPr>
                  <a:xfrm>
                    <a:off x="7359473" y="3476743"/>
                    <a:ext cx="360040" cy="232928"/>
                  </a:xfrm>
                  <a:prstGeom prst="parallelogram">
                    <a:avLst>
                      <a:gd fmla="val 90428" name="adj"/>
                    </a:avLst>
                  </a:pr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grpSp>
            <p:grpSp>
              <p:nvGrpSpPr>
                <p:cNvPr id="52" name="Group 12"/>
                <p:cNvGrpSpPr/>
                <p:nvPr/>
              </p:nvGrpSpPr>
              <p:grpSpPr>
                <a:xfrm flipV="1">
                  <a:off x="5831398" y="3836336"/>
                  <a:ext cx="687681" cy="190010"/>
                  <a:chOff x="6904653" y="3476743"/>
                  <a:chExt cx="814860" cy="232928"/>
                </a:xfrm>
                <a:grpFill/>
              </p:grpSpPr>
              <p:sp>
                <p:nvSpPr>
                  <p:cNvPr id="53" name="Parallelogram 13"/>
                  <p:cNvSpPr/>
                  <p:nvPr/>
                </p:nvSpPr>
                <p:spPr>
                  <a:xfrm>
                    <a:off x="6904653" y="3476743"/>
                    <a:ext cx="360040" cy="232928"/>
                  </a:xfrm>
                  <a:prstGeom prst="parallelogram">
                    <a:avLst>
                      <a:gd fmla="val 90428" name="adj"/>
                    </a:avLst>
                  </a:pr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54" name="Parallelogram 14"/>
                  <p:cNvSpPr/>
                  <p:nvPr/>
                </p:nvSpPr>
                <p:spPr>
                  <a:xfrm>
                    <a:off x="7056260" y="3476743"/>
                    <a:ext cx="360040" cy="232928"/>
                  </a:xfrm>
                  <a:prstGeom prst="parallelogram">
                    <a:avLst>
                      <a:gd fmla="val 90428" name="adj"/>
                    </a:avLst>
                  </a:pr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55" name="Parallelogram 15"/>
                  <p:cNvSpPr/>
                  <p:nvPr/>
                </p:nvSpPr>
                <p:spPr>
                  <a:xfrm>
                    <a:off x="7207867" y="3476743"/>
                    <a:ext cx="360040" cy="232928"/>
                  </a:xfrm>
                  <a:prstGeom prst="parallelogram">
                    <a:avLst>
                      <a:gd fmla="val 90428" name="adj"/>
                    </a:avLst>
                  </a:pr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56" name="Parallelogram 16"/>
                  <p:cNvSpPr/>
                  <p:nvPr/>
                </p:nvSpPr>
                <p:spPr>
                  <a:xfrm>
                    <a:off x="7359473" y="3476743"/>
                    <a:ext cx="360040" cy="232928"/>
                  </a:xfrm>
                  <a:prstGeom prst="parallelogram">
                    <a:avLst>
                      <a:gd fmla="val 90428" name="adj"/>
                    </a:avLst>
                  </a:prstGeom>
                  <a:grpFill/>
                  <a:ln cap="rnd" w="1270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grpSp>
          </p:grpSp>
        </p:grpSp>
        <p:grpSp>
          <p:nvGrpSpPr>
            <p:cNvPr id="13" name="Group 23"/>
            <p:cNvGrpSpPr/>
            <p:nvPr/>
          </p:nvGrpSpPr>
          <p:grpSpPr>
            <a:xfrm>
              <a:off x="3377230" y="1555978"/>
              <a:ext cx="1844471" cy="433643"/>
              <a:chOff x="5082982" y="2727431"/>
              <a:chExt cx="2459294" cy="578190"/>
            </a:xfrm>
            <a:solidFill>
              <a:schemeClr val="accent2"/>
            </a:solidFill>
          </p:grpSpPr>
          <p:sp>
            <p:nvSpPr>
              <p:cNvPr id="37" name="Freeform: Shape 24"/>
              <p:cNvSpPr/>
              <p:nvPr/>
            </p:nvSpPr>
            <p:spPr>
              <a:xfrm>
                <a:off x="5082982" y="2727431"/>
                <a:ext cx="2273518" cy="578190"/>
              </a:xfrm>
              <a:custGeom>
                <a:rect b="b" l="l" r="r" t="t"/>
                <a:pathLst>
                  <a:path h="578190" w="2693980">
                    <a:moveTo>
                      <a:pt x="635968" y="0"/>
                    </a:moveTo>
                    <a:lnTo>
                      <a:pt x="552495" y="221306"/>
                    </a:lnTo>
                    <a:lnTo>
                      <a:pt x="2693980" y="221306"/>
                    </a:lnTo>
                    <a:lnTo>
                      <a:pt x="2693980" y="356884"/>
                    </a:lnTo>
                    <a:lnTo>
                      <a:pt x="552497" y="356884"/>
                    </a:lnTo>
                    <a:lnTo>
                      <a:pt x="635970" y="578190"/>
                    </a:lnTo>
                    <a:lnTo>
                      <a:pt x="2" y="289095"/>
                    </a:lnTo>
                    <a:lnTo>
                      <a:pt x="0" y="289095"/>
                    </a:lnTo>
                    <a:close/>
                  </a:path>
                </a:pathLst>
              </a:cu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38" name="Oval 25"/>
              <p:cNvSpPr/>
              <p:nvPr/>
            </p:nvSpPr>
            <p:spPr>
              <a:xfrm>
                <a:off x="7298540" y="2948738"/>
                <a:ext cx="115918" cy="135579"/>
              </a:xfrm>
              <a:prstGeom prst="ellipse">
                <a:avLst/>
              </a:pr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grpSp>
            <p:nvGrpSpPr>
              <p:cNvPr id="39" name="Group 26"/>
              <p:cNvGrpSpPr/>
              <p:nvPr/>
            </p:nvGrpSpPr>
            <p:grpSpPr>
              <a:xfrm>
                <a:off x="6854595" y="2758725"/>
                <a:ext cx="687681" cy="190010"/>
                <a:chOff x="6904653" y="3476743"/>
                <a:chExt cx="814860" cy="232928"/>
              </a:xfrm>
              <a:grpFill/>
            </p:grpSpPr>
            <p:sp>
              <p:nvSpPr>
                <p:cNvPr id="45" name="Parallelogram 32"/>
                <p:cNvSpPr/>
                <p:nvPr/>
              </p:nvSpPr>
              <p:spPr>
                <a:xfrm>
                  <a:off x="6904653" y="3476743"/>
                  <a:ext cx="360040" cy="232928"/>
                </a:xfrm>
                <a:prstGeom prst="parallelogram">
                  <a:avLst>
                    <a:gd fmla="val 90428" name="adj"/>
                  </a:avLst>
                </a:pr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46" name="Parallelogram 33"/>
                <p:cNvSpPr/>
                <p:nvPr/>
              </p:nvSpPr>
              <p:spPr>
                <a:xfrm>
                  <a:off x="7056260" y="3476743"/>
                  <a:ext cx="360040" cy="232928"/>
                </a:xfrm>
                <a:prstGeom prst="parallelogram">
                  <a:avLst>
                    <a:gd fmla="val 90428" name="adj"/>
                  </a:avLst>
                </a:pr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47" name="Parallelogram 34"/>
                <p:cNvSpPr/>
                <p:nvPr/>
              </p:nvSpPr>
              <p:spPr>
                <a:xfrm>
                  <a:off x="7207867" y="3476743"/>
                  <a:ext cx="360040" cy="232928"/>
                </a:xfrm>
                <a:prstGeom prst="parallelogram">
                  <a:avLst>
                    <a:gd fmla="val 90428" name="adj"/>
                  </a:avLst>
                </a:pr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48" name="Parallelogram 35"/>
                <p:cNvSpPr/>
                <p:nvPr/>
              </p:nvSpPr>
              <p:spPr>
                <a:xfrm>
                  <a:off x="7359473" y="3476743"/>
                  <a:ext cx="360040" cy="232928"/>
                </a:xfrm>
                <a:prstGeom prst="parallelogram">
                  <a:avLst>
                    <a:gd fmla="val 90428" name="adj"/>
                  </a:avLst>
                </a:pr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grpSp>
          <p:grpSp>
            <p:nvGrpSpPr>
              <p:cNvPr id="40" name="Group 27"/>
              <p:cNvGrpSpPr/>
              <p:nvPr/>
            </p:nvGrpSpPr>
            <p:grpSpPr>
              <a:xfrm flipV="1">
                <a:off x="6854595" y="3084309"/>
                <a:ext cx="687681" cy="190010"/>
                <a:chOff x="6904653" y="3476743"/>
                <a:chExt cx="814860" cy="232928"/>
              </a:xfrm>
              <a:grpFill/>
            </p:grpSpPr>
            <p:sp>
              <p:nvSpPr>
                <p:cNvPr id="41" name="Parallelogram 28"/>
                <p:cNvSpPr/>
                <p:nvPr/>
              </p:nvSpPr>
              <p:spPr>
                <a:xfrm>
                  <a:off x="6904653" y="3476743"/>
                  <a:ext cx="360040" cy="232928"/>
                </a:xfrm>
                <a:prstGeom prst="parallelogram">
                  <a:avLst>
                    <a:gd fmla="val 90428" name="adj"/>
                  </a:avLst>
                </a:pr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42" name="Parallelogram 29"/>
                <p:cNvSpPr/>
                <p:nvPr/>
              </p:nvSpPr>
              <p:spPr>
                <a:xfrm>
                  <a:off x="7056260" y="3476743"/>
                  <a:ext cx="360040" cy="232928"/>
                </a:xfrm>
                <a:prstGeom prst="parallelogram">
                  <a:avLst>
                    <a:gd fmla="val 90428" name="adj"/>
                  </a:avLst>
                </a:pr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43" name="Parallelogram 30"/>
                <p:cNvSpPr/>
                <p:nvPr/>
              </p:nvSpPr>
              <p:spPr>
                <a:xfrm>
                  <a:off x="7207867" y="3476743"/>
                  <a:ext cx="360040" cy="232928"/>
                </a:xfrm>
                <a:prstGeom prst="parallelogram">
                  <a:avLst>
                    <a:gd fmla="val 90428" name="adj"/>
                  </a:avLst>
                </a:pr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sp>
              <p:nvSpPr>
                <p:cNvPr id="44" name="Parallelogram 31"/>
                <p:cNvSpPr/>
                <p:nvPr/>
              </p:nvSpPr>
              <p:spPr>
                <a:xfrm>
                  <a:off x="7359473" y="3476743"/>
                  <a:ext cx="360040" cy="232928"/>
                </a:xfrm>
                <a:prstGeom prst="parallelogram">
                  <a:avLst>
                    <a:gd fmla="val 90428" name="adj"/>
                  </a:avLst>
                </a:prstGeom>
                <a:grpFill/>
                <a:ln cap="rnd" w="19050">
                  <a:solidFill>
                    <a:schemeClr val="bg1"/>
                  </a:solidFill>
                  <a:round/>
                </a:ln>
              </p:spPr>
              <p:style>
                <a:lnRef idx="1">
                  <a:schemeClr val="accent1"/>
                </a:lnRef>
                <a:fillRef idx="0">
                  <a:schemeClr val="accent1"/>
                </a:fillRef>
                <a:effectRef idx="0">
                  <a:schemeClr val="accent1"/>
                </a:effectRef>
                <a:fontRef idx="minor">
                  <a:schemeClr val="tx1"/>
                </a:fontRef>
              </p:style>
              <p:txBody>
                <a:bodyPr anchor="ctr"/>
                <a:lstStyle/>
                <a:p>
                  <a:pPr algn="ctr"/>
                  <a:endParaRPr/>
                </a:p>
              </p:txBody>
            </p:sp>
          </p:grpSp>
        </p:grpSp>
      </p:grpSp>
      <p:grpSp>
        <p:nvGrpSpPr>
          <p:cNvPr id="61" name="组合 60"/>
          <p:cNvGrpSpPr/>
          <p:nvPr/>
        </p:nvGrpSpPr>
        <p:grpSpPr>
          <a:xfrm>
            <a:off x="4953000" y="2243856"/>
            <a:ext cx="496860" cy="1954182"/>
            <a:chOff x="6112516" y="2423767"/>
            <a:chExt cx="662480" cy="2605576"/>
          </a:xfrm>
        </p:grpSpPr>
        <p:sp>
          <p:nvSpPr>
            <p:cNvPr id="62" name="Freeform 46"/>
            <p:cNvSpPr>
              <a:spLocks noEditPoints="1"/>
            </p:cNvSpPr>
            <p:nvPr/>
          </p:nvSpPr>
          <p:spPr bwMode="auto">
            <a:xfrm>
              <a:off x="6112516" y="2423767"/>
              <a:ext cx="662480" cy="66248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2"/>
            </a:solid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3" name="Freeform 46"/>
            <p:cNvSpPr>
              <a:spLocks noEditPoints="1"/>
            </p:cNvSpPr>
            <p:nvPr/>
          </p:nvSpPr>
          <p:spPr bwMode="auto">
            <a:xfrm>
              <a:off x="6112516" y="3401601"/>
              <a:ext cx="662480" cy="66248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1"/>
            </a:solid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sp>
          <p:nvSpPr>
            <p:cNvPr id="64" name="Freeform 46"/>
            <p:cNvSpPr>
              <a:spLocks noEditPoints="1"/>
            </p:cNvSpPr>
            <p:nvPr/>
          </p:nvSpPr>
          <p:spPr bwMode="auto">
            <a:xfrm>
              <a:off x="6112516" y="4366863"/>
              <a:ext cx="662480" cy="662480"/>
            </a:xfrm>
            <a:custGeom>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b="b" l="0" r="r" t="0"/>
              <a:pathLst>
                <a:path h="55" w="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chemeClr val="accent2"/>
            </a:solidFill>
            <a:ln w="9525">
              <a:noFill/>
              <a:round/>
            </a:ln>
          </p:spPr>
          <p:txBody>
            <a:bodyPr anchor="t" anchorCtr="0" bIns="45717" compatLnSpc="1" lIns="91435" numCol="1" rIns="91435" tIns="45717" vert="horz" wrap="square"/>
            <a:lstStyle/>
            <a:p>
              <a:pPr>
                <a:lnSpc>
                  <a:spcPct val="120000"/>
                </a:lnSpc>
              </a:pPr>
              <a:endParaRPr lang="en-US" sz="570">
                <a:solidFill>
                  <a:srgbClr val="7F7F7F"/>
                </a:solidFill>
                <a:latin charset="0" panose="020b0604020202020204" pitchFamily="34" typeface="Arial"/>
                <a:ea charset="-122" panose="020b0503020204020204" pitchFamily="34" typeface="微软雅黑"/>
                <a:cs typeface="+mn-ea"/>
                <a:sym charset="0" panose="020b0604020202020204" pitchFamily="34" typeface="Arial"/>
              </a:endParaRPr>
            </a:p>
          </p:txBody>
        </p:sp>
      </p:grpSp>
      <p:sp>
        <p:nvSpPr>
          <p:cNvPr id="65" name="文本框 36"/>
          <p:cNvSpPr txBox="1"/>
          <p:nvPr/>
        </p:nvSpPr>
        <p:spPr>
          <a:xfrm flipH="1">
            <a:off x="5505871" y="2137769"/>
            <a:ext cx="3077062" cy="51816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购买、建造、翻建、大修自住住房,在签订购房合同或批准建造</a:t>
            </a:r>
          </a:p>
        </p:txBody>
      </p:sp>
      <p:sp>
        <p:nvSpPr>
          <p:cNvPr id="76" name="文本框 36"/>
          <p:cNvSpPr txBox="1"/>
          <p:nvPr/>
        </p:nvSpPr>
        <p:spPr>
          <a:xfrm flipH="1">
            <a:off x="5505871" y="2909584"/>
            <a:ext cx="3077062" cy="51816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属于中低收入家庭房租占家庭收入比例30%以上的</a:t>
            </a:r>
          </a:p>
        </p:txBody>
      </p:sp>
      <p:sp>
        <p:nvSpPr>
          <p:cNvPr id="77" name="文本框 36"/>
          <p:cNvSpPr txBox="1"/>
          <p:nvPr/>
        </p:nvSpPr>
        <p:spPr>
          <a:xfrm flipH="1">
            <a:off x="5505871" y="3671584"/>
            <a:ext cx="3077062" cy="518160"/>
          </a:xfrm>
          <a:prstGeom prst="rect">
            <a:avLst/>
          </a:prstGeom>
          <a:noFill/>
        </p:spPr>
        <p:txBody>
          <a:bodyPr rtlCol="0" wrap="square">
            <a:spAutoFit/>
          </a:bodyPr>
          <a:lstStyle/>
          <a:p>
            <a:pPr defTabSz="617220">
              <a:defRPr/>
            </a:pPr>
            <a:r>
              <a:rPr altLang="en-US" kern="0" lang="zh-CN" smtClean="0" sz="1400">
                <a:solidFill>
                  <a:schemeClr val="tx1">
                    <a:lumMod val="85000"/>
                    <a:lumOff val="15000"/>
                  </a:schemeClr>
                </a:solidFill>
                <a:latin typeface="+mn-ea"/>
                <a:cs typeface="+mn-ea"/>
                <a:sym typeface="微软雅黑"/>
              </a:rPr>
              <a:t>职工或其直系亲属患重大疾病或遇到不可预见的事故</a:t>
            </a:r>
          </a:p>
        </p:txBody>
      </p:sp>
    </p:spTree>
    <p:extLst>
      <p:ext uri="{BB962C8B-B14F-4D97-AF65-F5344CB8AC3E}">
        <p14:creationId val="389075780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p:cTn dur="500" fill="hold" id="7"/>
                                        <p:tgtEl>
                                          <p:spTgt spid="3"/>
                                        </p:tgtEl>
                                        <p:attrNameLst>
                                          <p:attrName>ppt_w</p:attrName>
                                        </p:attrNameLst>
                                      </p:cBhvr>
                                      <p:tavLst>
                                        <p:tav tm="0">
                                          <p:val>
                                            <p:fltVal val="0"/>
                                          </p:val>
                                        </p:tav>
                                        <p:tav tm="100000">
                                          <p:val>
                                            <p:strVal val="#ppt_w"/>
                                          </p:val>
                                        </p:tav>
                                      </p:tavLst>
                                    </p:anim>
                                    <p:anim calcmode="lin" valueType="num">
                                      <p:cBhvr>
                                        <p:cTn dur="500" fill="hold" id="8"/>
                                        <p:tgtEl>
                                          <p:spTgt spid="3"/>
                                        </p:tgtEl>
                                        <p:attrNameLst>
                                          <p:attrName>ppt_h</p:attrName>
                                        </p:attrNameLst>
                                      </p:cBhvr>
                                      <p:tavLst>
                                        <p:tav tm="0">
                                          <p:val>
                                            <p:fltVal val="0"/>
                                          </p:val>
                                        </p:tav>
                                        <p:tav tm="100000">
                                          <p:val>
                                            <p:strVal val="#ppt_h"/>
                                          </p:val>
                                        </p:tav>
                                      </p:tavLst>
                                    </p:anim>
                                    <p:animEffect filter="fade" transition="in">
                                      <p:cBhvr>
                                        <p:cTn dur="500" id="9"/>
                                        <p:tgtEl>
                                          <p:spTgt spid="3"/>
                                        </p:tgtEl>
                                      </p:cBhvr>
                                    </p:animEffect>
                                  </p:childTnLst>
                                </p:cTn>
                              </p:par>
                            </p:childTnLst>
                          </p:cTn>
                        </p:par>
                        <p:par>
                          <p:cTn fill="hold" id="10" nodeType="afterGroup">
                            <p:stCondLst>
                              <p:cond delay="500"/>
                            </p:stCondLst>
                            <p:childTnLst>
                              <p:par>
                                <p:cTn fill="hold" id="11" nodeType="afterEffect" presetClass="entr" presetID="2" presetSubtype="2">
                                  <p:stCondLst>
                                    <p:cond delay="0"/>
                                  </p:stCondLst>
                                  <p:childTnLst>
                                    <p:set>
                                      <p:cBhvr>
                                        <p:cTn dur="1" fill="hold" id="12">
                                          <p:stCondLst>
                                            <p:cond delay="0"/>
                                          </p:stCondLst>
                                        </p:cTn>
                                        <p:tgtEl>
                                          <p:spTgt spid="61"/>
                                        </p:tgtEl>
                                        <p:attrNameLst>
                                          <p:attrName>style.visibility</p:attrName>
                                        </p:attrNameLst>
                                      </p:cBhvr>
                                      <p:to>
                                        <p:strVal val="visible"/>
                                      </p:to>
                                    </p:set>
                                    <p:anim calcmode="lin" valueType="num">
                                      <p:cBhvr additive="base">
                                        <p:cTn dur="500" fill="hold" id="13"/>
                                        <p:tgtEl>
                                          <p:spTgt spid="61"/>
                                        </p:tgtEl>
                                        <p:attrNameLst>
                                          <p:attrName>ppt_x</p:attrName>
                                        </p:attrNameLst>
                                      </p:cBhvr>
                                      <p:tavLst>
                                        <p:tav tm="0">
                                          <p:val>
                                            <p:strVal val="1+#ppt_w/2"/>
                                          </p:val>
                                        </p:tav>
                                        <p:tav tm="100000">
                                          <p:val>
                                            <p:strVal val="#ppt_x"/>
                                          </p:val>
                                        </p:tav>
                                      </p:tavLst>
                                    </p:anim>
                                    <p:anim calcmode="lin" valueType="num">
                                      <p:cBhvr additive="base">
                                        <p:cTn dur="500" fill="hold" id="14"/>
                                        <p:tgtEl>
                                          <p:spTgt spid="61"/>
                                        </p:tgtEl>
                                        <p:attrNameLst>
                                          <p:attrName>ppt_y</p:attrName>
                                        </p:attrNameLst>
                                      </p:cBhvr>
                                      <p:tavLst>
                                        <p:tav tm="0">
                                          <p:val>
                                            <p:strVal val="#ppt_y"/>
                                          </p:val>
                                        </p:tav>
                                        <p:tav tm="100000">
                                          <p:val>
                                            <p:strVal val="#ppt_y"/>
                                          </p:val>
                                        </p:tav>
                                      </p:tavLst>
                                    </p:anim>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8">
                                  <p:stCondLst>
                                    <p:cond delay="0"/>
                                  </p:stCondLst>
                                  <p:childTnLst>
                                    <p:set>
                                      <p:cBhvr>
                                        <p:cTn dur="1" fill="hold" id="18">
                                          <p:stCondLst>
                                            <p:cond delay="0"/>
                                          </p:stCondLst>
                                        </p:cTn>
                                        <p:tgtEl>
                                          <p:spTgt spid="65"/>
                                        </p:tgtEl>
                                        <p:attrNameLst>
                                          <p:attrName>style.visibility</p:attrName>
                                        </p:attrNameLst>
                                      </p:cBhvr>
                                      <p:to>
                                        <p:strVal val="visible"/>
                                      </p:to>
                                    </p:set>
                                    <p:animEffect filter="wipe(left)" transition="in">
                                      <p:cBhvr>
                                        <p:cTn dur="500" id="19"/>
                                        <p:tgtEl>
                                          <p:spTgt spid="65"/>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76"/>
                                        </p:tgtEl>
                                        <p:attrNameLst>
                                          <p:attrName>style.visibility</p:attrName>
                                        </p:attrNameLst>
                                      </p:cBhvr>
                                      <p:to>
                                        <p:strVal val="visible"/>
                                      </p:to>
                                    </p:set>
                                    <p:animEffect filter="wipe(left)" transition="in">
                                      <p:cBhvr>
                                        <p:cTn dur="500" id="22"/>
                                        <p:tgtEl>
                                          <p:spTgt spid="76"/>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77"/>
                                        </p:tgtEl>
                                        <p:attrNameLst>
                                          <p:attrName>style.visibility</p:attrName>
                                        </p:attrNameLst>
                                      </p:cBhvr>
                                      <p:to>
                                        <p:strVal val="visible"/>
                                      </p:to>
                                    </p:set>
                                    <p:animEffect filter="wipe(left)" transition="in">
                                      <p:cBhvr>
                                        <p:cTn dur="500" id="25"/>
                                        <p:tgtEl>
                                          <p:spTgt spid="7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5"/>
      <p:bldP grpId="0" spid="76"/>
      <p:bldP grpId="0" spid="77"/>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flipH="1">
            <a:off x="4267201" y="0"/>
            <a:ext cx="3266201" cy="2341418"/>
            <a:chOff x="1752600" y="0"/>
            <a:chExt cx="4650474" cy="3333750"/>
          </a:xfrm>
        </p:grpSpPr>
        <p:sp>
          <p:nvSpPr>
            <p:cNvPr id="13" name="Freeform 11"/>
            <p:cNvSpPr/>
            <p:nvPr/>
          </p:nvSpPr>
          <p:spPr bwMode="auto">
            <a:xfrm>
              <a:off x="1752600" y="7036"/>
              <a:ext cx="4650474" cy="3326714"/>
            </a:xfrm>
            <a:custGeom>
              <a:gdLst>
                <a:gd fmla="*/ 123 w 275" name="T0"/>
                <a:gd fmla="*/ 186 h 196" name="T1"/>
                <a:gd fmla="*/ 9 w 275" name="T2"/>
                <a:gd fmla="*/ 37 h 196" name="T3"/>
                <a:gd fmla="*/ 20 w 275" name="T4"/>
                <a:gd fmla="*/ 0 h 196" name="T5"/>
                <a:gd fmla="*/ 261 w 275" name="T6"/>
                <a:gd fmla="*/ 0 h 196" name="T7"/>
                <a:gd fmla="*/ 272 w 275" name="T8"/>
                <a:gd fmla="*/ 72 h 196" name="T9"/>
                <a:gd fmla="*/ 123 w 275" name="T10"/>
                <a:gd fmla="*/ 186 h 196" name="T11"/>
              </a:gdLst>
              <a:cxnLst>
                <a:cxn ang="0">
                  <a:pos x="T0" y="T1"/>
                </a:cxn>
                <a:cxn ang="0">
                  <a:pos x="T2" y="T3"/>
                </a:cxn>
                <a:cxn ang="0">
                  <a:pos x="T4" y="T5"/>
                </a:cxn>
                <a:cxn ang="0">
                  <a:pos x="T6" y="T7"/>
                </a:cxn>
                <a:cxn ang="0">
                  <a:pos x="T8" y="T9"/>
                </a:cxn>
                <a:cxn ang="0">
                  <a:pos x="T10" y="T11"/>
                </a:cxn>
              </a:cxnLst>
              <a:rect b="b" l="0" r="r" t="0"/>
              <a:pathLst>
                <a:path h="196" w="275">
                  <a:moveTo>
                    <a:pt x="123" y="186"/>
                  </a:moveTo>
                  <a:cubicBezTo>
                    <a:pt x="51" y="177"/>
                    <a:pt x="0" y="110"/>
                    <a:pt x="9" y="37"/>
                  </a:cubicBezTo>
                  <a:cubicBezTo>
                    <a:pt x="11" y="24"/>
                    <a:pt x="15" y="11"/>
                    <a:pt x="20" y="0"/>
                  </a:cubicBezTo>
                  <a:cubicBezTo>
                    <a:pt x="261" y="0"/>
                    <a:pt x="261" y="0"/>
                    <a:pt x="261" y="0"/>
                  </a:cubicBezTo>
                  <a:cubicBezTo>
                    <a:pt x="271" y="21"/>
                    <a:pt x="275" y="46"/>
                    <a:pt x="272" y="72"/>
                  </a:cubicBezTo>
                  <a:cubicBezTo>
                    <a:pt x="263" y="144"/>
                    <a:pt x="196" y="196"/>
                    <a:pt x="123" y="186"/>
                  </a:cubicBezTo>
                  <a:close/>
                </a:path>
              </a:pathLst>
            </a:custGeom>
            <a:solidFill>
              <a:schemeClr val="accent1">
                <a:lumMod val="40000"/>
                <a:lumOff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2"/>
            <p:cNvSpPr/>
            <p:nvPr/>
          </p:nvSpPr>
          <p:spPr bwMode="auto">
            <a:xfrm>
              <a:off x="2039694" y="0"/>
              <a:ext cx="4109799" cy="3089889"/>
            </a:xfrm>
            <a:custGeom>
              <a:gdLst>
                <a:gd fmla="*/ 108 w 243" name="T0"/>
                <a:gd fmla="*/ 174 h 182" name="T1"/>
                <a:gd fmla="*/ 8 w 243" name="T2"/>
                <a:gd fmla="*/ 43 h 182" name="T3"/>
                <a:gd fmla="*/ 23 w 243" name="T4"/>
                <a:gd fmla="*/ 0 h 182" name="T5"/>
                <a:gd fmla="*/ 225 w 243" name="T6"/>
                <a:gd fmla="*/ 0 h 182" name="T7"/>
                <a:gd fmla="*/ 239 w 243" name="T8"/>
                <a:gd fmla="*/ 74 h 182" name="T9"/>
                <a:gd fmla="*/ 108 w 243" name="T10"/>
                <a:gd fmla="*/ 174 h 182" name="T11"/>
              </a:gdLst>
              <a:cxnLst>
                <a:cxn ang="0">
                  <a:pos x="T0" y="T1"/>
                </a:cxn>
                <a:cxn ang="0">
                  <a:pos x="T2" y="T3"/>
                </a:cxn>
                <a:cxn ang="0">
                  <a:pos x="T4" y="T5"/>
                </a:cxn>
                <a:cxn ang="0">
                  <a:pos x="T6" y="T7"/>
                </a:cxn>
                <a:cxn ang="0">
                  <a:pos x="T8" y="T9"/>
                </a:cxn>
                <a:cxn ang="0">
                  <a:pos x="T10" y="T11"/>
                </a:cxn>
              </a:cxnLst>
              <a:rect b="b" l="0" r="r" t="0"/>
              <a:pathLst>
                <a:path h="182" w="243">
                  <a:moveTo>
                    <a:pt x="108" y="174"/>
                  </a:moveTo>
                  <a:cubicBezTo>
                    <a:pt x="45" y="166"/>
                    <a:pt x="0" y="107"/>
                    <a:pt x="8" y="43"/>
                  </a:cubicBezTo>
                  <a:cubicBezTo>
                    <a:pt x="10" y="27"/>
                    <a:pt x="15" y="13"/>
                    <a:pt x="23" y="0"/>
                  </a:cubicBezTo>
                  <a:cubicBezTo>
                    <a:pt x="225" y="0"/>
                    <a:pt x="225" y="0"/>
                    <a:pt x="225" y="0"/>
                  </a:cubicBezTo>
                  <a:cubicBezTo>
                    <a:pt x="237" y="21"/>
                    <a:pt x="243" y="47"/>
                    <a:pt x="239" y="74"/>
                  </a:cubicBezTo>
                  <a:cubicBezTo>
                    <a:pt x="231" y="137"/>
                    <a:pt x="172" y="182"/>
                    <a:pt x="108" y="17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4" name="组合 63"/>
          <p:cNvGrpSpPr/>
          <p:nvPr/>
        </p:nvGrpSpPr>
        <p:grpSpPr>
          <a:xfrm>
            <a:off x="0" y="0"/>
            <a:ext cx="6846211" cy="5162550"/>
            <a:chExt cx="6846211" cy="5162550"/>
          </a:xfrm>
        </p:grpSpPr>
        <p:sp>
          <p:nvSpPr>
            <p:cNvPr id="23" name="任意多边形 22"/>
            <p:cNvSpPr/>
            <p:nvPr/>
          </p:nvSpPr>
          <p:spPr bwMode="auto">
            <a:xfrm flipH="1">
              <a:off x="0" y="0"/>
              <a:ext cx="6846211" cy="5143500"/>
            </a:xfrm>
            <a:custGeom>
              <a:gdLst>
                <a:gd fmla="*/ 3616499 w 6846211" name="connsiteX0"/>
                <a:gd fmla="*/ 0 h 5143500" name="connsiteY0"/>
                <a:gd fmla="*/ 6811827 w 6846211" name="connsiteX1"/>
                <a:gd fmla="*/ 0 h 5143500" name="connsiteY1"/>
                <a:gd fmla="*/ 6846211 w 6846211" name="connsiteX2"/>
                <a:gd fmla="*/ 0 h 5143500" name="connsiteY2"/>
                <a:gd fmla="*/ 6846211 w 6846211" name="connsiteX3"/>
                <a:gd fmla="*/ 5143500 h 5143500" name="connsiteY3"/>
                <a:gd fmla="*/ 702 w 6846211" name="connsiteX4"/>
                <a:gd fmla="*/ 5143500 h 5143500" name="connsiteY4"/>
                <a:gd fmla="*/ 0 w 6846211" name="connsiteX5"/>
                <a:gd fmla="*/ 5034675 h 5143500" name="connsiteY5"/>
                <a:gd fmla="*/ 48971 w 6846211" name="connsiteX6"/>
                <a:gd fmla="*/ 4386673 h 5143500" name="connsiteY6"/>
                <a:gd fmla="*/ 3616499 w 6846211" name="connsiteX7"/>
                <a:gd fmla="*/ 0 h 51435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5143500" w="6846211">
                  <a:moveTo>
                    <a:pt x="3616499" y="0"/>
                  </a:moveTo>
                  <a:cubicBezTo>
                    <a:pt x="5578139" y="0"/>
                    <a:pt x="6436357" y="0"/>
                    <a:pt x="6811827" y="0"/>
                  </a:cubicBezTo>
                  <a:lnTo>
                    <a:pt x="6846211" y="0"/>
                  </a:lnTo>
                  <a:lnTo>
                    <a:pt x="6846211" y="5143500"/>
                  </a:lnTo>
                  <a:lnTo>
                    <a:pt x="702" y="5143500"/>
                  </a:lnTo>
                  <a:lnTo>
                    <a:pt x="0" y="5034675"/>
                  </a:lnTo>
                  <a:cubicBezTo>
                    <a:pt x="2936" y="4821504"/>
                    <a:pt x="18907" y="4605503"/>
                    <a:pt x="48971" y="4386673"/>
                  </a:cubicBezTo>
                  <a:cubicBezTo>
                    <a:pt x="329563" y="2293948"/>
                    <a:pt x="1752566" y="643916"/>
                    <a:pt x="3616499"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27" name="任意多边形 26"/>
            <p:cNvSpPr/>
            <p:nvPr/>
          </p:nvSpPr>
          <p:spPr bwMode="auto">
            <a:xfrm flipH="1">
              <a:off x="0" y="61885"/>
              <a:ext cx="6556589" cy="5100665"/>
            </a:xfrm>
            <a:custGeom>
              <a:gdLst>
                <a:gd fmla="*/ 4804908 w 6556589" name="connsiteX0"/>
                <a:gd fmla="*/ 1123 h 5100665" name="connsiteY0"/>
                <a:gd fmla="*/ 5556111 w 6556589" name="connsiteX1"/>
                <a:gd fmla="*/ 42539 h 5100665" name="connsiteY1"/>
                <a:gd fmla="*/ 6366425 w 6556589" name="connsiteX2"/>
                <a:gd fmla="*/ 228529 h 5100665" name="connsiteY2"/>
                <a:gd fmla="*/ 6556589 w 6556589" name="connsiteX3"/>
                <a:gd fmla="*/ 290862 h 5100665" name="connsiteY3"/>
                <a:gd fmla="*/ 6556589 w 6556589" name="connsiteX4"/>
                <a:gd fmla="*/ 5100665 h 5100665" name="connsiteY4"/>
                <a:gd fmla="*/ 3327 w 6556589" name="connsiteX5"/>
                <a:gd fmla="*/ 5100665 h 5100665" name="connsiteY5"/>
                <a:gd fmla="*/ 21 w 6556589" name="connsiteX6"/>
                <a:gd fmla="*/ 4971632 h 5100665" name="connsiteY6"/>
                <a:gd fmla="*/ 47079 w 6556589" name="connsiteX7"/>
                <a:gd fmla="*/ 4306438 h 5100665" name="connsiteY7"/>
                <a:gd fmla="*/ 4804908 w 6556589" name="connsiteX8"/>
                <a:gd fmla="*/ 1123 h 51006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100665" w="6556589">
                  <a:moveTo>
                    <a:pt x="4804908" y="1123"/>
                  </a:moveTo>
                  <a:cubicBezTo>
                    <a:pt x="5052149" y="-4175"/>
                    <a:pt x="5303060" y="9228"/>
                    <a:pt x="5556111" y="42539"/>
                  </a:cubicBezTo>
                  <a:cubicBezTo>
                    <a:pt x="5832668" y="86955"/>
                    <a:pt x="6103695" y="148026"/>
                    <a:pt x="6366425" y="228529"/>
                  </a:cubicBezTo>
                  <a:lnTo>
                    <a:pt x="6556589" y="290862"/>
                  </a:lnTo>
                  <a:lnTo>
                    <a:pt x="6556589" y="5100665"/>
                  </a:lnTo>
                  <a:lnTo>
                    <a:pt x="3327" y="5100665"/>
                  </a:lnTo>
                  <a:lnTo>
                    <a:pt x="21" y="4971632"/>
                  </a:lnTo>
                  <a:cubicBezTo>
                    <a:pt x="-627" y="4753024"/>
                    <a:pt x="13892" y="4531293"/>
                    <a:pt x="47079" y="4306438"/>
                  </a:cubicBezTo>
                  <a:cubicBezTo>
                    <a:pt x="367886" y="1851088"/>
                    <a:pt x="2414911" y="52342"/>
                    <a:pt x="4804908" y="1123"/>
                  </a:cubicBezTo>
                  <a:close/>
                </a:path>
              </a:pathLst>
            </a:custGeom>
            <a:pattFill prst="ltHorz">
              <a:fgClr>
                <a:schemeClr val="bg1">
                  <a:lumMod val="95000"/>
                </a:schemeClr>
              </a:fgClr>
              <a:bgClr>
                <a:schemeClr val="bg1"/>
              </a:bgClr>
            </a:patt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41" name="组合 40"/>
          <p:cNvGrpSpPr/>
          <p:nvPr/>
        </p:nvGrpSpPr>
        <p:grpSpPr>
          <a:xfrm>
            <a:off x="5943600" y="736966"/>
            <a:ext cx="3200399" cy="4408028"/>
            <a:chOff x="5943600" y="725391"/>
            <a:chExt cx="3200399" cy="4408028"/>
          </a:xfrm>
        </p:grpSpPr>
        <p:sp>
          <p:nvSpPr>
            <p:cNvPr id="9" name="Freeform 7"/>
            <p:cNvSpPr/>
            <p:nvPr/>
          </p:nvSpPr>
          <p:spPr bwMode="auto">
            <a:xfrm flipH="1">
              <a:off x="5943600" y="725391"/>
              <a:ext cx="3195949" cy="4408028"/>
            </a:xfrm>
            <a:custGeom>
              <a:gdLst>
                <a:gd fmla="*/ 0 w 163" name="T0"/>
                <a:gd fmla="*/ 9 h 224" name="T1"/>
                <a:gd fmla="*/ 54 w 163" name="T2"/>
                <a:gd fmla="*/ 3 h 224" name="T3"/>
                <a:gd fmla="*/ 155 w 163" name="T4"/>
                <a:gd fmla="*/ 134 h 224" name="T5"/>
                <a:gd fmla="*/ 89 w 163" name="T6"/>
                <a:gd fmla="*/ 224 h 224" name="T7"/>
                <a:gd fmla="*/ 0 w 163" name="T8"/>
                <a:gd fmla="*/ 224 h 224" name="T9"/>
                <a:gd fmla="*/ 0 w 163" name="T10"/>
                <a:gd fmla="*/ 9 h 224" name="T11"/>
              </a:gdLst>
              <a:cxnLst>
                <a:cxn ang="0">
                  <a:pos x="T0" y="T1"/>
                </a:cxn>
                <a:cxn ang="0">
                  <a:pos x="T2" y="T3"/>
                </a:cxn>
                <a:cxn ang="0">
                  <a:pos x="T4" y="T5"/>
                </a:cxn>
                <a:cxn ang="0">
                  <a:pos x="T6" y="T7"/>
                </a:cxn>
                <a:cxn ang="0">
                  <a:pos x="T8" y="T9"/>
                </a:cxn>
                <a:cxn ang="0">
                  <a:pos x="T10" y="T11"/>
                </a:cxn>
              </a:cxnLst>
              <a:rect b="b" l="0" r="r" t="0"/>
              <a:pathLst>
                <a:path h="224" w="163">
                  <a:moveTo>
                    <a:pt x="0" y="9"/>
                  </a:moveTo>
                  <a:cubicBezTo>
                    <a:pt x="17" y="3"/>
                    <a:pt x="35" y="0"/>
                    <a:pt x="54" y="3"/>
                  </a:cubicBezTo>
                  <a:cubicBezTo>
                    <a:pt x="118" y="11"/>
                    <a:pt x="163" y="70"/>
                    <a:pt x="155" y="134"/>
                  </a:cubicBezTo>
                  <a:cubicBezTo>
                    <a:pt x="149" y="175"/>
                    <a:pt x="123" y="208"/>
                    <a:pt x="89" y="224"/>
                  </a:cubicBezTo>
                  <a:cubicBezTo>
                    <a:pt x="0" y="224"/>
                    <a:pt x="0" y="224"/>
                    <a:pt x="0" y="224"/>
                  </a:cubicBezTo>
                  <a:lnTo>
                    <a:pt x="0" y="9"/>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任意多边形 39"/>
            <p:cNvSpPr/>
            <p:nvPr/>
          </p:nvSpPr>
          <p:spPr bwMode="auto">
            <a:xfrm flipH="1">
              <a:off x="6261903" y="909396"/>
              <a:ext cx="2882096" cy="4224023"/>
            </a:xfrm>
            <a:custGeom>
              <a:gdLst>
                <a:gd fmla="*/ 712407 w 2907789" name="connsiteX0"/>
                <a:gd fmla="*/ 49 h 4261679" name="connsiteY0"/>
                <a:gd fmla="*/ 61089 w 2907789" name="connsiteX1"/>
                <a:gd fmla="*/ 104941 h 4261679" name="connsiteY1"/>
                <a:gd fmla="*/ 0 w 2907789" name="connsiteX2"/>
                <a:gd fmla="*/ 128502 h 4261679" name="connsiteY2"/>
                <a:gd fmla="*/ 0 w 2907789" name="connsiteX3"/>
                <a:gd fmla="*/ 4234594 h 4261679" name="connsiteY3"/>
                <a:gd fmla="*/ 84604 w 2907789" name="connsiteX4"/>
                <a:gd fmla="*/ 4261679 h 4261679" name="connsiteY4"/>
                <a:gd fmla="*/ 1412642 w 2907789" name="connsiteX5"/>
                <a:gd fmla="*/ 4261679 h 4261679" name="connsiteY5"/>
                <a:gd fmla="*/ 1521344 w 2907789" name="connsiteX6"/>
                <a:gd fmla="*/ 4224966 h 4261679" name="connsiteY6"/>
                <a:gd fmla="*/ 2888700 w 2907789" name="connsiteX7"/>
                <a:gd fmla="*/ 2460302 h 4261679" name="connsiteY7"/>
                <a:gd fmla="*/ 1024409 w 2907789" name="connsiteX8"/>
                <a:gd fmla="*/ 26110 h 4261679" name="connsiteY8"/>
                <a:gd fmla="*/ 712407 w 2907789" name="connsiteX9"/>
                <a:gd fmla="*/ 49 h 426167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261679" w="2907789">
                  <a:moveTo>
                    <a:pt x="712407" y="49"/>
                  </a:moveTo>
                  <a:cubicBezTo>
                    <a:pt x="484196" y="-1536"/>
                    <a:pt x="268423" y="36103"/>
                    <a:pt x="61089" y="104941"/>
                  </a:cubicBezTo>
                  <a:lnTo>
                    <a:pt x="0" y="128502"/>
                  </a:lnTo>
                  <a:lnTo>
                    <a:pt x="0" y="4234594"/>
                  </a:lnTo>
                  <a:lnTo>
                    <a:pt x="84604" y="4261679"/>
                  </a:lnTo>
                  <a:lnTo>
                    <a:pt x="1412642" y="4261679"/>
                  </a:lnTo>
                  <a:lnTo>
                    <a:pt x="1521344" y="4224966"/>
                  </a:lnTo>
                  <a:cubicBezTo>
                    <a:pt x="2237233" y="3943022"/>
                    <a:pt x="2780605" y="3281560"/>
                    <a:pt x="2888700" y="2460302"/>
                  </a:cubicBezTo>
                  <a:cubicBezTo>
                    <a:pt x="3045929" y="1265745"/>
                    <a:pt x="2214860" y="161343"/>
                    <a:pt x="1024409" y="26110"/>
                  </a:cubicBezTo>
                  <a:cubicBezTo>
                    <a:pt x="917718" y="9205"/>
                    <a:pt x="813834" y="753"/>
                    <a:pt x="712407" y="49"/>
                  </a:cubicBezTo>
                  <a:close/>
                </a:path>
              </a:pathLst>
            </a:custGeom>
            <a:blipFill dpi="0" rotWithShape="0">
              <a:blip r:embed="rId2">
                <a:extLst>
                  <a:ext uri="{BEBA8EAE-BF5A-486C-A8C5-ECC9F3942E4B}">
                    <a14:imgProps>
                      <a14:imgLayer xmlns:d3p1="http://schemas.openxmlformats.org/officeDocument/2006/relationships" d3p1:embed="">
                        <a14:imgEffect>
                          <a14:brightnessContrast contrast="40000"/>
                        </a14:imgEffect>
                      </a14:imgLayer>
                    </a14:imgProps>
                  </a:ext>
                </a:extLst>
              </a:blip>
              <a:stretch>
                <a:fillRect b="-8000" l="-66000" r="-92000" t="-1000"/>
              </a:stretch>
            </a:bli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18" name="组合 17"/>
          <p:cNvGrpSpPr/>
          <p:nvPr/>
        </p:nvGrpSpPr>
        <p:grpSpPr>
          <a:xfrm flipH="1">
            <a:off x="7370618" y="1"/>
            <a:ext cx="1773382" cy="1509884"/>
            <a:chExt cx="1894596" cy="1613087"/>
          </a:xfrm>
        </p:grpSpPr>
        <p:sp>
          <p:nvSpPr>
            <p:cNvPr id="7" name="Freeform 5"/>
            <p:cNvSpPr/>
            <p:nvPr/>
          </p:nvSpPr>
          <p:spPr bwMode="auto">
            <a:xfrm>
              <a:off x="0" y="0"/>
              <a:ext cx="1894596" cy="1613087"/>
            </a:xfrm>
            <a:custGeom>
              <a:gdLst>
                <a:gd fmla="*/ 112 w 112" name="T0"/>
                <a:gd fmla="*/ 0 h 95" name="T1"/>
                <a:gd fmla="*/ 0 w 112" name="T2"/>
                <a:gd fmla="*/ 91 h 95" name="T3"/>
                <a:gd fmla="*/ 0 w 112" name="T4"/>
                <a:gd fmla="*/ 0 h 95" name="T5"/>
                <a:gd fmla="*/ 112 w 112" name="T6"/>
                <a:gd fmla="*/ 0 h 95" name="T7"/>
              </a:gdLst>
              <a:cxnLst>
                <a:cxn ang="0">
                  <a:pos x="T0" y="T1"/>
                </a:cxn>
                <a:cxn ang="0">
                  <a:pos x="T2" y="T3"/>
                </a:cxn>
                <a:cxn ang="0">
                  <a:pos x="T4" y="T5"/>
                </a:cxn>
                <a:cxn ang="0">
                  <a:pos x="T6" y="T7"/>
                </a:cxn>
              </a:cxnLst>
              <a:rect b="b" l="0" r="r" t="0"/>
              <a:pathLst>
                <a:path h="95" w="112">
                  <a:moveTo>
                    <a:pt x="112" y="0"/>
                  </a:moveTo>
                  <a:cubicBezTo>
                    <a:pt x="104" y="55"/>
                    <a:pt x="55" y="95"/>
                    <a:pt x="0" y="91"/>
                  </a:cubicBezTo>
                  <a:cubicBezTo>
                    <a:pt x="0" y="0"/>
                    <a:pt x="0" y="0"/>
                    <a:pt x="0" y="0"/>
                  </a:cubicBezTo>
                  <a:lnTo>
                    <a:pt x="112"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 name="Freeform 6"/>
            <p:cNvSpPr/>
            <p:nvPr/>
          </p:nvSpPr>
          <p:spPr bwMode="auto">
            <a:xfrm>
              <a:off x="0" y="0"/>
              <a:ext cx="1589629" cy="1308120"/>
            </a:xfrm>
            <a:custGeom>
              <a:gdLst>
                <a:gd fmla="*/ 94 w 94" name="T0"/>
                <a:gd fmla="*/ 0 h 77" name="T1"/>
                <a:gd fmla="*/ 0 w 94" name="T2"/>
                <a:gd fmla="*/ 73 h 77" name="T3"/>
                <a:gd fmla="*/ 0 w 94" name="T4"/>
                <a:gd fmla="*/ 0 h 77" name="T5"/>
                <a:gd fmla="*/ 94 w 94" name="T6"/>
                <a:gd fmla="*/ 0 h 77" name="T7"/>
              </a:gdLst>
              <a:cxnLst>
                <a:cxn ang="0">
                  <a:pos x="T0" y="T1"/>
                </a:cxn>
                <a:cxn ang="0">
                  <a:pos x="T2" y="T3"/>
                </a:cxn>
                <a:cxn ang="0">
                  <a:pos x="T4" y="T5"/>
                </a:cxn>
                <a:cxn ang="0">
                  <a:pos x="T6" y="T7"/>
                </a:cxn>
              </a:cxnLst>
              <a:rect b="b" l="0" r="r" t="0"/>
              <a:pathLst>
                <a:path h="77" w="94">
                  <a:moveTo>
                    <a:pt x="94" y="0"/>
                  </a:moveTo>
                  <a:cubicBezTo>
                    <a:pt x="86" y="45"/>
                    <a:pt x="45" y="77"/>
                    <a:pt x="0" y="73"/>
                  </a:cubicBezTo>
                  <a:cubicBezTo>
                    <a:pt x="0" y="0"/>
                    <a:pt x="0" y="0"/>
                    <a:pt x="0" y="0"/>
                  </a:cubicBezTo>
                  <a:lnTo>
                    <a:pt x="94" y="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29" name="文本框 28"/>
          <p:cNvSpPr txBox="1"/>
          <p:nvPr/>
        </p:nvSpPr>
        <p:spPr>
          <a:xfrm flipH="1">
            <a:off x="682456" y="2935873"/>
            <a:ext cx="4418209" cy="518160"/>
          </a:xfrm>
          <a:prstGeom prst="rect">
            <a:avLst/>
          </a:prstGeom>
          <a:noFill/>
        </p:spPr>
        <p:txBody>
          <a:bodyPr rtlCol="0" wrap="square">
            <a:spAutoFit/>
          </a:bodyPr>
          <a:lstStyle/>
          <a:p>
            <a:r>
              <a:rPr altLang="zh-CN" lang="en-US" smtClean="0" sz="1400">
                <a:solidFill>
                  <a:schemeClr val="accent1"/>
                </a:solidFill>
                <a:latin typeface="微软雅黑"/>
              </a:rPr>
              <a:t>basic knowledge training of five insurances and</a:t>
            </a:r>
          </a:p>
          <a:p>
            <a:r>
              <a:rPr altLang="zh-CN" lang="en-US" smtClean="0" sz="1400">
                <a:solidFill>
                  <a:schemeClr val="accent1"/>
                </a:solidFill>
                <a:latin typeface="微软雅黑"/>
              </a:rPr>
              <a:t>knowledge training of five insurances</a:t>
            </a:r>
          </a:p>
        </p:txBody>
      </p:sp>
      <p:sp>
        <p:nvSpPr>
          <p:cNvPr id="30" name="文本框 29"/>
          <p:cNvSpPr txBox="1"/>
          <p:nvPr/>
        </p:nvSpPr>
        <p:spPr>
          <a:xfrm flipH="1">
            <a:off x="609600" y="1223579"/>
            <a:ext cx="3910874" cy="1097280"/>
          </a:xfrm>
          <a:prstGeom prst="rect">
            <a:avLst/>
          </a:prstGeom>
          <a:noFill/>
        </p:spPr>
        <p:txBody>
          <a:bodyPr rtlCol="0" wrap="square">
            <a:spAutoFit/>
          </a:bodyPr>
          <a:lstStyle/>
          <a:p>
            <a:r>
              <a:rPr altLang="en-US" lang="zh-CN" smtClean="0" spc="600" sz="6600">
                <a:solidFill>
                  <a:schemeClr val="accent1"/>
                </a:solidFill>
                <a:latin charset="-122" panose="00020600040101010101" pitchFamily="18" typeface="汉仪锐智W"/>
                <a:ea charset="-122" panose="00020600040101010101" pitchFamily="18" typeface="汉仪锐智W"/>
              </a:rPr>
              <a:t>保险培训</a:t>
            </a:r>
          </a:p>
        </p:txBody>
      </p:sp>
      <p:grpSp>
        <p:nvGrpSpPr>
          <p:cNvPr id="35" name="组合 34"/>
          <p:cNvGrpSpPr/>
          <p:nvPr/>
        </p:nvGrpSpPr>
        <p:grpSpPr>
          <a:xfrm>
            <a:off x="657424" y="2343150"/>
            <a:ext cx="4623902" cy="523220"/>
            <a:chOff x="632507" y="2223024"/>
            <a:chExt cx="4623902" cy="523220"/>
          </a:xfrm>
        </p:grpSpPr>
        <p:sp>
          <p:nvSpPr>
            <p:cNvPr id="28" name="文本框 27"/>
            <p:cNvSpPr txBox="1"/>
            <p:nvPr/>
          </p:nvSpPr>
          <p:spPr>
            <a:xfrm flipH="1">
              <a:off x="632507" y="2223024"/>
              <a:ext cx="4623902" cy="518160"/>
            </a:xfrm>
            <a:prstGeom prst="rect">
              <a:avLst/>
            </a:prstGeom>
            <a:noFill/>
          </p:spPr>
          <p:txBody>
            <a:bodyPr rtlCol="0" wrap="square">
              <a:spAutoFit/>
            </a:bodyPr>
            <a:lstStyle/>
            <a:p>
              <a:r>
                <a:rPr altLang="en-US" lang="zh-CN" spc="600" sz="2800">
                  <a:solidFill>
                    <a:schemeClr val="accent1"/>
                  </a:solidFill>
                  <a:latin typeface="微软雅黑"/>
                </a:rPr>
                <a:t>五险一金基础知识培训</a:t>
              </a:r>
            </a:p>
          </p:txBody>
        </p:sp>
        <p:cxnSp>
          <p:nvCxnSpPr>
            <p:cNvPr id="33" name="直接连接符 32"/>
            <p:cNvCxnSpPr/>
            <p:nvPr/>
          </p:nvCxnSpPr>
          <p:spPr>
            <a:xfrm>
              <a:off x="713187" y="2695816"/>
              <a:ext cx="4235331"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36" name="文本框 35"/>
          <p:cNvSpPr txBox="1"/>
          <p:nvPr/>
        </p:nvSpPr>
        <p:spPr>
          <a:xfrm flipH="1">
            <a:off x="632750" y="3501404"/>
            <a:ext cx="3633303" cy="365760"/>
          </a:xfrm>
          <a:prstGeom prst="rect">
            <a:avLst/>
          </a:prstGeom>
          <a:noFill/>
        </p:spPr>
        <p:txBody>
          <a:bodyPr rtlCol="0" wrap="square">
            <a:spAutoFit/>
          </a:bodyPr>
          <a:lstStyle/>
          <a:p>
            <a:r>
              <a:rPr altLang="en-US" lang="zh-CN" smtClean="0" spc="300">
                <a:solidFill>
                  <a:schemeClr val="accent1"/>
                </a:solidFill>
                <a:latin typeface="+mn-ea"/>
              </a:rPr>
              <a:t>演示完毕感谢您的观看</a:t>
            </a:r>
          </a:p>
        </p:txBody>
      </p:sp>
      <p:sp>
        <p:nvSpPr>
          <p:cNvPr id="57" name="矩形 56"/>
          <p:cNvSpPr/>
          <p:nvPr/>
        </p:nvSpPr>
        <p:spPr>
          <a:xfrm>
            <a:off x="5133754" y="438150"/>
            <a:ext cx="1527492" cy="579120"/>
          </a:xfrm>
          <a:prstGeom prst="rect">
            <a:avLst/>
          </a:prstGeom>
        </p:spPr>
        <p:txBody>
          <a:bodyPr wrap="none">
            <a:spAutoFit/>
          </a:bodyPr>
          <a:lstStyle/>
          <a:p>
            <a:pPr algn="ctr"/>
            <a:r>
              <a:rPr altLang="en-US" lang="zh-CN" smtClean="0" sz="1600">
                <a:solidFill>
                  <a:schemeClr val="accent2"/>
                </a:solidFill>
                <a:latin charset="-122" panose="00020600040101010101" pitchFamily="18" typeface="汉仪锐智W"/>
                <a:ea charset="-122" panose="00020600040101010101" pitchFamily="18" typeface="汉仪锐智W"/>
              </a:rPr>
              <a:t> INSURANCE </a:t>
            </a:r>
          </a:p>
          <a:p>
            <a:pPr algn="ctr"/>
            <a:r>
              <a:rPr altLang="en-US" lang="zh-CN" smtClean="0" sz="1600">
                <a:solidFill>
                  <a:schemeClr val="accent2"/>
                </a:solidFill>
                <a:latin charset="-122" panose="00020600040101010101" pitchFamily="18" typeface="汉仪锐智W"/>
                <a:ea charset="-122" panose="00020600040101010101" pitchFamily="18" typeface="汉仪锐智W"/>
              </a:rPr>
              <a:t>TRAINING</a:t>
            </a:r>
          </a:p>
        </p:txBody>
      </p:sp>
      <p:grpSp>
        <p:nvGrpSpPr>
          <p:cNvPr id="63" name="组合 62"/>
          <p:cNvGrpSpPr/>
          <p:nvPr/>
        </p:nvGrpSpPr>
        <p:grpSpPr>
          <a:xfrm>
            <a:off x="771248" y="4021479"/>
            <a:ext cx="1690678" cy="150471"/>
            <a:chOff x="787078" y="3993518"/>
            <a:chExt cx="1690678" cy="150471"/>
          </a:xfrm>
        </p:grpSpPr>
        <p:sp>
          <p:nvSpPr>
            <p:cNvPr id="58" name="椭圆 57"/>
            <p:cNvSpPr/>
            <p:nvPr/>
          </p:nvSpPr>
          <p:spPr>
            <a:xfrm>
              <a:off x="787078" y="3993518"/>
              <a:ext cx="150471" cy="1504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9" name="椭圆 58"/>
            <p:cNvSpPr/>
            <p:nvPr/>
          </p:nvSpPr>
          <p:spPr>
            <a:xfrm>
              <a:off x="1172130" y="3993518"/>
              <a:ext cx="150471" cy="1504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0" name="椭圆 59"/>
            <p:cNvSpPr/>
            <p:nvPr/>
          </p:nvSpPr>
          <p:spPr>
            <a:xfrm>
              <a:off x="1557182" y="3993518"/>
              <a:ext cx="150471" cy="1504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1" name="椭圆 60"/>
            <p:cNvSpPr/>
            <p:nvPr/>
          </p:nvSpPr>
          <p:spPr>
            <a:xfrm>
              <a:off x="1942234" y="3993518"/>
              <a:ext cx="150471" cy="1504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2" name="椭圆 61"/>
            <p:cNvSpPr/>
            <p:nvPr/>
          </p:nvSpPr>
          <p:spPr>
            <a:xfrm>
              <a:off x="2327285" y="3993518"/>
              <a:ext cx="150471" cy="1504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2608250887"/>
      </p:ext>
    </p:extLst>
  </p:cSld>
  <p:clrMapOvr>
    <a:masterClrMapping/>
  </p:clrMapOvr>
  <mc:AlternateContent>
    <mc:Choice Requires="p14">
      <p:transition p14:dur="0"/>
    </mc:Choice>
    <mc:Fallback>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8">
                                  <p:stCondLst>
                                    <p:cond delay="0"/>
                                  </p:stCondLst>
                                  <p:childTnLst>
                                    <p:set>
                                      <p:cBhvr>
                                        <p:cTn dur="1" fill="hold" id="6">
                                          <p:stCondLst>
                                            <p:cond delay="0"/>
                                          </p:stCondLst>
                                        </p:cTn>
                                        <p:tgtEl>
                                          <p:spTgt spid="64"/>
                                        </p:tgtEl>
                                        <p:attrNameLst>
                                          <p:attrName>style.visibility</p:attrName>
                                        </p:attrNameLst>
                                      </p:cBhvr>
                                      <p:to>
                                        <p:strVal val="visible"/>
                                      </p:to>
                                    </p:set>
                                    <p:anim calcmode="lin" valueType="num">
                                      <p:cBhvr additive="base">
                                        <p:cTn dur="1000" fill="hold" id="7"/>
                                        <p:tgtEl>
                                          <p:spTgt spid="64"/>
                                        </p:tgtEl>
                                        <p:attrNameLst>
                                          <p:attrName>ppt_x</p:attrName>
                                        </p:attrNameLst>
                                      </p:cBhvr>
                                      <p:tavLst>
                                        <p:tav tm="0">
                                          <p:val>
                                            <p:strVal val="0-#ppt_w/2"/>
                                          </p:val>
                                        </p:tav>
                                        <p:tav tm="100000">
                                          <p:val>
                                            <p:strVal val="#ppt_x"/>
                                          </p:val>
                                        </p:tav>
                                      </p:tavLst>
                                    </p:anim>
                                    <p:anim calcmode="lin" valueType="num">
                                      <p:cBhvr additive="base">
                                        <p:cTn dur="1000" fill="hold" id="8"/>
                                        <p:tgtEl>
                                          <p:spTgt spid="64"/>
                                        </p:tgtEl>
                                        <p:attrNameLst>
                                          <p:attrName>ppt_y</p:attrName>
                                        </p:attrNameLst>
                                      </p:cBhvr>
                                      <p:tavLst>
                                        <p:tav tm="0">
                                          <p:val>
                                            <p:strVal val="#ppt_y"/>
                                          </p:val>
                                        </p:tav>
                                        <p:tav tm="100000">
                                          <p:val>
                                            <p:strVal val="#ppt_y"/>
                                          </p:val>
                                        </p:tav>
                                      </p:tavLst>
                                    </p:anim>
                                  </p:childTnLst>
                                </p:cTn>
                              </p:par>
                              <p:par>
                                <p:cTn decel="60000" fill="hold" id="9" nodeType="withEffect" presetClass="entr" presetID="2" presetSubtype="3">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1000" fill="hold" id="11"/>
                                        <p:tgtEl>
                                          <p:spTgt spid="18"/>
                                        </p:tgtEl>
                                        <p:attrNameLst>
                                          <p:attrName>ppt_x</p:attrName>
                                        </p:attrNameLst>
                                      </p:cBhvr>
                                      <p:tavLst>
                                        <p:tav tm="0">
                                          <p:val>
                                            <p:strVal val="1+#ppt_w/2"/>
                                          </p:val>
                                        </p:tav>
                                        <p:tav tm="100000">
                                          <p:val>
                                            <p:strVal val="#ppt_x"/>
                                          </p:val>
                                        </p:tav>
                                      </p:tavLst>
                                    </p:anim>
                                    <p:anim calcmode="lin" valueType="num">
                                      <p:cBhvr additive="base">
                                        <p:cTn dur="1000" fill="hold" id="12"/>
                                        <p:tgtEl>
                                          <p:spTgt spid="18"/>
                                        </p:tgtEl>
                                        <p:attrNameLst>
                                          <p:attrName>ppt_y</p:attrName>
                                        </p:attrNameLst>
                                      </p:cBhvr>
                                      <p:tavLst>
                                        <p:tav tm="0">
                                          <p:val>
                                            <p:strVal val="0-#ppt_h/2"/>
                                          </p:val>
                                        </p:tav>
                                        <p:tav tm="100000">
                                          <p:val>
                                            <p:strVal val="#ppt_y"/>
                                          </p:val>
                                        </p:tav>
                                      </p:tavLst>
                                    </p:anim>
                                  </p:childTnLst>
                                </p:cTn>
                              </p:par>
                              <p:par>
                                <p:cTn decel="60000" fill="hold" id="13" nodeType="withEffect" presetClass="entr" presetID="2" presetSubtype="1">
                                  <p:stCondLst>
                                    <p:cond delay="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1000" fill="hold" id="15"/>
                                        <p:tgtEl>
                                          <p:spTgt spid="16"/>
                                        </p:tgtEl>
                                        <p:attrNameLst>
                                          <p:attrName>ppt_x</p:attrName>
                                        </p:attrNameLst>
                                      </p:cBhvr>
                                      <p:tavLst>
                                        <p:tav tm="0">
                                          <p:val>
                                            <p:strVal val="#ppt_x"/>
                                          </p:val>
                                        </p:tav>
                                        <p:tav tm="100000">
                                          <p:val>
                                            <p:strVal val="#ppt_x"/>
                                          </p:val>
                                        </p:tav>
                                      </p:tavLst>
                                    </p:anim>
                                    <p:anim calcmode="lin" valueType="num">
                                      <p:cBhvr additive="base">
                                        <p:cTn dur="1000" fill="hold" id="16"/>
                                        <p:tgtEl>
                                          <p:spTgt spid="16"/>
                                        </p:tgtEl>
                                        <p:attrNameLst>
                                          <p:attrName>ppt_y</p:attrName>
                                        </p:attrNameLst>
                                      </p:cBhvr>
                                      <p:tavLst>
                                        <p:tav tm="0">
                                          <p:val>
                                            <p:strVal val="0-#ppt_h/2"/>
                                          </p:val>
                                        </p:tav>
                                        <p:tav tm="100000">
                                          <p:val>
                                            <p:strVal val="#ppt_y"/>
                                          </p:val>
                                        </p:tav>
                                      </p:tavLst>
                                    </p:anim>
                                  </p:childTnLst>
                                </p:cTn>
                              </p:par>
                              <p:par>
                                <p:cTn decel="60000" fill="hold" id="17" nodeType="withEffect" presetClass="entr" presetID="2" presetSubtype="2">
                                  <p:stCondLst>
                                    <p:cond delay="0"/>
                                  </p:stCondLst>
                                  <p:childTnLst>
                                    <p:set>
                                      <p:cBhvr>
                                        <p:cTn dur="1" fill="hold" id="18">
                                          <p:stCondLst>
                                            <p:cond delay="0"/>
                                          </p:stCondLst>
                                        </p:cTn>
                                        <p:tgtEl>
                                          <p:spTgt spid="41"/>
                                        </p:tgtEl>
                                        <p:attrNameLst>
                                          <p:attrName>style.visibility</p:attrName>
                                        </p:attrNameLst>
                                      </p:cBhvr>
                                      <p:to>
                                        <p:strVal val="visible"/>
                                      </p:to>
                                    </p:set>
                                    <p:anim calcmode="lin" valueType="num">
                                      <p:cBhvr additive="base">
                                        <p:cTn dur="1000" fill="hold" id="19"/>
                                        <p:tgtEl>
                                          <p:spTgt spid="41"/>
                                        </p:tgtEl>
                                        <p:attrNameLst>
                                          <p:attrName>ppt_x</p:attrName>
                                        </p:attrNameLst>
                                      </p:cBhvr>
                                      <p:tavLst>
                                        <p:tav tm="0">
                                          <p:val>
                                            <p:strVal val="1+#ppt_w/2"/>
                                          </p:val>
                                        </p:tav>
                                        <p:tav tm="100000">
                                          <p:val>
                                            <p:strVal val="#ppt_x"/>
                                          </p:val>
                                        </p:tav>
                                      </p:tavLst>
                                    </p:anim>
                                    <p:anim calcmode="lin" valueType="num">
                                      <p:cBhvr additive="base">
                                        <p:cTn dur="1000" fill="hold" id="20"/>
                                        <p:tgtEl>
                                          <p:spTgt spid="41"/>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53" presetSubtype="0">
                                  <p:stCondLst>
                                    <p:cond delay="0"/>
                                  </p:stCondLst>
                                  <p:childTnLst>
                                    <p:set>
                                      <p:cBhvr>
                                        <p:cTn dur="1" fill="hold" id="24">
                                          <p:stCondLst>
                                            <p:cond delay="0"/>
                                          </p:stCondLst>
                                        </p:cTn>
                                        <p:tgtEl>
                                          <p:spTgt spid="57"/>
                                        </p:tgtEl>
                                        <p:attrNameLst>
                                          <p:attrName>style.visibility</p:attrName>
                                        </p:attrNameLst>
                                      </p:cBhvr>
                                      <p:to>
                                        <p:strVal val="visible"/>
                                      </p:to>
                                    </p:set>
                                    <p:anim calcmode="lin" valueType="num">
                                      <p:cBhvr>
                                        <p:cTn dur="500" fill="hold" id="25"/>
                                        <p:tgtEl>
                                          <p:spTgt spid="57"/>
                                        </p:tgtEl>
                                        <p:attrNameLst>
                                          <p:attrName>ppt_w</p:attrName>
                                        </p:attrNameLst>
                                      </p:cBhvr>
                                      <p:tavLst>
                                        <p:tav tm="0">
                                          <p:val>
                                            <p:fltVal val="0"/>
                                          </p:val>
                                        </p:tav>
                                        <p:tav tm="100000">
                                          <p:val>
                                            <p:strVal val="#ppt_w"/>
                                          </p:val>
                                        </p:tav>
                                      </p:tavLst>
                                    </p:anim>
                                    <p:anim calcmode="lin" valueType="num">
                                      <p:cBhvr>
                                        <p:cTn dur="500" fill="hold" id="26"/>
                                        <p:tgtEl>
                                          <p:spTgt spid="57"/>
                                        </p:tgtEl>
                                        <p:attrNameLst>
                                          <p:attrName>ppt_h</p:attrName>
                                        </p:attrNameLst>
                                      </p:cBhvr>
                                      <p:tavLst>
                                        <p:tav tm="0">
                                          <p:val>
                                            <p:fltVal val="0"/>
                                          </p:val>
                                        </p:tav>
                                        <p:tav tm="100000">
                                          <p:val>
                                            <p:strVal val="#ppt_h"/>
                                          </p:val>
                                        </p:tav>
                                      </p:tavLst>
                                    </p:anim>
                                    <p:animEffect filter="fade" transition="in">
                                      <p:cBhvr>
                                        <p:cTn dur="500" id="27"/>
                                        <p:tgtEl>
                                          <p:spTgt spid="5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56" presetSubtype="0">
                                  <p:stCondLst>
                                    <p:cond delay="0"/>
                                  </p:stCondLst>
                                  <p:iterate type="lt">
                                    <p:tmPct val="10000"/>
                                  </p:iterate>
                                  <p:childTnLst>
                                    <p:set>
                                      <p:cBhvr>
                                        <p:cTn dur="1" fill="hold" id="31">
                                          <p:stCondLst>
                                            <p:cond delay="0"/>
                                          </p:stCondLst>
                                        </p:cTn>
                                        <p:tgtEl>
                                          <p:spTgt spid="30"/>
                                        </p:tgtEl>
                                        <p:attrNameLst>
                                          <p:attrName>style.visibility</p:attrName>
                                        </p:attrNameLst>
                                      </p:cBhvr>
                                      <p:to>
                                        <p:strVal val="visible"/>
                                      </p:to>
                                    </p:set>
                                    <p:anim by="(-#ppt_w*2)" calcmode="lin" valueType="num">
                                      <p:cBhvr rctx="PPT">
                                        <p:cTn autoRev="1" dur="500" fill="hold" id="32">
                                          <p:stCondLst>
                                            <p:cond delay="0"/>
                                          </p:stCondLst>
                                        </p:cTn>
                                        <p:tgtEl>
                                          <p:spTgt spid="30"/>
                                        </p:tgtEl>
                                        <p:attrNameLst>
                                          <p:attrName>ppt_w</p:attrName>
                                        </p:attrNameLst>
                                      </p:cBhvr>
                                    </p:anim>
                                    <p:anim by="(#ppt_w*0.50)" calcmode="lin" valueType="num">
                                      <p:cBhvr>
                                        <p:cTn autoRev="1" decel="50000" dur="500" fill="hold" id="33">
                                          <p:stCondLst>
                                            <p:cond delay="0"/>
                                          </p:stCondLst>
                                        </p:cTn>
                                        <p:tgtEl>
                                          <p:spTgt spid="30"/>
                                        </p:tgtEl>
                                        <p:attrNameLst>
                                          <p:attrName>ppt_x</p:attrName>
                                        </p:attrNameLst>
                                      </p:cBhvr>
                                    </p:anim>
                                    <p:anim calcmode="lin" from="(-#ppt_h/2)" to="(#ppt_y)" valueType="num">
                                      <p:cBhvr>
                                        <p:cTn dur="1000" fill="hold" id="34">
                                          <p:stCondLst>
                                            <p:cond delay="0"/>
                                          </p:stCondLst>
                                        </p:cTn>
                                        <p:tgtEl>
                                          <p:spTgt spid="30"/>
                                        </p:tgtEl>
                                        <p:attrNameLst>
                                          <p:attrName>ppt_y</p:attrName>
                                        </p:attrNameLst>
                                      </p:cBhvr>
                                    </p:anim>
                                    <p:animRot by="21600000">
                                      <p:cBhvr>
                                        <p:cTn dur="1000" fill="hold" id="35">
                                          <p:stCondLst>
                                            <p:cond delay="0"/>
                                          </p:stCondLst>
                                        </p:cTn>
                                        <p:tgtEl>
                                          <p:spTgt spid="30"/>
                                        </p:tgtEl>
                                        <p:attrNameLst>
                                          <p:attrName>r</p:attrName>
                                        </p:attrNameLst>
                                      </p:cBhvr>
                                    </p:animRot>
                                  </p:childTnLst>
                                </p:cTn>
                              </p:par>
                            </p:childTnLst>
                          </p:cTn>
                        </p:par>
                      </p:childTnLst>
                    </p:cTn>
                  </p:par>
                  <p:par>
                    <p:cTn fill="hold" id="36" nodeType="clickPar">
                      <p:stCondLst>
                        <p:cond delay="indefinite"/>
                      </p:stCondLst>
                      <p:childTnLst>
                        <p:par>
                          <p:cTn fill="hold" id="37" nodeType="afterGroup">
                            <p:stCondLst>
                              <p:cond delay="0"/>
                            </p:stCondLst>
                            <p:childTnLst>
                              <p:par>
                                <p:cTn fill="hold" id="38" nodeType="clickEffect" presetClass="entr" presetID="22" presetSubtype="8">
                                  <p:stCondLst>
                                    <p:cond delay="0"/>
                                  </p:stCondLst>
                                  <p:childTnLst>
                                    <p:set>
                                      <p:cBhvr>
                                        <p:cTn dur="1" fill="hold" id="39">
                                          <p:stCondLst>
                                            <p:cond delay="0"/>
                                          </p:stCondLst>
                                        </p:cTn>
                                        <p:tgtEl>
                                          <p:spTgt spid="35"/>
                                        </p:tgtEl>
                                        <p:attrNameLst>
                                          <p:attrName>style.visibility</p:attrName>
                                        </p:attrNameLst>
                                      </p:cBhvr>
                                      <p:to>
                                        <p:strVal val="visible"/>
                                      </p:to>
                                    </p:set>
                                    <p:animEffect filter="wipe(left)" transition="in">
                                      <p:cBhvr>
                                        <p:cTn dur="500" id="40"/>
                                        <p:tgtEl>
                                          <p:spTgt spid="35"/>
                                        </p:tgtEl>
                                      </p:cBhvr>
                                    </p:animEffect>
                                  </p:childTnLst>
                                </p:cTn>
                              </p:par>
                            </p:childTnLst>
                          </p:cTn>
                        </p:par>
                      </p:childTnLst>
                    </p:cTn>
                  </p:par>
                  <p:par>
                    <p:cTn fill="hold" id="41" nodeType="clickPar">
                      <p:stCondLst>
                        <p:cond delay="indefinite"/>
                      </p:stCondLst>
                      <p:childTnLst>
                        <p:par>
                          <p:cTn fill="hold" id="42" nodeType="afterGroup">
                            <p:stCondLst>
                              <p:cond delay="0"/>
                            </p:stCondLst>
                            <p:childTnLst>
                              <p:par>
                                <p:cTn fill="hold" grpId="0" id="43" nodeType="clickEffect" presetClass="entr" presetID="2" presetSubtype="4">
                                  <p:stCondLst>
                                    <p:cond delay="0"/>
                                  </p:stCondLst>
                                  <p:childTnLst>
                                    <p:set>
                                      <p:cBhvr>
                                        <p:cTn dur="1" fill="hold" id="44">
                                          <p:stCondLst>
                                            <p:cond delay="0"/>
                                          </p:stCondLst>
                                        </p:cTn>
                                        <p:tgtEl>
                                          <p:spTgt spid="29"/>
                                        </p:tgtEl>
                                        <p:attrNameLst>
                                          <p:attrName>style.visibility</p:attrName>
                                        </p:attrNameLst>
                                      </p:cBhvr>
                                      <p:to>
                                        <p:strVal val="visible"/>
                                      </p:to>
                                    </p:set>
                                    <p:anim calcmode="lin" valueType="num">
                                      <p:cBhvr additive="base">
                                        <p:cTn dur="500" fill="hold" id="45"/>
                                        <p:tgtEl>
                                          <p:spTgt spid="29"/>
                                        </p:tgtEl>
                                        <p:attrNameLst>
                                          <p:attrName>ppt_x</p:attrName>
                                        </p:attrNameLst>
                                      </p:cBhvr>
                                      <p:tavLst>
                                        <p:tav tm="0">
                                          <p:val>
                                            <p:strVal val="#ppt_x"/>
                                          </p:val>
                                        </p:tav>
                                        <p:tav tm="100000">
                                          <p:val>
                                            <p:strVal val="#ppt_x"/>
                                          </p:val>
                                        </p:tav>
                                      </p:tavLst>
                                    </p:anim>
                                    <p:anim calcmode="lin" valueType="num">
                                      <p:cBhvr additive="base">
                                        <p:cTn dur="500" fill="hold" id="46"/>
                                        <p:tgtEl>
                                          <p:spTgt spid="29"/>
                                        </p:tgtEl>
                                        <p:attrNameLst>
                                          <p:attrName>ppt_y</p:attrName>
                                        </p:attrNameLst>
                                      </p:cBhvr>
                                      <p:tavLst>
                                        <p:tav tm="0">
                                          <p:val>
                                            <p:strVal val="1+#ppt_h/2"/>
                                          </p:val>
                                        </p:tav>
                                        <p:tav tm="100000">
                                          <p:val>
                                            <p:strVal val="#ppt_y"/>
                                          </p:val>
                                        </p:tav>
                                      </p:tavLst>
                                    </p:anim>
                                  </p:childTnLst>
                                </p:cTn>
                              </p:par>
                            </p:childTnLst>
                          </p:cTn>
                        </p:par>
                      </p:childTnLst>
                    </p:cTn>
                  </p:par>
                  <p:par>
                    <p:cTn fill="hold" id="47" nodeType="clickPar">
                      <p:stCondLst>
                        <p:cond delay="indefinite"/>
                      </p:stCondLst>
                      <p:childTnLst>
                        <p:par>
                          <p:cTn fill="hold" id="48" nodeType="afterGroup">
                            <p:stCondLst>
                              <p:cond delay="0"/>
                            </p:stCondLst>
                            <p:childTnLst>
                              <p:par>
                                <p:cTn fill="hold" grpId="0" id="49" nodeType="clickEffect" presetClass="entr" presetID="53" presetSubtype="0">
                                  <p:stCondLst>
                                    <p:cond delay="0"/>
                                  </p:stCondLst>
                                  <p:childTnLst>
                                    <p:set>
                                      <p:cBhvr>
                                        <p:cTn dur="1" fill="hold" id="50">
                                          <p:stCondLst>
                                            <p:cond delay="0"/>
                                          </p:stCondLst>
                                        </p:cTn>
                                        <p:tgtEl>
                                          <p:spTgt spid="36"/>
                                        </p:tgtEl>
                                        <p:attrNameLst>
                                          <p:attrName>style.visibility</p:attrName>
                                        </p:attrNameLst>
                                      </p:cBhvr>
                                      <p:to>
                                        <p:strVal val="visible"/>
                                      </p:to>
                                    </p:set>
                                    <p:anim calcmode="lin" valueType="num">
                                      <p:cBhvr>
                                        <p:cTn dur="500" fill="hold" id="51"/>
                                        <p:tgtEl>
                                          <p:spTgt spid="36"/>
                                        </p:tgtEl>
                                        <p:attrNameLst>
                                          <p:attrName>ppt_w</p:attrName>
                                        </p:attrNameLst>
                                      </p:cBhvr>
                                      <p:tavLst>
                                        <p:tav tm="0">
                                          <p:val>
                                            <p:fltVal val="0"/>
                                          </p:val>
                                        </p:tav>
                                        <p:tav tm="100000">
                                          <p:val>
                                            <p:strVal val="#ppt_w"/>
                                          </p:val>
                                        </p:tav>
                                      </p:tavLst>
                                    </p:anim>
                                    <p:anim calcmode="lin" valueType="num">
                                      <p:cBhvr>
                                        <p:cTn dur="500" fill="hold" id="52"/>
                                        <p:tgtEl>
                                          <p:spTgt spid="36"/>
                                        </p:tgtEl>
                                        <p:attrNameLst>
                                          <p:attrName>ppt_h</p:attrName>
                                        </p:attrNameLst>
                                      </p:cBhvr>
                                      <p:tavLst>
                                        <p:tav tm="0">
                                          <p:val>
                                            <p:fltVal val="0"/>
                                          </p:val>
                                        </p:tav>
                                        <p:tav tm="100000">
                                          <p:val>
                                            <p:strVal val="#ppt_h"/>
                                          </p:val>
                                        </p:tav>
                                      </p:tavLst>
                                    </p:anim>
                                    <p:animEffect filter="fade" transition="in">
                                      <p:cBhvr>
                                        <p:cTn dur="500" id="53"/>
                                        <p:tgtEl>
                                          <p:spTgt spid="36"/>
                                        </p:tgtEl>
                                      </p:cBhvr>
                                    </p:animEffect>
                                  </p:childTnLst>
                                </p:cTn>
                              </p:par>
                            </p:childTnLst>
                          </p:cTn>
                        </p:par>
                      </p:childTnLst>
                    </p:cTn>
                  </p:par>
                  <p:par>
                    <p:cTn fill="hold" id="54" nodeType="clickPar">
                      <p:stCondLst>
                        <p:cond delay="indefinite"/>
                      </p:stCondLst>
                      <p:childTnLst>
                        <p:par>
                          <p:cTn fill="hold" id="55" nodeType="afterGroup">
                            <p:stCondLst>
                              <p:cond delay="0"/>
                            </p:stCondLst>
                            <p:childTnLst>
                              <p:par>
                                <p:cTn fill="hold" id="56" nodeType="clickEffect" presetClass="entr" presetID="16" presetSubtype="21">
                                  <p:stCondLst>
                                    <p:cond delay="0"/>
                                  </p:stCondLst>
                                  <p:childTnLst>
                                    <p:set>
                                      <p:cBhvr>
                                        <p:cTn dur="1" fill="hold" id="57">
                                          <p:stCondLst>
                                            <p:cond delay="0"/>
                                          </p:stCondLst>
                                        </p:cTn>
                                        <p:tgtEl>
                                          <p:spTgt spid="63"/>
                                        </p:tgtEl>
                                        <p:attrNameLst>
                                          <p:attrName>style.visibility</p:attrName>
                                        </p:attrNameLst>
                                      </p:cBhvr>
                                      <p:to>
                                        <p:strVal val="visible"/>
                                      </p:to>
                                    </p:set>
                                    <p:animEffect filter="barn(inVertical)" transition="in">
                                      <p:cBhvr>
                                        <p:cTn dur="500" id="58"/>
                                        <p:tgtEl>
                                          <p:spTgt spid="6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0"/>
      <p:bldP grpId="0" spid="36"/>
      <p:bldP grpId="0" spid="57"/>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flipH="1">
            <a:off x="4267201" y="0"/>
            <a:ext cx="3266201" cy="2341418"/>
            <a:chOff x="1752600" y="0"/>
            <a:chExt cx="4650474" cy="3333750"/>
          </a:xfrm>
        </p:grpSpPr>
        <p:sp>
          <p:nvSpPr>
            <p:cNvPr id="13" name="Freeform 11"/>
            <p:cNvSpPr/>
            <p:nvPr/>
          </p:nvSpPr>
          <p:spPr bwMode="auto">
            <a:xfrm>
              <a:off x="1752600" y="7036"/>
              <a:ext cx="4650474" cy="3326714"/>
            </a:xfrm>
            <a:custGeom>
              <a:gdLst>
                <a:gd fmla="*/ 123 w 275" name="T0"/>
                <a:gd fmla="*/ 186 h 196" name="T1"/>
                <a:gd fmla="*/ 9 w 275" name="T2"/>
                <a:gd fmla="*/ 37 h 196" name="T3"/>
                <a:gd fmla="*/ 20 w 275" name="T4"/>
                <a:gd fmla="*/ 0 h 196" name="T5"/>
                <a:gd fmla="*/ 261 w 275" name="T6"/>
                <a:gd fmla="*/ 0 h 196" name="T7"/>
                <a:gd fmla="*/ 272 w 275" name="T8"/>
                <a:gd fmla="*/ 72 h 196" name="T9"/>
                <a:gd fmla="*/ 123 w 275" name="T10"/>
                <a:gd fmla="*/ 186 h 196" name="T11"/>
              </a:gdLst>
              <a:cxnLst>
                <a:cxn ang="0">
                  <a:pos x="T0" y="T1"/>
                </a:cxn>
                <a:cxn ang="0">
                  <a:pos x="T2" y="T3"/>
                </a:cxn>
                <a:cxn ang="0">
                  <a:pos x="T4" y="T5"/>
                </a:cxn>
                <a:cxn ang="0">
                  <a:pos x="T6" y="T7"/>
                </a:cxn>
                <a:cxn ang="0">
                  <a:pos x="T8" y="T9"/>
                </a:cxn>
                <a:cxn ang="0">
                  <a:pos x="T10" y="T11"/>
                </a:cxn>
              </a:cxnLst>
              <a:rect b="b" l="0" r="r" t="0"/>
              <a:pathLst>
                <a:path h="196" w="275">
                  <a:moveTo>
                    <a:pt x="123" y="186"/>
                  </a:moveTo>
                  <a:cubicBezTo>
                    <a:pt x="51" y="177"/>
                    <a:pt x="0" y="110"/>
                    <a:pt x="9" y="37"/>
                  </a:cubicBezTo>
                  <a:cubicBezTo>
                    <a:pt x="11" y="24"/>
                    <a:pt x="15" y="11"/>
                    <a:pt x="20" y="0"/>
                  </a:cubicBezTo>
                  <a:cubicBezTo>
                    <a:pt x="261" y="0"/>
                    <a:pt x="261" y="0"/>
                    <a:pt x="261" y="0"/>
                  </a:cubicBezTo>
                  <a:cubicBezTo>
                    <a:pt x="271" y="21"/>
                    <a:pt x="275" y="46"/>
                    <a:pt x="272" y="72"/>
                  </a:cubicBezTo>
                  <a:cubicBezTo>
                    <a:pt x="263" y="144"/>
                    <a:pt x="196" y="196"/>
                    <a:pt x="123" y="186"/>
                  </a:cubicBezTo>
                  <a:close/>
                </a:path>
              </a:pathLst>
            </a:custGeom>
            <a:solidFill>
              <a:schemeClr val="accent1">
                <a:lumMod val="40000"/>
                <a:lumOff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2"/>
            <p:cNvSpPr/>
            <p:nvPr/>
          </p:nvSpPr>
          <p:spPr bwMode="auto">
            <a:xfrm>
              <a:off x="2039694" y="0"/>
              <a:ext cx="4109799" cy="3089889"/>
            </a:xfrm>
            <a:custGeom>
              <a:gdLst>
                <a:gd fmla="*/ 108 w 243" name="T0"/>
                <a:gd fmla="*/ 174 h 182" name="T1"/>
                <a:gd fmla="*/ 8 w 243" name="T2"/>
                <a:gd fmla="*/ 43 h 182" name="T3"/>
                <a:gd fmla="*/ 23 w 243" name="T4"/>
                <a:gd fmla="*/ 0 h 182" name="T5"/>
                <a:gd fmla="*/ 225 w 243" name="T6"/>
                <a:gd fmla="*/ 0 h 182" name="T7"/>
                <a:gd fmla="*/ 239 w 243" name="T8"/>
                <a:gd fmla="*/ 74 h 182" name="T9"/>
                <a:gd fmla="*/ 108 w 243" name="T10"/>
                <a:gd fmla="*/ 174 h 182" name="T11"/>
              </a:gdLst>
              <a:cxnLst>
                <a:cxn ang="0">
                  <a:pos x="T0" y="T1"/>
                </a:cxn>
                <a:cxn ang="0">
                  <a:pos x="T2" y="T3"/>
                </a:cxn>
                <a:cxn ang="0">
                  <a:pos x="T4" y="T5"/>
                </a:cxn>
                <a:cxn ang="0">
                  <a:pos x="T6" y="T7"/>
                </a:cxn>
                <a:cxn ang="0">
                  <a:pos x="T8" y="T9"/>
                </a:cxn>
                <a:cxn ang="0">
                  <a:pos x="T10" y="T11"/>
                </a:cxn>
              </a:cxnLst>
              <a:rect b="b" l="0" r="r" t="0"/>
              <a:pathLst>
                <a:path h="182" w="243">
                  <a:moveTo>
                    <a:pt x="108" y="174"/>
                  </a:moveTo>
                  <a:cubicBezTo>
                    <a:pt x="45" y="166"/>
                    <a:pt x="0" y="107"/>
                    <a:pt x="8" y="43"/>
                  </a:cubicBezTo>
                  <a:cubicBezTo>
                    <a:pt x="10" y="27"/>
                    <a:pt x="15" y="13"/>
                    <a:pt x="23" y="0"/>
                  </a:cubicBezTo>
                  <a:cubicBezTo>
                    <a:pt x="225" y="0"/>
                    <a:pt x="225" y="0"/>
                    <a:pt x="225" y="0"/>
                  </a:cubicBezTo>
                  <a:cubicBezTo>
                    <a:pt x="237" y="21"/>
                    <a:pt x="243" y="47"/>
                    <a:pt x="239" y="74"/>
                  </a:cubicBezTo>
                  <a:cubicBezTo>
                    <a:pt x="231" y="137"/>
                    <a:pt x="172" y="182"/>
                    <a:pt x="108" y="17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4" name="组合 63"/>
          <p:cNvGrpSpPr/>
          <p:nvPr/>
        </p:nvGrpSpPr>
        <p:grpSpPr>
          <a:xfrm>
            <a:off x="0" y="0"/>
            <a:ext cx="6846211" cy="5162550"/>
            <a:chExt cx="6846211" cy="5162550"/>
          </a:xfrm>
        </p:grpSpPr>
        <p:sp>
          <p:nvSpPr>
            <p:cNvPr id="23" name="任意多边形 22"/>
            <p:cNvSpPr/>
            <p:nvPr/>
          </p:nvSpPr>
          <p:spPr bwMode="auto">
            <a:xfrm flipH="1">
              <a:off x="0" y="0"/>
              <a:ext cx="6846211" cy="5143500"/>
            </a:xfrm>
            <a:custGeom>
              <a:gdLst>
                <a:gd fmla="*/ 3616499 w 6846211" name="connsiteX0"/>
                <a:gd fmla="*/ 0 h 5143500" name="connsiteY0"/>
                <a:gd fmla="*/ 6811827 w 6846211" name="connsiteX1"/>
                <a:gd fmla="*/ 0 h 5143500" name="connsiteY1"/>
                <a:gd fmla="*/ 6846211 w 6846211" name="connsiteX2"/>
                <a:gd fmla="*/ 0 h 5143500" name="connsiteY2"/>
                <a:gd fmla="*/ 6846211 w 6846211" name="connsiteX3"/>
                <a:gd fmla="*/ 5143500 h 5143500" name="connsiteY3"/>
                <a:gd fmla="*/ 702 w 6846211" name="connsiteX4"/>
                <a:gd fmla="*/ 5143500 h 5143500" name="connsiteY4"/>
                <a:gd fmla="*/ 0 w 6846211" name="connsiteX5"/>
                <a:gd fmla="*/ 5034675 h 5143500" name="connsiteY5"/>
                <a:gd fmla="*/ 48971 w 6846211" name="connsiteX6"/>
                <a:gd fmla="*/ 4386673 h 5143500" name="connsiteY6"/>
                <a:gd fmla="*/ 3616499 w 6846211" name="connsiteX7"/>
                <a:gd fmla="*/ 0 h 51435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5143500" w="6846211">
                  <a:moveTo>
                    <a:pt x="3616499" y="0"/>
                  </a:moveTo>
                  <a:cubicBezTo>
                    <a:pt x="5578139" y="0"/>
                    <a:pt x="6436357" y="0"/>
                    <a:pt x="6811827" y="0"/>
                  </a:cubicBezTo>
                  <a:lnTo>
                    <a:pt x="6846211" y="0"/>
                  </a:lnTo>
                  <a:lnTo>
                    <a:pt x="6846211" y="5143500"/>
                  </a:lnTo>
                  <a:lnTo>
                    <a:pt x="702" y="5143500"/>
                  </a:lnTo>
                  <a:lnTo>
                    <a:pt x="0" y="5034675"/>
                  </a:lnTo>
                  <a:cubicBezTo>
                    <a:pt x="2936" y="4821504"/>
                    <a:pt x="18907" y="4605503"/>
                    <a:pt x="48971" y="4386673"/>
                  </a:cubicBezTo>
                  <a:cubicBezTo>
                    <a:pt x="329563" y="2293948"/>
                    <a:pt x="1752566" y="643916"/>
                    <a:pt x="3616499"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27" name="任意多边形 26"/>
            <p:cNvSpPr/>
            <p:nvPr/>
          </p:nvSpPr>
          <p:spPr bwMode="auto">
            <a:xfrm flipH="1">
              <a:off x="0" y="61885"/>
              <a:ext cx="6556589" cy="5100665"/>
            </a:xfrm>
            <a:custGeom>
              <a:gdLst>
                <a:gd fmla="*/ 4804908 w 6556589" name="connsiteX0"/>
                <a:gd fmla="*/ 1123 h 5100665" name="connsiteY0"/>
                <a:gd fmla="*/ 5556111 w 6556589" name="connsiteX1"/>
                <a:gd fmla="*/ 42539 h 5100665" name="connsiteY1"/>
                <a:gd fmla="*/ 6366425 w 6556589" name="connsiteX2"/>
                <a:gd fmla="*/ 228529 h 5100665" name="connsiteY2"/>
                <a:gd fmla="*/ 6556589 w 6556589" name="connsiteX3"/>
                <a:gd fmla="*/ 290862 h 5100665" name="connsiteY3"/>
                <a:gd fmla="*/ 6556589 w 6556589" name="connsiteX4"/>
                <a:gd fmla="*/ 5100665 h 5100665" name="connsiteY4"/>
                <a:gd fmla="*/ 3327 w 6556589" name="connsiteX5"/>
                <a:gd fmla="*/ 5100665 h 5100665" name="connsiteY5"/>
                <a:gd fmla="*/ 21 w 6556589" name="connsiteX6"/>
                <a:gd fmla="*/ 4971632 h 5100665" name="connsiteY6"/>
                <a:gd fmla="*/ 47079 w 6556589" name="connsiteX7"/>
                <a:gd fmla="*/ 4306438 h 5100665" name="connsiteY7"/>
                <a:gd fmla="*/ 4804908 w 6556589" name="connsiteX8"/>
                <a:gd fmla="*/ 1123 h 51006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100665" w="6556589">
                  <a:moveTo>
                    <a:pt x="4804908" y="1123"/>
                  </a:moveTo>
                  <a:cubicBezTo>
                    <a:pt x="5052149" y="-4175"/>
                    <a:pt x="5303060" y="9228"/>
                    <a:pt x="5556111" y="42539"/>
                  </a:cubicBezTo>
                  <a:cubicBezTo>
                    <a:pt x="5832668" y="86955"/>
                    <a:pt x="6103695" y="148026"/>
                    <a:pt x="6366425" y="228529"/>
                  </a:cubicBezTo>
                  <a:lnTo>
                    <a:pt x="6556589" y="290862"/>
                  </a:lnTo>
                  <a:lnTo>
                    <a:pt x="6556589" y="5100665"/>
                  </a:lnTo>
                  <a:lnTo>
                    <a:pt x="3327" y="5100665"/>
                  </a:lnTo>
                  <a:lnTo>
                    <a:pt x="21" y="4971632"/>
                  </a:lnTo>
                  <a:cubicBezTo>
                    <a:pt x="-627" y="4753024"/>
                    <a:pt x="13892" y="4531293"/>
                    <a:pt x="47079" y="4306438"/>
                  </a:cubicBezTo>
                  <a:cubicBezTo>
                    <a:pt x="367886" y="1851088"/>
                    <a:pt x="2414911" y="52342"/>
                    <a:pt x="4804908" y="1123"/>
                  </a:cubicBezTo>
                  <a:close/>
                </a:path>
              </a:pathLst>
            </a:custGeom>
            <a:pattFill prst="ltHorz">
              <a:fgClr>
                <a:schemeClr val="bg1">
                  <a:lumMod val="95000"/>
                </a:schemeClr>
              </a:fgClr>
              <a:bgClr>
                <a:schemeClr val="bg1"/>
              </a:bgClr>
            </a:patt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41" name="组合 40"/>
          <p:cNvGrpSpPr/>
          <p:nvPr/>
        </p:nvGrpSpPr>
        <p:grpSpPr>
          <a:xfrm>
            <a:off x="5943600" y="736966"/>
            <a:ext cx="3200399" cy="4408028"/>
            <a:chOff x="5943600" y="725391"/>
            <a:chExt cx="3200399" cy="4408028"/>
          </a:xfrm>
        </p:grpSpPr>
        <p:sp>
          <p:nvSpPr>
            <p:cNvPr id="9" name="Freeform 7"/>
            <p:cNvSpPr/>
            <p:nvPr/>
          </p:nvSpPr>
          <p:spPr bwMode="auto">
            <a:xfrm flipH="1">
              <a:off x="5943600" y="725391"/>
              <a:ext cx="3195949" cy="4408028"/>
            </a:xfrm>
            <a:custGeom>
              <a:gdLst>
                <a:gd fmla="*/ 0 w 163" name="T0"/>
                <a:gd fmla="*/ 9 h 224" name="T1"/>
                <a:gd fmla="*/ 54 w 163" name="T2"/>
                <a:gd fmla="*/ 3 h 224" name="T3"/>
                <a:gd fmla="*/ 155 w 163" name="T4"/>
                <a:gd fmla="*/ 134 h 224" name="T5"/>
                <a:gd fmla="*/ 89 w 163" name="T6"/>
                <a:gd fmla="*/ 224 h 224" name="T7"/>
                <a:gd fmla="*/ 0 w 163" name="T8"/>
                <a:gd fmla="*/ 224 h 224" name="T9"/>
                <a:gd fmla="*/ 0 w 163" name="T10"/>
                <a:gd fmla="*/ 9 h 224" name="T11"/>
              </a:gdLst>
              <a:cxnLst>
                <a:cxn ang="0">
                  <a:pos x="T0" y="T1"/>
                </a:cxn>
                <a:cxn ang="0">
                  <a:pos x="T2" y="T3"/>
                </a:cxn>
                <a:cxn ang="0">
                  <a:pos x="T4" y="T5"/>
                </a:cxn>
                <a:cxn ang="0">
                  <a:pos x="T6" y="T7"/>
                </a:cxn>
                <a:cxn ang="0">
                  <a:pos x="T8" y="T9"/>
                </a:cxn>
                <a:cxn ang="0">
                  <a:pos x="T10" y="T11"/>
                </a:cxn>
              </a:cxnLst>
              <a:rect b="b" l="0" r="r" t="0"/>
              <a:pathLst>
                <a:path h="224" w="163">
                  <a:moveTo>
                    <a:pt x="0" y="9"/>
                  </a:moveTo>
                  <a:cubicBezTo>
                    <a:pt x="17" y="3"/>
                    <a:pt x="35" y="0"/>
                    <a:pt x="54" y="3"/>
                  </a:cubicBezTo>
                  <a:cubicBezTo>
                    <a:pt x="118" y="11"/>
                    <a:pt x="163" y="70"/>
                    <a:pt x="155" y="134"/>
                  </a:cubicBezTo>
                  <a:cubicBezTo>
                    <a:pt x="149" y="175"/>
                    <a:pt x="123" y="208"/>
                    <a:pt x="89" y="224"/>
                  </a:cubicBezTo>
                  <a:cubicBezTo>
                    <a:pt x="0" y="224"/>
                    <a:pt x="0" y="224"/>
                    <a:pt x="0" y="224"/>
                  </a:cubicBezTo>
                  <a:lnTo>
                    <a:pt x="0" y="9"/>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任意多边形 39"/>
            <p:cNvSpPr/>
            <p:nvPr/>
          </p:nvSpPr>
          <p:spPr bwMode="auto">
            <a:xfrm flipH="1">
              <a:off x="6261903" y="909396"/>
              <a:ext cx="2882096" cy="4224023"/>
            </a:xfrm>
            <a:custGeom>
              <a:gdLst>
                <a:gd fmla="*/ 712407 w 2907789" name="connsiteX0"/>
                <a:gd fmla="*/ 49 h 4261679" name="connsiteY0"/>
                <a:gd fmla="*/ 61089 w 2907789" name="connsiteX1"/>
                <a:gd fmla="*/ 104941 h 4261679" name="connsiteY1"/>
                <a:gd fmla="*/ 0 w 2907789" name="connsiteX2"/>
                <a:gd fmla="*/ 128502 h 4261679" name="connsiteY2"/>
                <a:gd fmla="*/ 0 w 2907789" name="connsiteX3"/>
                <a:gd fmla="*/ 4234594 h 4261679" name="connsiteY3"/>
                <a:gd fmla="*/ 84604 w 2907789" name="connsiteX4"/>
                <a:gd fmla="*/ 4261679 h 4261679" name="connsiteY4"/>
                <a:gd fmla="*/ 1412642 w 2907789" name="connsiteX5"/>
                <a:gd fmla="*/ 4261679 h 4261679" name="connsiteY5"/>
                <a:gd fmla="*/ 1521344 w 2907789" name="connsiteX6"/>
                <a:gd fmla="*/ 4224966 h 4261679" name="connsiteY6"/>
                <a:gd fmla="*/ 2888700 w 2907789" name="connsiteX7"/>
                <a:gd fmla="*/ 2460302 h 4261679" name="connsiteY7"/>
                <a:gd fmla="*/ 1024409 w 2907789" name="connsiteX8"/>
                <a:gd fmla="*/ 26110 h 4261679" name="connsiteY8"/>
                <a:gd fmla="*/ 712407 w 2907789" name="connsiteX9"/>
                <a:gd fmla="*/ 49 h 426167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261679" w="2907789">
                  <a:moveTo>
                    <a:pt x="712407" y="49"/>
                  </a:moveTo>
                  <a:cubicBezTo>
                    <a:pt x="484196" y="-1536"/>
                    <a:pt x="268423" y="36103"/>
                    <a:pt x="61089" y="104941"/>
                  </a:cubicBezTo>
                  <a:lnTo>
                    <a:pt x="0" y="128502"/>
                  </a:lnTo>
                  <a:lnTo>
                    <a:pt x="0" y="4234594"/>
                  </a:lnTo>
                  <a:lnTo>
                    <a:pt x="84604" y="4261679"/>
                  </a:lnTo>
                  <a:lnTo>
                    <a:pt x="1412642" y="4261679"/>
                  </a:lnTo>
                  <a:lnTo>
                    <a:pt x="1521344" y="4224966"/>
                  </a:lnTo>
                  <a:cubicBezTo>
                    <a:pt x="2237233" y="3943022"/>
                    <a:pt x="2780605" y="3281560"/>
                    <a:pt x="2888700" y="2460302"/>
                  </a:cubicBezTo>
                  <a:cubicBezTo>
                    <a:pt x="3045929" y="1265745"/>
                    <a:pt x="2214860" y="161343"/>
                    <a:pt x="1024409" y="26110"/>
                  </a:cubicBezTo>
                  <a:cubicBezTo>
                    <a:pt x="917718" y="9205"/>
                    <a:pt x="813834" y="753"/>
                    <a:pt x="712407" y="49"/>
                  </a:cubicBezTo>
                  <a:close/>
                </a:path>
              </a:pathLst>
            </a:custGeom>
            <a:blipFill dpi="0" rotWithShape="1">
              <a:blip r:embed="rId2">
                <a:extLst>
                  <a:ext uri="{BEBA8EAE-BF5A-486C-A8C5-ECC9F3942E4B}">
                    <a14:imgProps>
                      <a14:imgLayer xmlns:d3p1="http://schemas.openxmlformats.org/officeDocument/2006/relationships" d3p1:embed="">
                        <a14:imgEffect>
                          <a14:brightnessContrast contrast="40000"/>
                        </a14:imgEffect>
                      </a14:imgLayer>
                    </a14:imgProps>
                  </a:ext>
                </a:extLst>
              </a:blip>
              <a:stretch>
                <a:fillRect b="-37000" l="-75000" r="-130000" t="-1000"/>
              </a:stretch>
            </a:bli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18" name="组合 17"/>
          <p:cNvGrpSpPr/>
          <p:nvPr/>
        </p:nvGrpSpPr>
        <p:grpSpPr>
          <a:xfrm flipH="1">
            <a:off x="7370618" y="1"/>
            <a:ext cx="1773382" cy="1509884"/>
            <a:chExt cx="1894596" cy="1613087"/>
          </a:xfrm>
        </p:grpSpPr>
        <p:sp>
          <p:nvSpPr>
            <p:cNvPr id="7" name="Freeform 5"/>
            <p:cNvSpPr/>
            <p:nvPr/>
          </p:nvSpPr>
          <p:spPr bwMode="auto">
            <a:xfrm>
              <a:off x="0" y="0"/>
              <a:ext cx="1894596" cy="1613087"/>
            </a:xfrm>
            <a:custGeom>
              <a:gdLst>
                <a:gd fmla="*/ 112 w 112" name="T0"/>
                <a:gd fmla="*/ 0 h 95" name="T1"/>
                <a:gd fmla="*/ 0 w 112" name="T2"/>
                <a:gd fmla="*/ 91 h 95" name="T3"/>
                <a:gd fmla="*/ 0 w 112" name="T4"/>
                <a:gd fmla="*/ 0 h 95" name="T5"/>
                <a:gd fmla="*/ 112 w 112" name="T6"/>
                <a:gd fmla="*/ 0 h 95" name="T7"/>
              </a:gdLst>
              <a:cxnLst>
                <a:cxn ang="0">
                  <a:pos x="T0" y="T1"/>
                </a:cxn>
                <a:cxn ang="0">
                  <a:pos x="T2" y="T3"/>
                </a:cxn>
                <a:cxn ang="0">
                  <a:pos x="T4" y="T5"/>
                </a:cxn>
                <a:cxn ang="0">
                  <a:pos x="T6" y="T7"/>
                </a:cxn>
              </a:cxnLst>
              <a:rect b="b" l="0" r="r" t="0"/>
              <a:pathLst>
                <a:path h="95" w="112">
                  <a:moveTo>
                    <a:pt x="112" y="0"/>
                  </a:moveTo>
                  <a:cubicBezTo>
                    <a:pt x="104" y="55"/>
                    <a:pt x="55" y="95"/>
                    <a:pt x="0" y="91"/>
                  </a:cubicBezTo>
                  <a:cubicBezTo>
                    <a:pt x="0" y="0"/>
                    <a:pt x="0" y="0"/>
                    <a:pt x="0" y="0"/>
                  </a:cubicBezTo>
                  <a:lnTo>
                    <a:pt x="112"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 name="Freeform 6"/>
            <p:cNvSpPr/>
            <p:nvPr/>
          </p:nvSpPr>
          <p:spPr bwMode="auto">
            <a:xfrm>
              <a:off x="0" y="0"/>
              <a:ext cx="1589629" cy="1308120"/>
            </a:xfrm>
            <a:custGeom>
              <a:gdLst>
                <a:gd fmla="*/ 94 w 94" name="T0"/>
                <a:gd fmla="*/ 0 h 77" name="T1"/>
                <a:gd fmla="*/ 0 w 94" name="T2"/>
                <a:gd fmla="*/ 73 h 77" name="T3"/>
                <a:gd fmla="*/ 0 w 94" name="T4"/>
                <a:gd fmla="*/ 0 h 77" name="T5"/>
                <a:gd fmla="*/ 94 w 94" name="T6"/>
                <a:gd fmla="*/ 0 h 77" name="T7"/>
              </a:gdLst>
              <a:cxnLst>
                <a:cxn ang="0">
                  <a:pos x="T0" y="T1"/>
                </a:cxn>
                <a:cxn ang="0">
                  <a:pos x="T2" y="T3"/>
                </a:cxn>
                <a:cxn ang="0">
                  <a:pos x="T4" y="T5"/>
                </a:cxn>
                <a:cxn ang="0">
                  <a:pos x="T6" y="T7"/>
                </a:cxn>
              </a:cxnLst>
              <a:rect b="b" l="0" r="r" t="0"/>
              <a:pathLst>
                <a:path h="77" w="94">
                  <a:moveTo>
                    <a:pt x="94" y="0"/>
                  </a:moveTo>
                  <a:cubicBezTo>
                    <a:pt x="86" y="45"/>
                    <a:pt x="45" y="77"/>
                    <a:pt x="0" y="73"/>
                  </a:cubicBezTo>
                  <a:cubicBezTo>
                    <a:pt x="0" y="0"/>
                    <a:pt x="0" y="0"/>
                    <a:pt x="0" y="0"/>
                  </a:cubicBezTo>
                  <a:lnTo>
                    <a:pt x="94" y="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57" name="矩形 56"/>
          <p:cNvSpPr/>
          <p:nvPr/>
        </p:nvSpPr>
        <p:spPr>
          <a:xfrm>
            <a:off x="5251951" y="416064"/>
            <a:ext cx="1198880" cy="701040"/>
          </a:xfrm>
          <a:prstGeom prst="rect">
            <a:avLst/>
          </a:prstGeom>
        </p:spPr>
        <p:txBody>
          <a:bodyPr wrap="none">
            <a:spAutoFit/>
          </a:bodyPr>
          <a:lstStyle/>
          <a:p>
            <a:pPr algn="ctr"/>
            <a:r>
              <a:rPr altLang="en-US" b="1" lang="zh-CN" smtClean="0" sz="4000">
                <a:solidFill>
                  <a:schemeClr val="accent1"/>
                </a:solidFill>
                <a:latin typeface="+mn-ea"/>
              </a:rPr>
              <a:t>目录</a:t>
            </a:r>
          </a:p>
        </p:txBody>
      </p:sp>
      <p:grpSp>
        <p:nvGrpSpPr>
          <p:cNvPr id="3" name="组合 2"/>
          <p:cNvGrpSpPr/>
          <p:nvPr/>
        </p:nvGrpSpPr>
        <p:grpSpPr>
          <a:xfrm>
            <a:off x="1143921" y="1200150"/>
            <a:ext cx="3047079" cy="3124200"/>
            <a:chOff x="1371600" y="1200150"/>
            <a:chExt cx="3047079" cy="3124200"/>
          </a:xfrm>
        </p:grpSpPr>
        <p:sp>
          <p:nvSpPr>
            <p:cNvPr id="2" name="圆角矩形 1"/>
            <p:cNvSpPr/>
            <p:nvPr/>
          </p:nvSpPr>
          <p:spPr>
            <a:xfrm>
              <a:off x="1515068" y="1241067"/>
              <a:ext cx="2891379" cy="448836"/>
            </a:xfrm>
            <a:prstGeom prst="roundRect">
              <a:avLst>
                <a:gd fmla="val 5000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48" name="圆角矩形 47"/>
            <p:cNvSpPr/>
            <p:nvPr/>
          </p:nvSpPr>
          <p:spPr>
            <a:xfrm>
              <a:off x="1515068" y="2122091"/>
              <a:ext cx="2891379" cy="448836"/>
            </a:xfrm>
            <a:prstGeom prst="roundRect">
              <a:avLst>
                <a:gd fmla="val 5000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49" name="圆角矩形 48"/>
            <p:cNvSpPr/>
            <p:nvPr/>
          </p:nvSpPr>
          <p:spPr>
            <a:xfrm>
              <a:off x="1515068" y="2930321"/>
              <a:ext cx="2891379" cy="448836"/>
            </a:xfrm>
            <a:prstGeom prst="roundRect">
              <a:avLst>
                <a:gd fmla="val 5000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sp>
          <p:nvSpPr>
            <p:cNvPr id="50" name="圆角矩形 49"/>
            <p:cNvSpPr/>
            <p:nvPr/>
          </p:nvSpPr>
          <p:spPr>
            <a:xfrm>
              <a:off x="1515068" y="3843873"/>
              <a:ext cx="2891379" cy="448836"/>
            </a:xfrm>
            <a:prstGeom prst="roundRect">
              <a:avLst>
                <a:gd fmla="val 50000" name="adj"/>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accent1"/>
                </a:solidFill>
              </a:endParaRPr>
            </a:p>
          </p:txBody>
        </p:sp>
        <p:grpSp>
          <p:nvGrpSpPr>
            <p:cNvPr id="31" name="组合 30"/>
            <p:cNvGrpSpPr/>
            <p:nvPr/>
          </p:nvGrpSpPr>
          <p:grpSpPr>
            <a:xfrm>
              <a:off x="1371600" y="1200150"/>
              <a:ext cx="3047079" cy="512117"/>
              <a:chOff x="3122325" y="2093839"/>
              <a:chExt cx="3047079" cy="512117"/>
            </a:xfrm>
          </p:grpSpPr>
          <p:sp>
            <p:nvSpPr>
              <p:cNvPr id="32" name="MH_Other_1">
                <a:extLst>
                  <a:ext uri="{FF2B5EF4-FFF2-40B4-BE49-F238E27FC236}">
                    <a16:creationId xmlns:a16="http://schemas.microsoft.com/office/drawing/2014/main" id="{AD4D6BEC-2488-46EE-95AC-728E82F8093C}"/>
                  </a:ext>
                </a:extLst>
              </p:cNvPr>
              <p:cNvSpPr>
                <a:spLocks noChangeAspect="1"/>
              </p:cNvSpPr>
              <p:nvPr>
                <p:custDataLst>
                  <p:tags r:id="rId3"/>
                </p:custDataLst>
              </p:nvPr>
            </p:nvSpPr>
            <p:spPr>
              <a:xfrm>
                <a:off x="3122325" y="2093839"/>
                <a:ext cx="511025" cy="512117"/>
              </a:xfrm>
              <a:prstGeom prst="ellipse">
                <a:avLst/>
              </a:prstGeom>
              <a:solidFill>
                <a:schemeClr val="bg1"/>
              </a:solidFill>
              <a:ln algn="ctr" cap="flat" cmpd="sng" w="57150">
                <a:solidFill>
                  <a:schemeClr val="accent1"/>
                </a:solidFill>
                <a:prstDash val="solid"/>
              </a:ln>
              <a:effectLst/>
            </p:spPr>
            <p:txBody>
              <a:bodyPr anchor="ctr" bIns="0" lIns="0" rIns="0" tIns="0"/>
              <a:lstStyle/>
              <a:p>
                <a:pPr algn="ctr">
                  <a:defRPr/>
                </a:pPr>
                <a:r>
                  <a:rPr altLang="zh-CN" kern="0" lang="en-US" sz="3001">
                    <a:solidFill>
                      <a:schemeClr val="accent1"/>
                    </a:solidFill>
                    <a:latin charset="0" panose="020b0604020202020204" pitchFamily="34" typeface="Arial"/>
                    <a:ea charset="-122" panose="020b0503020204020204" pitchFamily="34" typeface="微软雅黑"/>
                    <a:sym charset="0" panose="020b0604020202020204" pitchFamily="34" typeface="Arial"/>
                  </a:rPr>
                  <a:t>1</a:t>
                </a:r>
              </a:p>
            </p:txBody>
          </p:sp>
          <p:sp>
            <p:nvSpPr>
              <p:cNvPr id="34" name="MH_Text_1">
                <a:extLst>
                  <a:ext uri="{FF2B5EF4-FFF2-40B4-BE49-F238E27FC236}">
                    <a16:creationId xmlns:a16="http://schemas.microsoft.com/office/drawing/2014/main" id="{E2DF345A-E7BD-4EFF-9230-4119B61EB8EC}"/>
                  </a:ext>
                </a:extLst>
              </p:cNvPr>
              <p:cNvSpPr/>
              <p:nvPr>
                <p:custDataLst>
                  <p:tags r:id="rId4"/>
                </p:custDataLst>
              </p:nvPr>
            </p:nvSpPr>
            <p:spPr>
              <a:xfrm>
                <a:off x="3751347" y="2184162"/>
                <a:ext cx="2418057" cy="331470"/>
              </a:xfrm>
              <a:prstGeom prst="rect">
                <a:avLst/>
              </a:prstGeom>
            </p:spPr>
            <p:txBody>
              <a:bodyPr anchor="ctr" bIns="0" lIns="0" rIns="0" tIns="0" wrap="square">
                <a:spAutoFit/>
              </a:bodyPr>
              <a:lstStyle/>
              <a:p>
                <a:r>
                  <a:rPr altLang="en-US" lang="zh-CN" spc="600" sz="2175">
                    <a:solidFill>
                      <a:schemeClr val="accent1"/>
                    </a:solidFill>
                    <a:latin charset="0" panose="020b0604020202020204" pitchFamily="34" typeface="Arial"/>
                    <a:ea charset="-122" panose="020b0503020204020204" pitchFamily="34" typeface="微软雅黑"/>
                    <a:sym charset="0" panose="020b0604020202020204" pitchFamily="34" typeface="Arial"/>
                  </a:rPr>
                  <a:t>社会保险概述</a:t>
                </a:r>
              </a:p>
            </p:txBody>
          </p:sp>
        </p:grpSp>
        <p:grpSp>
          <p:nvGrpSpPr>
            <p:cNvPr id="37" name="组合 36"/>
            <p:cNvGrpSpPr/>
            <p:nvPr/>
          </p:nvGrpSpPr>
          <p:grpSpPr>
            <a:xfrm>
              <a:off x="1371600" y="2070844"/>
              <a:ext cx="3047079" cy="512117"/>
              <a:chOff x="3122325" y="2093839"/>
              <a:chExt cx="3047079" cy="512117"/>
            </a:xfrm>
          </p:grpSpPr>
          <p:sp>
            <p:nvSpPr>
              <p:cNvPr id="38" name="MH_Other_1">
                <a:extLst>
                  <a:ext uri="{FF2B5EF4-FFF2-40B4-BE49-F238E27FC236}">
                    <a16:creationId xmlns:a16="http://schemas.microsoft.com/office/drawing/2014/main" id="{AD4D6BEC-2488-46EE-95AC-728E82F8093C}"/>
                  </a:ext>
                </a:extLst>
              </p:cNvPr>
              <p:cNvSpPr>
                <a:spLocks noChangeAspect="1"/>
              </p:cNvSpPr>
              <p:nvPr>
                <p:custDataLst>
                  <p:tags r:id="rId5"/>
                </p:custDataLst>
              </p:nvPr>
            </p:nvSpPr>
            <p:spPr>
              <a:xfrm>
                <a:off x="3122325" y="2093839"/>
                <a:ext cx="511025" cy="512117"/>
              </a:xfrm>
              <a:prstGeom prst="ellipse">
                <a:avLst/>
              </a:prstGeom>
              <a:solidFill>
                <a:schemeClr val="bg1"/>
              </a:solidFill>
              <a:ln algn="ctr" cap="flat" cmpd="sng" w="57150">
                <a:solidFill>
                  <a:schemeClr val="accent1"/>
                </a:solidFill>
                <a:prstDash val="solid"/>
              </a:ln>
              <a:effectLst/>
            </p:spPr>
            <p:txBody>
              <a:bodyPr anchor="ctr" bIns="0" lIns="0" rIns="0" tIns="0"/>
              <a:lstStyle/>
              <a:p>
                <a:pPr algn="ctr">
                  <a:defRPr/>
                </a:pPr>
                <a:r>
                  <a:rPr altLang="zh-CN" kern="0" lang="en-US" smtClean="0" sz="3001">
                    <a:solidFill>
                      <a:schemeClr val="accent1"/>
                    </a:solidFill>
                    <a:latin charset="0" panose="020b0604020202020204" pitchFamily="34" typeface="Arial"/>
                    <a:ea charset="-122" panose="020b0503020204020204" pitchFamily="34" typeface="微软雅黑"/>
                    <a:sym charset="0" panose="020b0604020202020204" pitchFamily="34" typeface="Arial"/>
                  </a:rPr>
                  <a:t>2</a:t>
                </a:r>
              </a:p>
            </p:txBody>
          </p:sp>
          <p:sp>
            <p:nvSpPr>
              <p:cNvPr id="39" name="MH_Text_1">
                <a:extLst>
                  <a:ext uri="{FF2B5EF4-FFF2-40B4-BE49-F238E27FC236}">
                    <a16:creationId xmlns:a16="http://schemas.microsoft.com/office/drawing/2014/main" id="{E2DF345A-E7BD-4EFF-9230-4119B61EB8EC}"/>
                  </a:ext>
                </a:extLst>
              </p:cNvPr>
              <p:cNvSpPr/>
              <p:nvPr>
                <p:custDataLst>
                  <p:tags r:id="rId6"/>
                </p:custDataLst>
              </p:nvPr>
            </p:nvSpPr>
            <p:spPr>
              <a:xfrm>
                <a:off x="3751347" y="2184162"/>
                <a:ext cx="2418057" cy="331470"/>
              </a:xfrm>
              <a:prstGeom prst="rect">
                <a:avLst/>
              </a:prstGeom>
            </p:spPr>
            <p:txBody>
              <a:bodyPr anchor="ctr" bIns="0" lIns="0" rIns="0" tIns="0" wrap="square">
                <a:spAutoFit/>
              </a:bodyPr>
              <a:lstStyle/>
              <a:p>
                <a:r>
                  <a:rPr altLang="en-US" lang="zh-CN" smtClean="0" spc="600" sz="2175">
                    <a:solidFill>
                      <a:schemeClr val="accent1"/>
                    </a:solidFill>
                    <a:latin charset="0" panose="020b0604020202020204" pitchFamily="34" typeface="Arial"/>
                    <a:ea charset="-122" panose="020b0503020204020204" pitchFamily="34" typeface="微软雅黑"/>
                    <a:sym charset="0" panose="020b0604020202020204" pitchFamily="34" typeface="Arial"/>
                  </a:rPr>
                  <a:t>五项保险分述</a:t>
                </a:r>
              </a:p>
            </p:txBody>
          </p:sp>
        </p:grpSp>
        <p:grpSp>
          <p:nvGrpSpPr>
            <p:cNvPr id="42" name="组合 41"/>
            <p:cNvGrpSpPr/>
            <p:nvPr/>
          </p:nvGrpSpPr>
          <p:grpSpPr>
            <a:xfrm>
              <a:off x="1371600" y="2941538"/>
              <a:ext cx="3047079" cy="512117"/>
              <a:chOff x="3122325" y="2093839"/>
              <a:chExt cx="3047079" cy="512117"/>
            </a:xfrm>
          </p:grpSpPr>
          <p:sp>
            <p:nvSpPr>
              <p:cNvPr id="43" name="MH_Other_1">
                <a:extLst>
                  <a:ext uri="{FF2B5EF4-FFF2-40B4-BE49-F238E27FC236}">
                    <a16:creationId xmlns:a16="http://schemas.microsoft.com/office/drawing/2014/main" id="{AD4D6BEC-2488-46EE-95AC-728E82F8093C}"/>
                  </a:ext>
                </a:extLst>
              </p:cNvPr>
              <p:cNvSpPr>
                <a:spLocks noChangeAspect="1"/>
              </p:cNvSpPr>
              <p:nvPr>
                <p:custDataLst>
                  <p:tags r:id="rId7"/>
                </p:custDataLst>
              </p:nvPr>
            </p:nvSpPr>
            <p:spPr>
              <a:xfrm>
                <a:off x="3122325" y="2093839"/>
                <a:ext cx="511025" cy="512117"/>
              </a:xfrm>
              <a:prstGeom prst="ellipse">
                <a:avLst/>
              </a:prstGeom>
              <a:solidFill>
                <a:schemeClr val="bg1"/>
              </a:solidFill>
              <a:ln algn="ctr" cap="flat" cmpd="sng" w="57150">
                <a:solidFill>
                  <a:schemeClr val="accent1"/>
                </a:solidFill>
                <a:prstDash val="solid"/>
              </a:ln>
              <a:effectLst/>
            </p:spPr>
            <p:txBody>
              <a:bodyPr anchor="ctr" bIns="0" lIns="0" rIns="0" tIns="0"/>
              <a:lstStyle/>
              <a:p>
                <a:pPr algn="ctr">
                  <a:defRPr/>
                </a:pPr>
                <a:r>
                  <a:rPr altLang="zh-CN" kern="0" lang="en-US" smtClean="0" sz="3001">
                    <a:solidFill>
                      <a:schemeClr val="accent1"/>
                    </a:solidFill>
                    <a:latin charset="0" panose="020b0604020202020204" pitchFamily="34" typeface="Arial"/>
                    <a:ea charset="-122" panose="020b0503020204020204" pitchFamily="34" typeface="微软雅黑"/>
                    <a:sym charset="0" panose="020b0604020202020204" pitchFamily="34" typeface="Arial"/>
                  </a:rPr>
                  <a:t>3</a:t>
                </a:r>
              </a:p>
            </p:txBody>
          </p:sp>
          <p:sp>
            <p:nvSpPr>
              <p:cNvPr id="44" name="MH_Text_1">
                <a:extLst>
                  <a:ext uri="{FF2B5EF4-FFF2-40B4-BE49-F238E27FC236}">
                    <a16:creationId xmlns:a16="http://schemas.microsoft.com/office/drawing/2014/main" id="{E2DF345A-E7BD-4EFF-9230-4119B61EB8EC}"/>
                  </a:ext>
                </a:extLst>
              </p:cNvPr>
              <p:cNvSpPr/>
              <p:nvPr>
                <p:custDataLst>
                  <p:tags r:id="rId8"/>
                </p:custDataLst>
              </p:nvPr>
            </p:nvSpPr>
            <p:spPr>
              <a:xfrm>
                <a:off x="3751347" y="2184163"/>
                <a:ext cx="2418057" cy="331470"/>
              </a:xfrm>
              <a:prstGeom prst="rect">
                <a:avLst/>
              </a:prstGeom>
            </p:spPr>
            <p:txBody>
              <a:bodyPr anchor="ctr" bIns="0" lIns="0" rIns="0" tIns="0" wrap="square">
                <a:spAutoFit/>
              </a:bodyPr>
              <a:lstStyle/>
              <a:p>
                <a:r>
                  <a:rPr altLang="en-US" lang="zh-CN" smtClean="0" spc="600" sz="2175">
                    <a:solidFill>
                      <a:schemeClr val="accent1"/>
                    </a:solidFill>
                    <a:latin charset="0" panose="020b0604020202020204" pitchFamily="34" typeface="Arial"/>
                    <a:ea charset="-122" panose="020b0503020204020204" pitchFamily="34" typeface="微软雅黑"/>
                    <a:sym charset="0" panose="020b0604020202020204" pitchFamily="34" typeface="Arial"/>
                  </a:rPr>
                  <a:t>公积金的概述</a:t>
                </a:r>
              </a:p>
            </p:txBody>
          </p:sp>
        </p:grpSp>
        <p:grpSp>
          <p:nvGrpSpPr>
            <p:cNvPr id="45" name="组合 44"/>
            <p:cNvGrpSpPr/>
            <p:nvPr/>
          </p:nvGrpSpPr>
          <p:grpSpPr>
            <a:xfrm>
              <a:off x="1371600" y="3812233"/>
              <a:ext cx="3047079" cy="512117"/>
              <a:chOff x="3122325" y="2093839"/>
              <a:chExt cx="3047079" cy="512117"/>
            </a:xfrm>
          </p:grpSpPr>
          <p:sp>
            <p:nvSpPr>
              <p:cNvPr id="46" name="MH_Other_1">
                <a:extLst>
                  <a:ext uri="{FF2B5EF4-FFF2-40B4-BE49-F238E27FC236}">
                    <a16:creationId xmlns:a16="http://schemas.microsoft.com/office/drawing/2014/main" id="{AD4D6BEC-2488-46EE-95AC-728E82F8093C}"/>
                  </a:ext>
                </a:extLst>
              </p:cNvPr>
              <p:cNvSpPr>
                <a:spLocks noChangeAspect="1"/>
              </p:cNvSpPr>
              <p:nvPr>
                <p:custDataLst>
                  <p:tags r:id="rId9"/>
                </p:custDataLst>
              </p:nvPr>
            </p:nvSpPr>
            <p:spPr>
              <a:xfrm>
                <a:off x="3122325" y="2093839"/>
                <a:ext cx="511025" cy="512117"/>
              </a:xfrm>
              <a:prstGeom prst="ellipse">
                <a:avLst/>
              </a:prstGeom>
              <a:solidFill>
                <a:schemeClr val="bg1"/>
              </a:solidFill>
              <a:ln algn="ctr" cap="flat" cmpd="sng" w="57150">
                <a:solidFill>
                  <a:schemeClr val="accent1"/>
                </a:solidFill>
                <a:prstDash val="solid"/>
              </a:ln>
              <a:effectLst/>
            </p:spPr>
            <p:txBody>
              <a:bodyPr anchor="ctr" bIns="0" lIns="0" rIns="0" tIns="0"/>
              <a:lstStyle/>
              <a:p>
                <a:pPr algn="ctr">
                  <a:defRPr/>
                </a:pPr>
                <a:r>
                  <a:rPr altLang="zh-CN" kern="0" lang="en-US" smtClean="0" sz="3001">
                    <a:solidFill>
                      <a:schemeClr val="accent1"/>
                    </a:solidFill>
                    <a:latin charset="0" panose="020b0604020202020204" pitchFamily="34" typeface="Arial"/>
                    <a:ea charset="-122" panose="020b0503020204020204" pitchFamily="34" typeface="微软雅黑"/>
                    <a:sym charset="0" panose="020b0604020202020204" pitchFamily="34" typeface="Arial"/>
                  </a:rPr>
                  <a:t>4</a:t>
                </a:r>
              </a:p>
            </p:txBody>
          </p:sp>
          <p:sp>
            <p:nvSpPr>
              <p:cNvPr id="47" name="MH_Text_1">
                <a:extLst>
                  <a:ext uri="{FF2B5EF4-FFF2-40B4-BE49-F238E27FC236}">
                    <a16:creationId xmlns:a16="http://schemas.microsoft.com/office/drawing/2014/main" id="{E2DF345A-E7BD-4EFF-9230-4119B61EB8EC}"/>
                  </a:ext>
                </a:extLst>
              </p:cNvPr>
              <p:cNvSpPr/>
              <p:nvPr>
                <p:custDataLst>
                  <p:tags r:id="rId10"/>
                </p:custDataLst>
              </p:nvPr>
            </p:nvSpPr>
            <p:spPr>
              <a:xfrm>
                <a:off x="3751347" y="2184162"/>
                <a:ext cx="2418057" cy="331470"/>
              </a:xfrm>
              <a:prstGeom prst="rect">
                <a:avLst/>
              </a:prstGeom>
            </p:spPr>
            <p:txBody>
              <a:bodyPr anchor="ctr" bIns="0" lIns="0" rIns="0" tIns="0" wrap="square">
                <a:spAutoFit/>
              </a:bodyPr>
              <a:lstStyle/>
              <a:p>
                <a:r>
                  <a:rPr altLang="en-US" lang="zh-CN" smtClean="0" spc="600" sz="2175">
                    <a:solidFill>
                      <a:schemeClr val="accent1"/>
                    </a:solidFill>
                    <a:latin charset="0" panose="020b0604020202020204" pitchFamily="34" typeface="Arial"/>
                    <a:ea charset="-122" panose="020b0503020204020204" pitchFamily="34" typeface="微软雅黑"/>
                    <a:sym charset="0" panose="020b0604020202020204" pitchFamily="34" typeface="Arial"/>
                  </a:rPr>
                  <a:t>社保缴费查询</a:t>
                </a:r>
              </a:p>
            </p:txBody>
          </p:sp>
        </p:grpSp>
      </p:grpSp>
    </p:spTree>
    <p:extLst>
      <p:ext uri="{BB962C8B-B14F-4D97-AF65-F5344CB8AC3E}">
        <p14:creationId val="1874755814"/>
      </p:ext>
    </p:extLst>
  </p:cSld>
  <p:clrMapOvr>
    <a:masterClrMapping/>
  </p:clrMapOvr>
  <mc:AlternateContent>
    <mc:Choice Requires="p14">
      <p:transition p14:dur="1250" spd="slow">
        <p14:flip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8">
                                  <p:stCondLst>
                                    <p:cond delay="0"/>
                                  </p:stCondLst>
                                  <p:childTnLst>
                                    <p:set>
                                      <p:cBhvr>
                                        <p:cTn dur="1" fill="hold" id="6">
                                          <p:stCondLst>
                                            <p:cond delay="0"/>
                                          </p:stCondLst>
                                        </p:cTn>
                                        <p:tgtEl>
                                          <p:spTgt spid="64"/>
                                        </p:tgtEl>
                                        <p:attrNameLst>
                                          <p:attrName>style.visibility</p:attrName>
                                        </p:attrNameLst>
                                      </p:cBhvr>
                                      <p:to>
                                        <p:strVal val="visible"/>
                                      </p:to>
                                    </p:set>
                                    <p:anim calcmode="lin" valueType="num">
                                      <p:cBhvr additive="base">
                                        <p:cTn dur="1000" fill="hold" id="7"/>
                                        <p:tgtEl>
                                          <p:spTgt spid="64"/>
                                        </p:tgtEl>
                                        <p:attrNameLst>
                                          <p:attrName>ppt_x</p:attrName>
                                        </p:attrNameLst>
                                      </p:cBhvr>
                                      <p:tavLst>
                                        <p:tav tm="0">
                                          <p:val>
                                            <p:strVal val="0-#ppt_w/2"/>
                                          </p:val>
                                        </p:tav>
                                        <p:tav tm="100000">
                                          <p:val>
                                            <p:strVal val="#ppt_x"/>
                                          </p:val>
                                        </p:tav>
                                      </p:tavLst>
                                    </p:anim>
                                    <p:anim calcmode="lin" valueType="num">
                                      <p:cBhvr additive="base">
                                        <p:cTn dur="1000" fill="hold" id="8"/>
                                        <p:tgtEl>
                                          <p:spTgt spid="64"/>
                                        </p:tgtEl>
                                        <p:attrNameLst>
                                          <p:attrName>ppt_y</p:attrName>
                                        </p:attrNameLst>
                                      </p:cBhvr>
                                      <p:tavLst>
                                        <p:tav tm="0">
                                          <p:val>
                                            <p:strVal val="#ppt_y"/>
                                          </p:val>
                                        </p:tav>
                                        <p:tav tm="100000">
                                          <p:val>
                                            <p:strVal val="#ppt_y"/>
                                          </p:val>
                                        </p:tav>
                                      </p:tavLst>
                                    </p:anim>
                                  </p:childTnLst>
                                </p:cTn>
                              </p:par>
                              <p:par>
                                <p:cTn decel="60000" fill="hold" id="9" nodeType="withEffect" presetClass="entr" presetID="2" presetSubtype="3">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1000" fill="hold" id="11"/>
                                        <p:tgtEl>
                                          <p:spTgt spid="18"/>
                                        </p:tgtEl>
                                        <p:attrNameLst>
                                          <p:attrName>ppt_x</p:attrName>
                                        </p:attrNameLst>
                                      </p:cBhvr>
                                      <p:tavLst>
                                        <p:tav tm="0">
                                          <p:val>
                                            <p:strVal val="1+#ppt_w/2"/>
                                          </p:val>
                                        </p:tav>
                                        <p:tav tm="100000">
                                          <p:val>
                                            <p:strVal val="#ppt_x"/>
                                          </p:val>
                                        </p:tav>
                                      </p:tavLst>
                                    </p:anim>
                                    <p:anim calcmode="lin" valueType="num">
                                      <p:cBhvr additive="base">
                                        <p:cTn dur="1000" fill="hold" id="12"/>
                                        <p:tgtEl>
                                          <p:spTgt spid="18"/>
                                        </p:tgtEl>
                                        <p:attrNameLst>
                                          <p:attrName>ppt_y</p:attrName>
                                        </p:attrNameLst>
                                      </p:cBhvr>
                                      <p:tavLst>
                                        <p:tav tm="0">
                                          <p:val>
                                            <p:strVal val="0-#ppt_h/2"/>
                                          </p:val>
                                        </p:tav>
                                        <p:tav tm="100000">
                                          <p:val>
                                            <p:strVal val="#ppt_y"/>
                                          </p:val>
                                        </p:tav>
                                      </p:tavLst>
                                    </p:anim>
                                  </p:childTnLst>
                                </p:cTn>
                              </p:par>
                              <p:par>
                                <p:cTn decel="60000" fill="hold" id="13" nodeType="withEffect" presetClass="entr" presetID="2" presetSubtype="1">
                                  <p:stCondLst>
                                    <p:cond delay="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1000" fill="hold" id="15"/>
                                        <p:tgtEl>
                                          <p:spTgt spid="16"/>
                                        </p:tgtEl>
                                        <p:attrNameLst>
                                          <p:attrName>ppt_x</p:attrName>
                                        </p:attrNameLst>
                                      </p:cBhvr>
                                      <p:tavLst>
                                        <p:tav tm="0">
                                          <p:val>
                                            <p:strVal val="#ppt_x"/>
                                          </p:val>
                                        </p:tav>
                                        <p:tav tm="100000">
                                          <p:val>
                                            <p:strVal val="#ppt_x"/>
                                          </p:val>
                                        </p:tav>
                                      </p:tavLst>
                                    </p:anim>
                                    <p:anim calcmode="lin" valueType="num">
                                      <p:cBhvr additive="base">
                                        <p:cTn dur="1000" fill="hold" id="16"/>
                                        <p:tgtEl>
                                          <p:spTgt spid="16"/>
                                        </p:tgtEl>
                                        <p:attrNameLst>
                                          <p:attrName>ppt_y</p:attrName>
                                        </p:attrNameLst>
                                      </p:cBhvr>
                                      <p:tavLst>
                                        <p:tav tm="0">
                                          <p:val>
                                            <p:strVal val="0-#ppt_h/2"/>
                                          </p:val>
                                        </p:tav>
                                        <p:tav tm="100000">
                                          <p:val>
                                            <p:strVal val="#ppt_y"/>
                                          </p:val>
                                        </p:tav>
                                      </p:tavLst>
                                    </p:anim>
                                  </p:childTnLst>
                                </p:cTn>
                              </p:par>
                              <p:par>
                                <p:cTn decel="60000" fill="hold" id="17" nodeType="withEffect" presetClass="entr" presetID="2" presetSubtype="2">
                                  <p:stCondLst>
                                    <p:cond delay="0"/>
                                  </p:stCondLst>
                                  <p:childTnLst>
                                    <p:set>
                                      <p:cBhvr>
                                        <p:cTn dur="1" fill="hold" id="18">
                                          <p:stCondLst>
                                            <p:cond delay="0"/>
                                          </p:stCondLst>
                                        </p:cTn>
                                        <p:tgtEl>
                                          <p:spTgt spid="41"/>
                                        </p:tgtEl>
                                        <p:attrNameLst>
                                          <p:attrName>style.visibility</p:attrName>
                                        </p:attrNameLst>
                                      </p:cBhvr>
                                      <p:to>
                                        <p:strVal val="visible"/>
                                      </p:to>
                                    </p:set>
                                    <p:anim calcmode="lin" valueType="num">
                                      <p:cBhvr additive="base">
                                        <p:cTn dur="1000" fill="hold" id="19"/>
                                        <p:tgtEl>
                                          <p:spTgt spid="41"/>
                                        </p:tgtEl>
                                        <p:attrNameLst>
                                          <p:attrName>ppt_x</p:attrName>
                                        </p:attrNameLst>
                                      </p:cBhvr>
                                      <p:tavLst>
                                        <p:tav tm="0">
                                          <p:val>
                                            <p:strVal val="1+#ppt_w/2"/>
                                          </p:val>
                                        </p:tav>
                                        <p:tav tm="100000">
                                          <p:val>
                                            <p:strVal val="#ppt_x"/>
                                          </p:val>
                                        </p:tav>
                                      </p:tavLst>
                                    </p:anim>
                                    <p:anim calcmode="lin" valueType="num">
                                      <p:cBhvr additive="base">
                                        <p:cTn dur="1000" fill="hold" id="20"/>
                                        <p:tgtEl>
                                          <p:spTgt spid="41"/>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53" presetSubtype="0">
                                  <p:stCondLst>
                                    <p:cond delay="0"/>
                                  </p:stCondLst>
                                  <p:childTnLst>
                                    <p:set>
                                      <p:cBhvr>
                                        <p:cTn dur="1" fill="hold" id="24">
                                          <p:stCondLst>
                                            <p:cond delay="0"/>
                                          </p:stCondLst>
                                        </p:cTn>
                                        <p:tgtEl>
                                          <p:spTgt spid="57"/>
                                        </p:tgtEl>
                                        <p:attrNameLst>
                                          <p:attrName>style.visibility</p:attrName>
                                        </p:attrNameLst>
                                      </p:cBhvr>
                                      <p:to>
                                        <p:strVal val="visible"/>
                                      </p:to>
                                    </p:set>
                                    <p:anim calcmode="lin" valueType="num">
                                      <p:cBhvr>
                                        <p:cTn dur="500" fill="hold" id="25"/>
                                        <p:tgtEl>
                                          <p:spTgt spid="57"/>
                                        </p:tgtEl>
                                        <p:attrNameLst>
                                          <p:attrName>ppt_w</p:attrName>
                                        </p:attrNameLst>
                                      </p:cBhvr>
                                      <p:tavLst>
                                        <p:tav tm="0">
                                          <p:val>
                                            <p:fltVal val="0"/>
                                          </p:val>
                                        </p:tav>
                                        <p:tav tm="100000">
                                          <p:val>
                                            <p:strVal val="#ppt_w"/>
                                          </p:val>
                                        </p:tav>
                                      </p:tavLst>
                                    </p:anim>
                                    <p:anim calcmode="lin" valueType="num">
                                      <p:cBhvr>
                                        <p:cTn dur="500" fill="hold" id="26"/>
                                        <p:tgtEl>
                                          <p:spTgt spid="57"/>
                                        </p:tgtEl>
                                        <p:attrNameLst>
                                          <p:attrName>ppt_h</p:attrName>
                                        </p:attrNameLst>
                                      </p:cBhvr>
                                      <p:tavLst>
                                        <p:tav tm="0">
                                          <p:val>
                                            <p:fltVal val="0"/>
                                          </p:val>
                                        </p:tav>
                                        <p:tav tm="100000">
                                          <p:val>
                                            <p:strVal val="#ppt_h"/>
                                          </p:val>
                                        </p:tav>
                                      </p:tavLst>
                                    </p:anim>
                                    <p:animEffect filter="fade" transition="in">
                                      <p:cBhvr>
                                        <p:cTn dur="500" id="27"/>
                                        <p:tgtEl>
                                          <p:spTgt spid="5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id="30" nodeType="clickEffect" presetClass="entr" presetID="53" presetSubtype="0">
                                  <p:stCondLst>
                                    <p:cond delay="0"/>
                                  </p:stCondLst>
                                  <p:childTnLst>
                                    <p:set>
                                      <p:cBhvr>
                                        <p:cTn dur="1" fill="hold" id="31">
                                          <p:stCondLst>
                                            <p:cond delay="0"/>
                                          </p:stCondLst>
                                        </p:cTn>
                                        <p:tgtEl>
                                          <p:spTgt spid="3"/>
                                        </p:tgtEl>
                                        <p:attrNameLst>
                                          <p:attrName>style.visibility</p:attrName>
                                        </p:attrNameLst>
                                      </p:cBhvr>
                                      <p:to>
                                        <p:strVal val="visible"/>
                                      </p:to>
                                    </p:set>
                                    <p:anim calcmode="lin" valueType="num">
                                      <p:cBhvr>
                                        <p:cTn dur="500" fill="hold" id="32"/>
                                        <p:tgtEl>
                                          <p:spTgt spid="3"/>
                                        </p:tgtEl>
                                        <p:attrNameLst>
                                          <p:attrName>ppt_w</p:attrName>
                                        </p:attrNameLst>
                                      </p:cBhvr>
                                      <p:tavLst>
                                        <p:tav tm="0">
                                          <p:val>
                                            <p:fltVal val="0"/>
                                          </p:val>
                                        </p:tav>
                                        <p:tav tm="100000">
                                          <p:val>
                                            <p:strVal val="#ppt_w"/>
                                          </p:val>
                                        </p:tav>
                                      </p:tavLst>
                                    </p:anim>
                                    <p:anim calcmode="lin" valueType="num">
                                      <p:cBhvr>
                                        <p:cTn dur="500" fill="hold" id="33"/>
                                        <p:tgtEl>
                                          <p:spTgt spid="3"/>
                                        </p:tgtEl>
                                        <p:attrNameLst>
                                          <p:attrName>ppt_h</p:attrName>
                                        </p:attrNameLst>
                                      </p:cBhvr>
                                      <p:tavLst>
                                        <p:tav tm="0">
                                          <p:val>
                                            <p:fltVal val="0"/>
                                          </p:val>
                                        </p:tav>
                                        <p:tav tm="100000">
                                          <p:val>
                                            <p:strVal val="#ppt_h"/>
                                          </p:val>
                                        </p:tav>
                                      </p:tavLst>
                                    </p:anim>
                                    <p:animEffect filter="fade" transition="in">
                                      <p:cBhvr>
                                        <p:cTn dur="500" id="34"/>
                                        <p:tgtEl>
                                          <p:spTgt spid="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7"/>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flipH="1">
            <a:off x="4267201" y="0"/>
            <a:ext cx="3266201" cy="2341418"/>
            <a:chOff x="1752600" y="0"/>
            <a:chExt cx="4650474" cy="3333750"/>
          </a:xfrm>
        </p:grpSpPr>
        <p:sp>
          <p:nvSpPr>
            <p:cNvPr id="13" name="Freeform 11"/>
            <p:cNvSpPr/>
            <p:nvPr/>
          </p:nvSpPr>
          <p:spPr bwMode="auto">
            <a:xfrm>
              <a:off x="1752600" y="7036"/>
              <a:ext cx="4650474" cy="3326714"/>
            </a:xfrm>
            <a:custGeom>
              <a:gdLst>
                <a:gd fmla="*/ 123 w 275" name="T0"/>
                <a:gd fmla="*/ 186 h 196" name="T1"/>
                <a:gd fmla="*/ 9 w 275" name="T2"/>
                <a:gd fmla="*/ 37 h 196" name="T3"/>
                <a:gd fmla="*/ 20 w 275" name="T4"/>
                <a:gd fmla="*/ 0 h 196" name="T5"/>
                <a:gd fmla="*/ 261 w 275" name="T6"/>
                <a:gd fmla="*/ 0 h 196" name="T7"/>
                <a:gd fmla="*/ 272 w 275" name="T8"/>
                <a:gd fmla="*/ 72 h 196" name="T9"/>
                <a:gd fmla="*/ 123 w 275" name="T10"/>
                <a:gd fmla="*/ 186 h 196" name="T11"/>
              </a:gdLst>
              <a:cxnLst>
                <a:cxn ang="0">
                  <a:pos x="T0" y="T1"/>
                </a:cxn>
                <a:cxn ang="0">
                  <a:pos x="T2" y="T3"/>
                </a:cxn>
                <a:cxn ang="0">
                  <a:pos x="T4" y="T5"/>
                </a:cxn>
                <a:cxn ang="0">
                  <a:pos x="T6" y="T7"/>
                </a:cxn>
                <a:cxn ang="0">
                  <a:pos x="T8" y="T9"/>
                </a:cxn>
                <a:cxn ang="0">
                  <a:pos x="T10" y="T11"/>
                </a:cxn>
              </a:cxnLst>
              <a:rect b="b" l="0" r="r" t="0"/>
              <a:pathLst>
                <a:path h="196" w="275">
                  <a:moveTo>
                    <a:pt x="123" y="186"/>
                  </a:moveTo>
                  <a:cubicBezTo>
                    <a:pt x="51" y="177"/>
                    <a:pt x="0" y="110"/>
                    <a:pt x="9" y="37"/>
                  </a:cubicBezTo>
                  <a:cubicBezTo>
                    <a:pt x="11" y="24"/>
                    <a:pt x="15" y="11"/>
                    <a:pt x="20" y="0"/>
                  </a:cubicBezTo>
                  <a:cubicBezTo>
                    <a:pt x="261" y="0"/>
                    <a:pt x="261" y="0"/>
                    <a:pt x="261" y="0"/>
                  </a:cubicBezTo>
                  <a:cubicBezTo>
                    <a:pt x="271" y="21"/>
                    <a:pt x="275" y="46"/>
                    <a:pt x="272" y="72"/>
                  </a:cubicBezTo>
                  <a:cubicBezTo>
                    <a:pt x="263" y="144"/>
                    <a:pt x="196" y="196"/>
                    <a:pt x="123" y="186"/>
                  </a:cubicBezTo>
                  <a:close/>
                </a:path>
              </a:pathLst>
            </a:custGeom>
            <a:solidFill>
              <a:schemeClr val="accent1">
                <a:lumMod val="40000"/>
                <a:lumOff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2"/>
            <p:cNvSpPr/>
            <p:nvPr/>
          </p:nvSpPr>
          <p:spPr bwMode="auto">
            <a:xfrm>
              <a:off x="2039694" y="0"/>
              <a:ext cx="4109799" cy="3089889"/>
            </a:xfrm>
            <a:custGeom>
              <a:gdLst>
                <a:gd fmla="*/ 108 w 243" name="T0"/>
                <a:gd fmla="*/ 174 h 182" name="T1"/>
                <a:gd fmla="*/ 8 w 243" name="T2"/>
                <a:gd fmla="*/ 43 h 182" name="T3"/>
                <a:gd fmla="*/ 23 w 243" name="T4"/>
                <a:gd fmla="*/ 0 h 182" name="T5"/>
                <a:gd fmla="*/ 225 w 243" name="T6"/>
                <a:gd fmla="*/ 0 h 182" name="T7"/>
                <a:gd fmla="*/ 239 w 243" name="T8"/>
                <a:gd fmla="*/ 74 h 182" name="T9"/>
                <a:gd fmla="*/ 108 w 243" name="T10"/>
                <a:gd fmla="*/ 174 h 182" name="T11"/>
              </a:gdLst>
              <a:cxnLst>
                <a:cxn ang="0">
                  <a:pos x="T0" y="T1"/>
                </a:cxn>
                <a:cxn ang="0">
                  <a:pos x="T2" y="T3"/>
                </a:cxn>
                <a:cxn ang="0">
                  <a:pos x="T4" y="T5"/>
                </a:cxn>
                <a:cxn ang="0">
                  <a:pos x="T6" y="T7"/>
                </a:cxn>
                <a:cxn ang="0">
                  <a:pos x="T8" y="T9"/>
                </a:cxn>
                <a:cxn ang="0">
                  <a:pos x="T10" y="T11"/>
                </a:cxn>
              </a:cxnLst>
              <a:rect b="b" l="0" r="r" t="0"/>
              <a:pathLst>
                <a:path h="182" w="243">
                  <a:moveTo>
                    <a:pt x="108" y="174"/>
                  </a:moveTo>
                  <a:cubicBezTo>
                    <a:pt x="45" y="166"/>
                    <a:pt x="0" y="107"/>
                    <a:pt x="8" y="43"/>
                  </a:cubicBezTo>
                  <a:cubicBezTo>
                    <a:pt x="10" y="27"/>
                    <a:pt x="15" y="13"/>
                    <a:pt x="23" y="0"/>
                  </a:cubicBezTo>
                  <a:cubicBezTo>
                    <a:pt x="225" y="0"/>
                    <a:pt x="225" y="0"/>
                    <a:pt x="225" y="0"/>
                  </a:cubicBezTo>
                  <a:cubicBezTo>
                    <a:pt x="237" y="21"/>
                    <a:pt x="243" y="47"/>
                    <a:pt x="239" y="74"/>
                  </a:cubicBezTo>
                  <a:cubicBezTo>
                    <a:pt x="231" y="137"/>
                    <a:pt x="172" y="182"/>
                    <a:pt x="108" y="17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4" name="组合 63"/>
          <p:cNvGrpSpPr/>
          <p:nvPr/>
        </p:nvGrpSpPr>
        <p:grpSpPr>
          <a:xfrm>
            <a:off x="0" y="0"/>
            <a:ext cx="6846211" cy="5162550"/>
            <a:chExt cx="6846211" cy="5162550"/>
          </a:xfrm>
        </p:grpSpPr>
        <p:sp>
          <p:nvSpPr>
            <p:cNvPr id="23" name="任意多边形 22"/>
            <p:cNvSpPr/>
            <p:nvPr/>
          </p:nvSpPr>
          <p:spPr bwMode="auto">
            <a:xfrm flipH="1">
              <a:off x="0" y="0"/>
              <a:ext cx="6846211" cy="5143500"/>
            </a:xfrm>
            <a:custGeom>
              <a:gdLst>
                <a:gd fmla="*/ 3616499 w 6846211" name="connsiteX0"/>
                <a:gd fmla="*/ 0 h 5143500" name="connsiteY0"/>
                <a:gd fmla="*/ 6811827 w 6846211" name="connsiteX1"/>
                <a:gd fmla="*/ 0 h 5143500" name="connsiteY1"/>
                <a:gd fmla="*/ 6846211 w 6846211" name="connsiteX2"/>
                <a:gd fmla="*/ 0 h 5143500" name="connsiteY2"/>
                <a:gd fmla="*/ 6846211 w 6846211" name="connsiteX3"/>
                <a:gd fmla="*/ 5143500 h 5143500" name="connsiteY3"/>
                <a:gd fmla="*/ 702 w 6846211" name="connsiteX4"/>
                <a:gd fmla="*/ 5143500 h 5143500" name="connsiteY4"/>
                <a:gd fmla="*/ 0 w 6846211" name="connsiteX5"/>
                <a:gd fmla="*/ 5034675 h 5143500" name="connsiteY5"/>
                <a:gd fmla="*/ 48971 w 6846211" name="connsiteX6"/>
                <a:gd fmla="*/ 4386673 h 5143500" name="connsiteY6"/>
                <a:gd fmla="*/ 3616499 w 6846211" name="connsiteX7"/>
                <a:gd fmla="*/ 0 h 51435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5143500" w="6846211">
                  <a:moveTo>
                    <a:pt x="3616499" y="0"/>
                  </a:moveTo>
                  <a:cubicBezTo>
                    <a:pt x="5578139" y="0"/>
                    <a:pt x="6436357" y="0"/>
                    <a:pt x="6811827" y="0"/>
                  </a:cubicBezTo>
                  <a:lnTo>
                    <a:pt x="6846211" y="0"/>
                  </a:lnTo>
                  <a:lnTo>
                    <a:pt x="6846211" y="5143500"/>
                  </a:lnTo>
                  <a:lnTo>
                    <a:pt x="702" y="5143500"/>
                  </a:lnTo>
                  <a:lnTo>
                    <a:pt x="0" y="5034675"/>
                  </a:lnTo>
                  <a:cubicBezTo>
                    <a:pt x="2936" y="4821504"/>
                    <a:pt x="18907" y="4605503"/>
                    <a:pt x="48971" y="4386673"/>
                  </a:cubicBezTo>
                  <a:cubicBezTo>
                    <a:pt x="329563" y="2293948"/>
                    <a:pt x="1752566" y="643916"/>
                    <a:pt x="3616499"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27" name="任意多边形 26"/>
            <p:cNvSpPr/>
            <p:nvPr/>
          </p:nvSpPr>
          <p:spPr bwMode="auto">
            <a:xfrm flipH="1">
              <a:off x="0" y="61885"/>
              <a:ext cx="6556589" cy="5100665"/>
            </a:xfrm>
            <a:custGeom>
              <a:gdLst>
                <a:gd fmla="*/ 4804908 w 6556589" name="connsiteX0"/>
                <a:gd fmla="*/ 1123 h 5100665" name="connsiteY0"/>
                <a:gd fmla="*/ 5556111 w 6556589" name="connsiteX1"/>
                <a:gd fmla="*/ 42539 h 5100665" name="connsiteY1"/>
                <a:gd fmla="*/ 6366425 w 6556589" name="connsiteX2"/>
                <a:gd fmla="*/ 228529 h 5100665" name="connsiteY2"/>
                <a:gd fmla="*/ 6556589 w 6556589" name="connsiteX3"/>
                <a:gd fmla="*/ 290862 h 5100665" name="connsiteY3"/>
                <a:gd fmla="*/ 6556589 w 6556589" name="connsiteX4"/>
                <a:gd fmla="*/ 5100665 h 5100665" name="connsiteY4"/>
                <a:gd fmla="*/ 3327 w 6556589" name="connsiteX5"/>
                <a:gd fmla="*/ 5100665 h 5100665" name="connsiteY5"/>
                <a:gd fmla="*/ 21 w 6556589" name="connsiteX6"/>
                <a:gd fmla="*/ 4971632 h 5100665" name="connsiteY6"/>
                <a:gd fmla="*/ 47079 w 6556589" name="connsiteX7"/>
                <a:gd fmla="*/ 4306438 h 5100665" name="connsiteY7"/>
                <a:gd fmla="*/ 4804908 w 6556589" name="connsiteX8"/>
                <a:gd fmla="*/ 1123 h 51006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100665" w="6556589">
                  <a:moveTo>
                    <a:pt x="4804908" y="1123"/>
                  </a:moveTo>
                  <a:cubicBezTo>
                    <a:pt x="5052149" y="-4175"/>
                    <a:pt x="5303060" y="9228"/>
                    <a:pt x="5556111" y="42539"/>
                  </a:cubicBezTo>
                  <a:cubicBezTo>
                    <a:pt x="5832668" y="86955"/>
                    <a:pt x="6103695" y="148026"/>
                    <a:pt x="6366425" y="228529"/>
                  </a:cubicBezTo>
                  <a:lnTo>
                    <a:pt x="6556589" y="290862"/>
                  </a:lnTo>
                  <a:lnTo>
                    <a:pt x="6556589" y="5100665"/>
                  </a:lnTo>
                  <a:lnTo>
                    <a:pt x="3327" y="5100665"/>
                  </a:lnTo>
                  <a:lnTo>
                    <a:pt x="21" y="4971632"/>
                  </a:lnTo>
                  <a:cubicBezTo>
                    <a:pt x="-627" y="4753024"/>
                    <a:pt x="13892" y="4531293"/>
                    <a:pt x="47079" y="4306438"/>
                  </a:cubicBezTo>
                  <a:cubicBezTo>
                    <a:pt x="367886" y="1851088"/>
                    <a:pt x="2414911" y="52342"/>
                    <a:pt x="4804908" y="1123"/>
                  </a:cubicBezTo>
                  <a:close/>
                </a:path>
              </a:pathLst>
            </a:custGeom>
            <a:pattFill prst="ltHorz">
              <a:fgClr>
                <a:schemeClr val="bg1">
                  <a:lumMod val="95000"/>
                </a:schemeClr>
              </a:fgClr>
              <a:bgClr>
                <a:schemeClr val="bg1"/>
              </a:bgClr>
            </a:patt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41" name="组合 40"/>
          <p:cNvGrpSpPr/>
          <p:nvPr/>
        </p:nvGrpSpPr>
        <p:grpSpPr>
          <a:xfrm>
            <a:off x="5943600" y="736966"/>
            <a:ext cx="3200399" cy="4408028"/>
            <a:chOff x="5943600" y="725391"/>
            <a:chExt cx="3200399" cy="4408028"/>
          </a:xfrm>
        </p:grpSpPr>
        <p:sp>
          <p:nvSpPr>
            <p:cNvPr id="9" name="Freeform 7"/>
            <p:cNvSpPr/>
            <p:nvPr/>
          </p:nvSpPr>
          <p:spPr bwMode="auto">
            <a:xfrm flipH="1">
              <a:off x="5943600" y="725391"/>
              <a:ext cx="3195949" cy="4408028"/>
            </a:xfrm>
            <a:custGeom>
              <a:gdLst>
                <a:gd fmla="*/ 0 w 163" name="T0"/>
                <a:gd fmla="*/ 9 h 224" name="T1"/>
                <a:gd fmla="*/ 54 w 163" name="T2"/>
                <a:gd fmla="*/ 3 h 224" name="T3"/>
                <a:gd fmla="*/ 155 w 163" name="T4"/>
                <a:gd fmla="*/ 134 h 224" name="T5"/>
                <a:gd fmla="*/ 89 w 163" name="T6"/>
                <a:gd fmla="*/ 224 h 224" name="T7"/>
                <a:gd fmla="*/ 0 w 163" name="T8"/>
                <a:gd fmla="*/ 224 h 224" name="T9"/>
                <a:gd fmla="*/ 0 w 163" name="T10"/>
                <a:gd fmla="*/ 9 h 224" name="T11"/>
              </a:gdLst>
              <a:cxnLst>
                <a:cxn ang="0">
                  <a:pos x="T0" y="T1"/>
                </a:cxn>
                <a:cxn ang="0">
                  <a:pos x="T2" y="T3"/>
                </a:cxn>
                <a:cxn ang="0">
                  <a:pos x="T4" y="T5"/>
                </a:cxn>
                <a:cxn ang="0">
                  <a:pos x="T6" y="T7"/>
                </a:cxn>
                <a:cxn ang="0">
                  <a:pos x="T8" y="T9"/>
                </a:cxn>
                <a:cxn ang="0">
                  <a:pos x="T10" y="T11"/>
                </a:cxn>
              </a:cxnLst>
              <a:rect b="b" l="0" r="r" t="0"/>
              <a:pathLst>
                <a:path h="224" w="163">
                  <a:moveTo>
                    <a:pt x="0" y="9"/>
                  </a:moveTo>
                  <a:cubicBezTo>
                    <a:pt x="17" y="3"/>
                    <a:pt x="35" y="0"/>
                    <a:pt x="54" y="3"/>
                  </a:cubicBezTo>
                  <a:cubicBezTo>
                    <a:pt x="118" y="11"/>
                    <a:pt x="163" y="70"/>
                    <a:pt x="155" y="134"/>
                  </a:cubicBezTo>
                  <a:cubicBezTo>
                    <a:pt x="149" y="175"/>
                    <a:pt x="123" y="208"/>
                    <a:pt x="89" y="224"/>
                  </a:cubicBezTo>
                  <a:cubicBezTo>
                    <a:pt x="0" y="224"/>
                    <a:pt x="0" y="224"/>
                    <a:pt x="0" y="224"/>
                  </a:cubicBezTo>
                  <a:lnTo>
                    <a:pt x="0" y="9"/>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任意多边形 39"/>
            <p:cNvSpPr/>
            <p:nvPr/>
          </p:nvSpPr>
          <p:spPr bwMode="auto">
            <a:xfrm flipH="1">
              <a:off x="6261903" y="909396"/>
              <a:ext cx="2882096" cy="4224023"/>
            </a:xfrm>
            <a:custGeom>
              <a:gdLst>
                <a:gd fmla="*/ 712407 w 2907789" name="connsiteX0"/>
                <a:gd fmla="*/ 49 h 4261679" name="connsiteY0"/>
                <a:gd fmla="*/ 61089 w 2907789" name="connsiteX1"/>
                <a:gd fmla="*/ 104941 h 4261679" name="connsiteY1"/>
                <a:gd fmla="*/ 0 w 2907789" name="connsiteX2"/>
                <a:gd fmla="*/ 128502 h 4261679" name="connsiteY2"/>
                <a:gd fmla="*/ 0 w 2907789" name="connsiteX3"/>
                <a:gd fmla="*/ 4234594 h 4261679" name="connsiteY3"/>
                <a:gd fmla="*/ 84604 w 2907789" name="connsiteX4"/>
                <a:gd fmla="*/ 4261679 h 4261679" name="connsiteY4"/>
                <a:gd fmla="*/ 1412642 w 2907789" name="connsiteX5"/>
                <a:gd fmla="*/ 4261679 h 4261679" name="connsiteY5"/>
                <a:gd fmla="*/ 1521344 w 2907789" name="connsiteX6"/>
                <a:gd fmla="*/ 4224966 h 4261679" name="connsiteY6"/>
                <a:gd fmla="*/ 2888700 w 2907789" name="connsiteX7"/>
                <a:gd fmla="*/ 2460302 h 4261679" name="connsiteY7"/>
                <a:gd fmla="*/ 1024409 w 2907789" name="connsiteX8"/>
                <a:gd fmla="*/ 26110 h 4261679" name="connsiteY8"/>
                <a:gd fmla="*/ 712407 w 2907789" name="connsiteX9"/>
                <a:gd fmla="*/ 49 h 426167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261679" w="2907789">
                  <a:moveTo>
                    <a:pt x="712407" y="49"/>
                  </a:moveTo>
                  <a:cubicBezTo>
                    <a:pt x="484196" y="-1536"/>
                    <a:pt x="268423" y="36103"/>
                    <a:pt x="61089" y="104941"/>
                  </a:cubicBezTo>
                  <a:lnTo>
                    <a:pt x="0" y="128502"/>
                  </a:lnTo>
                  <a:lnTo>
                    <a:pt x="0" y="4234594"/>
                  </a:lnTo>
                  <a:lnTo>
                    <a:pt x="84604" y="4261679"/>
                  </a:lnTo>
                  <a:lnTo>
                    <a:pt x="1412642" y="4261679"/>
                  </a:lnTo>
                  <a:lnTo>
                    <a:pt x="1521344" y="4224966"/>
                  </a:lnTo>
                  <a:cubicBezTo>
                    <a:pt x="2237233" y="3943022"/>
                    <a:pt x="2780605" y="3281560"/>
                    <a:pt x="2888700" y="2460302"/>
                  </a:cubicBezTo>
                  <a:cubicBezTo>
                    <a:pt x="3045929" y="1265745"/>
                    <a:pt x="2214860" y="161343"/>
                    <a:pt x="1024409" y="26110"/>
                  </a:cubicBezTo>
                  <a:cubicBezTo>
                    <a:pt x="917718" y="9205"/>
                    <a:pt x="813834" y="753"/>
                    <a:pt x="712407" y="49"/>
                  </a:cubicBezTo>
                  <a:close/>
                </a:path>
              </a:pathLst>
            </a:custGeom>
            <a:blipFill dpi="0" rotWithShape="1">
              <a:blip r:embed="rId2"/>
              <a:stretch>
                <a:fillRect b="-50000" l="-38000" r="-98000" t="-3000"/>
              </a:stretch>
            </a:bli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18" name="组合 17"/>
          <p:cNvGrpSpPr/>
          <p:nvPr/>
        </p:nvGrpSpPr>
        <p:grpSpPr>
          <a:xfrm flipH="1">
            <a:off x="7370618" y="1"/>
            <a:ext cx="1773382" cy="1509884"/>
            <a:chExt cx="1894596" cy="1613087"/>
          </a:xfrm>
        </p:grpSpPr>
        <p:sp>
          <p:nvSpPr>
            <p:cNvPr id="7" name="Freeform 5"/>
            <p:cNvSpPr/>
            <p:nvPr/>
          </p:nvSpPr>
          <p:spPr bwMode="auto">
            <a:xfrm>
              <a:off x="0" y="0"/>
              <a:ext cx="1894596" cy="1613087"/>
            </a:xfrm>
            <a:custGeom>
              <a:gdLst>
                <a:gd fmla="*/ 112 w 112" name="T0"/>
                <a:gd fmla="*/ 0 h 95" name="T1"/>
                <a:gd fmla="*/ 0 w 112" name="T2"/>
                <a:gd fmla="*/ 91 h 95" name="T3"/>
                <a:gd fmla="*/ 0 w 112" name="T4"/>
                <a:gd fmla="*/ 0 h 95" name="T5"/>
                <a:gd fmla="*/ 112 w 112" name="T6"/>
                <a:gd fmla="*/ 0 h 95" name="T7"/>
              </a:gdLst>
              <a:cxnLst>
                <a:cxn ang="0">
                  <a:pos x="T0" y="T1"/>
                </a:cxn>
                <a:cxn ang="0">
                  <a:pos x="T2" y="T3"/>
                </a:cxn>
                <a:cxn ang="0">
                  <a:pos x="T4" y="T5"/>
                </a:cxn>
                <a:cxn ang="0">
                  <a:pos x="T6" y="T7"/>
                </a:cxn>
              </a:cxnLst>
              <a:rect b="b" l="0" r="r" t="0"/>
              <a:pathLst>
                <a:path h="95" w="112">
                  <a:moveTo>
                    <a:pt x="112" y="0"/>
                  </a:moveTo>
                  <a:cubicBezTo>
                    <a:pt x="104" y="55"/>
                    <a:pt x="55" y="95"/>
                    <a:pt x="0" y="91"/>
                  </a:cubicBezTo>
                  <a:cubicBezTo>
                    <a:pt x="0" y="0"/>
                    <a:pt x="0" y="0"/>
                    <a:pt x="0" y="0"/>
                  </a:cubicBezTo>
                  <a:lnTo>
                    <a:pt x="112"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 name="Freeform 6"/>
            <p:cNvSpPr/>
            <p:nvPr/>
          </p:nvSpPr>
          <p:spPr bwMode="auto">
            <a:xfrm>
              <a:off x="0" y="0"/>
              <a:ext cx="1589629" cy="1308120"/>
            </a:xfrm>
            <a:custGeom>
              <a:gdLst>
                <a:gd fmla="*/ 94 w 94" name="T0"/>
                <a:gd fmla="*/ 0 h 77" name="T1"/>
                <a:gd fmla="*/ 0 w 94" name="T2"/>
                <a:gd fmla="*/ 73 h 77" name="T3"/>
                <a:gd fmla="*/ 0 w 94" name="T4"/>
                <a:gd fmla="*/ 0 h 77" name="T5"/>
                <a:gd fmla="*/ 94 w 94" name="T6"/>
                <a:gd fmla="*/ 0 h 77" name="T7"/>
              </a:gdLst>
              <a:cxnLst>
                <a:cxn ang="0">
                  <a:pos x="T0" y="T1"/>
                </a:cxn>
                <a:cxn ang="0">
                  <a:pos x="T2" y="T3"/>
                </a:cxn>
                <a:cxn ang="0">
                  <a:pos x="T4" y="T5"/>
                </a:cxn>
                <a:cxn ang="0">
                  <a:pos x="T6" y="T7"/>
                </a:cxn>
              </a:cxnLst>
              <a:rect b="b" l="0" r="r" t="0"/>
              <a:pathLst>
                <a:path h="77" w="94">
                  <a:moveTo>
                    <a:pt x="94" y="0"/>
                  </a:moveTo>
                  <a:cubicBezTo>
                    <a:pt x="86" y="45"/>
                    <a:pt x="45" y="77"/>
                    <a:pt x="0" y="73"/>
                  </a:cubicBezTo>
                  <a:cubicBezTo>
                    <a:pt x="0" y="0"/>
                    <a:pt x="0" y="0"/>
                    <a:pt x="0" y="0"/>
                  </a:cubicBezTo>
                  <a:lnTo>
                    <a:pt x="94" y="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57" name="矩形 56"/>
          <p:cNvSpPr/>
          <p:nvPr/>
        </p:nvSpPr>
        <p:spPr>
          <a:xfrm>
            <a:off x="5368354" y="429220"/>
            <a:ext cx="1027430" cy="914400"/>
          </a:xfrm>
          <a:prstGeom prst="rect">
            <a:avLst/>
          </a:prstGeom>
        </p:spPr>
        <p:txBody>
          <a:bodyPr wrap="none">
            <a:spAutoFit/>
          </a:bodyPr>
          <a:lstStyle/>
          <a:p>
            <a:pPr algn="ctr"/>
            <a:r>
              <a:rPr altLang="zh-CN" b="1" lang="en-US" smtClean="0" sz="5400">
                <a:solidFill>
                  <a:schemeClr val="accent1"/>
                </a:solidFill>
                <a:latin typeface="+mn-ea"/>
              </a:rPr>
              <a:t>01</a:t>
            </a:r>
          </a:p>
        </p:txBody>
      </p:sp>
      <p:sp>
        <p:nvSpPr>
          <p:cNvPr id="33" name="标题 5"/>
          <p:cNvSpPr txBox="1"/>
          <p:nvPr>
            <p:custDataLst>
              <p:tags r:id="rId3"/>
            </p:custDataLst>
          </p:nvPr>
        </p:nvSpPr>
        <p:spPr>
          <a:xfrm>
            <a:off x="838200" y="2293263"/>
            <a:ext cx="4038600" cy="699516"/>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r>
              <a:rPr altLang="en-US" b="1" lang="zh-CN" sz="5100">
                <a:solidFill>
                  <a:schemeClr val="accent1"/>
                </a:solidFill>
                <a:latin charset="0" panose="020b0604020202020204" pitchFamily="34" typeface="Arial"/>
                <a:ea charset="-122" panose="020b0503020204020204" pitchFamily="34" typeface="微软雅黑"/>
                <a:sym charset="0" panose="020b0604020202020204" pitchFamily="34" typeface="Arial"/>
              </a:rPr>
              <a:t>社会保险概述</a:t>
            </a:r>
          </a:p>
        </p:txBody>
      </p:sp>
      <p:sp>
        <p:nvSpPr>
          <p:cNvPr id="35" name="标题 5"/>
          <p:cNvSpPr txBox="1"/>
          <p:nvPr>
            <p:custDataLst>
              <p:tags r:id="rId4"/>
            </p:custDataLst>
          </p:nvPr>
        </p:nvSpPr>
        <p:spPr>
          <a:xfrm>
            <a:off x="867715" y="1683663"/>
            <a:ext cx="2180285" cy="493776"/>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r>
              <a:rPr altLang="en-US" lang="zh-CN" smtClean="0" spc="600" sz="3600">
                <a:solidFill>
                  <a:schemeClr val="accent1"/>
                </a:solidFill>
                <a:latin charset="0" panose="020b0604020202020204" pitchFamily="34" typeface="Arial"/>
                <a:ea charset="-122" panose="020b0503020204020204" pitchFamily="34" typeface="微软雅黑"/>
                <a:sym charset="0" panose="020b0604020202020204" pitchFamily="34" typeface="Arial"/>
              </a:rPr>
              <a:t>第一部分</a:t>
            </a:r>
          </a:p>
        </p:txBody>
      </p:sp>
      <p:sp>
        <p:nvSpPr>
          <p:cNvPr id="36" name="文本框 35"/>
          <p:cNvSpPr txBox="1"/>
          <p:nvPr/>
        </p:nvSpPr>
        <p:spPr>
          <a:xfrm flipH="1">
            <a:off x="792484" y="3055264"/>
            <a:ext cx="4008116" cy="411480"/>
          </a:xfrm>
          <a:prstGeom prst="rect">
            <a:avLst/>
          </a:prstGeom>
          <a:noFill/>
        </p:spPr>
        <p:txBody>
          <a:bodyPr rtlCol="0" wrap="square">
            <a:spAutoFit/>
          </a:bodyPr>
          <a:lstStyle/>
          <a:p>
            <a:r>
              <a:rPr altLang="zh-CN" lang="en-US" smtClean="0" sz="1050">
                <a:solidFill>
                  <a:schemeClr val="accent1"/>
                </a:solidFill>
                <a:latin typeface="微软雅黑"/>
              </a:rPr>
              <a:t>basic knowledge training of five insurances and knowledge </a:t>
            </a:r>
          </a:p>
          <a:p>
            <a:r>
              <a:rPr altLang="zh-CN" lang="en-US" smtClean="0" sz="1050">
                <a:solidFill>
                  <a:schemeClr val="accent1"/>
                </a:solidFill>
                <a:latin typeface="微软雅黑"/>
              </a:rPr>
              <a:t>training of five insurances</a:t>
            </a:r>
          </a:p>
        </p:txBody>
      </p:sp>
    </p:spTree>
    <p:extLst>
      <p:ext uri="{BB962C8B-B14F-4D97-AF65-F5344CB8AC3E}">
        <p14:creationId val="596848650"/>
      </p:ext>
    </p:extLst>
  </p:cSld>
  <p:clrMapOvr>
    <a:masterClrMapping/>
  </p:clrMapOvr>
  <mc:AlternateContent>
    <mc:Choice Requires="p14">
      <p:transition p14:dur="1600" spd="slow">
        <p14:gallery dir="l"/>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8">
                                  <p:stCondLst>
                                    <p:cond delay="0"/>
                                  </p:stCondLst>
                                  <p:childTnLst>
                                    <p:set>
                                      <p:cBhvr>
                                        <p:cTn dur="1" fill="hold" id="6">
                                          <p:stCondLst>
                                            <p:cond delay="0"/>
                                          </p:stCondLst>
                                        </p:cTn>
                                        <p:tgtEl>
                                          <p:spTgt spid="64"/>
                                        </p:tgtEl>
                                        <p:attrNameLst>
                                          <p:attrName>style.visibility</p:attrName>
                                        </p:attrNameLst>
                                      </p:cBhvr>
                                      <p:to>
                                        <p:strVal val="visible"/>
                                      </p:to>
                                    </p:set>
                                    <p:anim calcmode="lin" valueType="num">
                                      <p:cBhvr additive="base">
                                        <p:cTn dur="1000" fill="hold" id="7"/>
                                        <p:tgtEl>
                                          <p:spTgt spid="64"/>
                                        </p:tgtEl>
                                        <p:attrNameLst>
                                          <p:attrName>ppt_x</p:attrName>
                                        </p:attrNameLst>
                                      </p:cBhvr>
                                      <p:tavLst>
                                        <p:tav tm="0">
                                          <p:val>
                                            <p:strVal val="0-#ppt_w/2"/>
                                          </p:val>
                                        </p:tav>
                                        <p:tav tm="100000">
                                          <p:val>
                                            <p:strVal val="#ppt_x"/>
                                          </p:val>
                                        </p:tav>
                                      </p:tavLst>
                                    </p:anim>
                                    <p:anim calcmode="lin" valueType="num">
                                      <p:cBhvr additive="base">
                                        <p:cTn dur="1000" fill="hold" id="8"/>
                                        <p:tgtEl>
                                          <p:spTgt spid="64"/>
                                        </p:tgtEl>
                                        <p:attrNameLst>
                                          <p:attrName>ppt_y</p:attrName>
                                        </p:attrNameLst>
                                      </p:cBhvr>
                                      <p:tavLst>
                                        <p:tav tm="0">
                                          <p:val>
                                            <p:strVal val="#ppt_y"/>
                                          </p:val>
                                        </p:tav>
                                        <p:tav tm="100000">
                                          <p:val>
                                            <p:strVal val="#ppt_y"/>
                                          </p:val>
                                        </p:tav>
                                      </p:tavLst>
                                    </p:anim>
                                  </p:childTnLst>
                                </p:cTn>
                              </p:par>
                              <p:par>
                                <p:cTn decel="60000" fill="hold" id="9" nodeType="withEffect" presetClass="entr" presetID="2" presetSubtype="3">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1000" fill="hold" id="11"/>
                                        <p:tgtEl>
                                          <p:spTgt spid="18"/>
                                        </p:tgtEl>
                                        <p:attrNameLst>
                                          <p:attrName>ppt_x</p:attrName>
                                        </p:attrNameLst>
                                      </p:cBhvr>
                                      <p:tavLst>
                                        <p:tav tm="0">
                                          <p:val>
                                            <p:strVal val="1+#ppt_w/2"/>
                                          </p:val>
                                        </p:tav>
                                        <p:tav tm="100000">
                                          <p:val>
                                            <p:strVal val="#ppt_x"/>
                                          </p:val>
                                        </p:tav>
                                      </p:tavLst>
                                    </p:anim>
                                    <p:anim calcmode="lin" valueType="num">
                                      <p:cBhvr additive="base">
                                        <p:cTn dur="1000" fill="hold" id="12"/>
                                        <p:tgtEl>
                                          <p:spTgt spid="18"/>
                                        </p:tgtEl>
                                        <p:attrNameLst>
                                          <p:attrName>ppt_y</p:attrName>
                                        </p:attrNameLst>
                                      </p:cBhvr>
                                      <p:tavLst>
                                        <p:tav tm="0">
                                          <p:val>
                                            <p:strVal val="0-#ppt_h/2"/>
                                          </p:val>
                                        </p:tav>
                                        <p:tav tm="100000">
                                          <p:val>
                                            <p:strVal val="#ppt_y"/>
                                          </p:val>
                                        </p:tav>
                                      </p:tavLst>
                                    </p:anim>
                                  </p:childTnLst>
                                </p:cTn>
                              </p:par>
                              <p:par>
                                <p:cTn decel="60000" fill="hold" id="13" nodeType="withEffect" presetClass="entr" presetID="2" presetSubtype="1">
                                  <p:stCondLst>
                                    <p:cond delay="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1000" fill="hold" id="15"/>
                                        <p:tgtEl>
                                          <p:spTgt spid="16"/>
                                        </p:tgtEl>
                                        <p:attrNameLst>
                                          <p:attrName>ppt_x</p:attrName>
                                        </p:attrNameLst>
                                      </p:cBhvr>
                                      <p:tavLst>
                                        <p:tav tm="0">
                                          <p:val>
                                            <p:strVal val="#ppt_x"/>
                                          </p:val>
                                        </p:tav>
                                        <p:tav tm="100000">
                                          <p:val>
                                            <p:strVal val="#ppt_x"/>
                                          </p:val>
                                        </p:tav>
                                      </p:tavLst>
                                    </p:anim>
                                    <p:anim calcmode="lin" valueType="num">
                                      <p:cBhvr additive="base">
                                        <p:cTn dur="1000" fill="hold" id="16"/>
                                        <p:tgtEl>
                                          <p:spTgt spid="16"/>
                                        </p:tgtEl>
                                        <p:attrNameLst>
                                          <p:attrName>ppt_y</p:attrName>
                                        </p:attrNameLst>
                                      </p:cBhvr>
                                      <p:tavLst>
                                        <p:tav tm="0">
                                          <p:val>
                                            <p:strVal val="0-#ppt_h/2"/>
                                          </p:val>
                                        </p:tav>
                                        <p:tav tm="100000">
                                          <p:val>
                                            <p:strVal val="#ppt_y"/>
                                          </p:val>
                                        </p:tav>
                                      </p:tavLst>
                                    </p:anim>
                                  </p:childTnLst>
                                </p:cTn>
                              </p:par>
                              <p:par>
                                <p:cTn decel="60000" fill="hold" id="17" nodeType="withEffect" presetClass="entr" presetID="2" presetSubtype="2">
                                  <p:stCondLst>
                                    <p:cond delay="0"/>
                                  </p:stCondLst>
                                  <p:childTnLst>
                                    <p:set>
                                      <p:cBhvr>
                                        <p:cTn dur="1" fill="hold" id="18">
                                          <p:stCondLst>
                                            <p:cond delay="0"/>
                                          </p:stCondLst>
                                        </p:cTn>
                                        <p:tgtEl>
                                          <p:spTgt spid="41"/>
                                        </p:tgtEl>
                                        <p:attrNameLst>
                                          <p:attrName>style.visibility</p:attrName>
                                        </p:attrNameLst>
                                      </p:cBhvr>
                                      <p:to>
                                        <p:strVal val="visible"/>
                                      </p:to>
                                    </p:set>
                                    <p:anim calcmode="lin" valueType="num">
                                      <p:cBhvr additive="base">
                                        <p:cTn dur="1000" fill="hold" id="19"/>
                                        <p:tgtEl>
                                          <p:spTgt spid="41"/>
                                        </p:tgtEl>
                                        <p:attrNameLst>
                                          <p:attrName>ppt_x</p:attrName>
                                        </p:attrNameLst>
                                      </p:cBhvr>
                                      <p:tavLst>
                                        <p:tav tm="0">
                                          <p:val>
                                            <p:strVal val="1+#ppt_w/2"/>
                                          </p:val>
                                        </p:tav>
                                        <p:tav tm="100000">
                                          <p:val>
                                            <p:strVal val="#ppt_x"/>
                                          </p:val>
                                        </p:tav>
                                      </p:tavLst>
                                    </p:anim>
                                    <p:anim calcmode="lin" valueType="num">
                                      <p:cBhvr additive="base">
                                        <p:cTn dur="1000" fill="hold" id="20"/>
                                        <p:tgtEl>
                                          <p:spTgt spid="41"/>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53" presetSubtype="0">
                                  <p:stCondLst>
                                    <p:cond delay="0"/>
                                  </p:stCondLst>
                                  <p:childTnLst>
                                    <p:set>
                                      <p:cBhvr>
                                        <p:cTn dur="1" fill="hold" id="24">
                                          <p:stCondLst>
                                            <p:cond delay="0"/>
                                          </p:stCondLst>
                                        </p:cTn>
                                        <p:tgtEl>
                                          <p:spTgt spid="57"/>
                                        </p:tgtEl>
                                        <p:attrNameLst>
                                          <p:attrName>style.visibility</p:attrName>
                                        </p:attrNameLst>
                                      </p:cBhvr>
                                      <p:to>
                                        <p:strVal val="visible"/>
                                      </p:to>
                                    </p:set>
                                    <p:anim calcmode="lin" valueType="num">
                                      <p:cBhvr>
                                        <p:cTn dur="500" fill="hold" id="25"/>
                                        <p:tgtEl>
                                          <p:spTgt spid="57"/>
                                        </p:tgtEl>
                                        <p:attrNameLst>
                                          <p:attrName>ppt_w</p:attrName>
                                        </p:attrNameLst>
                                      </p:cBhvr>
                                      <p:tavLst>
                                        <p:tav tm="0">
                                          <p:val>
                                            <p:fltVal val="0"/>
                                          </p:val>
                                        </p:tav>
                                        <p:tav tm="100000">
                                          <p:val>
                                            <p:strVal val="#ppt_w"/>
                                          </p:val>
                                        </p:tav>
                                      </p:tavLst>
                                    </p:anim>
                                    <p:anim calcmode="lin" valueType="num">
                                      <p:cBhvr>
                                        <p:cTn dur="500" fill="hold" id="26"/>
                                        <p:tgtEl>
                                          <p:spTgt spid="57"/>
                                        </p:tgtEl>
                                        <p:attrNameLst>
                                          <p:attrName>ppt_h</p:attrName>
                                        </p:attrNameLst>
                                      </p:cBhvr>
                                      <p:tavLst>
                                        <p:tav tm="0">
                                          <p:val>
                                            <p:fltVal val="0"/>
                                          </p:val>
                                        </p:tav>
                                        <p:tav tm="100000">
                                          <p:val>
                                            <p:strVal val="#ppt_h"/>
                                          </p:val>
                                        </p:tav>
                                      </p:tavLst>
                                    </p:anim>
                                    <p:animEffect filter="fade" transition="in">
                                      <p:cBhvr>
                                        <p:cTn dur="500" id="27"/>
                                        <p:tgtEl>
                                          <p:spTgt spid="5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2" presetSubtype="4">
                                  <p:stCondLst>
                                    <p:cond delay="0"/>
                                  </p:stCondLst>
                                  <p:childTnLst>
                                    <p:set>
                                      <p:cBhvr>
                                        <p:cTn dur="1" fill="hold" id="31">
                                          <p:stCondLst>
                                            <p:cond delay="0"/>
                                          </p:stCondLst>
                                        </p:cTn>
                                        <p:tgtEl>
                                          <p:spTgt spid="35"/>
                                        </p:tgtEl>
                                        <p:attrNameLst>
                                          <p:attrName>style.visibility</p:attrName>
                                        </p:attrNameLst>
                                      </p:cBhvr>
                                      <p:to>
                                        <p:strVal val="visible"/>
                                      </p:to>
                                    </p:set>
                                    <p:anim calcmode="lin" valueType="num">
                                      <p:cBhvr additive="base">
                                        <p:cTn dur="500" fill="hold" id="32"/>
                                        <p:tgtEl>
                                          <p:spTgt spid="35"/>
                                        </p:tgtEl>
                                        <p:attrNameLst>
                                          <p:attrName>ppt_x</p:attrName>
                                        </p:attrNameLst>
                                      </p:cBhvr>
                                      <p:tavLst>
                                        <p:tav tm="0">
                                          <p:val>
                                            <p:strVal val="#ppt_x"/>
                                          </p:val>
                                        </p:tav>
                                        <p:tav tm="100000">
                                          <p:val>
                                            <p:strVal val="#ppt_x"/>
                                          </p:val>
                                        </p:tav>
                                      </p:tavLst>
                                    </p:anim>
                                    <p:anim calcmode="lin" valueType="num">
                                      <p:cBhvr additive="base">
                                        <p:cTn dur="500" fill="hold" id="33"/>
                                        <p:tgtEl>
                                          <p:spTgt spid="35"/>
                                        </p:tgtEl>
                                        <p:attrNameLst>
                                          <p:attrName>ppt_y</p:attrName>
                                        </p:attrNameLst>
                                      </p:cBhvr>
                                      <p:tavLst>
                                        <p:tav tm="0">
                                          <p:val>
                                            <p:strVal val="1+#ppt_h/2"/>
                                          </p:val>
                                        </p:tav>
                                        <p:tav tm="100000">
                                          <p:val>
                                            <p:strVal val="#ppt_y"/>
                                          </p:val>
                                        </p:tav>
                                      </p:tavLst>
                                    </p:anim>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22" presetSubtype="8">
                                  <p:stCondLst>
                                    <p:cond delay="0"/>
                                  </p:stCondLst>
                                  <p:childTnLst>
                                    <p:set>
                                      <p:cBhvr>
                                        <p:cTn dur="1" fill="hold" id="37">
                                          <p:stCondLst>
                                            <p:cond delay="0"/>
                                          </p:stCondLst>
                                        </p:cTn>
                                        <p:tgtEl>
                                          <p:spTgt spid="33"/>
                                        </p:tgtEl>
                                        <p:attrNameLst>
                                          <p:attrName>style.visibility</p:attrName>
                                        </p:attrNameLst>
                                      </p:cBhvr>
                                      <p:to>
                                        <p:strVal val="visible"/>
                                      </p:to>
                                    </p:set>
                                    <p:animEffect filter="wipe(left)" transition="in">
                                      <p:cBhvr>
                                        <p:cTn dur="500" id="38"/>
                                        <p:tgtEl>
                                          <p:spTgt spid="33"/>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36"/>
                                        </p:tgtEl>
                                        <p:attrNameLst>
                                          <p:attrName>style.visibility</p:attrName>
                                        </p:attrNameLst>
                                      </p:cBhvr>
                                      <p:to>
                                        <p:strVal val="visible"/>
                                      </p:to>
                                    </p:set>
                                    <p:anim calcmode="lin" valueType="num">
                                      <p:cBhvr additive="base">
                                        <p:cTn dur="500" fill="hold" id="43"/>
                                        <p:tgtEl>
                                          <p:spTgt spid="36"/>
                                        </p:tgtEl>
                                        <p:attrNameLst>
                                          <p:attrName>ppt_x</p:attrName>
                                        </p:attrNameLst>
                                      </p:cBhvr>
                                      <p:tavLst>
                                        <p:tav tm="0">
                                          <p:val>
                                            <p:strVal val="#ppt_x"/>
                                          </p:val>
                                        </p:tav>
                                        <p:tav tm="100000">
                                          <p:val>
                                            <p:strVal val="#ppt_x"/>
                                          </p:val>
                                        </p:tav>
                                      </p:tavLst>
                                    </p:anim>
                                    <p:anim calcmode="lin" valueType="num">
                                      <p:cBhvr additive="base">
                                        <p:cTn dur="500" fill="hold" id="44"/>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7"/>
      <p:bldP grpId="0" spid="33"/>
      <p:bldP grpId="0" spid="35"/>
      <p:bldP grpId="0" spid="36"/>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 name="组合 5"/>
          <p:cNvGrpSpPr/>
          <p:nvPr/>
        </p:nvGrpSpPr>
        <p:grpSpPr>
          <a:xfrm>
            <a:off x="685800" y="1123950"/>
            <a:ext cx="7695720" cy="2972246"/>
            <a:chOff x="753532" y="1142126"/>
            <a:chExt cx="7695720" cy="2972246"/>
          </a:xfrm>
        </p:grpSpPr>
        <p:sp>
          <p:nvSpPr>
            <p:cNvPr id="38" name="椭圆 37"/>
            <p:cNvSpPr/>
            <p:nvPr/>
          </p:nvSpPr>
          <p:spPr>
            <a:xfrm>
              <a:off x="2562733" y="1276397"/>
              <a:ext cx="1215000" cy="1215000"/>
            </a:xfrm>
            <a:prstGeom prst="ellipse">
              <a:avLst/>
            </a:pr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50"/>
            </a:p>
          </p:txBody>
        </p:sp>
        <p:sp>
          <p:nvSpPr>
            <p:cNvPr id="39" name="椭圆 38"/>
            <p:cNvSpPr/>
            <p:nvPr/>
          </p:nvSpPr>
          <p:spPr>
            <a:xfrm>
              <a:off x="969556" y="2899372"/>
              <a:ext cx="1215000" cy="1215000"/>
            </a:xfrm>
            <a:prstGeom prst="ellipse">
              <a:avLst/>
            </a:pr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50"/>
            </a:p>
          </p:txBody>
        </p:sp>
        <p:sp>
          <p:nvSpPr>
            <p:cNvPr id="40" name="椭圆 39"/>
            <p:cNvSpPr/>
            <p:nvPr/>
          </p:nvSpPr>
          <p:spPr>
            <a:xfrm>
              <a:off x="5568559" y="1276397"/>
              <a:ext cx="1215000" cy="1215000"/>
            </a:xfrm>
            <a:prstGeom prst="ellipse">
              <a:avLst/>
            </a:pr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50"/>
            </a:p>
          </p:txBody>
        </p:sp>
        <p:sp>
          <p:nvSpPr>
            <p:cNvPr id="41" name="椭圆 40"/>
            <p:cNvSpPr/>
            <p:nvPr/>
          </p:nvSpPr>
          <p:spPr>
            <a:xfrm>
              <a:off x="4012402" y="2899372"/>
              <a:ext cx="1215000" cy="1215000"/>
            </a:xfrm>
            <a:prstGeom prst="ellipse">
              <a:avLst/>
            </a:pr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50"/>
            </a:p>
          </p:txBody>
        </p:sp>
        <p:sp>
          <p:nvSpPr>
            <p:cNvPr id="42" name="椭圆 41"/>
            <p:cNvSpPr/>
            <p:nvPr/>
          </p:nvSpPr>
          <p:spPr>
            <a:xfrm>
              <a:off x="7018228" y="2899372"/>
              <a:ext cx="1215000" cy="1215000"/>
            </a:xfrm>
            <a:prstGeom prst="ellipse">
              <a:avLst/>
            </a:prstGeom>
            <a:solidFill>
              <a:schemeClr val="accent2"/>
            </a:solid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050"/>
            </a:p>
          </p:txBody>
        </p:sp>
        <p:sp>
          <p:nvSpPr>
            <p:cNvPr id="43" name="椭圆 42"/>
            <p:cNvSpPr/>
            <p:nvPr/>
          </p:nvSpPr>
          <p:spPr>
            <a:xfrm>
              <a:off x="753532" y="3682324"/>
              <a:ext cx="432048" cy="432048"/>
            </a:xfrm>
            <a:prstGeom prst="ellipse">
              <a:avLst/>
            </a:prstGeom>
            <a:solidFill>
              <a:schemeClr val="accent1"/>
            </a:solidFill>
            <a:ln algn="ctr" cap="flat" cmpd="sng" w="25400">
              <a:noFill/>
              <a:prstDash val="solid"/>
            </a:ln>
            <a:effectLst/>
          </p:spPr>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defTabSz="685783">
                <a:defRPr/>
              </a:pPr>
              <a:r>
                <a:rPr altLang="zh-CN" b="1" kern="0" lang="en-US" sz="1350">
                  <a:solidFill>
                    <a:prstClr val="white"/>
                  </a:solidFill>
                  <a:latin charset="-122" panose="020b0503020204020204" pitchFamily="34" typeface="微软雅黑"/>
                  <a:ea charset="-122" panose="020b0503020204020204" pitchFamily="34" typeface="微软雅黑"/>
                </a:rPr>
                <a:t>01</a:t>
              </a:r>
            </a:p>
          </p:txBody>
        </p:sp>
        <p:sp>
          <p:nvSpPr>
            <p:cNvPr id="44" name="椭圆 43"/>
            <p:cNvSpPr/>
            <p:nvPr/>
          </p:nvSpPr>
          <p:spPr>
            <a:xfrm>
              <a:off x="3796378" y="3682324"/>
              <a:ext cx="432048" cy="432048"/>
            </a:xfrm>
            <a:prstGeom prst="ellipse">
              <a:avLst/>
            </a:prstGeom>
            <a:solidFill>
              <a:schemeClr val="accent1"/>
            </a:solidFill>
            <a:ln algn="ctr" cap="flat" cmpd="sng" w="25400">
              <a:noFill/>
              <a:prstDash val="solid"/>
            </a:ln>
            <a:effectLst/>
          </p:spPr>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defTabSz="685783">
                <a:defRPr/>
              </a:pPr>
              <a:r>
                <a:rPr altLang="zh-CN" b="1" kern="0" lang="en-US" sz="1350">
                  <a:solidFill>
                    <a:prstClr val="white"/>
                  </a:solidFill>
                  <a:latin charset="-122" panose="020b0503020204020204" pitchFamily="34" typeface="微软雅黑"/>
                  <a:ea charset="-122" panose="020b0503020204020204" pitchFamily="34" typeface="微软雅黑"/>
                </a:rPr>
                <a:t>03</a:t>
              </a:r>
            </a:p>
          </p:txBody>
        </p:sp>
        <p:sp>
          <p:nvSpPr>
            <p:cNvPr id="45" name="椭圆 44"/>
            <p:cNvSpPr/>
            <p:nvPr/>
          </p:nvSpPr>
          <p:spPr>
            <a:xfrm>
              <a:off x="8017204" y="3682324"/>
              <a:ext cx="432048" cy="432048"/>
            </a:xfrm>
            <a:prstGeom prst="ellipse">
              <a:avLst/>
            </a:prstGeom>
            <a:solidFill>
              <a:schemeClr val="accent1"/>
            </a:solidFill>
            <a:ln algn="ctr" cap="flat" cmpd="sng" w="25400">
              <a:noFill/>
              <a:prstDash val="solid"/>
            </a:ln>
            <a:effectLst/>
          </p:spPr>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defTabSz="685783">
                <a:defRPr/>
              </a:pPr>
              <a:r>
                <a:rPr altLang="zh-CN" b="1" kern="0" lang="en-US" sz="1350">
                  <a:solidFill>
                    <a:prstClr val="white"/>
                  </a:solidFill>
                  <a:latin charset="-122" panose="020b0503020204020204" pitchFamily="34" typeface="微软雅黑"/>
                  <a:ea charset="-122" panose="020b0503020204020204" pitchFamily="34" typeface="微软雅黑"/>
                </a:rPr>
                <a:t>05</a:t>
              </a:r>
            </a:p>
          </p:txBody>
        </p:sp>
        <p:sp>
          <p:nvSpPr>
            <p:cNvPr id="46" name="椭圆 45"/>
            <p:cNvSpPr/>
            <p:nvPr/>
          </p:nvSpPr>
          <p:spPr>
            <a:xfrm>
              <a:off x="3474775" y="1142126"/>
              <a:ext cx="432048" cy="432048"/>
            </a:xfrm>
            <a:prstGeom prst="ellipse">
              <a:avLst/>
            </a:prstGeom>
            <a:solidFill>
              <a:schemeClr val="accent1"/>
            </a:solidFill>
            <a:ln algn="ctr" cap="flat" cmpd="sng" w="25400">
              <a:noFill/>
              <a:prstDash val="solid"/>
            </a:ln>
            <a:effectLst/>
          </p:spPr>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defTabSz="685783">
                <a:defRPr/>
              </a:pPr>
              <a:r>
                <a:rPr altLang="zh-CN" b="1" kern="0" lang="en-US" sz="1350">
                  <a:solidFill>
                    <a:prstClr val="white"/>
                  </a:solidFill>
                  <a:latin charset="-122" panose="020b0503020204020204" pitchFamily="34" typeface="微软雅黑"/>
                  <a:ea charset="-122" panose="020b0503020204020204" pitchFamily="34" typeface="微软雅黑"/>
                </a:rPr>
                <a:t>02</a:t>
              </a:r>
            </a:p>
          </p:txBody>
        </p:sp>
        <p:sp>
          <p:nvSpPr>
            <p:cNvPr id="47" name="椭圆 46"/>
            <p:cNvSpPr/>
            <p:nvPr/>
          </p:nvSpPr>
          <p:spPr>
            <a:xfrm>
              <a:off x="5460547" y="1142126"/>
              <a:ext cx="432048" cy="432048"/>
            </a:xfrm>
            <a:prstGeom prst="ellipse">
              <a:avLst/>
            </a:prstGeom>
            <a:solidFill>
              <a:schemeClr val="accent1"/>
            </a:solidFill>
            <a:ln algn="ctr" cap="flat" cmpd="sng" w="25400">
              <a:noFill/>
              <a:prstDash val="solid"/>
            </a:ln>
            <a:effectLst/>
          </p:spPr>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defTabSz="685783">
                <a:defRPr/>
              </a:pPr>
              <a:r>
                <a:rPr altLang="zh-CN" b="1" kern="0" lang="en-US" sz="1350">
                  <a:solidFill>
                    <a:prstClr val="white"/>
                  </a:solidFill>
                  <a:latin charset="-122" panose="020b0503020204020204" pitchFamily="34" typeface="微软雅黑"/>
                  <a:ea charset="-122" panose="020b0503020204020204" pitchFamily="34" typeface="微软雅黑"/>
                </a:rPr>
                <a:t>04</a:t>
              </a:r>
            </a:p>
          </p:txBody>
        </p:sp>
        <p:grpSp>
          <p:nvGrpSpPr>
            <p:cNvPr id="2" name="组合 1"/>
            <p:cNvGrpSpPr/>
            <p:nvPr/>
          </p:nvGrpSpPr>
          <p:grpSpPr>
            <a:xfrm>
              <a:off x="2006624" y="2364674"/>
              <a:ext cx="688947" cy="703725"/>
              <a:chOff x="2675497" y="3358613"/>
              <a:chExt cx="918596" cy="938300"/>
            </a:xfrm>
            <a:solidFill>
              <a:schemeClr val="accent1"/>
            </a:solidFill>
          </p:grpSpPr>
          <p:cxnSp>
            <p:nvCxnSpPr>
              <p:cNvPr id="34" name="直接连接符 33"/>
              <p:cNvCxnSpPr>
                <a:stCxn id="39" idx="7"/>
                <a:endCxn id="48" idx="3"/>
              </p:cNvCxnSpPr>
              <p:nvPr/>
            </p:nvCxnSpPr>
            <p:spPr>
              <a:xfrm flipV="1">
                <a:off x="2675497" y="3507742"/>
                <a:ext cx="763154" cy="789171"/>
              </a:xfrm>
              <a:prstGeom prst="line">
                <a:avLst/>
              </a:prstGeom>
              <a:grpFill/>
              <a:ln algn="ctr" cap="rnd" cmpd="sng" w="28575">
                <a:solidFill>
                  <a:srgbClr val="093B5C"/>
                </a:solidFill>
                <a:prstDash val="sysDot"/>
              </a:ln>
              <a:effectLst/>
            </p:spPr>
          </p:cxnSp>
          <p:sp>
            <p:nvSpPr>
              <p:cNvPr id="48" name="椭圆 47"/>
              <p:cNvSpPr/>
              <p:nvPr/>
            </p:nvSpPr>
            <p:spPr>
              <a:xfrm>
                <a:off x="3411981" y="3358613"/>
                <a:ext cx="182112" cy="174716"/>
              </a:xfrm>
              <a:prstGeom prst="ellipse">
                <a:avLst/>
              </a:prstGeom>
              <a:grpFill/>
              <a:ln algn="ctr" cap="flat" cmpd="sng" w="25400">
                <a:noFill/>
                <a:prstDash val="solid"/>
              </a:ln>
              <a:effectLst/>
            </p:spPr>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defTabSz="685783">
                  <a:defRPr/>
                </a:pPr>
                <a:endParaRPr altLang="en-US" kern="0" lang="zh-CN" sz="1350">
                  <a:solidFill>
                    <a:prstClr val="white"/>
                  </a:solidFill>
                  <a:latin panose="020f0502020204030204" typeface="Calibri"/>
                  <a:ea charset="-122" panose="02010600030101010101" pitchFamily="2" typeface="宋体"/>
                </a:endParaRPr>
              </a:p>
            </p:txBody>
          </p:sp>
        </p:grpSp>
        <p:grpSp>
          <p:nvGrpSpPr>
            <p:cNvPr id="3" name="组合 2"/>
            <p:cNvGrpSpPr/>
            <p:nvPr/>
          </p:nvGrpSpPr>
          <p:grpSpPr>
            <a:xfrm>
              <a:off x="3599801" y="2304558"/>
              <a:ext cx="667395" cy="677474"/>
              <a:chOff x="4799733" y="3278458"/>
              <a:chExt cx="889860" cy="903298"/>
            </a:xfrm>
            <a:solidFill>
              <a:schemeClr val="accent1"/>
            </a:solidFill>
          </p:grpSpPr>
          <p:cxnSp>
            <p:nvCxnSpPr>
              <p:cNvPr id="35" name="直接连接符 34"/>
              <p:cNvCxnSpPr>
                <a:stCxn id="38" idx="5"/>
                <a:endCxn id="49" idx="1"/>
              </p:cNvCxnSpPr>
              <p:nvPr/>
            </p:nvCxnSpPr>
            <p:spPr>
              <a:xfrm>
                <a:off x="4799733" y="3278458"/>
                <a:ext cx="734418" cy="754169"/>
              </a:xfrm>
              <a:prstGeom prst="line">
                <a:avLst/>
              </a:prstGeom>
              <a:grpFill/>
              <a:ln algn="ctr" cap="rnd" cmpd="sng" w="28575">
                <a:solidFill>
                  <a:srgbClr val="093B5C"/>
                </a:solidFill>
                <a:prstDash val="sysDot"/>
              </a:ln>
              <a:effectLst/>
            </p:spPr>
          </p:cxnSp>
          <p:sp>
            <p:nvSpPr>
              <p:cNvPr id="49" name="椭圆 48"/>
              <p:cNvSpPr/>
              <p:nvPr/>
            </p:nvSpPr>
            <p:spPr>
              <a:xfrm>
                <a:off x="5507481" y="4007040"/>
                <a:ext cx="182112" cy="174716"/>
              </a:xfrm>
              <a:prstGeom prst="ellipse">
                <a:avLst/>
              </a:prstGeom>
              <a:grpFill/>
              <a:ln algn="ctr" cap="flat" cmpd="sng" w="25400">
                <a:noFill/>
                <a:prstDash val="solid"/>
              </a:ln>
              <a:effectLst/>
            </p:spPr>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defTabSz="685783">
                  <a:defRPr/>
                </a:pPr>
                <a:endParaRPr altLang="en-US" kern="0" lang="zh-CN" sz="1350">
                  <a:solidFill>
                    <a:prstClr val="white"/>
                  </a:solidFill>
                  <a:latin panose="020f0502020204030204" typeface="Calibri"/>
                  <a:ea charset="-122" panose="02010600030101010101" pitchFamily="2" typeface="宋体"/>
                </a:endParaRPr>
              </a:p>
            </p:txBody>
          </p:sp>
        </p:grpSp>
        <p:grpSp>
          <p:nvGrpSpPr>
            <p:cNvPr id="4" name="组合 3"/>
            <p:cNvGrpSpPr/>
            <p:nvPr/>
          </p:nvGrpSpPr>
          <p:grpSpPr>
            <a:xfrm>
              <a:off x="5049469" y="2364674"/>
              <a:ext cx="695394" cy="703725"/>
              <a:chOff x="6732625" y="3358613"/>
              <a:chExt cx="927192" cy="938300"/>
            </a:xfrm>
            <a:solidFill>
              <a:schemeClr val="accent1"/>
            </a:solidFill>
          </p:grpSpPr>
          <p:cxnSp>
            <p:nvCxnSpPr>
              <p:cNvPr id="36" name="直接连接符 35"/>
              <p:cNvCxnSpPr>
                <a:stCxn id="41" idx="7"/>
                <a:endCxn id="50" idx="3"/>
              </p:cNvCxnSpPr>
              <p:nvPr/>
            </p:nvCxnSpPr>
            <p:spPr>
              <a:xfrm flipV="1">
                <a:off x="6732625" y="3507742"/>
                <a:ext cx="771750" cy="789171"/>
              </a:xfrm>
              <a:prstGeom prst="line">
                <a:avLst/>
              </a:prstGeom>
              <a:grpFill/>
              <a:ln algn="ctr" cap="rnd" cmpd="sng" w="28575">
                <a:solidFill>
                  <a:srgbClr val="093B5C"/>
                </a:solidFill>
                <a:prstDash val="sysDot"/>
              </a:ln>
              <a:effectLst/>
            </p:spPr>
          </p:cxnSp>
          <p:sp>
            <p:nvSpPr>
              <p:cNvPr id="50" name="椭圆 49"/>
              <p:cNvSpPr/>
              <p:nvPr/>
            </p:nvSpPr>
            <p:spPr>
              <a:xfrm>
                <a:off x="7477705" y="3358613"/>
                <a:ext cx="182112" cy="174716"/>
              </a:xfrm>
              <a:prstGeom prst="ellipse">
                <a:avLst/>
              </a:prstGeom>
              <a:grpFill/>
              <a:ln algn="ctr" cap="flat" cmpd="sng" w="25400">
                <a:noFill/>
                <a:prstDash val="solid"/>
              </a:ln>
              <a:effectLst/>
            </p:spPr>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defTabSz="685783">
                  <a:defRPr/>
                </a:pPr>
                <a:endParaRPr altLang="en-US" kern="0" lang="zh-CN" sz="1350">
                  <a:solidFill>
                    <a:prstClr val="white"/>
                  </a:solidFill>
                  <a:latin panose="020f0502020204030204" typeface="Calibri"/>
                  <a:ea charset="-122" panose="02010600030101010101" pitchFamily="2" typeface="宋体"/>
                </a:endParaRPr>
              </a:p>
            </p:txBody>
          </p:sp>
        </p:grpSp>
        <p:grpSp>
          <p:nvGrpSpPr>
            <p:cNvPr id="5" name="组合 4"/>
            <p:cNvGrpSpPr/>
            <p:nvPr/>
          </p:nvGrpSpPr>
          <p:grpSpPr>
            <a:xfrm>
              <a:off x="6605627" y="2304558"/>
              <a:ext cx="603274" cy="677474"/>
              <a:chOff x="8807501" y="3278458"/>
              <a:chExt cx="804365" cy="903298"/>
            </a:xfrm>
            <a:solidFill>
              <a:schemeClr val="accent1"/>
            </a:solidFill>
          </p:grpSpPr>
          <p:cxnSp>
            <p:nvCxnSpPr>
              <p:cNvPr id="37" name="直接连接符 36"/>
              <p:cNvCxnSpPr>
                <a:stCxn id="40" idx="5"/>
                <a:endCxn id="51" idx="1"/>
              </p:cNvCxnSpPr>
              <p:nvPr/>
            </p:nvCxnSpPr>
            <p:spPr>
              <a:xfrm>
                <a:off x="8807501" y="3278458"/>
                <a:ext cx="648923" cy="754169"/>
              </a:xfrm>
              <a:prstGeom prst="line">
                <a:avLst/>
              </a:prstGeom>
              <a:grpFill/>
              <a:ln algn="ctr" cap="rnd" cmpd="sng" w="28575">
                <a:solidFill>
                  <a:srgbClr val="093B5C"/>
                </a:solidFill>
                <a:prstDash val="sysDot"/>
              </a:ln>
              <a:effectLst/>
            </p:spPr>
          </p:cxnSp>
          <p:sp>
            <p:nvSpPr>
              <p:cNvPr id="51" name="椭圆 50"/>
              <p:cNvSpPr/>
              <p:nvPr/>
            </p:nvSpPr>
            <p:spPr>
              <a:xfrm>
                <a:off x="9429754" y="4007040"/>
                <a:ext cx="182112" cy="174716"/>
              </a:xfrm>
              <a:prstGeom prst="ellipse">
                <a:avLst/>
              </a:prstGeom>
              <a:grpFill/>
              <a:ln algn="ctr" cap="flat" cmpd="sng" w="25400">
                <a:noFill/>
                <a:prstDash val="solid"/>
              </a:ln>
              <a:effectLst/>
            </p:spPr>
            <p:txBody>
              <a:bodyPr anchor="ctr" anchorCtr="0" bIns="34290" compatLnSpc="1" forceAA="0" fromWordArt="0" horzOverflow="overflow" lIns="68580" numCol="1" rIns="68580" rot="0" rtlCol="0" spcCol="0" spcFirstLastPara="0" tIns="34290" vert="horz" vertOverflow="overflow" wrap="square">
                <a:prstTxWarp prst="textNoShape">
                  <a:avLst/>
                </a:prstTxWarp>
                <a:noAutofit/>
              </a:bodyPr>
              <a:lstStyle/>
              <a:p>
                <a:pPr algn="ctr" defTabSz="685783">
                  <a:defRPr/>
                </a:pPr>
                <a:endParaRPr altLang="en-US" kern="0" lang="zh-CN" sz="1350">
                  <a:solidFill>
                    <a:prstClr val="white"/>
                  </a:solidFill>
                  <a:latin panose="020f0502020204030204" typeface="Calibri"/>
                  <a:ea charset="-122" panose="02010600030101010101" pitchFamily="2" typeface="宋体"/>
                </a:endParaRPr>
              </a:p>
            </p:txBody>
          </p:sp>
        </p:grpSp>
        <p:sp>
          <p:nvSpPr>
            <p:cNvPr id="29" name="文本框 28"/>
            <p:cNvSpPr txBox="1"/>
            <p:nvPr/>
          </p:nvSpPr>
          <p:spPr>
            <a:xfrm>
              <a:off x="969556" y="3459578"/>
              <a:ext cx="1215000" cy="400050"/>
            </a:xfrm>
            <a:prstGeom prst="rect">
              <a:avLst/>
            </a:prstGeom>
            <a:noFill/>
          </p:spPr>
          <p:txBody>
            <a:bodyPr rtlCol="0" wrap="square">
              <a:spAutoFit/>
            </a:bodyPr>
            <a:lstStyle/>
            <a:p>
              <a:pPr algn="ctr" defTabSz="685783">
                <a:lnSpc>
                  <a:spcPct val="150000"/>
                </a:lnSpc>
                <a:defRPr/>
              </a:pPr>
              <a:r>
                <a:rPr altLang="en-US" b="1" kern="0" lang="zh-CN" smtClean="0" sz="1350">
                  <a:solidFill>
                    <a:schemeClr val="bg1"/>
                  </a:solidFill>
                  <a:latin charset="-122" panose="020b0503020204020204" pitchFamily="34" typeface="微软雅黑"/>
                  <a:ea charset="-122" panose="020b0503020204020204" pitchFamily="34" typeface="微软雅黑"/>
                </a:rPr>
                <a:t>社会保险</a:t>
              </a:r>
            </a:p>
          </p:txBody>
        </p:sp>
        <p:sp>
          <p:nvSpPr>
            <p:cNvPr id="30" name="文本框 29"/>
            <p:cNvSpPr txBox="1"/>
            <p:nvPr/>
          </p:nvSpPr>
          <p:spPr>
            <a:xfrm>
              <a:off x="4012402" y="3459578"/>
              <a:ext cx="1215000" cy="400050"/>
            </a:xfrm>
            <a:prstGeom prst="rect">
              <a:avLst/>
            </a:prstGeom>
            <a:noFill/>
            <a:effectLst/>
          </p:spPr>
          <p:txBody>
            <a:bodyPr rtlCol="0" wrap="square">
              <a:spAutoFit/>
            </a:bodyPr>
            <a:lstStyle/>
            <a:p>
              <a:pPr algn="ctr" defTabSz="685783">
                <a:lnSpc>
                  <a:spcPct val="150000"/>
                </a:lnSpc>
                <a:defRPr/>
              </a:pPr>
              <a:r>
                <a:rPr altLang="en-US" b="1" kern="0" lang="zh-CN" smtClean="0" sz="1350">
                  <a:solidFill>
                    <a:schemeClr val="bg1"/>
                  </a:solidFill>
                  <a:latin charset="-122" panose="020b0503020204020204" pitchFamily="34" typeface="微软雅黑"/>
                  <a:ea charset="-122" panose="020b0503020204020204" pitchFamily="34" typeface="微软雅黑"/>
                </a:rPr>
                <a:t>经济补偿</a:t>
              </a:r>
            </a:p>
          </p:txBody>
        </p:sp>
        <p:sp>
          <p:nvSpPr>
            <p:cNvPr id="31" name="文本框 30"/>
            <p:cNvSpPr txBox="1"/>
            <p:nvPr/>
          </p:nvSpPr>
          <p:spPr>
            <a:xfrm>
              <a:off x="7018228" y="3459578"/>
              <a:ext cx="1215000" cy="400050"/>
            </a:xfrm>
            <a:prstGeom prst="rect">
              <a:avLst/>
            </a:prstGeom>
            <a:noFill/>
          </p:spPr>
          <p:txBody>
            <a:bodyPr rtlCol="0" wrap="square">
              <a:spAutoFit/>
            </a:bodyPr>
            <a:lstStyle/>
            <a:p>
              <a:pPr algn="ctr" defTabSz="685783">
                <a:lnSpc>
                  <a:spcPct val="150000"/>
                </a:lnSpc>
                <a:defRPr/>
              </a:pPr>
              <a:r>
                <a:rPr altLang="en-US" b="1" kern="0" lang="zh-CN" smtClean="0" sz="1350">
                  <a:solidFill>
                    <a:schemeClr val="bg1"/>
                  </a:solidFill>
                  <a:latin charset="-122" panose="020b0503020204020204" pitchFamily="34" typeface="微软雅黑"/>
                  <a:ea charset="-122" panose="020b0503020204020204" pitchFamily="34" typeface="微软雅黑"/>
                </a:rPr>
                <a:t>特定主体</a:t>
              </a:r>
            </a:p>
          </p:txBody>
        </p:sp>
        <p:sp>
          <p:nvSpPr>
            <p:cNvPr id="32" name="文本框 31"/>
            <p:cNvSpPr txBox="1"/>
            <p:nvPr/>
          </p:nvSpPr>
          <p:spPr>
            <a:xfrm>
              <a:off x="2578988" y="1857095"/>
              <a:ext cx="1215000" cy="400050"/>
            </a:xfrm>
            <a:prstGeom prst="rect">
              <a:avLst/>
            </a:prstGeom>
            <a:noFill/>
          </p:spPr>
          <p:txBody>
            <a:bodyPr rtlCol="0" wrap="square">
              <a:spAutoFit/>
            </a:bodyPr>
            <a:lstStyle/>
            <a:p>
              <a:pPr algn="ctr" defTabSz="685783">
                <a:lnSpc>
                  <a:spcPct val="150000"/>
                </a:lnSpc>
                <a:defRPr/>
              </a:pPr>
              <a:r>
                <a:rPr altLang="en-US" b="1" kern="0" lang="zh-CN" smtClean="0" sz="1350">
                  <a:solidFill>
                    <a:schemeClr val="bg1"/>
                  </a:solidFill>
                  <a:latin charset="-122" panose="020b0503020204020204" pitchFamily="34" typeface="微软雅黑"/>
                  <a:ea charset="-122" panose="020b0503020204020204" pitchFamily="34" typeface="微软雅黑"/>
                </a:rPr>
                <a:t>筹集资金</a:t>
              </a:r>
            </a:p>
          </p:txBody>
        </p:sp>
        <p:sp>
          <p:nvSpPr>
            <p:cNvPr id="33" name="文本框 32"/>
            <p:cNvSpPr txBox="1"/>
            <p:nvPr/>
          </p:nvSpPr>
          <p:spPr>
            <a:xfrm>
              <a:off x="5568559" y="1857095"/>
              <a:ext cx="1215000" cy="400050"/>
            </a:xfrm>
            <a:prstGeom prst="rect">
              <a:avLst/>
            </a:prstGeom>
            <a:noFill/>
          </p:spPr>
          <p:txBody>
            <a:bodyPr rtlCol="0" wrap="square">
              <a:spAutoFit/>
            </a:bodyPr>
            <a:lstStyle/>
            <a:p>
              <a:pPr algn="ctr" defTabSz="685783">
                <a:lnSpc>
                  <a:spcPct val="150000"/>
                </a:lnSpc>
                <a:defRPr/>
              </a:pPr>
              <a:r>
                <a:rPr altLang="en-US" b="1" kern="0" lang="zh-CN" smtClean="0" sz="1350">
                  <a:solidFill>
                    <a:schemeClr val="bg1"/>
                  </a:solidFill>
                  <a:latin charset="-122" panose="020b0503020204020204" pitchFamily="34" typeface="微软雅黑"/>
                  <a:ea charset="-122" panose="020b0503020204020204" pitchFamily="34" typeface="微软雅黑"/>
                </a:rPr>
                <a:t>社会保障</a:t>
              </a:r>
            </a:p>
          </p:txBody>
        </p:sp>
        <p:grpSp>
          <p:nvGrpSpPr>
            <p:cNvPr id="55" name="Group 85"/>
            <p:cNvGrpSpPr>
              <a:grpSpLocks noChangeAspect="1"/>
            </p:cNvGrpSpPr>
            <p:nvPr/>
          </p:nvGrpSpPr>
          <p:grpSpPr>
            <a:xfrm>
              <a:off x="6050469" y="1631333"/>
              <a:ext cx="251224" cy="221457"/>
              <a:chOff x="2772" y="2067"/>
              <a:chExt cx="211" cy="186"/>
            </a:xfrm>
            <a:solidFill>
              <a:schemeClr val="bg1"/>
            </a:solidFill>
          </p:grpSpPr>
          <p:sp>
            <p:nvSpPr>
              <p:cNvPr id="56" name="Freeform 87"/>
              <p:cNvSpPr/>
              <p:nvPr/>
            </p:nvSpPr>
            <p:spPr bwMode="auto">
              <a:xfrm>
                <a:off x="2782" y="2172"/>
                <a:ext cx="191" cy="81"/>
              </a:xfrm>
              <a:custGeom>
                <a:gdLst>
                  <a:gd fmla="*/ 0 w 79" name="T0"/>
                  <a:gd fmla="*/ 0 h 33" name="T1"/>
                  <a:gd fmla="*/ 28 w 79" name="T2"/>
                  <a:gd fmla="*/ 0 h 33" name="T3"/>
                  <a:gd fmla="*/ 28 w 79" name="T4"/>
                  <a:gd fmla="*/ 4 h 33" name="T5"/>
                  <a:gd fmla="*/ 51 w 79" name="T6"/>
                  <a:gd fmla="*/ 4 h 33" name="T7"/>
                  <a:gd fmla="*/ 51 w 79" name="T8"/>
                  <a:gd fmla="*/ 0 h 33" name="T9"/>
                  <a:gd fmla="*/ 79 w 79" name="T10"/>
                  <a:gd fmla="*/ 0 h 33" name="T11"/>
                  <a:gd fmla="*/ 79 w 79" name="T12"/>
                  <a:gd fmla="*/ 1 h 33" name="T13"/>
                  <a:gd fmla="*/ 79 w 79" name="T14"/>
                  <a:gd fmla="*/ 27 h 33" name="T15"/>
                  <a:gd fmla="*/ 74 w 79" name="T16"/>
                  <a:gd fmla="*/ 32 h 33" name="T17"/>
                  <a:gd fmla="*/ 73 w 79" name="T18"/>
                  <a:gd fmla="*/ 33 h 33" name="T19"/>
                  <a:gd fmla="*/ 6 w 79" name="T20"/>
                  <a:gd fmla="*/ 33 h 33" name="T21"/>
                  <a:gd fmla="*/ 0 w 79" name="T22"/>
                  <a:gd fmla="*/ 28 h 33" name="T23"/>
                  <a:gd fmla="*/ 0 w 79" name="T24"/>
                  <a:gd fmla="*/ 27 h 33" name="T25"/>
                  <a:gd fmla="*/ 0 w 79" name="T26"/>
                  <a:gd fmla="*/ 1 h 33" name="T27"/>
                  <a:gd fmla="*/ 0 w 79" name="T28"/>
                  <a:gd fmla="*/ 0 h 33"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3" w="79">
                    <a:moveTo>
                      <a:pt x="0" y="0"/>
                    </a:moveTo>
                    <a:cubicBezTo>
                      <a:pt x="10" y="0"/>
                      <a:pt x="19" y="0"/>
                      <a:pt x="28" y="0"/>
                    </a:cubicBezTo>
                    <a:cubicBezTo>
                      <a:pt x="28" y="1"/>
                      <a:pt x="28" y="3"/>
                      <a:pt x="28" y="4"/>
                    </a:cubicBezTo>
                    <a:cubicBezTo>
                      <a:pt x="36" y="4"/>
                      <a:pt x="44" y="4"/>
                      <a:pt x="51" y="4"/>
                    </a:cubicBezTo>
                    <a:cubicBezTo>
                      <a:pt x="51" y="3"/>
                      <a:pt x="51" y="1"/>
                      <a:pt x="51" y="0"/>
                    </a:cubicBezTo>
                    <a:cubicBezTo>
                      <a:pt x="61" y="0"/>
                      <a:pt x="70" y="0"/>
                      <a:pt x="79" y="0"/>
                    </a:cubicBezTo>
                    <a:cubicBezTo>
                      <a:pt x="79" y="0"/>
                      <a:pt x="79" y="0"/>
                      <a:pt x="79" y="1"/>
                    </a:cubicBezTo>
                    <a:cubicBezTo>
                      <a:pt x="79" y="9"/>
                      <a:pt x="79" y="18"/>
                      <a:pt x="79" y="27"/>
                    </a:cubicBezTo>
                    <a:cubicBezTo>
                      <a:pt x="79" y="30"/>
                      <a:pt x="77" y="32"/>
                      <a:pt x="74" y="32"/>
                    </a:cubicBezTo>
                    <a:cubicBezTo>
                      <a:pt x="74" y="33"/>
                      <a:pt x="73" y="33"/>
                      <a:pt x="73" y="33"/>
                    </a:cubicBezTo>
                    <a:cubicBezTo>
                      <a:pt x="51" y="33"/>
                      <a:pt x="29" y="33"/>
                      <a:pt x="6" y="33"/>
                    </a:cubicBezTo>
                    <a:cubicBezTo>
                      <a:pt x="3" y="33"/>
                      <a:pt x="1" y="31"/>
                      <a:pt x="0" y="28"/>
                    </a:cubicBezTo>
                    <a:cubicBezTo>
                      <a:pt x="0" y="28"/>
                      <a:pt x="0" y="27"/>
                      <a:pt x="0" y="27"/>
                    </a:cubicBezTo>
                    <a:cubicBezTo>
                      <a:pt x="0" y="18"/>
                      <a:pt x="0" y="9"/>
                      <a:pt x="0" y="1"/>
                    </a:cubicBezTo>
                    <a:cubicBezTo>
                      <a:pt x="0" y="0"/>
                      <a:pt x="0" y="0"/>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sp>
            <p:nvSpPr>
              <p:cNvPr id="57" name="Freeform 88"/>
              <p:cNvSpPr>
                <a:spLocks noEditPoints="1"/>
              </p:cNvSpPr>
              <p:nvPr/>
            </p:nvSpPr>
            <p:spPr bwMode="auto">
              <a:xfrm>
                <a:off x="2772" y="2067"/>
                <a:ext cx="211" cy="96"/>
              </a:xfrm>
              <a:custGeom>
                <a:gdLst>
                  <a:gd fmla="*/ 55 w 87" name="T0"/>
                  <a:gd fmla="*/ 39 h 39" name="T1"/>
                  <a:gd fmla="*/ 55 w 87" name="T2"/>
                  <a:gd fmla="*/ 33 h 39" name="T3"/>
                  <a:gd fmla="*/ 32 w 87" name="T4"/>
                  <a:gd fmla="*/ 33 h 39" name="T5"/>
                  <a:gd fmla="*/ 32 w 87" name="T6"/>
                  <a:gd fmla="*/ 39 h 39" name="T7"/>
                  <a:gd fmla="*/ 31 w 87" name="T8"/>
                  <a:gd fmla="*/ 39 h 39" name="T9"/>
                  <a:gd fmla="*/ 6 w 87" name="T10"/>
                  <a:gd fmla="*/ 39 h 39" name="T11"/>
                  <a:gd fmla="*/ 1 w 87" name="T12"/>
                  <a:gd fmla="*/ 35 h 39" name="T13"/>
                  <a:gd fmla="*/ 0 w 87" name="T14"/>
                  <a:gd fmla="*/ 33 h 39" name="T15"/>
                  <a:gd fmla="*/ 0 w 87" name="T16"/>
                  <a:gd fmla="*/ 17 h 39" name="T17"/>
                  <a:gd fmla="*/ 6 w 87" name="T18"/>
                  <a:gd fmla="*/ 11 h 39" name="T19"/>
                  <a:gd fmla="*/ 27 w 87" name="T20"/>
                  <a:gd fmla="*/ 11 h 39" name="T21"/>
                  <a:gd fmla="*/ 28 w 87" name="T22"/>
                  <a:gd fmla="*/ 11 h 39" name="T23"/>
                  <a:gd fmla="*/ 28 w 87" name="T24"/>
                  <a:gd fmla="*/ 9 h 39" name="T25"/>
                  <a:gd fmla="*/ 32 w 87" name="T26"/>
                  <a:gd fmla="*/ 4 h 39" name="T27"/>
                  <a:gd fmla="*/ 41 w 87" name="T28"/>
                  <a:gd fmla="*/ 1 h 39" name="T29"/>
                  <a:gd fmla="*/ 51 w 87" name="T30"/>
                  <a:gd fmla="*/ 2 h 39" name="T31"/>
                  <a:gd fmla="*/ 57 w 87" name="T32"/>
                  <a:gd fmla="*/ 5 h 39" name="T33"/>
                  <a:gd fmla="*/ 59 w 87" name="T34"/>
                  <a:gd fmla="*/ 10 h 39" name="T35"/>
                  <a:gd fmla="*/ 59 w 87" name="T36"/>
                  <a:gd fmla="*/ 11 h 39" name="T37"/>
                  <a:gd fmla="*/ 60 w 87" name="T38"/>
                  <a:gd fmla="*/ 11 h 39" name="T39"/>
                  <a:gd fmla="*/ 81 w 87" name="T40"/>
                  <a:gd fmla="*/ 11 h 39" name="T41"/>
                  <a:gd fmla="*/ 87 w 87" name="T42"/>
                  <a:gd fmla="*/ 15 h 39" name="T43"/>
                  <a:gd fmla="*/ 87 w 87" name="T44"/>
                  <a:gd fmla="*/ 17 h 39" name="T45"/>
                  <a:gd fmla="*/ 87 w 87" name="T46"/>
                  <a:gd fmla="*/ 33 h 39" name="T47"/>
                  <a:gd fmla="*/ 81 w 87" name="T48"/>
                  <a:gd fmla="*/ 39 h 39" name="T49"/>
                  <a:gd fmla="*/ 56 w 87" name="T50"/>
                  <a:gd fmla="*/ 39 h 39" name="T51"/>
                  <a:gd fmla="*/ 55 w 87" name="T52"/>
                  <a:gd fmla="*/ 39 h 39" name="T53"/>
                  <a:gd fmla="*/ 32 w 87" name="T54"/>
                  <a:gd fmla="*/ 11 h 39" name="T55"/>
                  <a:gd fmla="*/ 55 w 87" name="T56"/>
                  <a:gd fmla="*/ 11 h 39" name="T57"/>
                  <a:gd fmla="*/ 54 w 87" name="T58"/>
                  <a:gd fmla="*/ 8 h 39" name="T59"/>
                  <a:gd fmla="*/ 50 w 87" name="T60"/>
                  <a:gd fmla="*/ 6 h 39" name="T61"/>
                  <a:gd fmla="*/ 39 w 87" name="T62"/>
                  <a:gd fmla="*/ 5 h 39" name="T63"/>
                  <a:gd fmla="*/ 33 w 87" name="T64"/>
                  <a:gd fmla="*/ 8 h 39" name="T65"/>
                  <a:gd fmla="*/ 32 w 87" name="T66"/>
                  <a:gd fmla="*/ 11 h 39"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9" w="87">
                    <a:moveTo>
                      <a:pt x="55" y="39"/>
                    </a:moveTo>
                    <a:cubicBezTo>
                      <a:pt x="55" y="37"/>
                      <a:pt x="55" y="35"/>
                      <a:pt x="55" y="33"/>
                    </a:cubicBezTo>
                    <a:cubicBezTo>
                      <a:pt x="48" y="33"/>
                      <a:pt x="40" y="33"/>
                      <a:pt x="32" y="33"/>
                    </a:cubicBezTo>
                    <a:cubicBezTo>
                      <a:pt x="32" y="35"/>
                      <a:pt x="32" y="37"/>
                      <a:pt x="32" y="39"/>
                    </a:cubicBezTo>
                    <a:cubicBezTo>
                      <a:pt x="32" y="39"/>
                      <a:pt x="31" y="39"/>
                      <a:pt x="31" y="39"/>
                    </a:cubicBezTo>
                    <a:cubicBezTo>
                      <a:pt x="23" y="39"/>
                      <a:pt x="15" y="39"/>
                      <a:pt x="6" y="39"/>
                    </a:cubicBezTo>
                    <a:cubicBezTo>
                      <a:pt x="3" y="39"/>
                      <a:pt x="1" y="37"/>
                      <a:pt x="1" y="35"/>
                    </a:cubicBezTo>
                    <a:cubicBezTo>
                      <a:pt x="0" y="34"/>
                      <a:pt x="0" y="34"/>
                      <a:pt x="0" y="33"/>
                    </a:cubicBezTo>
                    <a:cubicBezTo>
                      <a:pt x="0" y="28"/>
                      <a:pt x="0" y="22"/>
                      <a:pt x="0" y="17"/>
                    </a:cubicBezTo>
                    <a:cubicBezTo>
                      <a:pt x="0" y="13"/>
                      <a:pt x="3" y="11"/>
                      <a:pt x="6" y="11"/>
                    </a:cubicBezTo>
                    <a:cubicBezTo>
                      <a:pt x="13" y="11"/>
                      <a:pt x="20" y="11"/>
                      <a:pt x="27" y="11"/>
                    </a:cubicBezTo>
                    <a:cubicBezTo>
                      <a:pt x="27" y="11"/>
                      <a:pt x="28" y="11"/>
                      <a:pt x="28" y="11"/>
                    </a:cubicBezTo>
                    <a:cubicBezTo>
                      <a:pt x="28" y="10"/>
                      <a:pt x="28" y="10"/>
                      <a:pt x="28" y="9"/>
                    </a:cubicBezTo>
                    <a:cubicBezTo>
                      <a:pt x="29" y="7"/>
                      <a:pt x="30" y="5"/>
                      <a:pt x="32" y="4"/>
                    </a:cubicBezTo>
                    <a:cubicBezTo>
                      <a:pt x="34" y="2"/>
                      <a:pt x="38" y="1"/>
                      <a:pt x="41" y="1"/>
                    </a:cubicBezTo>
                    <a:cubicBezTo>
                      <a:pt x="44" y="0"/>
                      <a:pt x="48" y="1"/>
                      <a:pt x="51" y="2"/>
                    </a:cubicBezTo>
                    <a:cubicBezTo>
                      <a:pt x="53" y="2"/>
                      <a:pt x="55" y="4"/>
                      <a:pt x="57" y="5"/>
                    </a:cubicBezTo>
                    <a:cubicBezTo>
                      <a:pt x="59" y="7"/>
                      <a:pt x="59" y="8"/>
                      <a:pt x="59" y="10"/>
                    </a:cubicBezTo>
                    <a:cubicBezTo>
                      <a:pt x="59" y="10"/>
                      <a:pt x="59" y="10"/>
                      <a:pt x="59" y="11"/>
                    </a:cubicBezTo>
                    <a:cubicBezTo>
                      <a:pt x="60" y="11"/>
                      <a:pt x="60" y="11"/>
                      <a:pt x="60" y="11"/>
                    </a:cubicBezTo>
                    <a:cubicBezTo>
                      <a:pt x="67" y="11"/>
                      <a:pt x="74" y="11"/>
                      <a:pt x="81" y="11"/>
                    </a:cubicBezTo>
                    <a:cubicBezTo>
                      <a:pt x="84" y="11"/>
                      <a:pt x="86" y="12"/>
                      <a:pt x="87" y="15"/>
                    </a:cubicBezTo>
                    <a:cubicBezTo>
                      <a:pt x="87" y="16"/>
                      <a:pt x="87" y="16"/>
                      <a:pt x="87" y="17"/>
                    </a:cubicBezTo>
                    <a:cubicBezTo>
                      <a:pt x="87" y="22"/>
                      <a:pt x="87" y="28"/>
                      <a:pt x="87" y="33"/>
                    </a:cubicBezTo>
                    <a:cubicBezTo>
                      <a:pt x="87" y="37"/>
                      <a:pt x="85" y="39"/>
                      <a:pt x="81" y="39"/>
                    </a:cubicBezTo>
                    <a:cubicBezTo>
                      <a:pt x="73" y="39"/>
                      <a:pt x="64" y="39"/>
                      <a:pt x="56" y="39"/>
                    </a:cubicBezTo>
                    <a:cubicBezTo>
                      <a:pt x="56" y="39"/>
                      <a:pt x="56" y="39"/>
                      <a:pt x="55" y="39"/>
                    </a:cubicBezTo>
                    <a:close/>
                    <a:moveTo>
                      <a:pt x="32" y="11"/>
                    </a:moveTo>
                    <a:cubicBezTo>
                      <a:pt x="40" y="11"/>
                      <a:pt x="48" y="11"/>
                      <a:pt x="55" y="11"/>
                    </a:cubicBezTo>
                    <a:cubicBezTo>
                      <a:pt x="55" y="10"/>
                      <a:pt x="55" y="9"/>
                      <a:pt x="54" y="8"/>
                    </a:cubicBezTo>
                    <a:cubicBezTo>
                      <a:pt x="53" y="7"/>
                      <a:pt x="52" y="6"/>
                      <a:pt x="50" y="6"/>
                    </a:cubicBezTo>
                    <a:cubicBezTo>
                      <a:pt x="47" y="4"/>
                      <a:pt x="43" y="4"/>
                      <a:pt x="39" y="5"/>
                    </a:cubicBezTo>
                    <a:cubicBezTo>
                      <a:pt x="37" y="5"/>
                      <a:pt x="35" y="6"/>
                      <a:pt x="33" y="8"/>
                    </a:cubicBezTo>
                    <a:cubicBezTo>
                      <a:pt x="33" y="8"/>
                      <a:pt x="32" y="9"/>
                      <a:pt x="32" y="11"/>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sp>
            <p:nvSpPr>
              <p:cNvPr id="58" name="Freeform 89"/>
              <p:cNvSpPr/>
              <p:nvPr/>
            </p:nvSpPr>
            <p:spPr bwMode="auto">
              <a:xfrm>
                <a:off x="2859" y="2158"/>
                <a:ext cx="39" cy="14"/>
              </a:xfrm>
              <a:custGeom>
                <a:gdLst>
                  <a:gd fmla="*/ 16 w 16" name="T0"/>
                  <a:gd fmla="*/ 0 h 6" name="T1"/>
                  <a:gd fmla="*/ 16 w 16" name="T2"/>
                  <a:gd fmla="*/ 6 h 6" name="T3"/>
                  <a:gd fmla="*/ 0 w 16" name="T4"/>
                  <a:gd fmla="*/ 6 h 6" name="T5"/>
                  <a:gd fmla="*/ 0 w 16" name="T6"/>
                  <a:gd fmla="*/ 0 h 6" name="T7"/>
                  <a:gd fmla="*/ 16 w 16" name="T8"/>
                  <a:gd fmla="*/ 0 h 6" name="T9"/>
                </a:gdLst>
                <a:cxnLst>
                  <a:cxn ang="0">
                    <a:pos x="T0" y="T1"/>
                  </a:cxn>
                  <a:cxn ang="0">
                    <a:pos x="T2" y="T3"/>
                  </a:cxn>
                  <a:cxn ang="0">
                    <a:pos x="T4" y="T5"/>
                  </a:cxn>
                  <a:cxn ang="0">
                    <a:pos x="T6" y="T7"/>
                  </a:cxn>
                  <a:cxn ang="0">
                    <a:pos x="T8" y="T9"/>
                  </a:cxn>
                </a:cxnLst>
                <a:rect b="b" l="0" r="r" t="0"/>
                <a:pathLst>
                  <a:path h="6" w="16">
                    <a:moveTo>
                      <a:pt x="16" y="0"/>
                    </a:moveTo>
                    <a:cubicBezTo>
                      <a:pt x="16" y="2"/>
                      <a:pt x="16" y="4"/>
                      <a:pt x="16" y="6"/>
                    </a:cubicBezTo>
                    <a:cubicBezTo>
                      <a:pt x="10" y="6"/>
                      <a:pt x="5" y="6"/>
                      <a:pt x="0" y="6"/>
                    </a:cubicBezTo>
                    <a:cubicBezTo>
                      <a:pt x="0" y="4"/>
                      <a:pt x="0" y="2"/>
                      <a:pt x="0" y="0"/>
                    </a:cubicBezTo>
                    <a:cubicBezTo>
                      <a:pt x="5" y="0"/>
                      <a:pt x="10" y="0"/>
                      <a:pt x="16"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grpSp>
        <p:grpSp>
          <p:nvGrpSpPr>
            <p:cNvPr id="59" name="Group 11"/>
            <p:cNvGrpSpPr>
              <a:grpSpLocks noChangeAspect="1"/>
            </p:cNvGrpSpPr>
            <p:nvPr/>
          </p:nvGrpSpPr>
          <p:grpSpPr>
            <a:xfrm>
              <a:off x="7469399" y="3230281"/>
              <a:ext cx="312621" cy="290243"/>
              <a:chOff x="3605" y="1602"/>
              <a:chExt cx="447" cy="415"/>
            </a:xfrm>
            <a:solidFill>
              <a:schemeClr val="bg1"/>
            </a:solidFill>
          </p:grpSpPr>
          <p:sp>
            <p:nvSpPr>
              <p:cNvPr id="60" name="Freeform 13"/>
              <p:cNvSpPr>
                <a:spLocks noEditPoints="1"/>
              </p:cNvSpPr>
              <p:nvPr/>
            </p:nvSpPr>
            <p:spPr bwMode="auto">
              <a:xfrm>
                <a:off x="3691" y="1602"/>
                <a:ext cx="361" cy="353"/>
              </a:xfrm>
              <a:custGeom>
                <a:gdLst>
                  <a:gd fmla="*/ 1 w 150" name="T0"/>
                  <a:gd fmla="*/ 77 h 147" name="T1"/>
                  <a:gd fmla="*/ 1 w 150" name="T2"/>
                  <a:gd fmla="*/ 57 h 147" name="T3"/>
                  <a:gd fmla="*/ 12 w 150" name="T4"/>
                  <a:gd fmla="*/ 43 h 147" name="T5"/>
                  <a:gd fmla="*/ 51 w 150" name="T6"/>
                  <a:gd fmla="*/ 35 h 147" name="T7"/>
                  <a:gd fmla="*/ 100 w 150" name="T8"/>
                  <a:gd fmla="*/ 13 h 147" name="T9"/>
                  <a:gd fmla="*/ 135 w 150" name="T10"/>
                  <a:gd fmla="*/ 22 h 147" name="T11"/>
                  <a:gd fmla="*/ 138 w 150" name="T12"/>
                  <a:gd fmla="*/ 124 h 147" name="T13"/>
                  <a:gd fmla="*/ 127 w 150" name="T14"/>
                  <a:gd fmla="*/ 141 h 147" name="T15"/>
                  <a:gd fmla="*/ 109 w 150" name="T16"/>
                  <a:gd fmla="*/ 143 h 147" name="T17"/>
                  <a:gd fmla="*/ 34 w 150" name="T18"/>
                  <a:gd fmla="*/ 114 h 147" name="T19"/>
                  <a:gd fmla="*/ 7 w 150" name="T20"/>
                  <a:gd fmla="*/ 110 h 147" name="T21"/>
                  <a:gd fmla="*/ 1 w 150" name="T22"/>
                  <a:gd fmla="*/ 102 h 147" name="T23"/>
                  <a:gd fmla="*/ 1 w 150" name="T24"/>
                  <a:gd fmla="*/ 77 h 147" name="T25"/>
                  <a:gd fmla="*/ 137 w 150" name="T26"/>
                  <a:gd fmla="*/ 75 h 147" name="T27"/>
                  <a:gd fmla="*/ 136 w 150" name="T28"/>
                  <a:gd fmla="*/ 75 h 147" name="T29"/>
                  <a:gd fmla="*/ 135 w 150" name="T30"/>
                  <a:gd fmla="*/ 56 h 147" name="T31"/>
                  <a:gd fmla="*/ 127 w 150" name="T32"/>
                  <a:gd fmla="*/ 28 h 147" name="T33"/>
                  <a:gd fmla="*/ 119 w 150" name="T34"/>
                  <a:gd fmla="*/ 19 h 147" name="T35"/>
                  <a:gd fmla="*/ 112 w 150" name="T36"/>
                  <a:gd fmla="*/ 29 h 147" name="T37"/>
                  <a:gd fmla="*/ 109 w 150" name="T38"/>
                  <a:gd fmla="*/ 39 h 147" name="T39"/>
                  <a:gd fmla="*/ 106 w 150" name="T40"/>
                  <a:gd fmla="*/ 92 h 147" name="T41"/>
                  <a:gd fmla="*/ 112 w 150" name="T42"/>
                  <a:gd fmla="*/ 124 h 147" name="T43"/>
                  <a:gd fmla="*/ 119 w 150" name="T44"/>
                  <a:gd fmla="*/ 131 h 147" name="T45"/>
                  <a:gd fmla="*/ 127 w 150" name="T46"/>
                  <a:gd fmla="*/ 124 h 147" name="T47"/>
                  <a:gd fmla="*/ 130 w 150" name="T48"/>
                  <a:gd fmla="*/ 115 h 147" name="T49"/>
                  <a:gd fmla="*/ 137 w 150" name="T50"/>
                  <a:gd fmla="*/ 75 h 147"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47" w="150">
                    <a:moveTo>
                      <a:pt x="1" y="77"/>
                    </a:moveTo>
                    <a:cubicBezTo>
                      <a:pt x="1" y="70"/>
                      <a:pt x="2" y="63"/>
                      <a:pt x="1" y="57"/>
                    </a:cubicBezTo>
                    <a:cubicBezTo>
                      <a:pt x="0" y="48"/>
                      <a:pt x="4" y="45"/>
                      <a:pt x="12" y="43"/>
                    </a:cubicBezTo>
                    <a:cubicBezTo>
                      <a:pt x="25" y="41"/>
                      <a:pt x="38" y="38"/>
                      <a:pt x="51" y="35"/>
                    </a:cubicBezTo>
                    <a:cubicBezTo>
                      <a:pt x="69" y="31"/>
                      <a:pt x="85" y="24"/>
                      <a:pt x="100" y="13"/>
                    </a:cubicBezTo>
                    <a:cubicBezTo>
                      <a:pt x="116" y="0"/>
                      <a:pt x="128" y="3"/>
                      <a:pt x="135" y="22"/>
                    </a:cubicBezTo>
                    <a:cubicBezTo>
                      <a:pt x="147" y="56"/>
                      <a:pt x="150" y="90"/>
                      <a:pt x="138" y="124"/>
                    </a:cubicBezTo>
                    <a:cubicBezTo>
                      <a:pt x="135" y="130"/>
                      <a:pt x="131" y="136"/>
                      <a:pt x="127" y="141"/>
                    </a:cubicBezTo>
                    <a:cubicBezTo>
                      <a:pt x="122" y="147"/>
                      <a:pt x="114" y="147"/>
                      <a:pt x="109" y="143"/>
                    </a:cubicBezTo>
                    <a:cubicBezTo>
                      <a:pt x="88" y="121"/>
                      <a:pt x="61" y="119"/>
                      <a:pt x="34" y="114"/>
                    </a:cubicBezTo>
                    <a:cubicBezTo>
                      <a:pt x="25" y="113"/>
                      <a:pt x="16" y="111"/>
                      <a:pt x="7" y="110"/>
                    </a:cubicBezTo>
                    <a:cubicBezTo>
                      <a:pt x="3" y="109"/>
                      <a:pt x="1" y="107"/>
                      <a:pt x="1" y="102"/>
                    </a:cubicBezTo>
                    <a:cubicBezTo>
                      <a:pt x="1" y="94"/>
                      <a:pt x="1" y="86"/>
                      <a:pt x="1" y="77"/>
                    </a:cubicBezTo>
                    <a:close/>
                    <a:moveTo>
                      <a:pt x="137" y="75"/>
                    </a:moveTo>
                    <a:cubicBezTo>
                      <a:pt x="137" y="75"/>
                      <a:pt x="136" y="75"/>
                      <a:pt x="136" y="75"/>
                    </a:cubicBezTo>
                    <a:cubicBezTo>
                      <a:pt x="136" y="69"/>
                      <a:pt x="136" y="62"/>
                      <a:pt x="135" y="56"/>
                    </a:cubicBezTo>
                    <a:cubicBezTo>
                      <a:pt x="133" y="47"/>
                      <a:pt x="131" y="37"/>
                      <a:pt x="127" y="28"/>
                    </a:cubicBezTo>
                    <a:cubicBezTo>
                      <a:pt x="126" y="25"/>
                      <a:pt x="122" y="22"/>
                      <a:pt x="119" y="19"/>
                    </a:cubicBezTo>
                    <a:cubicBezTo>
                      <a:pt x="117" y="22"/>
                      <a:pt x="113" y="25"/>
                      <a:pt x="112" y="29"/>
                    </a:cubicBezTo>
                    <a:cubicBezTo>
                      <a:pt x="110" y="32"/>
                      <a:pt x="109" y="36"/>
                      <a:pt x="109" y="39"/>
                    </a:cubicBezTo>
                    <a:cubicBezTo>
                      <a:pt x="107" y="57"/>
                      <a:pt x="106" y="74"/>
                      <a:pt x="106" y="92"/>
                    </a:cubicBezTo>
                    <a:cubicBezTo>
                      <a:pt x="106" y="103"/>
                      <a:pt x="109" y="113"/>
                      <a:pt x="112" y="124"/>
                    </a:cubicBezTo>
                    <a:cubicBezTo>
                      <a:pt x="113" y="127"/>
                      <a:pt x="117" y="131"/>
                      <a:pt x="119" y="131"/>
                    </a:cubicBezTo>
                    <a:cubicBezTo>
                      <a:pt x="122" y="131"/>
                      <a:pt x="125" y="127"/>
                      <a:pt x="127" y="124"/>
                    </a:cubicBezTo>
                    <a:cubicBezTo>
                      <a:pt x="128" y="122"/>
                      <a:pt x="130" y="118"/>
                      <a:pt x="130" y="115"/>
                    </a:cubicBezTo>
                    <a:cubicBezTo>
                      <a:pt x="133" y="102"/>
                      <a:pt x="135" y="89"/>
                      <a:pt x="137" y="75"/>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sp>
            <p:nvSpPr>
              <p:cNvPr id="61" name="Freeform 14"/>
              <p:cNvSpPr/>
              <p:nvPr/>
            </p:nvSpPr>
            <p:spPr bwMode="auto">
              <a:xfrm>
                <a:off x="3694" y="1890"/>
                <a:ext cx="129" cy="127"/>
              </a:xfrm>
              <a:custGeom>
                <a:gdLst>
                  <a:gd fmla="*/ 0 w 54" name="T0"/>
                  <a:gd fmla="*/ 0 h 53" name="T1"/>
                  <a:gd fmla="*/ 26 w 54" name="T2"/>
                  <a:gd fmla="*/ 6 h 53" name="T3"/>
                  <a:gd fmla="*/ 29 w 54" name="T4"/>
                  <a:gd fmla="*/ 9 h 53" name="T5"/>
                  <a:gd fmla="*/ 49 w 54" name="T6"/>
                  <a:gd fmla="*/ 40 h 53" name="T7"/>
                  <a:gd fmla="*/ 42 w 54" name="T8"/>
                  <a:gd fmla="*/ 52 h 53" name="T9"/>
                  <a:gd fmla="*/ 17 w 54" name="T10"/>
                  <a:gd fmla="*/ 41 h 53" name="T11"/>
                  <a:gd fmla="*/ 0 w 54" name="T12"/>
                  <a:gd fmla="*/ 0 h 53" name="T13"/>
                </a:gdLst>
                <a:cxnLst>
                  <a:cxn ang="0">
                    <a:pos x="T0" y="T1"/>
                  </a:cxn>
                  <a:cxn ang="0">
                    <a:pos x="T2" y="T3"/>
                  </a:cxn>
                  <a:cxn ang="0">
                    <a:pos x="T4" y="T5"/>
                  </a:cxn>
                  <a:cxn ang="0">
                    <a:pos x="T6" y="T7"/>
                  </a:cxn>
                  <a:cxn ang="0">
                    <a:pos x="T8" y="T9"/>
                  </a:cxn>
                  <a:cxn ang="0">
                    <a:pos x="T10" y="T11"/>
                  </a:cxn>
                  <a:cxn ang="0">
                    <a:pos x="T12" y="T13"/>
                  </a:cxn>
                </a:cxnLst>
                <a:rect b="b" l="0" r="r" t="0"/>
                <a:pathLst>
                  <a:path h="52" w="54">
                    <a:moveTo>
                      <a:pt x="0" y="0"/>
                    </a:moveTo>
                    <a:cubicBezTo>
                      <a:pt x="9" y="2"/>
                      <a:pt x="18" y="4"/>
                      <a:pt x="26" y="6"/>
                    </a:cubicBezTo>
                    <a:cubicBezTo>
                      <a:pt x="28" y="7"/>
                      <a:pt x="29" y="8"/>
                      <a:pt x="29" y="9"/>
                    </a:cubicBezTo>
                    <a:cubicBezTo>
                      <a:pt x="36" y="19"/>
                      <a:pt x="43" y="30"/>
                      <a:pt x="49" y="40"/>
                    </a:cubicBezTo>
                    <a:cubicBezTo>
                      <a:pt x="54" y="49"/>
                      <a:pt x="52" y="52"/>
                      <a:pt x="42" y="52"/>
                    </a:cubicBezTo>
                    <a:cubicBezTo>
                      <a:pt x="31" y="53"/>
                      <a:pt x="23" y="50"/>
                      <a:pt x="17" y="41"/>
                    </a:cubicBezTo>
                    <a:cubicBezTo>
                      <a:pt x="8" y="29"/>
                      <a:pt x="0" y="17"/>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sp>
            <p:nvSpPr>
              <p:cNvPr id="62" name="Freeform 15"/>
              <p:cNvSpPr/>
              <p:nvPr/>
            </p:nvSpPr>
            <p:spPr bwMode="auto">
              <a:xfrm>
                <a:off x="3605" y="1719"/>
                <a:ext cx="60" cy="128"/>
              </a:xfrm>
              <a:custGeom>
                <a:gdLst>
                  <a:gd fmla="*/ 25 w 25" name="T0"/>
                  <a:gd fmla="*/ 53 h 53" name="T1"/>
                  <a:gd fmla="*/ 14 w 25" name="T2"/>
                  <a:gd fmla="*/ 53 h 53" name="T3"/>
                  <a:gd fmla="*/ 0 w 25" name="T4"/>
                  <a:gd fmla="*/ 40 h 53" name="T5"/>
                  <a:gd fmla="*/ 0 w 25" name="T6"/>
                  <a:gd fmla="*/ 18 h 53" name="T7"/>
                  <a:gd fmla="*/ 18 w 25" name="T8"/>
                  <a:gd fmla="*/ 0 h 53" name="T9"/>
                  <a:gd fmla="*/ 25 w 25" name="T10"/>
                  <a:gd fmla="*/ 1 h 53" name="T11"/>
                  <a:gd fmla="*/ 25 w 25" name="T12"/>
                  <a:gd fmla="*/ 53 h 53" name="T13"/>
                </a:gdLst>
                <a:cxnLst>
                  <a:cxn ang="0">
                    <a:pos x="T0" y="T1"/>
                  </a:cxn>
                  <a:cxn ang="0">
                    <a:pos x="T2" y="T3"/>
                  </a:cxn>
                  <a:cxn ang="0">
                    <a:pos x="T4" y="T5"/>
                  </a:cxn>
                  <a:cxn ang="0">
                    <a:pos x="T6" y="T7"/>
                  </a:cxn>
                  <a:cxn ang="0">
                    <a:pos x="T8" y="T9"/>
                  </a:cxn>
                  <a:cxn ang="0">
                    <a:pos x="T10" y="T11"/>
                  </a:cxn>
                  <a:cxn ang="0">
                    <a:pos x="T12" y="T13"/>
                  </a:cxn>
                </a:cxnLst>
                <a:rect b="b" l="0" r="r" t="0"/>
                <a:pathLst>
                  <a:path h="52" w="25">
                    <a:moveTo>
                      <a:pt x="25" y="53"/>
                    </a:moveTo>
                    <a:cubicBezTo>
                      <a:pt x="20" y="53"/>
                      <a:pt x="17" y="53"/>
                      <a:pt x="14" y="53"/>
                    </a:cubicBezTo>
                    <a:cubicBezTo>
                      <a:pt x="5" y="53"/>
                      <a:pt x="1" y="48"/>
                      <a:pt x="0" y="40"/>
                    </a:cubicBezTo>
                    <a:cubicBezTo>
                      <a:pt x="0" y="32"/>
                      <a:pt x="0" y="25"/>
                      <a:pt x="0" y="18"/>
                    </a:cubicBezTo>
                    <a:cubicBezTo>
                      <a:pt x="0" y="4"/>
                      <a:pt x="4" y="0"/>
                      <a:pt x="18" y="0"/>
                    </a:cubicBezTo>
                    <a:cubicBezTo>
                      <a:pt x="20" y="0"/>
                      <a:pt x="22" y="1"/>
                      <a:pt x="25" y="1"/>
                    </a:cubicBezTo>
                    <a:cubicBezTo>
                      <a:pt x="25" y="18"/>
                      <a:pt x="25" y="35"/>
                      <a:pt x="25" y="53"/>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grpSp>
        <p:grpSp>
          <p:nvGrpSpPr>
            <p:cNvPr id="63" name="Group 15"/>
            <p:cNvGrpSpPr>
              <a:grpSpLocks noChangeAspect="1"/>
            </p:cNvGrpSpPr>
            <p:nvPr/>
          </p:nvGrpSpPr>
          <p:grpSpPr>
            <a:xfrm>
              <a:off x="4458772" y="3165795"/>
              <a:ext cx="310903" cy="293783"/>
              <a:chOff x="864" y="477"/>
              <a:chExt cx="563" cy="532"/>
            </a:xfrm>
            <a:solidFill>
              <a:schemeClr val="bg1"/>
            </a:solidFill>
          </p:grpSpPr>
          <p:sp>
            <p:nvSpPr>
              <p:cNvPr id="64" name="Freeform 17"/>
              <p:cNvSpPr/>
              <p:nvPr/>
            </p:nvSpPr>
            <p:spPr bwMode="auto">
              <a:xfrm>
                <a:off x="912" y="477"/>
                <a:ext cx="515" cy="532"/>
              </a:xfrm>
              <a:custGeom>
                <a:gdLst>
                  <a:gd fmla="*/ 66 w 216" name="T0"/>
                  <a:gd fmla="*/ 37 h 223" name="T1"/>
                  <a:gd fmla="*/ 65 w 216" name="T2"/>
                  <a:gd fmla="*/ 36 h 223" name="T3"/>
                  <a:gd fmla="*/ 62 w 216" name="T4"/>
                  <a:gd fmla="*/ 32 h 223" name="T5"/>
                  <a:gd fmla="*/ 50 w 216" name="T6"/>
                  <a:gd fmla="*/ 24 h 223" name="T7"/>
                  <a:gd fmla="*/ 49 w 216" name="T8"/>
                  <a:gd fmla="*/ 23 h 223" name="T9"/>
                  <a:gd fmla="*/ 172 w 216" name="T10"/>
                  <a:gd fmla="*/ 34 h 223" name="T11"/>
                  <a:gd fmla="*/ 185 w 216" name="T12"/>
                  <a:gd fmla="*/ 170 h 223" name="T13"/>
                  <a:gd fmla="*/ 52 w 216" name="T14"/>
                  <a:gd fmla="*/ 197 h 223" name="T15"/>
                  <a:gd fmla="*/ 6 w 216" name="T16"/>
                  <a:gd fmla="*/ 140 h 223" name="T17"/>
                  <a:gd fmla="*/ 3 w 216" name="T18"/>
                  <a:gd fmla="*/ 92 h 223" name="T19"/>
                  <a:gd fmla="*/ 15 w 216" name="T20"/>
                  <a:gd fmla="*/ 99 h 223" name="T21"/>
                  <a:gd fmla="*/ 18 w 216" name="T22"/>
                  <a:gd fmla="*/ 102 h 223" name="T23"/>
                  <a:gd fmla="*/ 22 w 216" name="T24"/>
                  <a:gd fmla="*/ 102 h 223" name="T25"/>
                  <a:gd fmla="*/ 55 w 216" name="T26"/>
                  <a:gd fmla="*/ 175 h 223" name="T27"/>
                  <a:gd fmla="*/ 116 w 216" name="T28"/>
                  <a:gd fmla="*/ 190 h 223" name="T29"/>
                  <a:gd fmla="*/ 183 w 216" name="T30"/>
                  <a:gd fmla="*/ 88 h 223" name="T31"/>
                  <a:gd fmla="*/ 166 w 216" name="T32"/>
                  <a:gd fmla="*/ 56 h 223" name="T33"/>
                  <a:gd fmla="*/ 136 w 216" name="T34"/>
                  <a:gd fmla="*/ 34 h 223" name="T35"/>
                  <a:gd fmla="*/ 101 w 216" name="T36"/>
                  <a:gd fmla="*/ 27 h 223" name="T37"/>
                  <a:gd fmla="*/ 66 w 216" name="T38"/>
                  <a:gd fmla="*/ 37 h 22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23" w="216">
                    <a:moveTo>
                      <a:pt x="66" y="37"/>
                    </a:moveTo>
                    <a:cubicBezTo>
                      <a:pt x="65" y="36"/>
                      <a:pt x="65" y="36"/>
                      <a:pt x="65" y="36"/>
                    </a:cubicBezTo>
                    <a:cubicBezTo>
                      <a:pt x="66" y="34"/>
                      <a:pt x="64" y="33"/>
                      <a:pt x="62" y="32"/>
                    </a:cubicBezTo>
                    <a:cubicBezTo>
                      <a:pt x="58" y="30"/>
                      <a:pt x="54" y="27"/>
                      <a:pt x="50" y="24"/>
                    </a:cubicBezTo>
                    <a:cubicBezTo>
                      <a:pt x="50" y="24"/>
                      <a:pt x="50" y="23"/>
                      <a:pt x="49" y="23"/>
                    </a:cubicBezTo>
                    <a:cubicBezTo>
                      <a:pt x="83" y="1"/>
                      <a:pt x="135" y="0"/>
                      <a:pt x="172" y="34"/>
                    </a:cubicBezTo>
                    <a:cubicBezTo>
                      <a:pt x="211" y="70"/>
                      <a:pt x="216" y="129"/>
                      <a:pt x="185" y="170"/>
                    </a:cubicBezTo>
                    <a:cubicBezTo>
                      <a:pt x="154" y="212"/>
                      <a:pt x="97" y="223"/>
                      <a:pt x="52" y="197"/>
                    </a:cubicBezTo>
                    <a:cubicBezTo>
                      <a:pt x="29" y="183"/>
                      <a:pt x="14" y="164"/>
                      <a:pt x="6" y="140"/>
                    </a:cubicBezTo>
                    <a:cubicBezTo>
                      <a:pt x="2" y="126"/>
                      <a:pt x="0" y="100"/>
                      <a:pt x="3" y="92"/>
                    </a:cubicBezTo>
                    <a:cubicBezTo>
                      <a:pt x="7" y="94"/>
                      <a:pt x="11" y="97"/>
                      <a:pt x="15" y="99"/>
                    </a:cubicBezTo>
                    <a:cubicBezTo>
                      <a:pt x="16" y="100"/>
                      <a:pt x="17" y="101"/>
                      <a:pt x="18" y="102"/>
                    </a:cubicBezTo>
                    <a:cubicBezTo>
                      <a:pt x="19" y="102"/>
                      <a:pt x="21" y="102"/>
                      <a:pt x="22" y="102"/>
                    </a:cubicBezTo>
                    <a:cubicBezTo>
                      <a:pt x="20" y="132"/>
                      <a:pt x="31" y="156"/>
                      <a:pt x="55" y="175"/>
                    </a:cubicBezTo>
                    <a:cubicBezTo>
                      <a:pt x="73" y="188"/>
                      <a:pt x="94" y="193"/>
                      <a:pt x="116" y="190"/>
                    </a:cubicBezTo>
                    <a:cubicBezTo>
                      <a:pt x="164" y="182"/>
                      <a:pt x="195" y="135"/>
                      <a:pt x="183" y="88"/>
                    </a:cubicBezTo>
                    <a:cubicBezTo>
                      <a:pt x="179" y="76"/>
                      <a:pt x="174" y="65"/>
                      <a:pt x="166" y="56"/>
                    </a:cubicBezTo>
                    <a:cubicBezTo>
                      <a:pt x="158" y="47"/>
                      <a:pt x="148" y="39"/>
                      <a:pt x="136" y="34"/>
                    </a:cubicBezTo>
                    <a:cubicBezTo>
                      <a:pt x="125" y="29"/>
                      <a:pt x="113" y="27"/>
                      <a:pt x="101" y="27"/>
                    </a:cubicBezTo>
                    <a:cubicBezTo>
                      <a:pt x="88" y="28"/>
                      <a:pt x="77" y="31"/>
                      <a:pt x="66" y="37"/>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sp>
            <p:nvSpPr>
              <p:cNvPr id="65" name="Freeform 18"/>
              <p:cNvSpPr/>
              <p:nvPr/>
            </p:nvSpPr>
            <p:spPr bwMode="auto">
              <a:xfrm>
                <a:off x="864" y="508"/>
                <a:ext cx="339" cy="272"/>
              </a:xfrm>
              <a:custGeom>
                <a:gdLst>
                  <a:gd fmla="*/ 123 w 142" name="T0"/>
                  <a:gd fmla="*/ 114 h 114" name="T1"/>
                  <a:gd fmla="*/ 114 w 142" name="T2"/>
                  <a:gd fmla="*/ 111 h 114" name="T3"/>
                  <a:gd fmla="*/ 86 w 142" name="T4"/>
                  <a:gd fmla="*/ 92 h 114" name="T5"/>
                  <a:gd fmla="*/ 60 w 142" name="T6"/>
                  <a:gd fmla="*/ 75 h 114" name="T7"/>
                  <a:gd fmla="*/ 57 w 142" name="T8"/>
                  <a:gd fmla="*/ 74 h 114" name="T9"/>
                  <a:gd fmla="*/ 42 w 142" name="T10"/>
                  <a:gd fmla="*/ 78 h 114" name="T11"/>
                  <a:gd fmla="*/ 40 w 142" name="T12"/>
                  <a:gd fmla="*/ 78 h 114" name="T13"/>
                  <a:gd fmla="*/ 4 w 142" name="T14"/>
                  <a:gd fmla="*/ 53 h 114" name="T15"/>
                  <a:gd fmla="*/ 0 w 142" name="T16"/>
                  <a:gd fmla="*/ 46 h 114" name="T17"/>
                  <a:gd fmla="*/ 7 w 142" name="T18"/>
                  <a:gd fmla="*/ 40 h 114" name="T19"/>
                  <a:gd fmla="*/ 26 w 142" name="T20"/>
                  <a:gd fmla="*/ 37 h 114" name="T21"/>
                  <a:gd fmla="*/ 31 w 142" name="T22"/>
                  <a:gd fmla="*/ 28 h 114" name="T23"/>
                  <a:gd fmla="*/ 28 w 142" name="T24"/>
                  <a:gd fmla="*/ 8 h 114" name="T25"/>
                  <a:gd fmla="*/ 31 w 142" name="T26"/>
                  <a:gd fmla="*/ 1 h 114" name="T27"/>
                  <a:gd fmla="*/ 39 w 142" name="T28"/>
                  <a:gd fmla="*/ 1 h 114" name="T29"/>
                  <a:gd fmla="*/ 52 w 142" name="T30"/>
                  <a:gd fmla="*/ 11 h 114" name="T31"/>
                  <a:gd fmla="*/ 75 w 142" name="T32"/>
                  <a:gd fmla="*/ 26 h 114" name="T33"/>
                  <a:gd fmla="*/ 76 w 142" name="T34"/>
                  <a:gd fmla="*/ 28 h 114" name="T35"/>
                  <a:gd fmla="*/ 78 w 142" name="T36"/>
                  <a:gd fmla="*/ 45 h 114" name="T37"/>
                  <a:gd fmla="*/ 79 w 142" name="T38"/>
                  <a:gd fmla="*/ 46 h 114" name="T39"/>
                  <a:gd fmla="*/ 122 w 142" name="T40"/>
                  <a:gd fmla="*/ 75 h 114" name="T41"/>
                  <a:gd fmla="*/ 134 w 142" name="T42"/>
                  <a:gd fmla="*/ 83 h 114" name="T43"/>
                  <a:gd fmla="*/ 140 w 142" name="T44"/>
                  <a:gd fmla="*/ 101 h 114" name="T45"/>
                  <a:gd fmla="*/ 126 w 142" name="T46"/>
                  <a:gd fmla="*/ 114 h 114" name="T47"/>
                  <a:gd fmla="*/ 123 w 142" name="T48"/>
                  <a:gd fmla="*/ 114 h 114"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14" w="142">
                    <a:moveTo>
                      <a:pt x="123" y="114"/>
                    </a:moveTo>
                    <a:cubicBezTo>
                      <a:pt x="120" y="114"/>
                      <a:pt x="117" y="113"/>
                      <a:pt x="114" y="111"/>
                    </a:cubicBezTo>
                    <a:cubicBezTo>
                      <a:pt x="105" y="105"/>
                      <a:pt x="95" y="98"/>
                      <a:pt x="86" y="92"/>
                    </a:cubicBezTo>
                    <a:cubicBezTo>
                      <a:pt x="77" y="86"/>
                      <a:pt x="69" y="81"/>
                      <a:pt x="60" y="75"/>
                    </a:cubicBezTo>
                    <a:cubicBezTo>
                      <a:pt x="59" y="74"/>
                      <a:pt x="58" y="74"/>
                      <a:pt x="57" y="74"/>
                    </a:cubicBezTo>
                    <a:cubicBezTo>
                      <a:pt x="52" y="76"/>
                      <a:pt x="47" y="77"/>
                      <a:pt x="42" y="78"/>
                    </a:cubicBezTo>
                    <a:cubicBezTo>
                      <a:pt x="41" y="78"/>
                      <a:pt x="40" y="78"/>
                      <a:pt x="40" y="78"/>
                    </a:cubicBezTo>
                    <a:cubicBezTo>
                      <a:pt x="28" y="70"/>
                      <a:pt x="16" y="62"/>
                      <a:pt x="4" y="53"/>
                    </a:cubicBezTo>
                    <a:cubicBezTo>
                      <a:pt x="1" y="51"/>
                      <a:pt x="0" y="49"/>
                      <a:pt x="0" y="46"/>
                    </a:cubicBezTo>
                    <a:cubicBezTo>
                      <a:pt x="1" y="43"/>
                      <a:pt x="3" y="41"/>
                      <a:pt x="7" y="40"/>
                    </a:cubicBezTo>
                    <a:cubicBezTo>
                      <a:pt x="13" y="39"/>
                      <a:pt x="19" y="38"/>
                      <a:pt x="26" y="37"/>
                    </a:cubicBezTo>
                    <a:cubicBezTo>
                      <a:pt x="30" y="36"/>
                      <a:pt x="32" y="32"/>
                      <a:pt x="31" y="28"/>
                    </a:cubicBezTo>
                    <a:cubicBezTo>
                      <a:pt x="30" y="21"/>
                      <a:pt x="29" y="15"/>
                      <a:pt x="28" y="8"/>
                    </a:cubicBezTo>
                    <a:cubicBezTo>
                      <a:pt x="27" y="5"/>
                      <a:pt x="28" y="3"/>
                      <a:pt x="31" y="1"/>
                    </a:cubicBezTo>
                    <a:cubicBezTo>
                      <a:pt x="33" y="0"/>
                      <a:pt x="36" y="0"/>
                      <a:pt x="39" y="1"/>
                    </a:cubicBezTo>
                    <a:cubicBezTo>
                      <a:pt x="43" y="4"/>
                      <a:pt x="48" y="7"/>
                      <a:pt x="52" y="11"/>
                    </a:cubicBezTo>
                    <a:cubicBezTo>
                      <a:pt x="60" y="16"/>
                      <a:pt x="67" y="21"/>
                      <a:pt x="75" y="26"/>
                    </a:cubicBezTo>
                    <a:cubicBezTo>
                      <a:pt x="75" y="26"/>
                      <a:pt x="76" y="27"/>
                      <a:pt x="76" y="28"/>
                    </a:cubicBezTo>
                    <a:cubicBezTo>
                      <a:pt x="77" y="34"/>
                      <a:pt x="77" y="39"/>
                      <a:pt x="78" y="45"/>
                    </a:cubicBezTo>
                    <a:cubicBezTo>
                      <a:pt x="78" y="45"/>
                      <a:pt x="79" y="46"/>
                      <a:pt x="79" y="46"/>
                    </a:cubicBezTo>
                    <a:cubicBezTo>
                      <a:pt x="94" y="56"/>
                      <a:pt x="108" y="65"/>
                      <a:pt x="122" y="75"/>
                    </a:cubicBezTo>
                    <a:cubicBezTo>
                      <a:pt x="126" y="78"/>
                      <a:pt x="130" y="80"/>
                      <a:pt x="134" y="83"/>
                    </a:cubicBezTo>
                    <a:cubicBezTo>
                      <a:pt x="139" y="87"/>
                      <a:pt x="142" y="94"/>
                      <a:pt x="140" y="101"/>
                    </a:cubicBezTo>
                    <a:cubicBezTo>
                      <a:pt x="138" y="107"/>
                      <a:pt x="132" y="113"/>
                      <a:pt x="126" y="114"/>
                    </a:cubicBezTo>
                    <a:cubicBezTo>
                      <a:pt x="125" y="114"/>
                      <a:pt x="124" y="114"/>
                      <a:pt x="123" y="114"/>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sp>
            <p:nvSpPr>
              <p:cNvPr id="66" name="Freeform 19"/>
              <p:cNvSpPr/>
              <p:nvPr/>
            </p:nvSpPr>
            <p:spPr bwMode="auto">
              <a:xfrm>
                <a:off x="1017" y="589"/>
                <a:ext cx="291" cy="301"/>
              </a:xfrm>
              <a:custGeom>
                <a:gdLst>
                  <a:gd fmla="*/ 2 w 122" name="T0"/>
                  <a:gd fmla="*/ 57 h 126" name="T1"/>
                  <a:gd fmla="*/ 3 w 122" name="T2"/>
                  <a:gd fmla="*/ 58 h 126" name="T3"/>
                  <a:gd fmla="*/ 22 w 122" name="T4"/>
                  <a:gd fmla="*/ 70 h 126" name="T5"/>
                  <a:gd fmla="*/ 23 w 122" name="T6"/>
                  <a:gd fmla="*/ 72 h 126" name="T7"/>
                  <a:gd fmla="*/ 50 w 122" name="T8"/>
                  <a:gd fmla="*/ 98 h 126" name="T9"/>
                  <a:gd fmla="*/ 87 w 122" name="T10"/>
                  <a:gd fmla="*/ 88 h 126" name="T11"/>
                  <a:gd fmla="*/ 97 w 122" name="T12"/>
                  <a:gd fmla="*/ 58 h 126" name="T13"/>
                  <a:gd fmla="*/ 76 w 122" name="T14"/>
                  <a:gd fmla="*/ 29 h 126" name="T15"/>
                  <a:gd fmla="*/ 57 w 122" name="T16"/>
                  <a:gd fmla="*/ 25 h 126" name="T17"/>
                  <a:gd fmla="*/ 56 w 122" name="T18"/>
                  <a:gd fmla="*/ 25 h 126" name="T19"/>
                  <a:gd fmla="*/ 49 w 122" name="T20"/>
                  <a:gd fmla="*/ 23 h 126" name="T21"/>
                  <a:gd fmla="*/ 33 w 122" name="T22"/>
                  <a:gd fmla="*/ 12 h 126" name="T23"/>
                  <a:gd fmla="*/ 32 w 122" name="T24"/>
                  <a:gd fmla="*/ 11 h 126" name="T25"/>
                  <a:gd fmla="*/ 102 w 122" name="T26"/>
                  <a:gd fmla="*/ 23 h 126" name="T27"/>
                  <a:gd fmla="*/ 106 w 122" name="T28"/>
                  <a:gd fmla="*/ 96 h 126" name="T29"/>
                  <a:gd fmla="*/ 35 w 122" name="T30"/>
                  <a:gd fmla="*/ 114 h 126" name="T31"/>
                  <a:gd fmla="*/ 2 w 122" name="T32"/>
                  <a:gd fmla="*/ 57 h 12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25" w="122">
                    <a:moveTo>
                      <a:pt x="2" y="57"/>
                    </a:moveTo>
                    <a:cubicBezTo>
                      <a:pt x="3" y="57"/>
                      <a:pt x="3" y="57"/>
                      <a:pt x="3" y="58"/>
                    </a:cubicBezTo>
                    <a:cubicBezTo>
                      <a:pt x="9" y="62"/>
                      <a:pt x="16" y="66"/>
                      <a:pt x="22" y="70"/>
                    </a:cubicBezTo>
                    <a:cubicBezTo>
                      <a:pt x="23" y="71"/>
                      <a:pt x="23" y="71"/>
                      <a:pt x="23" y="72"/>
                    </a:cubicBezTo>
                    <a:cubicBezTo>
                      <a:pt x="27" y="85"/>
                      <a:pt x="36" y="95"/>
                      <a:pt x="50" y="98"/>
                    </a:cubicBezTo>
                    <a:cubicBezTo>
                      <a:pt x="64" y="102"/>
                      <a:pt x="77" y="98"/>
                      <a:pt x="87" y="88"/>
                    </a:cubicBezTo>
                    <a:cubicBezTo>
                      <a:pt x="95" y="79"/>
                      <a:pt x="98" y="69"/>
                      <a:pt x="97" y="58"/>
                    </a:cubicBezTo>
                    <a:cubicBezTo>
                      <a:pt x="95" y="45"/>
                      <a:pt x="88" y="35"/>
                      <a:pt x="76" y="29"/>
                    </a:cubicBezTo>
                    <a:cubicBezTo>
                      <a:pt x="70" y="25"/>
                      <a:pt x="64" y="24"/>
                      <a:pt x="57" y="25"/>
                    </a:cubicBezTo>
                    <a:cubicBezTo>
                      <a:pt x="57" y="25"/>
                      <a:pt x="56" y="25"/>
                      <a:pt x="56" y="25"/>
                    </a:cubicBezTo>
                    <a:cubicBezTo>
                      <a:pt x="54" y="26"/>
                      <a:pt x="51" y="25"/>
                      <a:pt x="49" y="23"/>
                    </a:cubicBezTo>
                    <a:cubicBezTo>
                      <a:pt x="44" y="19"/>
                      <a:pt x="39" y="16"/>
                      <a:pt x="33" y="12"/>
                    </a:cubicBezTo>
                    <a:cubicBezTo>
                      <a:pt x="33" y="12"/>
                      <a:pt x="33" y="12"/>
                      <a:pt x="32" y="11"/>
                    </a:cubicBezTo>
                    <a:cubicBezTo>
                      <a:pt x="53" y="0"/>
                      <a:pt x="82" y="2"/>
                      <a:pt x="102" y="23"/>
                    </a:cubicBezTo>
                    <a:cubicBezTo>
                      <a:pt x="120" y="43"/>
                      <a:pt x="122" y="73"/>
                      <a:pt x="106" y="96"/>
                    </a:cubicBezTo>
                    <a:cubicBezTo>
                      <a:pt x="90" y="118"/>
                      <a:pt x="61" y="126"/>
                      <a:pt x="35" y="114"/>
                    </a:cubicBezTo>
                    <a:cubicBezTo>
                      <a:pt x="10" y="102"/>
                      <a:pt x="0" y="77"/>
                      <a:pt x="2" y="57"/>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grpSp>
        <p:sp>
          <p:nvSpPr>
            <p:cNvPr id="67" name="Freeform 23"/>
            <p:cNvSpPr>
              <a:spLocks noEditPoints="1"/>
            </p:cNvSpPr>
            <p:nvPr/>
          </p:nvSpPr>
          <p:spPr bwMode="auto">
            <a:xfrm>
              <a:off x="1401604" y="3185656"/>
              <a:ext cx="307698" cy="306704"/>
            </a:xfrm>
            <a:custGeom>
              <a:gdLst>
                <a:gd fmla="*/ 390 w 390" name="T0"/>
                <a:gd fmla="*/ 389 h 389" name="T1"/>
                <a:gd fmla="*/ 317 w 390" name="T2"/>
                <a:gd fmla="*/ 389 h 389" name="T3"/>
                <a:gd fmla="*/ 317 w 390" name="T4"/>
                <a:gd fmla="*/ 340 h 389" name="T5"/>
                <a:gd fmla="*/ 268 w 390" name="T6"/>
                <a:gd fmla="*/ 340 h 389" name="T7"/>
                <a:gd fmla="*/ 268 w 390" name="T8"/>
                <a:gd fmla="*/ 292 h 389" name="T9"/>
                <a:gd fmla="*/ 219 w 390" name="T10"/>
                <a:gd fmla="*/ 292 h 389" name="T11"/>
                <a:gd fmla="*/ 219 w 390" name="T12"/>
                <a:gd fmla="*/ 267 h 389" name="T13"/>
                <a:gd fmla="*/ 171 w 390" name="T14"/>
                <a:gd fmla="*/ 267 h 389" name="T15"/>
                <a:gd fmla="*/ 171 w 390" name="T16"/>
                <a:gd fmla="*/ 233 h 389" name="T17"/>
                <a:gd fmla="*/ 170 w 390" name="T18"/>
                <a:gd fmla="*/ 233 h 389" name="T19"/>
                <a:gd fmla="*/ 169 w 390" name="T20"/>
                <a:gd fmla="*/ 234 h 389" name="T21"/>
                <a:gd fmla="*/ 113 w 390" name="T22"/>
                <a:gd fmla="*/ 243 h 389" name="T23"/>
                <a:gd fmla="*/ 74 w 390" name="T24"/>
                <a:gd fmla="*/ 233 h 389" name="T25"/>
                <a:gd fmla="*/ 13 w 390" name="T26"/>
                <a:gd fmla="*/ 175 h 389" name="T27"/>
                <a:gd fmla="*/ 2 w 390" name="T28"/>
                <a:gd fmla="*/ 138 h 389" name="T29"/>
                <a:gd fmla="*/ 0 w 390" name="T30"/>
                <a:gd fmla="*/ 129 h 389" name="T31"/>
                <a:gd fmla="*/ 0 w 390" name="T32"/>
                <a:gd fmla="*/ 114 h 389" name="T33"/>
                <a:gd fmla="*/ 1 w 390" name="T34"/>
                <a:gd fmla="*/ 108 h 389" name="T35"/>
                <a:gd fmla="*/ 10 w 390" name="T36"/>
                <a:gd fmla="*/ 73 h 389" name="T37"/>
                <a:gd fmla="*/ 69 w 390" name="T38"/>
                <a:gd fmla="*/ 12 h 389" name="T39"/>
                <a:gd fmla="*/ 106 w 390" name="T40"/>
                <a:gd fmla="*/ 1 h 389" name="T41"/>
                <a:gd fmla="*/ 114 w 390" name="T42"/>
                <a:gd fmla="*/ 0 h 389" name="T43"/>
                <a:gd fmla="*/ 130 w 390" name="T44"/>
                <a:gd fmla="*/ 0 h 389" name="T45"/>
                <a:gd fmla="*/ 131 w 390" name="T46"/>
                <a:gd fmla="*/ 0 h 389" name="T47"/>
                <a:gd fmla="*/ 152 w 390" name="T48"/>
                <a:gd fmla="*/ 4 h 389" name="T49"/>
                <a:gd fmla="*/ 218 w 390" name="T50"/>
                <a:gd fmla="*/ 47 h 389" name="T51"/>
                <a:gd fmla="*/ 244 w 390" name="T52"/>
                <a:gd fmla="*/ 116 h 389" name="T53"/>
                <a:gd fmla="*/ 234 w 390" name="T54"/>
                <a:gd fmla="*/ 168 h 389" name="T55"/>
                <a:gd fmla="*/ 234 w 390" name="T56"/>
                <a:gd fmla="*/ 170 h 389" name="T57"/>
                <a:gd fmla="*/ 268 w 390" name="T58"/>
                <a:gd fmla="*/ 170 h 389" name="T59"/>
                <a:gd fmla="*/ 268 w 390" name="T60"/>
                <a:gd fmla="*/ 172 h 389" name="T61"/>
                <a:gd fmla="*/ 268 w 390" name="T62"/>
                <a:gd fmla="*/ 217 h 389" name="T63"/>
                <a:gd fmla="*/ 269 w 390" name="T64"/>
                <a:gd fmla="*/ 220 h 389" name="T65"/>
                <a:gd fmla="*/ 279 w 390" name="T66"/>
                <a:gd fmla="*/ 228 h 389" name="T67"/>
                <a:gd fmla="*/ 388 w 390" name="T68"/>
                <a:gd fmla="*/ 315 h 389" name="T69"/>
                <a:gd fmla="*/ 390 w 390" name="T70"/>
                <a:gd fmla="*/ 318 h 389" name="T71"/>
                <a:gd fmla="*/ 390 w 390" name="T72"/>
                <a:gd fmla="*/ 389 h 389" name="T73"/>
                <a:gd fmla="*/ 146 w 390" name="T74"/>
                <a:gd fmla="*/ 98 h 389" name="T75"/>
                <a:gd fmla="*/ 98 w 390" name="T76"/>
                <a:gd fmla="*/ 49 h 389" name="T77"/>
                <a:gd fmla="*/ 49 w 390" name="T78"/>
                <a:gd fmla="*/ 97 h 389" name="T79"/>
                <a:gd fmla="*/ 97 w 390" name="T80"/>
                <a:gd fmla="*/ 146 h 389" name="T81"/>
                <a:gd fmla="*/ 146 w 390" name="T82"/>
                <a:gd fmla="*/ 98 h 389"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389" w="390">
                  <a:moveTo>
                    <a:pt x="390" y="389"/>
                  </a:moveTo>
                  <a:cubicBezTo>
                    <a:pt x="365" y="389"/>
                    <a:pt x="341" y="389"/>
                    <a:pt x="317" y="389"/>
                  </a:cubicBezTo>
                  <a:cubicBezTo>
                    <a:pt x="317" y="373"/>
                    <a:pt x="317" y="357"/>
                    <a:pt x="317" y="340"/>
                  </a:cubicBezTo>
                  <a:cubicBezTo>
                    <a:pt x="300" y="340"/>
                    <a:pt x="284" y="340"/>
                    <a:pt x="268" y="340"/>
                  </a:cubicBezTo>
                  <a:cubicBezTo>
                    <a:pt x="268" y="324"/>
                    <a:pt x="268" y="308"/>
                    <a:pt x="268" y="292"/>
                  </a:cubicBezTo>
                  <a:cubicBezTo>
                    <a:pt x="252" y="292"/>
                    <a:pt x="236" y="292"/>
                    <a:pt x="219" y="292"/>
                  </a:cubicBezTo>
                  <a:cubicBezTo>
                    <a:pt x="219" y="284"/>
                    <a:pt x="219" y="276"/>
                    <a:pt x="219" y="267"/>
                  </a:cubicBezTo>
                  <a:cubicBezTo>
                    <a:pt x="203" y="267"/>
                    <a:pt x="187" y="267"/>
                    <a:pt x="171" y="267"/>
                  </a:cubicBezTo>
                  <a:cubicBezTo>
                    <a:pt x="171" y="256"/>
                    <a:pt x="171" y="245"/>
                    <a:pt x="171" y="233"/>
                  </a:cubicBezTo>
                  <a:cubicBezTo>
                    <a:pt x="170" y="233"/>
                    <a:pt x="170" y="233"/>
                    <a:pt x="170" y="233"/>
                  </a:cubicBezTo>
                  <a:cubicBezTo>
                    <a:pt x="170" y="233"/>
                    <a:pt x="170" y="233"/>
                    <a:pt x="169" y="234"/>
                  </a:cubicBezTo>
                  <a:cubicBezTo>
                    <a:pt x="151" y="241"/>
                    <a:pt x="132" y="244"/>
                    <a:pt x="113" y="243"/>
                  </a:cubicBezTo>
                  <a:cubicBezTo>
                    <a:pt x="99" y="242"/>
                    <a:pt x="87" y="239"/>
                    <a:pt x="74" y="233"/>
                  </a:cubicBezTo>
                  <a:cubicBezTo>
                    <a:pt x="47" y="221"/>
                    <a:pt x="26" y="202"/>
                    <a:pt x="13" y="175"/>
                  </a:cubicBezTo>
                  <a:cubicBezTo>
                    <a:pt x="7" y="163"/>
                    <a:pt x="3" y="151"/>
                    <a:pt x="2" y="138"/>
                  </a:cubicBezTo>
                  <a:cubicBezTo>
                    <a:pt x="1" y="135"/>
                    <a:pt x="1" y="132"/>
                    <a:pt x="0" y="129"/>
                  </a:cubicBezTo>
                  <a:cubicBezTo>
                    <a:pt x="0" y="124"/>
                    <a:pt x="0" y="119"/>
                    <a:pt x="0" y="114"/>
                  </a:cubicBezTo>
                  <a:cubicBezTo>
                    <a:pt x="1" y="112"/>
                    <a:pt x="1" y="110"/>
                    <a:pt x="1" y="108"/>
                  </a:cubicBezTo>
                  <a:cubicBezTo>
                    <a:pt x="3" y="96"/>
                    <a:pt x="6" y="84"/>
                    <a:pt x="10" y="73"/>
                  </a:cubicBezTo>
                  <a:cubicBezTo>
                    <a:pt x="23" y="46"/>
                    <a:pt x="42" y="26"/>
                    <a:pt x="69" y="12"/>
                  </a:cubicBezTo>
                  <a:cubicBezTo>
                    <a:pt x="80" y="7"/>
                    <a:pt x="93" y="3"/>
                    <a:pt x="106" y="1"/>
                  </a:cubicBezTo>
                  <a:cubicBezTo>
                    <a:pt x="109" y="1"/>
                    <a:pt x="112" y="0"/>
                    <a:pt x="114" y="0"/>
                  </a:cubicBezTo>
                  <a:cubicBezTo>
                    <a:pt x="120" y="0"/>
                    <a:pt x="125" y="0"/>
                    <a:pt x="130" y="0"/>
                  </a:cubicBezTo>
                  <a:cubicBezTo>
                    <a:pt x="130" y="0"/>
                    <a:pt x="131" y="0"/>
                    <a:pt x="131" y="0"/>
                  </a:cubicBezTo>
                  <a:cubicBezTo>
                    <a:pt x="138" y="1"/>
                    <a:pt x="145" y="2"/>
                    <a:pt x="152" y="4"/>
                  </a:cubicBezTo>
                  <a:cubicBezTo>
                    <a:pt x="179" y="11"/>
                    <a:pt x="201" y="25"/>
                    <a:pt x="218" y="47"/>
                  </a:cubicBezTo>
                  <a:cubicBezTo>
                    <a:pt x="234" y="67"/>
                    <a:pt x="242" y="90"/>
                    <a:pt x="244" y="116"/>
                  </a:cubicBezTo>
                  <a:cubicBezTo>
                    <a:pt x="245" y="134"/>
                    <a:pt x="241" y="151"/>
                    <a:pt x="234" y="168"/>
                  </a:cubicBezTo>
                  <a:cubicBezTo>
                    <a:pt x="234" y="169"/>
                    <a:pt x="234" y="169"/>
                    <a:pt x="234" y="170"/>
                  </a:cubicBezTo>
                  <a:cubicBezTo>
                    <a:pt x="245" y="170"/>
                    <a:pt x="257" y="170"/>
                    <a:pt x="268" y="170"/>
                  </a:cubicBezTo>
                  <a:cubicBezTo>
                    <a:pt x="268" y="171"/>
                    <a:pt x="268" y="172"/>
                    <a:pt x="268" y="172"/>
                  </a:cubicBezTo>
                  <a:cubicBezTo>
                    <a:pt x="268" y="187"/>
                    <a:pt x="268" y="202"/>
                    <a:pt x="268" y="217"/>
                  </a:cubicBezTo>
                  <a:cubicBezTo>
                    <a:pt x="268" y="218"/>
                    <a:pt x="268" y="219"/>
                    <a:pt x="269" y="220"/>
                  </a:cubicBezTo>
                  <a:cubicBezTo>
                    <a:pt x="273" y="222"/>
                    <a:pt x="276" y="225"/>
                    <a:pt x="279" y="228"/>
                  </a:cubicBezTo>
                  <a:cubicBezTo>
                    <a:pt x="315" y="257"/>
                    <a:pt x="352" y="286"/>
                    <a:pt x="388" y="315"/>
                  </a:cubicBezTo>
                  <a:cubicBezTo>
                    <a:pt x="389" y="316"/>
                    <a:pt x="390" y="317"/>
                    <a:pt x="390" y="318"/>
                  </a:cubicBezTo>
                  <a:cubicBezTo>
                    <a:pt x="390" y="342"/>
                    <a:pt x="390" y="365"/>
                    <a:pt x="390" y="389"/>
                  </a:cubicBezTo>
                  <a:close/>
                  <a:moveTo>
                    <a:pt x="146" y="98"/>
                  </a:moveTo>
                  <a:cubicBezTo>
                    <a:pt x="146" y="71"/>
                    <a:pt x="126" y="49"/>
                    <a:pt x="98" y="49"/>
                  </a:cubicBezTo>
                  <a:cubicBezTo>
                    <a:pt x="72" y="48"/>
                    <a:pt x="49" y="69"/>
                    <a:pt x="49" y="97"/>
                  </a:cubicBezTo>
                  <a:cubicBezTo>
                    <a:pt x="49" y="124"/>
                    <a:pt x="70" y="146"/>
                    <a:pt x="97" y="146"/>
                  </a:cubicBezTo>
                  <a:cubicBezTo>
                    <a:pt x="124" y="146"/>
                    <a:pt x="146" y="125"/>
                    <a:pt x="146" y="98"/>
                  </a:cubicBezTo>
                  <a:close/>
                </a:path>
              </a:pathLst>
            </a:custGeom>
            <a:solidFill>
              <a:schemeClr val="bg1"/>
            </a:solidFill>
            <a:ln>
              <a:noFill/>
            </a:ln>
            <a:extLst/>
          </p:spPr>
          <p:txBody>
            <a:bodyPr anchor="t" anchorCtr="0" bIns="34290" compatLnSpc="1" lIns="68580" numCol="1" rIns="68580" tIns="34290" vert="horz" wrap="square">
              <a:prstTxWarp prst="textNoShape">
                <a:avLst/>
              </a:prstTxWarp>
            </a:bodyPr>
            <a:lstStyle/>
            <a:p>
              <a:pPr defTabSz="685783">
                <a:defRPr/>
              </a:pPr>
              <a:endParaRPr altLang="en-US" kern="0" lang="zh-CN" sz="1350">
                <a:solidFill>
                  <a:prstClr val="black"/>
                </a:solidFill>
              </a:endParaRPr>
            </a:p>
          </p:txBody>
        </p:sp>
        <p:grpSp>
          <p:nvGrpSpPr>
            <p:cNvPr id="69" name="Group 23"/>
            <p:cNvGrpSpPr/>
            <p:nvPr/>
          </p:nvGrpSpPr>
          <p:grpSpPr>
            <a:xfrm>
              <a:off x="2997007" y="1572807"/>
              <a:ext cx="337280" cy="257206"/>
              <a:chOff x="4914900" y="1812925"/>
              <a:chExt cx="441326" cy="336550"/>
            </a:xfrm>
            <a:solidFill>
              <a:schemeClr val="bg1"/>
            </a:solidFill>
          </p:grpSpPr>
          <p:sp>
            <p:nvSpPr>
              <p:cNvPr id="70" name="Freeform 5"/>
              <p:cNvSpPr/>
              <p:nvPr/>
            </p:nvSpPr>
            <p:spPr bwMode="auto">
              <a:xfrm>
                <a:off x="4914900" y="1849438"/>
                <a:ext cx="230188" cy="257175"/>
              </a:xfrm>
              <a:custGeom>
                <a:gdLst>
                  <a:gd fmla="*/ 18 w 145" name="T0"/>
                  <a:gd fmla="*/ 143 h 162" name="T1"/>
                  <a:gd fmla="*/ 18 w 145" name="T2"/>
                  <a:gd fmla="*/ 21 h 162" name="T3"/>
                  <a:gd fmla="*/ 124 w 145" name="T4"/>
                  <a:gd fmla="*/ 21 h 162" name="T5"/>
                  <a:gd fmla="*/ 145 w 145" name="T6"/>
                  <a:gd fmla="*/ 0 h 162" name="T7"/>
                  <a:gd fmla="*/ 0 w 145" name="T8"/>
                  <a:gd fmla="*/ 0 h 162" name="T9"/>
                  <a:gd fmla="*/ 0 w 145" name="T10"/>
                  <a:gd fmla="*/ 162 h 162" name="T11"/>
                  <a:gd fmla="*/ 68 w 145" name="T12"/>
                  <a:gd fmla="*/ 162 h 162" name="T13"/>
                  <a:gd fmla="*/ 77 w 145" name="T14"/>
                  <a:gd fmla="*/ 143 h 162" name="T15"/>
                  <a:gd fmla="*/ 18 w 145" name="T16"/>
                  <a:gd fmla="*/ 143 h 16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2" w="145">
                    <a:moveTo>
                      <a:pt x="18" y="143"/>
                    </a:moveTo>
                    <a:lnTo>
                      <a:pt x="18" y="21"/>
                    </a:lnTo>
                    <a:lnTo>
                      <a:pt x="124" y="21"/>
                    </a:lnTo>
                    <a:lnTo>
                      <a:pt x="145" y="0"/>
                    </a:lnTo>
                    <a:lnTo>
                      <a:pt x="0" y="0"/>
                    </a:lnTo>
                    <a:lnTo>
                      <a:pt x="0" y="162"/>
                    </a:lnTo>
                    <a:lnTo>
                      <a:pt x="68" y="162"/>
                    </a:lnTo>
                    <a:lnTo>
                      <a:pt x="77" y="143"/>
                    </a:lnTo>
                    <a:lnTo>
                      <a:pt x="18" y="143"/>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kern="0" lang="en-US" sz="1350">
                  <a:solidFill>
                    <a:prstClr val="black"/>
                  </a:solidFill>
                </a:endParaRPr>
              </a:p>
            </p:txBody>
          </p:sp>
          <p:sp>
            <p:nvSpPr>
              <p:cNvPr id="71" name="Freeform 6"/>
              <p:cNvSpPr/>
              <p:nvPr/>
            </p:nvSpPr>
            <p:spPr bwMode="auto">
              <a:xfrm>
                <a:off x="5065713" y="1849438"/>
                <a:ext cx="290513" cy="257175"/>
              </a:xfrm>
              <a:custGeom>
                <a:gdLst>
                  <a:gd fmla="*/ 76 w 88" name="T0"/>
                  <a:gd fmla="*/ 18 h 78" name="T1"/>
                  <a:gd fmla="*/ 76 w 88" name="T2"/>
                  <a:gd fmla="*/ 0 h 78" name="T3"/>
                  <a:gd fmla="*/ 40 w 88" name="T4"/>
                  <a:gd fmla="*/ 0 h 78" name="T5"/>
                  <a:gd fmla="*/ 37 w 88" name="T6"/>
                  <a:gd fmla="*/ 10 h 78" name="T7"/>
                  <a:gd fmla="*/ 67 w 88" name="T8"/>
                  <a:gd fmla="*/ 10 h 78" name="T9"/>
                  <a:gd fmla="*/ 67 w 88" name="T10"/>
                  <a:gd fmla="*/ 69 h 78" name="T11"/>
                  <a:gd fmla="*/ 10 w 88" name="T12"/>
                  <a:gd fmla="*/ 69 h 78" name="T13"/>
                  <a:gd fmla="*/ 0 w 88" name="T14"/>
                  <a:gd fmla="*/ 78 h 78" name="T15"/>
                  <a:gd fmla="*/ 76 w 88" name="T16"/>
                  <a:gd fmla="*/ 78 h 78" name="T17"/>
                  <a:gd fmla="*/ 76 w 88" name="T18"/>
                  <a:gd fmla="*/ 60 h 78" name="T19"/>
                  <a:gd fmla="*/ 88 w 88" name="T20"/>
                  <a:gd fmla="*/ 54 h 78" name="T21"/>
                  <a:gd fmla="*/ 88 w 88" name="T22"/>
                  <a:gd fmla="*/ 26 h 78" name="T23"/>
                  <a:gd fmla="*/ 76 w 88" name="T24"/>
                  <a:gd fmla="*/ 18 h 7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8" w="88">
                    <a:moveTo>
                      <a:pt x="76" y="18"/>
                    </a:moveTo>
                    <a:cubicBezTo>
                      <a:pt x="76" y="0"/>
                      <a:pt x="76" y="0"/>
                      <a:pt x="76" y="0"/>
                    </a:cubicBezTo>
                    <a:cubicBezTo>
                      <a:pt x="40" y="0"/>
                      <a:pt x="40" y="0"/>
                      <a:pt x="40" y="0"/>
                    </a:cubicBezTo>
                    <a:cubicBezTo>
                      <a:pt x="37" y="10"/>
                      <a:pt x="37" y="10"/>
                      <a:pt x="37" y="10"/>
                    </a:cubicBezTo>
                    <a:cubicBezTo>
                      <a:pt x="67" y="10"/>
                      <a:pt x="67" y="10"/>
                      <a:pt x="67" y="10"/>
                    </a:cubicBezTo>
                    <a:cubicBezTo>
                      <a:pt x="67" y="69"/>
                      <a:pt x="67" y="69"/>
                      <a:pt x="67" y="69"/>
                    </a:cubicBezTo>
                    <a:cubicBezTo>
                      <a:pt x="10" y="69"/>
                      <a:pt x="10" y="69"/>
                      <a:pt x="10" y="69"/>
                    </a:cubicBezTo>
                    <a:cubicBezTo>
                      <a:pt x="0" y="78"/>
                      <a:pt x="0" y="78"/>
                      <a:pt x="0" y="78"/>
                    </a:cubicBezTo>
                    <a:cubicBezTo>
                      <a:pt x="76" y="78"/>
                      <a:pt x="76" y="78"/>
                      <a:pt x="76" y="78"/>
                    </a:cubicBezTo>
                    <a:cubicBezTo>
                      <a:pt x="76" y="60"/>
                      <a:pt x="76" y="60"/>
                      <a:pt x="76" y="60"/>
                    </a:cubicBezTo>
                    <a:cubicBezTo>
                      <a:pt x="80" y="60"/>
                      <a:pt x="88" y="61"/>
                      <a:pt x="88" y="54"/>
                    </a:cubicBezTo>
                    <a:cubicBezTo>
                      <a:pt x="88" y="26"/>
                      <a:pt x="88" y="26"/>
                      <a:pt x="88" y="26"/>
                    </a:cubicBezTo>
                    <a:cubicBezTo>
                      <a:pt x="88" y="17"/>
                      <a:pt x="79" y="18"/>
                      <a:pt x="76" y="18"/>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kern="0" lang="en-US" sz="1350">
                  <a:solidFill>
                    <a:prstClr val="black"/>
                  </a:solidFill>
                </a:endParaRPr>
              </a:p>
            </p:txBody>
          </p:sp>
          <p:sp>
            <p:nvSpPr>
              <p:cNvPr id="72" name="Freeform 7"/>
              <p:cNvSpPr/>
              <p:nvPr/>
            </p:nvSpPr>
            <p:spPr bwMode="auto">
              <a:xfrm>
                <a:off x="4970463" y="1905000"/>
                <a:ext cx="115888" cy="144463"/>
              </a:xfrm>
              <a:custGeom>
                <a:gdLst>
                  <a:gd fmla="*/ 0 w 73" name="T0"/>
                  <a:gd fmla="*/ 0 h 91" name="T1"/>
                  <a:gd fmla="*/ 0 w 73" name="T2"/>
                  <a:gd fmla="*/ 91 h 91" name="T3"/>
                  <a:gd fmla="*/ 0 w 73" name="T4"/>
                  <a:gd fmla="*/ 91 h 91" name="T5"/>
                  <a:gd fmla="*/ 48 w 73" name="T6"/>
                  <a:gd fmla="*/ 91 h 91" name="T7"/>
                  <a:gd fmla="*/ 60 w 73" name="T8"/>
                  <a:gd fmla="*/ 60 h 91" name="T9"/>
                  <a:gd fmla="*/ 19 w 73" name="T10"/>
                  <a:gd fmla="*/ 60 h 91" name="T11"/>
                  <a:gd fmla="*/ 73 w 73" name="T12"/>
                  <a:gd fmla="*/ 0 h 91" name="T13"/>
                  <a:gd fmla="*/ 0 w 73" name="T14"/>
                  <a:gd fmla="*/ 0 h 91" name="T15"/>
                  <a:gd fmla="*/ 0 w 73" name="T16"/>
                  <a:gd fmla="*/ 0 h 9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1" w="73">
                    <a:moveTo>
                      <a:pt x="0" y="0"/>
                    </a:moveTo>
                    <a:lnTo>
                      <a:pt x="0" y="91"/>
                    </a:lnTo>
                    <a:lnTo>
                      <a:pt x="0" y="91"/>
                    </a:lnTo>
                    <a:lnTo>
                      <a:pt x="48" y="91"/>
                    </a:lnTo>
                    <a:lnTo>
                      <a:pt x="60" y="60"/>
                    </a:lnTo>
                    <a:lnTo>
                      <a:pt x="19" y="60"/>
                    </a:lnTo>
                    <a:lnTo>
                      <a:pt x="73" y="0"/>
                    </a:lnTo>
                    <a:lnTo>
                      <a:pt x="0" y="0"/>
                    </a:lnTo>
                    <a:lnTo>
                      <a:pt x="0" y="0"/>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kern="0" lang="en-US" sz="1350">
                  <a:solidFill>
                    <a:prstClr val="black"/>
                  </a:solidFill>
                </a:endParaRPr>
              </a:p>
            </p:txBody>
          </p:sp>
          <p:sp>
            <p:nvSpPr>
              <p:cNvPr id="73" name="Freeform 8"/>
              <p:cNvSpPr/>
              <p:nvPr/>
            </p:nvSpPr>
            <p:spPr bwMode="auto">
              <a:xfrm>
                <a:off x="5126038" y="1905000"/>
                <a:ext cx="138113" cy="144463"/>
              </a:xfrm>
              <a:custGeom>
                <a:gdLst>
                  <a:gd fmla="*/ 66 w 87" name="T0"/>
                  <a:gd fmla="*/ 21 h 91" name="T1"/>
                  <a:gd fmla="*/ 0 w 87" name="T2"/>
                  <a:gd fmla="*/ 91 h 91" name="T3"/>
                  <a:gd fmla="*/ 87 w 87" name="T4"/>
                  <a:gd fmla="*/ 91 h 91" name="T5"/>
                  <a:gd fmla="*/ 87 w 87" name="T6"/>
                  <a:gd fmla="*/ 0 h 91" name="T7"/>
                  <a:gd fmla="*/ 31 w 87" name="T8"/>
                  <a:gd fmla="*/ 0 h 91" name="T9"/>
                  <a:gd fmla="*/ 24 w 87" name="T10"/>
                  <a:gd fmla="*/ 21 h 91" name="T11"/>
                  <a:gd fmla="*/ 66 w 87" name="T12"/>
                  <a:gd fmla="*/ 21 h 91" name="T13"/>
                </a:gdLst>
                <a:cxnLst>
                  <a:cxn ang="0">
                    <a:pos x="T0" y="T1"/>
                  </a:cxn>
                  <a:cxn ang="0">
                    <a:pos x="T2" y="T3"/>
                  </a:cxn>
                  <a:cxn ang="0">
                    <a:pos x="T4" y="T5"/>
                  </a:cxn>
                  <a:cxn ang="0">
                    <a:pos x="T6" y="T7"/>
                  </a:cxn>
                  <a:cxn ang="0">
                    <a:pos x="T8" y="T9"/>
                  </a:cxn>
                  <a:cxn ang="0">
                    <a:pos x="T10" y="T11"/>
                  </a:cxn>
                  <a:cxn ang="0">
                    <a:pos x="T12" y="T13"/>
                  </a:cxn>
                </a:cxnLst>
                <a:rect b="b" l="0" r="r" t="0"/>
                <a:pathLst>
                  <a:path h="91" w="87">
                    <a:moveTo>
                      <a:pt x="66" y="21"/>
                    </a:moveTo>
                    <a:lnTo>
                      <a:pt x="0" y="91"/>
                    </a:lnTo>
                    <a:lnTo>
                      <a:pt x="87" y="91"/>
                    </a:lnTo>
                    <a:lnTo>
                      <a:pt x="87" y="0"/>
                    </a:lnTo>
                    <a:lnTo>
                      <a:pt x="31" y="0"/>
                    </a:lnTo>
                    <a:lnTo>
                      <a:pt x="24" y="21"/>
                    </a:lnTo>
                    <a:lnTo>
                      <a:pt x="66" y="21"/>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kern="0" lang="en-US" sz="1350">
                  <a:solidFill>
                    <a:prstClr val="black"/>
                  </a:solidFill>
                </a:endParaRPr>
              </a:p>
            </p:txBody>
          </p:sp>
          <p:sp>
            <p:nvSpPr>
              <p:cNvPr id="74" name="Freeform 9"/>
              <p:cNvSpPr/>
              <p:nvPr/>
            </p:nvSpPr>
            <p:spPr bwMode="auto">
              <a:xfrm>
                <a:off x="5019675" y="1812925"/>
                <a:ext cx="180975" cy="336550"/>
              </a:xfrm>
              <a:custGeom>
                <a:gdLst>
                  <a:gd fmla="*/ 79 w 114" name="T0"/>
                  <a:gd fmla="*/ 87 h 212" name="T1"/>
                  <a:gd fmla="*/ 112 w 114" name="T2"/>
                  <a:gd fmla="*/ 0 h 212" name="T3"/>
                  <a:gd fmla="*/ 8 w 114" name="T4"/>
                  <a:gd fmla="*/ 110 h 212" name="T5"/>
                  <a:gd fmla="*/ 44 w 114" name="T6"/>
                  <a:gd fmla="*/ 110 h 212" name="T7"/>
                  <a:gd fmla="*/ 0 w 114" name="T8"/>
                  <a:gd fmla="*/ 212 h 212" name="T9"/>
                  <a:gd fmla="*/ 114 w 114" name="T10"/>
                  <a:gd fmla="*/ 85 h 212" name="T11"/>
                  <a:gd fmla="*/ 79 w 114" name="T12"/>
                  <a:gd fmla="*/ 87 h 212" name="T13"/>
                </a:gdLst>
                <a:cxnLst>
                  <a:cxn ang="0">
                    <a:pos x="T0" y="T1"/>
                  </a:cxn>
                  <a:cxn ang="0">
                    <a:pos x="T2" y="T3"/>
                  </a:cxn>
                  <a:cxn ang="0">
                    <a:pos x="T4" y="T5"/>
                  </a:cxn>
                  <a:cxn ang="0">
                    <a:pos x="T6" y="T7"/>
                  </a:cxn>
                  <a:cxn ang="0">
                    <a:pos x="T8" y="T9"/>
                  </a:cxn>
                  <a:cxn ang="0">
                    <a:pos x="T10" y="T11"/>
                  </a:cxn>
                  <a:cxn ang="0">
                    <a:pos x="T12" y="T13"/>
                  </a:cxn>
                </a:cxnLst>
                <a:rect b="b" l="0" r="r" t="0"/>
                <a:pathLst>
                  <a:path h="211" w="114">
                    <a:moveTo>
                      <a:pt x="79" y="87"/>
                    </a:moveTo>
                    <a:lnTo>
                      <a:pt x="112" y="0"/>
                    </a:lnTo>
                    <a:lnTo>
                      <a:pt x="8" y="110"/>
                    </a:lnTo>
                    <a:lnTo>
                      <a:pt x="44" y="110"/>
                    </a:lnTo>
                    <a:lnTo>
                      <a:pt x="0" y="212"/>
                    </a:lnTo>
                    <a:lnTo>
                      <a:pt x="114" y="85"/>
                    </a:lnTo>
                    <a:lnTo>
                      <a:pt x="79" y="87"/>
                    </a:ln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pPr defTabSz="685783">
                  <a:defRPr/>
                </a:pPr>
                <a:endParaRPr kern="0" lang="en-US" sz="1350">
                  <a:solidFill>
                    <a:prstClr val="black"/>
                  </a:solidFill>
                </a:endParaRPr>
              </a:p>
            </p:txBody>
          </p:sp>
        </p:grpSp>
      </p:grpSp>
      <p:sp>
        <p:nvSpPr>
          <p:cNvPr id="76" name="矩形 75"/>
          <p:cNvSpPr/>
          <p:nvPr/>
        </p:nvSpPr>
        <p:spPr>
          <a:xfrm>
            <a:off x="907547" y="2289741"/>
            <a:ext cx="1257725" cy="530352"/>
          </a:xfrm>
          <a:prstGeom prst="rect">
            <a:avLst/>
          </a:prstGeom>
        </p:spPr>
        <p:txBody>
          <a:bodyPr wrap="square">
            <a:spAutoFit/>
          </a:bodyPr>
          <a:lstStyle/>
          <a:p>
            <a:pPr algn="ctr">
              <a:lnSpc>
                <a:spcPct val="120000"/>
              </a:lnSpc>
            </a:pPr>
            <a:r>
              <a:rPr altLang="en-US" lang="zh-CN" sz="1200">
                <a:solidFill>
                  <a:schemeClr val="tx1">
                    <a:lumMod val="75000"/>
                  </a:schemeClr>
                </a:solidFill>
                <a:latin charset="-122" panose="020b0503020204020204" pitchFamily="34" typeface="微软雅黑"/>
                <a:ea charset="-122" panose="020b0503020204020204" pitchFamily="34" typeface="微软雅黑"/>
              </a:rPr>
              <a:t>社保就是社会保险的简称</a:t>
            </a:r>
          </a:p>
        </p:txBody>
      </p:sp>
      <p:sp>
        <p:nvSpPr>
          <p:cNvPr id="79" name="矩形 78"/>
          <p:cNvSpPr/>
          <p:nvPr/>
        </p:nvSpPr>
        <p:spPr>
          <a:xfrm>
            <a:off x="2491608" y="2600349"/>
            <a:ext cx="1257725" cy="749808"/>
          </a:xfrm>
          <a:prstGeom prst="rect">
            <a:avLst/>
          </a:prstGeom>
        </p:spPr>
        <p:txBody>
          <a:bodyPr wrap="square">
            <a:spAutoFit/>
          </a:bodyPr>
          <a:lstStyle/>
          <a:p>
            <a:pPr algn="ctr">
              <a:lnSpc>
                <a:spcPct val="120000"/>
              </a:lnSpc>
            </a:pPr>
            <a:r>
              <a:rPr altLang="en-US" lang="zh-CN" smtClean="0" sz="1200">
                <a:solidFill>
                  <a:schemeClr val="tx1">
                    <a:lumMod val="75000"/>
                  </a:schemeClr>
                </a:solidFill>
                <a:latin charset="-122" panose="020b0503020204020204" pitchFamily="34" typeface="微软雅黑"/>
                <a:ea charset="-122" panose="020b0503020204020204" pitchFamily="34" typeface="微软雅黑"/>
              </a:rPr>
              <a:t>国家通过多渠道筹集资金，对劳动者在因年老</a:t>
            </a:r>
          </a:p>
        </p:txBody>
      </p:sp>
      <p:sp>
        <p:nvSpPr>
          <p:cNvPr id="80" name="矩形 79"/>
          <p:cNvSpPr/>
          <p:nvPr/>
        </p:nvSpPr>
        <p:spPr>
          <a:xfrm>
            <a:off x="3970868" y="1809284"/>
            <a:ext cx="1257725" cy="969264"/>
          </a:xfrm>
          <a:prstGeom prst="rect">
            <a:avLst/>
          </a:prstGeom>
        </p:spPr>
        <p:txBody>
          <a:bodyPr wrap="square">
            <a:spAutoFit/>
          </a:bodyPr>
          <a:lstStyle/>
          <a:p>
            <a:pPr algn="ctr">
              <a:lnSpc>
                <a:spcPct val="120000"/>
              </a:lnSpc>
            </a:pPr>
            <a:r>
              <a:rPr altLang="en-US" lang="zh-CN" smtClean="0" sz="1200">
                <a:solidFill>
                  <a:schemeClr val="tx1">
                    <a:lumMod val="75000"/>
                  </a:schemeClr>
                </a:solidFill>
                <a:latin charset="-122" panose="020b0503020204020204" pitchFamily="34" typeface="微软雅黑"/>
                <a:ea charset="-122" panose="020b0503020204020204" pitchFamily="34" typeface="微软雅黑"/>
              </a:rPr>
              <a:t>失业、患病、工伤、生育而减少劳动收入时给予经济补偿</a:t>
            </a:r>
          </a:p>
        </p:txBody>
      </p:sp>
      <p:sp>
        <p:nvSpPr>
          <p:cNvPr id="81" name="矩形 80"/>
          <p:cNvSpPr/>
          <p:nvPr/>
        </p:nvSpPr>
        <p:spPr>
          <a:xfrm>
            <a:off x="5490152" y="2541127"/>
            <a:ext cx="1300149" cy="969264"/>
          </a:xfrm>
          <a:prstGeom prst="rect">
            <a:avLst/>
          </a:prstGeom>
        </p:spPr>
        <p:txBody>
          <a:bodyPr wrap="square">
            <a:spAutoFit/>
          </a:bodyPr>
          <a:lstStyle/>
          <a:p>
            <a:pPr algn="ctr">
              <a:lnSpc>
                <a:spcPct val="120000"/>
              </a:lnSpc>
            </a:pPr>
            <a:r>
              <a:rPr altLang="en-US" lang="zh-CN" smtClean="0" sz="1200">
                <a:solidFill>
                  <a:schemeClr val="tx1">
                    <a:lumMod val="75000"/>
                  </a:schemeClr>
                </a:solidFill>
                <a:latin charset="-122" panose="020b0503020204020204" pitchFamily="34" typeface="微软雅黑"/>
                <a:ea charset="-122" panose="020b0503020204020204" pitchFamily="34" typeface="微软雅黑"/>
              </a:rPr>
              <a:t>使他们能够享有</a:t>
            </a:r>
          </a:p>
          <a:p>
            <a:pPr algn="ctr">
              <a:lnSpc>
                <a:spcPct val="120000"/>
              </a:lnSpc>
            </a:pPr>
            <a:r>
              <a:rPr altLang="en-US" lang="zh-CN" smtClean="0" sz="1200">
                <a:solidFill>
                  <a:schemeClr val="tx1">
                    <a:lumMod val="75000"/>
                  </a:schemeClr>
                </a:solidFill>
                <a:latin charset="-122" panose="020b0503020204020204" pitchFamily="34" typeface="微软雅黑"/>
                <a:ea charset="-122" panose="020b0503020204020204" pitchFamily="34" typeface="微软雅黑"/>
              </a:rPr>
              <a:t>基本生活保障的一项社会保障制度</a:t>
            </a:r>
          </a:p>
        </p:txBody>
      </p:sp>
      <p:sp>
        <p:nvSpPr>
          <p:cNvPr id="82" name="矩形 81"/>
          <p:cNvSpPr/>
          <p:nvPr/>
        </p:nvSpPr>
        <p:spPr>
          <a:xfrm>
            <a:off x="7014119" y="1803445"/>
            <a:ext cx="1300149" cy="969264"/>
          </a:xfrm>
          <a:prstGeom prst="rect">
            <a:avLst/>
          </a:prstGeom>
        </p:spPr>
        <p:txBody>
          <a:bodyPr wrap="square">
            <a:spAutoFit/>
          </a:bodyPr>
          <a:lstStyle/>
          <a:p>
            <a:pPr algn="ctr">
              <a:lnSpc>
                <a:spcPct val="120000"/>
              </a:lnSpc>
            </a:pPr>
            <a:r>
              <a:rPr altLang="en-US" lang="zh-CN" sz="1200">
                <a:solidFill>
                  <a:schemeClr val="tx1">
                    <a:lumMod val="75000"/>
                  </a:schemeClr>
                </a:solidFill>
                <a:latin charset="-122" panose="020b0503020204020204" pitchFamily="34" typeface="微软雅黑"/>
                <a:ea charset="-122" panose="020b0503020204020204" pitchFamily="34" typeface="微软雅黑"/>
              </a:rPr>
              <a:t>社会保险的主体是特定的。包括劳动者（含其亲属）与用人单位</a:t>
            </a:r>
          </a:p>
        </p:txBody>
      </p:sp>
    </p:spTree>
    <p:extLst>
      <p:ext uri="{BB962C8B-B14F-4D97-AF65-F5344CB8AC3E}">
        <p14:creationId val="206155874"/>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2" presetSubtype="8">
                                  <p:stCondLst>
                                    <p:cond delay="0"/>
                                  </p:stCondLst>
                                  <p:childTnLst>
                                    <p:set>
                                      <p:cBhvr>
                                        <p:cTn dur="1" fill="hold" id="6">
                                          <p:stCondLst>
                                            <p:cond delay="0"/>
                                          </p:stCondLst>
                                        </p:cTn>
                                        <p:tgtEl>
                                          <p:spTgt spid="6"/>
                                        </p:tgtEl>
                                        <p:attrNameLst>
                                          <p:attrName>style.visibility</p:attrName>
                                        </p:attrNameLst>
                                      </p:cBhvr>
                                      <p:to>
                                        <p:strVal val="visible"/>
                                      </p:to>
                                    </p:set>
                                    <p:animEffect filter="wipe(left)" transition="in">
                                      <p:cBhvr>
                                        <p:cTn dur="500" id="7"/>
                                        <p:tgtEl>
                                          <p:spTgt spid="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53" presetSubtype="0">
                                  <p:stCondLst>
                                    <p:cond delay="0"/>
                                  </p:stCondLst>
                                  <p:childTnLst>
                                    <p:set>
                                      <p:cBhvr>
                                        <p:cTn dur="1" fill="hold" id="11">
                                          <p:stCondLst>
                                            <p:cond delay="0"/>
                                          </p:stCondLst>
                                        </p:cTn>
                                        <p:tgtEl>
                                          <p:spTgt spid="76"/>
                                        </p:tgtEl>
                                        <p:attrNameLst>
                                          <p:attrName>style.visibility</p:attrName>
                                        </p:attrNameLst>
                                      </p:cBhvr>
                                      <p:to>
                                        <p:strVal val="visible"/>
                                      </p:to>
                                    </p:set>
                                    <p:anim calcmode="lin" valueType="num">
                                      <p:cBhvr>
                                        <p:cTn dur="500" fill="hold" id="12"/>
                                        <p:tgtEl>
                                          <p:spTgt spid="76"/>
                                        </p:tgtEl>
                                        <p:attrNameLst>
                                          <p:attrName>ppt_w</p:attrName>
                                        </p:attrNameLst>
                                      </p:cBhvr>
                                      <p:tavLst>
                                        <p:tav tm="0">
                                          <p:val>
                                            <p:fltVal val="0"/>
                                          </p:val>
                                        </p:tav>
                                        <p:tav tm="100000">
                                          <p:val>
                                            <p:strVal val="#ppt_w"/>
                                          </p:val>
                                        </p:tav>
                                      </p:tavLst>
                                    </p:anim>
                                    <p:anim calcmode="lin" valueType="num">
                                      <p:cBhvr>
                                        <p:cTn dur="500" fill="hold" id="13"/>
                                        <p:tgtEl>
                                          <p:spTgt spid="76"/>
                                        </p:tgtEl>
                                        <p:attrNameLst>
                                          <p:attrName>ppt_h</p:attrName>
                                        </p:attrNameLst>
                                      </p:cBhvr>
                                      <p:tavLst>
                                        <p:tav tm="0">
                                          <p:val>
                                            <p:fltVal val="0"/>
                                          </p:val>
                                        </p:tav>
                                        <p:tav tm="100000">
                                          <p:val>
                                            <p:strVal val="#ppt_h"/>
                                          </p:val>
                                        </p:tav>
                                      </p:tavLst>
                                    </p:anim>
                                    <p:animEffect filter="fade" transition="in">
                                      <p:cBhvr>
                                        <p:cTn dur="500" id="14"/>
                                        <p:tgtEl>
                                          <p:spTgt spid="76"/>
                                        </p:tgtEl>
                                      </p:cBhvr>
                                    </p:animEffect>
                                  </p:childTnLst>
                                </p:cTn>
                              </p:par>
                              <p:par>
                                <p:cTn fill="hold" grpId="0" id="15" nodeType="withEffect" presetClass="entr" presetID="53" presetSubtype="0">
                                  <p:stCondLst>
                                    <p:cond delay="0"/>
                                  </p:stCondLst>
                                  <p:childTnLst>
                                    <p:set>
                                      <p:cBhvr>
                                        <p:cTn dur="1" fill="hold" id="16">
                                          <p:stCondLst>
                                            <p:cond delay="0"/>
                                          </p:stCondLst>
                                        </p:cTn>
                                        <p:tgtEl>
                                          <p:spTgt spid="79"/>
                                        </p:tgtEl>
                                        <p:attrNameLst>
                                          <p:attrName>style.visibility</p:attrName>
                                        </p:attrNameLst>
                                      </p:cBhvr>
                                      <p:to>
                                        <p:strVal val="visible"/>
                                      </p:to>
                                    </p:set>
                                    <p:anim calcmode="lin" valueType="num">
                                      <p:cBhvr>
                                        <p:cTn dur="500" fill="hold" id="17"/>
                                        <p:tgtEl>
                                          <p:spTgt spid="79"/>
                                        </p:tgtEl>
                                        <p:attrNameLst>
                                          <p:attrName>ppt_w</p:attrName>
                                        </p:attrNameLst>
                                      </p:cBhvr>
                                      <p:tavLst>
                                        <p:tav tm="0">
                                          <p:val>
                                            <p:fltVal val="0"/>
                                          </p:val>
                                        </p:tav>
                                        <p:tav tm="100000">
                                          <p:val>
                                            <p:strVal val="#ppt_w"/>
                                          </p:val>
                                        </p:tav>
                                      </p:tavLst>
                                    </p:anim>
                                    <p:anim calcmode="lin" valueType="num">
                                      <p:cBhvr>
                                        <p:cTn dur="500" fill="hold" id="18"/>
                                        <p:tgtEl>
                                          <p:spTgt spid="79"/>
                                        </p:tgtEl>
                                        <p:attrNameLst>
                                          <p:attrName>ppt_h</p:attrName>
                                        </p:attrNameLst>
                                      </p:cBhvr>
                                      <p:tavLst>
                                        <p:tav tm="0">
                                          <p:val>
                                            <p:fltVal val="0"/>
                                          </p:val>
                                        </p:tav>
                                        <p:tav tm="100000">
                                          <p:val>
                                            <p:strVal val="#ppt_h"/>
                                          </p:val>
                                        </p:tav>
                                      </p:tavLst>
                                    </p:anim>
                                    <p:animEffect filter="fade" transition="in">
                                      <p:cBhvr>
                                        <p:cTn dur="500" id="19"/>
                                        <p:tgtEl>
                                          <p:spTgt spid="79"/>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80"/>
                                        </p:tgtEl>
                                        <p:attrNameLst>
                                          <p:attrName>style.visibility</p:attrName>
                                        </p:attrNameLst>
                                      </p:cBhvr>
                                      <p:to>
                                        <p:strVal val="visible"/>
                                      </p:to>
                                    </p:set>
                                    <p:anim calcmode="lin" valueType="num">
                                      <p:cBhvr>
                                        <p:cTn dur="500" fill="hold" id="22"/>
                                        <p:tgtEl>
                                          <p:spTgt spid="80"/>
                                        </p:tgtEl>
                                        <p:attrNameLst>
                                          <p:attrName>ppt_w</p:attrName>
                                        </p:attrNameLst>
                                      </p:cBhvr>
                                      <p:tavLst>
                                        <p:tav tm="0">
                                          <p:val>
                                            <p:fltVal val="0"/>
                                          </p:val>
                                        </p:tav>
                                        <p:tav tm="100000">
                                          <p:val>
                                            <p:strVal val="#ppt_w"/>
                                          </p:val>
                                        </p:tav>
                                      </p:tavLst>
                                    </p:anim>
                                    <p:anim calcmode="lin" valueType="num">
                                      <p:cBhvr>
                                        <p:cTn dur="500" fill="hold" id="23"/>
                                        <p:tgtEl>
                                          <p:spTgt spid="80"/>
                                        </p:tgtEl>
                                        <p:attrNameLst>
                                          <p:attrName>ppt_h</p:attrName>
                                        </p:attrNameLst>
                                      </p:cBhvr>
                                      <p:tavLst>
                                        <p:tav tm="0">
                                          <p:val>
                                            <p:fltVal val="0"/>
                                          </p:val>
                                        </p:tav>
                                        <p:tav tm="100000">
                                          <p:val>
                                            <p:strVal val="#ppt_h"/>
                                          </p:val>
                                        </p:tav>
                                      </p:tavLst>
                                    </p:anim>
                                    <p:animEffect filter="fade" transition="in">
                                      <p:cBhvr>
                                        <p:cTn dur="500" id="24"/>
                                        <p:tgtEl>
                                          <p:spTgt spid="80"/>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81"/>
                                        </p:tgtEl>
                                        <p:attrNameLst>
                                          <p:attrName>style.visibility</p:attrName>
                                        </p:attrNameLst>
                                      </p:cBhvr>
                                      <p:to>
                                        <p:strVal val="visible"/>
                                      </p:to>
                                    </p:set>
                                    <p:anim calcmode="lin" valueType="num">
                                      <p:cBhvr>
                                        <p:cTn dur="500" fill="hold" id="27"/>
                                        <p:tgtEl>
                                          <p:spTgt spid="81"/>
                                        </p:tgtEl>
                                        <p:attrNameLst>
                                          <p:attrName>ppt_w</p:attrName>
                                        </p:attrNameLst>
                                      </p:cBhvr>
                                      <p:tavLst>
                                        <p:tav tm="0">
                                          <p:val>
                                            <p:fltVal val="0"/>
                                          </p:val>
                                        </p:tav>
                                        <p:tav tm="100000">
                                          <p:val>
                                            <p:strVal val="#ppt_w"/>
                                          </p:val>
                                        </p:tav>
                                      </p:tavLst>
                                    </p:anim>
                                    <p:anim calcmode="lin" valueType="num">
                                      <p:cBhvr>
                                        <p:cTn dur="500" fill="hold" id="28"/>
                                        <p:tgtEl>
                                          <p:spTgt spid="81"/>
                                        </p:tgtEl>
                                        <p:attrNameLst>
                                          <p:attrName>ppt_h</p:attrName>
                                        </p:attrNameLst>
                                      </p:cBhvr>
                                      <p:tavLst>
                                        <p:tav tm="0">
                                          <p:val>
                                            <p:fltVal val="0"/>
                                          </p:val>
                                        </p:tav>
                                        <p:tav tm="100000">
                                          <p:val>
                                            <p:strVal val="#ppt_h"/>
                                          </p:val>
                                        </p:tav>
                                      </p:tavLst>
                                    </p:anim>
                                    <p:animEffect filter="fade" transition="in">
                                      <p:cBhvr>
                                        <p:cTn dur="500" id="29"/>
                                        <p:tgtEl>
                                          <p:spTgt spid="81"/>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82"/>
                                        </p:tgtEl>
                                        <p:attrNameLst>
                                          <p:attrName>style.visibility</p:attrName>
                                        </p:attrNameLst>
                                      </p:cBhvr>
                                      <p:to>
                                        <p:strVal val="visible"/>
                                      </p:to>
                                    </p:set>
                                    <p:anim calcmode="lin" valueType="num">
                                      <p:cBhvr>
                                        <p:cTn dur="500" fill="hold" id="32"/>
                                        <p:tgtEl>
                                          <p:spTgt spid="82"/>
                                        </p:tgtEl>
                                        <p:attrNameLst>
                                          <p:attrName>ppt_w</p:attrName>
                                        </p:attrNameLst>
                                      </p:cBhvr>
                                      <p:tavLst>
                                        <p:tav tm="0">
                                          <p:val>
                                            <p:fltVal val="0"/>
                                          </p:val>
                                        </p:tav>
                                        <p:tav tm="100000">
                                          <p:val>
                                            <p:strVal val="#ppt_w"/>
                                          </p:val>
                                        </p:tav>
                                      </p:tavLst>
                                    </p:anim>
                                    <p:anim calcmode="lin" valueType="num">
                                      <p:cBhvr>
                                        <p:cTn dur="500" fill="hold" id="33"/>
                                        <p:tgtEl>
                                          <p:spTgt spid="82"/>
                                        </p:tgtEl>
                                        <p:attrNameLst>
                                          <p:attrName>ppt_h</p:attrName>
                                        </p:attrNameLst>
                                      </p:cBhvr>
                                      <p:tavLst>
                                        <p:tav tm="0">
                                          <p:val>
                                            <p:fltVal val="0"/>
                                          </p:val>
                                        </p:tav>
                                        <p:tav tm="100000">
                                          <p:val>
                                            <p:strVal val="#ppt_h"/>
                                          </p:val>
                                        </p:tav>
                                      </p:tavLst>
                                    </p:anim>
                                    <p:animEffect filter="fade" transition="in">
                                      <p:cBhvr>
                                        <p:cTn dur="500" id="34"/>
                                        <p:tgtEl>
                                          <p:spTgt spid="8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6"/>
      <p:bldP grpId="0" spid="79"/>
      <p:bldP grpId="0" spid="80"/>
      <p:bldP grpId="0" spid="81"/>
      <p:bldP grpId="0" spid="82"/>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2840759" y="971550"/>
            <a:ext cx="1969538" cy="3447198"/>
            <a:chOff x="4092479" y="1096306"/>
            <a:chExt cx="2626050" cy="4596264"/>
          </a:xfrm>
        </p:grpSpPr>
        <p:cxnSp>
          <p:nvCxnSpPr>
            <p:cNvPr id="5" name="直线1"/>
            <p:cNvCxnSpPr>
              <a:cxnSpLocks noChangeShapeType="1"/>
            </p:cNvCxnSpPr>
            <p:nvPr/>
          </p:nvCxnSpPr>
          <p:spPr bwMode="auto">
            <a:xfrm>
              <a:off x="4092479" y="3399032"/>
              <a:ext cx="1276183" cy="0"/>
            </a:xfrm>
            <a:prstGeom prst="line">
              <a:avLst/>
            </a:prstGeom>
            <a:noFill/>
            <a:ln w="19050">
              <a:solidFill>
                <a:srgbClr val="093B5C"/>
              </a:solidFill>
              <a:round/>
            </a:ln>
            <a:extLst>
              <a:ext uri="{909E8E84-426E-40DD-AFC4-6F175D3DCCD1}">
                <a14:hiddenFill>
                  <a:noFill/>
                </a14:hiddenFill>
              </a:ext>
            </a:extLst>
          </p:spPr>
        </p:cxnSp>
        <p:cxnSp>
          <p:nvCxnSpPr>
            <p:cNvPr id="6" name="直线2"/>
            <p:cNvCxnSpPr>
              <a:cxnSpLocks noChangeShapeType="1"/>
            </p:cNvCxnSpPr>
            <p:nvPr/>
          </p:nvCxnSpPr>
          <p:spPr bwMode="auto">
            <a:xfrm flipH="1" flipV="1">
              <a:off x="5368661" y="1527494"/>
              <a:ext cx="0" cy="3741604"/>
            </a:xfrm>
            <a:prstGeom prst="line">
              <a:avLst/>
            </a:prstGeom>
            <a:noFill/>
            <a:ln w="19050">
              <a:solidFill>
                <a:srgbClr val="093B5C"/>
              </a:solidFill>
              <a:round/>
            </a:ln>
            <a:extLst>
              <a:ext uri="{909E8E84-426E-40DD-AFC4-6F175D3DCCD1}">
                <a14:hiddenFill>
                  <a:noFill/>
                </a14:hiddenFill>
              </a:ext>
            </a:extLst>
          </p:spPr>
        </p:cxnSp>
        <p:sp>
          <p:nvSpPr>
            <p:cNvPr id="9" name="圆2"/>
            <p:cNvSpPr>
              <a:spLocks noChangeArrowheads="1"/>
            </p:cNvSpPr>
            <p:nvPr/>
          </p:nvSpPr>
          <p:spPr bwMode="auto">
            <a:xfrm>
              <a:off x="5875600" y="2313541"/>
              <a:ext cx="842929" cy="844403"/>
            </a:xfrm>
            <a:prstGeom prst="ellipse">
              <a:avLst/>
            </a:prstGeom>
            <a:solidFill>
              <a:schemeClr val="accent2"/>
            </a:solidFill>
            <a:ln w="254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sz="1050">
                <a:sym charset="0" panose="020b0604020202020204" pitchFamily="34" typeface="Arial"/>
              </a:endParaRPr>
            </a:p>
          </p:txBody>
        </p:sp>
        <p:cxnSp>
          <p:nvCxnSpPr>
            <p:cNvPr id="14" name="箭头2"/>
            <p:cNvCxnSpPr>
              <a:cxnSpLocks noChangeShapeType="1"/>
            </p:cNvCxnSpPr>
            <p:nvPr/>
          </p:nvCxnSpPr>
          <p:spPr bwMode="auto">
            <a:xfrm>
              <a:off x="5368661" y="2735888"/>
              <a:ext cx="394939" cy="0"/>
            </a:xfrm>
            <a:prstGeom prst="straightConnector1">
              <a:avLst/>
            </a:prstGeom>
            <a:noFill/>
            <a:ln w="19050">
              <a:solidFill>
                <a:srgbClr val="093B5C"/>
              </a:solidFill>
              <a:round/>
              <a:tailEnd len="med" type="triangle" w="med"/>
            </a:ln>
            <a:extLst>
              <a:ext uri="{909E8E84-426E-40DD-AFC4-6F175D3DCCD1}">
                <a14:hiddenFill>
                  <a:noFill/>
                </a14:hiddenFill>
              </a:ext>
            </a:extLst>
          </p:spPr>
        </p:cxnSp>
        <p:cxnSp>
          <p:nvCxnSpPr>
            <p:cNvPr id="15" name="箭头3"/>
            <p:cNvCxnSpPr>
              <a:cxnSpLocks noChangeShapeType="1"/>
            </p:cNvCxnSpPr>
            <p:nvPr/>
          </p:nvCxnSpPr>
          <p:spPr bwMode="auto">
            <a:xfrm>
              <a:off x="5368661" y="4037123"/>
              <a:ext cx="394939" cy="0"/>
            </a:xfrm>
            <a:prstGeom prst="straightConnector1">
              <a:avLst/>
            </a:prstGeom>
            <a:noFill/>
            <a:ln w="19050">
              <a:solidFill>
                <a:srgbClr val="093B5C"/>
              </a:solidFill>
              <a:round/>
              <a:tailEnd len="med" type="triangle" w="med"/>
            </a:ln>
            <a:extLst>
              <a:ext uri="{909E8E84-426E-40DD-AFC4-6F175D3DCCD1}">
                <a14:hiddenFill>
                  <a:noFill/>
                </a14:hiddenFill>
              </a:ext>
            </a:extLst>
          </p:spPr>
        </p:cxnSp>
        <p:cxnSp>
          <p:nvCxnSpPr>
            <p:cNvPr id="33" name="箭头1"/>
            <p:cNvCxnSpPr>
              <a:cxnSpLocks noChangeShapeType="1"/>
            </p:cNvCxnSpPr>
            <p:nvPr/>
          </p:nvCxnSpPr>
          <p:spPr bwMode="auto">
            <a:xfrm>
              <a:off x="5368661" y="1527493"/>
              <a:ext cx="394939" cy="0"/>
            </a:xfrm>
            <a:prstGeom prst="straightConnector1">
              <a:avLst/>
            </a:prstGeom>
            <a:noFill/>
            <a:ln w="19050">
              <a:solidFill>
                <a:srgbClr val="093B5C"/>
              </a:solidFill>
              <a:round/>
              <a:tailEnd len="med" type="triangle" w="med"/>
            </a:ln>
            <a:extLst>
              <a:ext uri="{909E8E84-426E-40DD-AFC4-6F175D3DCCD1}">
                <a14:hiddenFill>
                  <a:noFill/>
                </a14:hiddenFill>
              </a:ext>
            </a:extLst>
          </p:spPr>
        </p:cxnSp>
        <p:cxnSp>
          <p:nvCxnSpPr>
            <p:cNvPr id="34" name="箭头4"/>
            <p:cNvCxnSpPr>
              <a:cxnSpLocks noChangeShapeType="1"/>
            </p:cNvCxnSpPr>
            <p:nvPr/>
          </p:nvCxnSpPr>
          <p:spPr bwMode="auto">
            <a:xfrm flipV="1">
              <a:off x="5368661" y="5269097"/>
              <a:ext cx="394939" cy="0"/>
            </a:xfrm>
            <a:prstGeom prst="straightConnector1">
              <a:avLst/>
            </a:prstGeom>
            <a:noFill/>
            <a:ln w="19050">
              <a:solidFill>
                <a:srgbClr val="093B5C"/>
              </a:solidFill>
              <a:round/>
              <a:tailEnd len="med" type="triangle" w="med"/>
            </a:ln>
            <a:extLst>
              <a:ext uri="{909E8E84-426E-40DD-AFC4-6F175D3DCCD1}">
                <a14:hiddenFill>
                  <a:noFill/>
                </a14:hiddenFill>
              </a:ext>
            </a:extLst>
          </p:spPr>
        </p:cxnSp>
        <p:sp>
          <p:nvSpPr>
            <p:cNvPr id="17" name="圆3"/>
            <p:cNvSpPr>
              <a:spLocks noChangeArrowheads="1"/>
            </p:cNvSpPr>
            <p:nvPr/>
          </p:nvSpPr>
          <p:spPr bwMode="auto">
            <a:xfrm>
              <a:off x="5875600" y="3602165"/>
              <a:ext cx="842929" cy="844403"/>
            </a:xfrm>
            <a:prstGeom prst="ellipse">
              <a:avLst/>
            </a:prstGeom>
            <a:solidFill>
              <a:schemeClr val="accent1"/>
            </a:solidFill>
            <a:ln w="254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sz="1050">
                <a:sym charset="0" panose="020b0604020202020204" pitchFamily="34" typeface="Arial"/>
              </a:endParaRPr>
            </a:p>
          </p:txBody>
        </p:sp>
        <p:sp>
          <p:nvSpPr>
            <p:cNvPr id="18" name="圆4"/>
            <p:cNvSpPr>
              <a:spLocks noChangeArrowheads="1"/>
            </p:cNvSpPr>
            <p:nvPr/>
          </p:nvSpPr>
          <p:spPr bwMode="auto">
            <a:xfrm>
              <a:off x="5875600" y="4848167"/>
              <a:ext cx="842929" cy="844403"/>
            </a:xfrm>
            <a:prstGeom prst="ellipse">
              <a:avLst/>
            </a:prstGeom>
            <a:solidFill>
              <a:schemeClr val="accent2"/>
            </a:solidFill>
            <a:ln w="254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sz="1050">
                <a:sym charset="0" panose="020b0604020202020204" pitchFamily="34" typeface="Arial"/>
              </a:endParaRPr>
            </a:p>
          </p:txBody>
        </p:sp>
        <p:sp>
          <p:nvSpPr>
            <p:cNvPr id="19" name="圆1"/>
            <p:cNvSpPr>
              <a:spLocks noChangeArrowheads="1"/>
            </p:cNvSpPr>
            <p:nvPr/>
          </p:nvSpPr>
          <p:spPr bwMode="auto">
            <a:xfrm>
              <a:off x="5875600" y="1096306"/>
              <a:ext cx="842929" cy="842929"/>
            </a:xfrm>
            <a:prstGeom prst="ellipse">
              <a:avLst/>
            </a:prstGeom>
            <a:solidFill>
              <a:schemeClr val="accent1"/>
            </a:solidFill>
            <a:ln w="254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sz="1050">
                <a:sym charset="0" panose="020b0604020202020204" pitchFamily="34" typeface="Arial"/>
              </a:endParaRPr>
            </a:p>
          </p:txBody>
        </p:sp>
        <p:sp>
          <p:nvSpPr>
            <p:cNvPr id="21" name="Freeform 31"/>
            <p:cNvSpPr/>
            <p:nvPr/>
          </p:nvSpPr>
          <p:spPr bwMode="auto">
            <a:xfrm>
              <a:off x="6127704" y="1336785"/>
              <a:ext cx="338721" cy="335079"/>
            </a:xfrm>
            <a:custGeom>
              <a:gdLst>
                <a:gd fmla="*/ 58 w 116" name="T0"/>
                <a:gd fmla="*/ 100 h 115" name="T1"/>
                <a:gd fmla="*/ 48 w 116" name="T2"/>
                <a:gd fmla="*/ 103 h 115" name="T3"/>
                <a:gd fmla="*/ 29 w 116" name="T4"/>
                <a:gd fmla="*/ 114 h 115" name="T5"/>
                <a:gd fmla="*/ 26 w 116" name="T6"/>
                <a:gd fmla="*/ 115 h 115" name="T7"/>
                <a:gd fmla="*/ 21 w 116" name="T8"/>
                <a:gd fmla="*/ 111 h 115" name="T9"/>
                <a:gd fmla="*/ 22 w 116" name="T10"/>
                <a:gd fmla="*/ 105 h 115" name="T11"/>
                <a:gd fmla="*/ 25 w 116" name="T12"/>
                <a:gd fmla="*/ 83 h 115" name="T13"/>
                <a:gd fmla="*/ 24 w 116" name="T14"/>
                <a:gd fmla="*/ 74 h 115" name="T15"/>
                <a:gd fmla="*/ 19 w 116" name="T16"/>
                <a:gd fmla="*/ 65 h 115" name="T17"/>
                <a:gd fmla="*/ 4 w 116" name="T18"/>
                <a:gd fmla="*/ 50 h 115" name="T19"/>
                <a:gd fmla="*/ 1 w 116" name="T20"/>
                <a:gd fmla="*/ 47 h 115" name="T21"/>
                <a:gd fmla="*/ 3 w 116" name="T22"/>
                <a:gd fmla="*/ 42 h 115" name="T23"/>
                <a:gd fmla="*/ 8 w 116" name="T24"/>
                <a:gd fmla="*/ 40 h 115" name="T25"/>
                <a:gd fmla="*/ 29 w 116" name="T26"/>
                <a:gd fmla="*/ 37 h 115" name="T27"/>
                <a:gd fmla="*/ 39 w 116" name="T28"/>
                <a:gd fmla="*/ 32 h 115" name="T29"/>
                <a:gd fmla="*/ 44 w 116" name="T30"/>
                <a:gd fmla="*/ 25 h 115" name="T31"/>
                <a:gd fmla="*/ 54 w 116" name="T32"/>
                <a:gd fmla="*/ 5 h 115" name="T33"/>
                <a:gd fmla="*/ 55 w 116" name="T34"/>
                <a:gd fmla="*/ 2 h 115" name="T35"/>
                <a:gd fmla="*/ 61 w 116" name="T36"/>
                <a:gd fmla="*/ 2 h 115" name="T37"/>
                <a:gd fmla="*/ 63 w 116" name="T38"/>
                <a:gd fmla="*/ 5 h 115" name="T39"/>
                <a:gd fmla="*/ 73 w 116" name="T40"/>
                <a:gd fmla="*/ 26 h 115" name="T41"/>
                <a:gd fmla="*/ 89 w 116" name="T42"/>
                <a:gd fmla="*/ 37 h 115" name="T43"/>
                <a:gd fmla="*/ 111 w 116" name="T44"/>
                <a:gd fmla="*/ 41 h 115" name="T45"/>
                <a:gd fmla="*/ 113 w 116" name="T46"/>
                <a:gd fmla="*/ 42 h 115" name="T47"/>
                <a:gd fmla="*/ 115 w 116" name="T48"/>
                <a:gd fmla="*/ 47 h 115" name="T49"/>
                <a:gd fmla="*/ 113 w 116" name="T50"/>
                <a:gd fmla="*/ 50 h 115" name="T51"/>
                <a:gd fmla="*/ 97 w 116" name="T52"/>
                <a:gd fmla="*/ 66 h 115" name="T53"/>
                <a:gd fmla="*/ 91 w 116" name="T54"/>
                <a:gd fmla="*/ 85 h 115" name="T55"/>
                <a:gd fmla="*/ 95 w 116" name="T56"/>
                <a:gd fmla="*/ 109 h 115" name="T57"/>
                <a:gd fmla="*/ 95 w 116" name="T58"/>
                <a:gd fmla="*/ 111 h 115" name="T59"/>
                <a:gd fmla="*/ 90 w 116" name="T60"/>
                <a:gd fmla="*/ 115 h 115" name="T61"/>
                <a:gd fmla="*/ 87 w 116" name="T62"/>
                <a:gd fmla="*/ 113 h 115" name="T63"/>
                <a:gd fmla="*/ 68 w 116" name="T64"/>
                <a:gd fmla="*/ 103 h 115" name="T65"/>
                <a:gd fmla="*/ 58 w 116" name="T66"/>
                <a:gd fmla="*/ 100 h 115"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15" w="115">
                  <a:moveTo>
                    <a:pt x="58" y="100"/>
                  </a:moveTo>
                  <a:cubicBezTo>
                    <a:pt x="55" y="101"/>
                    <a:pt x="51" y="101"/>
                    <a:pt x="48" y="103"/>
                  </a:cubicBezTo>
                  <a:cubicBezTo>
                    <a:pt x="42" y="107"/>
                    <a:pt x="35" y="110"/>
                    <a:pt x="29" y="114"/>
                  </a:cubicBezTo>
                  <a:cubicBezTo>
                    <a:pt x="28" y="114"/>
                    <a:pt x="27" y="115"/>
                    <a:pt x="26" y="115"/>
                  </a:cubicBezTo>
                  <a:cubicBezTo>
                    <a:pt x="23" y="115"/>
                    <a:pt x="21" y="114"/>
                    <a:pt x="21" y="111"/>
                  </a:cubicBezTo>
                  <a:cubicBezTo>
                    <a:pt x="21" y="109"/>
                    <a:pt x="22" y="107"/>
                    <a:pt x="22" y="105"/>
                  </a:cubicBezTo>
                  <a:cubicBezTo>
                    <a:pt x="23" y="98"/>
                    <a:pt x="24" y="91"/>
                    <a:pt x="25" y="83"/>
                  </a:cubicBezTo>
                  <a:cubicBezTo>
                    <a:pt x="26" y="80"/>
                    <a:pt x="25" y="77"/>
                    <a:pt x="24" y="74"/>
                  </a:cubicBezTo>
                  <a:cubicBezTo>
                    <a:pt x="23" y="71"/>
                    <a:pt x="21" y="68"/>
                    <a:pt x="19" y="65"/>
                  </a:cubicBezTo>
                  <a:cubicBezTo>
                    <a:pt x="14" y="60"/>
                    <a:pt x="9" y="55"/>
                    <a:pt x="4" y="50"/>
                  </a:cubicBezTo>
                  <a:cubicBezTo>
                    <a:pt x="3" y="49"/>
                    <a:pt x="2" y="48"/>
                    <a:pt x="1" y="47"/>
                  </a:cubicBezTo>
                  <a:cubicBezTo>
                    <a:pt x="0" y="45"/>
                    <a:pt x="1" y="43"/>
                    <a:pt x="3" y="42"/>
                  </a:cubicBezTo>
                  <a:cubicBezTo>
                    <a:pt x="5" y="41"/>
                    <a:pt x="6" y="41"/>
                    <a:pt x="8" y="40"/>
                  </a:cubicBezTo>
                  <a:cubicBezTo>
                    <a:pt x="15" y="39"/>
                    <a:pt x="22" y="38"/>
                    <a:pt x="29" y="37"/>
                  </a:cubicBezTo>
                  <a:cubicBezTo>
                    <a:pt x="33" y="36"/>
                    <a:pt x="37" y="34"/>
                    <a:pt x="39" y="32"/>
                  </a:cubicBezTo>
                  <a:cubicBezTo>
                    <a:pt x="41" y="30"/>
                    <a:pt x="43" y="28"/>
                    <a:pt x="44" y="25"/>
                  </a:cubicBezTo>
                  <a:cubicBezTo>
                    <a:pt x="47" y="18"/>
                    <a:pt x="50" y="11"/>
                    <a:pt x="54" y="5"/>
                  </a:cubicBezTo>
                  <a:cubicBezTo>
                    <a:pt x="54" y="4"/>
                    <a:pt x="55" y="3"/>
                    <a:pt x="55" y="2"/>
                  </a:cubicBezTo>
                  <a:cubicBezTo>
                    <a:pt x="57" y="0"/>
                    <a:pt x="59" y="0"/>
                    <a:pt x="61" y="2"/>
                  </a:cubicBezTo>
                  <a:cubicBezTo>
                    <a:pt x="62" y="3"/>
                    <a:pt x="62" y="4"/>
                    <a:pt x="63" y="5"/>
                  </a:cubicBezTo>
                  <a:cubicBezTo>
                    <a:pt x="66" y="12"/>
                    <a:pt x="69" y="19"/>
                    <a:pt x="73" y="26"/>
                  </a:cubicBezTo>
                  <a:cubicBezTo>
                    <a:pt x="76" y="32"/>
                    <a:pt x="81" y="36"/>
                    <a:pt x="89" y="37"/>
                  </a:cubicBezTo>
                  <a:cubicBezTo>
                    <a:pt x="96" y="39"/>
                    <a:pt x="104" y="40"/>
                    <a:pt x="111" y="41"/>
                  </a:cubicBezTo>
                  <a:cubicBezTo>
                    <a:pt x="112" y="41"/>
                    <a:pt x="113" y="41"/>
                    <a:pt x="113" y="42"/>
                  </a:cubicBezTo>
                  <a:cubicBezTo>
                    <a:pt x="115" y="43"/>
                    <a:pt x="116" y="45"/>
                    <a:pt x="115" y="47"/>
                  </a:cubicBezTo>
                  <a:cubicBezTo>
                    <a:pt x="114" y="48"/>
                    <a:pt x="114" y="49"/>
                    <a:pt x="113" y="50"/>
                  </a:cubicBezTo>
                  <a:cubicBezTo>
                    <a:pt x="108" y="55"/>
                    <a:pt x="102" y="61"/>
                    <a:pt x="97" y="66"/>
                  </a:cubicBezTo>
                  <a:cubicBezTo>
                    <a:pt x="92" y="71"/>
                    <a:pt x="90" y="78"/>
                    <a:pt x="91" y="85"/>
                  </a:cubicBezTo>
                  <a:cubicBezTo>
                    <a:pt x="92" y="93"/>
                    <a:pt x="94" y="101"/>
                    <a:pt x="95" y="109"/>
                  </a:cubicBezTo>
                  <a:cubicBezTo>
                    <a:pt x="95" y="109"/>
                    <a:pt x="95" y="110"/>
                    <a:pt x="95" y="111"/>
                  </a:cubicBezTo>
                  <a:cubicBezTo>
                    <a:pt x="95" y="114"/>
                    <a:pt x="93" y="115"/>
                    <a:pt x="90" y="115"/>
                  </a:cubicBezTo>
                  <a:cubicBezTo>
                    <a:pt x="89" y="114"/>
                    <a:pt x="88" y="114"/>
                    <a:pt x="87" y="113"/>
                  </a:cubicBezTo>
                  <a:cubicBezTo>
                    <a:pt x="81" y="110"/>
                    <a:pt x="75" y="107"/>
                    <a:pt x="68" y="103"/>
                  </a:cubicBezTo>
                  <a:cubicBezTo>
                    <a:pt x="65" y="101"/>
                    <a:pt x="62" y="101"/>
                    <a:pt x="58" y="100"/>
                  </a:cubicBezTo>
                  <a:close/>
                </a:path>
              </a:pathLst>
            </a:custGeom>
            <a:solidFill>
              <a:schemeClr val="bg1"/>
            </a:solidFill>
            <a:ln>
              <a:noFill/>
            </a:ln>
            <a:extLst/>
          </p:spPr>
          <p:txBody>
            <a:bodyPr anchor="t" anchorCtr="0" bIns="34290" compatLnSpc="1" lIns="68580" numCol="1" rIns="68580" tIns="34290" vert="horz" wrap="square">
              <a:prstTxWarp prst="textNoShape">
                <a:avLst/>
              </a:prstTxWarp>
            </a:bodyPr>
            <a:lstStyle/>
            <a:p>
              <a:endParaRPr altLang="en-US" lang="zh-CN" sz="1350"/>
            </a:p>
          </p:txBody>
        </p:sp>
        <p:grpSp>
          <p:nvGrpSpPr>
            <p:cNvPr id="22" name="Group 18"/>
            <p:cNvGrpSpPr>
              <a:grpSpLocks noChangeAspect="1"/>
            </p:cNvGrpSpPr>
            <p:nvPr/>
          </p:nvGrpSpPr>
          <p:grpSpPr>
            <a:xfrm>
              <a:off x="6135797" y="5118751"/>
              <a:ext cx="322535" cy="303235"/>
              <a:chOff x="2647" y="2985"/>
              <a:chExt cx="518" cy="487"/>
            </a:xfrm>
            <a:solidFill>
              <a:schemeClr val="bg1"/>
            </a:solidFill>
          </p:grpSpPr>
          <p:sp>
            <p:nvSpPr>
              <p:cNvPr id="29" name="Freeform 20"/>
              <p:cNvSpPr/>
              <p:nvPr/>
            </p:nvSpPr>
            <p:spPr bwMode="auto">
              <a:xfrm>
                <a:off x="2852" y="2985"/>
                <a:ext cx="103" cy="382"/>
              </a:xfrm>
              <a:custGeom>
                <a:gdLst>
                  <a:gd fmla="*/ 43 w 43" name="T0"/>
                  <a:gd fmla="*/ 160 h 160" name="T1"/>
                  <a:gd fmla="*/ 0 w 43" name="T2"/>
                  <a:gd fmla="*/ 160 h 160" name="T3"/>
                  <a:gd fmla="*/ 0 w 43" name="T4"/>
                  <a:gd fmla="*/ 0 h 160" name="T5"/>
                  <a:gd fmla="*/ 43 w 43" name="T6"/>
                  <a:gd fmla="*/ 0 h 160" name="T7"/>
                  <a:gd fmla="*/ 43 w 43" name="T8"/>
                  <a:gd fmla="*/ 160 h 160" name="T9"/>
                </a:gdLst>
                <a:cxnLst>
                  <a:cxn ang="0">
                    <a:pos x="T0" y="T1"/>
                  </a:cxn>
                  <a:cxn ang="0">
                    <a:pos x="T2" y="T3"/>
                  </a:cxn>
                  <a:cxn ang="0">
                    <a:pos x="T4" y="T5"/>
                  </a:cxn>
                  <a:cxn ang="0">
                    <a:pos x="T6" y="T7"/>
                  </a:cxn>
                  <a:cxn ang="0">
                    <a:pos x="T8" y="T9"/>
                  </a:cxn>
                </a:cxnLst>
                <a:rect b="b" l="0" r="r" t="0"/>
                <a:pathLst>
                  <a:path h="160" w="43">
                    <a:moveTo>
                      <a:pt x="43" y="160"/>
                    </a:moveTo>
                    <a:cubicBezTo>
                      <a:pt x="29" y="160"/>
                      <a:pt x="15" y="160"/>
                      <a:pt x="0" y="160"/>
                    </a:cubicBezTo>
                    <a:cubicBezTo>
                      <a:pt x="0" y="107"/>
                      <a:pt x="0" y="53"/>
                      <a:pt x="0" y="0"/>
                    </a:cubicBezTo>
                    <a:cubicBezTo>
                      <a:pt x="15" y="0"/>
                      <a:pt x="29" y="0"/>
                      <a:pt x="43" y="0"/>
                    </a:cubicBezTo>
                    <a:cubicBezTo>
                      <a:pt x="43" y="53"/>
                      <a:pt x="43" y="107"/>
                      <a:pt x="43" y="160"/>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30" name="Freeform 21"/>
              <p:cNvSpPr/>
              <p:nvPr/>
            </p:nvSpPr>
            <p:spPr bwMode="auto">
              <a:xfrm>
                <a:off x="2647" y="3406"/>
                <a:ext cx="518" cy="66"/>
              </a:xfrm>
              <a:custGeom>
                <a:gdLst>
                  <a:gd fmla="*/ 0 w 217" name="T0"/>
                  <a:gd fmla="*/ 28 h 28" name="T1"/>
                  <a:gd fmla="*/ 0 w 217" name="T2"/>
                  <a:gd fmla="*/ 0 h 28" name="T3"/>
                  <a:gd fmla="*/ 217 w 217" name="T4"/>
                  <a:gd fmla="*/ 0 h 28" name="T5"/>
                  <a:gd fmla="*/ 217 w 217" name="T6"/>
                  <a:gd fmla="*/ 28 h 28" name="T7"/>
                  <a:gd fmla="*/ 0 w 217" name="T8"/>
                  <a:gd fmla="*/ 28 h 28" name="T9"/>
                </a:gdLst>
                <a:cxnLst>
                  <a:cxn ang="0">
                    <a:pos x="T0" y="T1"/>
                  </a:cxn>
                  <a:cxn ang="0">
                    <a:pos x="T2" y="T3"/>
                  </a:cxn>
                  <a:cxn ang="0">
                    <a:pos x="T4" y="T5"/>
                  </a:cxn>
                  <a:cxn ang="0">
                    <a:pos x="T6" y="T7"/>
                  </a:cxn>
                  <a:cxn ang="0">
                    <a:pos x="T8" y="T9"/>
                  </a:cxn>
                </a:cxnLst>
                <a:rect b="b" l="0" r="r" t="0"/>
                <a:pathLst>
                  <a:path h="28" w="216">
                    <a:moveTo>
                      <a:pt x="0" y="28"/>
                    </a:moveTo>
                    <a:cubicBezTo>
                      <a:pt x="0" y="18"/>
                      <a:pt x="0" y="9"/>
                      <a:pt x="0" y="0"/>
                    </a:cubicBezTo>
                    <a:cubicBezTo>
                      <a:pt x="72" y="0"/>
                      <a:pt x="144" y="0"/>
                      <a:pt x="217" y="0"/>
                    </a:cubicBezTo>
                    <a:cubicBezTo>
                      <a:pt x="217" y="9"/>
                      <a:pt x="217" y="18"/>
                      <a:pt x="217" y="28"/>
                    </a:cubicBezTo>
                    <a:cubicBezTo>
                      <a:pt x="144" y="28"/>
                      <a:pt x="72" y="28"/>
                      <a:pt x="0" y="28"/>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31" name="Freeform 22"/>
              <p:cNvSpPr/>
              <p:nvPr/>
            </p:nvSpPr>
            <p:spPr bwMode="auto">
              <a:xfrm>
                <a:off x="2991" y="3093"/>
                <a:ext cx="105" cy="274"/>
              </a:xfrm>
              <a:custGeom>
                <a:gdLst>
                  <a:gd fmla="*/ 44 w 44" name="T0"/>
                  <a:gd fmla="*/ 115 h 115" name="T1"/>
                  <a:gd fmla="*/ 0 w 44" name="T2"/>
                  <a:gd fmla="*/ 115 h 115" name="T3"/>
                  <a:gd fmla="*/ 0 w 44" name="T4"/>
                  <a:gd fmla="*/ 0 h 115" name="T5"/>
                  <a:gd fmla="*/ 44 w 44" name="T6"/>
                  <a:gd fmla="*/ 0 h 115" name="T7"/>
                  <a:gd fmla="*/ 44 w 44" name="T8"/>
                  <a:gd fmla="*/ 115 h 115" name="T9"/>
                </a:gdLst>
                <a:cxnLst>
                  <a:cxn ang="0">
                    <a:pos x="T0" y="T1"/>
                  </a:cxn>
                  <a:cxn ang="0">
                    <a:pos x="T2" y="T3"/>
                  </a:cxn>
                  <a:cxn ang="0">
                    <a:pos x="T4" y="T5"/>
                  </a:cxn>
                  <a:cxn ang="0">
                    <a:pos x="T6" y="T7"/>
                  </a:cxn>
                  <a:cxn ang="0">
                    <a:pos x="T8" y="T9"/>
                  </a:cxn>
                </a:cxnLst>
                <a:rect b="b" l="0" r="r" t="0"/>
                <a:pathLst>
                  <a:path h="115" w="44">
                    <a:moveTo>
                      <a:pt x="44" y="115"/>
                    </a:moveTo>
                    <a:cubicBezTo>
                      <a:pt x="29" y="115"/>
                      <a:pt x="15" y="115"/>
                      <a:pt x="0" y="115"/>
                    </a:cubicBezTo>
                    <a:cubicBezTo>
                      <a:pt x="0" y="77"/>
                      <a:pt x="0" y="39"/>
                      <a:pt x="0" y="0"/>
                    </a:cubicBezTo>
                    <a:cubicBezTo>
                      <a:pt x="15" y="0"/>
                      <a:pt x="29" y="0"/>
                      <a:pt x="44" y="0"/>
                    </a:cubicBezTo>
                    <a:cubicBezTo>
                      <a:pt x="44" y="39"/>
                      <a:pt x="44" y="77"/>
                      <a:pt x="44" y="115"/>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32" name="Freeform 23"/>
              <p:cNvSpPr/>
              <p:nvPr/>
            </p:nvSpPr>
            <p:spPr bwMode="auto">
              <a:xfrm>
                <a:off x="2714" y="3162"/>
                <a:ext cx="102" cy="205"/>
              </a:xfrm>
              <a:custGeom>
                <a:gdLst>
                  <a:gd fmla="*/ 0 w 43" name="T0"/>
                  <a:gd fmla="*/ 0 h 86" name="T1"/>
                  <a:gd fmla="*/ 43 w 43" name="T2"/>
                  <a:gd fmla="*/ 0 h 86" name="T3"/>
                  <a:gd fmla="*/ 43 w 43" name="T4"/>
                  <a:gd fmla="*/ 86 h 86" name="T5"/>
                  <a:gd fmla="*/ 0 w 43" name="T6"/>
                  <a:gd fmla="*/ 86 h 86" name="T7"/>
                  <a:gd fmla="*/ 0 w 43" name="T8"/>
                  <a:gd fmla="*/ 0 h 86" name="T9"/>
                </a:gdLst>
                <a:cxnLst>
                  <a:cxn ang="0">
                    <a:pos x="T0" y="T1"/>
                  </a:cxn>
                  <a:cxn ang="0">
                    <a:pos x="T2" y="T3"/>
                  </a:cxn>
                  <a:cxn ang="0">
                    <a:pos x="T4" y="T5"/>
                  </a:cxn>
                  <a:cxn ang="0">
                    <a:pos x="T6" y="T7"/>
                  </a:cxn>
                  <a:cxn ang="0">
                    <a:pos x="T8" y="T9"/>
                  </a:cxn>
                </a:cxnLst>
                <a:rect b="b" l="0" r="r" t="0"/>
                <a:pathLst>
                  <a:path h="86" w="43">
                    <a:moveTo>
                      <a:pt x="0" y="0"/>
                    </a:moveTo>
                    <a:cubicBezTo>
                      <a:pt x="14" y="0"/>
                      <a:pt x="29" y="0"/>
                      <a:pt x="43" y="0"/>
                    </a:cubicBezTo>
                    <a:cubicBezTo>
                      <a:pt x="43" y="29"/>
                      <a:pt x="43" y="58"/>
                      <a:pt x="43" y="86"/>
                    </a:cubicBezTo>
                    <a:cubicBezTo>
                      <a:pt x="29" y="86"/>
                      <a:pt x="14" y="86"/>
                      <a:pt x="0" y="86"/>
                    </a:cubicBezTo>
                    <a:cubicBezTo>
                      <a:pt x="0" y="58"/>
                      <a:pt x="0" y="29"/>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grpSp>
        <p:grpSp>
          <p:nvGrpSpPr>
            <p:cNvPr id="23" name="Group 13"/>
            <p:cNvGrpSpPr>
              <a:grpSpLocks noChangeAspect="1"/>
            </p:cNvGrpSpPr>
            <p:nvPr/>
          </p:nvGrpSpPr>
          <p:grpSpPr>
            <a:xfrm>
              <a:off x="6127359" y="3851089"/>
              <a:ext cx="339408" cy="346553"/>
              <a:chOff x="1151" y="2911"/>
              <a:chExt cx="190" cy="194"/>
            </a:xfrm>
            <a:solidFill>
              <a:schemeClr val="bg1"/>
            </a:solidFill>
          </p:grpSpPr>
          <p:sp>
            <p:nvSpPr>
              <p:cNvPr id="25" name="Freeform 15"/>
              <p:cNvSpPr/>
              <p:nvPr/>
            </p:nvSpPr>
            <p:spPr bwMode="auto">
              <a:xfrm>
                <a:off x="1151" y="2911"/>
                <a:ext cx="89" cy="90"/>
              </a:xfrm>
              <a:custGeom>
                <a:gdLst>
                  <a:gd fmla="*/ 37 w 37" name="T0"/>
                  <a:gd fmla="*/ 25 h 37" name="T1"/>
                  <a:gd fmla="*/ 37 w 37" name="T2"/>
                  <a:gd fmla="*/ 32 h 37" name="T3"/>
                  <a:gd fmla="*/ 32 w 37" name="T4"/>
                  <a:gd fmla="*/ 37 h 37" name="T5"/>
                  <a:gd fmla="*/ 19 w 37" name="T6"/>
                  <a:gd fmla="*/ 37 h 37" name="T7"/>
                  <a:gd fmla="*/ 4 w 37" name="T8"/>
                  <a:gd fmla="*/ 29 h 37" name="T9"/>
                  <a:gd fmla="*/ 1 w 37" name="T10"/>
                  <a:gd fmla="*/ 16 h 37" name="T11"/>
                  <a:gd fmla="*/ 10 w 37" name="T12"/>
                  <a:gd fmla="*/ 3 h 37" name="T13"/>
                  <a:gd fmla="*/ 21 w 37" name="T14"/>
                  <a:gd fmla="*/ 1 h 37" name="T15"/>
                  <a:gd fmla="*/ 34 w 37" name="T16"/>
                  <a:gd fmla="*/ 10 h 37" name="T17"/>
                  <a:gd fmla="*/ 37 w 37" name="T18"/>
                  <a:gd fmla="*/ 19 h 37" name="T19"/>
                  <a:gd fmla="*/ 37 w 37" name="T20"/>
                  <a:gd fmla="*/ 25 h 3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7" w="37">
                    <a:moveTo>
                      <a:pt x="37" y="25"/>
                    </a:moveTo>
                    <a:cubicBezTo>
                      <a:pt x="37" y="27"/>
                      <a:pt x="37" y="30"/>
                      <a:pt x="37" y="32"/>
                    </a:cubicBezTo>
                    <a:cubicBezTo>
                      <a:pt x="37" y="35"/>
                      <a:pt x="35" y="37"/>
                      <a:pt x="32" y="37"/>
                    </a:cubicBezTo>
                    <a:cubicBezTo>
                      <a:pt x="28" y="37"/>
                      <a:pt x="23" y="37"/>
                      <a:pt x="19" y="37"/>
                    </a:cubicBezTo>
                    <a:cubicBezTo>
                      <a:pt x="12" y="37"/>
                      <a:pt x="7" y="34"/>
                      <a:pt x="4" y="29"/>
                    </a:cubicBezTo>
                    <a:cubicBezTo>
                      <a:pt x="1" y="25"/>
                      <a:pt x="0" y="21"/>
                      <a:pt x="1" y="16"/>
                    </a:cubicBezTo>
                    <a:cubicBezTo>
                      <a:pt x="2" y="10"/>
                      <a:pt x="5" y="6"/>
                      <a:pt x="10" y="3"/>
                    </a:cubicBezTo>
                    <a:cubicBezTo>
                      <a:pt x="13" y="1"/>
                      <a:pt x="17" y="0"/>
                      <a:pt x="21" y="1"/>
                    </a:cubicBezTo>
                    <a:cubicBezTo>
                      <a:pt x="27" y="2"/>
                      <a:pt x="31" y="5"/>
                      <a:pt x="34" y="10"/>
                    </a:cubicBezTo>
                    <a:cubicBezTo>
                      <a:pt x="36" y="13"/>
                      <a:pt x="36" y="16"/>
                      <a:pt x="37" y="19"/>
                    </a:cubicBezTo>
                    <a:cubicBezTo>
                      <a:pt x="37" y="21"/>
                      <a:pt x="37" y="23"/>
                      <a:pt x="37" y="25"/>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26" name="Freeform 16"/>
              <p:cNvSpPr/>
              <p:nvPr/>
            </p:nvSpPr>
            <p:spPr bwMode="auto">
              <a:xfrm>
                <a:off x="1151" y="3015"/>
                <a:ext cx="89" cy="87"/>
              </a:xfrm>
              <a:custGeom>
                <a:gdLst>
                  <a:gd fmla="*/ 25 w 37" name="T0"/>
                  <a:gd fmla="*/ 0 h 36" name="T1"/>
                  <a:gd fmla="*/ 32 w 37" name="T2"/>
                  <a:gd fmla="*/ 0 h 36" name="T3"/>
                  <a:gd fmla="*/ 37 w 37" name="T4"/>
                  <a:gd fmla="*/ 4 h 36" name="T5"/>
                  <a:gd fmla="*/ 37 w 37" name="T6"/>
                  <a:gd fmla="*/ 18 h 36" name="T7"/>
                  <a:gd fmla="*/ 29 w 37" name="T8"/>
                  <a:gd fmla="*/ 33 h 36" name="T9"/>
                  <a:gd fmla="*/ 16 w 37" name="T10"/>
                  <a:gd fmla="*/ 36 h 36" name="T11"/>
                  <a:gd fmla="*/ 3 w 37" name="T12"/>
                  <a:gd fmla="*/ 27 h 36" name="T13"/>
                  <a:gd fmla="*/ 1 w 37" name="T14"/>
                  <a:gd fmla="*/ 15 h 36" name="T15"/>
                  <a:gd fmla="*/ 10 w 37" name="T16"/>
                  <a:gd fmla="*/ 2 h 36" name="T17"/>
                  <a:gd fmla="*/ 19 w 37" name="T18"/>
                  <a:gd fmla="*/ 0 h 36" name="T19"/>
                  <a:gd fmla="*/ 25 w 37" name="T20"/>
                  <a:gd fmla="*/ 0 h 36"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6" w="37">
                    <a:moveTo>
                      <a:pt x="25" y="0"/>
                    </a:moveTo>
                    <a:cubicBezTo>
                      <a:pt x="27" y="0"/>
                      <a:pt x="30" y="0"/>
                      <a:pt x="32" y="0"/>
                    </a:cubicBezTo>
                    <a:cubicBezTo>
                      <a:pt x="35" y="0"/>
                      <a:pt x="37" y="1"/>
                      <a:pt x="37" y="4"/>
                    </a:cubicBezTo>
                    <a:cubicBezTo>
                      <a:pt x="37" y="9"/>
                      <a:pt x="37" y="13"/>
                      <a:pt x="37" y="18"/>
                    </a:cubicBezTo>
                    <a:cubicBezTo>
                      <a:pt x="36" y="24"/>
                      <a:pt x="34" y="29"/>
                      <a:pt x="29" y="33"/>
                    </a:cubicBezTo>
                    <a:cubicBezTo>
                      <a:pt x="25" y="35"/>
                      <a:pt x="20" y="36"/>
                      <a:pt x="16" y="36"/>
                    </a:cubicBezTo>
                    <a:cubicBezTo>
                      <a:pt x="10" y="35"/>
                      <a:pt x="6" y="32"/>
                      <a:pt x="3" y="27"/>
                    </a:cubicBezTo>
                    <a:cubicBezTo>
                      <a:pt x="1" y="23"/>
                      <a:pt x="0" y="19"/>
                      <a:pt x="1" y="15"/>
                    </a:cubicBezTo>
                    <a:cubicBezTo>
                      <a:pt x="2" y="9"/>
                      <a:pt x="5" y="5"/>
                      <a:pt x="10" y="2"/>
                    </a:cubicBezTo>
                    <a:cubicBezTo>
                      <a:pt x="12" y="0"/>
                      <a:pt x="16" y="0"/>
                      <a:pt x="19" y="0"/>
                    </a:cubicBezTo>
                    <a:cubicBezTo>
                      <a:pt x="21" y="0"/>
                      <a:pt x="23" y="0"/>
                      <a:pt x="25"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27" name="Freeform 17"/>
              <p:cNvSpPr/>
              <p:nvPr/>
            </p:nvSpPr>
            <p:spPr bwMode="auto">
              <a:xfrm>
                <a:off x="1252" y="3015"/>
                <a:ext cx="89" cy="90"/>
              </a:xfrm>
              <a:custGeom>
                <a:gdLst>
                  <a:gd fmla="*/ 12 w 37" name="T0"/>
                  <a:gd fmla="*/ 0 h 37" name="T1"/>
                  <a:gd fmla="*/ 20 w 37" name="T2"/>
                  <a:gd fmla="*/ 0 h 37" name="T3"/>
                  <a:gd fmla="*/ 31 w 37" name="T4"/>
                  <a:gd fmla="*/ 5 h 37" name="T5"/>
                  <a:gd fmla="*/ 36 w 37" name="T6"/>
                  <a:gd fmla="*/ 20 h 37" name="T7"/>
                  <a:gd fmla="*/ 22 w 37" name="T8"/>
                  <a:gd fmla="*/ 36 h 37" name="T9"/>
                  <a:gd fmla="*/ 1 w 37" name="T10"/>
                  <a:gd fmla="*/ 23 h 37" name="T11"/>
                  <a:gd fmla="*/ 0 w 37" name="T12"/>
                  <a:gd fmla="*/ 18 h 37" name="T13"/>
                  <a:gd fmla="*/ 0 w 37" name="T14"/>
                  <a:gd fmla="*/ 4 h 37" name="T15"/>
                  <a:gd fmla="*/ 5 w 37" name="T16"/>
                  <a:gd fmla="*/ 0 h 37" name="T17"/>
                  <a:gd fmla="*/ 12 w 37" name="T18"/>
                  <a:gd fmla="*/ 0 h 37" name="T19"/>
                  <a:gd fmla="*/ 12 w 37" name="T20"/>
                  <a:gd fmla="*/ 0 h 3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37" w="37">
                    <a:moveTo>
                      <a:pt x="12" y="0"/>
                    </a:moveTo>
                    <a:cubicBezTo>
                      <a:pt x="15" y="0"/>
                      <a:pt x="17" y="0"/>
                      <a:pt x="20" y="0"/>
                    </a:cubicBezTo>
                    <a:cubicBezTo>
                      <a:pt x="24" y="0"/>
                      <a:pt x="28" y="2"/>
                      <a:pt x="31" y="5"/>
                    </a:cubicBezTo>
                    <a:cubicBezTo>
                      <a:pt x="35" y="9"/>
                      <a:pt x="37" y="14"/>
                      <a:pt x="36" y="20"/>
                    </a:cubicBezTo>
                    <a:cubicBezTo>
                      <a:pt x="36" y="28"/>
                      <a:pt x="30" y="34"/>
                      <a:pt x="22" y="36"/>
                    </a:cubicBezTo>
                    <a:cubicBezTo>
                      <a:pt x="13" y="37"/>
                      <a:pt x="4" y="32"/>
                      <a:pt x="1" y="23"/>
                    </a:cubicBezTo>
                    <a:cubicBezTo>
                      <a:pt x="1" y="21"/>
                      <a:pt x="0" y="19"/>
                      <a:pt x="0" y="18"/>
                    </a:cubicBezTo>
                    <a:cubicBezTo>
                      <a:pt x="0" y="13"/>
                      <a:pt x="0" y="9"/>
                      <a:pt x="0" y="4"/>
                    </a:cubicBezTo>
                    <a:cubicBezTo>
                      <a:pt x="0" y="1"/>
                      <a:pt x="2" y="0"/>
                      <a:pt x="5" y="0"/>
                    </a:cubicBezTo>
                    <a:cubicBezTo>
                      <a:pt x="7" y="0"/>
                      <a:pt x="10" y="0"/>
                      <a:pt x="12" y="0"/>
                    </a:cubicBezTo>
                    <a:cubicBezTo>
                      <a:pt x="12" y="0"/>
                      <a:pt x="12" y="0"/>
                      <a:pt x="12"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sp>
            <p:nvSpPr>
              <p:cNvPr id="28" name="Freeform 18"/>
              <p:cNvSpPr>
                <a:spLocks noEditPoints="1"/>
              </p:cNvSpPr>
              <p:nvPr/>
            </p:nvSpPr>
            <p:spPr bwMode="auto">
              <a:xfrm>
                <a:off x="1252" y="2911"/>
                <a:ext cx="89" cy="90"/>
              </a:xfrm>
              <a:custGeom>
                <a:gdLst>
                  <a:gd fmla="*/ 12 w 37" name="T0"/>
                  <a:gd fmla="*/ 37 h 37" name="T1"/>
                  <a:gd fmla="*/ 5 w 37" name="T2"/>
                  <a:gd fmla="*/ 37 h 37" name="T3"/>
                  <a:gd fmla="*/ 0 w 37" name="T4"/>
                  <a:gd fmla="*/ 32 h 37" name="T5"/>
                  <a:gd fmla="*/ 0 w 37" name="T6"/>
                  <a:gd fmla="*/ 19 h 37" name="T7"/>
                  <a:gd fmla="*/ 8 w 37" name="T8"/>
                  <a:gd fmla="*/ 4 h 37" name="T9"/>
                  <a:gd fmla="*/ 21 w 37" name="T10"/>
                  <a:gd fmla="*/ 1 h 37" name="T11"/>
                  <a:gd fmla="*/ 35 w 37" name="T12"/>
                  <a:gd fmla="*/ 12 h 37" name="T13"/>
                  <a:gd fmla="*/ 34 w 37" name="T14"/>
                  <a:gd fmla="*/ 28 h 37" name="T15"/>
                  <a:gd fmla="*/ 22 w 37" name="T16"/>
                  <a:gd fmla="*/ 36 h 37" name="T17"/>
                  <a:gd fmla="*/ 18 w 37" name="T18"/>
                  <a:gd fmla="*/ 37 h 37" name="T19"/>
                  <a:gd fmla="*/ 12 w 37" name="T20"/>
                  <a:gd fmla="*/ 37 h 37" name="T21"/>
                  <a:gd fmla="*/ 7 w 37" name="T22"/>
                  <a:gd fmla="*/ 31 h 37" name="T23"/>
                  <a:gd fmla="*/ 7 w 37" name="T24"/>
                  <a:gd fmla="*/ 31 h 37" name="T25"/>
                  <a:gd fmla="*/ 18 w 37" name="T26"/>
                  <a:gd fmla="*/ 31 h 37" name="T27"/>
                  <a:gd fmla="*/ 30 w 37" name="T28"/>
                  <a:gd fmla="*/ 17 h 37" name="T29"/>
                  <a:gd fmla="*/ 16 w 37" name="T30"/>
                  <a:gd fmla="*/ 7 h 37" name="T31"/>
                  <a:gd fmla="*/ 7 w 37" name="T32"/>
                  <a:gd fmla="*/ 19 h 37" name="T33"/>
                  <a:gd fmla="*/ 7 w 37" name="T34"/>
                  <a:gd fmla="*/ 29 h 37" name="T35"/>
                  <a:gd fmla="*/ 7 w 37" name="T36"/>
                  <a:gd fmla="*/ 31 h 3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37" w="37">
                    <a:moveTo>
                      <a:pt x="12" y="37"/>
                    </a:moveTo>
                    <a:cubicBezTo>
                      <a:pt x="10" y="37"/>
                      <a:pt x="7" y="37"/>
                      <a:pt x="5" y="37"/>
                    </a:cubicBezTo>
                    <a:cubicBezTo>
                      <a:pt x="2" y="37"/>
                      <a:pt x="0" y="35"/>
                      <a:pt x="0" y="32"/>
                    </a:cubicBezTo>
                    <a:cubicBezTo>
                      <a:pt x="0" y="28"/>
                      <a:pt x="0" y="23"/>
                      <a:pt x="0" y="19"/>
                    </a:cubicBezTo>
                    <a:cubicBezTo>
                      <a:pt x="1" y="13"/>
                      <a:pt x="3" y="8"/>
                      <a:pt x="8" y="4"/>
                    </a:cubicBezTo>
                    <a:cubicBezTo>
                      <a:pt x="12" y="1"/>
                      <a:pt x="17" y="0"/>
                      <a:pt x="21" y="1"/>
                    </a:cubicBezTo>
                    <a:cubicBezTo>
                      <a:pt x="28" y="2"/>
                      <a:pt x="32" y="6"/>
                      <a:pt x="35" y="12"/>
                    </a:cubicBezTo>
                    <a:cubicBezTo>
                      <a:pt x="37" y="17"/>
                      <a:pt x="37" y="23"/>
                      <a:pt x="34" y="28"/>
                    </a:cubicBezTo>
                    <a:cubicBezTo>
                      <a:pt x="32" y="32"/>
                      <a:pt x="28" y="35"/>
                      <a:pt x="22" y="36"/>
                    </a:cubicBezTo>
                    <a:cubicBezTo>
                      <a:pt x="21" y="37"/>
                      <a:pt x="20" y="37"/>
                      <a:pt x="18" y="37"/>
                    </a:cubicBezTo>
                    <a:cubicBezTo>
                      <a:pt x="16" y="37"/>
                      <a:pt x="14" y="37"/>
                      <a:pt x="12" y="37"/>
                    </a:cubicBezTo>
                    <a:close/>
                    <a:moveTo>
                      <a:pt x="7" y="31"/>
                    </a:moveTo>
                    <a:cubicBezTo>
                      <a:pt x="7" y="31"/>
                      <a:pt x="7" y="31"/>
                      <a:pt x="7" y="31"/>
                    </a:cubicBezTo>
                    <a:cubicBezTo>
                      <a:pt x="11" y="31"/>
                      <a:pt x="15" y="31"/>
                      <a:pt x="18" y="31"/>
                    </a:cubicBezTo>
                    <a:cubicBezTo>
                      <a:pt x="26" y="30"/>
                      <a:pt x="31" y="24"/>
                      <a:pt x="30" y="17"/>
                    </a:cubicBezTo>
                    <a:cubicBezTo>
                      <a:pt x="29" y="10"/>
                      <a:pt x="23" y="6"/>
                      <a:pt x="16" y="7"/>
                    </a:cubicBezTo>
                    <a:cubicBezTo>
                      <a:pt x="11" y="8"/>
                      <a:pt x="7" y="13"/>
                      <a:pt x="7" y="19"/>
                    </a:cubicBezTo>
                    <a:cubicBezTo>
                      <a:pt x="7" y="22"/>
                      <a:pt x="7" y="26"/>
                      <a:pt x="7" y="29"/>
                    </a:cubicBezTo>
                    <a:cubicBezTo>
                      <a:pt x="7" y="29"/>
                      <a:pt x="7" y="30"/>
                      <a:pt x="7" y="31"/>
                    </a:cubicBezTo>
                    <a:close/>
                  </a:path>
                </a:pathLst>
              </a:custGeom>
              <a:grpFill/>
              <a:ln>
                <a:noFill/>
              </a:ln>
              <a:extLst>
                <a:ext uri="{91240B29-F687-4F45-9708-019B960494DF}">
                  <a14:hiddenLine w="9525">
                    <a:solidFill>
                      <a:srgbClr val="000000"/>
                    </a:solidFill>
                    <a:round/>
                    <a:headEnd/>
                    <a:tailEnd/>
                  </a14:hiddenLine>
                </a:ext>
              </a:extLst>
            </p:spPr>
            <p:txBody>
              <a:bodyPr anchor="t" anchorCtr="0" bIns="34290" compatLnSpc="1" lIns="68580" numCol="1" rIns="68580" tIns="34290" vert="horz" wrap="square">
                <a:prstTxWarp prst="textNoShape">
                  <a:avLst/>
                </a:prstTxWarp>
              </a:bodyPr>
              <a:lstStyle/>
              <a:p>
                <a:endParaRPr altLang="en-US" lang="zh-CN" sz="1350"/>
              </a:p>
            </p:txBody>
          </p:sp>
        </p:grpSp>
        <p:sp>
          <p:nvSpPr>
            <p:cNvPr id="24" name="Freeform 6"/>
            <p:cNvSpPr>
              <a:spLocks noEditPoints="1"/>
            </p:cNvSpPr>
            <p:nvPr/>
          </p:nvSpPr>
          <p:spPr bwMode="auto">
            <a:xfrm>
              <a:off x="6119904" y="2555874"/>
              <a:ext cx="354321" cy="332847"/>
            </a:xfrm>
            <a:custGeom>
              <a:gdLst>
                <a:gd fmla="*/ 222 w 332" name="T0"/>
                <a:gd fmla="*/ 312 h 312" name="T1"/>
                <a:gd fmla="*/ 205 w 332" name="T2"/>
                <a:gd fmla="*/ 304 h 312" name="T3"/>
                <a:gd fmla="*/ 158 w 332" name="T4"/>
                <a:gd fmla="*/ 287 h 312" name="T5"/>
                <a:gd fmla="*/ 126 w 332" name="T6"/>
                <a:gd fmla="*/ 304 h 312" name="T7"/>
                <a:gd fmla="*/ 106 w 332" name="T8"/>
                <a:gd fmla="*/ 311 h 312" name="T9"/>
                <a:gd fmla="*/ 99 w 332" name="T10"/>
                <a:gd fmla="*/ 309 h 312" name="T11"/>
                <a:gd fmla="*/ 66 w 332" name="T12"/>
                <a:gd fmla="*/ 289 h 312" name="T13"/>
                <a:gd fmla="*/ 57 w 332" name="T14"/>
                <a:gd fmla="*/ 265 h 312" name="T15"/>
                <a:gd fmla="*/ 60 w 332" name="T16"/>
                <a:gd fmla="*/ 247 h 312" name="T17"/>
                <a:gd fmla="*/ 49 w 332" name="T18"/>
                <a:gd fmla="*/ 216 h 312" name="T19"/>
                <a:gd fmla="*/ 23 w 332" name="T20"/>
                <a:gd fmla="*/ 197 h 312" name="T21"/>
                <a:gd fmla="*/ 18 w 332" name="T22"/>
                <a:gd fmla="*/ 196 h 312" name="T23"/>
                <a:gd fmla="*/ 1 w 332" name="T24"/>
                <a:gd fmla="*/ 176 h 312" name="T25"/>
                <a:gd fmla="*/ 1 w 332" name="T26"/>
                <a:gd fmla="*/ 137 h 312" name="T27"/>
                <a:gd fmla="*/ 18 w 332" name="T28"/>
                <a:gd fmla="*/ 117 h 312" name="T29"/>
                <a:gd fmla="*/ 60 w 332" name="T30"/>
                <a:gd fmla="*/ 73 h 312" name="T31"/>
                <a:gd fmla="*/ 58 w 332" name="T32"/>
                <a:gd fmla="*/ 49 h 312" name="T33"/>
                <a:gd fmla="*/ 61 w 332" name="T34"/>
                <a:gd fmla="*/ 28 h 312" name="T35"/>
                <a:gd fmla="*/ 67 w 332" name="T36"/>
                <a:gd fmla="*/ 23 h 312" name="T37"/>
                <a:gd fmla="*/ 101 w 332" name="T38"/>
                <a:gd fmla="*/ 3 h 312" name="T39"/>
                <a:gd fmla="*/ 126 w 332" name="T40"/>
                <a:gd fmla="*/ 8 h 312" name="T41"/>
                <a:gd fmla="*/ 144 w 332" name="T42"/>
                <a:gd fmla="*/ 22 h 312" name="T43"/>
                <a:gd fmla="*/ 174 w 332" name="T44"/>
                <a:gd fmla="*/ 26 h 312" name="T45"/>
                <a:gd fmla="*/ 202 w 332" name="T46"/>
                <a:gd fmla="*/ 12 h 312" name="T47"/>
                <a:gd fmla="*/ 207 w 332" name="T48"/>
                <a:gd fmla="*/ 7 h 312" name="T49"/>
                <a:gd fmla="*/ 230 w 332" name="T50"/>
                <a:gd fmla="*/ 3 h 312" name="T51"/>
                <a:gd fmla="*/ 266 w 332" name="T52"/>
                <a:gd fmla="*/ 24 h 312" name="T53"/>
                <a:gd fmla="*/ 274 w 332" name="T54"/>
                <a:gd fmla="*/ 47 h 312" name="T55"/>
                <a:gd fmla="*/ 274 w 332" name="T56"/>
                <a:gd fmla="*/ 81 h 312" name="T57"/>
                <a:gd fmla="*/ 297 w 332" name="T58"/>
                <a:gd fmla="*/ 110 h 312" name="T59"/>
                <a:gd fmla="*/ 314 w 332" name="T60"/>
                <a:gd fmla="*/ 117 h 312" name="T61"/>
                <a:gd fmla="*/ 331 w 332" name="T62"/>
                <a:gd fmla="*/ 136 h 312" name="T63"/>
                <a:gd fmla="*/ 331 w 332" name="T64"/>
                <a:gd fmla="*/ 178 h 312" name="T65"/>
                <a:gd fmla="*/ 322 w 332" name="T66"/>
                <a:gd fmla="*/ 192 h 312" name="T67"/>
                <a:gd fmla="*/ 312 w 332" name="T68"/>
                <a:gd fmla="*/ 196 h 312" name="T69"/>
                <a:gd fmla="*/ 278 w 332" name="T70"/>
                <a:gd fmla="*/ 223 h 312" name="T71"/>
                <a:gd fmla="*/ 274 w 332" name="T72"/>
                <a:gd fmla="*/ 265 h 312" name="T73"/>
                <a:gd fmla="*/ 266 w 332" name="T74"/>
                <a:gd fmla="*/ 290 h 312" name="T75"/>
                <a:gd fmla="*/ 229 w 332" name="T76"/>
                <a:gd fmla="*/ 310 h 312" name="T77"/>
                <a:gd fmla="*/ 222 w 332" name="T78"/>
                <a:gd fmla="*/ 312 h 312" name="T79"/>
                <a:gd fmla="*/ 166 w 332" name="T80"/>
                <a:gd fmla="*/ 223 h 312" name="T81"/>
                <a:gd fmla="*/ 232 w 332" name="T82"/>
                <a:gd fmla="*/ 157 h 312" name="T83"/>
                <a:gd fmla="*/ 166 w 332" name="T84"/>
                <a:gd fmla="*/ 90 h 312" name="T85"/>
                <a:gd fmla="*/ 100 w 332" name="T86"/>
                <a:gd fmla="*/ 156 h 312" name="T87"/>
                <a:gd fmla="*/ 166 w 332" name="T88"/>
                <a:gd fmla="*/ 223 h 312"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312" w="332">
                  <a:moveTo>
                    <a:pt x="222" y="312"/>
                  </a:moveTo>
                  <a:cubicBezTo>
                    <a:pt x="215" y="311"/>
                    <a:pt x="210" y="309"/>
                    <a:pt x="205" y="304"/>
                  </a:cubicBezTo>
                  <a:cubicBezTo>
                    <a:pt x="192" y="290"/>
                    <a:pt x="176" y="285"/>
                    <a:pt x="158" y="287"/>
                  </a:cubicBezTo>
                  <a:cubicBezTo>
                    <a:pt x="145" y="289"/>
                    <a:pt x="135" y="295"/>
                    <a:pt x="126" y="304"/>
                  </a:cubicBezTo>
                  <a:cubicBezTo>
                    <a:pt x="121" y="310"/>
                    <a:pt x="114" y="312"/>
                    <a:pt x="106" y="311"/>
                  </a:cubicBezTo>
                  <a:cubicBezTo>
                    <a:pt x="104" y="311"/>
                    <a:pt x="101" y="310"/>
                    <a:pt x="99" y="309"/>
                  </a:cubicBezTo>
                  <a:cubicBezTo>
                    <a:pt x="87" y="303"/>
                    <a:pt x="76" y="297"/>
                    <a:pt x="66" y="289"/>
                  </a:cubicBezTo>
                  <a:cubicBezTo>
                    <a:pt x="58" y="284"/>
                    <a:pt x="55" y="274"/>
                    <a:pt x="57" y="265"/>
                  </a:cubicBezTo>
                  <a:cubicBezTo>
                    <a:pt x="59" y="259"/>
                    <a:pt x="60" y="253"/>
                    <a:pt x="60" y="247"/>
                  </a:cubicBezTo>
                  <a:cubicBezTo>
                    <a:pt x="60" y="236"/>
                    <a:pt x="56" y="225"/>
                    <a:pt x="49" y="216"/>
                  </a:cubicBezTo>
                  <a:cubicBezTo>
                    <a:pt x="43" y="207"/>
                    <a:pt x="34" y="201"/>
                    <a:pt x="23" y="197"/>
                  </a:cubicBezTo>
                  <a:cubicBezTo>
                    <a:pt x="21" y="197"/>
                    <a:pt x="19" y="196"/>
                    <a:pt x="18" y="196"/>
                  </a:cubicBezTo>
                  <a:cubicBezTo>
                    <a:pt x="8" y="194"/>
                    <a:pt x="1" y="186"/>
                    <a:pt x="1" y="176"/>
                  </a:cubicBezTo>
                  <a:cubicBezTo>
                    <a:pt x="0" y="163"/>
                    <a:pt x="0" y="150"/>
                    <a:pt x="1" y="137"/>
                  </a:cubicBezTo>
                  <a:cubicBezTo>
                    <a:pt x="1" y="127"/>
                    <a:pt x="8" y="119"/>
                    <a:pt x="18" y="117"/>
                  </a:cubicBezTo>
                  <a:cubicBezTo>
                    <a:pt x="40" y="112"/>
                    <a:pt x="56" y="95"/>
                    <a:pt x="60" y="73"/>
                  </a:cubicBezTo>
                  <a:cubicBezTo>
                    <a:pt x="61" y="65"/>
                    <a:pt x="61" y="57"/>
                    <a:pt x="58" y="49"/>
                  </a:cubicBezTo>
                  <a:cubicBezTo>
                    <a:pt x="55" y="42"/>
                    <a:pt x="56" y="35"/>
                    <a:pt x="61" y="28"/>
                  </a:cubicBezTo>
                  <a:cubicBezTo>
                    <a:pt x="63" y="26"/>
                    <a:pt x="65" y="24"/>
                    <a:pt x="67" y="23"/>
                  </a:cubicBezTo>
                  <a:cubicBezTo>
                    <a:pt x="78" y="15"/>
                    <a:pt x="89" y="9"/>
                    <a:pt x="101" y="3"/>
                  </a:cubicBezTo>
                  <a:cubicBezTo>
                    <a:pt x="109" y="0"/>
                    <a:pt x="120" y="2"/>
                    <a:pt x="126" y="8"/>
                  </a:cubicBezTo>
                  <a:cubicBezTo>
                    <a:pt x="131" y="14"/>
                    <a:pt x="137" y="19"/>
                    <a:pt x="144" y="22"/>
                  </a:cubicBezTo>
                  <a:cubicBezTo>
                    <a:pt x="153" y="26"/>
                    <a:pt x="163" y="27"/>
                    <a:pt x="174" y="26"/>
                  </a:cubicBezTo>
                  <a:cubicBezTo>
                    <a:pt x="184" y="24"/>
                    <a:pt x="194" y="20"/>
                    <a:pt x="202" y="12"/>
                  </a:cubicBezTo>
                  <a:cubicBezTo>
                    <a:pt x="204" y="11"/>
                    <a:pt x="205" y="9"/>
                    <a:pt x="207" y="7"/>
                  </a:cubicBezTo>
                  <a:cubicBezTo>
                    <a:pt x="214" y="1"/>
                    <a:pt x="222" y="0"/>
                    <a:pt x="230" y="3"/>
                  </a:cubicBezTo>
                  <a:cubicBezTo>
                    <a:pt x="243" y="9"/>
                    <a:pt x="255" y="16"/>
                    <a:pt x="266" y="24"/>
                  </a:cubicBezTo>
                  <a:cubicBezTo>
                    <a:pt x="274" y="29"/>
                    <a:pt x="277" y="39"/>
                    <a:pt x="274" y="47"/>
                  </a:cubicBezTo>
                  <a:cubicBezTo>
                    <a:pt x="270" y="59"/>
                    <a:pt x="270" y="70"/>
                    <a:pt x="274" y="81"/>
                  </a:cubicBezTo>
                  <a:cubicBezTo>
                    <a:pt x="278" y="93"/>
                    <a:pt x="286" y="103"/>
                    <a:pt x="297" y="110"/>
                  </a:cubicBezTo>
                  <a:cubicBezTo>
                    <a:pt x="302" y="114"/>
                    <a:pt x="308" y="116"/>
                    <a:pt x="314" y="117"/>
                  </a:cubicBezTo>
                  <a:cubicBezTo>
                    <a:pt x="323" y="119"/>
                    <a:pt x="330" y="127"/>
                    <a:pt x="331" y="136"/>
                  </a:cubicBezTo>
                  <a:cubicBezTo>
                    <a:pt x="332" y="150"/>
                    <a:pt x="332" y="164"/>
                    <a:pt x="331" y="178"/>
                  </a:cubicBezTo>
                  <a:cubicBezTo>
                    <a:pt x="330" y="184"/>
                    <a:pt x="327" y="189"/>
                    <a:pt x="322" y="192"/>
                  </a:cubicBezTo>
                  <a:cubicBezTo>
                    <a:pt x="319" y="195"/>
                    <a:pt x="316" y="196"/>
                    <a:pt x="312" y="196"/>
                  </a:cubicBezTo>
                  <a:cubicBezTo>
                    <a:pt x="297" y="200"/>
                    <a:pt x="285" y="209"/>
                    <a:pt x="278" y="223"/>
                  </a:cubicBezTo>
                  <a:cubicBezTo>
                    <a:pt x="271" y="236"/>
                    <a:pt x="269" y="250"/>
                    <a:pt x="274" y="265"/>
                  </a:cubicBezTo>
                  <a:cubicBezTo>
                    <a:pt x="277" y="274"/>
                    <a:pt x="273" y="284"/>
                    <a:pt x="266" y="290"/>
                  </a:cubicBezTo>
                  <a:cubicBezTo>
                    <a:pt x="254" y="297"/>
                    <a:pt x="242" y="305"/>
                    <a:pt x="229" y="310"/>
                  </a:cubicBezTo>
                  <a:cubicBezTo>
                    <a:pt x="227" y="311"/>
                    <a:pt x="224" y="311"/>
                    <a:pt x="222" y="312"/>
                  </a:cubicBezTo>
                  <a:close/>
                  <a:moveTo>
                    <a:pt x="166" y="223"/>
                  </a:moveTo>
                  <a:cubicBezTo>
                    <a:pt x="202" y="223"/>
                    <a:pt x="232" y="193"/>
                    <a:pt x="232" y="157"/>
                  </a:cubicBezTo>
                  <a:cubicBezTo>
                    <a:pt x="232" y="120"/>
                    <a:pt x="202" y="90"/>
                    <a:pt x="166" y="90"/>
                  </a:cubicBezTo>
                  <a:cubicBezTo>
                    <a:pt x="129" y="90"/>
                    <a:pt x="100" y="120"/>
                    <a:pt x="100" y="156"/>
                  </a:cubicBezTo>
                  <a:cubicBezTo>
                    <a:pt x="100" y="193"/>
                    <a:pt x="129" y="223"/>
                    <a:pt x="166" y="223"/>
                  </a:cubicBezTo>
                  <a:close/>
                </a:path>
              </a:pathLst>
            </a:custGeom>
            <a:solidFill>
              <a:schemeClr val="bg1"/>
            </a:solidFill>
            <a:ln>
              <a:noFill/>
            </a:ln>
            <a:extLst/>
          </p:spPr>
          <p:txBody>
            <a:bodyPr anchor="t" anchorCtr="0" bIns="34290" compatLnSpc="1" lIns="68580" numCol="1" rIns="68580" tIns="34290" vert="horz" wrap="square">
              <a:prstTxWarp prst="textNoShape">
                <a:avLst/>
              </a:prstTxWarp>
            </a:bodyPr>
            <a:lstStyle/>
            <a:p>
              <a:endParaRPr altLang="en-US" lang="zh-CN" sz="1350"/>
            </a:p>
          </p:txBody>
        </p:sp>
      </p:grpSp>
      <p:grpSp>
        <p:nvGrpSpPr>
          <p:cNvPr id="7" name="组合 6"/>
          <p:cNvGrpSpPr/>
          <p:nvPr/>
        </p:nvGrpSpPr>
        <p:grpSpPr>
          <a:xfrm>
            <a:off x="1150199" y="1593502"/>
            <a:ext cx="1974001" cy="2123380"/>
            <a:chOff x="1147879" y="1537766"/>
            <a:chExt cx="1974001" cy="2123380"/>
          </a:xfrm>
        </p:grpSpPr>
        <p:grpSp>
          <p:nvGrpSpPr>
            <p:cNvPr id="3" name="组合 2"/>
            <p:cNvGrpSpPr/>
            <p:nvPr/>
          </p:nvGrpSpPr>
          <p:grpSpPr>
            <a:xfrm>
              <a:off x="1147879" y="1771146"/>
              <a:ext cx="1890000" cy="1890000"/>
              <a:chOff x="1530505" y="2280503"/>
              <a:chExt cx="2520000" cy="2520000"/>
            </a:xfrm>
          </p:grpSpPr>
          <p:sp>
            <p:nvSpPr>
              <p:cNvPr id="2" name="椭圆 1"/>
              <p:cNvSpPr/>
              <p:nvPr/>
            </p:nvSpPr>
            <p:spPr>
              <a:xfrm>
                <a:off x="2536930" y="3286927"/>
                <a:ext cx="507151" cy="507151"/>
              </a:xfrm>
              <a:prstGeom prst="ellipse">
                <a:avLst/>
              </a:prstGeom>
              <a:solidFill>
                <a:schemeClr val="accent1"/>
              </a:solidFill>
              <a:ln algn="ctr" cap="flat" cmpd="sng" w="25400">
                <a:noFill/>
                <a:prstDash val="solid"/>
              </a:ln>
              <a:effectLst/>
            </p:spPr>
            <p:txBody>
              <a:bodyPr anchor="ctr" anchorCtr="0" bIns="0" compatLnSpc="1" forceAA="0" fromWordArt="0" horzOverflow="overflow" lIns="0" numCol="1" rIns="0" rot="0" rtlCol="0" spcCol="0" spcFirstLastPara="0" tIns="0" vert="horz" vertOverflow="overflow" wrap="square">
                <a:prstTxWarp prst="textNoShape">
                  <a:avLst/>
                </a:prstTxWarp>
                <a:noAutofit/>
              </a:bodyPr>
              <a:lstStyle/>
              <a:p>
                <a:pPr algn="ctr"/>
                <a:endParaRPr altLang="en-US" b="1" kern="0" lang="zh-CN" sz="1350">
                  <a:solidFill>
                    <a:prstClr val="white"/>
                  </a:solidFill>
                  <a:latin charset="-122" panose="020b0503020204020204" pitchFamily="34" typeface="微软雅黑"/>
                  <a:ea charset="-122" panose="020b0503020204020204" pitchFamily="34" typeface="微软雅黑"/>
                </a:endParaRPr>
              </a:p>
            </p:txBody>
          </p:sp>
          <p:sp>
            <p:nvSpPr>
              <p:cNvPr id="47" name="椭圆 46"/>
              <p:cNvSpPr/>
              <p:nvPr/>
            </p:nvSpPr>
            <p:spPr>
              <a:xfrm>
                <a:off x="2250505" y="3000503"/>
                <a:ext cx="1080000" cy="1080000"/>
              </a:xfrm>
              <a:prstGeom prst="ellipse">
                <a:avLst/>
              </a:prstGeom>
              <a:noFill/>
              <a:ln w="190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48" name="椭圆 47"/>
              <p:cNvSpPr/>
              <p:nvPr/>
            </p:nvSpPr>
            <p:spPr>
              <a:xfrm>
                <a:off x="1890505" y="2640503"/>
                <a:ext cx="1800000" cy="1800000"/>
              </a:xfrm>
              <a:prstGeom prst="ellipse">
                <a:avLst/>
              </a:prstGeom>
              <a:noFill/>
              <a:ln w="1905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sp>
            <p:nvSpPr>
              <p:cNvPr id="49" name="椭圆 48"/>
              <p:cNvSpPr/>
              <p:nvPr/>
            </p:nvSpPr>
            <p:spPr>
              <a:xfrm>
                <a:off x="1530505" y="2280503"/>
                <a:ext cx="2520000" cy="2520000"/>
              </a:xfrm>
              <a:prstGeom prst="ellipse">
                <a:avLst/>
              </a:prstGeom>
              <a:noFill/>
              <a:ln w="1905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1350"/>
              </a:p>
            </p:txBody>
          </p:sp>
        </p:grpSp>
        <p:sp>
          <p:nvSpPr>
            <p:cNvPr id="50" name="Freeform 5"/>
            <p:cNvSpPr/>
            <p:nvPr/>
          </p:nvSpPr>
          <p:spPr bwMode="auto">
            <a:xfrm>
              <a:off x="2084872" y="1537766"/>
              <a:ext cx="1037008" cy="1186203"/>
            </a:xfrm>
            <a:custGeom>
              <a:gdLst>
                <a:gd fmla="*/ 0 w 19292" name="T0"/>
                <a:gd fmla="*/ 22133 h 22133" name="T1"/>
                <a:gd fmla="*/ 4215 w 19292" name="T2"/>
                <a:gd fmla="*/ 19062 h 22133" name="T3"/>
                <a:gd fmla="*/ 3440 w 19292" name="T4"/>
                <a:gd fmla="*/ 18944 h 22133" name="T5"/>
                <a:gd fmla="*/ 11624 w 19292" name="T6"/>
                <a:gd fmla="*/ 9414 h 22133" name="T7"/>
                <a:gd fmla="*/ 14344 w 19292" name="T8"/>
                <a:gd fmla="*/ 9173 h 22133" name="T9"/>
                <a:gd fmla="*/ 19292 w 19292" name="T10"/>
                <a:gd fmla="*/ 5774 h 22133" name="T11"/>
                <a:gd fmla="*/ 13575 w 19292" name="T12"/>
                <a:gd fmla="*/ 5189 h 22133" name="T13"/>
                <a:gd fmla="*/ 11979 w 19292" name="T14"/>
                <a:gd fmla="*/ 0 h 22133" name="T15"/>
                <a:gd fmla="*/ 9706 w 19292" name="T16"/>
                <a:gd fmla="*/ 5556 h 22133" name="T17"/>
                <a:gd fmla="*/ 10045 w 19292" name="T18"/>
                <a:gd fmla="*/ 8214 h 22133" name="T19"/>
                <a:gd fmla="*/ 2646 w 19292" name="T20"/>
                <a:gd fmla="*/ 18253 h 22133" name="T21"/>
                <a:gd fmla="*/ 2391 w 19292" name="T22"/>
                <a:gd fmla="*/ 17490 h 22133" name="T23"/>
                <a:gd fmla="*/ 0 w 19292" name="T24"/>
                <a:gd fmla="*/ 22133 h 2213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2133" w="19292">
                  <a:moveTo>
                    <a:pt x="0" y="22133"/>
                  </a:moveTo>
                  <a:lnTo>
                    <a:pt x="4215" y="19062"/>
                  </a:lnTo>
                  <a:lnTo>
                    <a:pt x="3440" y="18944"/>
                  </a:lnTo>
                  <a:lnTo>
                    <a:pt x="11624" y="9414"/>
                  </a:lnTo>
                  <a:lnTo>
                    <a:pt x="14344" y="9173"/>
                  </a:lnTo>
                  <a:lnTo>
                    <a:pt x="19292" y="5774"/>
                  </a:lnTo>
                  <a:lnTo>
                    <a:pt x="13575" y="5189"/>
                  </a:lnTo>
                  <a:lnTo>
                    <a:pt x="11979" y="0"/>
                  </a:lnTo>
                  <a:lnTo>
                    <a:pt x="9706" y="5556"/>
                  </a:lnTo>
                  <a:lnTo>
                    <a:pt x="10045" y="8214"/>
                  </a:lnTo>
                  <a:lnTo>
                    <a:pt x="2646" y="18253"/>
                  </a:lnTo>
                  <a:lnTo>
                    <a:pt x="2391" y="17490"/>
                  </a:lnTo>
                  <a:lnTo>
                    <a:pt x="0" y="22133"/>
                  </a:lnTo>
                  <a:close/>
                </a:path>
              </a:pathLst>
            </a:custGeom>
            <a:solidFill>
              <a:schemeClr val="accent2"/>
            </a:solidFill>
            <a:ln>
              <a:noFill/>
            </a:ln>
            <a:effectLst/>
          </p:spPr>
          <p:txBody>
            <a:bodyPr anchor="t" anchorCtr="0" bIns="34290" compatLnSpc="1" lIns="68580" numCol="1" rIns="68580" tIns="34290" vert="horz" wrap="square">
              <a:prstTxWarp prst="textNoShape">
                <a:avLst/>
              </a:prstTxWarp>
            </a:bodyPr>
            <a:lstStyle/>
            <a:p>
              <a:endParaRPr altLang="en-US" lang="zh-CN" sz="1350"/>
            </a:p>
          </p:txBody>
        </p:sp>
      </p:grpSp>
      <p:sp>
        <p:nvSpPr>
          <p:cNvPr id="52" name="矩形 51">
            <a:extLst>
              <a:ext uri="{FF2B5EF4-FFF2-40B4-BE49-F238E27FC236}">
                <a16:creationId xmlns:a16="http://schemas.microsoft.com/office/drawing/2014/main" id="{BA5D0500-AD15-40DD-96C2-B834E69AB508}"/>
              </a:ext>
            </a:extLst>
          </p:cNvPr>
          <p:cNvSpPr/>
          <p:nvPr/>
        </p:nvSpPr>
        <p:spPr>
          <a:xfrm>
            <a:off x="4975185" y="983902"/>
            <a:ext cx="2854112" cy="530352"/>
          </a:xfrm>
          <a:prstGeom prst="rect">
            <a:avLst/>
          </a:prstGeom>
        </p:spPr>
        <p:txBody>
          <a:bodyPr wrap="square">
            <a:spAutoFit/>
          </a:bodyPr>
          <a:lstStyle/>
          <a:p>
            <a:pPr>
              <a:lnSpc>
                <a:spcPct val="120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rPr>
              <a:t>社会保险属于强制性保险；社会保险的目的是维持劳动力的再生产</a:t>
            </a:r>
          </a:p>
        </p:txBody>
      </p:sp>
      <p:sp>
        <p:nvSpPr>
          <p:cNvPr id="45" name="矩形 44">
            <a:extLst>
              <a:ext uri="{FF2B5EF4-FFF2-40B4-BE49-F238E27FC236}">
                <a16:creationId xmlns:a16="http://schemas.microsoft.com/office/drawing/2014/main" id="{BA5D0500-AD15-40DD-96C2-B834E69AB508}"/>
              </a:ext>
            </a:extLst>
          </p:cNvPr>
          <p:cNvSpPr/>
          <p:nvPr/>
        </p:nvSpPr>
        <p:spPr>
          <a:xfrm>
            <a:off x="4975185" y="1884476"/>
            <a:ext cx="2930312" cy="530352"/>
          </a:xfrm>
          <a:prstGeom prst="rect">
            <a:avLst/>
          </a:prstGeom>
        </p:spPr>
        <p:txBody>
          <a:bodyPr wrap="square">
            <a:spAutoFit/>
          </a:bodyPr>
          <a:lstStyle/>
          <a:p>
            <a:pPr>
              <a:lnSpc>
                <a:spcPct val="120000"/>
              </a:lnSpc>
            </a:pPr>
            <a:r>
              <a:rPr altLang="en-US" lang="zh-CN" smtClean="0" sz="1200">
                <a:solidFill>
                  <a:schemeClr val="tx1">
                    <a:lumMod val="85000"/>
                    <a:lumOff val="15000"/>
                  </a:schemeClr>
                </a:solidFill>
                <a:latin charset="-122" panose="020b0503020204020204" pitchFamily="34" typeface="微软雅黑"/>
                <a:ea charset="-122" panose="020b0503020204020204" pitchFamily="34" typeface="微软雅黑"/>
              </a:rPr>
              <a:t>保险基金来源于用人单位和劳动者的缴费及财政的支持，五险一金是税前扣除</a:t>
            </a:r>
          </a:p>
        </p:txBody>
      </p:sp>
      <p:sp>
        <p:nvSpPr>
          <p:cNvPr id="46" name="矩形 45">
            <a:extLst>
              <a:ext uri="{FF2B5EF4-FFF2-40B4-BE49-F238E27FC236}">
                <a16:creationId xmlns:a16="http://schemas.microsoft.com/office/drawing/2014/main" id="{BA5D0500-AD15-40DD-96C2-B834E69AB508}"/>
              </a:ext>
            </a:extLst>
          </p:cNvPr>
          <p:cNvSpPr/>
          <p:nvPr/>
        </p:nvSpPr>
        <p:spPr>
          <a:xfrm>
            <a:off x="4953000" y="2890450"/>
            <a:ext cx="2930312" cy="530352"/>
          </a:xfrm>
          <a:prstGeom prst="rect">
            <a:avLst/>
          </a:prstGeom>
        </p:spPr>
        <p:txBody>
          <a:bodyPr wrap="square">
            <a:spAutoFit/>
          </a:bodyPr>
          <a:lstStyle/>
          <a:p>
            <a:pPr>
              <a:lnSpc>
                <a:spcPct val="120000"/>
              </a:lnSpc>
            </a:pPr>
            <a:r>
              <a:rPr altLang="en-US" lang="zh-CN" sz="1200">
                <a:solidFill>
                  <a:schemeClr val="tx1">
                    <a:lumMod val="85000"/>
                    <a:lumOff val="15000"/>
                  </a:schemeClr>
                </a:solidFill>
                <a:latin charset="-122" panose="020b0503020204020204" pitchFamily="34" typeface="微软雅黑"/>
                <a:ea charset="-122" panose="020b0503020204020204" pitchFamily="34" typeface="微软雅黑"/>
              </a:rPr>
              <a:t>所谓养老保险（或养老保险制度）是国家和社会根据一定的法律和法规</a:t>
            </a:r>
          </a:p>
        </p:txBody>
      </p:sp>
      <p:sp>
        <p:nvSpPr>
          <p:cNvPr id="63" name="矩形 62">
            <a:extLst>
              <a:ext uri="{FF2B5EF4-FFF2-40B4-BE49-F238E27FC236}">
                <a16:creationId xmlns:a16="http://schemas.microsoft.com/office/drawing/2014/main" id="{BA5D0500-AD15-40DD-96C2-B834E69AB508}"/>
              </a:ext>
            </a:extLst>
          </p:cNvPr>
          <p:cNvSpPr/>
          <p:nvPr/>
        </p:nvSpPr>
        <p:spPr>
          <a:xfrm>
            <a:off x="4953000" y="3851143"/>
            <a:ext cx="2930312" cy="530352"/>
          </a:xfrm>
          <a:prstGeom prst="rect">
            <a:avLst/>
          </a:prstGeom>
        </p:spPr>
        <p:txBody>
          <a:bodyPr wrap="square">
            <a:spAutoFit/>
          </a:bodyPr>
          <a:lstStyle/>
          <a:p>
            <a:pPr>
              <a:lnSpc>
                <a:spcPct val="120000"/>
              </a:lnSpc>
            </a:pPr>
            <a:r>
              <a:rPr altLang="en-US" lang="zh-CN" smtClean="0" sz="1200">
                <a:solidFill>
                  <a:schemeClr val="tx1">
                    <a:lumMod val="85000"/>
                    <a:lumOff val="15000"/>
                  </a:schemeClr>
                </a:solidFill>
                <a:latin charset="-122" panose="020b0503020204020204" pitchFamily="34" typeface="微软雅黑"/>
                <a:ea charset="-122" panose="020b0503020204020204" pitchFamily="34" typeface="微软雅黑"/>
              </a:rPr>
              <a:t>为解决劳动者在达到国家规定的解除劳动义务的劳动年龄界限</a:t>
            </a:r>
          </a:p>
        </p:txBody>
      </p:sp>
    </p:spTree>
    <p:extLst>
      <p:ext uri="{BB962C8B-B14F-4D97-AF65-F5344CB8AC3E}">
        <p14:creationId val="634040937"/>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53" presetSubtype="0">
                                  <p:stCondLst>
                                    <p:cond delay="0"/>
                                  </p:stCondLst>
                                  <p:childTnLst>
                                    <p:set>
                                      <p:cBhvr>
                                        <p:cTn dur="1" fill="hold" id="6">
                                          <p:stCondLst>
                                            <p:cond delay="0"/>
                                          </p:stCondLst>
                                        </p:cTn>
                                        <p:tgtEl>
                                          <p:spTgt spid="7"/>
                                        </p:tgtEl>
                                        <p:attrNameLst>
                                          <p:attrName>style.visibility</p:attrName>
                                        </p:attrNameLst>
                                      </p:cBhvr>
                                      <p:to>
                                        <p:strVal val="visible"/>
                                      </p:to>
                                    </p:set>
                                    <p:anim calcmode="lin" valueType="num">
                                      <p:cBhvr>
                                        <p:cTn dur="500" fill="hold" id="7"/>
                                        <p:tgtEl>
                                          <p:spTgt spid="7"/>
                                        </p:tgtEl>
                                        <p:attrNameLst>
                                          <p:attrName>ppt_w</p:attrName>
                                        </p:attrNameLst>
                                      </p:cBhvr>
                                      <p:tavLst>
                                        <p:tav tm="0">
                                          <p:val>
                                            <p:fltVal val="0"/>
                                          </p:val>
                                        </p:tav>
                                        <p:tav tm="100000">
                                          <p:val>
                                            <p:strVal val="#ppt_w"/>
                                          </p:val>
                                        </p:tav>
                                      </p:tavLst>
                                    </p:anim>
                                    <p:anim calcmode="lin" valueType="num">
                                      <p:cBhvr>
                                        <p:cTn dur="500" fill="hold" id="8"/>
                                        <p:tgtEl>
                                          <p:spTgt spid="7"/>
                                        </p:tgtEl>
                                        <p:attrNameLst>
                                          <p:attrName>ppt_h</p:attrName>
                                        </p:attrNameLst>
                                      </p:cBhvr>
                                      <p:tavLst>
                                        <p:tav tm="0">
                                          <p:val>
                                            <p:fltVal val="0"/>
                                          </p:val>
                                        </p:tav>
                                        <p:tav tm="100000">
                                          <p:val>
                                            <p:strVal val="#ppt_h"/>
                                          </p:val>
                                        </p:tav>
                                      </p:tavLst>
                                    </p:anim>
                                    <p:animEffect filter="fade" transition="in">
                                      <p:cBhvr>
                                        <p:cTn dur="500" id="9"/>
                                        <p:tgtEl>
                                          <p:spTgt spid="7"/>
                                        </p:tgtEl>
                                      </p:cBhvr>
                                    </p:animEffect>
                                  </p:childTnLst>
                                </p:cTn>
                              </p:par>
                            </p:childTnLst>
                          </p:cTn>
                        </p:par>
                      </p:childTnLst>
                    </p:cTn>
                  </p:par>
                  <p:par>
                    <p:cTn fill="hold" id="10" nodeType="clickPar">
                      <p:stCondLst>
                        <p:cond delay="indefinite"/>
                      </p:stCondLst>
                      <p:childTnLst>
                        <p:par>
                          <p:cTn fill="hold" id="11" nodeType="afterGroup">
                            <p:stCondLst>
                              <p:cond delay="0"/>
                            </p:stCondLst>
                            <p:childTnLst>
                              <p:par>
                                <p:cTn fill="hold" id="12" nodeType="clickEffect" presetClass="entr" presetID="22" presetSubtype="8">
                                  <p:stCondLst>
                                    <p:cond delay="0"/>
                                  </p:stCondLst>
                                  <p:childTnLst>
                                    <p:set>
                                      <p:cBhvr>
                                        <p:cTn dur="1" fill="hold" id="13">
                                          <p:stCondLst>
                                            <p:cond delay="0"/>
                                          </p:stCondLst>
                                        </p:cTn>
                                        <p:tgtEl>
                                          <p:spTgt spid="4"/>
                                        </p:tgtEl>
                                        <p:attrNameLst>
                                          <p:attrName>style.visibility</p:attrName>
                                        </p:attrNameLst>
                                      </p:cBhvr>
                                      <p:to>
                                        <p:strVal val="visible"/>
                                      </p:to>
                                    </p:set>
                                    <p:animEffect filter="wipe(left)" transition="in">
                                      <p:cBhvr>
                                        <p:cTn dur="500" id="14"/>
                                        <p:tgtEl>
                                          <p:spTgt spid="4"/>
                                        </p:tgtEl>
                                      </p:cBhvr>
                                    </p:animEffect>
                                  </p:childTnLst>
                                </p:cTn>
                              </p:par>
                            </p:childTnLst>
                          </p:cTn>
                        </p:par>
                      </p:childTnLst>
                    </p:cTn>
                  </p:par>
                  <p:par>
                    <p:cTn fill="hold" id="15" nodeType="clickPar">
                      <p:stCondLst>
                        <p:cond delay="indefinite"/>
                      </p:stCondLst>
                      <p:childTnLst>
                        <p:par>
                          <p:cTn fill="hold" id="16" nodeType="afterGroup">
                            <p:stCondLst>
                              <p:cond delay="0"/>
                            </p:stCondLst>
                            <p:childTnLst>
                              <p:par>
                                <p:cTn fill="hold" grpId="0" id="17" nodeType="clickEffect" presetClass="entr" presetID="22" presetSubtype="8">
                                  <p:stCondLst>
                                    <p:cond delay="0"/>
                                  </p:stCondLst>
                                  <p:childTnLst>
                                    <p:set>
                                      <p:cBhvr>
                                        <p:cTn dur="1" fill="hold" id="18">
                                          <p:stCondLst>
                                            <p:cond delay="0"/>
                                          </p:stCondLst>
                                        </p:cTn>
                                        <p:tgtEl>
                                          <p:spTgt spid="52"/>
                                        </p:tgtEl>
                                        <p:attrNameLst>
                                          <p:attrName>style.visibility</p:attrName>
                                        </p:attrNameLst>
                                      </p:cBhvr>
                                      <p:to>
                                        <p:strVal val="visible"/>
                                      </p:to>
                                    </p:set>
                                    <p:animEffect filter="wipe(left)" transition="in">
                                      <p:cBhvr>
                                        <p:cTn dur="500" id="19"/>
                                        <p:tgtEl>
                                          <p:spTgt spid="52"/>
                                        </p:tgtEl>
                                      </p:cBhvr>
                                    </p:animEffect>
                                  </p:childTnLst>
                                </p:cTn>
                              </p:par>
                              <p:par>
                                <p:cTn fill="hold" grpId="0" id="20" nodeType="withEffect" presetClass="entr" presetID="22" presetSubtype="8">
                                  <p:stCondLst>
                                    <p:cond delay="0"/>
                                  </p:stCondLst>
                                  <p:childTnLst>
                                    <p:set>
                                      <p:cBhvr>
                                        <p:cTn dur="1" fill="hold" id="21">
                                          <p:stCondLst>
                                            <p:cond delay="0"/>
                                          </p:stCondLst>
                                        </p:cTn>
                                        <p:tgtEl>
                                          <p:spTgt spid="45"/>
                                        </p:tgtEl>
                                        <p:attrNameLst>
                                          <p:attrName>style.visibility</p:attrName>
                                        </p:attrNameLst>
                                      </p:cBhvr>
                                      <p:to>
                                        <p:strVal val="visible"/>
                                      </p:to>
                                    </p:set>
                                    <p:animEffect filter="wipe(left)" transition="in">
                                      <p:cBhvr>
                                        <p:cTn dur="500" id="22"/>
                                        <p:tgtEl>
                                          <p:spTgt spid="45"/>
                                        </p:tgtEl>
                                      </p:cBhvr>
                                    </p:animEffect>
                                  </p:childTnLst>
                                </p:cTn>
                              </p:par>
                              <p:par>
                                <p:cTn fill="hold" grpId="0" id="23" nodeType="withEffect" presetClass="entr" presetID="22" presetSubtype="8">
                                  <p:stCondLst>
                                    <p:cond delay="0"/>
                                  </p:stCondLst>
                                  <p:childTnLst>
                                    <p:set>
                                      <p:cBhvr>
                                        <p:cTn dur="1" fill="hold" id="24">
                                          <p:stCondLst>
                                            <p:cond delay="0"/>
                                          </p:stCondLst>
                                        </p:cTn>
                                        <p:tgtEl>
                                          <p:spTgt spid="46"/>
                                        </p:tgtEl>
                                        <p:attrNameLst>
                                          <p:attrName>style.visibility</p:attrName>
                                        </p:attrNameLst>
                                      </p:cBhvr>
                                      <p:to>
                                        <p:strVal val="visible"/>
                                      </p:to>
                                    </p:set>
                                    <p:animEffect filter="wipe(left)" transition="in">
                                      <p:cBhvr>
                                        <p:cTn dur="500" id="25"/>
                                        <p:tgtEl>
                                          <p:spTgt spid="46"/>
                                        </p:tgtEl>
                                      </p:cBhvr>
                                    </p:animEffect>
                                  </p:childTnLst>
                                </p:cTn>
                              </p:par>
                              <p:par>
                                <p:cTn fill="hold" grpId="0" id="26" nodeType="withEffect" presetClass="entr" presetID="22" presetSubtype="8">
                                  <p:stCondLst>
                                    <p:cond delay="0"/>
                                  </p:stCondLst>
                                  <p:childTnLst>
                                    <p:set>
                                      <p:cBhvr>
                                        <p:cTn dur="1" fill="hold" id="27">
                                          <p:stCondLst>
                                            <p:cond delay="0"/>
                                          </p:stCondLst>
                                        </p:cTn>
                                        <p:tgtEl>
                                          <p:spTgt spid="63"/>
                                        </p:tgtEl>
                                        <p:attrNameLst>
                                          <p:attrName>style.visibility</p:attrName>
                                        </p:attrNameLst>
                                      </p:cBhvr>
                                      <p:to>
                                        <p:strVal val="visible"/>
                                      </p:to>
                                    </p:set>
                                    <p:animEffect filter="wipe(left)" transition="in">
                                      <p:cBhvr>
                                        <p:cTn dur="500" id="28"/>
                                        <p:tgtEl>
                                          <p:spTgt spid="6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2"/>
      <p:bldP grpId="0" spid="45"/>
      <p:bldP grpId="0" spid="46"/>
      <p:bldP grpId="0" spid="63"/>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8914" name="Rectangle 10"/>
          <p:cNvSpPr>
            <a:spLocks noChangeArrowheads="1"/>
          </p:cNvSpPr>
          <p:nvPr/>
        </p:nvSpPr>
        <p:spPr bwMode="auto">
          <a:xfrm>
            <a:off x="6717512" y="1114675"/>
            <a:ext cx="1435888" cy="3514475"/>
          </a:xfrm>
          <a:prstGeom prst="rect">
            <a:avLst/>
          </a:prstGeom>
          <a:solidFill>
            <a:schemeClr val="accent2"/>
          </a:solidFill>
          <a:ln>
            <a:noFill/>
          </a:ln>
        </p:spPr>
        <p:txBody>
          <a:bodyPr anchor="b" bIns="67657" lIns="67657" rIns="33827" tIns="33827"/>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eaLnBrk="1" hangingPunct="1"/>
            <a:endParaRPr altLang="zh-CN" lang="zh-CN" sz="1742">
              <a:solidFill>
                <a:srgbClr val="FFFFFF"/>
              </a:solidFill>
              <a:latin charset="0" panose="020b0502040204020203" pitchFamily="34" typeface="Segoe UI"/>
              <a:sym charset="0" panose="020b0502040204020203" pitchFamily="34" typeface="Segoe UI"/>
            </a:endParaRPr>
          </a:p>
        </p:txBody>
      </p:sp>
      <p:pic>
        <p:nvPicPr>
          <p:cNvPr id="38915" name="Picture 2"/>
          <p:cNvPicPr>
            <a:picLocks noChangeArrowheads="1" noChangeAspect="1"/>
          </p:cNvPicPr>
          <p:nvPr/>
        </p:nvPicPr>
        <p:blipFill>
          <a:blip r:embed="rId3">
            <a:extLst>
              <a:ext uri="{28A0092B-C50C-407E-A947-70E740481C1C}">
                <a14:useLocalDpi val="0"/>
              </a:ext>
            </a:extLst>
          </a:blip>
          <a:stretch>
            <a:fillRect/>
          </a:stretch>
        </p:blipFill>
        <p:spPr bwMode="auto">
          <a:xfrm>
            <a:off x="4753593" y="2775698"/>
            <a:ext cx="1874186" cy="1839629"/>
          </a:xfrm>
          <a:prstGeom prst="rect">
            <a:avLst/>
          </a:prstGeom>
          <a:solidFill>
            <a:schemeClr val="bg1"/>
          </a:solidFill>
          <a:ln>
            <a:noFill/>
          </a:ln>
          <a:extLst>
            <a:ext uri="{91240B29-F687-4F45-9708-019B960494DF}">
              <a14:hiddenLine w="9525">
                <a:solidFill>
                  <a:srgbClr val="000000"/>
                </a:solidFill>
                <a:miter lim="800000"/>
                <a:headEnd/>
                <a:tailEnd/>
              </a14:hiddenLine>
            </a:ext>
          </a:extLst>
        </p:spPr>
      </p:pic>
      <p:pic>
        <p:nvPicPr>
          <p:cNvPr id="38920" name="Afbeelding 3"/>
          <p:cNvPicPr>
            <a:picLocks noChangeArrowheads="1" noChangeAspect="1"/>
          </p:cNvPicPr>
          <p:nvPr/>
        </p:nvPicPr>
        <p:blipFill>
          <a:blip r:embed="rId4">
            <a:extLst>
              <a:ext uri="{28A0092B-C50C-407E-A947-70E740481C1C}">
                <a14:useLocalDpi val="0"/>
              </a:ext>
            </a:extLst>
          </a:blip>
          <a:stretch>
            <a:fillRect/>
          </a:stretch>
        </p:blipFill>
        <p:spPr bwMode="auto">
          <a:xfrm>
            <a:off x="2902445" y="1127635"/>
            <a:ext cx="3725334" cy="158125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pic>
      <p:grpSp>
        <p:nvGrpSpPr>
          <p:cNvPr id="4" name="组合 3"/>
          <p:cNvGrpSpPr/>
          <p:nvPr/>
        </p:nvGrpSpPr>
        <p:grpSpPr>
          <a:xfrm>
            <a:off x="902699" y="2775698"/>
            <a:ext cx="3780625" cy="1853452"/>
            <a:chOff x="738387" y="2848213"/>
            <a:chExt cx="3780625" cy="1853452"/>
          </a:xfrm>
        </p:grpSpPr>
        <p:sp>
          <p:nvSpPr>
            <p:cNvPr id="38916" name="Rectangle 108"/>
            <p:cNvSpPr>
              <a:spLocks noChangeArrowheads="1" noChangeAspect="1"/>
            </p:cNvSpPr>
            <p:nvPr/>
          </p:nvSpPr>
          <p:spPr bwMode="auto">
            <a:xfrm>
              <a:off x="2716245" y="2848213"/>
              <a:ext cx="1802767" cy="1853452"/>
            </a:xfrm>
            <a:prstGeom prst="rect">
              <a:avLst/>
            </a:prstGeom>
            <a:solidFill>
              <a:schemeClr val="accent2"/>
            </a:solidFill>
            <a:ln>
              <a:noFill/>
            </a:ln>
          </p:spPr>
          <p:txBody>
            <a:bodyPr anchor="ctr" bIns="45098" lIns="45098" rIns="45098" tIns="45098"/>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1379">
                <a:solidFill>
                  <a:srgbClr val="FFFFFF"/>
                </a:solidFill>
                <a:sym charset="0" panose="020b0502040204020203" pitchFamily="34" typeface="Segoe UI"/>
              </a:endParaRPr>
            </a:p>
          </p:txBody>
        </p:sp>
        <p:grpSp>
          <p:nvGrpSpPr>
            <p:cNvPr id="2" name="Group 5"/>
            <p:cNvGrpSpPr/>
            <p:nvPr/>
          </p:nvGrpSpPr>
          <p:grpSpPr>
            <a:xfrm>
              <a:off x="2849411" y="3110427"/>
              <a:ext cx="1529067" cy="1442523"/>
              <a:chOff x="183422" y="-210201"/>
              <a:chExt cx="2106141" cy="1203665"/>
            </a:xfrm>
          </p:grpSpPr>
          <p:sp>
            <p:nvSpPr>
              <p:cNvPr id="37906" name="Freeform 93"/>
              <p:cNvSpPr>
                <a:spLocks noChangeArrowheads="1" noEditPoints="1"/>
              </p:cNvSpPr>
              <p:nvPr/>
            </p:nvSpPr>
            <p:spPr bwMode="auto">
              <a:xfrm>
                <a:off x="1053788" y="0"/>
                <a:ext cx="740311" cy="993464"/>
              </a:xfrm>
              <a:custGeom>
                <a:rect b="0" l="0" r="0" t="0"/>
                <a:pathLst/>
              </a:custGeom>
              <a:solidFill>
                <a:schemeClr val="tx1"/>
              </a:solidFill>
              <a:ln cmpd="sng" w="9525">
                <a:solidFill>
                  <a:schemeClr val="tx1"/>
                </a:solidFill>
                <a:miter lim="800000"/>
              </a:ln>
            </p:spPr>
            <p:txBody>
              <a:bodyPr bIns="45098" lIns="90196" rIns="90196" tIns="45098"/>
              <a:lstStyle/>
              <a:p>
                <a:endParaRPr altLang="en-US" lang="zh-CN" sz="1200"/>
              </a:p>
            </p:txBody>
          </p:sp>
          <p:sp>
            <p:nvSpPr>
              <p:cNvPr id="37907" name="Tekstvak 4"/>
              <p:cNvSpPr>
                <a:spLocks noChangeArrowheads="1"/>
              </p:cNvSpPr>
              <p:nvPr/>
            </p:nvSpPr>
            <p:spPr bwMode="auto">
              <a:xfrm>
                <a:off x="183422" y="-210201"/>
                <a:ext cx="2106141" cy="114347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7657" lIns="67657" rIns="67657" tIns="67657"/>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r>
                  <a:rPr altLang="en-US" lang="zh-CN" smtClean="0" sz="1200">
                    <a:solidFill>
                      <a:schemeClr val="bg1"/>
                    </a:solidFill>
                    <a:latin charset="-122" panose="020b0503020204020204" pitchFamily="34" typeface="微软雅黑"/>
                    <a:ea charset="-122" panose="020b0503020204020204" pitchFamily="34" typeface="微软雅黑"/>
                    <a:sym charset="0" typeface="Segoe"/>
                  </a:rPr>
                  <a:t>缴纳社会保险费。社会保险是一项统筹基金，其中大部分资金来源于用人单位与员工依法缴纳的社会保险费。</a:t>
                </a:r>
              </a:p>
            </p:txBody>
          </p:sp>
        </p:grpSp>
        <p:sp>
          <p:nvSpPr>
            <p:cNvPr id="38921" name="Rectangle 16"/>
            <p:cNvSpPr>
              <a:spLocks noChangeArrowheads="1"/>
            </p:cNvSpPr>
            <p:nvPr/>
          </p:nvSpPr>
          <p:spPr bwMode="auto">
            <a:xfrm>
              <a:off x="738387" y="2848213"/>
              <a:ext cx="1891465" cy="1839629"/>
            </a:xfrm>
            <a:prstGeom prst="rect">
              <a:avLst/>
            </a:prstGeom>
            <a:solidFill>
              <a:schemeClr val="accent1"/>
            </a:solidFill>
            <a:ln>
              <a:noFill/>
            </a:ln>
          </p:spPr>
          <p:txBody>
            <a:bodyPr anchor="ctr" bIns="33163" lIns="66326" rIns="66326" tIns="33163"/>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eaLnBrk="1" hangingPunct="1"/>
              <a:endParaRPr altLang="zh-CN" lang="zh-CN" sz="1307">
                <a:solidFill>
                  <a:srgbClr val="FFFFFF"/>
                </a:solidFill>
                <a:latin charset="0" panose="020b0806030902050204" pitchFamily="34" typeface="Impact"/>
                <a:ea charset="-122" panose="020b0503020204020204" pitchFamily="34" typeface="微软雅黑"/>
              </a:endParaRPr>
            </a:p>
          </p:txBody>
        </p:sp>
        <p:sp>
          <p:nvSpPr>
            <p:cNvPr id="38929" name="Rectangle 2"/>
            <p:cNvSpPr>
              <a:spLocks noChangeArrowheads="1"/>
            </p:cNvSpPr>
            <p:nvPr/>
          </p:nvSpPr>
          <p:spPr bwMode="auto">
            <a:xfrm>
              <a:off x="1019457" y="3105150"/>
              <a:ext cx="1320109" cy="13224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33125" lIns="0" rIns="66251" tIns="33125"/>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gn="ctr"/>
              <a:r>
                <a:rPr altLang="en-US" lang="zh-CN" sz="1200">
                  <a:solidFill>
                    <a:schemeClr val="bg1"/>
                  </a:solidFill>
                  <a:latin charset="-122" panose="020b0503020204020204" pitchFamily="34" typeface="微软雅黑"/>
                  <a:ea charset="-122" panose="020b0503020204020204" pitchFamily="34" typeface="微软雅黑"/>
                  <a:sym charset="0" typeface="Segoe"/>
                </a:rPr>
                <a:t>社会保险基金按照保险类型确定资金来源，逐步实行社会统筹。用人单位和劳动者必须依法参加社会保险</a:t>
              </a:r>
            </a:p>
          </p:txBody>
        </p:sp>
      </p:grpSp>
      <p:sp>
        <p:nvSpPr>
          <p:cNvPr id="38930" name="TextBox 17"/>
          <p:cNvSpPr txBox="1">
            <a:spLocks noChangeArrowheads="1"/>
          </p:cNvSpPr>
          <p:nvPr/>
        </p:nvSpPr>
        <p:spPr bwMode="auto">
          <a:xfrm>
            <a:off x="926312" y="975235"/>
            <a:ext cx="1898377" cy="147977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a:defRPr>
                <a:solidFill>
                  <a:schemeClr val="tx1"/>
                </a:solidFill>
                <a:latin charset="0" panose="020b0604020202020204" pitchFamily="34" typeface="Arial"/>
                <a:ea charset="-122" panose="02010600030101010101" pitchFamily="2" typeface="宋体"/>
              </a:defRPr>
            </a:lvl1pPr>
            <a:lvl2pPr indent="-285750" marL="742950">
              <a:defRPr>
                <a:solidFill>
                  <a:schemeClr val="tx1"/>
                </a:solidFill>
                <a:latin charset="0" panose="020b0604020202020204" pitchFamily="34" typeface="Arial"/>
                <a:ea charset="-122" panose="02010600030101010101" pitchFamily="2" typeface="宋体"/>
              </a:defRPr>
            </a:lvl2pPr>
            <a:lvl3pPr indent="-228600" marL="1143000">
              <a:defRPr>
                <a:solidFill>
                  <a:schemeClr val="tx1"/>
                </a:solidFill>
                <a:latin charset="0" panose="020b0604020202020204" pitchFamily="34" typeface="Arial"/>
                <a:ea charset="-122" panose="02010600030101010101" pitchFamily="2" typeface="宋体"/>
              </a:defRPr>
            </a:lvl3pPr>
            <a:lvl4pPr indent="-228600" marL="1600200">
              <a:defRPr>
                <a:solidFill>
                  <a:schemeClr val="tx1"/>
                </a:solidFill>
                <a:latin charset="0" panose="020b0604020202020204" pitchFamily="34" typeface="Arial"/>
                <a:ea charset="-122" panose="02010600030101010101" pitchFamily="2" typeface="宋体"/>
              </a:defRPr>
            </a:lvl4pPr>
            <a:lvl5pPr indent="-228600" marL="2057400">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b0604020202020204" pitchFamily="34" typeface="Arial"/>
                <a:ea charset="-122" panose="02010600030101010101" pitchFamily="2" typeface="宋体"/>
              </a:defRPr>
            </a:lvl9pPr>
          </a:lstStyle>
          <a:p>
            <a:pPr>
              <a:lnSpc>
                <a:spcPct val="150000"/>
              </a:lnSpc>
            </a:pPr>
            <a:r>
              <a:rPr altLang="en-US" lang="zh-CN" smtClean="0" sz="1600">
                <a:latin charset="-122" panose="020b0503020204020204" pitchFamily="34" typeface="微软雅黑"/>
                <a:ea charset="-122" panose="020b0503020204020204" pitchFamily="34" typeface="微软雅黑"/>
              </a:rPr>
              <a:t>丧失劳动能力退出劳动岗位后的保证基本生活而建立的一种社会保险制度</a:t>
            </a:r>
          </a:p>
        </p:txBody>
      </p:sp>
    </p:spTree>
    <p:extLst>
      <p:ext uri="{BB962C8B-B14F-4D97-AF65-F5344CB8AC3E}">
        <p14:creationId val="1766522356"/>
      </p:ext>
    </p:extLst>
  </p:cSld>
  <p:clrMapOvr>
    <a:masterClrMapping/>
  </p:clrMapOvr>
  <mc:AlternateContent>
    <mc:Choice Requires="p14">
      <p:transition p14:dur="1200" spd="slow">
        <p14:prism/>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grpId="0" id="5" nodeType="clickEffect" presetClass="entr" presetID="53" presetSubtype="0">
                                  <p:stCondLst>
                                    <p:cond delay="0"/>
                                  </p:stCondLst>
                                  <p:childTnLst>
                                    <p:set>
                                      <p:cBhvr>
                                        <p:cTn dur="1" fill="hold" id="6">
                                          <p:stCondLst>
                                            <p:cond delay="0"/>
                                          </p:stCondLst>
                                        </p:cTn>
                                        <p:tgtEl>
                                          <p:spTgt spid="38914"/>
                                        </p:tgtEl>
                                        <p:attrNameLst>
                                          <p:attrName>style.visibility</p:attrName>
                                        </p:attrNameLst>
                                      </p:cBhvr>
                                      <p:to>
                                        <p:strVal val="visible"/>
                                      </p:to>
                                    </p:set>
                                    <p:anim calcmode="lin" valueType="num">
                                      <p:cBhvr>
                                        <p:cTn dur="500" fill="hold" id="7"/>
                                        <p:tgtEl>
                                          <p:spTgt spid="38914"/>
                                        </p:tgtEl>
                                        <p:attrNameLst>
                                          <p:attrName>ppt_w</p:attrName>
                                        </p:attrNameLst>
                                      </p:cBhvr>
                                      <p:tavLst>
                                        <p:tav tm="0">
                                          <p:val>
                                            <p:fltVal val="0"/>
                                          </p:val>
                                        </p:tav>
                                        <p:tav tm="100000">
                                          <p:val>
                                            <p:strVal val="#ppt_w"/>
                                          </p:val>
                                        </p:tav>
                                      </p:tavLst>
                                    </p:anim>
                                    <p:anim calcmode="lin" valueType="num">
                                      <p:cBhvr>
                                        <p:cTn dur="500" fill="hold" id="8"/>
                                        <p:tgtEl>
                                          <p:spTgt spid="38914"/>
                                        </p:tgtEl>
                                        <p:attrNameLst>
                                          <p:attrName>ppt_h</p:attrName>
                                        </p:attrNameLst>
                                      </p:cBhvr>
                                      <p:tavLst>
                                        <p:tav tm="0">
                                          <p:val>
                                            <p:fltVal val="0"/>
                                          </p:val>
                                        </p:tav>
                                        <p:tav tm="100000">
                                          <p:val>
                                            <p:strVal val="#ppt_h"/>
                                          </p:val>
                                        </p:tav>
                                      </p:tavLst>
                                    </p:anim>
                                    <p:animEffect filter="fade" transition="in">
                                      <p:cBhvr>
                                        <p:cTn dur="500" id="9"/>
                                        <p:tgtEl>
                                          <p:spTgt spid="38914"/>
                                        </p:tgtEl>
                                      </p:cBhvr>
                                    </p:animEffect>
                                  </p:childTnLst>
                                </p:cTn>
                              </p:par>
                              <p:par>
                                <p:cTn fill="hold" id="10" nodeType="withEffect" presetClass="entr" presetID="53" presetSubtype="0">
                                  <p:stCondLst>
                                    <p:cond delay="0"/>
                                  </p:stCondLst>
                                  <p:childTnLst>
                                    <p:set>
                                      <p:cBhvr>
                                        <p:cTn dur="1" fill="hold" id="11">
                                          <p:stCondLst>
                                            <p:cond delay="0"/>
                                          </p:stCondLst>
                                        </p:cTn>
                                        <p:tgtEl>
                                          <p:spTgt spid="38920"/>
                                        </p:tgtEl>
                                        <p:attrNameLst>
                                          <p:attrName>style.visibility</p:attrName>
                                        </p:attrNameLst>
                                      </p:cBhvr>
                                      <p:to>
                                        <p:strVal val="visible"/>
                                      </p:to>
                                    </p:set>
                                    <p:anim calcmode="lin" valueType="num">
                                      <p:cBhvr>
                                        <p:cTn dur="500" fill="hold" id="12"/>
                                        <p:tgtEl>
                                          <p:spTgt spid="38920"/>
                                        </p:tgtEl>
                                        <p:attrNameLst>
                                          <p:attrName>ppt_w</p:attrName>
                                        </p:attrNameLst>
                                      </p:cBhvr>
                                      <p:tavLst>
                                        <p:tav tm="0">
                                          <p:val>
                                            <p:fltVal val="0"/>
                                          </p:val>
                                        </p:tav>
                                        <p:tav tm="100000">
                                          <p:val>
                                            <p:strVal val="#ppt_w"/>
                                          </p:val>
                                        </p:tav>
                                      </p:tavLst>
                                    </p:anim>
                                    <p:anim calcmode="lin" valueType="num">
                                      <p:cBhvr>
                                        <p:cTn dur="500" fill="hold" id="13"/>
                                        <p:tgtEl>
                                          <p:spTgt spid="38920"/>
                                        </p:tgtEl>
                                        <p:attrNameLst>
                                          <p:attrName>ppt_h</p:attrName>
                                        </p:attrNameLst>
                                      </p:cBhvr>
                                      <p:tavLst>
                                        <p:tav tm="0">
                                          <p:val>
                                            <p:fltVal val="0"/>
                                          </p:val>
                                        </p:tav>
                                        <p:tav tm="100000">
                                          <p:val>
                                            <p:strVal val="#ppt_h"/>
                                          </p:val>
                                        </p:tav>
                                      </p:tavLst>
                                    </p:anim>
                                    <p:animEffect filter="fade" transition="in">
                                      <p:cBhvr>
                                        <p:cTn dur="500" id="14"/>
                                        <p:tgtEl>
                                          <p:spTgt spid="38920"/>
                                        </p:tgtEl>
                                      </p:cBhvr>
                                    </p:animEffect>
                                  </p:childTnLst>
                                </p:cTn>
                              </p:par>
                              <p:par>
                                <p:cTn fill="hold" id="15" nodeType="withEffect" presetClass="entr" presetID="53" presetSubtype="0">
                                  <p:stCondLst>
                                    <p:cond delay="0"/>
                                  </p:stCondLst>
                                  <p:childTnLst>
                                    <p:set>
                                      <p:cBhvr>
                                        <p:cTn dur="1" fill="hold" id="16">
                                          <p:stCondLst>
                                            <p:cond delay="0"/>
                                          </p:stCondLst>
                                        </p:cTn>
                                        <p:tgtEl>
                                          <p:spTgt spid="38915"/>
                                        </p:tgtEl>
                                        <p:attrNameLst>
                                          <p:attrName>style.visibility</p:attrName>
                                        </p:attrNameLst>
                                      </p:cBhvr>
                                      <p:to>
                                        <p:strVal val="visible"/>
                                      </p:to>
                                    </p:set>
                                    <p:anim calcmode="lin" valueType="num">
                                      <p:cBhvr>
                                        <p:cTn dur="500" fill="hold" id="17"/>
                                        <p:tgtEl>
                                          <p:spTgt spid="38915"/>
                                        </p:tgtEl>
                                        <p:attrNameLst>
                                          <p:attrName>ppt_w</p:attrName>
                                        </p:attrNameLst>
                                      </p:cBhvr>
                                      <p:tavLst>
                                        <p:tav tm="0">
                                          <p:val>
                                            <p:fltVal val="0"/>
                                          </p:val>
                                        </p:tav>
                                        <p:tav tm="100000">
                                          <p:val>
                                            <p:strVal val="#ppt_w"/>
                                          </p:val>
                                        </p:tav>
                                      </p:tavLst>
                                    </p:anim>
                                    <p:anim calcmode="lin" valueType="num">
                                      <p:cBhvr>
                                        <p:cTn dur="500" fill="hold" id="18"/>
                                        <p:tgtEl>
                                          <p:spTgt spid="38915"/>
                                        </p:tgtEl>
                                        <p:attrNameLst>
                                          <p:attrName>ppt_h</p:attrName>
                                        </p:attrNameLst>
                                      </p:cBhvr>
                                      <p:tavLst>
                                        <p:tav tm="0">
                                          <p:val>
                                            <p:fltVal val="0"/>
                                          </p:val>
                                        </p:tav>
                                        <p:tav tm="100000">
                                          <p:val>
                                            <p:strVal val="#ppt_h"/>
                                          </p:val>
                                        </p:tav>
                                      </p:tavLst>
                                    </p:anim>
                                    <p:animEffect filter="fade" transition="in">
                                      <p:cBhvr>
                                        <p:cTn dur="500" id="19"/>
                                        <p:tgtEl>
                                          <p:spTgt spid="38915"/>
                                        </p:tgtEl>
                                      </p:cBhvr>
                                    </p:animEffect>
                                  </p:childTnLst>
                                </p:cTn>
                              </p:par>
                              <p:par>
                                <p:cTn fill="hold" id="20" nodeType="withEffect" presetClass="entr" presetID="53" presetSubtype="0">
                                  <p:stCondLst>
                                    <p:cond delay="0"/>
                                  </p:stCondLst>
                                  <p:childTnLst>
                                    <p:set>
                                      <p:cBhvr>
                                        <p:cTn dur="1" fill="hold" id="21">
                                          <p:stCondLst>
                                            <p:cond delay="0"/>
                                          </p:stCondLst>
                                        </p:cTn>
                                        <p:tgtEl>
                                          <p:spTgt spid="4"/>
                                        </p:tgtEl>
                                        <p:attrNameLst>
                                          <p:attrName>style.visibility</p:attrName>
                                        </p:attrNameLst>
                                      </p:cBhvr>
                                      <p:to>
                                        <p:strVal val="visible"/>
                                      </p:to>
                                    </p:set>
                                    <p:anim calcmode="lin" valueType="num">
                                      <p:cBhvr>
                                        <p:cTn dur="500" fill="hold" id="22"/>
                                        <p:tgtEl>
                                          <p:spTgt spid="4"/>
                                        </p:tgtEl>
                                        <p:attrNameLst>
                                          <p:attrName>ppt_w</p:attrName>
                                        </p:attrNameLst>
                                      </p:cBhvr>
                                      <p:tavLst>
                                        <p:tav tm="0">
                                          <p:val>
                                            <p:fltVal val="0"/>
                                          </p:val>
                                        </p:tav>
                                        <p:tav tm="100000">
                                          <p:val>
                                            <p:strVal val="#ppt_w"/>
                                          </p:val>
                                        </p:tav>
                                      </p:tavLst>
                                    </p:anim>
                                    <p:anim calcmode="lin" valueType="num">
                                      <p:cBhvr>
                                        <p:cTn dur="500" fill="hold" id="23"/>
                                        <p:tgtEl>
                                          <p:spTgt spid="4"/>
                                        </p:tgtEl>
                                        <p:attrNameLst>
                                          <p:attrName>ppt_h</p:attrName>
                                        </p:attrNameLst>
                                      </p:cBhvr>
                                      <p:tavLst>
                                        <p:tav tm="0">
                                          <p:val>
                                            <p:fltVal val="0"/>
                                          </p:val>
                                        </p:tav>
                                        <p:tav tm="100000">
                                          <p:val>
                                            <p:strVal val="#ppt_h"/>
                                          </p:val>
                                        </p:tav>
                                      </p:tavLst>
                                    </p:anim>
                                    <p:animEffect filter="fade" transition="in">
                                      <p:cBhvr>
                                        <p:cTn dur="500" id="24"/>
                                        <p:tgtEl>
                                          <p:spTgt spid="4"/>
                                        </p:tgtEl>
                                      </p:cBhvr>
                                    </p:animEffect>
                                  </p:childTnLst>
                                </p:cTn>
                              </p:par>
                            </p:childTnLst>
                          </p:cTn>
                        </p:par>
                      </p:childTnLst>
                    </p:cTn>
                  </p:par>
                  <p:par>
                    <p:cTn fill="hold" id="25" nodeType="clickPar">
                      <p:stCondLst>
                        <p:cond delay="indefinite"/>
                      </p:stCondLst>
                      <p:childTnLst>
                        <p:par>
                          <p:cTn fill="hold" id="26" nodeType="afterGroup">
                            <p:stCondLst>
                              <p:cond delay="0"/>
                            </p:stCondLst>
                            <p:childTnLst>
                              <p:par>
                                <p:cTn fill="hold" grpId="0" id="27" nodeType="clickEffect" presetClass="entr" presetID="22" presetSubtype="1">
                                  <p:stCondLst>
                                    <p:cond delay="0"/>
                                  </p:stCondLst>
                                  <p:childTnLst>
                                    <p:set>
                                      <p:cBhvr>
                                        <p:cTn dur="1" fill="hold" id="28">
                                          <p:stCondLst>
                                            <p:cond delay="0"/>
                                          </p:stCondLst>
                                        </p:cTn>
                                        <p:tgtEl>
                                          <p:spTgt spid="38930"/>
                                        </p:tgtEl>
                                        <p:attrNameLst>
                                          <p:attrName>style.visibility</p:attrName>
                                        </p:attrNameLst>
                                      </p:cBhvr>
                                      <p:to>
                                        <p:strVal val="visible"/>
                                      </p:to>
                                    </p:set>
                                    <p:animEffect filter="wipe(up)" transition="in">
                                      <p:cBhvr>
                                        <p:cTn dur="500" id="29"/>
                                        <p:tgtEl>
                                          <p:spTgt spid="389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914"/>
      <p:bldP grpId="0" spid="38930"/>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6" name="组合 15"/>
          <p:cNvGrpSpPr/>
          <p:nvPr/>
        </p:nvGrpSpPr>
        <p:grpSpPr>
          <a:xfrm flipH="1">
            <a:off x="4267201" y="0"/>
            <a:ext cx="3266201" cy="2341418"/>
            <a:chOff x="1752600" y="0"/>
            <a:chExt cx="4650474" cy="3333750"/>
          </a:xfrm>
        </p:grpSpPr>
        <p:sp>
          <p:nvSpPr>
            <p:cNvPr id="13" name="Freeform 11"/>
            <p:cNvSpPr/>
            <p:nvPr/>
          </p:nvSpPr>
          <p:spPr bwMode="auto">
            <a:xfrm>
              <a:off x="1752600" y="7036"/>
              <a:ext cx="4650474" cy="3326714"/>
            </a:xfrm>
            <a:custGeom>
              <a:gdLst>
                <a:gd fmla="*/ 123 w 275" name="T0"/>
                <a:gd fmla="*/ 186 h 196" name="T1"/>
                <a:gd fmla="*/ 9 w 275" name="T2"/>
                <a:gd fmla="*/ 37 h 196" name="T3"/>
                <a:gd fmla="*/ 20 w 275" name="T4"/>
                <a:gd fmla="*/ 0 h 196" name="T5"/>
                <a:gd fmla="*/ 261 w 275" name="T6"/>
                <a:gd fmla="*/ 0 h 196" name="T7"/>
                <a:gd fmla="*/ 272 w 275" name="T8"/>
                <a:gd fmla="*/ 72 h 196" name="T9"/>
                <a:gd fmla="*/ 123 w 275" name="T10"/>
                <a:gd fmla="*/ 186 h 196" name="T11"/>
              </a:gdLst>
              <a:cxnLst>
                <a:cxn ang="0">
                  <a:pos x="T0" y="T1"/>
                </a:cxn>
                <a:cxn ang="0">
                  <a:pos x="T2" y="T3"/>
                </a:cxn>
                <a:cxn ang="0">
                  <a:pos x="T4" y="T5"/>
                </a:cxn>
                <a:cxn ang="0">
                  <a:pos x="T6" y="T7"/>
                </a:cxn>
                <a:cxn ang="0">
                  <a:pos x="T8" y="T9"/>
                </a:cxn>
                <a:cxn ang="0">
                  <a:pos x="T10" y="T11"/>
                </a:cxn>
              </a:cxnLst>
              <a:rect b="b" l="0" r="r" t="0"/>
              <a:pathLst>
                <a:path h="196" w="275">
                  <a:moveTo>
                    <a:pt x="123" y="186"/>
                  </a:moveTo>
                  <a:cubicBezTo>
                    <a:pt x="51" y="177"/>
                    <a:pt x="0" y="110"/>
                    <a:pt x="9" y="37"/>
                  </a:cubicBezTo>
                  <a:cubicBezTo>
                    <a:pt x="11" y="24"/>
                    <a:pt x="15" y="11"/>
                    <a:pt x="20" y="0"/>
                  </a:cubicBezTo>
                  <a:cubicBezTo>
                    <a:pt x="261" y="0"/>
                    <a:pt x="261" y="0"/>
                    <a:pt x="261" y="0"/>
                  </a:cubicBezTo>
                  <a:cubicBezTo>
                    <a:pt x="271" y="21"/>
                    <a:pt x="275" y="46"/>
                    <a:pt x="272" y="72"/>
                  </a:cubicBezTo>
                  <a:cubicBezTo>
                    <a:pt x="263" y="144"/>
                    <a:pt x="196" y="196"/>
                    <a:pt x="123" y="186"/>
                  </a:cubicBezTo>
                  <a:close/>
                </a:path>
              </a:pathLst>
            </a:custGeom>
            <a:solidFill>
              <a:schemeClr val="accent1">
                <a:lumMod val="40000"/>
                <a:lumOff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 name="Freeform 12"/>
            <p:cNvSpPr/>
            <p:nvPr/>
          </p:nvSpPr>
          <p:spPr bwMode="auto">
            <a:xfrm>
              <a:off x="2039694" y="0"/>
              <a:ext cx="4109799" cy="3089889"/>
            </a:xfrm>
            <a:custGeom>
              <a:gdLst>
                <a:gd fmla="*/ 108 w 243" name="T0"/>
                <a:gd fmla="*/ 174 h 182" name="T1"/>
                <a:gd fmla="*/ 8 w 243" name="T2"/>
                <a:gd fmla="*/ 43 h 182" name="T3"/>
                <a:gd fmla="*/ 23 w 243" name="T4"/>
                <a:gd fmla="*/ 0 h 182" name="T5"/>
                <a:gd fmla="*/ 225 w 243" name="T6"/>
                <a:gd fmla="*/ 0 h 182" name="T7"/>
                <a:gd fmla="*/ 239 w 243" name="T8"/>
                <a:gd fmla="*/ 74 h 182" name="T9"/>
                <a:gd fmla="*/ 108 w 243" name="T10"/>
                <a:gd fmla="*/ 174 h 182" name="T11"/>
              </a:gdLst>
              <a:cxnLst>
                <a:cxn ang="0">
                  <a:pos x="T0" y="T1"/>
                </a:cxn>
                <a:cxn ang="0">
                  <a:pos x="T2" y="T3"/>
                </a:cxn>
                <a:cxn ang="0">
                  <a:pos x="T4" y="T5"/>
                </a:cxn>
                <a:cxn ang="0">
                  <a:pos x="T6" y="T7"/>
                </a:cxn>
                <a:cxn ang="0">
                  <a:pos x="T8" y="T9"/>
                </a:cxn>
                <a:cxn ang="0">
                  <a:pos x="T10" y="T11"/>
                </a:cxn>
              </a:cxnLst>
              <a:rect b="b" l="0" r="r" t="0"/>
              <a:pathLst>
                <a:path h="182" w="243">
                  <a:moveTo>
                    <a:pt x="108" y="174"/>
                  </a:moveTo>
                  <a:cubicBezTo>
                    <a:pt x="45" y="166"/>
                    <a:pt x="0" y="107"/>
                    <a:pt x="8" y="43"/>
                  </a:cubicBezTo>
                  <a:cubicBezTo>
                    <a:pt x="10" y="27"/>
                    <a:pt x="15" y="13"/>
                    <a:pt x="23" y="0"/>
                  </a:cubicBezTo>
                  <a:cubicBezTo>
                    <a:pt x="225" y="0"/>
                    <a:pt x="225" y="0"/>
                    <a:pt x="225" y="0"/>
                  </a:cubicBezTo>
                  <a:cubicBezTo>
                    <a:pt x="237" y="21"/>
                    <a:pt x="243" y="47"/>
                    <a:pt x="239" y="74"/>
                  </a:cubicBezTo>
                  <a:cubicBezTo>
                    <a:pt x="231" y="137"/>
                    <a:pt x="172" y="182"/>
                    <a:pt x="108" y="174"/>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4" name="组合 63"/>
          <p:cNvGrpSpPr/>
          <p:nvPr/>
        </p:nvGrpSpPr>
        <p:grpSpPr>
          <a:xfrm>
            <a:off x="0" y="0"/>
            <a:ext cx="6846211" cy="5162550"/>
            <a:chExt cx="6846211" cy="5162550"/>
          </a:xfrm>
        </p:grpSpPr>
        <p:sp>
          <p:nvSpPr>
            <p:cNvPr id="23" name="任意多边形 22"/>
            <p:cNvSpPr/>
            <p:nvPr/>
          </p:nvSpPr>
          <p:spPr bwMode="auto">
            <a:xfrm flipH="1">
              <a:off x="0" y="0"/>
              <a:ext cx="6846211" cy="5143500"/>
            </a:xfrm>
            <a:custGeom>
              <a:gdLst>
                <a:gd fmla="*/ 3616499 w 6846211" name="connsiteX0"/>
                <a:gd fmla="*/ 0 h 5143500" name="connsiteY0"/>
                <a:gd fmla="*/ 6811827 w 6846211" name="connsiteX1"/>
                <a:gd fmla="*/ 0 h 5143500" name="connsiteY1"/>
                <a:gd fmla="*/ 6846211 w 6846211" name="connsiteX2"/>
                <a:gd fmla="*/ 0 h 5143500" name="connsiteY2"/>
                <a:gd fmla="*/ 6846211 w 6846211" name="connsiteX3"/>
                <a:gd fmla="*/ 5143500 h 5143500" name="connsiteY3"/>
                <a:gd fmla="*/ 702 w 6846211" name="connsiteX4"/>
                <a:gd fmla="*/ 5143500 h 5143500" name="connsiteY4"/>
                <a:gd fmla="*/ 0 w 6846211" name="connsiteX5"/>
                <a:gd fmla="*/ 5034675 h 5143500" name="connsiteY5"/>
                <a:gd fmla="*/ 48971 w 6846211" name="connsiteX6"/>
                <a:gd fmla="*/ 4386673 h 5143500" name="connsiteY6"/>
                <a:gd fmla="*/ 3616499 w 6846211" name="connsiteX7"/>
                <a:gd fmla="*/ 0 h 5143500"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5143500" w="6846211">
                  <a:moveTo>
                    <a:pt x="3616499" y="0"/>
                  </a:moveTo>
                  <a:cubicBezTo>
                    <a:pt x="5578139" y="0"/>
                    <a:pt x="6436357" y="0"/>
                    <a:pt x="6811827" y="0"/>
                  </a:cubicBezTo>
                  <a:lnTo>
                    <a:pt x="6846211" y="0"/>
                  </a:lnTo>
                  <a:lnTo>
                    <a:pt x="6846211" y="5143500"/>
                  </a:lnTo>
                  <a:lnTo>
                    <a:pt x="702" y="5143500"/>
                  </a:lnTo>
                  <a:lnTo>
                    <a:pt x="0" y="5034675"/>
                  </a:lnTo>
                  <a:cubicBezTo>
                    <a:pt x="2936" y="4821504"/>
                    <a:pt x="18907" y="4605503"/>
                    <a:pt x="48971" y="4386673"/>
                  </a:cubicBezTo>
                  <a:cubicBezTo>
                    <a:pt x="329563" y="2293948"/>
                    <a:pt x="1752566" y="643916"/>
                    <a:pt x="3616499" y="0"/>
                  </a:cubicBezTo>
                  <a:close/>
                </a:path>
              </a:pathLst>
            </a:custGeom>
            <a:solidFill>
              <a:schemeClr val="accent1"/>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27" name="任意多边形 26"/>
            <p:cNvSpPr/>
            <p:nvPr/>
          </p:nvSpPr>
          <p:spPr bwMode="auto">
            <a:xfrm flipH="1">
              <a:off x="0" y="61885"/>
              <a:ext cx="6556589" cy="5100665"/>
            </a:xfrm>
            <a:custGeom>
              <a:gdLst>
                <a:gd fmla="*/ 4804908 w 6556589" name="connsiteX0"/>
                <a:gd fmla="*/ 1123 h 5100665" name="connsiteY0"/>
                <a:gd fmla="*/ 5556111 w 6556589" name="connsiteX1"/>
                <a:gd fmla="*/ 42539 h 5100665" name="connsiteY1"/>
                <a:gd fmla="*/ 6366425 w 6556589" name="connsiteX2"/>
                <a:gd fmla="*/ 228529 h 5100665" name="connsiteY2"/>
                <a:gd fmla="*/ 6556589 w 6556589" name="connsiteX3"/>
                <a:gd fmla="*/ 290862 h 5100665" name="connsiteY3"/>
                <a:gd fmla="*/ 6556589 w 6556589" name="connsiteX4"/>
                <a:gd fmla="*/ 5100665 h 5100665" name="connsiteY4"/>
                <a:gd fmla="*/ 3327 w 6556589" name="connsiteX5"/>
                <a:gd fmla="*/ 5100665 h 5100665" name="connsiteY5"/>
                <a:gd fmla="*/ 21 w 6556589" name="connsiteX6"/>
                <a:gd fmla="*/ 4971632 h 5100665" name="connsiteY6"/>
                <a:gd fmla="*/ 47079 w 6556589" name="connsiteX7"/>
                <a:gd fmla="*/ 4306438 h 5100665" name="connsiteY7"/>
                <a:gd fmla="*/ 4804908 w 6556589" name="connsiteX8"/>
                <a:gd fmla="*/ 1123 h 510066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100665" w="6556589">
                  <a:moveTo>
                    <a:pt x="4804908" y="1123"/>
                  </a:moveTo>
                  <a:cubicBezTo>
                    <a:pt x="5052149" y="-4175"/>
                    <a:pt x="5303060" y="9228"/>
                    <a:pt x="5556111" y="42539"/>
                  </a:cubicBezTo>
                  <a:cubicBezTo>
                    <a:pt x="5832668" y="86955"/>
                    <a:pt x="6103695" y="148026"/>
                    <a:pt x="6366425" y="228529"/>
                  </a:cubicBezTo>
                  <a:lnTo>
                    <a:pt x="6556589" y="290862"/>
                  </a:lnTo>
                  <a:lnTo>
                    <a:pt x="6556589" y="5100665"/>
                  </a:lnTo>
                  <a:lnTo>
                    <a:pt x="3327" y="5100665"/>
                  </a:lnTo>
                  <a:lnTo>
                    <a:pt x="21" y="4971632"/>
                  </a:lnTo>
                  <a:cubicBezTo>
                    <a:pt x="-627" y="4753024"/>
                    <a:pt x="13892" y="4531293"/>
                    <a:pt x="47079" y="4306438"/>
                  </a:cubicBezTo>
                  <a:cubicBezTo>
                    <a:pt x="367886" y="1851088"/>
                    <a:pt x="2414911" y="52342"/>
                    <a:pt x="4804908" y="1123"/>
                  </a:cubicBezTo>
                  <a:close/>
                </a:path>
              </a:pathLst>
            </a:custGeom>
            <a:pattFill prst="ltHorz">
              <a:fgClr>
                <a:schemeClr val="bg1">
                  <a:lumMod val="95000"/>
                </a:schemeClr>
              </a:fgClr>
              <a:bgClr>
                <a:schemeClr val="bg1"/>
              </a:bgClr>
            </a:patt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41" name="组合 40"/>
          <p:cNvGrpSpPr/>
          <p:nvPr/>
        </p:nvGrpSpPr>
        <p:grpSpPr>
          <a:xfrm>
            <a:off x="5943600" y="736966"/>
            <a:ext cx="3200399" cy="4408028"/>
            <a:chOff x="5943600" y="725391"/>
            <a:chExt cx="3200399" cy="4408028"/>
          </a:xfrm>
        </p:grpSpPr>
        <p:sp>
          <p:nvSpPr>
            <p:cNvPr id="9" name="Freeform 7"/>
            <p:cNvSpPr/>
            <p:nvPr/>
          </p:nvSpPr>
          <p:spPr bwMode="auto">
            <a:xfrm flipH="1">
              <a:off x="5943600" y="725391"/>
              <a:ext cx="3195949" cy="4408028"/>
            </a:xfrm>
            <a:custGeom>
              <a:gdLst>
                <a:gd fmla="*/ 0 w 163" name="T0"/>
                <a:gd fmla="*/ 9 h 224" name="T1"/>
                <a:gd fmla="*/ 54 w 163" name="T2"/>
                <a:gd fmla="*/ 3 h 224" name="T3"/>
                <a:gd fmla="*/ 155 w 163" name="T4"/>
                <a:gd fmla="*/ 134 h 224" name="T5"/>
                <a:gd fmla="*/ 89 w 163" name="T6"/>
                <a:gd fmla="*/ 224 h 224" name="T7"/>
                <a:gd fmla="*/ 0 w 163" name="T8"/>
                <a:gd fmla="*/ 224 h 224" name="T9"/>
                <a:gd fmla="*/ 0 w 163" name="T10"/>
                <a:gd fmla="*/ 9 h 224" name="T11"/>
              </a:gdLst>
              <a:cxnLst>
                <a:cxn ang="0">
                  <a:pos x="T0" y="T1"/>
                </a:cxn>
                <a:cxn ang="0">
                  <a:pos x="T2" y="T3"/>
                </a:cxn>
                <a:cxn ang="0">
                  <a:pos x="T4" y="T5"/>
                </a:cxn>
                <a:cxn ang="0">
                  <a:pos x="T6" y="T7"/>
                </a:cxn>
                <a:cxn ang="0">
                  <a:pos x="T8" y="T9"/>
                </a:cxn>
                <a:cxn ang="0">
                  <a:pos x="T10" y="T11"/>
                </a:cxn>
              </a:cxnLst>
              <a:rect b="b" l="0" r="r" t="0"/>
              <a:pathLst>
                <a:path h="224" w="163">
                  <a:moveTo>
                    <a:pt x="0" y="9"/>
                  </a:moveTo>
                  <a:cubicBezTo>
                    <a:pt x="17" y="3"/>
                    <a:pt x="35" y="0"/>
                    <a:pt x="54" y="3"/>
                  </a:cubicBezTo>
                  <a:cubicBezTo>
                    <a:pt x="118" y="11"/>
                    <a:pt x="163" y="70"/>
                    <a:pt x="155" y="134"/>
                  </a:cubicBezTo>
                  <a:cubicBezTo>
                    <a:pt x="149" y="175"/>
                    <a:pt x="123" y="208"/>
                    <a:pt x="89" y="224"/>
                  </a:cubicBezTo>
                  <a:cubicBezTo>
                    <a:pt x="0" y="224"/>
                    <a:pt x="0" y="224"/>
                    <a:pt x="0" y="224"/>
                  </a:cubicBezTo>
                  <a:lnTo>
                    <a:pt x="0" y="9"/>
                  </a:lnTo>
                  <a:close/>
                </a:path>
              </a:pathLst>
            </a:custGeom>
            <a:solidFill>
              <a:schemeClr val="accent2"/>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0" name="任意多边形 39"/>
            <p:cNvSpPr/>
            <p:nvPr/>
          </p:nvSpPr>
          <p:spPr bwMode="auto">
            <a:xfrm flipH="1">
              <a:off x="6261903" y="909396"/>
              <a:ext cx="2882096" cy="4224023"/>
            </a:xfrm>
            <a:custGeom>
              <a:gdLst>
                <a:gd fmla="*/ 712407 w 2907789" name="connsiteX0"/>
                <a:gd fmla="*/ 49 h 4261679" name="connsiteY0"/>
                <a:gd fmla="*/ 61089 w 2907789" name="connsiteX1"/>
                <a:gd fmla="*/ 104941 h 4261679" name="connsiteY1"/>
                <a:gd fmla="*/ 0 w 2907789" name="connsiteX2"/>
                <a:gd fmla="*/ 128502 h 4261679" name="connsiteY2"/>
                <a:gd fmla="*/ 0 w 2907789" name="connsiteX3"/>
                <a:gd fmla="*/ 4234594 h 4261679" name="connsiteY3"/>
                <a:gd fmla="*/ 84604 w 2907789" name="connsiteX4"/>
                <a:gd fmla="*/ 4261679 h 4261679" name="connsiteY4"/>
                <a:gd fmla="*/ 1412642 w 2907789" name="connsiteX5"/>
                <a:gd fmla="*/ 4261679 h 4261679" name="connsiteY5"/>
                <a:gd fmla="*/ 1521344 w 2907789" name="connsiteX6"/>
                <a:gd fmla="*/ 4224966 h 4261679" name="connsiteY6"/>
                <a:gd fmla="*/ 2888700 w 2907789" name="connsiteX7"/>
                <a:gd fmla="*/ 2460302 h 4261679" name="connsiteY7"/>
                <a:gd fmla="*/ 1024409 w 2907789" name="connsiteX8"/>
                <a:gd fmla="*/ 26110 h 4261679" name="connsiteY8"/>
                <a:gd fmla="*/ 712407 w 2907789" name="connsiteX9"/>
                <a:gd fmla="*/ 49 h 426167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261679" w="2907789">
                  <a:moveTo>
                    <a:pt x="712407" y="49"/>
                  </a:moveTo>
                  <a:cubicBezTo>
                    <a:pt x="484196" y="-1536"/>
                    <a:pt x="268423" y="36103"/>
                    <a:pt x="61089" y="104941"/>
                  </a:cubicBezTo>
                  <a:lnTo>
                    <a:pt x="0" y="128502"/>
                  </a:lnTo>
                  <a:lnTo>
                    <a:pt x="0" y="4234594"/>
                  </a:lnTo>
                  <a:lnTo>
                    <a:pt x="84604" y="4261679"/>
                  </a:lnTo>
                  <a:lnTo>
                    <a:pt x="1412642" y="4261679"/>
                  </a:lnTo>
                  <a:lnTo>
                    <a:pt x="1521344" y="4224966"/>
                  </a:lnTo>
                  <a:cubicBezTo>
                    <a:pt x="2237233" y="3943022"/>
                    <a:pt x="2780605" y="3281560"/>
                    <a:pt x="2888700" y="2460302"/>
                  </a:cubicBezTo>
                  <a:cubicBezTo>
                    <a:pt x="3045929" y="1265745"/>
                    <a:pt x="2214860" y="161343"/>
                    <a:pt x="1024409" y="26110"/>
                  </a:cubicBezTo>
                  <a:cubicBezTo>
                    <a:pt x="917718" y="9205"/>
                    <a:pt x="813834" y="753"/>
                    <a:pt x="712407" y="49"/>
                  </a:cubicBezTo>
                  <a:close/>
                </a:path>
              </a:pathLst>
            </a:custGeom>
            <a:blipFill dpi="0" rotWithShape="1">
              <a:blip r:embed="rId2">
                <a:extLst>
                  <a:ext uri="{BEBA8EAE-BF5A-486C-A8C5-ECC9F3942E4B}">
                    <a14:imgProps>
                      <a14:imgLayer xmlns:d3p1="http://schemas.openxmlformats.org/officeDocument/2006/relationships" d3p1:embed="">
                        <a14:imgEffect>
                          <a14:brightnessContrast contrast="40000"/>
                        </a14:imgEffect>
                      </a14:imgLayer>
                    </a14:imgProps>
                  </a:ext>
                </a:extLst>
              </a:blip>
              <a:stretch>
                <a:fillRect b="-50000" l="-38000" r="-98000" t="-3000"/>
              </a:stretch>
            </a:blip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18" name="组合 17"/>
          <p:cNvGrpSpPr/>
          <p:nvPr/>
        </p:nvGrpSpPr>
        <p:grpSpPr>
          <a:xfrm flipH="1">
            <a:off x="7370618" y="1"/>
            <a:ext cx="1773382" cy="1509884"/>
            <a:chExt cx="1894596" cy="1613087"/>
          </a:xfrm>
        </p:grpSpPr>
        <p:sp>
          <p:nvSpPr>
            <p:cNvPr id="7" name="Freeform 5"/>
            <p:cNvSpPr/>
            <p:nvPr/>
          </p:nvSpPr>
          <p:spPr bwMode="auto">
            <a:xfrm>
              <a:off x="0" y="0"/>
              <a:ext cx="1894596" cy="1613087"/>
            </a:xfrm>
            <a:custGeom>
              <a:gdLst>
                <a:gd fmla="*/ 112 w 112" name="T0"/>
                <a:gd fmla="*/ 0 h 95" name="T1"/>
                <a:gd fmla="*/ 0 w 112" name="T2"/>
                <a:gd fmla="*/ 91 h 95" name="T3"/>
                <a:gd fmla="*/ 0 w 112" name="T4"/>
                <a:gd fmla="*/ 0 h 95" name="T5"/>
                <a:gd fmla="*/ 112 w 112" name="T6"/>
                <a:gd fmla="*/ 0 h 95" name="T7"/>
              </a:gdLst>
              <a:cxnLst>
                <a:cxn ang="0">
                  <a:pos x="T0" y="T1"/>
                </a:cxn>
                <a:cxn ang="0">
                  <a:pos x="T2" y="T3"/>
                </a:cxn>
                <a:cxn ang="0">
                  <a:pos x="T4" y="T5"/>
                </a:cxn>
                <a:cxn ang="0">
                  <a:pos x="T6" y="T7"/>
                </a:cxn>
              </a:cxnLst>
              <a:rect b="b" l="0" r="r" t="0"/>
              <a:pathLst>
                <a:path h="95" w="112">
                  <a:moveTo>
                    <a:pt x="112" y="0"/>
                  </a:moveTo>
                  <a:cubicBezTo>
                    <a:pt x="104" y="55"/>
                    <a:pt x="55" y="95"/>
                    <a:pt x="0" y="91"/>
                  </a:cubicBezTo>
                  <a:cubicBezTo>
                    <a:pt x="0" y="0"/>
                    <a:pt x="0" y="0"/>
                    <a:pt x="0" y="0"/>
                  </a:cubicBezTo>
                  <a:lnTo>
                    <a:pt x="112" y="0"/>
                  </a:lnTo>
                  <a:close/>
                </a:path>
              </a:pathLst>
            </a:cu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 name="Freeform 6"/>
            <p:cNvSpPr/>
            <p:nvPr/>
          </p:nvSpPr>
          <p:spPr bwMode="auto">
            <a:xfrm>
              <a:off x="0" y="0"/>
              <a:ext cx="1589629" cy="1308120"/>
            </a:xfrm>
            <a:custGeom>
              <a:gdLst>
                <a:gd fmla="*/ 94 w 94" name="T0"/>
                <a:gd fmla="*/ 0 h 77" name="T1"/>
                <a:gd fmla="*/ 0 w 94" name="T2"/>
                <a:gd fmla="*/ 73 h 77" name="T3"/>
                <a:gd fmla="*/ 0 w 94" name="T4"/>
                <a:gd fmla="*/ 0 h 77" name="T5"/>
                <a:gd fmla="*/ 94 w 94" name="T6"/>
                <a:gd fmla="*/ 0 h 77" name="T7"/>
              </a:gdLst>
              <a:cxnLst>
                <a:cxn ang="0">
                  <a:pos x="T0" y="T1"/>
                </a:cxn>
                <a:cxn ang="0">
                  <a:pos x="T2" y="T3"/>
                </a:cxn>
                <a:cxn ang="0">
                  <a:pos x="T4" y="T5"/>
                </a:cxn>
                <a:cxn ang="0">
                  <a:pos x="T6" y="T7"/>
                </a:cxn>
              </a:cxnLst>
              <a:rect b="b" l="0" r="r" t="0"/>
              <a:pathLst>
                <a:path h="77" w="94">
                  <a:moveTo>
                    <a:pt x="94" y="0"/>
                  </a:moveTo>
                  <a:cubicBezTo>
                    <a:pt x="86" y="45"/>
                    <a:pt x="45" y="77"/>
                    <a:pt x="0" y="73"/>
                  </a:cubicBezTo>
                  <a:cubicBezTo>
                    <a:pt x="0" y="0"/>
                    <a:pt x="0" y="0"/>
                    <a:pt x="0" y="0"/>
                  </a:cubicBezTo>
                  <a:lnTo>
                    <a:pt x="94" y="0"/>
                  </a:lnTo>
                  <a:close/>
                </a:path>
              </a:pathLst>
            </a:custGeom>
            <a:solidFill>
              <a:schemeClr val="bg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57" name="矩形 56"/>
          <p:cNvSpPr/>
          <p:nvPr/>
        </p:nvSpPr>
        <p:spPr>
          <a:xfrm>
            <a:off x="5368353" y="429220"/>
            <a:ext cx="1027430" cy="914400"/>
          </a:xfrm>
          <a:prstGeom prst="rect">
            <a:avLst/>
          </a:prstGeom>
        </p:spPr>
        <p:txBody>
          <a:bodyPr wrap="none">
            <a:spAutoFit/>
          </a:bodyPr>
          <a:lstStyle/>
          <a:p>
            <a:pPr algn="ctr"/>
            <a:r>
              <a:rPr altLang="zh-CN" b="1" lang="en-US" smtClean="0" sz="5400">
                <a:solidFill>
                  <a:schemeClr val="accent1"/>
                </a:solidFill>
                <a:latin typeface="+mn-ea"/>
              </a:rPr>
              <a:t>02</a:t>
            </a:r>
          </a:p>
        </p:txBody>
      </p:sp>
      <p:sp>
        <p:nvSpPr>
          <p:cNvPr id="33" name="标题 5"/>
          <p:cNvSpPr txBox="1"/>
          <p:nvPr>
            <p:custDataLst>
              <p:tags r:id="rId3"/>
            </p:custDataLst>
          </p:nvPr>
        </p:nvSpPr>
        <p:spPr>
          <a:xfrm>
            <a:off x="838200" y="2293263"/>
            <a:ext cx="4038600" cy="699516"/>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r>
              <a:rPr altLang="en-US" b="1" lang="zh-CN" sz="5100">
                <a:solidFill>
                  <a:schemeClr val="accent1"/>
                </a:solidFill>
                <a:latin charset="0" panose="020b0604020202020204" pitchFamily="34" typeface="Arial"/>
                <a:ea charset="-122" panose="020b0503020204020204" pitchFamily="34" typeface="微软雅黑"/>
                <a:sym charset="0" panose="020b0604020202020204" pitchFamily="34" typeface="Arial"/>
              </a:rPr>
              <a:t>五项保险分述</a:t>
            </a:r>
          </a:p>
        </p:txBody>
      </p:sp>
      <p:sp>
        <p:nvSpPr>
          <p:cNvPr id="35" name="标题 5"/>
          <p:cNvSpPr txBox="1"/>
          <p:nvPr>
            <p:custDataLst>
              <p:tags r:id="rId4"/>
            </p:custDataLst>
          </p:nvPr>
        </p:nvSpPr>
        <p:spPr>
          <a:xfrm>
            <a:off x="867715" y="1683663"/>
            <a:ext cx="2180285" cy="493776"/>
          </a:xfrm>
          <a:prstGeom prst="rect">
            <a:avLst/>
          </a:prstGeom>
          <a:noFill/>
        </p:spPr>
        <p:txBody>
          <a:bodyPr anchor="t" anchorCtr="0" bIns="0" lIns="0" rIns="0" tIns="0" wrap="square">
            <a:spAutoFit/>
          </a:bodyPr>
          <a:lstStyle>
            <a:lvl1pPr algn="ctr">
              <a:lnSpc>
                <a:spcPct val="90000"/>
              </a:lnSpc>
              <a:spcBef>
                <a:spcPct val="0"/>
              </a:spcBef>
              <a:buNone/>
              <a:defRPr sz="4000">
                <a:latin typeface="+mj-lt"/>
                <a:ea typeface="+mj-ea"/>
                <a:cs typeface="+mj-cs"/>
              </a:defRPr>
            </a:lvl1pPr>
          </a:lstStyle>
          <a:p>
            <a:pPr algn="l"/>
            <a:r>
              <a:rPr altLang="en-US" lang="zh-CN" smtClean="0" spc="600" sz="3600">
                <a:solidFill>
                  <a:schemeClr val="accent1"/>
                </a:solidFill>
                <a:latin charset="0" panose="020b0604020202020204" pitchFamily="34" typeface="Arial"/>
                <a:ea charset="-122" panose="020b0503020204020204" pitchFamily="34" typeface="微软雅黑"/>
                <a:sym charset="0" panose="020b0604020202020204" pitchFamily="34" typeface="Arial"/>
              </a:rPr>
              <a:t>第二部分</a:t>
            </a:r>
          </a:p>
        </p:txBody>
      </p:sp>
      <p:sp>
        <p:nvSpPr>
          <p:cNvPr id="36" name="文本框 35"/>
          <p:cNvSpPr txBox="1"/>
          <p:nvPr/>
        </p:nvSpPr>
        <p:spPr>
          <a:xfrm flipH="1">
            <a:off x="792484" y="3055264"/>
            <a:ext cx="4008116" cy="411480"/>
          </a:xfrm>
          <a:prstGeom prst="rect">
            <a:avLst/>
          </a:prstGeom>
          <a:noFill/>
        </p:spPr>
        <p:txBody>
          <a:bodyPr rtlCol="0" wrap="square">
            <a:spAutoFit/>
          </a:bodyPr>
          <a:lstStyle/>
          <a:p>
            <a:r>
              <a:rPr altLang="zh-CN" lang="en-US" smtClean="0" sz="1050">
                <a:solidFill>
                  <a:schemeClr val="accent1"/>
                </a:solidFill>
                <a:latin typeface="微软雅黑"/>
              </a:rPr>
              <a:t>basic knowledge training of five insurances and knowledge </a:t>
            </a:r>
          </a:p>
          <a:p>
            <a:r>
              <a:rPr altLang="zh-CN" lang="en-US" smtClean="0" sz="1050">
                <a:solidFill>
                  <a:schemeClr val="accent1"/>
                </a:solidFill>
                <a:latin typeface="微软雅黑"/>
              </a:rPr>
              <a:t>training of five insurances</a:t>
            </a:r>
          </a:p>
        </p:txBody>
      </p:sp>
    </p:spTree>
    <p:extLst>
      <p:ext uri="{BB962C8B-B14F-4D97-AF65-F5344CB8AC3E}">
        <p14:creationId val="466789396"/>
      </p:ext>
    </p:extLst>
  </p:cSld>
  <p:clrMapOvr>
    <a:masterClrMapping/>
  </p:clrMapOvr>
  <mc:AlternateContent>
    <mc:Choice Requires="p14">
      <p:transition p14:dur="1250" spd="slow">
        <p14:switch dir="r"/>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decel="60000" fill="hold" id="5" nodeType="clickEffect" presetClass="entr" presetID="2" presetSubtype="8">
                                  <p:stCondLst>
                                    <p:cond delay="0"/>
                                  </p:stCondLst>
                                  <p:childTnLst>
                                    <p:set>
                                      <p:cBhvr>
                                        <p:cTn dur="1" fill="hold" id="6">
                                          <p:stCondLst>
                                            <p:cond delay="0"/>
                                          </p:stCondLst>
                                        </p:cTn>
                                        <p:tgtEl>
                                          <p:spTgt spid="64"/>
                                        </p:tgtEl>
                                        <p:attrNameLst>
                                          <p:attrName>style.visibility</p:attrName>
                                        </p:attrNameLst>
                                      </p:cBhvr>
                                      <p:to>
                                        <p:strVal val="visible"/>
                                      </p:to>
                                    </p:set>
                                    <p:anim calcmode="lin" valueType="num">
                                      <p:cBhvr additive="base">
                                        <p:cTn dur="1000" fill="hold" id="7"/>
                                        <p:tgtEl>
                                          <p:spTgt spid="64"/>
                                        </p:tgtEl>
                                        <p:attrNameLst>
                                          <p:attrName>ppt_x</p:attrName>
                                        </p:attrNameLst>
                                      </p:cBhvr>
                                      <p:tavLst>
                                        <p:tav tm="0">
                                          <p:val>
                                            <p:strVal val="0-#ppt_w/2"/>
                                          </p:val>
                                        </p:tav>
                                        <p:tav tm="100000">
                                          <p:val>
                                            <p:strVal val="#ppt_x"/>
                                          </p:val>
                                        </p:tav>
                                      </p:tavLst>
                                    </p:anim>
                                    <p:anim calcmode="lin" valueType="num">
                                      <p:cBhvr additive="base">
                                        <p:cTn dur="1000" fill="hold" id="8"/>
                                        <p:tgtEl>
                                          <p:spTgt spid="64"/>
                                        </p:tgtEl>
                                        <p:attrNameLst>
                                          <p:attrName>ppt_y</p:attrName>
                                        </p:attrNameLst>
                                      </p:cBhvr>
                                      <p:tavLst>
                                        <p:tav tm="0">
                                          <p:val>
                                            <p:strVal val="#ppt_y"/>
                                          </p:val>
                                        </p:tav>
                                        <p:tav tm="100000">
                                          <p:val>
                                            <p:strVal val="#ppt_y"/>
                                          </p:val>
                                        </p:tav>
                                      </p:tavLst>
                                    </p:anim>
                                  </p:childTnLst>
                                </p:cTn>
                              </p:par>
                              <p:par>
                                <p:cTn decel="60000" fill="hold" id="9" nodeType="withEffect" presetClass="entr" presetID="2" presetSubtype="3">
                                  <p:stCondLst>
                                    <p:cond delay="0"/>
                                  </p:stCondLst>
                                  <p:childTnLst>
                                    <p:set>
                                      <p:cBhvr>
                                        <p:cTn dur="1" fill="hold" id="10">
                                          <p:stCondLst>
                                            <p:cond delay="0"/>
                                          </p:stCondLst>
                                        </p:cTn>
                                        <p:tgtEl>
                                          <p:spTgt spid="18"/>
                                        </p:tgtEl>
                                        <p:attrNameLst>
                                          <p:attrName>style.visibility</p:attrName>
                                        </p:attrNameLst>
                                      </p:cBhvr>
                                      <p:to>
                                        <p:strVal val="visible"/>
                                      </p:to>
                                    </p:set>
                                    <p:anim calcmode="lin" valueType="num">
                                      <p:cBhvr additive="base">
                                        <p:cTn dur="1000" fill="hold" id="11"/>
                                        <p:tgtEl>
                                          <p:spTgt spid="18"/>
                                        </p:tgtEl>
                                        <p:attrNameLst>
                                          <p:attrName>ppt_x</p:attrName>
                                        </p:attrNameLst>
                                      </p:cBhvr>
                                      <p:tavLst>
                                        <p:tav tm="0">
                                          <p:val>
                                            <p:strVal val="1+#ppt_w/2"/>
                                          </p:val>
                                        </p:tav>
                                        <p:tav tm="100000">
                                          <p:val>
                                            <p:strVal val="#ppt_x"/>
                                          </p:val>
                                        </p:tav>
                                      </p:tavLst>
                                    </p:anim>
                                    <p:anim calcmode="lin" valueType="num">
                                      <p:cBhvr additive="base">
                                        <p:cTn dur="1000" fill="hold" id="12"/>
                                        <p:tgtEl>
                                          <p:spTgt spid="18"/>
                                        </p:tgtEl>
                                        <p:attrNameLst>
                                          <p:attrName>ppt_y</p:attrName>
                                        </p:attrNameLst>
                                      </p:cBhvr>
                                      <p:tavLst>
                                        <p:tav tm="0">
                                          <p:val>
                                            <p:strVal val="0-#ppt_h/2"/>
                                          </p:val>
                                        </p:tav>
                                        <p:tav tm="100000">
                                          <p:val>
                                            <p:strVal val="#ppt_y"/>
                                          </p:val>
                                        </p:tav>
                                      </p:tavLst>
                                    </p:anim>
                                  </p:childTnLst>
                                </p:cTn>
                              </p:par>
                              <p:par>
                                <p:cTn decel="60000" fill="hold" id="13" nodeType="withEffect" presetClass="entr" presetID="2" presetSubtype="1">
                                  <p:stCondLst>
                                    <p:cond delay="0"/>
                                  </p:stCondLst>
                                  <p:childTnLst>
                                    <p:set>
                                      <p:cBhvr>
                                        <p:cTn dur="1" fill="hold" id="14">
                                          <p:stCondLst>
                                            <p:cond delay="0"/>
                                          </p:stCondLst>
                                        </p:cTn>
                                        <p:tgtEl>
                                          <p:spTgt spid="16"/>
                                        </p:tgtEl>
                                        <p:attrNameLst>
                                          <p:attrName>style.visibility</p:attrName>
                                        </p:attrNameLst>
                                      </p:cBhvr>
                                      <p:to>
                                        <p:strVal val="visible"/>
                                      </p:to>
                                    </p:set>
                                    <p:anim calcmode="lin" valueType="num">
                                      <p:cBhvr additive="base">
                                        <p:cTn dur="1000" fill="hold" id="15"/>
                                        <p:tgtEl>
                                          <p:spTgt spid="16"/>
                                        </p:tgtEl>
                                        <p:attrNameLst>
                                          <p:attrName>ppt_x</p:attrName>
                                        </p:attrNameLst>
                                      </p:cBhvr>
                                      <p:tavLst>
                                        <p:tav tm="0">
                                          <p:val>
                                            <p:strVal val="#ppt_x"/>
                                          </p:val>
                                        </p:tav>
                                        <p:tav tm="100000">
                                          <p:val>
                                            <p:strVal val="#ppt_x"/>
                                          </p:val>
                                        </p:tav>
                                      </p:tavLst>
                                    </p:anim>
                                    <p:anim calcmode="lin" valueType="num">
                                      <p:cBhvr additive="base">
                                        <p:cTn dur="1000" fill="hold" id="16"/>
                                        <p:tgtEl>
                                          <p:spTgt spid="16"/>
                                        </p:tgtEl>
                                        <p:attrNameLst>
                                          <p:attrName>ppt_y</p:attrName>
                                        </p:attrNameLst>
                                      </p:cBhvr>
                                      <p:tavLst>
                                        <p:tav tm="0">
                                          <p:val>
                                            <p:strVal val="0-#ppt_h/2"/>
                                          </p:val>
                                        </p:tav>
                                        <p:tav tm="100000">
                                          <p:val>
                                            <p:strVal val="#ppt_y"/>
                                          </p:val>
                                        </p:tav>
                                      </p:tavLst>
                                    </p:anim>
                                  </p:childTnLst>
                                </p:cTn>
                              </p:par>
                              <p:par>
                                <p:cTn decel="60000" fill="hold" id="17" nodeType="withEffect" presetClass="entr" presetID="2" presetSubtype="2">
                                  <p:stCondLst>
                                    <p:cond delay="0"/>
                                  </p:stCondLst>
                                  <p:childTnLst>
                                    <p:set>
                                      <p:cBhvr>
                                        <p:cTn dur="1" fill="hold" id="18">
                                          <p:stCondLst>
                                            <p:cond delay="0"/>
                                          </p:stCondLst>
                                        </p:cTn>
                                        <p:tgtEl>
                                          <p:spTgt spid="41"/>
                                        </p:tgtEl>
                                        <p:attrNameLst>
                                          <p:attrName>style.visibility</p:attrName>
                                        </p:attrNameLst>
                                      </p:cBhvr>
                                      <p:to>
                                        <p:strVal val="visible"/>
                                      </p:to>
                                    </p:set>
                                    <p:anim calcmode="lin" valueType="num">
                                      <p:cBhvr additive="base">
                                        <p:cTn dur="1000" fill="hold" id="19"/>
                                        <p:tgtEl>
                                          <p:spTgt spid="41"/>
                                        </p:tgtEl>
                                        <p:attrNameLst>
                                          <p:attrName>ppt_x</p:attrName>
                                        </p:attrNameLst>
                                      </p:cBhvr>
                                      <p:tavLst>
                                        <p:tav tm="0">
                                          <p:val>
                                            <p:strVal val="1+#ppt_w/2"/>
                                          </p:val>
                                        </p:tav>
                                        <p:tav tm="100000">
                                          <p:val>
                                            <p:strVal val="#ppt_x"/>
                                          </p:val>
                                        </p:tav>
                                      </p:tavLst>
                                    </p:anim>
                                    <p:anim calcmode="lin" valueType="num">
                                      <p:cBhvr additive="base">
                                        <p:cTn dur="1000" fill="hold" id="20"/>
                                        <p:tgtEl>
                                          <p:spTgt spid="41"/>
                                        </p:tgtEl>
                                        <p:attrNameLst>
                                          <p:attrName>ppt_y</p:attrName>
                                        </p:attrNameLst>
                                      </p:cBhvr>
                                      <p:tavLst>
                                        <p:tav tm="0">
                                          <p:val>
                                            <p:strVal val="#ppt_y"/>
                                          </p:val>
                                        </p:tav>
                                        <p:tav tm="100000">
                                          <p:val>
                                            <p:strVal val="#ppt_y"/>
                                          </p:val>
                                        </p:tav>
                                      </p:tavLst>
                                    </p:anim>
                                  </p:childTnLst>
                                </p:cTn>
                              </p:par>
                            </p:childTnLst>
                          </p:cTn>
                        </p:par>
                      </p:childTnLst>
                    </p:cTn>
                  </p:par>
                  <p:par>
                    <p:cTn fill="hold" id="21" nodeType="clickPar">
                      <p:stCondLst>
                        <p:cond delay="indefinite"/>
                      </p:stCondLst>
                      <p:childTnLst>
                        <p:par>
                          <p:cTn fill="hold" id="22" nodeType="afterGroup">
                            <p:stCondLst>
                              <p:cond delay="0"/>
                            </p:stCondLst>
                            <p:childTnLst>
                              <p:par>
                                <p:cTn fill="hold" grpId="0" id="23" nodeType="clickEffect" presetClass="entr" presetID="53" presetSubtype="0">
                                  <p:stCondLst>
                                    <p:cond delay="0"/>
                                  </p:stCondLst>
                                  <p:childTnLst>
                                    <p:set>
                                      <p:cBhvr>
                                        <p:cTn dur="1" fill="hold" id="24">
                                          <p:stCondLst>
                                            <p:cond delay="0"/>
                                          </p:stCondLst>
                                        </p:cTn>
                                        <p:tgtEl>
                                          <p:spTgt spid="57"/>
                                        </p:tgtEl>
                                        <p:attrNameLst>
                                          <p:attrName>style.visibility</p:attrName>
                                        </p:attrNameLst>
                                      </p:cBhvr>
                                      <p:to>
                                        <p:strVal val="visible"/>
                                      </p:to>
                                    </p:set>
                                    <p:anim calcmode="lin" valueType="num">
                                      <p:cBhvr>
                                        <p:cTn dur="500" fill="hold" id="25"/>
                                        <p:tgtEl>
                                          <p:spTgt spid="57"/>
                                        </p:tgtEl>
                                        <p:attrNameLst>
                                          <p:attrName>ppt_w</p:attrName>
                                        </p:attrNameLst>
                                      </p:cBhvr>
                                      <p:tavLst>
                                        <p:tav tm="0">
                                          <p:val>
                                            <p:fltVal val="0"/>
                                          </p:val>
                                        </p:tav>
                                        <p:tav tm="100000">
                                          <p:val>
                                            <p:strVal val="#ppt_w"/>
                                          </p:val>
                                        </p:tav>
                                      </p:tavLst>
                                    </p:anim>
                                    <p:anim calcmode="lin" valueType="num">
                                      <p:cBhvr>
                                        <p:cTn dur="500" fill="hold" id="26"/>
                                        <p:tgtEl>
                                          <p:spTgt spid="57"/>
                                        </p:tgtEl>
                                        <p:attrNameLst>
                                          <p:attrName>ppt_h</p:attrName>
                                        </p:attrNameLst>
                                      </p:cBhvr>
                                      <p:tavLst>
                                        <p:tav tm="0">
                                          <p:val>
                                            <p:fltVal val="0"/>
                                          </p:val>
                                        </p:tav>
                                        <p:tav tm="100000">
                                          <p:val>
                                            <p:strVal val="#ppt_h"/>
                                          </p:val>
                                        </p:tav>
                                      </p:tavLst>
                                    </p:anim>
                                    <p:animEffect filter="fade" transition="in">
                                      <p:cBhvr>
                                        <p:cTn dur="500" id="27"/>
                                        <p:tgtEl>
                                          <p:spTgt spid="57"/>
                                        </p:tgtEl>
                                      </p:cBhvr>
                                    </p:animEffect>
                                  </p:childTnLst>
                                </p:cTn>
                              </p:par>
                            </p:childTnLst>
                          </p:cTn>
                        </p:par>
                      </p:childTnLst>
                    </p:cTn>
                  </p:par>
                  <p:par>
                    <p:cTn fill="hold" id="28" nodeType="clickPar">
                      <p:stCondLst>
                        <p:cond delay="indefinite"/>
                      </p:stCondLst>
                      <p:childTnLst>
                        <p:par>
                          <p:cTn fill="hold" id="29" nodeType="afterGroup">
                            <p:stCondLst>
                              <p:cond delay="0"/>
                            </p:stCondLst>
                            <p:childTnLst>
                              <p:par>
                                <p:cTn fill="hold" grpId="0" id="30" nodeType="clickEffect" presetClass="entr" presetID="2" presetSubtype="4">
                                  <p:stCondLst>
                                    <p:cond delay="0"/>
                                  </p:stCondLst>
                                  <p:childTnLst>
                                    <p:set>
                                      <p:cBhvr>
                                        <p:cTn dur="1" fill="hold" id="31">
                                          <p:stCondLst>
                                            <p:cond delay="0"/>
                                          </p:stCondLst>
                                        </p:cTn>
                                        <p:tgtEl>
                                          <p:spTgt spid="35"/>
                                        </p:tgtEl>
                                        <p:attrNameLst>
                                          <p:attrName>style.visibility</p:attrName>
                                        </p:attrNameLst>
                                      </p:cBhvr>
                                      <p:to>
                                        <p:strVal val="visible"/>
                                      </p:to>
                                    </p:set>
                                    <p:anim calcmode="lin" valueType="num">
                                      <p:cBhvr additive="base">
                                        <p:cTn dur="500" fill="hold" id="32"/>
                                        <p:tgtEl>
                                          <p:spTgt spid="35"/>
                                        </p:tgtEl>
                                        <p:attrNameLst>
                                          <p:attrName>ppt_x</p:attrName>
                                        </p:attrNameLst>
                                      </p:cBhvr>
                                      <p:tavLst>
                                        <p:tav tm="0">
                                          <p:val>
                                            <p:strVal val="#ppt_x"/>
                                          </p:val>
                                        </p:tav>
                                        <p:tav tm="100000">
                                          <p:val>
                                            <p:strVal val="#ppt_x"/>
                                          </p:val>
                                        </p:tav>
                                      </p:tavLst>
                                    </p:anim>
                                    <p:anim calcmode="lin" valueType="num">
                                      <p:cBhvr additive="base">
                                        <p:cTn dur="500" fill="hold" id="33"/>
                                        <p:tgtEl>
                                          <p:spTgt spid="35"/>
                                        </p:tgtEl>
                                        <p:attrNameLst>
                                          <p:attrName>ppt_y</p:attrName>
                                        </p:attrNameLst>
                                      </p:cBhvr>
                                      <p:tavLst>
                                        <p:tav tm="0">
                                          <p:val>
                                            <p:strVal val="1+#ppt_h/2"/>
                                          </p:val>
                                        </p:tav>
                                        <p:tav tm="100000">
                                          <p:val>
                                            <p:strVal val="#ppt_y"/>
                                          </p:val>
                                        </p:tav>
                                      </p:tavLst>
                                    </p:anim>
                                  </p:childTnLst>
                                </p:cTn>
                              </p:par>
                            </p:childTnLst>
                          </p:cTn>
                        </p:par>
                      </p:childTnLst>
                    </p:cTn>
                  </p:par>
                  <p:par>
                    <p:cTn fill="hold" id="34" nodeType="clickPar">
                      <p:stCondLst>
                        <p:cond delay="indefinite"/>
                      </p:stCondLst>
                      <p:childTnLst>
                        <p:par>
                          <p:cTn fill="hold" id="35" nodeType="afterGroup">
                            <p:stCondLst>
                              <p:cond delay="0"/>
                            </p:stCondLst>
                            <p:childTnLst>
                              <p:par>
                                <p:cTn fill="hold" grpId="0" id="36" nodeType="clickEffect" presetClass="entr" presetID="22" presetSubtype="8">
                                  <p:stCondLst>
                                    <p:cond delay="0"/>
                                  </p:stCondLst>
                                  <p:childTnLst>
                                    <p:set>
                                      <p:cBhvr>
                                        <p:cTn dur="1" fill="hold" id="37">
                                          <p:stCondLst>
                                            <p:cond delay="0"/>
                                          </p:stCondLst>
                                        </p:cTn>
                                        <p:tgtEl>
                                          <p:spTgt spid="33"/>
                                        </p:tgtEl>
                                        <p:attrNameLst>
                                          <p:attrName>style.visibility</p:attrName>
                                        </p:attrNameLst>
                                      </p:cBhvr>
                                      <p:to>
                                        <p:strVal val="visible"/>
                                      </p:to>
                                    </p:set>
                                    <p:animEffect filter="wipe(left)" transition="in">
                                      <p:cBhvr>
                                        <p:cTn dur="500" id="38"/>
                                        <p:tgtEl>
                                          <p:spTgt spid="33"/>
                                        </p:tgtEl>
                                      </p:cBhvr>
                                    </p:animEffect>
                                  </p:childTnLst>
                                </p:cTn>
                              </p:par>
                            </p:childTnLst>
                          </p:cTn>
                        </p:par>
                      </p:childTnLst>
                    </p:cTn>
                  </p:par>
                  <p:par>
                    <p:cTn fill="hold" id="39" nodeType="clickPar">
                      <p:stCondLst>
                        <p:cond delay="indefinite"/>
                      </p:stCondLst>
                      <p:childTnLst>
                        <p:par>
                          <p:cTn fill="hold" id="40" nodeType="afterGroup">
                            <p:stCondLst>
                              <p:cond delay="0"/>
                            </p:stCondLst>
                            <p:childTnLst>
                              <p:par>
                                <p:cTn fill="hold" grpId="0" id="41" nodeType="clickEffect" presetClass="entr" presetID="2" presetSubtype="4">
                                  <p:stCondLst>
                                    <p:cond delay="0"/>
                                  </p:stCondLst>
                                  <p:childTnLst>
                                    <p:set>
                                      <p:cBhvr>
                                        <p:cTn dur="1" fill="hold" id="42">
                                          <p:stCondLst>
                                            <p:cond delay="0"/>
                                          </p:stCondLst>
                                        </p:cTn>
                                        <p:tgtEl>
                                          <p:spTgt spid="36"/>
                                        </p:tgtEl>
                                        <p:attrNameLst>
                                          <p:attrName>style.visibility</p:attrName>
                                        </p:attrNameLst>
                                      </p:cBhvr>
                                      <p:to>
                                        <p:strVal val="visible"/>
                                      </p:to>
                                    </p:set>
                                    <p:anim calcmode="lin" valueType="num">
                                      <p:cBhvr additive="base">
                                        <p:cTn dur="500" fill="hold" id="43"/>
                                        <p:tgtEl>
                                          <p:spTgt spid="36"/>
                                        </p:tgtEl>
                                        <p:attrNameLst>
                                          <p:attrName>ppt_x</p:attrName>
                                        </p:attrNameLst>
                                      </p:cBhvr>
                                      <p:tavLst>
                                        <p:tav tm="0">
                                          <p:val>
                                            <p:strVal val="#ppt_x"/>
                                          </p:val>
                                        </p:tav>
                                        <p:tav tm="100000">
                                          <p:val>
                                            <p:strVal val="#ppt_x"/>
                                          </p:val>
                                        </p:tav>
                                      </p:tavLst>
                                    </p:anim>
                                    <p:anim calcmode="lin" valueType="num">
                                      <p:cBhvr additive="base">
                                        <p:cTn dur="500" fill="hold" id="44"/>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7"/>
      <p:bldP grpId="0" spid="33"/>
      <p:bldP grpId="0" spid="35"/>
      <p:bldP grpId="0" spid="36"/>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2" name="Rectángulo 49"/>
          <p:cNvSpPr/>
          <p:nvPr/>
        </p:nvSpPr>
        <p:spPr>
          <a:xfrm>
            <a:off x="1288968" y="1200150"/>
            <a:ext cx="4807032" cy="1573470"/>
          </a:xfrm>
          <a:prstGeom prst="rect">
            <a:avLst/>
          </a:prstGeom>
        </p:spPr>
        <p:txBody>
          <a:bodyPr bIns="15210" lIns="30471" rIns="30471" tIns="15210" wrap="square">
            <a:spAutoFit/>
          </a:bodyPr>
          <a:lstStyle/>
          <a:p>
            <a:pPr defTabSz="801866">
              <a:lnSpc>
                <a:spcPct val="150000"/>
              </a:lnSpc>
            </a:pPr>
            <a:r>
              <a:rPr altLang="en-US" lang="zh-CN" sz="1350">
                <a:latin typeface="微软雅黑"/>
                <a:cs typeface="+mn-ea"/>
                <a:sym typeface="微软雅黑"/>
              </a:rPr>
              <a:t>基金的正常运作也依赖于社保费的缴纳，国家社保统筹基金同样在社会保险关系中拥有权利义务。缴纳社会保险费，不仅仅是对员工负责，也是对社会负责，更何况在城镇社会保险中员工自己也有缴纳社会保险的义务。所以既然符合缴纳社保条件必须缴纳，即使他自己写保证也不能放弃。</a:t>
            </a:r>
          </a:p>
        </p:txBody>
      </p:sp>
      <p:grpSp>
        <p:nvGrpSpPr>
          <p:cNvPr id="3" name="组合 2"/>
          <p:cNvGrpSpPr/>
          <p:nvPr/>
        </p:nvGrpSpPr>
        <p:grpSpPr>
          <a:xfrm>
            <a:off x="4724400" y="1548496"/>
            <a:ext cx="3535321" cy="3428364"/>
            <a:chOff x="6372849" y="1300211"/>
            <a:chExt cx="4713761" cy="4571152"/>
          </a:xfrm>
        </p:grpSpPr>
        <p:cxnSp>
          <p:nvCxnSpPr>
            <p:cNvPr id="25" name="24 Conector recto"/>
            <p:cNvCxnSpPr/>
            <p:nvPr/>
          </p:nvCxnSpPr>
          <p:spPr>
            <a:xfrm flipV="1">
              <a:off x="6683255" y="2705187"/>
              <a:ext cx="3238638" cy="1761558"/>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6" name="25 Circular"/>
            <p:cNvSpPr>
              <a:spLocks noChangeAspect="1"/>
            </p:cNvSpPr>
            <p:nvPr/>
          </p:nvSpPr>
          <p:spPr bwMode="auto">
            <a:xfrm>
              <a:off x="6757939" y="1542911"/>
              <a:ext cx="4328671" cy="4328452"/>
            </a:xfrm>
            <a:prstGeom prst="pie">
              <a:avLst>
                <a:gd fmla="val 16166917" name="adj1"/>
                <a:gd fmla="val 21947" name="adj2"/>
              </a:avLst>
            </a:prstGeom>
            <a:solidFill>
              <a:schemeClr val="accent1"/>
            </a:solidFill>
            <a:ln>
              <a:solidFill>
                <a:srgbClr val="FFFFFF"/>
              </a:solidFill>
            </a:ln>
            <a:scene3d>
              <a:camera prst="isometricLeftDown"/>
              <a:lightRig dir="t" rig="threePt"/>
            </a:scene3d>
            <a:extLst/>
          </p:spPr>
          <p:txBody>
            <a:bodyPr anchor="ctr" bIns="0" lIns="0" rIns="0" rtlCol="0" tIns="0"/>
            <a:lstStyle/>
            <a:p>
              <a:pPr algn="ctr" defTabSz="804826"/>
              <a:endParaRPr lang="es-SV" sz="1620">
                <a:solidFill>
                  <a:srgbClr val="000000"/>
                </a:solidFill>
                <a:latin typeface="微软雅黑"/>
                <a:ea typeface="微软雅黑"/>
                <a:cs typeface="+mn-ea"/>
                <a:sym typeface="微软雅黑"/>
              </a:endParaRPr>
            </a:p>
          </p:txBody>
        </p:sp>
        <p:sp>
          <p:nvSpPr>
            <p:cNvPr id="27" name="26 Circular"/>
            <p:cNvSpPr>
              <a:spLocks noChangeAspect="1"/>
            </p:cNvSpPr>
            <p:nvPr/>
          </p:nvSpPr>
          <p:spPr bwMode="auto">
            <a:xfrm>
              <a:off x="6757872" y="1953478"/>
              <a:ext cx="3710290" cy="3710101"/>
            </a:xfrm>
            <a:prstGeom prst="pie">
              <a:avLst>
                <a:gd fmla="val 16166917" name="adj1"/>
                <a:gd fmla="val 21947" name="adj2"/>
              </a:avLst>
            </a:prstGeom>
            <a:solidFill>
              <a:schemeClr val="accent2"/>
            </a:solidFill>
            <a:ln>
              <a:solidFill>
                <a:srgbClr val="FFFFFF"/>
              </a:solidFill>
            </a:ln>
            <a:scene3d>
              <a:camera prst="isometricLeftDown"/>
              <a:lightRig dir="t" rig="threePt"/>
            </a:scene3d>
            <a:extLst/>
          </p:spPr>
          <p:txBody>
            <a:bodyPr anchor="ctr" bIns="0" lIns="0" rIns="0" rtlCol="0" tIns="0"/>
            <a:lstStyle/>
            <a:p>
              <a:pPr algn="ctr" defTabSz="804826"/>
              <a:endParaRPr lang="es-SV" sz="1620">
                <a:solidFill>
                  <a:srgbClr val="000000"/>
                </a:solidFill>
                <a:latin typeface="微软雅黑"/>
                <a:ea typeface="微软雅黑"/>
                <a:cs typeface="+mn-ea"/>
                <a:sym typeface="微软雅黑"/>
              </a:endParaRPr>
            </a:p>
          </p:txBody>
        </p:sp>
        <p:sp>
          <p:nvSpPr>
            <p:cNvPr id="28" name="27 Circular"/>
            <p:cNvSpPr>
              <a:spLocks noChangeAspect="1"/>
            </p:cNvSpPr>
            <p:nvPr/>
          </p:nvSpPr>
          <p:spPr bwMode="auto">
            <a:xfrm>
              <a:off x="6719149" y="2381308"/>
              <a:ext cx="3091908" cy="3091751"/>
            </a:xfrm>
            <a:prstGeom prst="pie">
              <a:avLst>
                <a:gd fmla="val 16166917" name="adj1"/>
                <a:gd fmla="val 21947" name="adj2"/>
              </a:avLst>
            </a:prstGeom>
            <a:solidFill>
              <a:schemeClr val="accent1"/>
            </a:solidFill>
            <a:ln>
              <a:solidFill>
                <a:srgbClr val="FFFFFF"/>
              </a:solidFill>
            </a:ln>
            <a:scene3d>
              <a:camera prst="isometricLeftDown"/>
              <a:lightRig dir="t" rig="threePt"/>
            </a:scene3d>
            <a:extLst/>
          </p:spPr>
          <p:txBody>
            <a:bodyPr anchor="ctr" bIns="0" lIns="0" rIns="0" rtlCol="0" tIns="0"/>
            <a:lstStyle/>
            <a:p>
              <a:pPr algn="ctr" defTabSz="804826"/>
              <a:endParaRPr lang="es-SV" sz="1620">
                <a:solidFill>
                  <a:srgbClr val="000000"/>
                </a:solidFill>
                <a:latin typeface="微软雅黑"/>
                <a:ea typeface="微软雅黑"/>
                <a:cs typeface="+mn-ea"/>
                <a:sym typeface="微软雅黑"/>
              </a:endParaRPr>
            </a:p>
          </p:txBody>
        </p:sp>
        <p:sp>
          <p:nvSpPr>
            <p:cNvPr id="29" name="28 Circular"/>
            <p:cNvSpPr>
              <a:spLocks noChangeAspect="1"/>
            </p:cNvSpPr>
            <p:nvPr/>
          </p:nvSpPr>
          <p:spPr bwMode="auto">
            <a:xfrm>
              <a:off x="6719081" y="2797876"/>
              <a:ext cx="2473526" cy="2473400"/>
            </a:xfrm>
            <a:prstGeom prst="pie">
              <a:avLst>
                <a:gd fmla="val 16166917" name="adj1"/>
                <a:gd fmla="val 21947" name="adj2"/>
              </a:avLst>
            </a:prstGeom>
            <a:solidFill>
              <a:schemeClr val="accent2"/>
            </a:solidFill>
            <a:ln>
              <a:solidFill>
                <a:srgbClr val="FFFFFF"/>
              </a:solidFill>
            </a:ln>
            <a:scene3d>
              <a:camera prst="isometricLeftDown"/>
              <a:lightRig dir="t" rig="threePt"/>
            </a:scene3d>
            <a:extLst/>
          </p:spPr>
          <p:txBody>
            <a:bodyPr anchor="ctr" bIns="0" lIns="0" rIns="0" rtlCol="0" tIns="0"/>
            <a:lstStyle/>
            <a:p>
              <a:pPr algn="ctr" defTabSz="804826"/>
              <a:endParaRPr lang="es-SV" sz="1620">
                <a:solidFill>
                  <a:srgbClr val="000000"/>
                </a:solidFill>
                <a:latin typeface="微软雅黑"/>
                <a:ea typeface="微软雅黑"/>
                <a:cs typeface="+mn-ea"/>
                <a:sym typeface="微软雅黑"/>
              </a:endParaRPr>
            </a:p>
          </p:txBody>
        </p:sp>
        <p:sp>
          <p:nvSpPr>
            <p:cNvPr id="30" name="29 Circular"/>
            <p:cNvSpPr>
              <a:spLocks noChangeAspect="1"/>
            </p:cNvSpPr>
            <p:nvPr/>
          </p:nvSpPr>
          <p:spPr bwMode="auto">
            <a:xfrm>
              <a:off x="6718806" y="3214855"/>
              <a:ext cx="1855145" cy="1855051"/>
            </a:xfrm>
            <a:prstGeom prst="pie">
              <a:avLst>
                <a:gd fmla="val 16166917" name="adj1"/>
                <a:gd fmla="val 21947" name="adj2"/>
              </a:avLst>
            </a:prstGeom>
            <a:solidFill>
              <a:schemeClr val="accent1"/>
            </a:solidFill>
            <a:ln>
              <a:solidFill>
                <a:srgbClr val="FFFFFF"/>
              </a:solidFill>
            </a:ln>
            <a:scene3d>
              <a:camera prst="isometricLeftDown"/>
              <a:lightRig dir="t" rig="threePt"/>
            </a:scene3d>
            <a:extLst/>
          </p:spPr>
          <p:txBody>
            <a:bodyPr anchor="ctr" bIns="0" lIns="0" rIns="0" rtlCol="0" tIns="0"/>
            <a:lstStyle/>
            <a:p>
              <a:pPr algn="ctr" defTabSz="804826"/>
              <a:endParaRPr lang="es-SV" sz="1620">
                <a:solidFill>
                  <a:srgbClr val="000000"/>
                </a:solidFill>
                <a:latin typeface="微软雅黑"/>
                <a:ea typeface="微软雅黑"/>
                <a:cs typeface="+mn-ea"/>
                <a:sym typeface="微软雅黑"/>
              </a:endParaRPr>
            </a:p>
          </p:txBody>
        </p:sp>
        <p:cxnSp>
          <p:nvCxnSpPr>
            <p:cNvPr id="31" name="30 Conector recto"/>
            <p:cNvCxnSpPr/>
            <p:nvPr/>
          </p:nvCxnSpPr>
          <p:spPr>
            <a:xfrm flipV="1">
              <a:off x="6683549" y="1300211"/>
              <a:ext cx="2527882" cy="3166465"/>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2" name="31 Conector recto"/>
            <p:cNvCxnSpPr/>
            <p:nvPr/>
          </p:nvCxnSpPr>
          <p:spPr>
            <a:xfrm flipV="1">
              <a:off x="6683250" y="3968797"/>
              <a:ext cx="4094263" cy="503465"/>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8" name="Freeform 10"/>
            <p:cNvSpPr>
              <a:spLocks noChangeAspect="1" noEditPoints="1"/>
            </p:cNvSpPr>
            <p:nvPr/>
          </p:nvSpPr>
          <p:spPr bwMode="auto">
            <a:xfrm rot="19808194">
              <a:off x="6372849" y="4396652"/>
              <a:ext cx="361270" cy="338342"/>
            </a:xfrm>
            <a:custGeom>
              <a:gdLst>
                <a:gd fmla="*/ 829 w 3277" name="T0"/>
                <a:gd fmla="*/ 2810 h 3072" name="T1"/>
                <a:gd fmla="*/ 898 w 3277" name="T2"/>
                <a:gd fmla="*/ 2864 h 3072" name="T3"/>
                <a:gd fmla="*/ 1069 w 3277" name="T4"/>
                <a:gd fmla="*/ 2857 h 3072" name="T5"/>
                <a:gd fmla="*/ 1123 w 3277" name="T6"/>
                <a:gd fmla="*/ 2789 h 3072" name="T7"/>
                <a:gd fmla="*/ 1843 w 3277" name="T8"/>
                <a:gd fmla="*/ 819 h 3072" name="T9"/>
                <a:gd fmla="*/ 1843 w 3277" name="T10"/>
                <a:gd fmla="*/ 819 h 3072" name="T11"/>
                <a:gd fmla="*/ 706 w 3277" name="T12"/>
                <a:gd fmla="*/ 823 h 3072" name="T13"/>
                <a:gd fmla="*/ 578 w 3277" name="T14"/>
                <a:gd fmla="*/ 845 h 3072" name="T15"/>
                <a:gd fmla="*/ 449 w 3277" name="T16"/>
                <a:gd fmla="*/ 895 h 3072" name="T17"/>
                <a:gd fmla="*/ 334 w 3277" name="T18"/>
                <a:gd fmla="*/ 978 h 3072" name="T19"/>
                <a:gd fmla="*/ 249 w 3277" name="T20"/>
                <a:gd fmla="*/ 1103 h 3072" name="T21"/>
                <a:gd fmla="*/ 207 w 3277" name="T22"/>
                <a:gd fmla="*/ 1279 h 3072" name="T23"/>
                <a:gd fmla="*/ 222 w 3277" name="T24"/>
                <a:gd fmla="*/ 1478 h 3072" name="T25"/>
                <a:gd fmla="*/ 288 w 3277" name="T26"/>
                <a:gd fmla="*/ 1626 h 3072" name="T27"/>
                <a:gd fmla="*/ 391 w 3277" name="T28"/>
                <a:gd fmla="*/ 1729 h 3072" name="T29"/>
                <a:gd fmla="*/ 515 w 3277" name="T30"/>
                <a:gd fmla="*/ 1793 h 3072" name="T31"/>
                <a:gd fmla="*/ 645 w 3277" name="T32"/>
                <a:gd fmla="*/ 1828 h 3072" name="T33"/>
                <a:gd fmla="*/ 766 w 3277" name="T34"/>
                <a:gd fmla="*/ 1842 h 3072" name="T35"/>
                <a:gd fmla="*/ 1639 w 3277" name="T36"/>
                <a:gd fmla="*/ 819 h 3072" name="T37"/>
                <a:gd fmla="*/ 2355 w 3277" name="T38"/>
                <a:gd fmla="*/ 717 h 3072" name="T39"/>
                <a:gd fmla="*/ 3072 w 3277" name="T40"/>
                <a:gd fmla="*/ 0 h 3072" name="T41"/>
                <a:gd fmla="*/ 3193 w 3277" name="T42"/>
                <a:gd fmla="*/ 39 h 3072" name="T43"/>
                <a:gd fmla="*/ 3266 w 3277" name="T44"/>
                <a:gd fmla="*/ 140 h 3072" name="T45"/>
                <a:gd fmla="*/ 3275 w 3277" name="T46"/>
                <a:gd fmla="*/ 2491 h 3072" name="T47"/>
                <a:gd fmla="*/ 3217 w 3277" name="T48"/>
                <a:gd fmla="*/ 2603 h 3072" name="T49"/>
                <a:gd fmla="*/ 3105 w 3277" name="T50"/>
                <a:gd fmla="*/ 2660 h 3072" name="T51"/>
                <a:gd fmla="*/ 1331 w 3277" name="T52"/>
                <a:gd fmla="*/ 2867 h 3072" name="T53"/>
                <a:gd fmla="*/ 1292 w 3277" name="T54"/>
                <a:gd fmla="*/ 2988 h 3072" name="T55"/>
                <a:gd fmla="*/ 1191 w 3277" name="T56"/>
                <a:gd fmla="*/ 3062 h 3072" name="T57"/>
                <a:gd fmla="*/ 786 w 3277" name="T58"/>
                <a:gd fmla="*/ 3069 h 3072" name="T59"/>
                <a:gd fmla="*/ 675 w 3277" name="T60"/>
                <a:gd fmla="*/ 3012 h 3072" name="T61"/>
                <a:gd fmla="*/ 617 w 3277" name="T62"/>
                <a:gd fmla="*/ 2901 h 3072" name="T63"/>
                <a:gd fmla="*/ 615 w 3277" name="T64"/>
                <a:gd fmla="*/ 2836 h 3072" name="T65"/>
                <a:gd fmla="*/ 615 w 3277" name="T66"/>
                <a:gd fmla="*/ 2715 h 3072" name="T67"/>
                <a:gd fmla="*/ 616 w 3277" name="T68"/>
                <a:gd fmla="*/ 2539 h 3072" name="T69"/>
                <a:gd fmla="*/ 616 w 3277" name="T70"/>
                <a:gd fmla="*/ 2348 h 3072" name="T71"/>
                <a:gd fmla="*/ 616 w 3277" name="T72"/>
                <a:gd fmla="*/ 2178 h 3072" name="T73"/>
                <a:gd fmla="*/ 615 w 3277" name="T74"/>
                <a:gd fmla="*/ 2069 h 3072" name="T75"/>
                <a:gd fmla="*/ 494 w 3277" name="T76"/>
                <a:gd fmla="*/ 2016 h 3072" name="T77"/>
                <a:gd fmla="*/ 282 w 3277" name="T78"/>
                <a:gd fmla="*/ 1906 h 3072" name="T79"/>
                <a:gd fmla="*/ 121 w 3277" name="T80"/>
                <a:gd fmla="*/ 1739 h 3072" name="T81"/>
                <a:gd fmla="*/ 23 w 3277" name="T82"/>
                <a:gd fmla="*/ 1522 h 3072" name="T83"/>
                <a:gd fmla="*/ 2 w 3277" name="T84"/>
                <a:gd fmla="*/ 1268 h 3072" name="T85"/>
                <a:gd fmla="*/ 58 w 3277" name="T86"/>
                <a:gd fmla="*/ 1041 h 3072" name="T87"/>
                <a:gd fmla="*/ 180 w 3277" name="T88"/>
                <a:gd fmla="*/ 859 h 3072" name="T89"/>
                <a:gd fmla="*/ 355 w 3277" name="T90"/>
                <a:gd fmla="*/ 725 h 3072" name="T91"/>
                <a:gd fmla="*/ 572 w 3277" name="T92"/>
                <a:gd fmla="*/ 642 h 3072" name="T93"/>
                <a:gd fmla="*/ 819 w 3277" name="T94"/>
                <a:gd fmla="*/ 614 h 3072"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3072" w="3277">
                  <a:moveTo>
                    <a:pt x="819" y="2048"/>
                  </a:moveTo>
                  <a:lnTo>
                    <a:pt x="819" y="2765"/>
                  </a:lnTo>
                  <a:lnTo>
                    <a:pt x="822" y="2789"/>
                  </a:lnTo>
                  <a:lnTo>
                    <a:pt x="829" y="2810"/>
                  </a:lnTo>
                  <a:lnTo>
                    <a:pt x="841" y="2829"/>
                  </a:lnTo>
                  <a:lnTo>
                    <a:pt x="857" y="2845"/>
                  </a:lnTo>
                  <a:lnTo>
                    <a:pt x="876" y="2857"/>
                  </a:lnTo>
                  <a:lnTo>
                    <a:pt x="898" y="2864"/>
                  </a:lnTo>
                  <a:lnTo>
                    <a:pt x="922" y="2867"/>
                  </a:lnTo>
                  <a:lnTo>
                    <a:pt x="1024" y="2867"/>
                  </a:lnTo>
                  <a:lnTo>
                    <a:pt x="1048" y="2864"/>
                  </a:lnTo>
                  <a:lnTo>
                    <a:pt x="1069" y="2857"/>
                  </a:lnTo>
                  <a:lnTo>
                    <a:pt x="1088" y="2845"/>
                  </a:lnTo>
                  <a:lnTo>
                    <a:pt x="1104" y="2829"/>
                  </a:lnTo>
                  <a:lnTo>
                    <a:pt x="1116" y="2810"/>
                  </a:lnTo>
                  <a:lnTo>
                    <a:pt x="1123" y="2789"/>
                  </a:lnTo>
                  <a:lnTo>
                    <a:pt x="1126" y="2765"/>
                  </a:lnTo>
                  <a:lnTo>
                    <a:pt x="1126" y="2048"/>
                  </a:lnTo>
                  <a:lnTo>
                    <a:pt x="819" y="2048"/>
                  </a:lnTo>
                  <a:close/>
                  <a:moveTo>
                    <a:pt x="1843" y="819"/>
                  </a:moveTo>
                  <a:lnTo>
                    <a:pt x="1843" y="1843"/>
                  </a:lnTo>
                  <a:lnTo>
                    <a:pt x="2150" y="1843"/>
                  </a:lnTo>
                  <a:lnTo>
                    <a:pt x="2150" y="819"/>
                  </a:lnTo>
                  <a:lnTo>
                    <a:pt x="1843" y="819"/>
                  </a:lnTo>
                  <a:close/>
                  <a:moveTo>
                    <a:pt x="793" y="819"/>
                  </a:moveTo>
                  <a:lnTo>
                    <a:pt x="765" y="819"/>
                  </a:lnTo>
                  <a:lnTo>
                    <a:pt x="736" y="820"/>
                  </a:lnTo>
                  <a:lnTo>
                    <a:pt x="706" y="823"/>
                  </a:lnTo>
                  <a:lnTo>
                    <a:pt x="675" y="826"/>
                  </a:lnTo>
                  <a:lnTo>
                    <a:pt x="642" y="831"/>
                  </a:lnTo>
                  <a:lnTo>
                    <a:pt x="610" y="837"/>
                  </a:lnTo>
                  <a:lnTo>
                    <a:pt x="578" y="845"/>
                  </a:lnTo>
                  <a:lnTo>
                    <a:pt x="545" y="855"/>
                  </a:lnTo>
                  <a:lnTo>
                    <a:pt x="512" y="866"/>
                  </a:lnTo>
                  <a:lnTo>
                    <a:pt x="480" y="879"/>
                  </a:lnTo>
                  <a:lnTo>
                    <a:pt x="449" y="895"/>
                  </a:lnTo>
                  <a:lnTo>
                    <a:pt x="419" y="912"/>
                  </a:lnTo>
                  <a:lnTo>
                    <a:pt x="388" y="932"/>
                  </a:lnTo>
                  <a:lnTo>
                    <a:pt x="361" y="954"/>
                  </a:lnTo>
                  <a:lnTo>
                    <a:pt x="334" y="978"/>
                  </a:lnTo>
                  <a:lnTo>
                    <a:pt x="310" y="1006"/>
                  </a:lnTo>
                  <a:lnTo>
                    <a:pt x="287" y="1035"/>
                  </a:lnTo>
                  <a:lnTo>
                    <a:pt x="266" y="1068"/>
                  </a:lnTo>
                  <a:lnTo>
                    <a:pt x="249" y="1103"/>
                  </a:lnTo>
                  <a:lnTo>
                    <a:pt x="234" y="1143"/>
                  </a:lnTo>
                  <a:lnTo>
                    <a:pt x="222" y="1184"/>
                  </a:lnTo>
                  <a:lnTo>
                    <a:pt x="213" y="1229"/>
                  </a:lnTo>
                  <a:lnTo>
                    <a:pt x="207" y="1279"/>
                  </a:lnTo>
                  <a:lnTo>
                    <a:pt x="205" y="1331"/>
                  </a:lnTo>
                  <a:lnTo>
                    <a:pt x="207" y="1384"/>
                  </a:lnTo>
                  <a:lnTo>
                    <a:pt x="213" y="1432"/>
                  </a:lnTo>
                  <a:lnTo>
                    <a:pt x="222" y="1478"/>
                  </a:lnTo>
                  <a:lnTo>
                    <a:pt x="234" y="1520"/>
                  </a:lnTo>
                  <a:lnTo>
                    <a:pt x="249" y="1558"/>
                  </a:lnTo>
                  <a:lnTo>
                    <a:pt x="267" y="1593"/>
                  </a:lnTo>
                  <a:lnTo>
                    <a:pt x="288" y="1626"/>
                  </a:lnTo>
                  <a:lnTo>
                    <a:pt x="311" y="1656"/>
                  </a:lnTo>
                  <a:lnTo>
                    <a:pt x="336" y="1682"/>
                  </a:lnTo>
                  <a:lnTo>
                    <a:pt x="363" y="1706"/>
                  </a:lnTo>
                  <a:lnTo>
                    <a:pt x="391" y="1729"/>
                  </a:lnTo>
                  <a:lnTo>
                    <a:pt x="421" y="1748"/>
                  </a:lnTo>
                  <a:lnTo>
                    <a:pt x="451" y="1765"/>
                  </a:lnTo>
                  <a:lnTo>
                    <a:pt x="483" y="1780"/>
                  </a:lnTo>
                  <a:lnTo>
                    <a:pt x="515" y="1793"/>
                  </a:lnTo>
                  <a:lnTo>
                    <a:pt x="548" y="1804"/>
                  </a:lnTo>
                  <a:lnTo>
                    <a:pt x="580" y="1813"/>
                  </a:lnTo>
                  <a:lnTo>
                    <a:pt x="613" y="1821"/>
                  </a:lnTo>
                  <a:lnTo>
                    <a:pt x="645" y="1828"/>
                  </a:lnTo>
                  <a:lnTo>
                    <a:pt x="677" y="1834"/>
                  </a:lnTo>
                  <a:lnTo>
                    <a:pt x="708" y="1837"/>
                  </a:lnTo>
                  <a:lnTo>
                    <a:pt x="738" y="1840"/>
                  </a:lnTo>
                  <a:lnTo>
                    <a:pt x="766" y="1842"/>
                  </a:lnTo>
                  <a:lnTo>
                    <a:pt x="794" y="1843"/>
                  </a:lnTo>
                  <a:lnTo>
                    <a:pt x="819" y="1843"/>
                  </a:lnTo>
                  <a:lnTo>
                    <a:pt x="1639" y="1843"/>
                  </a:lnTo>
                  <a:lnTo>
                    <a:pt x="1639" y="819"/>
                  </a:lnTo>
                  <a:lnTo>
                    <a:pt x="819" y="819"/>
                  </a:lnTo>
                  <a:lnTo>
                    <a:pt x="793" y="819"/>
                  </a:lnTo>
                  <a:close/>
                  <a:moveTo>
                    <a:pt x="3072" y="205"/>
                  </a:moveTo>
                  <a:lnTo>
                    <a:pt x="2355" y="717"/>
                  </a:lnTo>
                  <a:lnTo>
                    <a:pt x="2355" y="1945"/>
                  </a:lnTo>
                  <a:lnTo>
                    <a:pt x="3072" y="2458"/>
                  </a:lnTo>
                  <a:lnTo>
                    <a:pt x="3072" y="205"/>
                  </a:lnTo>
                  <a:close/>
                  <a:moveTo>
                    <a:pt x="3072" y="0"/>
                  </a:moveTo>
                  <a:lnTo>
                    <a:pt x="3105" y="3"/>
                  </a:lnTo>
                  <a:lnTo>
                    <a:pt x="3136" y="10"/>
                  </a:lnTo>
                  <a:lnTo>
                    <a:pt x="3166" y="23"/>
                  </a:lnTo>
                  <a:lnTo>
                    <a:pt x="3193" y="39"/>
                  </a:lnTo>
                  <a:lnTo>
                    <a:pt x="3217" y="61"/>
                  </a:lnTo>
                  <a:lnTo>
                    <a:pt x="3237" y="84"/>
                  </a:lnTo>
                  <a:lnTo>
                    <a:pt x="3254" y="111"/>
                  </a:lnTo>
                  <a:lnTo>
                    <a:pt x="3266" y="140"/>
                  </a:lnTo>
                  <a:lnTo>
                    <a:pt x="3275" y="171"/>
                  </a:lnTo>
                  <a:lnTo>
                    <a:pt x="3277" y="205"/>
                  </a:lnTo>
                  <a:lnTo>
                    <a:pt x="3277" y="2458"/>
                  </a:lnTo>
                  <a:lnTo>
                    <a:pt x="3275" y="2491"/>
                  </a:lnTo>
                  <a:lnTo>
                    <a:pt x="3266" y="2522"/>
                  </a:lnTo>
                  <a:lnTo>
                    <a:pt x="3254" y="2552"/>
                  </a:lnTo>
                  <a:lnTo>
                    <a:pt x="3237" y="2579"/>
                  </a:lnTo>
                  <a:lnTo>
                    <a:pt x="3217" y="2603"/>
                  </a:lnTo>
                  <a:lnTo>
                    <a:pt x="3193" y="2623"/>
                  </a:lnTo>
                  <a:lnTo>
                    <a:pt x="3166" y="2639"/>
                  </a:lnTo>
                  <a:lnTo>
                    <a:pt x="3136" y="2652"/>
                  </a:lnTo>
                  <a:lnTo>
                    <a:pt x="3105" y="2660"/>
                  </a:lnTo>
                  <a:lnTo>
                    <a:pt x="3072" y="2663"/>
                  </a:lnTo>
                  <a:lnTo>
                    <a:pt x="2150" y="2048"/>
                  </a:lnTo>
                  <a:lnTo>
                    <a:pt x="1331" y="2048"/>
                  </a:lnTo>
                  <a:lnTo>
                    <a:pt x="1331" y="2867"/>
                  </a:lnTo>
                  <a:lnTo>
                    <a:pt x="1328" y="2901"/>
                  </a:lnTo>
                  <a:lnTo>
                    <a:pt x="1320" y="2932"/>
                  </a:lnTo>
                  <a:lnTo>
                    <a:pt x="1308" y="2961"/>
                  </a:lnTo>
                  <a:lnTo>
                    <a:pt x="1292" y="2988"/>
                  </a:lnTo>
                  <a:lnTo>
                    <a:pt x="1271" y="3011"/>
                  </a:lnTo>
                  <a:lnTo>
                    <a:pt x="1247" y="3033"/>
                  </a:lnTo>
                  <a:lnTo>
                    <a:pt x="1220" y="3049"/>
                  </a:lnTo>
                  <a:lnTo>
                    <a:pt x="1191" y="3062"/>
                  </a:lnTo>
                  <a:lnTo>
                    <a:pt x="1160" y="3069"/>
                  </a:lnTo>
                  <a:lnTo>
                    <a:pt x="1126" y="3072"/>
                  </a:lnTo>
                  <a:lnTo>
                    <a:pt x="819" y="3072"/>
                  </a:lnTo>
                  <a:lnTo>
                    <a:pt x="786" y="3069"/>
                  </a:lnTo>
                  <a:lnTo>
                    <a:pt x="754" y="3062"/>
                  </a:lnTo>
                  <a:lnTo>
                    <a:pt x="725" y="3049"/>
                  </a:lnTo>
                  <a:lnTo>
                    <a:pt x="698" y="3033"/>
                  </a:lnTo>
                  <a:lnTo>
                    <a:pt x="675" y="3012"/>
                  </a:lnTo>
                  <a:lnTo>
                    <a:pt x="653" y="2988"/>
                  </a:lnTo>
                  <a:lnTo>
                    <a:pt x="637" y="2961"/>
                  </a:lnTo>
                  <a:lnTo>
                    <a:pt x="625" y="2932"/>
                  </a:lnTo>
                  <a:lnTo>
                    <a:pt x="617" y="2901"/>
                  </a:lnTo>
                  <a:lnTo>
                    <a:pt x="614" y="2867"/>
                  </a:lnTo>
                  <a:lnTo>
                    <a:pt x="614" y="2863"/>
                  </a:lnTo>
                  <a:lnTo>
                    <a:pt x="614" y="2852"/>
                  </a:lnTo>
                  <a:lnTo>
                    <a:pt x="615" y="2836"/>
                  </a:lnTo>
                  <a:lnTo>
                    <a:pt x="615" y="2813"/>
                  </a:lnTo>
                  <a:lnTo>
                    <a:pt x="615" y="2785"/>
                  </a:lnTo>
                  <a:lnTo>
                    <a:pt x="615" y="2751"/>
                  </a:lnTo>
                  <a:lnTo>
                    <a:pt x="615" y="2715"/>
                  </a:lnTo>
                  <a:lnTo>
                    <a:pt x="615" y="2675"/>
                  </a:lnTo>
                  <a:lnTo>
                    <a:pt x="615" y="2632"/>
                  </a:lnTo>
                  <a:lnTo>
                    <a:pt x="616" y="2587"/>
                  </a:lnTo>
                  <a:lnTo>
                    <a:pt x="616" y="2539"/>
                  </a:lnTo>
                  <a:lnTo>
                    <a:pt x="616" y="2492"/>
                  </a:lnTo>
                  <a:lnTo>
                    <a:pt x="616" y="2444"/>
                  </a:lnTo>
                  <a:lnTo>
                    <a:pt x="616" y="2395"/>
                  </a:lnTo>
                  <a:lnTo>
                    <a:pt x="616" y="2348"/>
                  </a:lnTo>
                  <a:lnTo>
                    <a:pt x="616" y="2302"/>
                  </a:lnTo>
                  <a:lnTo>
                    <a:pt x="616" y="2258"/>
                  </a:lnTo>
                  <a:lnTo>
                    <a:pt x="616" y="2217"/>
                  </a:lnTo>
                  <a:lnTo>
                    <a:pt x="616" y="2178"/>
                  </a:lnTo>
                  <a:lnTo>
                    <a:pt x="616" y="2144"/>
                  </a:lnTo>
                  <a:lnTo>
                    <a:pt x="616" y="2114"/>
                  </a:lnTo>
                  <a:lnTo>
                    <a:pt x="616" y="2089"/>
                  </a:lnTo>
                  <a:lnTo>
                    <a:pt x="615" y="2069"/>
                  </a:lnTo>
                  <a:lnTo>
                    <a:pt x="615" y="2055"/>
                  </a:lnTo>
                  <a:lnTo>
                    <a:pt x="614" y="2048"/>
                  </a:lnTo>
                  <a:lnTo>
                    <a:pt x="553" y="2034"/>
                  </a:lnTo>
                  <a:lnTo>
                    <a:pt x="494" y="2016"/>
                  </a:lnTo>
                  <a:lnTo>
                    <a:pt x="437" y="1994"/>
                  </a:lnTo>
                  <a:lnTo>
                    <a:pt x="382" y="1969"/>
                  </a:lnTo>
                  <a:lnTo>
                    <a:pt x="331" y="1938"/>
                  </a:lnTo>
                  <a:lnTo>
                    <a:pt x="282" y="1906"/>
                  </a:lnTo>
                  <a:lnTo>
                    <a:pt x="236" y="1869"/>
                  </a:lnTo>
                  <a:lnTo>
                    <a:pt x="195" y="1828"/>
                  </a:lnTo>
                  <a:lnTo>
                    <a:pt x="155" y="1785"/>
                  </a:lnTo>
                  <a:lnTo>
                    <a:pt x="121" y="1739"/>
                  </a:lnTo>
                  <a:lnTo>
                    <a:pt x="90" y="1689"/>
                  </a:lnTo>
                  <a:lnTo>
                    <a:pt x="64" y="1637"/>
                  </a:lnTo>
                  <a:lnTo>
                    <a:pt x="41" y="1580"/>
                  </a:lnTo>
                  <a:lnTo>
                    <a:pt x="23" y="1522"/>
                  </a:lnTo>
                  <a:lnTo>
                    <a:pt x="10" y="1461"/>
                  </a:lnTo>
                  <a:lnTo>
                    <a:pt x="3" y="1397"/>
                  </a:lnTo>
                  <a:lnTo>
                    <a:pt x="0" y="1331"/>
                  </a:lnTo>
                  <a:lnTo>
                    <a:pt x="2" y="1268"/>
                  </a:lnTo>
                  <a:lnTo>
                    <a:pt x="10" y="1207"/>
                  </a:lnTo>
                  <a:lnTo>
                    <a:pt x="21" y="1149"/>
                  </a:lnTo>
                  <a:lnTo>
                    <a:pt x="38" y="1093"/>
                  </a:lnTo>
                  <a:lnTo>
                    <a:pt x="58" y="1041"/>
                  </a:lnTo>
                  <a:lnTo>
                    <a:pt x="84" y="991"/>
                  </a:lnTo>
                  <a:lnTo>
                    <a:pt x="112" y="944"/>
                  </a:lnTo>
                  <a:lnTo>
                    <a:pt x="144" y="901"/>
                  </a:lnTo>
                  <a:lnTo>
                    <a:pt x="180" y="859"/>
                  </a:lnTo>
                  <a:lnTo>
                    <a:pt x="219" y="821"/>
                  </a:lnTo>
                  <a:lnTo>
                    <a:pt x="261" y="786"/>
                  </a:lnTo>
                  <a:lnTo>
                    <a:pt x="307" y="754"/>
                  </a:lnTo>
                  <a:lnTo>
                    <a:pt x="355" y="725"/>
                  </a:lnTo>
                  <a:lnTo>
                    <a:pt x="405" y="700"/>
                  </a:lnTo>
                  <a:lnTo>
                    <a:pt x="459" y="678"/>
                  </a:lnTo>
                  <a:lnTo>
                    <a:pt x="514" y="659"/>
                  </a:lnTo>
                  <a:lnTo>
                    <a:pt x="572" y="642"/>
                  </a:lnTo>
                  <a:lnTo>
                    <a:pt x="631" y="630"/>
                  </a:lnTo>
                  <a:lnTo>
                    <a:pt x="693" y="621"/>
                  </a:lnTo>
                  <a:lnTo>
                    <a:pt x="755" y="616"/>
                  </a:lnTo>
                  <a:lnTo>
                    <a:pt x="819" y="614"/>
                  </a:lnTo>
                  <a:lnTo>
                    <a:pt x="2150" y="614"/>
                  </a:lnTo>
                  <a:lnTo>
                    <a:pt x="3072" y="0"/>
                  </a:lnTo>
                  <a:close/>
                </a:path>
              </a:pathLst>
            </a:custGeom>
            <a:solidFill>
              <a:srgbClr val="6E7A5C"/>
            </a:solidFill>
            <a:ln w="0">
              <a:solidFill>
                <a:schemeClr val="accent2"/>
              </a:solidFill>
              <a:prstDash val="solid"/>
              <a:round/>
            </a:ln>
          </p:spPr>
          <p:txBody>
            <a:bodyPr anchor="t" anchorCtr="0" bIns="15210" compatLnSpc="1" lIns="30471" numCol="1" rIns="30471" tIns="15210" vert="horz" wrap="square">
              <a:prstTxWarp prst="textNoShape">
                <a:avLst/>
              </a:prstTxWarp>
            </a:bodyPr>
            <a:lstStyle/>
            <a:p>
              <a:pPr defTabSz="804826"/>
              <a:endParaRPr lang="es-SV" sz="1620">
                <a:solidFill>
                  <a:srgbClr val="1F1F1F"/>
                </a:solidFill>
                <a:latin typeface="微软雅黑"/>
                <a:ea typeface="微软雅黑"/>
                <a:cs typeface="+mn-ea"/>
                <a:sym typeface="微软雅黑"/>
              </a:endParaRPr>
            </a:p>
          </p:txBody>
        </p:sp>
      </p:grpSp>
      <p:grpSp>
        <p:nvGrpSpPr>
          <p:cNvPr id="4" name="组合 3"/>
          <p:cNvGrpSpPr/>
          <p:nvPr/>
        </p:nvGrpSpPr>
        <p:grpSpPr>
          <a:xfrm>
            <a:off x="1349405" y="2996748"/>
            <a:ext cx="2479042" cy="1010984"/>
            <a:chOff x="1875749" y="4097262"/>
            <a:chExt cx="3305389" cy="1347978"/>
          </a:xfrm>
        </p:grpSpPr>
        <p:sp>
          <p:nvSpPr>
            <p:cNvPr id="39" name="Textbox 1"/>
            <p:cNvSpPr/>
            <p:nvPr/>
          </p:nvSpPr>
          <p:spPr>
            <a:xfrm>
              <a:off x="2015752" y="4097262"/>
              <a:ext cx="1522867" cy="351144"/>
            </a:xfrm>
            <a:prstGeom prst="rect">
              <a:avLst/>
            </a:prstGeom>
          </p:spPr>
          <p:txBody>
            <a:bodyPr bIns="40239" lIns="80504" rIns="80504" tIns="40239" wrap="square">
              <a:spAutoFit/>
            </a:bodyPr>
            <a:lstStyle/>
            <a:p>
              <a:pPr algn="ctr" defTabSz="801866"/>
              <a:r>
                <a:rPr altLang="en-US" lang="zh-CN" smtClean="0" sz="1200">
                  <a:solidFill>
                    <a:schemeClr val="tx1">
                      <a:lumMod val="75000"/>
                      <a:lumOff val="25000"/>
                    </a:schemeClr>
                  </a:solidFill>
                  <a:latin typeface="微软雅黑"/>
                  <a:cs typeface="+mn-ea"/>
                  <a:sym typeface="微软雅黑"/>
                </a:rPr>
                <a:t>基金正常运行</a:t>
              </a:r>
            </a:p>
          </p:txBody>
        </p:sp>
        <p:sp>
          <p:nvSpPr>
            <p:cNvPr id="40" name="ergergerg"/>
            <p:cNvSpPr>
              <a:spLocks noChangeAspect="1"/>
            </p:cNvSpPr>
            <p:nvPr/>
          </p:nvSpPr>
          <p:spPr>
            <a:xfrm rot="16200000">
              <a:off x="1865620" y="4159992"/>
              <a:ext cx="196687" cy="176430"/>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1"/>
            </a:solidFill>
            <a:ln>
              <a:noFill/>
            </a:ln>
            <a:scene3d>
              <a:camera prst="orthographicFront"/>
              <a:lightRig dir="t" rig="soft"/>
            </a:scene3d>
            <a:sp3d extrusionH="508000" prstMaterial="flat"/>
          </p:spPr>
          <p:txBody>
            <a:bodyPr anchor="ctr" bIns="0" lIns="0" rIns="0" rtlCol="0" tIns="0"/>
            <a:lstStyle/>
            <a:p>
              <a:pPr algn="ctr" defTabSz="804826"/>
              <a:endParaRPr lang="en-US" sz="2000">
                <a:solidFill>
                  <a:srgbClr val="000000"/>
                </a:solidFill>
                <a:latin typeface="微软雅黑"/>
                <a:ea typeface="微软雅黑"/>
                <a:cs typeface="+mn-ea"/>
                <a:sym typeface="微软雅黑"/>
              </a:endParaRPr>
            </a:p>
          </p:txBody>
        </p:sp>
        <p:sp>
          <p:nvSpPr>
            <p:cNvPr id="41" name="ergergerg"/>
            <p:cNvSpPr>
              <a:spLocks noChangeAspect="1"/>
            </p:cNvSpPr>
            <p:nvPr/>
          </p:nvSpPr>
          <p:spPr>
            <a:xfrm rot="16200000">
              <a:off x="3508140" y="4159992"/>
              <a:ext cx="196687" cy="176430"/>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2"/>
            </a:solidFill>
            <a:ln>
              <a:noFill/>
            </a:ln>
            <a:scene3d>
              <a:camera prst="orthographicFront"/>
              <a:lightRig dir="t" rig="soft"/>
            </a:scene3d>
            <a:sp3d extrusionH="508000" prstMaterial="flat"/>
          </p:spPr>
          <p:txBody>
            <a:bodyPr anchor="ctr" bIns="0" lIns="0" rIns="0" rtlCol="0" tIns="0"/>
            <a:lstStyle/>
            <a:p>
              <a:pPr algn="ctr" defTabSz="804826"/>
              <a:endParaRPr lang="en-US" sz="2000">
                <a:solidFill>
                  <a:srgbClr val="000000"/>
                </a:solidFill>
                <a:latin typeface="微软雅黑"/>
                <a:ea typeface="微软雅黑"/>
                <a:cs typeface="+mn-ea"/>
                <a:sym typeface="微软雅黑"/>
              </a:endParaRPr>
            </a:p>
          </p:txBody>
        </p:sp>
        <p:sp>
          <p:nvSpPr>
            <p:cNvPr id="42" name="Textbox 1"/>
            <p:cNvSpPr/>
            <p:nvPr/>
          </p:nvSpPr>
          <p:spPr>
            <a:xfrm>
              <a:off x="3658271" y="4097262"/>
              <a:ext cx="1522867" cy="351144"/>
            </a:xfrm>
            <a:prstGeom prst="rect">
              <a:avLst/>
            </a:prstGeom>
          </p:spPr>
          <p:txBody>
            <a:bodyPr bIns="40239" lIns="80504" rIns="80504" tIns="40239" wrap="square">
              <a:spAutoFit/>
            </a:bodyPr>
            <a:lstStyle/>
            <a:p>
              <a:pPr algn="ctr" defTabSz="801866"/>
              <a:r>
                <a:rPr altLang="en-US" lang="zh-CN" smtClean="0" sz="1200">
                  <a:solidFill>
                    <a:schemeClr val="tx1">
                      <a:lumMod val="75000"/>
                      <a:lumOff val="25000"/>
                    </a:schemeClr>
                  </a:solidFill>
                  <a:latin typeface="微软雅黑"/>
                  <a:ea typeface="微软雅黑"/>
                  <a:cs typeface="+mn-ea"/>
                  <a:sym typeface="微软雅黑"/>
                </a:rPr>
                <a:t>社会保险关系</a:t>
              </a:r>
            </a:p>
          </p:txBody>
        </p:sp>
        <p:sp>
          <p:nvSpPr>
            <p:cNvPr id="43" name="ergerg"/>
            <p:cNvSpPr>
              <a:spLocks noChangeAspect="1"/>
            </p:cNvSpPr>
            <p:nvPr/>
          </p:nvSpPr>
          <p:spPr>
            <a:xfrm rot="16200000">
              <a:off x="1865620" y="4679271"/>
              <a:ext cx="196687" cy="176430"/>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2"/>
            </a:solidFill>
            <a:ln>
              <a:noFill/>
            </a:ln>
            <a:scene3d>
              <a:camera prst="orthographicFront"/>
              <a:lightRig dir="t" rig="soft"/>
            </a:scene3d>
            <a:sp3d extrusionH="508000" prstMaterial="flat"/>
          </p:spPr>
          <p:txBody>
            <a:bodyPr anchor="ctr" bIns="0" lIns="0" rIns="0" rtlCol="0" tIns="0"/>
            <a:lstStyle/>
            <a:p>
              <a:pPr algn="ctr" defTabSz="804826"/>
              <a:endParaRPr lang="en-US" sz="2000">
                <a:solidFill>
                  <a:srgbClr val="000000"/>
                </a:solidFill>
                <a:latin typeface="微软雅黑"/>
                <a:ea typeface="微软雅黑"/>
                <a:cs typeface="+mn-ea"/>
                <a:sym typeface="微软雅黑"/>
              </a:endParaRPr>
            </a:p>
          </p:txBody>
        </p:sp>
        <p:sp>
          <p:nvSpPr>
            <p:cNvPr id="44" name="ergerg"/>
            <p:cNvSpPr>
              <a:spLocks noChangeAspect="1"/>
            </p:cNvSpPr>
            <p:nvPr/>
          </p:nvSpPr>
          <p:spPr>
            <a:xfrm rot="16200000">
              <a:off x="3508140" y="4679271"/>
              <a:ext cx="196687" cy="176430"/>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1"/>
            </a:solidFill>
            <a:ln>
              <a:noFill/>
            </a:ln>
            <a:scene3d>
              <a:camera prst="orthographicFront"/>
              <a:lightRig dir="t" rig="soft"/>
            </a:scene3d>
            <a:sp3d extrusionH="508000" prstMaterial="flat"/>
          </p:spPr>
          <p:txBody>
            <a:bodyPr anchor="ctr" bIns="0" lIns="0" rIns="0" rtlCol="0" tIns="0"/>
            <a:lstStyle/>
            <a:p>
              <a:pPr algn="ctr" defTabSz="804826"/>
              <a:endParaRPr lang="en-US" sz="2000">
                <a:solidFill>
                  <a:srgbClr val="000000"/>
                </a:solidFill>
                <a:latin typeface="微软雅黑"/>
                <a:ea typeface="微软雅黑"/>
                <a:cs typeface="+mn-ea"/>
                <a:sym typeface="微软雅黑"/>
              </a:endParaRPr>
            </a:p>
          </p:txBody>
        </p:sp>
        <p:sp>
          <p:nvSpPr>
            <p:cNvPr id="45" name="Textbox 1"/>
            <p:cNvSpPr/>
            <p:nvPr/>
          </p:nvSpPr>
          <p:spPr>
            <a:xfrm>
              <a:off x="2015752" y="4615560"/>
              <a:ext cx="1522867" cy="351144"/>
            </a:xfrm>
            <a:prstGeom prst="rect">
              <a:avLst/>
            </a:prstGeom>
          </p:spPr>
          <p:txBody>
            <a:bodyPr bIns="40239" lIns="80504" rIns="80504" tIns="40239" wrap="square">
              <a:spAutoFit/>
            </a:bodyPr>
            <a:lstStyle/>
            <a:p>
              <a:pPr algn="ctr" defTabSz="801866"/>
              <a:r>
                <a:rPr altLang="en-US" lang="zh-CN" smtClean="0" sz="1200">
                  <a:solidFill>
                    <a:schemeClr val="tx1">
                      <a:lumMod val="75000"/>
                      <a:lumOff val="25000"/>
                    </a:schemeClr>
                  </a:solidFill>
                  <a:latin typeface="微软雅黑"/>
                  <a:ea typeface="微软雅黑"/>
                  <a:cs typeface="+mn-ea"/>
                  <a:sym typeface="微软雅黑"/>
                </a:rPr>
                <a:t>缴纳社会保险</a:t>
              </a:r>
            </a:p>
          </p:txBody>
        </p:sp>
        <p:sp>
          <p:nvSpPr>
            <p:cNvPr id="46" name="Textbox 1"/>
            <p:cNvSpPr/>
            <p:nvPr/>
          </p:nvSpPr>
          <p:spPr>
            <a:xfrm>
              <a:off x="3658271" y="4615560"/>
              <a:ext cx="1522867" cy="351144"/>
            </a:xfrm>
            <a:prstGeom prst="rect">
              <a:avLst/>
            </a:prstGeom>
          </p:spPr>
          <p:txBody>
            <a:bodyPr bIns="40239" lIns="80504" rIns="80504" tIns="40239" wrap="square">
              <a:spAutoFit/>
            </a:bodyPr>
            <a:lstStyle/>
            <a:p>
              <a:pPr algn="ctr" defTabSz="801866"/>
              <a:r>
                <a:rPr altLang="en-US" lang="zh-CN" smtClean="0" sz="1200">
                  <a:solidFill>
                    <a:schemeClr val="tx1">
                      <a:lumMod val="75000"/>
                      <a:lumOff val="25000"/>
                    </a:schemeClr>
                  </a:solidFill>
                  <a:latin typeface="微软雅黑"/>
                  <a:ea typeface="微软雅黑"/>
                  <a:cs typeface="+mn-ea"/>
                  <a:sym typeface="微软雅黑"/>
                </a:rPr>
                <a:t>缴纳社保条件</a:t>
              </a:r>
            </a:p>
          </p:txBody>
        </p:sp>
        <p:sp>
          <p:nvSpPr>
            <p:cNvPr id="47" name="ergerg"/>
            <p:cNvSpPr>
              <a:spLocks noChangeAspect="1"/>
            </p:cNvSpPr>
            <p:nvPr/>
          </p:nvSpPr>
          <p:spPr>
            <a:xfrm rot="16200000">
              <a:off x="1865620" y="5188529"/>
              <a:ext cx="196687" cy="176430"/>
            </a:xfrm>
            <a:custGeom>
              <a:rect b="b" l="l" r="r" t="t"/>
              <a:pathLst>
                <a:path h="2847600" w="3195945">
                  <a:moveTo>
                    <a:pt x="931858" y="0"/>
                  </a:moveTo>
                  <a:lnTo>
                    <a:pt x="2264149" y="0"/>
                  </a:lnTo>
                  <a:cubicBezTo>
                    <a:pt x="2332834" y="0"/>
                    <a:pt x="2395775" y="24591"/>
                    <a:pt x="2443824" y="66436"/>
                  </a:cubicBezTo>
                  <a:cubicBezTo>
                    <a:pt x="2448429" y="69277"/>
                    <a:pt x="2452695" y="72595"/>
                    <a:pt x="2456305" y="76734"/>
                  </a:cubicBezTo>
                  <a:cubicBezTo>
                    <a:pt x="2460022" y="79237"/>
                    <a:pt x="2463176" y="82339"/>
                    <a:pt x="2465987" y="85776"/>
                  </a:cubicBezTo>
                  <a:cubicBezTo>
                    <a:pt x="2493618" y="108249"/>
                    <a:pt x="2516894" y="136545"/>
                    <a:pt x="2535511" y="169166"/>
                  </a:cubicBezTo>
                  <a:lnTo>
                    <a:pt x="3152605" y="1250458"/>
                  </a:lnTo>
                  <a:cubicBezTo>
                    <a:pt x="3179394" y="1297399"/>
                    <a:pt x="3193566" y="1348093"/>
                    <a:pt x="3194780" y="1398693"/>
                  </a:cubicBezTo>
                  <a:cubicBezTo>
                    <a:pt x="3195949" y="1406441"/>
                    <a:pt x="3196388" y="1414265"/>
                    <a:pt x="3195280" y="1422135"/>
                  </a:cubicBezTo>
                  <a:cubicBezTo>
                    <a:pt x="3196431" y="1430332"/>
                    <a:pt x="3195980" y="1438483"/>
                    <a:pt x="3194760" y="1446554"/>
                  </a:cubicBezTo>
                  <a:cubicBezTo>
                    <a:pt x="3193510" y="1497084"/>
                    <a:pt x="3179340" y="1547701"/>
                    <a:pt x="3152589" y="1594576"/>
                  </a:cubicBezTo>
                  <a:lnTo>
                    <a:pt x="2535495" y="2675868"/>
                  </a:lnTo>
                  <a:cubicBezTo>
                    <a:pt x="2519103" y="2704590"/>
                    <a:pt x="2499098" y="2729960"/>
                    <a:pt x="2475270" y="2750574"/>
                  </a:cubicBezTo>
                  <a:cubicBezTo>
                    <a:pt x="2424537" y="2810341"/>
                    <a:pt x="2348694" y="2847600"/>
                    <a:pt x="2264149" y="2847600"/>
                  </a:cubicBezTo>
                  <a:lnTo>
                    <a:pt x="931858" y="2847600"/>
                  </a:lnTo>
                  <a:cubicBezTo>
                    <a:pt x="840908" y="2847600"/>
                    <a:pt x="760028" y="2804481"/>
                    <a:pt x="709441" y="2736882"/>
                  </a:cubicBezTo>
                  <a:cubicBezTo>
                    <a:pt x="690443" y="2718412"/>
                    <a:pt x="674204" y="2696733"/>
                    <a:pt x="660493" y="2672708"/>
                  </a:cubicBezTo>
                  <a:lnTo>
                    <a:pt x="43399" y="1591416"/>
                  </a:lnTo>
                  <a:cubicBezTo>
                    <a:pt x="17922" y="1546775"/>
                    <a:pt x="3857" y="1498740"/>
                    <a:pt x="1381" y="1450601"/>
                  </a:cubicBezTo>
                  <a:cubicBezTo>
                    <a:pt x="-58" y="1441196"/>
                    <a:pt x="-553" y="1431688"/>
                    <a:pt x="774" y="1422141"/>
                  </a:cubicBezTo>
                  <a:cubicBezTo>
                    <a:pt x="-512" y="1412916"/>
                    <a:pt x="-26" y="1403731"/>
                    <a:pt x="1361" y="1394643"/>
                  </a:cubicBezTo>
                  <a:cubicBezTo>
                    <a:pt x="3800" y="1346433"/>
                    <a:pt x="17869" y="1298323"/>
                    <a:pt x="43383" y="1253618"/>
                  </a:cubicBezTo>
                  <a:lnTo>
                    <a:pt x="660477" y="172326"/>
                  </a:lnTo>
                  <a:cubicBezTo>
                    <a:pt x="676397" y="144430"/>
                    <a:pt x="695725" y="119697"/>
                    <a:pt x="718724" y="99467"/>
                  </a:cubicBezTo>
                  <a:cubicBezTo>
                    <a:pt x="769423" y="38273"/>
                    <a:pt x="846171" y="0"/>
                    <a:pt x="931858" y="0"/>
                  </a:cubicBezTo>
                  <a:close/>
                </a:path>
              </a:pathLst>
            </a:custGeom>
            <a:solidFill>
              <a:schemeClr val="accent1"/>
            </a:solidFill>
            <a:ln>
              <a:noFill/>
            </a:ln>
            <a:scene3d>
              <a:camera prst="orthographicFront"/>
              <a:lightRig dir="t" rig="soft"/>
            </a:scene3d>
            <a:sp3d extrusionH="508000" prstMaterial="flat"/>
          </p:spPr>
          <p:txBody>
            <a:bodyPr anchor="ctr" bIns="0" lIns="0" rIns="0" rtlCol="0" tIns="0"/>
            <a:lstStyle/>
            <a:p>
              <a:pPr algn="ctr" defTabSz="804826"/>
              <a:endParaRPr lang="en-US" sz="2000">
                <a:solidFill>
                  <a:srgbClr val="000000"/>
                </a:solidFill>
                <a:latin typeface="微软雅黑"/>
                <a:ea typeface="微软雅黑"/>
                <a:cs typeface="+mn-ea"/>
                <a:sym typeface="微软雅黑"/>
              </a:endParaRPr>
            </a:p>
          </p:txBody>
        </p:sp>
        <p:sp>
          <p:nvSpPr>
            <p:cNvPr id="48" name="Textbox 1"/>
            <p:cNvSpPr/>
            <p:nvPr/>
          </p:nvSpPr>
          <p:spPr>
            <a:xfrm>
              <a:off x="2015752" y="5090668"/>
              <a:ext cx="1522867" cy="351144"/>
            </a:xfrm>
            <a:prstGeom prst="rect">
              <a:avLst/>
            </a:prstGeom>
          </p:spPr>
          <p:txBody>
            <a:bodyPr bIns="40239" lIns="80504" rIns="80504" tIns="40239" wrap="square">
              <a:spAutoFit/>
            </a:bodyPr>
            <a:lstStyle/>
            <a:p>
              <a:pPr algn="ctr" defTabSz="801866"/>
              <a:r>
                <a:rPr altLang="en-US" lang="zh-CN" smtClean="0" sz="1200">
                  <a:solidFill>
                    <a:schemeClr val="tx1">
                      <a:lumMod val="75000"/>
                      <a:lumOff val="25000"/>
                    </a:schemeClr>
                  </a:solidFill>
                  <a:latin typeface="微软雅黑"/>
                  <a:ea typeface="微软雅黑"/>
                  <a:cs typeface="+mn-ea"/>
                  <a:sym typeface="微软雅黑"/>
                </a:rPr>
                <a:t>国家基金统筹</a:t>
              </a:r>
            </a:p>
          </p:txBody>
        </p:sp>
      </p:grpSp>
    </p:spTree>
    <p:extLst>
      <p:ext uri="{BB962C8B-B14F-4D97-AF65-F5344CB8AC3E}">
        <p14:creationId val="3574159237"/>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 presetSubtype="12">
                                  <p:stCondLst>
                                    <p:cond delay="0"/>
                                  </p:stCondLst>
                                  <p:childTnLst>
                                    <p:set>
                                      <p:cBhvr>
                                        <p:cTn dur="1" fill="hold" id="6">
                                          <p:stCondLst>
                                            <p:cond delay="0"/>
                                          </p:stCondLst>
                                        </p:cTn>
                                        <p:tgtEl>
                                          <p:spTgt spid="3"/>
                                        </p:tgtEl>
                                        <p:attrNameLst>
                                          <p:attrName>style.visibility</p:attrName>
                                        </p:attrNameLst>
                                      </p:cBhvr>
                                      <p:to>
                                        <p:strVal val="visible"/>
                                      </p:to>
                                    </p:set>
                                    <p:anim calcmode="lin" valueType="num">
                                      <p:cBhvr additive="base">
                                        <p:cTn dur="1000" fill="hold" id="7"/>
                                        <p:tgtEl>
                                          <p:spTgt spid="3"/>
                                        </p:tgtEl>
                                        <p:attrNameLst>
                                          <p:attrName>ppt_x</p:attrName>
                                        </p:attrNameLst>
                                      </p:cBhvr>
                                      <p:tavLst>
                                        <p:tav tm="0">
                                          <p:val>
                                            <p:strVal val="0-#ppt_w/2"/>
                                          </p:val>
                                        </p:tav>
                                        <p:tav tm="100000">
                                          <p:val>
                                            <p:strVal val="#ppt_x"/>
                                          </p:val>
                                        </p:tav>
                                      </p:tavLst>
                                    </p:anim>
                                    <p:anim calcmode="lin" valueType="num">
                                      <p:cBhvr additive="base">
                                        <p:cTn dur="1000" fill="hold" id="8"/>
                                        <p:tgtEl>
                                          <p:spTgt spid="3"/>
                                        </p:tgtEl>
                                        <p:attrNameLst>
                                          <p:attrName>ppt_y</p:attrName>
                                        </p:attrNameLst>
                                      </p:cBhvr>
                                      <p:tavLst>
                                        <p:tav tm="0">
                                          <p:val>
                                            <p:strVal val="1+#ppt_h/2"/>
                                          </p:val>
                                        </p:tav>
                                        <p:tav tm="100000">
                                          <p:val>
                                            <p:strVal val="#ppt_y"/>
                                          </p:val>
                                        </p:tav>
                                      </p:tavLst>
                                    </p:anim>
                                  </p:childTnLst>
                                </p:cTn>
                              </p:par>
                            </p:childTnLst>
                          </p:cTn>
                        </p:par>
                        <p:par>
                          <p:cTn fill="hold" id="9" nodeType="afterGroup">
                            <p:stCondLst>
                              <p:cond delay="1000"/>
                            </p:stCondLst>
                            <p:childTnLst>
                              <p:par>
                                <p:cTn fill="hold" grpId="0" id="10" nodeType="afterEffect" presetClass="entr" presetID="22" presetSubtype="1">
                                  <p:stCondLst>
                                    <p:cond delay="0"/>
                                  </p:stCondLst>
                                  <p:childTnLst>
                                    <p:set>
                                      <p:cBhvr>
                                        <p:cTn dur="1" fill="hold" id="11">
                                          <p:stCondLst>
                                            <p:cond delay="0"/>
                                          </p:stCondLst>
                                        </p:cTn>
                                        <p:tgtEl>
                                          <p:spTgt spid="22"/>
                                        </p:tgtEl>
                                        <p:attrNameLst>
                                          <p:attrName>style.visibility</p:attrName>
                                        </p:attrNameLst>
                                      </p:cBhvr>
                                      <p:to>
                                        <p:strVal val="visible"/>
                                      </p:to>
                                    </p:set>
                                    <p:animEffect filter="wipe(up)" transition="in">
                                      <p:cBhvr>
                                        <p:cTn dur="1000" id="12"/>
                                        <p:tgtEl>
                                          <p:spTgt spid="22"/>
                                        </p:tgtEl>
                                      </p:cBhvr>
                                    </p:animEffect>
                                  </p:childTnLst>
                                </p:cTn>
                              </p:par>
                            </p:childTnLst>
                          </p:cTn>
                        </p:par>
                        <p:par>
                          <p:cTn fill="hold" id="13" nodeType="afterGroup">
                            <p:stCondLst>
                              <p:cond delay="2000"/>
                            </p:stCondLst>
                            <p:childTnLst>
                              <p:par>
                                <p:cTn fill="hold" id="14" nodeType="afterEffect" presetClass="entr" presetID="2" presetSubtype="4">
                                  <p:stCondLst>
                                    <p:cond delay="0"/>
                                  </p:stCondLst>
                                  <p:childTnLst>
                                    <p:set>
                                      <p:cBhvr>
                                        <p:cTn dur="1" fill="hold" id="15">
                                          <p:stCondLst>
                                            <p:cond delay="0"/>
                                          </p:stCondLst>
                                        </p:cTn>
                                        <p:tgtEl>
                                          <p:spTgt spid="4"/>
                                        </p:tgtEl>
                                        <p:attrNameLst>
                                          <p:attrName>style.visibility</p:attrName>
                                        </p:attrNameLst>
                                      </p:cBhvr>
                                      <p:to>
                                        <p:strVal val="visible"/>
                                      </p:to>
                                    </p:set>
                                    <p:anim calcmode="lin" valueType="num">
                                      <p:cBhvr additive="base">
                                        <p:cTn dur="1000" fill="hold" id="16"/>
                                        <p:tgtEl>
                                          <p:spTgt spid="4"/>
                                        </p:tgtEl>
                                        <p:attrNameLst>
                                          <p:attrName>ppt_x</p:attrName>
                                        </p:attrNameLst>
                                      </p:cBhvr>
                                      <p:tavLst>
                                        <p:tav tm="0">
                                          <p:val>
                                            <p:strVal val="#ppt_x"/>
                                          </p:val>
                                        </p:tav>
                                        <p:tav tm="100000">
                                          <p:val>
                                            <p:strVal val="#ppt_x"/>
                                          </p:val>
                                        </p:tav>
                                      </p:tavLst>
                                    </p:anim>
                                    <p:anim calcmode="lin" valueType="num">
                                      <p:cBhvr additive="base">
                                        <p:cTn dur="1000" fill="hold" id="17"/>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 name="组合 3"/>
          <p:cNvGrpSpPr/>
          <p:nvPr/>
        </p:nvGrpSpPr>
        <p:grpSpPr>
          <a:xfrm>
            <a:off x="3886200" y="1391286"/>
            <a:ext cx="1141079" cy="2565470"/>
            <a:chOff x="5485315" y="1828415"/>
            <a:chExt cx="1521439" cy="3420626"/>
          </a:xfrm>
        </p:grpSpPr>
        <p:sp>
          <p:nvSpPr>
            <p:cNvPr id="77" name="矩形 76"/>
            <p:cNvSpPr/>
            <p:nvPr/>
          </p:nvSpPr>
          <p:spPr>
            <a:xfrm flipH="1">
              <a:off x="5485315" y="1828415"/>
              <a:ext cx="1331238" cy="798743"/>
            </a:xfrm>
            <a:prstGeom prst="rect">
              <a:avLst/>
            </a:prstGeom>
            <a:solidFill>
              <a:schemeClr val="accent1"/>
            </a:solidFill>
            <a:ln algn="ctr" cap="flat" cmpd="sng" w="12700">
              <a:noFill/>
              <a:prstDash val="solid"/>
              <a:miter lim="800000"/>
            </a:ln>
            <a:effectLst/>
          </p:spPr>
          <p:txBody>
            <a:bodyPr anchor="ctr" rtlCol="0"/>
            <a:lstStyle/>
            <a:p>
              <a:pPr algn="ctr" defTabSz="617220">
                <a:defRPr/>
              </a:pPr>
              <a:endParaRPr altLang="en-US" kern="0" lang="zh-CN" sz="1350">
                <a:solidFill>
                  <a:schemeClr val="bg1"/>
                </a:solidFill>
                <a:latin typeface="微软雅黑"/>
                <a:ea typeface="微软雅黑"/>
                <a:cs typeface="+mn-ea"/>
                <a:sym typeface="微软雅黑"/>
              </a:endParaRPr>
            </a:p>
          </p:txBody>
        </p:sp>
        <p:sp>
          <p:nvSpPr>
            <p:cNvPr id="80" name="矩形 79"/>
            <p:cNvSpPr/>
            <p:nvPr/>
          </p:nvSpPr>
          <p:spPr>
            <a:xfrm flipH="1">
              <a:off x="5675516" y="2702378"/>
              <a:ext cx="1331238" cy="798743"/>
            </a:xfrm>
            <a:prstGeom prst="rect">
              <a:avLst/>
            </a:prstGeom>
            <a:solidFill>
              <a:schemeClr val="accent2"/>
            </a:solidFill>
            <a:ln algn="ctr" cap="flat" cmpd="sng" w="12700">
              <a:noFill/>
              <a:prstDash val="solid"/>
              <a:miter lim="800000"/>
            </a:ln>
            <a:effectLst/>
          </p:spPr>
          <p:txBody>
            <a:bodyPr anchor="ctr" rtlCol="0"/>
            <a:lstStyle/>
            <a:p>
              <a:pPr algn="ctr" defTabSz="617220">
                <a:defRPr/>
              </a:pPr>
              <a:endParaRPr altLang="en-US" kern="0" lang="zh-CN" sz="1350">
                <a:solidFill>
                  <a:schemeClr val="bg1"/>
                </a:solidFill>
                <a:latin typeface="微软雅黑"/>
                <a:ea typeface="微软雅黑"/>
                <a:cs typeface="+mn-ea"/>
                <a:sym typeface="微软雅黑"/>
              </a:endParaRPr>
            </a:p>
          </p:txBody>
        </p:sp>
        <p:sp>
          <p:nvSpPr>
            <p:cNvPr id="83" name="矩形 82"/>
            <p:cNvSpPr/>
            <p:nvPr/>
          </p:nvSpPr>
          <p:spPr>
            <a:xfrm flipH="1">
              <a:off x="5675516" y="4450298"/>
              <a:ext cx="1331238" cy="798743"/>
            </a:xfrm>
            <a:prstGeom prst="rect">
              <a:avLst/>
            </a:prstGeom>
            <a:solidFill>
              <a:schemeClr val="accent2"/>
            </a:solidFill>
            <a:ln algn="ctr" cap="flat" cmpd="sng" w="12700">
              <a:noFill/>
              <a:prstDash val="solid"/>
              <a:miter lim="800000"/>
            </a:ln>
            <a:effectLst/>
          </p:spPr>
          <p:txBody>
            <a:bodyPr anchor="ctr" rtlCol="0"/>
            <a:lstStyle/>
            <a:p>
              <a:pPr algn="ctr" defTabSz="617220">
                <a:defRPr/>
              </a:pPr>
              <a:endParaRPr altLang="en-US" kern="0" lang="zh-CN" sz="1350">
                <a:solidFill>
                  <a:schemeClr val="bg1"/>
                </a:solidFill>
                <a:latin typeface="微软雅黑"/>
                <a:ea typeface="微软雅黑"/>
                <a:cs typeface="+mn-ea"/>
                <a:sym typeface="微软雅黑"/>
              </a:endParaRPr>
            </a:p>
          </p:txBody>
        </p:sp>
        <p:sp>
          <p:nvSpPr>
            <p:cNvPr id="86" name="矩形 85"/>
            <p:cNvSpPr/>
            <p:nvPr/>
          </p:nvSpPr>
          <p:spPr>
            <a:xfrm flipH="1">
              <a:off x="5485315" y="3576337"/>
              <a:ext cx="1331238" cy="798743"/>
            </a:xfrm>
            <a:prstGeom prst="rect">
              <a:avLst/>
            </a:prstGeom>
            <a:solidFill>
              <a:schemeClr val="accent1"/>
            </a:solidFill>
            <a:ln algn="ctr" cap="flat" cmpd="sng" w="12700">
              <a:noFill/>
              <a:prstDash val="solid"/>
              <a:miter lim="800000"/>
            </a:ln>
            <a:effectLst/>
          </p:spPr>
          <p:txBody>
            <a:bodyPr anchor="ctr" rtlCol="0"/>
            <a:lstStyle/>
            <a:p>
              <a:pPr algn="ctr" defTabSz="617220">
                <a:defRPr/>
              </a:pPr>
              <a:endParaRPr altLang="en-US" kern="0" lang="zh-CN" sz="1350">
                <a:solidFill>
                  <a:schemeClr val="bg1"/>
                </a:solidFill>
                <a:latin typeface="微软雅黑"/>
                <a:ea typeface="微软雅黑"/>
                <a:cs typeface="+mn-ea"/>
                <a:sym typeface="微软雅黑"/>
              </a:endParaRPr>
            </a:p>
          </p:txBody>
        </p:sp>
      </p:grpSp>
      <p:grpSp>
        <p:nvGrpSpPr>
          <p:cNvPr id="2" name="组合 1"/>
          <p:cNvGrpSpPr/>
          <p:nvPr/>
        </p:nvGrpSpPr>
        <p:grpSpPr>
          <a:xfrm>
            <a:off x="5027278" y="1252296"/>
            <a:ext cx="2390781" cy="877037"/>
            <a:chOff x="5027278" y="1252296"/>
            <a:chExt cx="2390781" cy="877037"/>
          </a:xfrm>
        </p:grpSpPr>
        <p:sp>
          <p:nvSpPr>
            <p:cNvPr id="73" name="梯形 72"/>
            <p:cNvSpPr/>
            <p:nvPr/>
          </p:nvSpPr>
          <p:spPr>
            <a:xfrm rot="16200000">
              <a:off x="5740097" y="539477"/>
              <a:ext cx="877037" cy="2302676"/>
            </a:xfrm>
            <a:prstGeom prst="trapezoid">
              <a:avLst>
                <a:gd fmla="val 15639" name="adj"/>
              </a:avLst>
            </a:prstGeom>
            <a:solidFill>
              <a:schemeClr val="accent1"/>
            </a:solidFill>
            <a:ln algn="ctr" cap="flat" cmpd="sng" w="12700">
              <a:noFill/>
              <a:prstDash val="solid"/>
              <a:miter lim="800000"/>
            </a:ln>
            <a:effectLst/>
          </p:spPr>
          <p:txBody>
            <a:bodyPr anchor="ctr" bIns="23147" lIns="46292" rIns="46292" rtlCol="0" tIns="23147"/>
            <a:lstStyle/>
            <a:p>
              <a:pPr algn="ctr" defTabSz="617220">
                <a:defRPr/>
              </a:pPr>
              <a:endParaRPr altLang="en-US" kern="0" lang="zh-CN" sz="1890">
                <a:solidFill>
                  <a:schemeClr val="bg1"/>
                </a:solidFill>
                <a:latin typeface="微软雅黑"/>
                <a:ea typeface="微软雅黑"/>
                <a:cs typeface="+mn-ea"/>
                <a:sym typeface="微软雅黑"/>
              </a:endParaRPr>
            </a:p>
          </p:txBody>
        </p:sp>
        <p:sp>
          <p:nvSpPr>
            <p:cNvPr id="90" name="文本框 36"/>
            <p:cNvSpPr txBox="1"/>
            <p:nvPr/>
          </p:nvSpPr>
          <p:spPr>
            <a:xfrm flipH="1">
              <a:off x="5897642" y="1344012"/>
              <a:ext cx="1520417" cy="640080"/>
            </a:xfrm>
            <a:prstGeom prst="rect">
              <a:avLst/>
            </a:prstGeom>
            <a:noFill/>
          </p:spPr>
          <p:txBody>
            <a:bodyPr rtlCol="0" wrap="square">
              <a:spAutoFit/>
            </a:bodyPr>
            <a:lstStyle/>
            <a:p>
              <a:pPr defTabSz="617220">
                <a:defRPr/>
              </a:pPr>
              <a:r>
                <a:rPr altLang="en-US" kern="0" lang="zh-CN" smtClean="0" sz="1200">
                  <a:solidFill>
                    <a:schemeClr val="bg1"/>
                  </a:solidFill>
                  <a:latin typeface="+mn-ea"/>
                  <a:cs typeface="+mn-ea"/>
                  <a:sym typeface="微软雅黑"/>
                </a:rPr>
                <a:t>社会统筹和个人帐户相结合的基本养老保险制度</a:t>
              </a:r>
            </a:p>
          </p:txBody>
        </p:sp>
        <p:sp>
          <p:nvSpPr>
            <p:cNvPr id="91" name="文本框 37"/>
            <p:cNvSpPr txBox="1"/>
            <p:nvPr/>
          </p:nvSpPr>
          <p:spPr>
            <a:xfrm>
              <a:off x="5115382" y="1460189"/>
              <a:ext cx="600584" cy="540070"/>
            </a:xfrm>
            <a:prstGeom prst="rect">
              <a:avLst/>
            </a:prstGeom>
            <a:noFill/>
          </p:spPr>
          <p:txBody>
            <a:bodyPr bIns="23147" lIns="46292" rIns="46292" rtlCol="0" tIns="23147" wrap="none">
              <a:spAutoFit/>
            </a:bodyPr>
            <a:lstStyle/>
            <a:p>
              <a:r>
                <a:rPr altLang="zh-CN" b="1" lang="en-US" sz="3240">
                  <a:solidFill>
                    <a:schemeClr val="bg1"/>
                  </a:solidFill>
                  <a:latin typeface="微软雅黑"/>
                  <a:ea typeface="微软雅黑"/>
                  <a:cs typeface="+mn-ea"/>
                  <a:sym typeface="微软雅黑"/>
                </a:rPr>
                <a:t>01</a:t>
              </a:r>
            </a:p>
          </p:txBody>
        </p:sp>
      </p:grpSp>
      <p:sp>
        <p:nvSpPr>
          <p:cNvPr id="72" name="梯形 71"/>
          <p:cNvSpPr/>
          <p:nvPr/>
        </p:nvSpPr>
        <p:spPr>
          <a:xfrm rot="16200000">
            <a:off x="5740096" y="1851371"/>
            <a:ext cx="877038" cy="2302676"/>
          </a:xfrm>
          <a:prstGeom prst="trapezoid">
            <a:avLst>
              <a:gd fmla="val 15639" name="adj"/>
            </a:avLst>
          </a:prstGeom>
          <a:solidFill>
            <a:schemeClr val="accent1"/>
          </a:solidFill>
          <a:ln algn="ctr" cap="flat" cmpd="sng" w="12700">
            <a:noFill/>
            <a:prstDash val="solid"/>
            <a:miter lim="800000"/>
          </a:ln>
          <a:effectLst/>
        </p:spPr>
        <p:txBody>
          <a:bodyPr anchor="ctr" bIns="23147" lIns="46292" rIns="46292" rtlCol="0" tIns="23147"/>
          <a:lstStyle/>
          <a:p>
            <a:pPr algn="ctr" defTabSz="617220">
              <a:defRPr/>
            </a:pPr>
            <a:endParaRPr altLang="en-US" kern="0" lang="zh-CN" sz="1890">
              <a:solidFill>
                <a:schemeClr val="bg1"/>
              </a:solidFill>
              <a:latin typeface="微软雅黑"/>
              <a:ea typeface="微软雅黑"/>
              <a:cs typeface="+mn-ea"/>
              <a:sym typeface="微软雅黑"/>
            </a:endParaRPr>
          </a:p>
        </p:txBody>
      </p:sp>
      <p:sp>
        <p:nvSpPr>
          <p:cNvPr id="93" name="文本框 39"/>
          <p:cNvSpPr txBox="1"/>
          <p:nvPr/>
        </p:nvSpPr>
        <p:spPr>
          <a:xfrm>
            <a:off x="5112908" y="2771288"/>
            <a:ext cx="600584" cy="540070"/>
          </a:xfrm>
          <a:prstGeom prst="rect">
            <a:avLst/>
          </a:prstGeom>
          <a:noFill/>
        </p:spPr>
        <p:txBody>
          <a:bodyPr bIns="23147" lIns="46292" rIns="46292" rtlCol="0" tIns="23147" wrap="none">
            <a:spAutoFit/>
          </a:bodyPr>
          <a:lstStyle/>
          <a:p>
            <a:r>
              <a:rPr altLang="zh-CN" b="1" lang="en-US" sz="3240">
                <a:solidFill>
                  <a:schemeClr val="bg1"/>
                </a:solidFill>
                <a:latin typeface="微软雅黑"/>
                <a:ea typeface="微软雅黑"/>
                <a:cs typeface="+mn-ea"/>
                <a:sym typeface="微软雅黑"/>
              </a:rPr>
              <a:t>03</a:t>
            </a:r>
          </a:p>
        </p:txBody>
      </p:sp>
      <p:sp>
        <p:nvSpPr>
          <p:cNvPr id="75" name="梯形 74"/>
          <p:cNvSpPr/>
          <p:nvPr/>
        </p:nvSpPr>
        <p:spPr>
          <a:xfrm flipH="1" rot="5400000">
            <a:off x="2296341" y="1194950"/>
            <a:ext cx="877038" cy="2302676"/>
          </a:xfrm>
          <a:prstGeom prst="trapezoid">
            <a:avLst>
              <a:gd fmla="val 15639" name="adj"/>
            </a:avLst>
          </a:prstGeom>
          <a:solidFill>
            <a:schemeClr val="accent2"/>
          </a:solidFill>
          <a:ln algn="ctr" cap="flat" cmpd="sng" w="12700">
            <a:noFill/>
            <a:prstDash val="solid"/>
            <a:miter lim="800000"/>
          </a:ln>
          <a:effectLst/>
        </p:spPr>
        <p:txBody>
          <a:bodyPr anchor="ctr" bIns="23147" lIns="46292" rIns="46292" rtlCol="0" tIns="23147"/>
          <a:lstStyle/>
          <a:p>
            <a:pPr algn="ctr" defTabSz="617220">
              <a:defRPr/>
            </a:pPr>
            <a:endParaRPr altLang="en-US" kern="0" lang="zh-CN" sz="1890">
              <a:solidFill>
                <a:schemeClr val="bg1"/>
              </a:solidFill>
              <a:latin typeface="微软雅黑"/>
              <a:ea typeface="微软雅黑"/>
              <a:cs typeface="+mn-ea"/>
              <a:sym typeface="微软雅黑"/>
            </a:endParaRPr>
          </a:p>
        </p:txBody>
      </p:sp>
      <p:sp>
        <p:nvSpPr>
          <p:cNvPr id="92" name="文本框 38"/>
          <p:cNvSpPr txBox="1"/>
          <p:nvPr/>
        </p:nvSpPr>
        <p:spPr>
          <a:xfrm>
            <a:off x="3302326" y="2115817"/>
            <a:ext cx="600584" cy="540070"/>
          </a:xfrm>
          <a:prstGeom prst="rect">
            <a:avLst/>
          </a:prstGeom>
          <a:noFill/>
        </p:spPr>
        <p:txBody>
          <a:bodyPr bIns="23147" lIns="46292" rIns="46292" rtlCol="0" tIns="23147" wrap="none">
            <a:spAutoFit/>
          </a:bodyPr>
          <a:lstStyle/>
          <a:p>
            <a:r>
              <a:rPr altLang="zh-CN" b="1" lang="en-US" sz="3240">
                <a:solidFill>
                  <a:schemeClr val="bg1"/>
                </a:solidFill>
                <a:latin typeface="微软雅黑"/>
                <a:ea typeface="微软雅黑"/>
                <a:cs typeface="+mn-ea"/>
                <a:sym typeface="微软雅黑"/>
              </a:rPr>
              <a:t>02</a:t>
            </a:r>
          </a:p>
        </p:txBody>
      </p:sp>
      <p:sp>
        <p:nvSpPr>
          <p:cNvPr id="74" name="梯形 73"/>
          <p:cNvSpPr/>
          <p:nvPr/>
        </p:nvSpPr>
        <p:spPr>
          <a:xfrm flipH="1" rot="5400000">
            <a:off x="2296342" y="2505892"/>
            <a:ext cx="877038" cy="2302676"/>
          </a:xfrm>
          <a:prstGeom prst="trapezoid">
            <a:avLst>
              <a:gd fmla="val 15639" name="adj"/>
            </a:avLst>
          </a:prstGeom>
          <a:solidFill>
            <a:schemeClr val="accent2"/>
          </a:solidFill>
          <a:ln algn="ctr" cap="flat" cmpd="sng" w="12700">
            <a:noFill/>
            <a:prstDash val="solid"/>
            <a:miter lim="800000"/>
          </a:ln>
          <a:effectLst/>
        </p:spPr>
        <p:txBody>
          <a:bodyPr anchor="ctr" bIns="23147" lIns="46292" rIns="46292" rtlCol="0" tIns="23147"/>
          <a:lstStyle/>
          <a:p>
            <a:pPr algn="ctr" defTabSz="617220">
              <a:defRPr/>
            </a:pPr>
            <a:endParaRPr altLang="en-US" kern="0" lang="zh-CN" sz="1890">
              <a:solidFill>
                <a:schemeClr val="bg1"/>
              </a:solidFill>
              <a:latin typeface="微软雅黑"/>
              <a:ea typeface="微软雅黑"/>
              <a:cs typeface="+mn-ea"/>
              <a:sym typeface="微软雅黑"/>
            </a:endParaRPr>
          </a:p>
        </p:txBody>
      </p:sp>
      <p:sp>
        <p:nvSpPr>
          <p:cNvPr id="94" name="文本框 40"/>
          <p:cNvSpPr txBox="1"/>
          <p:nvPr/>
        </p:nvSpPr>
        <p:spPr>
          <a:xfrm>
            <a:off x="3298703" y="3426759"/>
            <a:ext cx="600584" cy="540070"/>
          </a:xfrm>
          <a:prstGeom prst="rect">
            <a:avLst/>
          </a:prstGeom>
          <a:noFill/>
        </p:spPr>
        <p:txBody>
          <a:bodyPr bIns="23147" lIns="46292" rIns="46292" rtlCol="0" tIns="23147" wrap="none">
            <a:spAutoFit/>
          </a:bodyPr>
          <a:lstStyle/>
          <a:p>
            <a:r>
              <a:rPr altLang="zh-CN" b="1" lang="en-US" sz="3240">
                <a:solidFill>
                  <a:schemeClr val="bg1"/>
                </a:solidFill>
                <a:latin typeface="微软雅黑"/>
                <a:ea typeface="微软雅黑"/>
                <a:cs typeface="+mn-ea"/>
                <a:sym typeface="微软雅黑"/>
              </a:rPr>
              <a:t>04</a:t>
            </a:r>
          </a:p>
        </p:txBody>
      </p:sp>
      <p:sp>
        <p:nvSpPr>
          <p:cNvPr id="31" name="文本框 36"/>
          <p:cNvSpPr txBox="1"/>
          <p:nvPr/>
        </p:nvSpPr>
        <p:spPr>
          <a:xfrm flipH="1">
            <a:off x="1752600" y="2040355"/>
            <a:ext cx="1520417" cy="640080"/>
          </a:xfrm>
          <a:prstGeom prst="rect">
            <a:avLst/>
          </a:prstGeom>
          <a:noFill/>
        </p:spPr>
        <p:txBody>
          <a:bodyPr rtlCol="0" wrap="square">
            <a:spAutoFit/>
          </a:bodyPr>
          <a:lstStyle/>
          <a:p>
            <a:pPr defTabSz="617220">
              <a:defRPr/>
            </a:pPr>
            <a:r>
              <a:rPr altLang="en-US" kern="0" lang="zh-CN" smtClean="0" sz="1200">
                <a:solidFill>
                  <a:schemeClr val="bg1"/>
                </a:solidFill>
                <a:latin typeface="+mn-ea"/>
                <a:cs typeface="+mn-ea"/>
                <a:sym typeface="微软雅黑"/>
              </a:rPr>
              <a:t>保险制度是世界上首创的一种新型的基本养老保险制度</a:t>
            </a:r>
          </a:p>
        </p:txBody>
      </p:sp>
      <p:sp>
        <p:nvSpPr>
          <p:cNvPr id="32" name="文本框 36"/>
          <p:cNvSpPr txBox="1"/>
          <p:nvPr/>
        </p:nvSpPr>
        <p:spPr>
          <a:xfrm flipH="1">
            <a:off x="1937894" y="3372486"/>
            <a:ext cx="1520417" cy="457200"/>
          </a:xfrm>
          <a:prstGeom prst="rect">
            <a:avLst/>
          </a:prstGeom>
          <a:noFill/>
        </p:spPr>
        <p:txBody>
          <a:bodyPr rtlCol="0" wrap="square">
            <a:spAutoFit/>
          </a:bodyPr>
          <a:lstStyle/>
          <a:p>
            <a:pPr defTabSz="617220">
              <a:defRPr/>
            </a:pPr>
            <a:r>
              <a:rPr altLang="en-US" kern="0" lang="zh-CN" smtClean="0" sz="1200">
                <a:solidFill>
                  <a:schemeClr val="bg1"/>
                </a:solidFill>
                <a:latin typeface="+mn-ea"/>
                <a:cs typeface="+mn-ea"/>
                <a:sym typeface="微软雅黑"/>
              </a:rPr>
              <a:t>即由国家、单位和个人共同负担 </a:t>
            </a:r>
          </a:p>
        </p:txBody>
      </p:sp>
      <p:sp>
        <p:nvSpPr>
          <p:cNvPr id="35" name="文本框 36"/>
          <p:cNvSpPr txBox="1"/>
          <p:nvPr/>
        </p:nvSpPr>
        <p:spPr>
          <a:xfrm flipH="1">
            <a:off x="5719356" y="2758421"/>
            <a:ext cx="1610596" cy="457200"/>
          </a:xfrm>
          <a:prstGeom prst="rect">
            <a:avLst/>
          </a:prstGeom>
          <a:noFill/>
        </p:spPr>
        <p:txBody>
          <a:bodyPr rtlCol="0" wrap="square">
            <a:spAutoFit/>
          </a:bodyPr>
          <a:lstStyle/>
          <a:p>
            <a:pPr defTabSz="617220">
              <a:defRPr/>
            </a:pPr>
            <a:r>
              <a:rPr altLang="en-US" kern="0" lang="zh-CN" smtClean="0" sz="1200">
                <a:solidFill>
                  <a:schemeClr val="bg1"/>
                </a:solidFill>
                <a:latin typeface="+mn-ea"/>
                <a:cs typeface="+mn-ea"/>
                <a:sym typeface="微软雅黑"/>
              </a:rPr>
              <a:t>传统型的基本养老保险费用的筹集模式</a:t>
            </a:r>
          </a:p>
        </p:txBody>
      </p:sp>
    </p:spTree>
    <p:extLst>
      <p:ext uri="{BB962C8B-B14F-4D97-AF65-F5344CB8AC3E}">
        <p14:creationId val="923201897"/>
      </p:ext>
    </p:extLst>
  </p:cSld>
  <p:clrMapOvr>
    <a:masterClrMapping/>
  </p:clrMapOvr>
  <mc:AlternateContent>
    <mc:Choice Requires="p14">
      <p:transition p14:dur="1600" spd="slow">
        <p14:prism isInverted="1"/>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 presetSubtype="4">
                                  <p:stCondLst>
                                    <p:cond delay="0"/>
                                  </p:stCondLst>
                                  <p:childTnLst>
                                    <p:set>
                                      <p:cBhvr>
                                        <p:cTn dur="1" fill="hold" id="6">
                                          <p:stCondLst>
                                            <p:cond delay="0"/>
                                          </p:stCondLst>
                                        </p:cTn>
                                        <p:tgtEl>
                                          <p:spTgt spid="4"/>
                                        </p:tgtEl>
                                        <p:attrNameLst>
                                          <p:attrName>style.visibility</p:attrName>
                                        </p:attrNameLst>
                                      </p:cBhvr>
                                      <p:to>
                                        <p:strVal val="visible"/>
                                      </p:to>
                                    </p:set>
                                    <p:anim calcmode="lin" valueType="num">
                                      <p:cBhvr additive="base">
                                        <p:cTn dur="500" fill="hold" id="7"/>
                                        <p:tgtEl>
                                          <p:spTgt spid="4"/>
                                        </p:tgtEl>
                                        <p:attrNameLst>
                                          <p:attrName>ppt_x</p:attrName>
                                        </p:attrNameLst>
                                      </p:cBhvr>
                                      <p:tavLst>
                                        <p:tav tm="0">
                                          <p:val>
                                            <p:strVal val="#ppt_x"/>
                                          </p:val>
                                        </p:tav>
                                        <p:tav tm="100000">
                                          <p:val>
                                            <p:strVal val="#ppt_x"/>
                                          </p:val>
                                        </p:tav>
                                      </p:tavLst>
                                    </p:anim>
                                    <p:anim calcmode="lin" valueType="num">
                                      <p:cBhvr additive="base">
                                        <p:cTn dur="500" fill="hold" id="8"/>
                                        <p:tgtEl>
                                          <p:spTgt spid="4"/>
                                        </p:tgtEl>
                                        <p:attrNameLst>
                                          <p:attrName>ppt_y</p:attrName>
                                        </p:attrNameLst>
                                      </p:cBhvr>
                                      <p:tavLst>
                                        <p:tav tm="0">
                                          <p:val>
                                            <p:strVal val="1+#ppt_h/2"/>
                                          </p:val>
                                        </p:tav>
                                        <p:tav tm="100000">
                                          <p:val>
                                            <p:strVal val="#ppt_y"/>
                                          </p:val>
                                        </p:tav>
                                      </p:tavLst>
                                    </p:anim>
                                  </p:childTnLst>
                                </p:cTn>
                              </p:par>
                            </p:childTnLst>
                          </p:cTn>
                        </p:par>
                      </p:childTnLst>
                    </p:cTn>
                  </p:par>
                  <p:par>
                    <p:cTn fill="hold" id="9" nodeType="clickPar">
                      <p:stCondLst>
                        <p:cond delay="indefinite"/>
                      </p:stCondLst>
                      <p:childTnLst>
                        <p:par>
                          <p:cTn fill="hold" id="10" nodeType="afterGroup">
                            <p:stCondLst>
                              <p:cond delay="0"/>
                            </p:stCondLst>
                            <p:childTnLst>
                              <p:par>
                                <p:cTn fill="hold" grpId="0" id="11" nodeType="clickEffect" presetClass="entr" presetID="53" presetSubtype="0">
                                  <p:stCondLst>
                                    <p:cond delay="0"/>
                                  </p:stCondLst>
                                  <p:childTnLst>
                                    <p:set>
                                      <p:cBhvr>
                                        <p:cTn dur="1" fill="hold" id="12">
                                          <p:stCondLst>
                                            <p:cond delay="0"/>
                                          </p:stCondLst>
                                        </p:cTn>
                                        <p:tgtEl>
                                          <p:spTgt spid="75"/>
                                        </p:tgtEl>
                                        <p:attrNameLst>
                                          <p:attrName>style.visibility</p:attrName>
                                        </p:attrNameLst>
                                      </p:cBhvr>
                                      <p:to>
                                        <p:strVal val="visible"/>
                                      </p:to>
                                    </p:set>
                                    <p:anim calcmode="lin" valueType="num">
                                      <p:cBhvr>
                                        <p:cTn dur="500" fill="hold" id="13"/>
                                        <p:tgtEl>
                                          <p:spTgt spid="75"/>
                                        </p:tgtEl>
                                        <p:attrNameLst>
                                          <p:attrName>ppt_w</p:attrName>
                                        </p:attrNameLst>
                                      </p:cBhvr>
                                      <p:tavLst>
                                        <p:tav tm="0">
                                          <p:val>
                                            <p:fltVal val="0"/>
                                          </p:val>
                                        </p:tav>
                                        <p:tav tm="100000">
                                          <p:val>
                                            <p:strVal val="#ppt_w"/>
                                          </p:val>
                                        </p:tav>
                                      </p:tavLst>
                                    </p:anim>
                                    <p:anim calcmode="lin" valueType="num">
                                      <p:cBhvr>
                                        <p:cTn dur="500" fill="hold" id="14"/>
                                        <p:tgtEl>
                                          <p:spTgt spid="75"/>
                                        </p:tgtEl>
                                        <p:attrNameLst>
                                          <p:attrName>ppt_h</p:attrName>
                                        </p:attrNameLst>
                                      </p:cBhvr>
                                      <p:tavLst>
                                        <p:tav tm="0">
                                          <p:val>
                                            <p:fltVal val="0"/>
                                          </p:val>
                                        </p:tav>
                                        <p:tav tm="100000">
                                          <p:val>
                                            <p:strVal val="#ppt_h"/>
                                          </p:val>
                                        </p:tav>
                                      </p:tavLst>
                                    </p:anim>
                                    <p:animEffect filter="fade" transition="in">
                                      <p:cBhvr>
                                        <p:cTn dur="500" id="15"/>
                                        <p:tgtEl>
                                          <p:spTgt spid="75"/>
                                        </p:tgtEl>
                                      </p:cBhvr>
                                    </p:animEffect>
                                  </p:childTnLst>
                                </p:cTn>
                              </p:par>
                              <p:par>
                                <p:cTn fill="hold" grpId="0" id="16" nodeType="withEffect" presetClass="entr" presetID="53" presetSubtype="0">
                                  <p:stCondLst>
                                    <p:cond delay="0"/>
                                  </p:stCondLst>
                                  <p:childTnLst>
                                    <p:set>
                                      <p:cBhvr>
                                        <p:cTn dur="1" fill="hold" id="17">
                                          <p:stCondLst>
                                            <p:cond delay="0"/>
                                          </p:stCondLst>
                                        </p:cTn>
                                        <p:tgtEl>
                                          <p:spTgt spid="92"/>
                                        </p:tgtEl>
                                        <p:attrNameLst>
                                          <p:attrName>style.visibility</p:attrName>
                                        </p:attrNameLst>
                                      </p:cBhvr>
                                      <p:to>
                                        <p:strVal val="visible"/>
                                      </p:to>
                                    </p:set>
                                    <p:anim calcmode="lin" valueType="num">
                                      <p:cBhvr>
                                        <p:cTn dur="500" fill="hold" id="18"/>
                                        <p:tgtEl>
                                          <p:spTgt spid="92"/>
                                        </p:tgtEl>
                                        <p:attrNameLst>
                                          <p:attrName>ppt_w</p:attrName>
                                        </p:attrNameLst>
                                      </p:cBhvr>
                                      <p:tavLst>
                                        <p:tav tm="0">
                                          <p:val>
                                            <p:fltVal val="0"/>
                                          </p:val>
                                        </p:tav>
                                        <p:tav tm="100000">
                                          <p:val>
                                            <p:strVal val="#ppt_w"/>
                                          </p:val>
                                        </p:tav>
                                      </p:tavLst>
                                    </p:anim>
                                    <p:anim calcmode="lin" valueType="num">
                                      <p:cBhvr>
                                        <p:cTn dur="500" fill="hold" id="19"/>
                                        <p:tgtEl>
                                          <p:spTgt spid="92"/>
                                        </p:tgtEl>
                                        <p:attrNameLst>
                                          <p:attrName>ppt_h</p:attrName>
                                        </p:attrNameLst>
                                      </p:cBhvr>
                                      <p:tavLst>
                                        <p:tav tm="0">
                                          <p:val>
                                            <p:fltVal val="0"/>
                                          </p:val>
                                        </p:tav>
                                        <p:tav tm="100000">
                                          <p:val>
                                            <p:strVal val="#ppt_h"/>
                                          </p:val>
                                        </p:tav>
                                      </p:tavLst>
                                    </p:anim>
                                    <p:animEffect filter="fade" transition="in">
                                      <p:cBhvr>
                                        <p:cTn dur="500" id="20"/>
                                        <p:tgtEl>
                                          <p:spTgt spid="92"/>
                                        </p:tgtEl>
                                      </p:cBhvr>
                                    </p:animEffect>
                                  </p:childTnLst>
                                </p:cTn>
                              </p:par>
                              <p:par>
                                <p:cTn fill="hold" grpId="0" id="21" nodeType="withEffect" presetClass="entr" presetID="53" presetSubtype="0">
                                  <p:stCondLst>
                                    <p:cond delay="0"/>
                                  </p:stCondLst>
                                  <p:childTnLst>
                                    <p:set>
                                      <p:cBhvr>
                                        <p:cTn dur="1" fill="hold" id="22">
                                          <p:stCondLst>
                                            <p:cond delay="0"/>
                                          </p:stCondLst>
                                        </p:cTn>
                                        <p:tgtEl>
                                          <p:spTgt spid="74"/>
                                        </p:tgtEl>
                                        <p:attrNameLst>
                                          <p:attrName>style.visibility</p:attrName>
                                        </p:attrNameLst>
                                      </p:cBhvr>
                                      <p:to>
                                        <p:strVal val="visible"/>
                                      </p:to>
                                    </p:set>
                                    <p:anim calcmode="lin" valueType="num">
                                      <p:cBhvr>
                                        <p:cTn dur="500" fill="hold" id="23"/>
                                        <p:tgtEl>
                                          <p:spTgt spid="74"/>
                                        </p:tgtEl>
                                        <p:attrNameLst>
                                          <p:attrName>ppt_w</p:attrName>
                                        </p:attrNameLst>
                                      </p:cBhvr>
                                      <p:tavLst>
                                        <p:tav tm="0">
                                          <p:val>
                                            <p:fltVal val="0"/>
                                          </p:val>
                                        </p:tav>
                                        <p:tav tm="100000">
                                          <p:val>
                                            <p:strVal val="#ppt_w"/>
                                          </p:val>
                                        </p:tav>
                                      </p:tavLst>
                                    </p:anim>
                                    <p:anim calcmode="lin" valueType="num">
                                      <p:cBhvr>
                                        <p:cTn dur="500" fill="hold" id="24"/>
                                        <p:tgtEl>
                                          <p:spTgt spid="74"/>
                                        </p:tgtEl>
                                        <p:attrNameLst>
                                          <p:attrName>ppt_h</p:attrName>
                                        </p:attrNameLst>
                                      </p:cBhvr>
                                      <p:tavLst>
                                        <p:tav tm="0">
                                          <p:val>
                                            <p:fltVal val="0"/>
                                          </p:val>
                                        </p:tav>
                                        <p:tav tm="100000">
                                          <p:val>
                                            <p:strVal val="#ppt_h"/>
                                          </p:val>
                                        </p:tav>
                                      </p:tavLst>
                                    </p:anim>
                                    <p:animEffect filter="fade" transition="in">
                                      <p:cBhvr>
                                        <p:cTn dur="500" id="25"/>
                                        <p:tgtEl>
                                          <p:spTgt spid="74"/>
                                        </p:tgtEl>
                                      </p:cBhvr>
                                    </p:animEffect>
                                  </p:childTnLst>
                                </p:cTn>
                              </p:par>
                              <p:par>
                                <p:cTn fill="hold" grpId="0" id="26" nodeType="withEffect" presetClass="entr" presetID="53" presetSubtype="0">
                                  <p:stCondLst>
                                    <p:cond delay="0"/>
                                  </p:stCondLst>
                                  <p:childTnLst>
                                    <p:set>
                                      <p:cBhvr>
                                        <p:cTn dur="1" fill="hold" id="27">
                                          <p:stCondLst>
                                            <p:cond delay="0"/>
                                          </p:stCondLst>
                                        </p:cTn>
                                        <p:tgtEl>
                                          <p:spTgt spid="94"/>
                                        </p:tgtEl>
                                        <p:attrNameLst>
                                          <p:attrName>style.visibility</p:attrName>
                                        </p:attrNameLst>
                                      </p:cBhvr>
                                      <p:to>
                                        <p:strVal val="visible"/>
                                      </p:to>
                                    </p:set>
                                    <p:anim calcmode="lin" valueType="num">
                                      <p:cBhvr>
                                        <p:cTn dur="500" fill="hold" id="28"/>
                                        <p:tgtEl>
                                          <p:spTgt spid="94"/>
                                        </p:tgtEl>
                                        <p:attrNameLst>
                                          <p:attrName>ppt_w</p:attrName>
                                        </p:attrNameLst>
                                      </p:cBhvr>
                                      <p:tavLst>
                                        <p:tav tm="0">
                                          <p:val>
                                            <p:fltVal val="0"/>
                                          </p:val>
                                        </p:tav>
                                        <p:tav tm="100000">
                                          <p:val>
                                            <p:strVal val="#ppt_w"/>
                                          </p:val>
                                        </p:tav>
                                      </p:tavLst>
                                    </p:anim>
                                    <p:anim calcmode="lin" valueType="num">
                                      <p:cBhvr>
                                        <p:cTn dur="500" fill="hold" id="29"/>
                                        <p:tgtEl>
                                          <p:spTgt spid="94"/>
                                        </p:tgtEl>
                                        <p:attrNameLst>
                                          <p:attrName>ppt_h</p:attrName>
                                        </p:attrNameLst>
                                      </p:cBhvr>
                                      <p:tavLst>
                                        <p:tav tm="0">
                                          <p:val>
                                            <p:fltVal val="0"/>
                                          </p:val>
                                        </p:tav>
                                        <p:tav tm="100000">
                                          <p:val>
                                            <p:strVal val="#ppt_h"/>
                                          </p:val>
                                        </p:tav>
                                      </p:tavLst>
                                    </p:anim>
                                    <p:animEffect filter="fade" transition="in">
                                      <p:cBhvr>
                                        <p:cTn dur="500" id="30"/>
                                        <p:tgtEl>
                                          <p:spTgt spid="94"/>
                                        </p:tgtEl>
                                      </p:cBhvr>
                                    </p:animEffect>
                                  </p:childTnLst>
                                </p:cTn>
                              </p:par>
                              <p:par>
                                <p:cTn fill="hold" grpId="0" id="31" nodeType="withEffect" presetClass="entr" presetID="53" presetSubtype="0">
                                  <p:stCondLst>
                                    <p:cond delay="0"/>
                                  </p:stCondLst>
                                  <p:childTnLst>
                                    <p:set>
                                      <p:cBhvr>
                                        <p:cTn dur="1" fill="hold" id="32">
                                          <p:stCondLst>
                                            <p:cond delay="0"/>
                                          </p:stCondLst>
                                        </p:cTn>
                                        <p:tgtEl>
                                          <p:spTgt spid="31"/>
                                        </p:tgtEl>
                                        <p:attrNameLst>
                                          <p:attrName>style.visibility</p:attrName>
                                        </p:attrNameLst>
                                      </p:cBhvr>
                                      <p:to>
                                        <p:strVal val="visible"/>
                                      </p:to>
                                    </p:set>
                                    <p:anim calcmode="lin" valueType="num">
                                      <p:cBhvr>
                                        <p:cTn dur="500" fill="hold" id="33"/>
                                        <p:tgtEl>
                                          <p:spTgt spid="31"/>
                                        </p:tgtEl>
                                        <p:attrNameLst>
                                          <p:attrName>ppt_w</p:attrName>
                                        </p:attrNameLst>
                                      </p:cBhvr>
                                      <p:tavLst>
                                        <p:tav tm="0">
                                          <p:val>
                                            <p:fltVal val="0"/>
                                          </p:val>
                                        </p:tav>
                                        <p:tav tm="100000">
                                          <p:val>
                                            <p:strVal val="#ppt_w"/>
                                          </p:val>
                                        </p:tav>
                                      </p:tavLst>
                                    </p:anim>
                                    <p:anim calcmode="lin" valueType="num">
                                      <p:cBhvr>
                                        <p:cTn dur="500" fill="hold" id="34"/>
                                        <p:tgtEl>
                                          <p:spTgt spid="31"/>
                                        </p:tgtEl>
                                        <p:attrNameLst>
                                          <p:attrName>ppt_h</p:attrName>
                                        </p:attrNameLst>
                                      </p:cBhvr>
                                      <p:tavLst>
                                        <p:tav tm="0">
                                          <p:val>
                                            <p:fltVal val="0"/>
                                          </p:val>
                                        </p:tav>
                                        <p:tav tm="100000">
                                          <p:val>
                                            <p:strVal val="#ppt_h"/>
                                          </p:val>
                                        </p:tav>
                                      </p:tavLst>
                                    </p:anim>
                                    <p:animEffect filter="fade" transition="in">
                                      <p:cBhvr>
                                        <p:cTn dur="500" id="35"/>
                                        <p:tgtEl>
                                          <p:spTgt spid="31"/>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32"/>
                                        </p:tgtEl>
                                        <p:attrNameLst>
                                          <p:attrName>style.visibility</p:attrName>
                                        </p:attrNameLst>
                                      </p:cBhvr>
                                      <p:to>
                                        <p:strVal val="visible"/>
                                      </p:to>
                                    </p:set>
                                    <p:anim calcmode="lin" valueType="num">
                                      <p:cBhvr>
                                        <p:cTn dur="500" fill="hold" id="38"/>
                                        <p:tgtEl>
                                          <p:spTgt spid="32"/>
                                        </p:tgtEl>
                                        <p:attrNameLst>
                                          <p:attrName>ppt_w</p:attrName>
                                        </p:attrNameLst>
                                      </p:cBhvr>
                                      <p:tavLst>
                                        <p:tav tm="0">
                                          <p:val>
                                            <p:fltVal val="0"/>
                                          </p:val>
                                        </p:tav>
                                        <p:tav tm="100000">
                                          <p:val>
                                            <p:strVal val="#ppt_w"/>
                                          </p:val>
                                        </p:tav>
                                      </p:tavLst>
                                    </p:anim>
                                    <p:anim calcmode="lin" valueType="num">
                                      <p:cBhvr>
                                        <p:cTn dur="500" fill="hold" id="39"/>
                                        <p:tgtEl>
                                          <p:spTgt spid="32"/>
                                        </p:tgtEl>
                                        <p:attrNameLst>
                                          <p:attrName>ppt_h</p:attrName>
                                        </p:attrNameLst>
                                      </p:cBhvr>
                                      <p:tavLst>
                                        <p:tav tm="0">
                                          <p:val>
                                            <p:fltVal val="0"/>
                                          </p:val>
                                        </p:tav>
                                        <p:tav tm="100000">
                                          <p:val>
                                            <p:strVal val="#ppt_h"/>
                                          </p:val>
                                        </p:tav>
                                      </p:tavLst>
                                    </p:anim>
                                    <p:animEffect filter="fade" transition="in">
                                      <p:cBhvr>
                                        <p:cTn dur="500" id="40"/>
                                        <p:tgtEl>
                                          <p:spTgt spid="32"/>
                                        </p:tgtEl>
                                      </p:cBhvr>
                                    </p:animEffect>
                                  </p:childTnLst>
                                </p:cTn>
                              </p:par>
                              <p:par>
                                <p:cTn fill="hold" id="41" nodeType="withEffect" presetClass="entr" presetID="53" presetSubtype="0">
                                  <p:stCondLst>
                                    <p:cond delay="0"/>
                                  </p:stCondLst>
                                  <p:childTnLst>
                                    <p:set>
                                      <p:cBhvr>
                                        <p:cTn dur="1" fill="hold" id="42">
                                          <p:stCondLst>
                                            <p:cond delay="0"/>
                                          </p:stCondLst>
                                        </p:cTn>
                                        <p:tgtEl>
                                          <p:spTgt spid="2"/>
                                        </p:tgtEl>
                                        <p:attrNameLst>
                                          <p:attrName>style.visibility</p:attrName>
                                        </p:attrNameLst>
                                      </p:cBhvr>
                                      <p:to>
                                        <p:strVal val="visible"/>
                                      </p:to>
                                    </p:set>
                                    <p:anim calcmode="lin" valueType="num">
                                      <p:cBhvr>
                                        <p:cTn dur="500" fill="hold" id="43"/>
                                        <p:tgtEl>
                                          <p:spTgt spid="2"/>
                                        </p:tgtEl>
                                        <p:attrNameLst>
                                          <p:attrName>ppt_w</p:attrName>
                                        </p:attrNameLst>
                                      </p:cBhvr>
                                      <p:tavLst>
                                        <p:tav tm="0">
                                          <p:val>
                                            <p:fltVal val="0"/>
                                          </p:val>
                                        </p:tav>
                                        <p:tav tm="100000">
                                          <p:val>
                                            <p:strVal val="#ppt_w"/>
                                          </p:val>
                                        </p:tav>
                                      </p:tavLst>
                                    </p:anim>
                                    <p:anim calcmode="lin" valueType="num">
                                      <p:cBhvr>
                                        <p:cTn dur="500" fill="hold" id="44"/>
                                        <p:tgtEl>
                                          <p:spTgt spid="2"/>
                                        </p:tgtEl>
                                        <p:attrNameLst>
                                          <p:attrName>ppt_h</p:attrName>
                                        </p:attrNameLst>
                                      </p:cBhvr>
                                      <p:tavLst>
                                        <p:tav tm="0">
                                          <p:val>
                                            <p:fltVal val="0"/>
                                          </p:val>
                                        </p:tav>
                                        <p:tav tm="100000">
                                          <p:val>
                                            <p:strVal val="#ppt_h"/>
                                          </p:val>
                                        </p:tav>
                                      </p:tavLst>
                                    </p:anim>
                                    <p:animEffect filter="fade" transition="in">
                                      <p:cBhvr>
                                        <p:cTn dur="500" id="45"/>
                                        <p:tgtEl>
                                          <p:spTgt spid="2"/>
                                        </p:tgtEl>
                                      </p:cBhvr>
                                    </p:animEffect>
                                  </p:childTnLst>
                                </p:cTn>
                              </p:par>
                              <p:par>
                                <p:cTn fill="hold" grpId="0" id="46" nodeType="withEffect" presetClass="entr" presetID="53" presetSubtype="0">
                                  <p:stCondLst>
                                    <p:cond delay="0"/>
                                  </p:stCondLst>
                                  <p:childTnLst>
                                    <p:set>
                                      <p:cBhvr>
                                        <p:cTn dur="1" fill="hold" id="47">
                                          <p:stCondLst>
                                            <p:cond delay="0"/>
                                          </p:stCondLst>
                                        </p:cTn>
                                        <p:tgtEl>
                                          <p:spTgt spid="72"/>
                                        </p:tgtEl>
                                        <p:attrNameLst>
                                          <p:attrName>style.visibility</p:attrName>
                                        </p:attrNameLst>
                                      </p:cBhvr>
                                      <p:to>
                                        <p:strVal val="visible"/>
                                      </p:to>
                                    </p:set>
                                    <p:anim calcmode="lin" valueType="num">
                                      <p:cBhvr>
                                        <p:cTn dur="500" fill="hold" id="48"/>
                                        <p:tgtEl>
                                          <p:spTgt spid="72"/>
                                        </p:tgtEl>
                                        <p:attrNameLst>
                                          <p:attrName>ppt_w</p:attrName>
                                        </p:attrNameLst>
                                      </p:cBhvr>
                                      <p:tavLst>
                                        <p:tav tm="0">
                                          <p:val>
                                            <p:fltVal val="0"/>
                                          </p:val>
                                        </p:tav>
                                        <p:tav tm="100000">
                                          <p:val>
                                            <p:strVal val="#ppt_w"/>
                                          </p:val>
                                        </p:tav>
                                      </p:tavLst>
                                    </p:anim>
                                    <p:anim calcmode="lin" valueType="num">
                                      <p:cBhvr>
                                        <p:cTn dur="500" fill="hold" id="49"/>
                                        <p:tgtEl>
                                          <p:spTgt spid="72"/>
                                        </p:tgtEl>
                                        <p:attrNameLst>
                                          <p:attrName>ppt_h</p:attrName>
                                        </p:attrNameLst>
                                      </p:cBhvr>
                                      <p:tavLst>
                                        <p:tav tm="0">
                                          <p:val>
                                            <p:fltVal val="0"/>
                                          </p:val>
                                        </p:tav>
                                        <p:tav tm="100000">
                                          <p:val>
                                            <p:strVal val="#ppt_h"/>
                                          </p:val>
                                        </p:tav>
                                      </p:tavLst>
                                    </p:anim>
                                    <p:animEffect filter="fade" transition="in">
                                      <p:cBhvr>
                                        <p:cTn dur="500" id="50"/>
                                        <p:tgtEl>
                                          <p:spTgt spid="72"/>
                                        </p:tgtEl>
                                      </p:cBhvr>
                                    </p:animEffect>
                                  </p:childTnLst>
                                </p:cTn>
                              </p:par>
                              <p:par>
                                <p:cTn fill="hold" grpId="0" id="51" nodeType="withEffect" presetClass="entr" presetID="53" presetSubtype="0">
                                  <p:stCondLst>
                                    <p:cond delay="0"/>
                                  </p:stCondLst>
                                  <p:childTnLst>
                                    <p:set>
                                      <p:cBhvr>
                                        <p:cTn dur="1" fill="hold" id="52">
                                          <p:stCondLst>
                                            <p:cond delay="0"/>
                                          </p:stCondLst>
                                        </p:cTn>
                                        <p:tgtEl>
                                          <p:spTgt spid="93"/>
                                        </p:tgtEl>
                                        <p:attrNameLst>
                                          <p:attrName>style.visibility</p:attrName>
                                        </p:attrNameLst>
                                      </p:cBhvr>
                                      <p:to>
                                        <p:strVal val="visible"/>
                                      </p:to>
                                    </p:set>
                                    <p:anim calcmode="lin" valueType="num">
                                      <p:cBhvr>
                                        <p:cTn dur="500" fill="hold" id="53"/>
                                        <p:tgtEl>
                                          <p:spTgt spid="93"/>
                                        </p:tgtEl>
                                        <p:attrNameLst>
                                          <p:attrName>ppt_w</p:attrName>
                                        </p:attrNameLst>
                                      </p:cBhvr>
                                      <p:tavLst>
                                        <p:tav tm="0">
                                          <p:val>
                                            <p:fltVal val="0"/>
                                          </p:val>
                                        </p:tav>
                                        <p:tav tm="100000">
                                          <p:val>
                                            <p:strVal val="#ppt_w"/>
                                          </p:val>
                                        </p:tav>
                                      </p:tavLst>
                                    </p:anim>
                                    <p:anim calcmode="lin" valueType="num">
                                      <p:cBhvr>
                                        <p:cTn dur="500" fill="hold" id="54"/>
                                        <p:tgtEl>
                                          <p:spTgt spid="93"/>
                                        </p:tgtEl>
                                        <p:attrNameLst>
                                          <p:attrName>ppt_h</p:attrName>
                                        </p:attrNameLst>
                                      </p:cBhvr>
                                      <p:tavLst>
                                        <p:tav tm="0">
                                          <p:val>
                                            <p:fltVal val="0"/>
                                          </p:val>
                                        </p:tav>
                                        <p:tav tm="100000">
                                          <p:val>
                                            <p:strVal val="#ppt_h"/>
                                          </p:val>
                                        </p:tav>
                                      </p:tavLst>
                                    </p:anim>
                                    <p:animEffect filter="fade" transition="in">
                                      <p:cBhvr>
                                        <p:cTn dur="500" id="55"/>
                                        <p:tgtEl>
                                          <p:spTgt spid="93"/>
                                        </p:tgtEl>
                                      </p:cBhvr>
                                    </p:animEffect>
                                  </p:childTnLst>
                                </p:cTn>
                              </p:par>
                              <p:par>
                                <p:cTn fill="hold" grpId="0" id="56" nodeType="withEffect" presetClass="entr" presetID="53" presetSubtype="0">
                                  <p:stCondLst>
                                    <p:cond delay="0"/>
                                  </p:stCondLst>
                                  <p:childTnLst>
                                    <p:set>
                                      <p:cBhvr>
                                        <p:cTn dur="1" fill="hold" id="57">
                                          <p:stCondLst>
                                            <p:cond delay="0"/>
                                          </p:stCondLst>
                                        </p:cTn>
                                        <p:tgtEl>
                                          <p:spTgt spid="35"/>
                                        </p:tgtEl>
                                        <p:attrNameLst>
                                          <p:attrName>style.visibility</p:attrName>
                                        </p:attrNameLst>
                                      </p:cBhvr>
                                      <p:to>
                                        <p:strVal val="visible"/>
                                      </p:to>
                                    </p:set>
                                    <p:anim calcmode="lin" valueType="num">
                                      <p:cBhvr>
                                        <p:cTn dur="500" fill="hold" id="58"/>
                                        <p:tgtEl>
                                          <p:spTgt spid="35"/>
                                        </p:tgtEl>
                                        <p:attrNameLst>
                                          <p:attrName>ppt_w</p:attrName>
                                        </p:attrNameLst>
                                      </p:cBhvr>
                                      <p:tavLst>
                                        <p:tav tm="0">
                                          <p:val>
                                            <p:fltVal val="0"/>
                                          </p:val>
                                        </p:tav>
                                        <p:tav tm="100000">
                                          <p:val>
                                            <p:strVal val="#ppt_w"/>
                                          </p:val>
                                        </p:tav>
                                      </p:tavLst>
                                    </p:anim>
                                    <p:anim calcmode="lin" valueType="num">
                                      <p:cBhvr>
                                        <p:cTn dur="500" fill="hold" id="59"/>
                                        <p:tgtEl>
                                          <p:spTgt spid="35"/>
                                        </p:tgtEl>
                                        <p:attrNameLst>
                                          <p:attrName>ppt_h</p:attrName>
                                        </p:attrNameLst>
                                      </p:cBhvr>
                                      <p:tavLst>
                                        <p:tav tm="0">
                                          <p:val>
                                            <p:fltVal val="0"/>
                                          </p:val>
                                        </p:tav>
                                        <p:tav tm="100000">
                                          <p:val>
                                            <p:strVal val="#ppt_h"/>
                                          </p:val>
                                        </p:tav>
                                      </p:tavLst>
                                    </p:anim>
                                    <p:animEffect filter="fade" transition="in">
                                      <p:cBhvr>
                                        <p:cTn dur="500" id="60"/>
                                        <p:tgtEl>
                                          <p:spTgt spid="3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2"/>
      <p:bldP grpId="0" spid="93"/>
      <p:bldP grpId="0" spid="75"/>
      <p:bldP grpId="0" spid="92"/>
      <p:bldP grpId="0" spid="74"/>
      <p:bldP grpId="0" spid="94"/>
      <p:bldP grpId="0" spid="31"/>
      <p:bldP grpId="0" spid="32"/>
      <p:bldP grpId="0" spid="35"/>
    </p:bldLst>
  </p:timing>
</p:sld>
</file>

<file path=ppt/tags/tag1.xml><?xml version="1.0" encoding="utf-8"?>
<p:tagLst xmlns:p="http://schemas.openxmlformats.org/presentationml/2006/main">
  <p:tag name="MH" val="20161022203400"/>
  <p:tag name="MH_LIBRARY" val="GRAPHIC"/>
  <p:tag name="MH_ORDER" val="1"/>
  <p:tag name="MH_TYPE" val="Other"/>
</p:tagLst>
</file>

<file path=ppt/tags/tag10.xml><?xml version="1.0" encoding="utf-8"?>
<p:tagLst xmlns:p="http://schemas.openxmlformats.org/presentationml/2006/main">
  <p:tag name="MH" val="20161022204343"/>
  <p:tag name="MH_LIBRARY" val="GRAPHIC"/>
  <p:tag name="MH_ORDER" val="标题 5"/>
</p:tagLst>
</file>

<file path=ppt/tags/tag11.xml><?xml version="1.0" encoding="utf-8"?>
<p:tagLst xmlns:p="http://schemas.openxmlformats.org/presentationml/2006/main">
  <p:tag name="MH" val="20161022204343"/>
  <p:tag name="MH_LIBRARY" val="GRAPHIC"/>
  <p:tag name="MH_ORDER" val="标题 5"/>
</p:tagLst>
</file>

<file path=ppt/tags/tag12.xml><?xml version="1.0" encoding="utf-8"?>
<p:tagLst xmlns:p="http://schemas.openxmlformats.org/presentationml/2006/main">
  <p:tag name="MH" val="20161022204343"/>
  <p:tag name="MH_LIBRARY" val="GRAPHIC"/>
  <p:tag name="MH_ORDER" val="标题 5"/>
</p:tagLst>
</file>

<file path=ppt/tags/tag13.xml><?xml version="1.0" encoding="utf-8"?>
<p:tagLst xmlns:p="http://schemas.openxmlformats.org/presentationml/2006/main">
  <p:tag name="MH" val="20161022204343"/>
  <p:tag name="MH_LIBRARY" val="GRAPHIC"/>
  <p:tag name="MH_ORDER" val="标题 5"/>
</p:tagLst>
</file>

<file path=ppt/tags/tag14.xml><?xml version="1.0" encoding="utf-8"?>
<p:tagLst xmlns:p="http://schemas.openxmlformats.org/presentationml/2006/main">
  <p:tag name="MH" val="20161022204343"/>
  <p:tag name="MH_LIBRARY" val="GRAPHIC"/>
  <p:tag name="MH_ORDER" val="标题 5"/>
</p:tagLst>
</file>

<file path=ppt/tags/tag15.xml><?xml version="1.0" encoding="utf-8"?>
<p:tagLst xmlns:p="http://schemas.openxmlformats.org/presentationml/2006/main">
  <p:tag name="MH" val="20161022204343"/>
  <p:tag name="MH_LIBRARY" val="GRAPHIC"/>
  <p:tag name="MH_ORDER" val="标题 5"/>
</p:tagLst>
</file>

<file path=ppt/tags/tag16.xml><?xml version="1.0" encoding="utf-8"?>
<p:tagLst xmlns:p="http://schemas.openxmlformats.org/presentationml/2006/main">
  <p:tag name="MH" val="20161022204343"/>
  <p:tag name="MH_LIBRARY" val="GRAPHIC"/>
  <p:tag name="MH_ORDER" val="标题 5"/>
</p:tagLst>
</file>

<file path=ppt/tags/tag17.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FIRST_PUBLISH" val="1"/>
  <p:tag name="ISPRING_OUTPUT_FOLDER" val="F:\我图VIP设计PPT上传\10月份上传文件\201"/>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ags/tag2.xml><?xml version="1.0" encoding="utf-8"?>
<p:tagLst xmlns:p="http://schemas.openxmlformats.org/presentationml/2006/main">
  <p:tag name="MH" val="20161022192605"/>
  <p:tag name="MH_LIBRARY" val="GRAPHIC"/>
  <p:tag name="MH_ORDER" val="1"/>
  <p:tag name="MH_TYPE" val="Text"/>
</p:tagLst>
</file>

<file path=ppt/tags/tag3.xml><?xml version="1.0" encoding="utf-8"?>
<p:tagLst xmlns:p="http://schemas.openxmlformats.org/presentationml/2006/main">
  <p:tag name="MH" val="20161022203400"/>
  <p:tag name="MH_LIBRARY" val="GRAPHIC"/>
  <p:tag name="MH_ORDER" val="1"/>
  <p:tag name="MH_TYPE" val="Other"/>
</p:tagLst>
</file>

<file path=ppt/tags/tag4.xml><?xml version="1.0" encoding="utf-8"?>
<p:tagLst xmlns:p="http://schemas.openxmlformats.org/presentationml/2006/main">
  <p:tag name="MH" val="20161022192605"/>
  <p:tag name="MH_LIBRARY" val="GRAPHIC"/>
  <p:tag name="MH_ORDER" val="1"/>
  <p:tag name="MH_TYPE" val="Text"/>
</p:tagLst>
</file>

<file path=ppt/tags/tag5.xml><?xml version="1.0" encoding="utf-8"?>
<p:tagLst xmlns:p="http://schemas.openxmlformats.org/presentationml/2006/main">
  <p:tag name="MH" val="20161022203400"/>
  <p:tag name="MH_LIBRARY" val="GRAPHIC"/>
  <p:tag name="MH_ORDER" val="1"/>
  <p:tag name="MH_TYPE" val="Other"/>
</p:tagLst>
</file>

<file path=ppt/tags/tag6.xml><?xml version="1.0" encoding="utf-8"?>
<p:tagLst xmlns:p="http://schemas.openxmlformats.org/presentationml/2006/main">
  <p:tag name="MH" val="20161022192605"/>
  <p:tag name="MH_LIBRARY" val="GRAPHIC"/>
  <p:tag name="MH_ORDER" val="1"/>
  <p:tag name="MH_TYPE" val="Text"/>
</p:tagLst>
</file>

<file path=ppt/tags/tag7.xml><?xml version="1.0" encoding="utf-8"?>
<p:tagLst xmlns:p="http://schemas.openxmlformats.org/presentationml/2006/main">
  <p:tag name="MH" val="20161022203400"/>
  <p:tag name="MH_LIBRARY" val="GRAPHIC"/>
  <p:tag name="MH_ORDER" val="1"/>
  <p:tag name="MH_TYPE" val="Other"/>
</p:tagLst>
</file>

<file path=ppt/tags/tag8.xml><?xml version="1.0" encoding="utf-8"?>
<p:tagLst xmlns:p="http://schemas.openxmlformats.org/presentationml/2006/main">
  <p:tag name="MH" val="20161022192605"/>
  <p:tag name="MH_LIBRARY" val="GRAPHIC"/>
  <p:tag name="MH_ORDER" val="1"/>
  <p:tag name="MH_TYPE" val="Text"/>
</p:tagLst>
</file>

<file path=ppt/tags/tag9.xml><?xml version="1.0" encoding="utf-8"?>
<p:tagLst xmlns:p="http://schemas.openxmlformats.org/presentationml/2006/main">
  <p:tag name="MH" val="20161022204343"/>
  <p:tag name="MH_LIBRARY" val="GRAPHIC"/>
  <p:tag name="MH_ORDER" val="标题 5"/>
</p:tagLst>
</file>

<file path=ppt/theme/theme1.xml><?xml version="1.0" encoding="utf-8"?>
<a:theme xmlns:r="http://schemas.openxmlformats.org/officeDocument/2006/relationships" xmlns:a="http://schemas.openxmlformats.org/drawingml/2006/main" name="">
  <a:themeElements>
    <a:clrScheme name="自定义 21">
      <a:dk1>
        <a:srgbClr val="000000"/>
      </a:dk1>
      <a:lt1>
        <a:srgbClr val="FFFFFF"/>
      </a:lt1>
      <a:dk2>
        <a:srgbClr val="000000"/>
      </a:dk2>
      <a:lt2>
        <a:srgbClr val="FFFFFF"/>
      </a:lt2>
      <a:accent1>
        <a:srgbClr val="415163"/>
      </a:accent1>
      <a:accent2>
        <a:srgbClr val="F46346"/>
      </a:accent2>
      <a:accent3>
        <a:srgbClr val="415163"/>
      </a:accent3>
      <a:accent4>
        <a:srgbClr val="F46346"/>
      </a:accent4>
      <a:accent5>
        <a:srgbClr val="415163"/>
      </a:accent5>
      <a:accent6>
        <a:srgbClr val="F46346"/>
      </a:accent6>
      <a:hlink>
        <a:srgbClr val="415163"/>
      </a:hlink>
      <a:folHlink>
        <a:srgbClr val="F46346"/>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(16:9)</PresentationFormat>
  <Paragraphs>128</Paragraphs>
  <Slides>19</Slides>
  <Notes>12</Notes>
  <TotalTime>0</TotalTime>
  <HiddenSlides>0</HiddenSlides>
  <MMClips>0</MMClips>
  <ScaleCrop>0</ScaleCrop>
  <HeadingPairs>
    <vt:vector baseType="variant" size="6">
      <vt:variant>
        <vt:lpstr>Fonts used</vt:lpstr>
      </vt:variant>
      <vt:variant>
        <vt:i4>11</vt:i4>
      </vt:variant>
      <vt:variant>
        <vt:lpstr>Theme</vt:lpstr>
      </vt:variant>
      <vt:variant>
        <vt:i4>1</vt:i4>
      </vt:variant>
      <vt:variant>
        <vt:lpstr>Slide Titles</vt:lpstr>
      </vt:variant>
      <vt:variant>
        <vt:i4>19</vt:i4>
      </vt:variant>
    </vt:vector>
  </HeadingPairs>
  <TitlesOfParts>
    <vt:vector baseType="lpstr" size="31">
      <vt:lpstr>Arial</vt:lpstr>
      <vt:lpstr>Arial Black</vt:lpstr>
      <vt:lpstr>微软雅黑</vt:lpstr>
      <vt:lpstr>Calibri Light</vt:lpstr>
      <vt:lpstr>Calibri</vt:lpstr>
      <vt:lpstr>汉仪锐智W</vt:lpstr>
      <vt:lpstr>宋体</vt:lpstr>
      <vt:lpstr>Segoe UI</vt:lpstr>
      <vt:lpstr>Segoe</vt:lpstr>
      <vt:lpstr>Impact</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2019-05-05T21:44:35Z</dcterms:created>
  <dcterms:modified xsi:type="dcterms:W3CDTF">2021-08-20T10:49:38Z</dcterms:modified>
  <cp:revision>1</cp:revision>
</cp:coreProperties>
</file>