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9" r:id="rId6"/>
    <p:sldId id="258" r:id="rId7"/>
    <p:sldId id="263" r:id="rId8"/>
    <p:sldId id="261" r:id="rId9"/>
    <p:sldId id="260" r:id="rId10"/>
    <p:sldId id="275" r:id="rId11"/>
    <p:sldId id="276" r:id="rId12"/>
    <p:sldId id="262" r:id="rId13"/>
    <p:sldId id="277" r:id="rId14"/>
    <p:sldId id="264" r:id="rId15"/>
    <p:sldId id="269" r:id="rId16"/>
    <p:sldId id="265" r:id="rId17"/>
    <p:sldId id="270" r:id="rId18"/>
    <p:sldId id="266" r:id="rId19"/>
    <p:sldId id="271" r:id="rId20"/>
    <p:sldId id="279" r:id="rId21"/>
    <p:sldId id="280" r:id="rId22"/>
    <p:sldId id="267" r:id="rId23"/>
    <p:sldId id="268" r:id="rId24"/>
    <p:sldId id="272" r:id="rId25"/>
    <p:sldId id="278" r:id="rId26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79931-356F-49CF-9AB2-6544E87095C5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84815-5168-480C-9723-B92979F495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3917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9043976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98D5-51EC-4160-866A-2E2301AFEFAE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AD3-1781-4C71-85BB-479B0EB16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4897741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98D5-51EC-4160-866A-2E2301AFEFAE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AD3-1781-4C71-85BB-479B0EB16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2885588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98D5-51EC-4160-866A-2E2301AFEFAE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AD3-1781-4C71-85BB-479B0EB16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0194916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4973734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902282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678393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573924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7473185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5776480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8712315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926859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98D5-51EC-4160-866A-2E2301AFEFAE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AD3-1781-4C71-85BB-479B0EB16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2055403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260047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5623154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001737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98D5-51EC-4160-866A-2E2301AFEFAE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AD3-1781-4C71-85BB-479B0EB16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6058050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98D5-51EC-4160-866A-2E2301AFEFAE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AD3-1781-4C71-85BB-479B0EB16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8065516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98D5-51EC-4160-866A-2E2301AFEFAE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AD3-1781-4C71-85BB-479B0EB16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7511560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98D5-51EC-4160-866A-2E2301AFEFAE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AD3-1781-4C71-85BB-479B0EB16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213486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98D5-51EC-4160-866A-2E2301AFEFAE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AD3-1781-4C71-85BB-479B0EB16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8491907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98D5-51EC-4160-866A-2E2301AFEFAE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AD3-1781-4C71-85BB-479B0EB16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1704184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98D5-51EC-4160-866A-2E2301AFEFAE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AD3-1781-4C71-85BB-479B0EB16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3604387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098D5-51EC-4160-866A-2E2301AFEFAE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E9AD3-1781-4C71-85BB-479B0EB165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4488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0747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Relationship Id="rId3" Target="../media/image23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jpeg" Type="http://schemas.openxmlformats.org/officeDocument/2006/relationships/image"/><Relationship Id="rId3" Target="../media/image23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4.png" Type="http://schemas.openxmlformats.org/officeDocument/2006/relationships/image"/><Relationship Id="rId3" Target="../media/image25.png" Type="http://schemas.openxmlformats.org/officeDocument/2006/relationships/image"/><Relationship Id="rId4" Target="../media/image2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jpe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Relationship Id="rId3" Target="../media/image27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Relationship Id="rId3" Target="../media/image29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jpe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0.jpeg" Type="http://schemas.openxmlformats.org/officeDocument/2006/relationships/image"/><Relationship Id="rId3" Target="../media/image31.jpe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jpe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5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Relationship Id="rId6" Target="../media/image13.jpeg" Type="http://schemas.openxmlformats.org/officeDocument/2006/relationships/image"/><Relationship Id="rId7" Target="../media/image14.jpeg" Type="http://schemas.openxmlformats.org/officeDocument/2006/relationships/image"/><Relationship Id="rId8" Target="../media/image1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jpeg" Type="http://schemas.openxmlformats.org/officeDocument/2006/relationships/image"/><Relationship Id="rId4" Target="../media/image18.jpeg" Type="http://schemas.openxmlformats.org/officeDocument/2006/relationships/image"/><Relationship Id="rId5" Target="../media/image19.jpeg" Type="http://schemas.openxmlformats.org/officeDocument/2006/relationships/image"/><Relationship Id="rId6" Target="../media/image20.jpeg" Type="http://schemas.openxmlformats.org/officeDocument/2006/relationships/image"/><Relationship Id="rId7" Target="../media/image21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1754560" y="629415"/>
            <a:ext cx="336612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  <a:latin charset="-122" pitchFamily="34" typeface="明黒"/>
                <a:ea charset="-122" pitchFamily="34" typeface="明黒"/>
              </a:rPr>
              <a:t>在知识中寻找见识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364823" y="3291830"/>
            <a:ext cx="4145594" cy="552375"/>
            <a:chOff x="1887135" y="2520108"/>
            <a:chExt cx="4145594" cy="552375"/>
          </a:xfrm>
        </p:grpSpPr>
        <p:sp>
          <p:nvSpPr>
            <p:cNvPr id="3" name="TextBox 2"/>
            <p:cNvSpPr txBox="1"/>
            <p:nvPr/>
          </p:nvSpPr>
          <p:spPr>
            <a:xfrm>
              <a:off x="1887135" y="2528528"/>
              <a:ext cx="4145594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800">
                  <a:solidFill>
                    <a:schemeClr val="bg1"/>
                  </a:solidFill>
                  <a:latin charset="-122" pitchFamily="34" typeface="冬青黑体简体中文 W6"/>
                  <a:ea charset="-122" pitchFamily="34" typeface="冬青黑体简体中文 W6"/>
                </a:rPr>
                <a:t>有种·有趣·有料</a:t>
              </a:r>
            </a:p>
          </p:txBody>
        </p:sp>
        <p:sp>
          <p:nvSpPr>
            <p:cNvPr id="6" name="L 形 5"/>
            <p:cNvSpPr/>
            <p:nvPr/>
          </p:nvSpPr>
          <p:spPr>
            <a:xfrm rot="5400000">
              <a:off x="2441245" y="2520108"/>
              <a:ext cx="180020" cy="180020"/>
            </a:xfrm>
            <a:prstGeom prst="corner">
              <a:avLst>
                <a:gd fmla="val 25390" name="adj1"/>
                <a:gd fmla="val 26285" name="adj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L 形 6"/>
            <p:cNvSpPr/>
            <p:nvPr/>
          </p:nvSpPr>
          <p:spPr>
            <a:xfrm rot="16200000">
              <a:off x="5274078" y="2892463"/>
              <a:ext cx="180020" cy="180020"/>
            </a:xfrm>
            <a:prstGeom prst="corner">
              <a:avLst>
                <a:gd fmla="val 25390" name="adj1"/>
                <a:gd fmla="val 26285" name="adj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descr="C:\Users\董翔\Desktop\IMG_2372副本2.png" id="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0645" l="27842" r="24069" t="33492"/>
          <a:stretch>
            <a:fillRect/>
          </a:stretch>
        </p:blipFill>
        <p:spPr bwMode="auto">
          <a:xfrm>
            <a:off x="395536" y="1347614"/>
            <a:ext cx="5454352" cy="165005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8220" y="1562414"/>
            <a:ext cx="426720" cy="115335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itchFamily="34" typeface="明黒"/>
                <a:ea charset="-122" pitchFamily="34" typeface="明黒"/>
              </a:rPr>
              <a:t>罗振宇   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7420" y="4515966"/>
            <a:ext cx="360040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读书笔记：@木爱橘</a:t>
            </a:r>
          </a:p>
        </p:txBody>
      </p:sp>
      <p:pic>
        <p:nvPicPr>
          <p:cNvPr descr="d:\已安装~1\360浏~1\360se6\USERDA~1\Temp\S_JPG_~1.JPG" id="3076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4435" r="95122" t="3411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9114"/>
          <a:stretch>
            <a:fillRect/>
          </a:stretch>
        </p:blipFill>
        <p:spPr bwMode="auto">
          <a:xfrm>
            <a:off x="5616495" y="606367"/>
            <a:ext cx="3751256" cy="454579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12969711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已安装~1\360浏~1\360se6\USERDA~1\Temp\200908~1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24128" y="353814"/>
            <a:ext cx="3312368" cy="478968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3167" y="987574"/>
            <a:ext cx="1020521" cy="131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000">
                <a:solidFill>
                  <a:srgbClr val="92D050"/>
                </a:solidFill>
                <a:ea charset="-122" pitchFamily="2" typeface="方正粗黑宋简体"/>
              </a:rPr>
              <a:t>70</a:t>
            </a:r>
          </a:p>
          <a:p>
            <a:pPr algn="ctr"/>
            <a:r>
              <a:rPr altLang="zh-CN" lang="en-US" smtClean="0" sz="4000">
                <a:solidFill>
                  <a:srgbClr val="92D050"/>
                </a:solidFill>
                <a:ea charset="-122" pitchFamily="2" typeface="方正粗黑宋简体"/>
              </a:rPr>
              <a:t>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1018351"/>
            <a:ext cx="4536504" cy="2529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必杀技之一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54" y="3742655"/>
            <a:ext cx="6264280" cy="64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chemeClr val="bg1"/>
                </a:solidFill>
                <a:ea charset="-122" pitchFamily="2" typeface="方正粗黑宋简体"/>
              </a:rPr>
              <a:t>赶上互联网爆发第一个时代</a:t>
            </a:r>
          </a:p>
        </p:txBody>
      </p:sp>
    </p:spTree>
    <p:extLst>
      <p:ext uri="{BB962C8B-B14F-4D97-AF65-F5344CB8AC3E}">
        <p14:creationId val="238707314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3025344" y="881693"/>
            <a:ext cx="5472608" cy="131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ea charset="-122" pitchFamily="2" typeface="方正粗黑宋简体"/>
              </a:rPr>
              <a:t>90后是数字时代的原著民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3498" y="1585091"/>
            <a:ext cx="5375273" cy="64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ea charset="-122" pitchFamily="2" typeface="方正粗黑宋简体"/>
              </a:rPr>
              <a:t>而80后是数字时代的移民</a:t>
            </a:r>
          </a:p>
        </p:txBody>
      </p:sp>
      <p:pic>
        <p:nvPicPr>
          <p:cNvPr descr="d:\已安装~1\360浏~1\360se6\USERDA~1\Temp\1.jpg" id="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9552" y="628283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2915816" y="627534"/>
            <a:ext cx="5691664" cy="1885211"/>
          </a:xfrm>
          <a:prstGeom prst="wedgeRoundRectCallout">
            <a:avLst>
              <a:gd fmla="val -57594" name="adj1"/>
              <a:gd fmla="val -19525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d:\已安装~1\360浏~1\360se6\USERDA~1\Temp\1.jpg" id="10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32240" y="3003798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898614" y="3244670"/>
            <a:ext cx="5378288" cy="1199288"/>
          </a:xfrm>
          <a:prstGeom prst="wedgeRoundRectCallout">
            <a:avLst>
              <a:gd fmla="val 56732" name="adj1"/>
              <a:gd fmla="val -20155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Box 11"/>
          <p:cNvSpPr txBox="1"/>
          <p:nvPr/>
        </p:nvSpPr>
        <p:spPr>
          <a:xfrm>
            <a:off x="1052409" y="3376469"/>
            <a:ext cx="5225471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罗胖，小点声，华妃娘娘是80后她要是听见了定会不高兴的</a:t>
            </a:r>
          </a:p>
        </p:txBody>
      </p:sp>
    </p:spTree>
    <p:extLst>
      <p:ext uri="{BB962C8B-B14F-4D97-AF65-F5344CB8AC3E}">
        <p14:creationId val="151215731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已安装~1\360浏~1\360se6\USERDA~1\Temp\100589~1.JP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882" l="9861" r="14502" t="-3731"/>
          <a:stretch>
            <a:fillRect/>
          </a:stretch>
        </p:blipFill>
        <p:spPr bwMode="auto">
          <a:xfrm>
            <a:off x="755576" y="392830"/>
            <a:ext cx="1713600" cy="171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2938054" y="699542"/>
            <a:ext cx="5378361" cy="1533249"/>
          </a:xfrm>
          <a:prstGeom prst="wedgeRoundRectCallout">
            <a:avLst>
              <a:gd fmla="val -57625" name="adj1"/>
              <a:gd fmla="val -18606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TextBox 5"/>
          <p:cNvSpPr txBox="1"/>
          <p:nvPr/>
        </p:nvSpPr>
        <p:spPr>
          <a:xfrm>
            <a:off x="3090944" y="847796"/>
            <a:ext cx="5225471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刚才是谁在议论本宫是数字时代的移民啊，御花园的枫叶好像不太红啊</a:t>
            </a:r>
          </a:p>
        </p:txBody>
      </p:sp>
      <p:pic>
        <p:nvPicPr>
          <p:cNvPr descr="d:\已安装~1\360浏~1\360se6\USERDA~1\Temp\1.jpg" id="7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32240" y="3003798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898614" y="3154660"/>
            <a:ext cx="5378288" cy="1563638"/>
          </a:xfrm>
          <a:prstGeom prst="wedgeRoundRectCallout">
            <a:avLst>
              <a:gd fmla="val 56732" name="adj1"/>
              <a:gd fmla="val -20155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TextBox 8"/>
          <p:cNvSpPr txBox="1"/>
          <p:nvPr/>
        </p:nvSpPr>
        <p:spPr>
          <a:xfrm>
            <a:off x="1052409" y="3291830"/>
            <a:ext cx="5225471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回娘娘的话，罗胖见识浅薄，只是随口说说，娘娘息怒，千万别往心里去，当心气坏了身子</a:t>
            </a:r>
          </a:p>
        </p:txBody>
      </p:sp>
    </p:spTree>
    <p:extLst>
      <p:ext uri="{BB962C8B-B14F-4D97-AF65-F5344CB8AC3E}">
        <p14:creationId val="218926534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已安装~1\360浏~1\360se6\USERDA~1\Temp\200908~1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24128" y="353814"/>
            <a:ext cx="3312368" cy="478968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3167" y="987574"/>
            <a:ext cx="1020521" cy="131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000">
                <a:solidFill>
                  <a:srgbClr val="92D050"/>
                </a:solidFill>
                <a:ea charset="-122" pitchFamily="2" typeface="方正粗黑宋简体"/>
              </a:rPr>
              <a:t>70</a:t>
            </a:r>
          </a:p>
          <a:p>
            <a:pPr algn="ctr"/>
            <a:r>
              <a:rPr altLang="zh-CN" lang="en-US" smtClean="0" sz="4000">
                <a:solidFill>
                  <a:srgbClr val="92D050"/>
                </a:solidFill>
                <a:ea charset="-122" pitchFamily="2" typeface="方正粗黑宋简体"/>
              </a:rPr>
              <a:t>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640" y="1018351"/>
            <a:ext cx="4536504" cy="2529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必杀技之二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54" y="3742655"/>
            <a:ext cx="6264280" cy="64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chemeClr val="bg1"/>
                </a:solidFill>
                <a:ea charset="-122" pitchFamily="2" typeface="方正粗黑宋简体"/>
              </a:rPr>
              <a:t>赶上近十年来的财富大爆发</a:t>
            </a:r>
          </a:p>
        </p:txBody>
      </p:sp>
    </p:spTree>
    <p:extLst>
      <p:ext uri="{BB962C8B-B14F-4D97-AF65-F5344CB8AC3E}">
        <p14:creationId val="294715509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23087" y="129575"/>
            <a:ext cx="4476905" cy="701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ea charset="-122" pitchFamily="2" typeface="方正粗黑宋简体"/>
              </a:rPr>
              <a:t>再看看80后……</a:t>
            </a:r>
          </a:p>
        </p:txBody>
      </p:sp>
      <p:pic>
        <p:nvPicPr>
          <p:cNvPr descr="d:\已安装~1\360浏~1\360se6\USERDA~1\Temp\201301~1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1163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47664" y="984265"/>
            <a:ext cx="1577310" cy="115544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2958" y="1238819"/>
            <a:ext cx="4476905" cy="64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工资基本糊口</a:t>
            </a:r>
          </a:p>
        </p:txBody>
      </p:sp>
      <p:pic>
        <p:nvPicPr>
          <p:cNvPr descr="d:\已安装~1\360浏~1\360se6\USERDA~1\Temp\245733~2.JPG" id="2052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1504" l="9961" r="89941" t="19727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9091" l="8166" r="8034" t="22236"/>
          <a:stretch>
            <a:fillRect/>
          </a:stretch>
        </p:blipFill>
        <p:spPr bwMode="auto">
          <a:xfrm>
            <a:off x="1382730" y="2355726"/>
            <a:ext cx="1655050" cy="135626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72958" y="2650758"/>
            <a:ext cx="4476905" cy="64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房子基本靠租</a:t>
            </a:r>
          </a:p>
        </p:txBody>
      </p:sp>
      <p:pic>
        <p:nvPicPr>
          <p:cNvPr descr="d:\已安装~1\360浏~1\360se6\USERDA~1\Temp\221821~1.JPG" id="2054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0000" l="10000" r="90000" t="1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9708" l="9108" r="8447" t="23656"/>
          <a:stretch>
            <a:fillRect/>
          </a:stretch>
        </p:blipFill>
        <p:spPr bwMode="auto">
          <a:xfrm>
            <a:off x="1251683" y="3939902"/>
            <a:ext cx="1836794" cy="8919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72957" y="4062699"/>
            <a:ext cx="4476905" cy="64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上班基本靠挤</a:t>
            </a:r>
          </a:p>
        </p:txBody>
      </p:sp>
    </p:spTree>
    <p:extLst>
      <p:ext uri="{BB962C8B-B14F-4D97-AF65-F5344CB8AC3E}">
        <p14:creationId val="417722160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已安装~1\360浏~1\360se6\USERDA~1\Temp\100589~1.JP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882" l="9861" r="14502" t="-3731"/>
          <a:stretch>
            <a:fillRect/>
          </a:stretch>
        </p:blipFill>
        <p:spPr bwMode="auto">
          <a:xfrm>
            <a:off x="755576" y="392830"/>
            <a:ext cx="1713600" cy="171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2938054" y="699542"/>
            <a:ext cx="5508686" cy="1102361"/>
          </a:xfrm>
          <a:prstGeom prst="wedgeRoundRectCallout">
            <a:avLst>
              <a:gd fmla="val -57625" name="adj1"/>
              <a:gd fmla="val -18606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TextBox 5"/>
          <p:cNvSpPr txBox="1"/>
          <p:nvPr/>
        </p:nvSpPr>
        <p:spPr>
          <a:xfrm>
            <a:off x="3090944" y="812171"/>
            <a:ext cx="5225471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大胆罗胖，赶快给本宫说说解决办法，不然当心本宫赏你一丈红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755576" y="3154660"/>
            <a:ext cx="5616624" cy="1217290"/>
          </a:xfrm>
          <a:prstGeom prst="wedgeRoundRectCallout">
            <a:avLst>
              <a:gd fmla="val 56732" name="adj1"/>
              <a:gd fmla="val -20155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TextBox 8"/>
          <p:cNvSpPr txBox="1"/>
          <p:nvPr/>
        </p:nvSpPr>
        <p:spPr>
          <a:xfrm>
            <a:off x="827584" y="3291830"/>
            <a:ext cx="5760640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回娘娘的话，80后们办法有，娘娘息怒，好戏还在后头呢！</a:t>
            </a:r>
          </a:p>
        </p:txBody>
      </p:sp>
      <p:pic>
        <p:nvPicPr>
          <p:cNvPr descr="d:\已安装~1\360浏~1\360se6\USERDA~1\Temp\1.jpg" id="1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6442" y="2918784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52755125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圆角矩形标注 2"/>
          <p:cNvSpPr/>
          <p:nvPr/>
        </p:nvSpPr>
        <p:spPr>
          <a:xfrm>
            <a:off x="2938054" y="673611"/>
            <a:ext cx="5508686" cy="1154224"/>
          </a:xfrm>
          <a:prstGeom prst="wedgeRoundRectCallout">
            <a:avLst>
              <a:gd fmla="val -57625" name="adj1"/>
              <a:gd fmla="val -18606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3090944" y="812171"/>
            <a:ext cx="5225471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老夫有一本珍藏多年的秘籍，轻易不传外人，那就是U盘化生存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683568" y="3154660"/>
            <a:ext cx="5688632" cy="1217290"/>
          </a:xfrm>
          <a:prstGeom prst="wedgeRoundRectCallout">
            <a:avLst>
              <a:gd fmla="val 56732" name="adj1"/>
              <a:gd fmla="val -20155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TextBox 6"/>
          <p:cNvSpPr txBox="1"/>
          <p:nvPr/>
        </p:nvSpPr>
        <p:spPr>
          <a:xfrm>
            <a:off x="696959" y="3232456"/>
            <a:ext cx="5888858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所谓U盘化生存，在罗胖看来十六个字概括足矣，别急，往下看</a:t>
            </a:r>
          </a:p>
        </p:txBody>
      </p:sp>
      <p:pic>
        <p:nvPicPr>
          <p:cNvPr descr="d:\已安装~1\360浏~1\360se6\USERDA~1\Temp\1.jpg" id="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6442" y="2918784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已安装~1\360浏~1\360se6\USERDA~1\Temp\A4D6A4~1.JPG" id="409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4000" r="4000"/>
          <a:stretch>
            <a:fillRect/>
          </a:stretch>
        </p:blipFill>
        <p:spPr bwMode="auto">
          <a:xfrm>
            <a:off x="629040" y="393922"/>
            <a:ext cx="1713600" cy="171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36172669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已安装~1\360浏~1\360se6\USERDA~1\Temp\322.jpg" id="5124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0000" l="2167" r="97833" t="15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46448" y="674280"/>
            <a:ext cx="6651104" cy="443406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19664" y="1514218"/>
            <a:ext cx="609600" cy="177761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mtClean="0" sz="2800">
                <a:latin charset="-122" pitchFamily="65" typeface="迷你简启体"/>
                <a:ea charset="-122" pitchFamily="65" typeface="迷你简启体"/>
              </a:rPr>
              <a:t>自带信息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11552" y="1536079"/>
            <a:ext cx="609600" cy="177761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mtClean="0" sz="2800">
                <a:latin charset="-122" pitchFamily="65" typeface="迷你简启体"/>
                <a:ea charset="-122" pitchFamily="65" typeface="迷你简启体"/>
              </a:rPr>
              <a:t>不装系统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46433" y="1536079"/>
            <a:ext cx="609600" cy="177761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mtClean="0" sz="2800">
                <a:latin charset="-122" pitchFamily="65" typeface="迷你简启体"/>
                <a:ea charset="-122" pitchFamily="65" typeface="迷你简启体"/>
              </a:rPr>
              <a:t>随时插拔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6118" y="1619744"/>
            <a:ext cx="609600" cy="177761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mtClean="0" sz="2800">
                <a:latin charset="-122" pitchFamily="65" typeface="迷你简启体"/>
                <a:ea charset="-122" pitchFamily="65" typeface="迷你简启体"/>
              </a:rPr>
              <a:t>自由协作</a:t>
            </a:r>
          </a:p>
        </p:txBody>
      </p:sp>
    </p:spTree>
    <p:extLst>
      <p:ext uri="{BB962C8B-B14F-4D97-AF65-F5344CB8AC3E}">
        <p14:creationId val="376668350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标注 7"/>
          <p:cNvSpPr/>
          <p:nvPr/>
        </p:nvSpPr>
        <p:spPr>
          <a:xfrm>
            <a:off x="2938054" y="673610"/>
            <a:ext cx="5508686" cy="4108879"/>
          </a:xfrm>
          <a:prstGeom prst="wedgeRoundRectCallout">
            <a:avLst>
              <a:gd fmla="val -61721" name="adj1"/>
              <a:gd fmla="val -34240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TextBox 8"/>
          <p:cNvSpPr txBox="1"/>
          <p:nvPr/>
        </p:nvSpPr>
        <p:spPr>
          <a:xfrm>
            <a:off x="3221569" y="812171"/>
            <a:ext cx="5225471" cy="39319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在罗胖看来，U盘化生存通俗来讲就是要拥有一门手艺。作为一个手艺人，市场会给你一个公道的价格，比如木匠。我们留给历史的背影往往是一门手艺，而不是某个组织内的一级官衔。在未来的互联网社会里，往往以一个独立的手艺人方式存活，比加入组织要好得多。</a:t>
            </a:r>
          </a:p>
        </p:txBody>
      </p:sp>
      <p:pic>
        <p:nvPicPr>
          <p:cNvPr descr="d:\已安装~1\360浏~1\360se6\USERDA~1\Temp\1.jpg" id="1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7544" y="339502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663427874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已安装~1\360浏~1\360se6\USERDA~1\Temp\1.jpg" id="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9552" y="411510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2938054" y="482768"/>
            <a:ext cx="5378361" cy="1928511"/>
          </a:xfrm>
          <a:prstGeom prst="wedgeRoundRectCallout">
            <a:avLst>
              <a:gd fmla="val -57625" name="adj1"/>
              <a:gd fmla="val -18606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3090944" y="512273"/>
            <a:ext cx="5225471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我有个朋友，PPT做得特别好，有了这门手艺，他现在就可以辞职开一间小工作室，教大家怎么做优秀的PPT</a:t>
            </a:r>
          </a:p>
        </p:txBody>
      </p:sp>
      <p:pic>
        <p:nvPicPr>
          <p:cNvPr descr="C:\Users\董翔\Desktop\和秋叶一起学PPT\《和秋叶一起学PPT》 设计必读\《和秋叶一起学PPT》 设计必读\图书的素材和以往作品\秋叶PPT微信二维码.jpg" id="7171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4802" y="3102161"/>
            <a:ext cx="1404000" cy="1404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已安装~1\360浏~1\360se6\USERDA~1\Temp\7845C4~1.JPG" id="9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5883" l="22142" r="26877" t="5854"/>
          <a:stretch>
            <a:fillRect/>
          </a:stretch>
        </p:blipFill>
        <p:spPr bwMode="auto">
          <a:xfrm>
            <a:off x="7020272" y="3047657"/>
            <a:ext cx="1713600" cy="171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圆角矩形标注 9"/>
          <p:cNvSpPr/>
          <p:nvPr/>
        </p:nvSpPr>
        <p:spPr>
          <a:xfrm flipH="1">
            <a:off x="539552" y="2931041"/>
            <a:ext cx="6026434" cy="1719873"/>
          </a:xfrm>
          <a:prstGeom prst="wedgeRoundRectCallout">
            <a:avLst>
              <a:gd fmla="val -57625" name="adj1"/>
              <a:gd fmla="val -18606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TextBox 3"/>
          <p:cNvSpPr txBox="1"/>
          <p:nvPr/>
        </p:nvSpPr>
        <p:spPr>
          <a:xfrm>
            <a:off x="2098803" y="3092891"/>
            <a:ext cx="4345406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你说的这个盆友叫“秋叶”吧？他的微信“PPT100”本宫也关注了，哈哈哈！</a:t>
            </a:r>
          </a:p>
        </p:txBody>
      </p:sp>
    </p:spTree>
    <p:extLst>
      <p:ext uri="{BB962C8B-B14F-4D97-AF65-F5344CB8AC3E}">
        <p14:creationId val="352418492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3650126" y="1992504"/>
            <a:ext cx="4878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24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觉得有种你就翻开它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6659" y="2856398"/>
            <a:ext cx="4878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24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觉得有趣你就读下去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7454" y="3648688"/>
            <a:ext cx="487879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24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觉得有料你就与小伙伴们分享吧</a:t>
            </a:r>
          </a:p>
        </p:txBody>
      </p:sp>
      <p:pic>
        <p:nvPicPr>
          <p:cNvPr descr="C:\Users\董翔\Desktop\罗辑思维读书笔记PPT\W020131028569809749700.jp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0951866">
            <a:off x="942263" y="1375930"/>
            <a:ext cx="2118937" cy="296093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董翔\Desktop\IMG_2372副本2.png" id="6" name="Picture 2"/>
          <p:cNvPicPr>
            <a:picLocks noChangeArrowheads="1"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val="0"/>
              </a:ext>
            </a:extLst>
          </a:blip>
          <a:srcRect b="40645" l="27842" r="24069" t="33492"/>
          <a:stretch>
            <a:fillRect/>
          </a:stretch>
        </p:blipFill>
        <p:spPr bwMode="auto">
          <a:xfrm>
            <a:off x="6982912" y="407858"/>
            <a:ext cx="1533338" cy="46386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563888" y="699542"/>
            <a:ext cx="230425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87786E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9094995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已安装~1\360浏~1\360se6\USERDA~1\Temp\7845C4~1.JPG" id="614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5883" l="22142" r="26877" t="5854"/>
          <a:stretch>
            <a:fillRect/>
          </a:stretch>
        </p:blipFill>
        <p:spPr bwMode="auto">
          <a:xfrm>
            <a:off x="683568" y="478857"/>
            <a:ext cx="1713600" cy="171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2938054" y="699542"/>
            <a:ext cx="5738402" cy="1492915"/>
          </a:xfrm>
          <a:prstGeom prst="wedgeRoundRectCallout">
            <a:avLst>
              <a:gd fmla="val -57625" name="adj1"/>
              <a:gd fmla="val -18606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3090944" y="812171"/>
            <a:ext cx="5585512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既然这么有共鸣，本宫这次就饶了你，你的罗辑思维本宫预定了，今天本宫累了，就先到这儿吧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539552" y="3154660"/>
            <a:ext cx="5832648" cy="1217290"/>
          </a:xfrm>
          <a:prstGeom prst="wedgeRoundRectCallout">
            <a:avLst>
              <a:gd fmla="val 56732" name="adj1"/>
              <a:gd fmla="val -20155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TextBox 5"/>
          <p:cNvSpPr txBox="1"/>
          <p:nvPr/>
        </p:nvSpPr>
        <p:spPr>
          <a:xfrm>
            <a:off x="539552" y="3303705"/>
            <a:ext cx="5888858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罗胖恭送娘娘，娘娘万福金安，小的</a:t>
            </a:r>
          </a:p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再送娘娘三本书，望娘娘笑纳</a:t>
            </a:r>
          </a:p>
        </p:txBody>
      </p:sp>
      <p:pic>
        <p:nvPicPr>
          <p:cNvPr descr="d:\已安装~1\360浏~1\360se6\USERDA~1\Temp\1.jpg" id="7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6442" y="2918784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224840091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52057" y="900311"/>
            <a:ext cx="7839887" cy="3342878"/>
            <a:chOff x="683568" y="699542"/>
            <a:chExt cx="7839887" cy="3342878"/>
          </a:xfrm>
        </p:grpSpPr>
        <p:pic>
          <p:nvPicPr>
            <p:cNvPr descr="d:\已安装~1\360浏~1\360se6\USERDA~1\Temp\207175~1.JPG" id="6146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l="13309" r="13132"/>
            <a:stretch>
              <a:fillRect/>
            </a:stretch>
          </p:blipFill>
          <p:spPr bwMode="auto">
            <a:xfrm>
              <a:off x="683568" y="699542"/>
              <a:ext cx="2458970" cy="3342878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d:\已安装~1\360浏~1\360se6\USERDA~1\Temp\918107~1.JPG" id="6148" name="Picture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l="14095" r="13843"/>
            <a:stretch>
              <a:fillRect/>
            </a:stretch>
          </p:blipFill>
          <p:spPr bwMode="auto">
            <a:xfrm>
              <a:off x="3449192" y="711514"/>
              <a:ext cx="2400329" cy="3330906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d:\已安装~1\360浏~1\360se6\USERDA~1\Temp\209874~1.JPG" id="6150" name="Picture 6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l="14678" r="14506"/>
            <a:stretch>
              <a:fillRect/>
            </a:stretch>
          </p:blipFill>
          <p:spPr bwMode="auto">
            <a:xfrm>
              <a:off x="6156176" y="699542"/>
              <a:ext cx="2367279" cy="3342878"/>
            </a:xfrm>
            <a:prstGeom prst="rect">
              <a:avLst/>
            </a:prstGeom>
            <a:ln>
              <a:noFill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val="292381232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已安装~1\360浏~1\360se6\USERDA~1\Temp\100589~1.JPG" id="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882" l="9861" r="14502" t="-3731"/>
          <a:stretch>
            <a:fillRect/>
          </a:stretch>
        </p:blipFill>
        <p:spPr bwMode="auto">
          <a:xfrm>
            <a:off x="755576" y="392830"/>
            <a:ext cx="1713600" cy="171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2938054" y="699542"/>
            <a:ext cx="5508686" cy="1497624"/>
          </a:xfrm>
          <a:prstGeom prst="wedgeRoundRectCallout">
            <a:avLst>
              <a:gd fmla="val -57625" name="adj1"/>
              <a:gd fmla="val -18606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3"/>
          <p:cNvSpPr txBox="1"/>
          <p:nvPr/>
        </p:nvSpPr>
        <p:spPr>
          <a:xfrm>
            <a:off x="3090944" y="812171"/>
            <a:ext cx="5225471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本宫可没这么多闲工夫读这些，还是你读给本宫听吧，你不是有个口号叫什么来着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395536" y="3154660"/>
            <a:ext cx="6120680" cy="1217290"/>
          </a:xfrm>
          <a:prstGeom prst="wedgeRoundRectCallout">
            <a:avLst>
              <a:gd fmla="val 57095" name="adj1"/>
              <a:gd fmla="val -19751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TextBox 5"/>
          <p:cNvSpPr txBox="1"/>
          <p:nvPr/>
        </p:nvSpPr>
        <p:spPr>
          <a:xfrm>
            <a:off x="397052" y="3303705"/>
            <a:ext cx="6840760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回娘娘的话，叫死磕自己，愉悦大家，</a:t>
            </a:r>
          </a:p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娘娘如果想听书随时呼唤罗胖便是</a:t>
            </a:r>
          </a:p>
        </p:txBody>
      </p:sp>
      <p:pic>
        <p:nvPicPr>
          <p:cNvPr descr="d:\已安装~1\360浏~1\360se6\USERDA~1\Temp\1.jpg" id="7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11881" y="2918784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047022679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1907704" y="1995686"/>
            <a:ext cx="187220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谢谢观赏</a:t>
            </a:r>
          </a:p>
        </p:txBody>
      </p:sp>
      <p:sp>
        <p:nvSpPr>
          <p:cNvPr id="11" name="矩形 10"/>
          <p:cNvSpPr/>
          <p:nvPr/>
        </p:nvSpPr>
        <p:spPr>
          <a:xfrm>
            <a:off x="2051720" y="2671306"/>
            <a:ext cx="273630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Box 11"/>
          <p:cNvSpPr txBox="1"/>
          <p:nvPr/>
        </p:nvSpPr>
        <p:spPr>
          <a:xfrm>
            <a:off x="2060104" y="2696602"/>
            <a:ext cx="272792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87786E"/>
                </a:solidFill>
                <a:latin charset="-122" pitchFamily="2" typeface="方正粗黑宋简体"/>
                <a:ea charset="-122" pitchFamily="2" typeface="方正粗黑宋简体"/>
              </a:rPr>
              <a:t>设计：@木爱橘</a:t>
            </a:r>
          </a:p>
        </p:txBody>
      </p:sp>
      <p:sp>
        <p:nvSpPr>
          <p:cNvPr id="13" name="矩形 12"/>
          <p:cNvSpPr/>
          <p:nvPr/>
        </p:nvSpPr>
        <p:spPr>
          <a:xfrm>
            <a:off x="4965686" y="1995686"/>
            <a:ext cx="4178313" cy="119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TextBox 13"/>
          <p:cNvSpPr txBox="1"/>
          <p:nvPr/>
        </p:nvSpPr>
        <p:spPr>
          <a:xfrm>
            <a:off x="4995264" y="2026463"/>
            <a:ext cx="4148736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92D050"/>
                </a:solidFill>
                <a:latin charset="-122" pitchFamily="2" typeface="方正粗黑宋简体"/>
                <a:ea charset="-122" pitchFamily="2" typeface="方正粗黑宋简体"/>
              </a:rPr>
              <a:t>爱PPT  爱摄影  爱吹牛逼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5264" y="2671306"/>
            <a:ext cx="414873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rgbClr val="87786E"/>
                </a:solidFill>
                <a:latin charset="-122" pitchFamily="2" typeface="方正粗黑宋简体"/>
                <a:ea charset="-122" pitchFamily="2" typeface="方正粗黑宋简体"/>
              </a:rPr>
              <a:t>我是老董  我为自己代盐</a:t>
            </a:r>
          </a:p>
        </p:txBody>
      </p:sp>
      <p:pic>
        <p:nvPicPr>
          <p:cNvPr descr="d:\已安装~1\360浏~1\360se6\USERDA~1\Temp\1.jpg" id="9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779912" y="1651590"/>
            <a:ext cx="994420" cy="994420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77061156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已安装~1\360浏~1\360se6\USERDA~1\Temp\1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44208" y="2918784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8392" y="948146"/>
            <a:ext cx="523003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罗胖，今儿准备演哪一出啊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300" y="3451644"/>
            <a:ext cx="574289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娘娘请看戏谱，您说了算</a:t>
            </a:r>
          </a:p>
        </p:txBody>
      </p:sp>
      <p:sp>
        <p:nvSpPr>
          <p:cNvPr id="2" name="圆角矩形标注 1"/>
          <p:cNvSpPr/>
          <p:nvPr/>
        </p:nvSpPr>
        <p:spPr>
          <a:xfrm>
            <a:off x="3131840" y="771550"/>
            <a:ext cx="5112568" cy="876413"/>
          </a:xfrm>
          <a:prstGeom prst="wedgeRoundRectCallout">
            <a:avLst>
              <a:gd fmla="val -59686" name="adj1"/>
              <a:gd fmla="val -20155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圆角矩形标注 8"/>
          <p:cNvSpPr/>
          <p:nvPr/>
        </p:nvSpPr>
        <p:spPr>
          <a:xfrm>
            <a:off x="561864" y="3284342"/>
            <a:ext cx="5378288" cy="876413"/>
          </a:xfrm>
          <a:prstGeom prst="wedgeRoundRectCallout">
            <a:avLst>
              <a:gd fmla="val 56732" name="adj1"/>
              <a:gd fmla="val -20155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d:\已安装~1\360浏~1\360se6\USERDA~1\Temp\7845C4~1.JPG" id="1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5883" l="22142" r="26877" t="5854"/>
          <a:stretch>
            <a:fillRect/>
          </a:stretch>
        </p:blipFill>
        <p:spPr bwMode="auto">
          <a:xfrm>
            <a:off x="683568" y="352956"/>
            <a:ext cx="1713600" cy="171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62681625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TextBox 6"/>
          <p:cNvSpPr txBox="1"/>
          <p:nvPr/>
        </p:nvSpPr>
        <p:spPr>
          <a:xfrm>
            <a:off x="664332" y="2555554"/>
            <a:ext cx="523981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chemeClr val="bg1">
                    <a:alpha val="25000"/>
                  </a:schemeClr>
                </a:solidFill>
                <a:latin charset="-122" pitchFamily="2" typeface="方正粗黑宋简体"/>
                <a:ea charset="-122" pitchFamily="2" typeface="方正粗黑宋简体"/>
              </a:rPr>
              <a:t>“治不好”的地域歧视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4048" y="4145071"/>
            <a:ext cx="36004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6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……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266000" y="704867"/>
            <a:ext cx="460851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chemeClr val="bg1">
                    <a:alpha val="25000"/>
                  </a:schemeClr>
                </a:solidFill>
                <a:latin charset="-122" pitchFamily="2" typeface="方正粗黑宋简体"/>
                <a:ea charset="-122" pitchFamily="2" typeface="方正粗黑宋简体"/>
              </a:rPr>
              <a:t>末日启示：向死而生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5732511" y="2324721"/>
            <a:ext cx="36004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>
                    <a:alpha val="25000"/>
                  </a:schemeClr>
                </a:solidFill>
                <a:latin charset="-122" pitchFamily="2" typeface="方正粗黑宋简体"/>
                <a:ea charset="-122" pitchFamily="2" typeface="方正粗黑宋简体"/>
              </a:rPr>
              <a:t>拒绝逃离北上广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1657858" y="1705849"/>
            <a:ext cx="36004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>
                    <a:alpha val="25000"/>
                  </a:schemeClr>
                </a:solidFill>
                <a:latin charset="-122" pitchFamily="2" typeface="方正粗黑宋简体"/>
                <a:ea charset="-122" pitchFamily="2" typeface="方正粗黑宋简体"/>
              </a:rPr>
              <a:t>大国的“武器”</a:t>
            </a:r>
          </a:p>
        </p:txBody>
      </p:sp>
      <p:sp>
        <p:nvSpPr>
          <p:cNvPr id="16" name="TextBox 7"/>
          <p:cNvSpPr txBox="1"/>
          <p:nvPr/>
        </p:nvSpPr>
        <p:spPr>
          <a:xfrm>
            <a:off x="5588495" y="1125353"/>
            <a:ext cx="36004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chemeClr val="bg1">
                    <a:alpha val="25000"/>
                  </a:schemeClr>
                </a:solidFill>
                <a:latin charset="-122" pitchFamily="2" typeface="方正粗黑宋简体"/>
                <a:ea charset="-122" pitchFamily="2" typeface="方正粗黑宋简体"/>
              </a:rPr>
              <a:t>夹缝中的80后</a:t>
            </a:r>
          </a:p>
        </p:txBody>
      </p:sp>
      <p:sp>
        <p:nvSpPr>
          <p:cNvPr id="17" name="TextBox 8"/>
          <p:cNvSpPr txBox="1"/>
          <p:nvPr/>
        </p:nvSpPr>
        <p:spPr>
          <a:xfrm>
            <a:off x="1420416" y="3742321"/>
            <a:ext cx="36004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chemeClr val="bg1">
                    <a:alpha val="25000"/>
                  </a:schemeClr>
                </a:solidFill>
                <a:latin charset="-122" pitchFamily="2" typeface="方正粗黑宋简体"/>
                <a:ea charset="-122" pitchFamily="2" typeface="方正粗黑宋简体"/>
              </a:rPr>
              <a:t>剩女照亮未来</a:t>
            </a:r>
          </a:p>
        </p:txBody>
      </p:sp>
      <p:sp>
        <p:nvSpPr>
          <p:cNvPr id="18" name="TextBox 9"/>
          <p:cNvSpPr txBox="1"/>
          <p:nvPr/>
        </p:nvSpPr>
        <p:spPr>
          <a:xfrm>
            <a:off x="5732511" y="3280656"/>
            <a:ext cx="36004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chemeClr val="bg1">
                    <a:alpha val="25000"/>
                  </a:schemeClr>
                </a:solidFill>
                <a:latin charset="-122" pitchFamily="2" typeface="方正粗黑宋简体"/>
                <a:ea charset="-122" pitchFamily="2" typeface="方正粗黑宋简体"/>
              </a:rPr>
              <a:t>大国不能认死理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302110" y="999870"/>
            <a:ext cx="377220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>
                    <a:alpha val="25000"/>
                  </a:schemeClr>
                </a:solidFill>
                <a:latin charset="-122" pitchFamily="2" typeface="方正粗黑宋简体"/>
                <a:ea charset="-122" pitchFamily="2" typeface="方正粗黑宋简体"/>
              </a:rPr>
              <a:t>末日启示：向死而生</a:t>
            </a:r>
          </a:p>
        </p:txBody>
      </p:sp>
      <p:sp>
        <p:nvSpPr>
          <p:cNvPr id="20" name="TextBox 4"/>
          <p:cNvSpPr txBox="1"/>
          <p:nvPr/>
        </p:nvSpPr>
        <p:spPr>
          <a:xfrm>
            <a:off x="4706264" y="2705250"/>
            <a:ext cx="294703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>
                    <a:alpha val="25000"/>
                  </a:schemeClr>
                </a:solidFill>
                <a:latin charset="-122" pitchFamily="2" typeface="方正粗黑宋简体"/>
                <a:ea charset="-122" pitchFamily="2" typeface="方正粗黑宋简体"/>
              </a:rPr>
              <a:t>拒绝逃离北上广</a:t>
            </a:r>
          </a:p>
        </p:txBody>
      </p:sp>
      <p:sp>
        <p:nvSpPr>
          <p:cNvPr id="21" name="TextBox 5"/>
          <p:cNvSpPr txBox="1"/>
          <p:nvPr/>
        </p:nvSpPr>
        <p:spPr>
          <a:xfrm>
            <a:off x="394168" y="1982936"/>
            <a:ext cx="294703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>
                    <a:alpha val="25000"/>
                  </a:schemeClr>
                </a:solidFill>
                <a:latin charset="-122" pitchFamily="2" typeface="方正粗黑宋简体"/>
                <a:ea charset="-122" pitchFamily="2" typeface="方正粗黑宋简体"/>
              </a:rPr>
              <a:t>大国的“武器”</a:t>
            </a:r>
          </a:p>
        </p:txBody>
      </p:sp>
      <p:sp>
        <p:nvSpPr>
          <p:cNvPr id="22" name="TextBox 6"/>
          <p:cNvSpPr txBox="1"/>
          <p:nvPr/>
        </p:nvSpPr>
        <p:spPr>
          <a:xfrm>
            <a:off x="204616" y="2999898"/>
            <a:ext cx="428894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>
                    <a:alpha val="25000"/>
                  </a:schemeClr>
                </a:solidFill>
                <a:latin charset="-122" pitchFamily="2" typeface="方正粗黑宋简体"/>
                <a:ea charset="-122" pitchFamily="2" typeface="方正粗黑宋简体"/>
              </a:rPr>
              <a:t>“治不好”的地域歧视</a:t>
            </a:r>
          </a:p>
        </p:txBody>
      </p:sp>
      <p:sp>
        <p:nvSpPr>
          <p:cNvPr id="23" name="TextBox 7"/>
          <p:cNvSpPr txBox="1"/>
          <p:nvPr/>
        </p:nvSpPr>
        <p:spPr>
          <a:xfrm>
            <a:off x="4562248" y="1590969"/>
            <a:ext cx="294703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>
                    <a:alpha val="25000"/>
                  </a:schemeClr>
                </a:solidFill>
                <a:latin charset="-122" pitchFamily="2" typeface="方正粗黑宋简体"/>
                <a:ea charset="-122" pitchFamily="2" typeface="方正粗黑宋简体"/>
              </a:rPr>
              <a:t>夹缝中的80后</a:t>
            </a:r>
          </a:p>
        </p:txBody>
      </p:sp>
      <p:sp>
        <p:nvSpPr>
          <p:cNvPr id="24" name="TextBox 8"/>
          <p:cNvSpPr txBox="1"/>
          <p:nvPr/>
        </p:nvSpPr>
        <p:spPr>
          <a:xfrm>
            <a:off x="394168" y="4186665"/>
            <a:ext cx="294703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>
                    <a:alpha val="25000"/>
                  </a:schemeClr>
                </a:solidFill>
                <a:latin charset="-122" pitchFamily="2" typeface="方正粗黑宋简体"/>
                <a:ea charset="-122" pitchFamily="2" typeface="方正粗黑宋简体"/>
              </a:rPr>
              <a:t>剩女照亮未来</a:t>
            </a:r>
          </a:p>
        </p:txBody>
      </p:sp>
      <p:sp>
        <p:nvSpPr>
          <p:cNvPr id="25" name="TextBox 9"/>
          <p:cNvSpPr txBox="1"/>
          <p:nvPr/>
        </p:nvSpPr>
        <p:spPr>
          <a:xfrm>
            <a:off x="4706264" y="3725001"/>
            <a:ext cx="294703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>
                    <a:alpha val="25000"/>
                  </a:schemeClr>
                </a:solidFill>
                <a:latin charset="-122" pitchFamily="2" typeface="方正粗黑宋简体"/>
                <a:ea charset="-122" pitchFamily="2" typeface="方正粗黑宋简体"/>
              </a:rPr>
              <a:t>大国不能认死理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15588"/>
            <a:ext cx="9144000" cy="4112325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TextBox 1"/>
          <p:cNvSpPr txBox="1"/>
          <p:nvPr/>
        </p:nvSpPr>
        <p:spPr>
          <a:xfrm>
            <a:off x="833552" y="1042446"/>
            <a:ext cx="460851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末日启示：向死而生</a:t>
            </a:r>
          </a:p>
        </p:txBody>
      </p:sp>
      <p:sp>
        <p:nvSpPr>
          <p:cNvPr id="27" name="TextBox 4"/>
          <p:cNvSpPr txBox="1"/>
          <p:nvPr/>
        </p:nvSpPr>
        <p:spPr>
          <a:xfrm>
            <a:off x="4855149" y="2660505"/>
            <a:ext cx="36004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拒绝逃离北上广</a:t>
            </a:r>
          </a:p>
        </p:txBody>
      </p:sp>
      <p:sp>
        <p:nvSpPr>
          <p:cNvPr id="28" name="TextBox 5"/>
          <p:cNvSpPr txBox="1"/>
          <p:nvPr/>
        </p:nvSpPr>
        <p:spPr>
          <a:xfrm>
            <a:off x="1690978" y="1744715"/>
            <a:ext cx="36004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大国的“武器”</a:t>
            </a:r>
          </a:p>
        </p:txBody>
      </p:sp>
      <p:sp>
        <p:nvSpPr>
          <p:cNvPr id="29" name="TextBox 6"/>
          <p:cNvSpPr txBox="1"/>
          <p:nvPr/>
        </p:nvSpPr>
        <p:spPr>
          <a:xfrm>
            <a:off x="424982" y="2281111"/>
            <a:ext cx="523981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“治不好”的地域歧视</a:t>
            </a:r>
          </a:p>
        </p:txBody>
      </p:sp>
      <p:sp>
        <p:nvSpPr>
          <p:cNvPr id="30" name="TextBox 7"/>
          <p:cNvSpPr txBox="1"/>
          <p:nvPr/>
        </p:nvSpPr>
        <p:spPr>
          <a:xfrm>
            <a:off x="4638011" y="1541202"/>
            <a:ext cx="36004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夹缝中的80后</a:t>
            </a:r>
          </a:p>
        </p:txBody>
      </p:sp>
      <p:sp>
        <p:nvSpPr>
          <p:cNvPr id="31" name="TextBox 8"/>
          <p:cNvSpPr txBox="1"/>
          <p:nvPr/>
        </p:nvSpPr>
        <p:spPr>
          <a:xfrm>
            <a:off x="485916" y="3067320"/>
            <a:ext cx="36004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rgbClr val="92D050"/>
                </a:solidFill>
                <a:latin charset="-122" pitchFamily="2" typeface="方正粗黑宋简体"/>
                <a:ea charset="-122" pitchFamily="2" typeface="方正粗黑宋简体"/>
              </a:rPr>
              <a:t>剩女照亮未来</a:t>
            </a:r>
          </a:p>
        </p:txBody>
      </p:sp>
      <p:sp>
        <p:nvSpPr>
          <p:cNvPr id="32" name="TextBox 9"/>
          <p:cNvSpPr txBox="1"/>
          <p:nvPr/>
        </p:nvSpPr>
        <p:spPr>
          <a:xfrm>
            <a:off x="4183810" y="3409621"/>
            <a:ext cx="360040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rgbClr val="92D050"/>
                </a:solidFill>
                <a:latin charset="-122" pitchFamily="2" typeface="方正粗黑宋简体"/>
                <a:ea charset="-122" pitchFamily="2" typeface="方正粗黑宋简体"/>
              </a:rPr>
              <a:t>大国不能认死理</a:t>
            </a:r>
          </a:p>
        </p:txBody>
      </p:sp>
    </p:spTree>
    <p:extLst>
      <p:ext uri="{BB962C8B-B14F-4D97-AF65-F5344CB8AC3E}">
        <p14:creationId val="184355345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已安装~1\360浏~1\360se6\USERDA~1\Temp\1.jpg" id="205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44208" y="2918784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1596" y="1122824"/>
            <a:ext cx="487879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那就先来一出夹缝中的80后吧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363" y="3391314"/>
            <a:ext cx="574289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4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坐稳您嘞，马上就来</a:t>
            </a:r>
          </a:p>
        </p:txBody>
      </p:sp>
      <p:sp>
        <p:nvSpPr>
          <p:cNvPr id="2" name="圆角矩形标注 1"/>
          <p:cNvSpPr/>
          <p:nvPr/>
        </p:nvSpPr>
        <p:spPr>
          <a:xfrm>
            <a:off x="3131840" y="974570"/>
            <a:ext cx="5184576" cy="876413"/>
          </a:xfrm>
          <a:prstGeom prst="wedgeRoundRectCallout">
            <a:avLst>
              <a:gd fmla="val -59686" name="adj1"/>
              <a:gd fmla="val -20155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圆角矩形标注 8"/>
          <p:cNvSpPr/>
          <p:nvPr/>
        </p:nvSpPr>
        <p:spPr>
          <a:xfrm>
            <a:off x="561864" y="3284342"/>
            <a:ext cx="5378288" cy="876413"/>
          </a:xfrm>
          <a:prstGeom prst="wedgeRoundRectCallout">
            <a:avLst>
              <a:gd fmla="val 56732" name="adj1"/>
              <a:gd fmla="val -20155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d:\已安装~1\360浏~1\360se6\USERDA~1\Temp\100589~1.JPG" id="8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7882" l="9861" r="14502" t="-3731"/>
          <a:stretch>
            <a:fillRect/>
          </a:stretch>
        </p:blipFill>
        <p:spPr bwMode="auto">
          <a:xfrm>
            <a:off x="755576" y="392830"/>
            <a:ext cx="1713600" cy="171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68751734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已安装~1\360浏~1\360se6\USERDA~1\Temp\138733~1.JPG" id="409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684" l="0" r="100000" t="19304">
                        <a14:foregroundMark x1="42308" x2="42308" y1="49684" y2="49684"/>
                        <a14:foregroundMark x1="16084" x2="16084" y1="38608" y2="38608"/>
                        <a14:foregroundMark x1="78322" x2="78322" y1="44304" y2="44304"/>
                        <a14:foregroundMark x1="94056" x2="94056" y1="68354" y2="6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8673" t="19838"/>
          <a:stretch>
            <a:fillRect/>
          </a:stretch>
        </p:blipFill>
        <p:spPr bwMode="auto">
          <a:xfrm>
            <a:off x="2231740" y="1275606"/>
            <a:ext cx="4680520" cy="369697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1740" y="168191"/>
            <a:ext cx="468052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夹缝中的80后</a:t>
            </a:r>
          </a:p>
        </p:txBody>
      </p:sp>
    </p:spTree>
    <p:extLst>
      <p:ext uri="{BB962C8B-B14F-4D97-AF65-F5344CB8AC3E}">
        <p14:creationId val="195083121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82943" y="129575"/>
            <a:ext cx="6205281" cy="701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r>
              <a:rPr altLang="en-US" lang="zh-CN" smtClean="0" sz="4000">
                <a:solidFill>
                  <a:schemeClr val="bg1"/>
                </a:solidFill>
                <a:ea charset="-122" pitchFamily="2" typeface="方正粗黑宋简体"/>
              </a:rPr>
              <a:t>先来看看这些70后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1648" y="4394941"/>
            <a:ext cx="6912352" cy="701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ea charset="-122" pitchFamily="2" typeface="方正粗黑宋简体"/>
              </a:rPr>
              <a:t>你们这么厉害，爸妈知道吗？</a:t>
            </a:r>
          </a:p>
        </p:txBody>
      </p:sp>
      <p:pic>
        <p:nvPicPr>
          <p:cNvPr descr="d:\已安装~1\360浏~1\360se6\USERDA~1\Temp\131521~1.JPG" id="2052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064" l="6767" t="344"/>
          <a:stretch>
            <a:fillRect/>
          </a:stretch>
        </p:blipFill>
        <p:spPr bwMode="auto">
          <a:xfrm>
            <a:off x="382943" y="759680"/>
            <a:ext cx="1656000" cy="165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已安装~1\360浏~1\360se6\USERDA~1\Temp\B21BB0~1.JPG" id="2056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3583" l="17509" r="17509" t="-445"/>
          <a:stretch>
            <a:fillRect/>
          </a:stretch>
        </p:blipFill>
        <p:spPr bwMode="auto">
          <a:xfrm>
            <a:off x="4279771" y="759680"/>
            <a:ext cx="1656000" cy="165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已安装~1\360浏~1\360se6\USERDA~1\Temp\100719~1.JPG" id="1026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5959" l="20852" r="23988"/>
          <a:stretch>
            <a:fillRect/>
          </a:stretch>
        </p:blipFill>
        <p:spPr bwMode="auto">
          <a:xfrm>
            <a:off x="2331357" y="759680"/>
            <a:ext cx="1656000" cy="165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已安装~1\360浏~1\360se6\USERDA~1\Temp\201210~1.JPG" id="1028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5280" l="31282" r="24904" t="2808"/>
          <a:stretch>
            <a:fillRect/>
          </a:stretch>
        </p:blipFill>
        <p:spPr bwMode="auto">
          <a:xfrm>
            <a:off x="6228184" y="759680"/>
            <a:ext cx="1656000" cy="165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已安装~1\360浏~1\360se6\USERDA~1\Temp\102477~1.JPG" id="1030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23999" l="3237" r="46763" t="4678"/>
          <a:stretch>
            <a:fillRect/>
          </a:stretch>
        </p:blipFill>
        <p:spPr bwMode="auto">
          <a:xfrm>
            <a:off x="1331640" y="2499558"/>
            <a:ext cx="1656000" cy="165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已安装~1\360浏~1\360se6\USERDA~1\Temp\EDUCHN~1.JPG" id="3" name="Picture 8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27941" l="18727" r="18727"/>
          <a:stretch>
            <a:fillRect/>
          </a:stretch>
        </p:blipFill>
        <p:spPr bwMode="auto">
          <a:xfrm>
            <a:off x="3345408" y="2499558"/>
            <a:ext cx="1656000" cy="165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已安装~1\360浏~1\360se6\USERDA~1\Temp\U_1455~1.JPG" id="4" name="Picture 10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26215" r="48357" t="8294"/>
          <a:stretch>
            <a:fillRect/>
          </a:stretch>
        </p:blipFill>
        <p:spPr bwMode="auto">
          <a:xfrm>
            <a:off x="5359176" y="2499558"/>
            <a:ext cx="1656000" cy="165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1592" y="2418531"/>
            <a:ext cx="2012452" cy="25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1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锤子科技CEO  罗永浩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15745" y="2418531"/>
            <a:ext cx="2012452" cy="25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1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腾讯CEO  马化腾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9898" y="2418531"/>
            <a:ext cx="2012452" cy="25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1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360董事长  周鸿祎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4051" y="2418531"/>
            <a:ext cx="2012452" cy="25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1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网易CEO  丁磊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1539" y="4085832"/>
            <a:ext cx="2012452" cy="25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1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盛大CEO  陈天桥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75811" y="4085832"/>
            <a:ext cx="2012452" cy="25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1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京东CEO  刘强东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10083" y="4085832"/>
            <a:ext cx="2012452" cy="25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1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魅族科技CEO  黄章</a:t>
            </a:r>
          </a:p>
        </p:txBody>
      </p:sp>
    </p:spTree>
    <p:extLst>
      <p:ext uri="{BB962C8B-B14F-4D97-AF65-F5344CB8AC3E}">
        <p14:creationId val="153838860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d:\已安装~1\360浏~1\360se6\USERDA~1\Temp\1.jpg"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44208" y="2918784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6596" y="1122824"/>
            <a:ext cx="567088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难道70后当中就没有优秀女人了吗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933" y="3507854"/>
            <a:ext cx="574289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娘娘稍安勿躁，罗胖马上给您数数</a:t>
            </a:r>
          </a:p>
        </p:txBody>
      </p:sp>
      <p:sp>
        <p:nvSpPr>
          <p:cNvPr id="2" name="圆角矩形标注 1"/>
          <p:cNvSpPr/>
          <p:nvPr/>
        </p:nvSpPr>
        <p:spPr>
          <a:xfrm>
            <a:off x="2915816" y="974571"/>
            <a:ext cx="5691664" cy="877100"/>
          </a:xfrm>
          <a:prstGeom prst="wedgeRoundRectCallout">
            <a:avLst>
              <a:gd fmla="val -55508" name="adj1"/>
              <a:gd fmla="val -20155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圆角矩形标注 8"/>
          <p:cNvSpPr/>
          <p:nvPr/>
        </p:nvSpPr>
        <p:spPr>
          <a:xfrm>
            <a:off x="561864" y="3284342"/>
            <a:ext cx="5522304" cy="876413"/>
          </a:xfrm>
          <a:prstGeom prst="wedgeRoundRectCallout">
            <a:avLst>
              <a:gd fmla="val 56732" name="adj1"/>
              <a:gd fmla="val -20155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d:\已安装~1\360浏~1\360se6\USERDA~1\Temp\100589~1.JPG" id="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882" l="9861" r="14502" t="-3731"/>
          <a:stretch>
            <a:fillRect/>
          </a:stretch>
        </p:blipFill>
        <p:spPr bwMode="auto">
          <a:xfrm>
            <a:off x="755576" y="392830"/>
            <a:ext cx="1713600" cy="171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91197890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8778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23528" y="129575"/>
            <a:ext cx="6205281" cy="701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r>
              <a:rPr altLang="en-US" lang="zh-CN" smtClean="0" sz="40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巾帼不让须眉的70后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5231" y="2583944"/>
            <a:ext cx="6912352" cy="701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ea charset="-122" pitchFamily="2" typeface="方正粗黑宋简体"/>
              </a:rPr>
              <a:t>这些70后的厉害之处在哪儿呢</a:t>
            </a:r>
          </a:p>
        </p:txBody>
      </p:sp>
      <p:pic>
        <p:nvPicPr>
          <p:cNvPr descr="d:\已安装~1\360浏~1\360se6\USERDA~1\Temp\013000~2.JPG" id="102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5189" l="17564" t="-91"/>
          <a:stretch>
            <a:fillRect/>
          </a:stretch>
        </p:blipFill>
        <p:spPr bwMode="auto">
          <a:xfrm>
            <a:off x="7073569" y="3351828"/>
            <a:ext cx="1656000" cy="165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已安装~1\360浏~1\360se6\USERDA~1\Temp\201204~1.JPG" id="3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8329" l="33378" r="25534"/>
          <a:stretch>
            <a:fillRect/>
          </a:stretch>
        </p:blipFill>
        <p:spPr bwMode="auto">
          <a:xfrm>
            <a:off x="391569" y="799841"/>
            <a:ext cx="1656000" cy="165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已安装~1\360浏~1\360se6\USERDA~1\Temp\806448~1.JPG" id="4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3496"/>
          <a:stretch>
            <a:fillRect/>
          </a:stretch>
        </p:blipFill>
        <p:spPr bwMode="auto">
          <a:xfrm>
            <a:off x="2037688" y="799841"/>
            <a:ext cx="1656000" cy="165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已安装~1\360浏~1\360se6\USERDA~1\Temp\201106~2.JPG" id="5" name="Picture 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6921" l="20955" r="16779" t="-291"/>
          <a:stretch>
            <a:fillRect/>
          </a:stretch>
        </p:blipFill>
        <p:spPr bwMode="auto">
          <a:xfrm>
            <a:off x="3683807" y="799841"/>
            <a:ext cx="1656000" cy="165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已安装~1\360浏~1\360se6\USERDA~1\Temp\590449~1.JPG" id="7" name="Picture 1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26106" l="8694" t="167"/>
          <a:stretch>
            <a:fillRect/>
          </a:stretch>
        </p:blipFill>
        <p:spPr bwMode="auto">
          <a:xfrm>
            <a:off x="5329926" y="799841"/>
            <a:ext cx="1656000" cy="165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已安装~1\360浏~1\360se6\USERDA~1\Temp\PAOJIA~1.JPG" id="1038" name="Picture 14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13118" l="11470" r="11470" t="256"/>
          <a:stretch>
            <a:fillRect/>
          </a:stretch>
        </p:blipFill>
        <p:spPr bwMode="auto">
          <a:xfrm>
            <a:off x="6976044" y="799841"/>
            <a:ext cx="1656000" cy="165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5"/>
          <p:cNvSpPr txBox="1"/>
          <p:nvPr/>
        </p:nvSpPr>
        <p:spPr>
          <a:xfrm>
            <a:off x="708961" y="3783707"/>
            <a:ext cx="5742892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solidFill>
                  <a:schemeClr val="bg1"/>
                </a:solidFill>
                <a:latin charset="-122" pitchFamily="2" typeface="方正粗黑宋简体"/>
                <a:ea charset="-122" pitchFamily="2" typeface="方正粗黑宋简体"/>
              </a:rPr>
              <a:t>抗议，只有姐混的是IT圈，好不好？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611560" y="3642736"/>
            <a:ext cx="5937695" cy="876413"/>
          </a:xfrm>
          <a:prstGeom prst="wedgeRoundRectCallout">
            <a:avLst>
              <a:gd fmla="val 56732" name="adj1"/>
              <a:gd fmla="val -20155" name="adj2"/>
              <a:gd fmla="val 16667" name="adj3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0359725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87</Paragraphs>
  <Slides>23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2">
      <vt:lpstr>Arial</vt:lpstr>
      <vt:lpstr>Calibri</vt:lpstr>
      <vt:lpstr>Calibri Light</vt:lpstr>
      <vt:lpstr>明黒</vt:lpstr>
      <vt:lpstr>冬青黑体简体中文 W6</vt:lpstr>
      <vt:lpstr>微软雅黑</vt:lpstr>
      <vt:lpstr>方正粗黑宋简体</vt:lpstr>
      <vt:lpstr>迷你简启体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2021-08-22T11:51:24Z</dcterms:created>
  <cp:lastPrinted>2021-08-22T11:51:24Z</cp:lastPrinted>
  <dcterms:modified xsi:type="dcterms:W3CDTF">2021-08-22T05:36:53Z</dcterms:modified>
  <cp:revision>1</cp:revision>
</cp:coreProperties>
</file>