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60" r:id="rId2"/>
  </p:sldMasterIdLst>
  <p:notesMasterIdLst>
    <p:notesMasterId r:id="rId3"/>
  </p:notesMasterIdLst>
  <p:sldIdLst>
    <p:sldId id="1582" r:id="rId4"/>
    <p:sldId id="1642" r:id="rId5"/>
    <p:sldId id="1643" r:id="rId6"/>
    <p:sldId id="269" r:id="rId7"/>
    <p:sldId id="304" r:id="rId8"/>
    <p:sldId id="305" r:id="rId9"/>
    <p:sldId id="306" r:id="rId10"/>
    <p:sldId id="310" r:id="rId11"/>
    <p:sldId id="307" r:id="rId12"/>
    <p:sldId id="1644" r:id="rId13"/>
    <p:sldId id="308" r:id="rId14"/>
    <p:sldId id="309" r:id="rId15"/>
    <p:sldId id="315" r:id="rId16"/>
    <p:sldId id="1645" r:id="rId17"/>
    <p:sldId id="312" r:id="rId18"/>
    <p:sldId id="313" r:id="rId19"/>
    <p:sldId id="314" r:id="rId20"/>
    <p:sldId id="1646" r:id="rId21"/>
    <p:sldId id="317" r:id="rId22"/>
    <p:sldId id="318" r:id="rId23"/>
    <p:sldId id="320" r:id="rId24"/>
    <p:sldId id="323" r:id="rId25"/>
    <p:sldId id="1647" r:id="rId26"/>
    <p:sldId id="321" r:id="rId27"/>
    <p:sldId id="322" r:id="rId28"/>
    <p:sldId id="327" r:id="rId29"/>
    <p:sldId id="1648" r:id="rId30"/>
    <p:sldId id="325" r:id="rId31"/>
    <p:sldId id="326" r:id="rId32"/>
    <p:sldId id="1649" r:id="rId33"/>
    <p:sldId id="329" r:id="rId34"/>
    <p:sldId id="330" r:id="rId35"/>
    <p:sldId id="335" r:id="rId36"/>
    <p:sldId id="333" r:id="rId37"/>
    <p:sldId id="1650" r:id="rId38"/>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96314" autoAdjust="0"/>
  </p:normalViewPr>
  <p:slideViewPr>
    <p:cSldViewPr snapToGrid="0" showGuides="1">
      <p:cViewPr varScale="1">
        <p:scale>
          <a:sx n="108" d="100"/>
          <a:sy n="108" d="100"/>
        </p:scale>
        <p:origin x="732" y="114"/>
      </p:cViewPr>
      <p:guideLst>
        <p:guide orient="horz" pos="2137"/>
        <p:guide pos="3840"/>
      </p:guideLst>
    </p:cSldViewPr>
  </p:slideViewPr>
  <p:outlineViewPr>
    <p:cViewPr>
      <p:scale>
        <a:sx n="33" d="100"/>
        <a:sy n="33" d="100"/>
      </p:scale>
      <p:origin x="0" y="-2262"/>
    </p:cViewPr>
  </p:outlin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tags/tag119.xml" Type="http://schemas.openxmlformats.org/officeDocument/2006/relationships/tags"/><Relationship Id="rId4" Target="slides/slide1.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D10BE-9431-4867-BEA9-B3B1D2FE361B}" type="datetimeFigureOut">
              <a:rPr lang="zh-CN" altLang="en-US" smtClean="0"/>
              <a:t>2021/1/10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D9106-6166-43D1-AA97-3D3C8CB9E253}" type="slidenum">
              <a:rPr lang="zh-CN" altLang="en-US" smtClean="0"/>
              <a:t>‹#›</a:t>
            </a:fld>
            <a:endParaRPr lang="zh-CN" altLang="en-US"/>
          </a:p>
        </p:txBody>
      </p:sp>
    </p:spTree>
    <p:extLst>
      <p:ext uri="{BB962C8B-B14F-4D97-AF65-F5344CB8AC3E}">
        <p14:creationId val="251258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946309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84693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753993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351434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871151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874578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450218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632214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422522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278089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350617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753862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163363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481985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029963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217105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199567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126838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926818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783595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42267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296947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957178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283127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919399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首尾页">
    <p:spTree>
      <p:nvGrpSpPr>
        <p:cNvPr id="1" name=""/>
        <p:cNvGrpSpPr/>
        <p:nvPr/>
      </p:nvGrpSpPr>
      <p:grpSpPr>
        <a:xfrm>
          <a:off x="0" y="0"/>
          <a:ext cx="0" cy="0"/>
        </a:xfrm>
      </p:grpSpPr>
    </p:spTree>
    <p:extLst>
      <p:ext uri="{BB962C8B-B14F-4D97-AF65-F5344CB8AC3E}">
        <p14:creationId val="3517681808"/>
      </p:ext>
    </p:extLst>
  </p:cSld>
  <p:clrMapOvr>
    <a:masterClrMapping/>
  </p:clrMapOvr>
  <mc:AlternateContent>
    <mc:Choice Requires="p15">
      <p:transition spd="slow" advTm="2000" p14:dur="3000">
        <p15:prstTrans prst="curtains"/>
      </p:transition>
    </mc:Choice>
    <mc:Fallback>
      <p:transition spd="slow" advTm="2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spTree>
      <p:nvGrpSpPr>
        <p:cNvPr id="1" name=""/>
        <p:cNvGrpSpPr/>
        <p:nvPr/>
      </p:nvGrpSpPr>
      <p:grpSpPr>
        <a:xfrm>
          <a:off x="0" y="0"/>
          <a:ext cx="0" cy="0"/>
        </a:xfrm>
      </p:grpSpPr>
      <p:pic>
        <p:nvPicPr>
          <p:cNvPr id="6" name="图片 5">
            <a:extLst>
              <a:ext uri="{FF2B5EF4-FFF2-40B4-BE49-F238E27FC236}">
                <a16:creationId xmlns:a16="http://schemas.microsoft.com/office/drawing/2014/main" id="{EDC9D4C3-DFD4-48EB-8E67-120CBBA2AC9D}"/>
              </a:ext>
            </a:extLst>
          </p:cNvPr>
          <p:cNvPicPr>
            <a:picLocks noChangeAspect="1"/>
          </p:cNvPicPr>
          <p:nvPr userDrawn="1"/>
        </p:nvPicPr>
        <p:blipFill>
          <a:blip r:embed="rId1">
            <a:extLst>
              <a:ext uri="{28A0092B-C50C-407E-A947-70E740481C1C}">
                <a14:useLocalDpi val="0"/>
              </a:ext>
            </a:extLst>
          </a:blip>
          <a:stretch>
            <a:fillRect/>
          </a:stretch>
        </p:blipFill>
        <p:spPr>
          <a:xfrm>
            <a:off x="0" y="0"/>
            <a:ext cx="12221358" cy="6858000"/>
          </a:xfrm>
          <a:prstGeom prst="rect">
            <a:avLst/>
          </a:prstGeom>
        </p:spPr>
      </p:pic>
      <p:pic>
        <p:nvPicPr>
          <p:cNvPr id="11" name="图片 10">
            <a:extLst>
              <a:ext uri="{FF2B5EF4-FFF2-40B4-BE49-F238E27FC236}">
                <a16:creationId xmlns:a16="http://schemas.microsoft.com/office/drawing/2014/main" id="{DCEC3AB3-4A66-4B74-B356-E2FA516A4369}"/>
              </a:ext>
            </a:extLst>
          </p:cNvPr>
          <p:cNvPicPr>
            <a:picLocks noChangeAspect="1"/>
          </p:cNvPicPr>
          <p:nvPr userDrawn="1"/>
        </p:nvPicPr>
        <p:blipFill>
          <a:blip r:embed="rId2">
            <a:extLst>
              <a:ext uri="{28A0092B-C50C-407E-A947-70E740481C1C}">
                <a14:useLocalDpi val="0"/>
              </a:ext>
            </a:extLst>
          </a:blip>
          <a:srcRect t="31983" r="3831" b="16209"/>
          <a:stretch>
            <a:fillRect/>
          </a:stretch>
        </p:blipFill>
        <p:spPr>
          <a:xfrm>
            <a:off x="-11708" y="4963886"/>
            <a:ext cx="12203708" cy="1894114"/>
          </a:xfrm>
          <a:prstGeom prst="rect">
            <a:avLst/>
          </a:prstGeom>
        </p:spPr>
      </p:pic>
      <p:pic>
        <p:nvPicPr>
          <p:cNvPr id="13" name="图片 12">
            <a:extLst>
              <a:ext uri="{FF2B5EF4-FFF2-40B4-BE49-F238E27FC236}">
                <a16:creationId xmlns:a16="http://schemas.microsoft.com/office/drawing/2014/main" id="{CD878121-E099-4B57-BAA0-819291DA35CF}"/>
              </a:ext>
            </a:extLst>
          </p:cNvPr>
          <p:cNvPicPr>
            <a:picLocks noChangeAspect="1"/>
          </p:cNvPicPr>
          <p:nvPr userDrawn="1"/>
        </p:nvPicPr>
        <p:blipFill>
          <a:blip r:embed="rId3">
            <a:extLst>
              <a:ext uri="{28A0092B-C50C-407E-A947-70E740481C1C}">
                <a14:useLocalDpi val="0"/>
              </a:ext>
            </a:extLst>
          </a:blip>
          <a:stretch>
            <a:fillRect/>
          </a:stretch>
        </p:blipFill>
        <p:spPr>
          <a:xfrm>
            <a:off x="-11708" y="-7295"/>
            <a:ext cx="2444665" cy="906958"/>
          </a:xfrm>
          <a:prstGeom prst="rect">
            <a:avLst/>
          </a:prstGeom>
        </p:spPr>
      </p:pic>
    </p:spTree>
    <p:extLst>
      <p:ext uri="{BB962C8B-B14F-4D97-AF65-F5344CB8AC3E}">
        <p14:creationId val="4049604363"/>
      </p:ext>
    </p:extLst>
  </p:cSld>
  <p:clrMapOvr>
    <a:masterClrMapping/>
  </p:clrMapOvr>
  <mc:AlternateContent>
    <mc:Choice Requires="p15">
      <p:transition spd="slow" advTm="2000" p14:dur="3000">
        <p15:prstTrans prst="curtains"/>
      </p:transition>
    </mc:Choice>
    <mc:Fallback>
      <p:transition spd="slow" advTm="2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066818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952718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256373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434349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30393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15881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620753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766904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005070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过渡页">
    <p:spTree>
      <p:nvGrpSpPr>
        <p:cNvPr id="1" name=""/>
        <p:cNvGrpSpPr/>
        <p:nvPr/>
      </p:nvGrpSpPr>
      <p:grpSpPr>
        <a:xfrm>
          <a:off x="0" y="0"/>
          <a:ext cx="0" cy="0"/>
        </a:xfrm>
      </p:grpSpPr>
    </p:spTree>
    <p:extLst>
      <p:ext uri="{BB962C8B-B14F-4D97-AF65-F5344CB8AC3E}">
        <p14:creationId val="2146460434"/>
      </p:ext>
    </p:extLst>
  </p:cSld>
  <p:clrMapOvr>
    <a:masterClrMapping/>
  </p:clrMapOvr>
  <mc:AlternateContent>
    <mc:Choice Requires="p15">
      <p:transition spd="slow" advTm="2000" p14:dur="3000">
        <p15:prstTrans prst="curtains"/>
      </p:transition>
    </mc:Choice>
    <mc:Fallback>
      <p:transition spd="slow" advTm="2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468660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458009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正文页">
    <p:spTree>
      <p:nvGrpSpPr>
        <p:cNvPr id="1" name=""/>
        <p:cNvGrpSpPr/>
        <p:nvPr/>
      </p:nvGrpSpPr>
      <p:grpSpPr>
        <a:xfrm>
          <a:off x="0" y="0"/>
          <a:ext cx="0" cy="0"/>
        </a:xfrm>
      </p:grpSpPr>
      <p:pic>
        <p:nvPicPr>
          <p:cNvPr id="6" name="图片 5">
            <a:extLst>
              <a:ext uri="{FF2B5EF4-FFF2-40B4-BE49-F238E27FC236}">
                <a16:creationId xmlns:a16="http://schemas.microsoft.com/office/drawing/2014/main" id="{B3D0C83A-B883-45DA-822C-343590EA32D0}"/>
              </a:ext>
            </a:extLst>
          </p:cNvPr>
          <p:cNvPicPr>
            <a:picLocks noChangeAspect="1"/>
          </p:cNvPicPr>
          <p:nvPr userDrawn="1"/>
        </p:nvPicPr>
        <p:blipFill>
          <a:blip r:embed="rId1">
            <a:extLst>
              <a:ext uri="{28A0092B-C50C-407E-A947-70E740481C1C}">
                <a14:useLocalDpi val="0"/>
              </a:ext>
            </a:extLst>
          </a:blip>
          <a:stretch>
            <a:fillRect/>
          </a:stretch>
        </p:blipFill>
        <p:spPr>
          <a:xfrm>
            <a:off x="0" y="0"/>
            <a:ext cx="12221358" cy="6858000"/>
          </a:xfrm>
          <a:prstGeom prst="rect">
            <a:avLst/>
          </a:prstGeom>
        </p:spPr>
      </p:pic>
      <p:pic>
        <p:nvPicPr>
          <p:cNvPr id="11" name="图片 10">
            <a:extLst>
              <a:ext uri="{FF2B5EF4-FFF2-40B4-BE49-F238E27FC236}">
                <a16:creationId xmlns:a16="http://schemas.microsoft.com/office/drawing/2014/main" id="{98BBFB2B-5854-4C40-9C3D-D7C06B09352F}"/>
              </a:ext>
            </a:extLst>
          </p:cNvPr>
          <p:cNvPicPr>
            <a:picLocks noChangeAspect="1"/>
          </p:cNvPicPr>
          <p:nvPr userDrawn="1"/>
        </p:nvPicPr>
        <p:blipFill>
          <a:blip r:embed="rId2">
            <a:extLst>
              <a:ext uri="{28A0092B-C50C-407E-A947-70E740481C1C}">
                <a14:useLocalDpi val="0"/>
              </a:ext>
            </a:extLst>
          </a:blip>
          <a:srcRect t="31983" r="3831" b="16209"/>
          <a:stretch>
            <a:fillRect/>
          </a:stretch>
        </p:blipFill>
        <p:spPr>
          <a:xfrm>
            <a:off x="-11708" y="4963886"/>
            <a:ext cx="12203708" cy="1894114"/>
          </a:xfrm>
          <a:prstGeom prst="rect">
            <a:avLst/>
          </a:prstGeom>
        </p:spPr>
      </p:pic>
      <p:pic>
        <p:nvPicPr>
          <p:cNvPr id="12" name="图片 11">
            <a:extLst>
              <a:ext uri="{FF2B5EF4-FFF2-40B4-BE49-F238E27FC236}">
                <a16:creationId xmlns:a16="http://schemas.microsoft.com/office/drawing/2014/main" id="{E420E95A-7DAB-430C-B274-ADED4CDDEFFF}"/>
              </a:ext>
            </a:extLst>
          </p:cNvPr>
          <p:cNvPicPr>
            <a:picLocks noChangeAspect="1"/>
          </p:cNvPicPr>
          <p:nvPr userDrawn="1"/>
        </p:nvPicPr>
        <p:blipFill>
          <a:blip r:embed="rId3">
            <a:extLst>
              <a:ext uri="{28A0092B-C50C-407E-A947-70E740481C1C}">
                <a14:useLocalDpi val="0"/>
              </a:ext>
            </a:extLst>
          </a:blip>
          <a:stretch>
            <a:fillRect/>
          </a:stretch>
        </p:blipFill>
        <p:spPr>
          <a:xfrm>
            <a:off x="-11708" y="-7295"/>
            <a:ext cx="2444665" cy="906958"/>
          </a:xfrm>
          <a:prstGeom prst="rect">
            <a:avLst/>
          </a:prstGeom>
        </p:spPr>
      </p:pic>
    </p:spTree>
    <p:extLst>
      <p:ext uri="{BB962C8B-B14F-4D97-AF65-F5344CB8AC3E}">
        <p14:creationId val="2347316871"/>
      </p:ext>
    </p:extLst>
  </p:cSld>
  <p:clrMapOvr>
    <a:masterClrMapping/>
  </p:clrMapOvr>
  <mc:AlternateContent>
    <mc:Choice Requires="p15">
      <p:transition spd="slow" advTm="2000" p14:dur="3000">
        <p15:prstTrans prst="curtains"/>
      </p:transition>
    </mc:Choice>
    <mc:Fallback>
      <p:transition spd="slow" advTm="2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正文页">
    <p:spTree>
      <p:nvGrpSpPr>
        <p:cNvPr id="1" name=""/>
        <p:cNvGrpSpPr/>
        <p:nvPr/>
      </p:nvGrpSpPr>
      <p:grpSpPr>
        <a:xfrm>
          <a:off x="0" y="0"/>
          <a:ext cx="0" cy="0"/>
        </a:xfrm>
      </p:grpSpPr>
      <p:pic>
        <p:nvPicPr>
          <p:cNvPr id="6" name="图片 5">
            <a:extLst>
              <a:ext uri="{FF2B5EF4-FFF2-40B4-BE49-F238E27FC236}">
                <a16:creationId xmlns:a16="http://schemas.microsoft.com/office/drawing/2014/main" id="{6C63D217-D7E3-4342-A216-93ED775176DB}"/>
              </a:ext>
            </a:extLst>
          </p:cNvPr>
          <p:cNvPicPr>
            <a:picLocks noChangeAspect="1"/>
          </p:cNvPicPr>
          <p:nvPr userDrawn="1"/>
        </p:nvPicPr>
        <p:blipFill>
          <a:blip r:embed="rId1">
            <a:extLst>
              <a:ext uri="{28A0092B-C50C-407E-A947-70E740481C1C}">
                <a14:useLocalDpi val="0"/>
              </a:ext>
            </a:extLst>
          </a:blip>
          <a:stretch>
            <a:fillRect/>
          </a:stretch>
        </p:blipFill>
        <p:spPr>
          <a:xfrm>
            <a:off x="0" y="0"/>
            <a:ext cx="12221358" cy="6858000"/>
          </a:xfrm>
          <a:prstGeom prst="rect">
            <a:avLst/>
          </a:prstGeom>
        </p:spPr>
      </p:pic>
      <p:pic>
        <p:nvPicPr>
          <p:cNvPr id="11" name="图片 10">
            <a:extLst>
              <a:ext uri="{FF2B5EF4-FFF2-40B4-BE49-F238E27FC236}">
                <a16:creationId xmlns:a16="http://schemas.microsoft.com/office/drawing/2014/main" id="{0B3BC97E-9E8B-4559-A82D-40BFEEF6308F}"/>
              </a:ext>
            </a:extLst>
          </p:cNvPr>
          <p:cNvPicPr>
            <a:picLocks noChangeAspect="1"/>
          </p:cNvPicPr>
          <p:nvPr userDrawn="1"/>
        </p:nvPicPr>
        <p:blipFill>
          <a:blip r:embed="rId2">
            <a:extLst>
              <a:ext uri="{28A0092B-C50C-407E-A947-70E740481C1C}">
                <a14:useLocalDpi val="0"/>
              </a:ext>
            </a:extLst>
          </a:blip>
          <a:srcRect t="31983" r="3831" b="16209"/>
          <a:stretch>
            <a:fillRect/>
          </a:stretch>
        </p:blipFill>
        <p:spPr>
          <a:xfrm>
            <a:off x="-11708" y="4963886"/>
            <a:ext cx="12203708" cy="1894114"/>
          </a:xfrm>
          <a:prstGeom prst="rect">
            <a:avLst/>
          </a:prstGeom>
        </p:spPr>
      </p:pic>
      <p:pic>
        <p:nvPicPr>
          <p:cNvPr id="12" name="图片 11">
            <a:extLst>
              <a:ext uri="{FF2B5EF4-FFF2-40B4-BE49-F238E27FC236}">
                <a16:creationId xmlns:a16="http://schemas.microsoft.com/office/drawing/2014/main" id="{5937065C-CECD-4830-AA4B-4C6E724E3A2B}"/>
              </a:ext>
            </a:extLst>
          </p:cNvPr>
          <p:cNvPicPr>
            <a:picLocks noChangeAspect="1"/>
          </p:cNvPicPr>
          <p:nvPr userDrawn="1"/>
        </p:nvPicPr>
        <p:blipFill>
          <a:blip r:embed="rId3">
            <a:extLst>
              <a:ext uri="{28A0092B-C50C-407E-A947-70E740481C1C}">
                <a14:useLocalDpi val="0"/>
              </a:ext>
            </a:extLst>
          </a:blip>
          <a:stretch>
            <a:fillRect/>
          </a:stretch>
        </p:blipFill>
        <p:spPr>
          <a:xfrm>
            <a:off x="-11708" y="-7295"/>
            <a:ext cx="2444665" cy="906958"/>
          </a:xfrm>
          <a:prstGeom prst="rect">
            <a:avLst/>
          </a:prstGeom>
        </p:spPr>
      </p:pic>
    </p:spTree>
    <p:extLst>
      <p:ext uri="{BB962C8B-B14F-4D97-AF65-F5344CB8AC3E}">
        <p14:creationId val="1965237587"/>
      </p:ext>
    </p:extLst>
  </p:cSld>
  <p:clrMapOvr>
    <a:masterClrMapping/>
  </p:clrMapOvr>
  <mc:AlternateContent>
    <mc:Choice Requires="p15">
      <p:transition spd="slow" advTm="2000" p14:dur="3000">
        <p15:prstTrans prst="curtains"/>
      </p:transition>
    </mc:Choice>
    <mc:Fallback>
      <p:transition spd="slow" advTm="2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正文页">
    <p:spTree>
      <p:nvGrpSpPr>
        <p:cNvPr id="1" name=""/>
        <p:cNvGrpSpPr/>
        <p:nvPr/>
      </p:nvGrpSpPr>
      <p:grpSpPr>
        <a:xfrm>
          <a:off x="0" y="0"/>
          <a:ext cx="0" cy="0"/>
        </a:xfrm>
      </p:grpSpPr>
      <p:pic>
        <p:nvPicPr>
          <p:cNvPr id="6" name="图片 5">
            <a:extLst>
              <a:ext uri="{FF2B5EF4-FFF2-40B4-BE49-F238E27FC236}">
                <a16:creationId xmlns:a16="http://schemas.microsoft.com/office/drawing/2014/main" id="{CAD49C98-F4F9-4BED-AF2B-ADE029489E7E}"/>
              </a:ext>
            </a:extLst>
          </p:cNvPr>
          <p:cNvPicPr>
            <a:picLocks noChangeAspect="1"/>
          </p:cNvPicPr>
          <p:nvPr userDrawn="1"/>
        </p:nvPicPr>
        <p:blipFill>
          <a:blip r:embed="rId1">
            <a:extLst>
              <a:ext uri="{28A0092B-C50C-407E-A947-70E740481C1C}">
                <a14:useLocalDpi val="0"/>
              </a:ext>
            </a:extLst>
          </a:blip>
          <a:stretch>
            <a:fillRect/>
          </a:stretch>
        </p:blipFill>
        <p:spPr>
          <a:xfrm>
            <a:off x="0" y="0"/>
            <a:ext cx="12221358" cy="6858000"/>
          </a:xfrm>
          <a:prstGeom prst="rect">
            <a:avLst/>
          </a:prstGeom>
        </p:spPr>
      </p:pic>
      <p:pic>
        <p:nvPicPr>
          <p:cNvPr id="11" name="图片 10">
            <a:extLst>
              <a:ext uri="{FF2B5EF4-FFF2-40B4-BE49-F238E27FC236}">
                <a16:creationId xmlns:a16="http://schemas.microsoft.com/office/drawing/2014/main" id="{38980F49-FC1D-4B0A-8416-5A5D438FBCBA}"/>
              </a:ext>
            </a:extLst>
          </p:cNvPr>
          <p:cNvPicPr>
            <a:picLocks noChangeAspect="1"/>
          </p:cNvPicPr>
          <p:nvPr userDrawn="1"/>
        </p:nvPicPr>
        <p:blipFill>
          <a:blip r:embed="rId2">
            <a:extLst>
              <a:ext uri="{28A0092B-C50C-407E-A947-70E740481C1C}">
                <a14:useLocalDpi val="0"/>
              </a:ext>
            </a:extLst>
          </a:blip>
          <a:srcRect t="31983" r="3831" b="16209"/>
          <a:stretch>
            <a:fillRect/>
          </a:stretch>
        </p:blipFill>
        <p:spPr>
          <a:xfrm>
            <a:off x="-11708" y="4963886"/>
            <a:ext cx="12203708" cy="1894114"/>
          </a:xfrm>
          <a:prstGeom prst="rect">
            <a:avLst/>
          </a:prstGeom>
        </p:spPr>
      </p:pic>
      <p:pic>
        <p:nvPicPr>
          <p:cNvPr id="12" name="图片 11">
            <a:extLst>
              <a:ext uri="{FF2B5EF4-FFF2-40B4-BE49-F238E27FC236}">
                <a16:creationId xmlns:a16="http://schemas.microsoft.com/office/drawing/2014/main" id="{5D41CDAF-576A-46CD-AEFF-8C9D54BF844F}"/>
              </a:ext>
            </a:extLst>
          </p:cNvPr>
          <p:cNvPicPr>
            <a:picLocks noChangeAspect="1"/>
          </p:cNvPicPr>
          <p:nvPr userDrawn="1"/>
        </p:nvPicPr>
        <p:blipFill>
          <a:blip r:embed="rId3">
            <a:extLst>
              <a:ext uri="{28A0092B-C50C-407E-A947-70E740481C1C}">
                <a14:useLocalDpi val="0"/>
              </a:ext>
            </a:extLst>
          </a:blip>
          <a:stretch>
            <a:fillRect/>
          </a:stretch>
        </p:blipFill>
        <p:spPr>
          <a:xfrm>
            <a:off x="-11708" y="-7295"/>
            <a:ext cx="2444665" cy="906958"/>
          </a:xfrm>
          <a:prstGeom prst="rect">
            <a:avLst/>
          </a:prstGeom>
        </p:spPr>
      </p:pic>
    </p:spTree>
    <p:extLst>
      <p:ext uri="{BB962C8B-B14F-4D97-AF65-F5344CB8AC3E}">
        <p14:creationId val="2001922387"/>
      </p:ext>
    </p:extLst>
  </p:cSld>
  <p:clrMapOvr>
    <a:masterClrMapping/>
  </p:clrMapOvr>
  <mc:AlternateContent>
    <mc:Choice Requires="p15">
      <p:transition spd="slow" advTm="2000" p14:dur="3000">
        <p15:prstTrans prst="curtains"/>
      </p:transition>
    </mc:Choice>
    <mc:Fallback>
      <p:transition spd="slow" advTm="2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正文页">
    <p:spTree>
      <p:nvGrpSpPr>
        <p:cNvPr id="1" name=""/>
        <p:cNvGrpSpPr/>
        <p:nvPr/>
      </p:nvGrpSpPr>
      <p:grpSpPr>
        <a:xfrm>
          <a:off x="0" y="0"/>
          <a:ext cx="0" cy="0"/>
        </a:xfrm>
      </p:grpSpPr>
      <p:pic>
        <p:nvPicPr>
          <p:cNvPr id="13" name="图片 12">
            <a:extLst>
              <a:ext uri="{FF2B5EF4-FFF2-40B4-BE49-F238E27FC236}">
                <a16:creationId xmlns:a16="http://schemas.microsoft.com/office/drawing/2014/main" id="{FCC96767-85E0-494C-9D69-E98126C7912E}"/>
              </a:ext>
            </a:extLst>
          </p:cNvPr>
          <p:cNvPicPr>
            <a:picLocks noChangeAspect="1"/>
          </p:cNvPicPr>
          <p:nvPr userDrawn="1"/>
        </p:nvPicPr>
        <p:blipFill>
          <a:blip r:embed="rId1">
            <a:extLst>
              <a:ext uri="{28A0092B-C50C-407E-A947-70E740481C1C}">
                <a14:useLocalDpi val="0"/>
              </a:ext>
            </a:extLst>
          </a:blip>
          <a:stretch>
            <a:fillRect/>
          </a:stretch>
        </p:blipFill>
        <p:spPr>
          <a:xfrm>
            <a:off x="0" y="0"/>
            <a:ext cx="12221358" cy="6858000"/>
          </a:xfrm>
          <a:prstGeom prst="rect">
            <a:avLst/>
          </a:prstGeom>
        </p:spPr>
      </p:pic>
      <p:pic>
        <p:nvPicPr>
          <p:cNvPr id="14" name="图片 13">
            <a:extLst>
              <a:ext uri="{FF2B5EF4-FFF2-40B4-BE49-F238E27FC236}">
                <a16:creationId xmlns:a16="http://schemas.microsoft.com/office/drawing/2014/main" id="{FA8C10D7-59CF-4DC6-B136-698A41C898C2}"/>
              </a:ext>
            </a:extLst>
          </p:cNvPr>
          <p:cNvPicPr>
            <a:picLocks noChangeAspect="1"/>
          </p:cNvPicPr>
          <p:nvPr userDrawn="1"/>
        </p:nvPicPr>
        <p:blipFill>
          <a:blip r:embed="rId2">
            <a:extLst>
              <a:ext uri="{28A0092B-C50C-407E-A947-70E740481C1C}">
                <a14:useLocalDpi val="0"/>
              </a:ext>
            </a:extLst>
          </a:blip>
          <a:srcRect t="31983" r="3831" b="16209"/>
          <a:stretch>
            <a:fillRect/>
          </a:stretch>
        </p:blipFill>
        <p:spPr>
          <a:xfrm>
            <a:off x="-11708" y="4963886"/>
            <a:ext cx="12203708" cy="1894114"/>
          </a:xfrm>
          <a:prstGeom prst="rect">
            <a:avLst/>
          </a:prstGeom>
        </p:spPr>
      </p:pic>
      <p:pic>
        <p:nvPicPr>
          <p:cNvPr id="15" name="图片 14">
            <a:extLst>
              <a:ext uri="{FF2B5EF4-FFF2-40B4-BE49-F238E27FC236}">
                <a16:creationId xmlns:a16="http://schemas.microsoft.com/office/drawing/2014/main" id="{B48010BE-BE71-41DB-8D68-B37A15506E8A}"/>
              </a:ext>
            </a:extLst>
          </p:cNvPr>
          <p:cNvPicPr>
            <a:picLocks noChangeAspect="1"/>
          </p:cNvPicPr>
          <p:nvPr userDrawn="1"/>
        </p:nvPicPr>
        <p:blipFill>
          <a:blip r:embed="rId3">
            <a:extLst>
              <a:ext uri="{28A0092B-C50C-407E-A947-70E740481C1C}">
                <a14:useLocalDpi val="0"/>
              </a:ext>
            </a:extLst>
          </a:blip>
          <a:stretch>
            <a:fillRect/>
          </a:stretch>
        </p:blipFill>
        <p:spPr>
          <a:xfrm>
            <a:off x="-11708" y="-7295"/>
            <a:ext cx="2444665" cy="906958"/>
          </a:xfrm>
          <a:prstGeom prst="rect">
            <a:avLst/>
          </a:prstGeom>
        </p:spPr>
      </p:pic>
    </p:spTree>
    <p:extLst>
      <p:ext uri="{BB962C8B-B14F-4D97-AF65-F5344CB8AC3E}">
        <p14:creationId val="915394743"/>
      </p:ext>
    </p:extLst>
  </p:cSld>
  <p:clrMapOvr>
    <a:masterClrMapping/>
  </p:clrMapOvr>
  <mc:AlternateContent>
    <mc:Choice Requires="p15">
      <p:transition spd="slow" advTm="2000" p14:dur="3000">
        <p15:prstTrans prst="curtains"/>
      </p:transition>
    </mc:Choice>
    <mc:Fallback>
      <p:transition spd="slow" advTm="2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正文页">
    <p:spTree>
      <p:nvGrpSpPr>
        <p:cNvPr id="1" name=""/>
        <p:cNvGrpSpPr/>
        <p:nvPr/>
      </p:nvGrpSpPr>
      <p:grpSpPr>
        <a:xfrm>
          <a:off x="0" y="0"/>
          <a:ext cx="0" cy="0"/>
        </a:xfrm>
      </p:grpSpPr>
      <p:pic>
        <p:nvPicPr>
          <p:cNvPr id="13" name="图片 12">
            <a:extLst>
              <a:ext uri="{FF2B5EF4-FFF2-40B4-BE49-F238E27FC236}">
                <a16:creationId xmlns:a16="http://schemas.microsoft.com/office/drawing/2014/main" id="{86E51CEA-9EC7-434B-9ACF-BA448952C8E2}"/>
              </a:ext>
            </a:extLst>
          </p:cNvPr>
          <p:cNvPicPr>
            <a:picLocks noChangeAspect="1"/>
          </p:cNvPicPr>
          <p:nvPr userDrawn="1"/>
        </p:nvPicPr>
        <p:blipFill>
          <a:blip r:embed="rId1">
            <a:extLst>
              <a:ext uri="{28A0092B-C50C-407E-A947-70E740481C1C}">
                <a14:useLocalDpi val="0"/>
              </a:ext>
            </a:extLst>
          </a:blip>
          <a:stretch>
            <a:fillRect/>
          </a:stretch>
        </p:blipFill>
        <p:spPr>
          <a:xfrm>
            <a:off x="0" y="0"/>
            <a:ext cx="12221358" cy="6858000"/>
          </a:xfrm>
          <a:prstGeom prst="rect">
            <a:avLst/>
          </a:prstGeom>
        </p:spPr>
      </p:pic>
      <p:pic>
        <p:nvPicPr>
          <p:cNvPr id="14" name="图片 13">
            <a:extLst>
              <a:ext uri="{FF2B5EF4-FFF2-40B4-BE49-F238E27FC236}">
                <a16:creationId xmlns:a16="http://schemas.microsoft.com/office/drawing/2014/main" id="{7B955618-F3D7-4D8C-99D6-E03CFD91EA89}"/>
              </a:ext>
            </a:extLst>
          </p:cNvPr>
          <p:cNvPicPr>
            <a:picLocks noChangeAspect="1"/>
          </p:cNvPicPr>
          <p:nvPr userDrawn="1"/>
        </p:nvPicPr>
        <p:blipFill>
          <a:blip r:embed="rId2">
            <a:extLst>
              <a:ext uri="{28A0092B-C50C-407E-A947-70E740481C1C}">
                <a14:useLocalDpi val="0"/>
              </a:ext>
            </a:extLst>
          </a:blip>
          <a:srcRect t="31983" r="3831" b="16209"/>
          <a:stretch>
            <a:fillRect/>
          </a:stretch>
        </p:blipFill>
        <p:spPr>
          <a:xfrm>
            <a:off x="-11708" y="4963886"/>
            <a:ext cx="12203708" cy="1894114"/>
          </a:xfrm>
          <a:prstGeom prst="rect">
            <a:avLst/>
          </a:prstGeom>
        </p:spPr>
      </p:pic>
      <p:pic>
        <p:nvPicPr>
          <p:cNvPr id="15" name="图片 14">
            <a:extLst>
              <a:ext uri="{FF2B5EF4-FFF2-40B4-BE49-F238E27FC236}">
                <a16:creationId xmlns:a16="http://schemas.microsoft.com/office/drawing/2014/main" id="{F090A5B4-9E3D-4475-9B6B-8BFB35721857}"/>
              </a:ext>
            </a:extLst>
          </p:cNvPr>
          <p:cNvPicPr>
            <a:picLocks noChangeAspect="1"/>
          </p:cNvPicPr>
          <p:nvPr userDrawn="1"/>
        </p:nvPicPr>
        <p:blipFill>
          <a:blip r:embed="rId3">
            <a:extLst>
              <a:ext uri="{28A0092B-C50C-407E-A947-70E740481C1C}">
                <a14:useLocalDpi val="0"/>
              </a:ext>
            </a:extLst>
          </a:blip>
          <a:stretch>
            <a:fillRect/>
          </a:stretch>
        </p:blipFill>
        <p:spPr>
          <a:xfrm>
            <a:off x="-11708" y="-7295"/>
            <a:ext cx="2444665" cy="906958"/>
          </a:xfrm>
          <a:prstGeom prst="rect">
            <a:avLst/>
          </a:prstGeom>
        </p:spPr>
      </p:pic>
    </p:spTree>
    <p:extLst>
      <p:ext uri="{BB962C8B-B14F-4D97-AF65-F5344CB8AC3E}">
        <p14:creationId val="304849287"/>
      </p:ext>
    </p:extLst>
  </p:cSld>
  <p:clrMapOvr>
    <a:masterClrMapping/>
  </p:clrMapOvr>
  <mc:AlternateContent>
    <mc:Choice Requires="p15">
      <p:transition spd="slow" advTm="2000" p14:dur="3000">
        <p15:prstTrans prst="curtains"/>
      </p:transition>
    </mc:Choice>
    <mc:Fallback>
      <p:transition spd="slow" advTm="2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正文页">
    <p:spTree>
      <p:nvGrpSpPr>
        <p:cNvPr id="1" name=""/>
        <p:cNvGrpSpPr/>
        <p:nvPr/>
      </p:nvGrpSpPr>
      <p:grpSpPr>
        <a:xfrm>
          <a:off x="0" y="0"/>
          <a:ext cx="0" cy="0"/>
        </a:xfrm>
      </p:grpSpPr>
      <p:pic>
        <p:nvPicPr>
          <p:cNvPr id="16" name="图片 15">
            <a:extLst>
              <a:ext uri="{FF2B5EF4-FFF2-40B4-BE49-F238E27FC236}">
                <a16:creationId xmlns:a16="http://schemas.microsoft.com/office/drawing/2014/main" id="{D8DCEF79-8109-4FEF-B392-4AC4EB1C05C5}"/>
              </a:ext>
            </a:extLst>
          </p:cNvPr>
          <p:cNvPicPr>
            <a:picLocks noChangeAspect="1"/>
          </p:cNvPicPr>
          <p:nvPr userDrawn="1"/>
        </p:nvPicPr>
        <p:blipFill>
          <a:blip r:embed="rId1">
            <a:extLst>
              <a:ext uri="{28A0092B-C50C-407E-A947-70E740481C1C}">
                <a14:useLocalDpi val="0"/>
              </a:ext>
            </a:extLst>
          </a:blip>
          <a:stretch>
            <a:fillRect/>
          </a:stretch>
        </p:blipFill>
        <p:spPr>
          <a:xfrm>
            <a:off x="0" y="0"/>
            <a:ext cx="12221358" cy="6858000"/>
          </a:xfrm>
          <a:prstGeom prst="rect">
            <a:avLst/>
          </a:prstGeom>
        </p:spPr>
      </p:pic>
      <p:pic>
        <p:nvPicPr>
          <p:cNvPr id="17" name="图片 16">
            <a:extLst>
              <a:ext uri="{FF2B5EF4-FFF2-40B4-BE49-F238E27FC236}">
                <a16:creationId xmlns:a16="http://schemas.microsoft.com/office/drawing/2014/main" id="{58D73716-AA87-4EC9-AFBF-60027508DDB9}"/>
              </a:ext>
            </a:extLst>
          </p:cNvPr>
          <p:cNvPicPr>
            <a:picLocks noChangeAspect="1"/>
          </p:cNvPicPr>
          <p:nvPr userDrawn="1"/>
        </p:nvPicPr>
        <p:blipFill>
          <a:blip r:embed="rId2">
            <a:extLst>
              <a:ext uri="{28A0092B-C50C-407E-A947-70E740481C1C}">
                <a14:useLocalDpi val="0"/>
              </a:ext>
            </a:extLst>
          </a:blip>
          <a:srcRect t="31983" r="3831" b="16209"/>
          <a:stretch>
            <a:fillRect/>
          </a:stretch>
        </p:blipFill>
        <p:spPr>
          <a:xfrm>
            <a:off x="-11708" y="4963886"/>
            <a:ext cx="12203708" cy="1894114"/>
          </a:xfrm>
          <a:prstGeom prst="rect">
            <a:avLst/>
          </a:prstGeom>
        </p:spPr>
      </p:pic>
      <p:pic>
        <p:nvPicPr>
          <p:cNvPr id="18" name="图片 17">
            <a:extLst>
              <a:ext uri="{FF2B5EF4-FFF2-40B4-BE49-F238E27FC236}">
                <a16:creationId xmlns:a16="http://schemas.microsoft.com/office/drawing/2014/main" id="{92C5D5BB-C662-4E62-9A10-61E56295DD9A}"/>
              </a:ext>
            </a:extLst>
          </p:cNvPr>
          <p:cNvPicPr>
            <a:picLocks noChangeAspect="1"/>
          </p:cNvPicPr>
          <p:nvPr userDrawn="1"/>
        </p:nvPicPr>
        <p:blipFill>
          <a:blip r:embed="rId3">
            <a:extLst>
              <a:ext uri="{28A0092B-C50C-407E-A947-70E740481C1C}">
                <a14:useLocalDpi val="0"/>
              </a:ext>
            </a:extLst>
          </a:blip>
          <a:stretch>
            <a:fillRect/>
          </a:stretch>
        </p:blipFill>
        <p:spPr>
          <a:xfrm>
            <a:off x="-11708" y="-7295"/>
            <a:ext cx="2444665" cy="906958"/>
          </a:xfrm>
          <a:prstGeom prst="rect">
            <a:avLst/>
          </a:prstGeom>
        </p:spPr>
      </p:pic>
    </p:spTree>
    <p:extLst>
      <p:ext uri="{BB962C8B-B14F-4D97-AF65-F5344CB8AC3E}">
        <p14:creationId val="4206056988"/>
      </p:ext>
    </p:extLst>
  </p:cSld>
  <p:clrMapOvr>
    <a:masterClrMapping/>
  </p:clrMapOvr>
  <mc:AlternateContent>
    <mc:Choice Requires="p15">
      <p:transition spd="slow" advTm="2000" p14:dur="3000">
        <p15:prstTrans prst="curtains"/>
      </p:transition>
    </mc:Choice>
    <mc:Fallback>
      <p:transition spd="slow" advTm="2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正文页">
    <p:spTree>
      <p:nvGrpSpPr>
        <p:cNvPr id="1" name=""/>
        <p:cNvGrpSpPr/>
        <p:nvPr/>
      </p:nvGrpSpPr>
      <p:grpSpPr>
        <a:xfrm>
          <a:off x="0" y="0"/>
          <a:ext cx="0" cy="0"/>
        </a:xfrm>
      </p:grpSpPr>
      <p:pic>
        <p:nvPicPr>
          <p:cNvPr id="16" name="图片 15">
            <a:extLst>
              <a:ext uri="{FF2B5EF4-FFF2-40B4-BE49-F238E27FC236}">
                <a16:creationId xmlns:a16="http://schemas.microsoft.com/office/drawing/2014/main" id="{C560DDDD-6B79-41E0-9DD3-ED04D26BB5EB}"/>
              </a:ext>
            </a:extLst>
          </p:cNvPr>
          <p:cNvPicPr>
            <a:picLocks noChangeAspect="1"/>
          </p:cNvPicPr>
          <p:nvPr userDrawn="1"/>
        </p:nvPicPr>
        <p:blipFill>
          <a:blip r:embed="rId1">
            <a:extLst>
              <a:ext uri="{28A0092B-C50C-407E-A947-70E740481C1C}">
                <a14:useLocalDpi val="0"/>
              </a:ext>
            </a:extLst>
          </a:blip>
          <a:stretch>
            <a:fillRect/>
          </a:stretch>
        </p:blipFill>
        <p:spPr>
          <a:xfrm>
            <a:off x="0" y="0"/>
            <a:ext cx="12221358" cy="6858000"/>
          </a:xfrm>
          <a:prstGeom prst="rect">
            <a:avLst/>
          </a:prstGeom>
        </p:spPr>
      </p:pic>
      <p:pic>
        <p:nvPicPr>
          <p:cNvPr id="17" name="图片 16">
            <a:extLst>
              <a:ext uri="{FF2B5EF4-FFF2-40B4-BE49-F238E27FC236}">
                <a16:creationId xmlns:a16="http://schemas.microsoft.com/office/drawing/2014/main" id="{F196033C-9C59-49AA-894F-D182CB3471A5}"/>
              </a:ext>
            </a:extLst>
          </p:cNvPr>
          <p:cNvPicPr>
            <a:picLocks noChangeAspect="1"/>
          </p:cNvPicPr>
          <p:nvPr userDrawn="1"/>
        </p:nvPicPr>
        <p:blipFill>
          <a:blip r:embed="rId2">
            <a:extLst>
              <a:ext uri="{28A0092B-C50C-407E-A947-70E740481C1C}">
                <a14:useLocalDpi val="0"/>
              </a:ext>
            </a:extLst>
          </a:blip>
          <a:srcRect t="31983" r="3831" b="16209"/>
          <a:stretch>
            <a:fillRect/>
          </a:stretch>
        </p:blipFill>
        <p:spPr>
          <a:xfrm>
            <a:off x="-11708" y="4963886"/>
            <a:ext cx="12203708" cy="1894114"/>
          </a:xfrm>
          <a:prstGeom prst="rect">
            <a:avLst/>
          </a:prstGeom>
        </p:spPr>
      </p:pic>
      <p:pic>
        <p:nvPicPr>
          <p:cNvPr id="18" name="图片 17">
            <a:extLst>
              <a:ext uri="{FF2B5EF4-FFF2-40B4-BE49-F238E27FC236}">
                <a16:creationId xmlns:a16="http://schemas.microsoft.com/office/drawing/2014/main" id="{582FB9FD-D89A-49A0-A234-FA22206CC7A8}"/>
              </a:ext>
            </a:extLst>
          </p:cNvPr>
          <p:cNvPicPr>
            <a:picLocks noChangeAspect="1"/>
          </p:cNvPicPr>
          <p:nvPr userDrawn="1"/>
        </p:nvPicPr>
        <p:blipFill>
          <a:blip r:embed="rId3">
            <a:extLst>
              <a:ext uri="{28A0092B-C50C-407E-A947-70E740481C1C}">
                <a14:useLocalDpi val="0"/>
              </a:ext>
            </a:extLst>
          </a:blip>
          <a:stretch>
            <a:fillRect/>
          </a:stretch>
        </p:blipFill>
        <p:spPr>
          <a:xfrm>
            <a:off x="-11708" y="-7295"/>
            <a:ext cx="2444665" cy="906958"/>
          </a:xfrm>
          <a:prstGeom prst="rect">
            <a:avLst/>
          </a:prstGeom>
        </p:spPr>
      </p:pic>
    </p:spTree>
    <p:extLst>
      <p:ext uri="{BB962C8B-B14F-4D97-AF65-F5344CB8AC3E}">
        <p14:creationId val="3007343891"/>
      </p:ext>
    </p:extLst>
  </p:cSld>
  <p:clrMapOvr>
    <a:masterClrMapping/>
  </p:clrMapOvr>
  <mc:AlternateContent>
    <mc:Choice Requires="p15">
      <p:transition spd="slow" advTm="2000" p14:dur="3000">
        <p15:prstTrans prst="curtains"/>
      </p:transition>
    </mc:Choice>
    <mc:Fallback>
      <p:transition spd="slow" advTm="2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EFDF8"/>
        </a:solidFill>
        <a:effectLst/>
      </p:bgPr>
    </p:bg>
    <p:spTree>
      <p:nvGrpSpPr>
        <p:cNvPr id="1" name=""/>
        <p:cNvGrpSpPr/>
        <p:nvPr/>
      </p:nvGrpSpPr>
      <p:grpSpPr>
        <a:xfrm>
          <a:off x="0" y="0"/>
          <a:ext cx="0" cy="0"/>
        </a:xfrm>
      </p:grpSpPr>
    </p:spTree>
    <p:extLst>
      <p:ext uri="{BB962C8B-B14F-4D97-AF65-F5344CB8AC3E}">
        <p14:creationId val="3555683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mc:Choice Requires="p15">
      <p:transition spd="slow" advTm="2000" p14:dur="3000">
        <p15:prstTrans prst="curtains"/>
      </p:transition>
    </mc:Choice>
    <mc:Fallback>
      <p:transition spd="slow" advTm="2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5062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3.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3.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 Id="rId3" Target="../tags/tag54.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10" Target="../tags/tag62.xml" Type="http://schemas.openxmlformats.org/officeDocument/2006/relationships/tags"/><Relationship Id="rId2" Target="../notesSlides/notesSlide8.xml" Type="http://schemas.openxmlformats.org/officeDocument/2006/relationships/notesSlide"/><Relationship Id="rId3" Target="../tags/tag55.xml" Type="http://schemas.openxmlformats.org/officeDocument/2006/relationships/tags"/><Relationship Id="rId4" Target="../tags/tag56.xml" Type="http://schemas.openxmlformats.org/officeDocument/2006/relationships/tags"/><Relationship Id="rId5" Target="../tags/tag57.xml" Type="http://schemas.openxmlformats.org/officeDocument/2006/relationships/tags"/><Relationship Id="rId6" Target="../tags/tag58.xml" Type="http://schemas.openxmlformats.org/officeDocument/2006/relationships/tags"/><Relationship Id="rId7" Target="../tags/tag59.xml" Type="http://schemas.openxmlformats.org/officeDocument/2006/relationships/tags"/><Relationship Id="rId8" Target="../tags/tag60.xml" Type="http://schemas.openxmlformats.org/officeDocument/2006/relationships/tags"/><Relationship Id="rId9" Target="../tags/tag61.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 Id="rId3" Target="../tags/tag63.xml" Type="http://schemas.openxmlformats.org/officeDocument/2006/relationships/tags"/><Relationship Id="rId4" Target="../tags/tag64.xml" Type="http://schemas.openxmlformats.org/officeDocument/2006/relationships/tags"/><Relationship Id="rId5" Target="../tags/tag65.xml" Type="http://schemas.openxmlformats.org/officeDocument/2006/relationships/tags"/><Relationship Id="rId6" Target="../tags/tag66.xml" Type="http://schemas.openxmlformats.org/officeDocument/2006/relationships/tags"/><Relationship Id="rId7" Target="../tags/tag67.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3.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0.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1.xml" Type="http://schemas.openxmlformats.org/officeDocument/2006/relationships/notesSlide"/><Relationship Id="rId3" Target="../tags/tag68.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3.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0.xml" Type="http://schemas.openxmlformats.org/officeDocument/2006/relationships/slideLayout"/><Relationship Id="rId10" Target="../tags/tag3.xml" Type="http://schemas.openxmlformats.org/officeDocument/2006/relationships/tags"/><Relationship Id="rId11" Target="../tags/tag4.xml" Type="http://schemas.openxmlformats.org/officeDocument/2006/relationships/tags"/><Relationship Id="rId12" Target="../tags/tag5.xml" Type="http://schemas.openxmlformats.org/officeDocument/2006/relationships/tags"/><Relationship Id="rId13" Target="../tags/tag6.xml" Type="http://schemas.openxmlformats.org/officeDocument/2006/relationships/tags"/><Relationship Id="rId14" Target="../tags/tag7.xml" Type="http://schemas.openxmlformats.org/officeDocument/2006/relationships/tags"/><Relationship Id="rId15" Target="../tags/tag8.xml" Type="http://schemas.openxmlformats.org/officeDocument/2006/relationships/tags"/><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3.png" Type="http://schemas.openxmlformats.org/officeDocument/2006/relationships/image"/><Relationship Id="rId7" Target="../media/image8.png" Type="http://schemas.openxmlformats.org/officeDocument/2006/relationships/image"/><Relationship Id="rId8" Target="../tags/tag1.xml" Type="http://schemas.openxmlformats.org/officeDocument/2006/relationships/tags"/><Relationship Id="rId9" Target="../tags/tag2.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10.png" Type="http://schemas.openxmlformats.org/officeDocument/2006/relationships/image"/><Relationship Id="rId2" Target="../notesSlides/notesSlide16.xml" Type="http://schemas.openxmlformats.org/officeDocument/2006/relationships/notesSlide"/><Relationship Id="rId3" Target="../tags/tag69.xml" Type="http://schemas.openxmlformats.org/officeDocument/2006/relationships/tags"/><Relationship Id="rId4" Target="../tags/tag70.xml" Type="http://schemas.openxmlformats.org/officeDocument/2006/relationships/tags"/><Relationship Id="rId5" Target="../tags/tag71.xml" Type="http://schemas.openxmlformats.org/officeDocument/2006/relationships/tags"/><Relationship Id="rId6" Target="../tags/tag72.xml" Type="http://schemas.openxmlformats.org/officeDocument/2006/relationships/tags"/><Relationship Id="rId7" Target="../tags/tag73.xml" Type="http://schemas.openxmlformats.org/officeDocument/2006/relationships/tags"/><Relationship Id="rId8" Target="../tags/tag74.xml" Type="http://schemas.openxmlformats.org/officeDocument/2006/relationships/tags"/><Relationship Id="rId9" Target="../tags/tag75.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3.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3.xml" Type="http://schemas.openxmlformats.org/officeDocument/2006/relationships/tags"/><Relationship Id="rId2" Target="../notesSlides/notesSlide18.xml" Type="http://schemas.openxmlformats.org/officeDocument/2006/relationships/notesSlide"/><Relationship Id="rId3" Target="../tags/tag76.xml" Type="http://schemas.openxmlformats.org/officeDocument/2006/relationships/tags"/><Relationship Id="rId4" Target="../tags/tag77.xml" Type="http://schemas.openxmlformats.org/officeDocument/2006/relationships/tags"/><Relationship Id="rId5" Target="../tags/tag78.xml" Type="http://schemas.openxmlformats.org/officeDocument/2006/relationships/tags"/><Relationship Id="rId6" Target="../tags/tag79.xml" Type="http://schemas.openxmlformats.org/officeDocument/2006/relationships/tags"/><Relationship Id="rId7" Target="../tags/tag80.xml" Type="http://schemas.openxmlformats.org/officeDocument/2006/relationships/tags"/><Relationship Id="rId8" Target="../tags/tag81.xml" Type="http://schemas.openxmlformats.org/officeDocument/2006/relationships/tags"/><Relationship Id="rId9" Target="../tags/tag82.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tags/tag84.xml" Type="http://schemas.openxmlformats.org/officeDocument/2006/relationships/tags"/><Relationship Id="rId4" Target="../tags/tag85.xml" Type="http://schemas.openxmlformats.org/officeDocument/2006/relationships/tags"/><Relationship Id="rId5" Target="../tags/tag86.xml" Type="http://schemas.openxmlformats.org/officeDocument/2006/relationships/tags"/><Relationship Id="rId6" Target="../tags/tag87.xml" Type="http://schemas.openxmlformats.org/officeDocument/2006/relationships/tags"/><Relationship Id="rId7" Target="../tags/tag88.xml" Type="http://schemas.openxmlformats.org/officeDocument/2006/relationships/tags"/><Relationship Id="rId8" Target="../tags/tag89.xml" Type="http://schemas.openxmlformats.org/officeDocument/2006/relationships/tags"/><Relationship Id="rId9" Target="../tags/tag90.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3.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0.xml" Type="http://schemas.openxmlformats.org/officeDocument/2006/relationships/notesSlide"/><Relationship Id="rId3" Target="../tags/tag91.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8.xml" Type="http://schemas.openxmlformats.org/officeDocument/2006/relationships/slideLayout"/><Relationship Id="rId10" Target="../tags/tag99.xml" Type="http://schemas.openxmlformats.org/officeDocument/2006/relationships/tags"/><Relationship Id="rId11" Target="../tags/tag100.xml" Type="http://schemas.openxmlformats.org/officeDocument/2006/relationships/tags"/><Relationship Id="rId12" Target="../media/image12.png" Type="http://schemas.openxmlformats.org/officeDocument/2006/relationships/image"/><Relationship Id="rId2" Target="../notesSlides/notesSlide21.xml" Type="http://schemas.openxmlformats.org/officeDocument/2006/relationships/notesSlide"/><Relationship Id="rId3" Target="../tags/tag92.xml" Type="http://schemas.openxmlformats.org/officeDocument/2006/relationships/tags"/><Relationship Id="rId4" Target="../tags/tag93.xml" Type="http://schemas.openxmlformats.org/officeDocument/2006/relationships/tags"/><Relationship Id="rId5" Target="../tags/tag94.xml" Type="http://schemas.openxmlformats.org/officeDocument/2006/relationships/tags"/><Relationship Id="rId6" Target="../tags/tag95.xml" Type="http://schemas.openxmlformats.org/officeDocument/2006/relationships/tags"/><Relationship Id="rId7" Target="../tags/tag96.xml" Type="http://schemas.openxmlformats.org/officeDocument/2006/relationships/tags"/><Relationship Id="rId8" Target="../tags/tag97.xml" Type="http://schemas.openxmlformats.org/officeDocument/2006/relationships/tags"/><Relationship Id="rId9" Target="../tags/tag98.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3.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3.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2.xml" Type="http://schemas.openxmlformats.org/officeDocument/2006/relationships/notesSlide"/><Relationship Id="rId3" Target="../media/image13.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3.xml" Type="http://schemas.openxmlformats.org/officeDocument/2006/relationships/notesSlide"/><Relationship Id="rId3" Target="../tags/tag101.xml" Type="http://schemas.openxmlformats.org/officeDocument/2006/relationships/tags"/><Relationship Id="rId4" Target="../tags/tag102.xml" Type="http://schemas.openxmlformats.org/officeDocument/2006/relationships/tags"/><Relationship Id="rId5" Target="../tags/tag103.xml" Type="http://schemas.openxmlformats.org/officeDocument/2006/relationships/tags"/><Relationship Id="rId6" Target="../tags/tag104.xml" Type="http://schemas.openxmlformats.org/officeDocument/2006/relationships/tags"/><Relationship Id="rId7" Target="../tags/tag105.xml" Type="http://schemas.openxmlformats.org/officeDocument/2006/relationships/tags"/><Relationship Id="rId8" Target="../tags/tag106.xml" Type="http://schemas.openxmlformats.org/officeDocument/2006/relationships/tags"/><Relationship Id="rId9" Target="../tags/tag107.xml" Type="http://schemas.openxmlformats.org/officeDocument/2006/relationships/tags"/></Relationships>
</file>

<file path=ppt/slides/_rels/slide33.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4.xml" Type="http://schemas.openxmlformats.org/officeDocument/2006/relationships/notesSlide"/><Relationship Id="rId3" Target="../tags/tag108.xml" Type="http://schemas.openxmlformats.org/officeDocument/2006/relationships/tags"/><Relationship Id="rId4" Target="../tags/tag109.xml" Type="http://schemas.openxmlformats.org/officeDocument/2006/relationships/tags"/><Relationship Id="rId5" Target="../tags/tag110.xml" Type="http://schemas.openxmlformats.org/officeDocument/2006/relationships/tags"/><Relationship Id="rId6" Target="../tags/tag111.xml" Type="http://schemas.openxmlformats.org/officeDocument/2006/relationships/tags"/><Relationship Id="rId7" Target="../tags/tag112.xml" Type="http://schemas.openxmlformats.org/officeDocument/2006/relationships/tags"/><Relationship Id="rId8" Target="../tags/tag113.xml" Type="http://schemas.openxmlformats.org/officeDocument/2006/relationships/tags"/></Relationships>
</file>

<file path=ppt/slides/_rels/slide34.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5.xml" Type="http://schemas.openxmlformats.org/officeDocument/2006/relationships/notesSlide"/><Relationship Id="rId3" Target="../tags/tag114.xml" Type="http://schemas.openxmlformats.org/officeDocument/2006/relationships/tags"/><Relationship Id="rId4" Target="../media/image14.png" Type="http://schemas.openxmlformats.org/officeDocument/2006/relationships/image"/><Relationship Id="rId5" Target="../tags/tag115.xml" Type="http://schemas.openxmlformats.org/officeDocument/2006/relationships/tags"/><Relationship Id="rId6" Target="../tags/tag116.xml" Type="http://schemas.openxmlformats.org/officeDocument/2006/relationships/tags"/><Relationship Id="rId7" Target="../tags/tag117.xml" Type="http://schemas.openxmlformats.org/officeDocument/2006/relationships/tags"/><Relationship Id="rId8" Target="../tags/tag118.xml" Type="http://schemas.openxmlformats.org/officeDocument/2006/relationships/tags"/></Relationships>
</file>

<file path=ppt/slides/_rels/slide35.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3.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tags/tag9.xml" Type="http://schemas.openxmlformats.org/officeDocument/2006/relationships/tags"/><Relationship Id="rId4" Target="../tags/tag10.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18.xml" Type="http://schemas.openxmlformats.org/officeDocument/2006/relationships/tags"/><Relationship Id="rId11" Target="../tags/tag19.xml" Type="http://schemas.openxmlformats.org/officeDocument/2006/relationships/tags"/><Relationship Id="rId12" Target="../tags/tag20.xml" Type="http://schemas.openxmlformats.org/officeDocument/2006/relationships/tags"/><Relationship Id="rId13" Target="../tags/tag21.xml" Type="http://schemas.openxmlformats.org/officeDocument/2006/relationships/tags"/><Relationship Id="rId2" Target="../notesSlides/notesSlide2.xml" Type="http://schemas.openxmlformats.org/officeDocument/2006/relationships/notesSlide"/><Relationship Id="rId3" Target="../tags/tag11.xml" Type="http://schemas.openxmlformats.org/officeDocument/2006/relationships/tags"/><Relationship Id="rId4" Target="../tags/tag12.xml" Type="http://schemas.openxmlformats.org/officeDocument/2006/relationships/tags"/><Relationship Id="rId5" Target="../tags/tag13.xml" Type="http://schemas.openxmlformats.org/officeDocument/2006/relationships/tags"/><Relationship Id="rId6" Target="../tags/tag14.xml" Type="http://schemas.openxmlformats.org/officeDocument/2006/relationships/tags"/><Relationship Id="rId7" Target="../tags/tag15.xml" Type="http://schemas.openxmlformats.org/officeDocument/2006/relationships/tags"/><Relationship Id="rId8" Target="../tags/tag16.xml" Type="http://schemas.openxmlformats.org/officeDocument/2006/relationships/tags"/><Relationship Id="rId9" Target="../tags/tag17.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tags/tag22.xml" Type="http://schemas.openxmlformats.org/officeDocument/2006/relationships/tags"/><Relationship Id="rId4" Target="../tags/tag23.xml" Type="http://schemas.openxmlformats.org/officeDocument/2006/relationships/tags"/><Relationship Id="rId5" Target="../tags/tag24.xml" Type="http://schemas.openxmlformats.org/officeDocument/2006/relationships/tags"/><Relationship Id="rId6" Target="../tags/tag25.xml" Type="http://schemas.openxmlformats.org/officeDocument/2006/relationships/tags"/><Relationship Id="rId7" Target="../tags/tag26.xml" Type="http://schemas.openxmlformats.org/officeDocument/2006/relationships/tags"/><Relationship Id="rId8" Target="../tags/tag27.xml" Type="http://schemas.openxmlformats.org/officeDocument/2006/relationships/tags"/><Relationship Id="rId9" Target="../tags/tag28.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9.png" Type="http://schemas.openxmlformats.org/officeDocument/2006/relationships/image"/><Relationship Id="rId2" Target="../notesSlides/notesSlide4.xml" Type="http://schemas.openxmlformats.org/officeDocument/2006/relationships/notesSlide"/><Relationship Id="rId3" Target="../tags/tag29.xml" Type="http://schemas.openxmlformats.org/officeDocument/2006/relationships/tags"/><Relationship Id="rId4" Target="../tags/tag30.xml" Type="http://schemas.openxmlformats.org/officeDocument/2006/relationships/tags"/><Relationship Id="rId5" Target="../tags/tag31.xml" Type="http://schemas.openxmlformats.org/officeDocument/2006/relationships/tags"/><Relationship Id="rId6" Target="../tags/tag32.xml" Type="http://schemas.openxmlformats.org/officeDocument/2006/relationships/tags"/><Relationship Id="rId7" Target="../tags/tag33.xml" Type="http://schemas.openxmlformats.org/officeDocument/2006/relationships/tags"/><Relationship Id="rId8" Target="../tags/tag34.xml" Type="http://schemas.openxmlformats.org/officeDocument/2006/relationships/tags"/><Relationship Id="rId9" Target="../tags/tag35.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43.xml" Type="http://schemas.openxmlformats.org/officeDocument/2006/relationships/tags"/><Relationship Id="rId11" Target="../tags/tag44.xml" Type="http://schemas.openxmlformats.org/officeDocument/2006/relationships/tags"/><Relationship Id="rId12" Target="../tags/tag45.xml" Type="http://schemas.openxmlformats.org/officeDocument/2006/relationships/tags"/><Relationship Id="rId13" Target="../tags/tag46.xml" Type="http://schemas.openxmlformats.org/officeDocument/2006/relationships/tags"/><Relationship Id="rId2" Target="../notesSlides/notesSlide5.xml" Type="http://schemas.openxmlformats.org/officeDocument/2006/relationships/notesSlide"/><Relationship Id="rId3" Target="../tags/tag36.xml" Type="http://schemas.openxmlformats.org/officeDocument/2006/relationships/tags"/><Relationship Id="rId4" Target="../tags/tag37.xml" Type="http://schemas.openxmlformats.org/officeDocument/2006/relationships/tags"/><Relationship Id="rId5" Target="../tags/tag38.xml" Type="http://schemas.openxmlformats.org/officeDocument/2006/relationships/tags"/><Relationship Id="rId6" Target="../tags/tag39.xml" Type="http://schemas.openxmlformats.org/officeDocument/2006/relationships/tags"/><Relationship Id="rId7" Target="../tags/tag40.xml" Type="http://schemas.openxmlformats.org/officeDocument/2006/relationships/tags"/><Relationship Id="rId8" Target="../tags/tag41.xml" Type="http://schemas.openxmlformats.org/officeDocument/2006/relationships/tags"/><Relationship Id="rId9" Target="../tags/tag42.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tags/tag47.xml" Type="http://schemas.openxmlformats.org/officeDocument/2006/relationships/tags"/><Relationship Id="rId4" Target="../tags/tag48.xml" Type="http://schemas.openxmlformats.org/officeDocument/2006/relationships/tags"/><Relationship Id="rId5" Target="../tags/tag49.xml" Type="http://schemas.openxmlformats.org/officeDocument/2006/relationships/tags"/><Relationship Id="rId6" Target="../tags/tag50.xml" Type="http://schemas.openxmlformats.org/officeDocument/2006/relationships/tags"/><Relationship Id="rId7" Target="../tags/tag51.xml" Type="http://schemas.openxmlformats.org/officeDocument/2006/relationships/tags"/><Relationship Id="rId8" Target="../tags/tag52.xml" Type="http://schemas.openxmlformats.org/officeDocument/2006/relationships/tags"/><Relationship Id="rId9" Target="../tags/tag53.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D8C771D2-52A2-4B28-BD29-5EAE5DEF33F6}"/>
              </a:ext>
            </a:extLst>
          </p:cNvPr>
          <p:cNvPicPr>
            <a:picLocks noChangeAspect="1"/>
          </p:cNvPicPr>
          <p:nvPr/>
        </p:nvPicPr>
        <p:blipFill>
          <a:blip r:embed="rId2">
            <a:extLst>
              <a:ext uri="{28A0092B-C50C-407E-A947-70E740481C1C}">
                <a14:useLocalDpi val="0"/>
              </a:ext>
            </a:extLst>
          </a:blip>
          <a:stretch>
            <a:fillRect/>
          </a:stretch>
        </p:blipFill>
        <p:spPr>
          <a:xfrm>
            <a:off x="0" y="0"/>
            <a:ext cx="12221358" cy="6858000"/>
          </a:xfrm>
          <a:prstGeom prst="rect">
            <a:avLst/>
          </a:prstGeom>
        </p:spPr>
      </p:pic>
      <p:pic>
        <p:nvPicPr>
          <p:cNvPr id="5" name="图片 4">
            <a:extLst>
              <a:ext uri="{FF2B5EF4-FFF2-40B4-BE49-F238E27FC236}">
                <a16:creationId xmlns:a16="http://schemas.microsoft.com/office/drawing/2014/main" id="{ADD78A12-EF64-4FAD-85DE-F5727531B5B9}"/>
              </a:ext>
            </a:extLst>
          </p:cNvPr>
          <p:cNvPicPr>
            <a:picLocks noChangeAspect="1"/>
          </p:cNvPicPr>
          <p:nvPr/>
        </p:nvPicPr>
        <p:blipFill>
          <a:blip r:embed="rId3">
            <a:extLst>
              <a:ext uri="{28A0092B-C50C-407E-A947-70E740481C1C}">
                <a14:useLocalDpi val="0"/>
              </a:ext>
            </a:extLst>
          </a:blip>
          <a:srcRect r="3831"/>
          <a:stretch>
            <a:fillRect/>
          </a:stretch>
        </p:blipFill>
        <p:spPr>
          <a:xfrm>
            <a:off x="-11707" y="3255764"/>
            <a:ext cx="12203708" cy="3655983"/>
          </a:xfrm>
          <a:prstGeom prst="rect">
            <a:avLst/>
          </a:prstGeom>
        </p:spPr>
      </p:pic>
      <p:sp>
        <p:nvSpPr>
          <p:cNvPr id="13" name="矩形: 圆角 12">
            <a:extLst>
              <a:ext uri="{FF2B5EF4-FFF2-40B4-BE49-F238E27FC236}">
                <a16:creationId xmlns:a16="http://schemas.microsoft.com/office/drawing/2014/main" id="{EFC5C101-3C8A-4259-8CB4-461A4EFA6411}"/>
              </a:ext>
            </a:extLst>
          </p:cNvPr>
          <p:cNvSpPr/>
          <p:nvPr/>
        </p:nvSpPr>
        <p:spPr>
          <a:xfrm>
            <a:off x="2135556" y="3309413"/>
            <a:ext cx="8392041" cy="606660"/>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2" name="图片 1">
            <a:extLst>
              <a:ext uri="{FF2B5EF4-FFF2-40B4-BE49-F238E27FC236}">
                <a16:creationId xmlns:a16="http://schemas.microsoft.com/office/drawing/2014/main" id="{A1F47680-8D95-4D57-9BB1-36136188AF07}"/>
              </a:ext>
            </a:extLst>
          </p:cNvPr>
          <p:cNvPicPr>
            <a:picLocks noChangeAspect="1"/>
          </p:cNvPicPr>
          <p:nvPr/>
        </p:nvPicPr>
        <p:blipFill>
          <a:blip r:embed="rId4">
            <a:extLst>
              <a:ext uri="{28A0092B-C50C-407E-A947-70E740481C1C}">
                <a14:useLocalDpi val="0"/>
              </a:ext>
            </a:extLst>
          </a:blip>
          <a:stretch>
            <a:fillRect/>
          </a:stretch>
        </p:blipFill>
        <p:spPr>
          <a:xfrm>
            <a:off x="0" y="3482686"/>
            <a:ext cx="2416630" cy="3394791"/>
          </a:xfrm>
          <a:prstGeom prst="rect">
            <a:avLst/>
          </a:prstGeom>
        </p:spPr>
      </p:pic>
      <p:pic>
        <p:nvPicPr>
          <p:cNvPr id="3" name="图片 2">
            <a:extLst>
              <a:ext uri="{FF2B5EF4-FFF2-40B4-BE49-F238E27FC236}">
                <a16:creationId xmlns:a16="http://schemas.microsoft.com/office/drawing/2014/main" id="{B743F958-2060-4797-B359-95371939C523}"/>
              </a:ext>
            </a:extLst>
          </p:cNvPr>
          <p:cNvPicPr>
            <a:picLocks noChangeAspect="1"/>
          </p:cNvPicPr>
          <p:nvPr/>
        </p:nvPicPr>
        <p:blipFill>
          <a:blip r:embed="rId5">
            <a:extLst>
              <a:ext uri="{28A0092B-C50C-407E-A947-70E740481C1C}">
                <a14:useLocalDpi val="0"/>
              </a:ext>
            </a:extLst>
          </a:blip>
          <a:stretch>
            <a:fillRect/>
          </a:stretch>
        </p:blipFill>
        <p:spPr>
          <a:xfrm>
            <a:off x="8971472" y="3978577"/>
            <a:ext cx="3249886" cy="2901887"/>
          </a:xfrm>
          <a:prstGeom prst="rect">
            <a:avLst/>
          </a:prstGeom>
        </p:spPr>
      </p:pic>
      <p:pic>
        <p:nvPicPr>
          <p:cNvPr id="4" name="图片 3">
            <a:extLst>
              <a:ext uri="{FF2B5EF4-FFF2-40B4-BE49-F238E27FC236}">
                <a16:creationId xmlns:a16="http://schemas.microsoft.com/office/drawing/2014/main" id="{89F52CE4-0B02-41CF-BDBF-AA3787163E03}"/>
              </a:ext>
            </a:extLst>
          </p:cNvPr>
          <p:cNvPicPr>
            <a:picLocks noChangeAspect="1"/>
          </p:cNvPicPr>
          <p:nvPr/>
        </p:nvPicPr>
        <p:blipFill>
          <a:blip r:embed="rId6">
            <a:extLst>
              <a:ext uri="{28A0092B-C50C-407E-A947-70E740481C1C}">
                <a14:useLocalDpi val="0"/>
              </a:ext>
            </a:extLst>
          </a:blip>
          <a:srcRect l="62582"/>
          <a:stretch>
            <a:fillRect/>
          </a:stretch>
        </p:blipFill>
        <p:spPr>
          <a:xfrm>
            <a:off x="5379602" y="262009"/>
            <a:ext cx="1424980" cy="1480315"/>
          </a:xfrm>
          <a:prstGeom prst="rect">
            <a:avLst/>
          </a:prstGeom>
          <a:effectLst>
            <a:outerShdw algn="t" blurRad="76200" dir="5400000" dist="50800" rotWithShape="0">
              <a:prstClr val="black">
                <a:alpha val="40000"/>
              </a:prstClr>
            </a:outerShdw>
          </a:effectLst>
        </p:spPr>
      </p:pic>
      <p:pic>
        <p:nvPicPr>
          <p:cNvPr id="6" name="图片 5">
            <a:extLst>
              <a:ext uri="{FF2B5EF4-FFF2-40B4-BE49-F238E27FC236}">
                <a16:creationId xmlns:a16="http://schemas.microsoft.com/office/drawing/2014/main" id="{2B3C363B-403E-419C-9CA7-83BDE75AD932}"/>
              </a:ext>
            </a:extLst>
          </p:cNvPr>
          <p:cNvPicPr>
            <a:picLocks noChangeAspect="1"/>
          </p:cNvPicPr>
          <p:nvPr/>
        </p:nvPicPr>
        <p:blipFill>
          <a:blip r:embed="rId7">
            <a:extLst>
              <a:ext uri="{28A0092B-C50C-407E-A947-70E740481C1C}">
                <a14:useLocalDpi val="0"/>
              </a:ext>
            </a:extLst>
          </a:blip>
          <a:stretch>
            <a:fillRect/>
          </a:stretch>
        </p:blipFill>
        <p:spPr>
          <a:xfrm>
            <a:off x="-11708" y="-7296"/>
            <a:ext cx="4449932" cy="1650901"/>
          </a:xfrm>
          <a:prstGeom prst="rect">
            <a:avLst/>
          </a:prstGeom>
        </p:spPr>
      </p:pic>
      <p:sp>
        <p:nvSpPr>
          <p:cNvPr id="8" name="文本框 7">
            <a:extLst>
              <a:ext uri="{FF2B5EF4-FFF2-40B4-BE49-F238E27FC236}">
                <a16:creationId xmlns:a16="http://schemas.microsoft.com/office/drawing/2014/main" id="{0D11214E-54F6-46D5-ABFF-50BC614ACF4E}"/>
              </a:ext>
            </a:extLst>
          </p:cNvPr>
          <p:cNvSpPr txBox="1"/>
          <p:nvPr/>
        </p:nvSpPr>
        <p:spPr>
          <a:xfrm>
            <a:off x="1138663" y="3198498"/>
            <a:ext cx="10457720" cy="685800"/>
          </a:xfrm>
          <a:prstGeom prst="rect">
            <a:avLst/>
          </a:prstGeom>
          <a:noFill/>
        </p:spPr>
        <p:txBody>
          <a:bodyPr rtlCol="0" wrap="square">
            <a:spAutoFit/>
          </a:bodyPr>
          <a:lstStyle/>
          <a:p>
            <a:pPr algn="ctr"/>
            <a:r>
              <a:rPr altLang="en-US" lang="zh-CN" sz="3900">
                <a:solidFill>
                  <a:schemeClr val="bg1"/>
                </a:solidFill>
                <a:cs typeface="+mn-ea"/>
                <a:sym typeface="+mn-lt"/>
              </a:rPr>
              <a:t>坚持党内生活制度 严格党的组织生活</a:t>
            </a:r>
          </a:p>
        </p:txBody>
      </p:sp>
      <p:sp>
        <p:nvSpPr>
          <p:cNvPr id="9" name="文本框 8">
            <a:extLst>
              <a:ext uri="{FF2B5EF4-FFF2-40B4-BE49-F238E27FC236}">
                <a16:creationId xmlns:a16="http://schemas.microsoft.com/office/drawing/2014/main" id="{CCFAAFFF-FA38-4336-9362-748B1A78DF76}"/>
              </a:ext>
            </a:extLst>
          </p:cNvPr>
          <p:cNvSpPr txBox="1"/>
          <p:nvPr/>
        </p:nvSpPr>
        <p:spPr>
          <a:xfrm>
            <a:off x="4037350" y="4598967"/>
            <a:ext cx="1706880" cy="33528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pc="0" strike="noStrike" sz="1600" u="none">
                <a:ln>
                  <a:noFill/>
                </a:ln>
                <a:solidFill>
                  <a:schemeClr val="bg2">
                    <a:lumMod val="25000"/>
                  </a:schemeClr>
                </a:solidFill>
                <a:effectLst/>
                <a:uLnTx/>
                <a:uFillTx/>
                <a:cs typeface="+mn-ea"/>
                <a:sym typeface="+mn-lt"/>
              </a:rPr>
              <a:t>汇报人：优页PPT</a:t>
            </a:r>
          </a:p>
        </p:txBody>
      </p:sp>
      <p:sp>
        <p:nvSpPr>
          <p:cNvPr id="10" name="文本框 9">
            <a:extLst>
              <a:ext uri="{FF2B5EF4-FFF2-40B4-BE49-F238E27FC236}">
                <a16:creationId xmlns:a16="http://schemas.microsoft.com/office/drawing/2014/main" id="{5C146742-5D48-4E32-9D84-65C6D184A306}"/>
              </a:ext>
            </a:extLst>
          </p:cNvPr>
          <p:cNvSpPr txBox="1"/>
          <p:nvPr/>
        </p:nvSpPr>
        <p:spPr>
          <a:xfrm>
            <a:off x="6416184" y="4613033"/>
            <a:ext cx="1808480" cy="33528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pc="0" strike="noStrike" sz="1600" u="none">
                <a:ln>
                  <a:noFill/>
                </a:ln>
                <a:solidFill>
                  <a:schemeClr val="bg2">
                    <a:lumMod val="25000"/>
                  </a:schemeClr>
                </a:solidFill>
                <a:effectLst/>
                <a:uLnTx/>
                <a:uFillTx/>
                <a:cs typeface="+mn-ea"/>
                <a:sym typeface="+mn-lt"/>
              </a:rPr>
              <a:t>时间：202X.12.XX</a:t>
            </a:r>
          </a:p>
        </p:txBody>
      </p:sp>
      <p:sp>
        <p:nvSpPr>
          <p:cNvPr id="11" name="矩形 10">
            <a:extLst>
              <a:ext uri="{FF2B5EF4-FFF2-40B4-BE49-F238E27FC236}">
                <a16:creationId xmlns:a16="http://schemas.microsoft.com/office/drawing/2014/main" id="{6566B1DC-F707-462C-A7DA-37F8C73E2E0A}"/>
              </a:ext>
            </a:extLst>
          </p:cNvPr>
          <p:cNvSpPr/>
          <p:nvPr/>
        </p:nvSpPr>
        <p:spPr>
          <a:xfrm>
            <a:off x="2015648" y="1736843"/>
            <a:ext cx="8310880" cy="1310640"/>
          </a:xfrm>
          <a:prstGeom prst="rect">
            <a:avLst/>
          </a:prstGeom>
        </p:spPr>
        <p:txBody>
          <a:bodyPr wrap="none">
            <a:spAutoFit/>
          </a:bodyPr>
          <a:lstStyle/>
          <a:p>
            <a:r>
              <a:rPr altLang="en-US" lang="zh-CN" sz="8000">
                <a:solidFill>
                  <a:srgbClr val="C00000"/>
                </a:solidFill>
                <a:cs typeface="+mn-ea"/>
                <a:sym typeface="+mn-lt"/>
              </a:rPr>
              <a:t>党的组织生活制度</a:t>
            </a:r>
          </a:p>
        </p:txBody>
      </p:sp>
      <p:pic>
        <p:nvPicPr>
          <p:cNvPr id="14" name="图片 13">
            <a:extLst>
              <a:ext uri="{FF2B5EF4-FFF2-40B4-BE49-F238E27FC236}">
                <a16:creationId xmlns:a16="http://schemas.microsoft.com/office/drawing/2014/main" id="{C5CAEA2D-C3FF-4FDE-8DE1-6C0BDA09DD6E}"/>
              </a:ext>
            </a:extLst>
          </p:cNvPr>
          <p:cNvPicPr>
            <a:picLocks noChangeAspect="1"/>
          </p:cNvPicPr>
          <p:nvPr/>
        </p:nvPicPr>
        <p:blipFill>
          <a:blip r:embed="rId8">
            <a:extLst>
              <a:ext uri="{28A0092B-C50C-407E-A947-70E740481C1C}">
                <a14:useLocalDpi val="0"/>
              </a:ext>
            </a:extLst>
          </a:blip>
          <a:stretch>
            <a:fillRect/>
          </a:stretch>
        </p:blipFill>
        <p:spPr>
          <a:xfrm>
            <a:off x="2864559" y="4116793"/>
            <a:ext cx="6492240" cy="511667"/>
          </a:xfrm>
          <a:prstGeom prst="rect">
            <a:avLst/>
          </a:prstGeom>
        </p:spPr>
      </p:pic>
      <p:pic>
        <p:nvPicPr>
          <p:cNvPr id="15" name="图片 14">
            <a:extLst>
              <a:ext uri="{FF2B5EF4-FFF2-40B4-BE49-F238E27FC236}">
                <a16:creationId xmlns:a16="http://schemas.microsoft.com/office/drawing/2014/main" id="{8C9D9D90-DB90-48E6-9D70-77F5125DD3B2}"/>
              </a:ext>
            </a:extLst>
          </p:cNvPr>
          <p:cNvPicPr>
            <a:picLocks noChangeAspect="1"/>
          </p:cNvPicPr>
          <p:nvPr/>
        </p:nvPicPr>
        <p:blipFill>
          <a:blip r:embed="rId9">
            <a:extLst>
              <a:ext uri="{28A0092B-C50C-407E-A947-70E740481C1C}">
                <a14:useLocalDpi val="0"/>
              </a:ext>
            </a:extLst>
          </a:blip>
          <a:stretch>
            <a:fillRect/>
          </a:stretch>
        </p:blipFill>
        <p:spPr>
          <a:xfrm>
            <a:off x="8663852" y="499032"/>
            <a:ext cx="3306037" cy="1480315"/>
          </a:xfrm>
          <a:prstGeom prst="rect">
            <a:avLst/>
          </a:prstGeom>
        </p:spPr>
      </p:pic>
    </p:spTree>
    <p:extLst>
      <p:ext uri="{BB962C8B-B14F-4D97-AF65-F5344CB8AC3E}">
        <p14:creationId val="212890959"/>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750" id="7"/>
                                        <p:tgtEl>
                                          <p:spTgt spid="2"/>
                                        </p:tgtEl>
                                      </p:cBhvr>
                                    </p:animEffect>
                                    <p:anim calcmode="lin" valueType="num">
                                      <p:cBhvr>
                                        <p:cTn dur="750" fill="hold" id="8"/>
                                        <p:tgtEl>
                                          <p:spTgt spid="2"/>
                                        </p:tgtEl>
                                        <p:attrNameLst>
                                          <p:attrName>ppt_x</p:attrName>
                                        </p:attrNameLst>
                                      </p:cBhvr>
                                      <p:tavLst>
                                        <p:tav tm="0">
                                          <p:val>
                                            <p:strVal val="#ppt_x"/>
                                          </p:val>
                                        </p:tav>
                                        <p:tav tm="100000">
                                          <p:val>
                                            <p:strVal val="#ppt_x"/>
                                          </p:val>
                                        </p:tav>
                                      </p:tavLst>
                                    </p:anim>
                                    <p:anim calcmode="lin" valueType="num">
                                      <p:cBhvr>
                                        <p:cTn dur="75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22" presetSubtype="4">
                                  <p:stCondLst>
                                    <p:cond delay="0"/>
                                  </p:stCondLst>
                                  <p:childTnLst>
                                    <p:set>
                                      <p:cBhvr>
                                        <p:cTn dur="1" fill="hold" id="12">
                                          <p:stCondLst>
                                            <p:cond delay="0"/>
                                          </p:stCondLst>
                                        </p:cTn>
                                        <p:tgtEl>
                                          <p:spTgt spid="3"/>
                                        </p:tgtEl>
                                        <p:attrNameLst>
                                          <p:attrName>style.visibility</p:attrName>
                                        </p:attrNameLst>
                                      </p:cBhvr>
                                      <p:to>
                                        <p:strVal val="visible"/>
                                      </p:to>
                                    </p:set>
                                    <p:animEffect filter="wipe(down)" transition="in">
                                      <p:cBhvr>
                                        <p:cTn dur="750" id="13"/>
                                        <p:tgtEl>
                                          <p:spTgt spid="3"/>
                                        </p:tgtEl>
                                      </p:cBhvr>
                                    </p:animEffect>
                                  </p:childTnLst>
                                </p:cTn>
                              </p:par>
                            </p:childTnLst>
                          </p:cTn>
                        </p:par>
                        <p:par>
                          <p:cTn fill="hold" id="14" nodeType="afterGroup">
                            <p:stCondLst>
                              <p:cond delay="1500"/>
                            </p:stCondLst>
                            <p:childTnLst>
                              <p:par>
                                <p:cTn fill="hold"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750" fill="hold" id="17"/>
                                        <p:tgtEl>
                                          <p:spTgt spid="4"/>
                                        </p:tgtEl>
                                        <p:attrNameLst>
                                          <p:attrName>ppt_w</p:attrName>
                                        </p:attrNameLst>
                                      </p:cBhvr>
                                      <p:tavLst>
                                        <p:tav tm="0">
                                          <p:val>
                                            <p:fltVal val="0"/>
                                          </p:val>
                                        </p:tav>
                                        <p:tav tm="100000">
                                          <p:val>
                                            <p:strVal val="#ppt_w"/>
                                          </p:val>
                                        </p:tav>
                                      </p:tavLst>
                                    </p:anim>
                                    <p:anim calcmode="lin" valueType="num">
                                      <p:cBhvr>
                                        <p:cTn dur="750" fill="hold" id="18"/>
                                        <p:tgtEl>
                                          <p:spTgt spid="4"/>
                                        </p:tgtEl>
                                        <p:attrNameLst>
                                          <p:attrName>ppt_h</p:attrName>
                                        </p:attrNameLst>
                                      </p:cBhvr>
                                      <p:tavLst>
                                        <p:tav tm="0">
                                          <p:val>
                                            <p:fltVal val="0"/>
                                          </p:val>
                                        </p:tav>
                                        <p:tav tm="100000">
                                          <p:val>
                                            <p:strVal val="#ppt_h"/>
                                          </p:val>
                                        </p:tav>
                                      </p:tavLst>
                                    </p:anim>
                                    <p:animEffect filter="fade" transition="in">
                                      <p:cBhvr>
                                        <p:cTn dur="750" id="19"/>
                                        <p:tgtEl>
                                          <p:spTgt spid="4"/>
                                        </p:tgtEl>
                                      </p:cBhvr>
                                    </p:animEffect>
                                  </p:childTnLst>
                                </p:cTn>
                              </p:par>
                            </p:childTnLst>
                          </p:cTn>
                        </p:par>
                        <p:par>
                          <p:cTn fill="hold" id="20" nodeType="afterGroup">
                            <p:stCondLst>
                              <p:cond delay="2250"/>
                            </p:stCondLst>
                            <p:childTnLst>
                              <p:par>
                                <p:cTn fill="hold"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750" id="23"/>
                                        <p:tgtEl>
                                          <p:spTgt spid="6"/>
                                        </p:tgtEl>
                                      </p:cBhvr>
                                    </p:animEffect>
                                  </p:childTnLst>
                                </p:cTn>
                              </p:par>
                            </p:childTnLst>
                          </p:cTn>
                        </p:par>
                        <p:par>
                          <p:cTn fill="hold" id="24" nodeType="afterGroup">
                            <p:stCondLst>
                              <p:cond delay="3000"/>
                            </p:stCondLst>
                            <p:childTnLst>
                              <p:par>
                                <p:cTn fill="hold" id="25" nodeType="afterEffect" presetClass="entr" presetID="22" presetSubtype="4">
                                  <p:stCondLst>
                                    <p:cond delay="0"/>
                                  </p:stCondLst>
                                  <p:childTnLst>
                                    <p:set>
                                      <p:cBhvr>
                                        <p:cTn dur="1" fill="hold" id="26">
                                          <p:stCondLst>
                                            <p:cond delay="0"/>
                                          </p:stCondLst>
                                        </p:cTn>
                                        <p:tgtEl>
                                          <p:spTgt spid="5"/>
                                        </p:tgtEl>
                                        <p:attrNameLst>
                                          <p:attrName>style.visibility</p:attrName>
                                        </p:attrNameLst>
                                      </p:cBhvr>
                                      <p:to>
                                        <p:strVal val="visible"/>
                                      </p:to>
                                    </p:set>
                                    <p:animEffect filter="wipe(down)" transition="in">
                                      <p:cBhvr>
                                        <p:cTn dur="750" id="27"/>
                                        <p:tgtEl>
                                          <p:spTgt spid="5"/>
                                        </p:tgtEl>
                                      </p:cBhvr>
                                    </p:animEffect>
                                  </p:childTnLst>
                                </p:cTn>
                              </p:par>
                            </p:childTnLst>
                          </p:cTn>
                        </p:par>
                        <p:par>
                          <p:cTn fill="hold" id="28" nodeType="afterGroup">
                            <p:stCondLst>
                              <p:cond delay="3750"/>
                            </p:stCondLst>
                            <p:childTnLst>
                              <p:par>
                                <p:cTn fill="hold" id="29" nodeType="afterEffect" presetClass="entr" presetID="2" presetSubtype="6">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750" fill="hold" id="31"/>
                                        <p:tgtEl>
                                          <p:spTgt spid="15"/>
                                        </p:tgtEl>
                                        <p:attrNameLst>
                                          <p:attrName>ppt_x</p:attrName>
                                        </p:attrNameLst>
                                      </p:cBhvr>
                                      <p:tavLst>
                                        <p:tav tm="0">
                                          <p:val>
                                            <p:strVal val="1+#ppt_w/2"/>
                                          </p:val>
                                        </p:tav>
                                        <p:tav tm="100000">
                                          <p:val>
                                            <p:strVal val="#ppt_x"/>
                                          </p:val>
                                        </p:tav>
                                      </p:tavLst>
                                    </p:anim>
                                    <p:anim calcmode="lin" valueType="num">
                                      <p:cBhvr additive="base">
                                        <p:cTn dur="750" fill="hold" id="32"/>
                                        <p:tgtEl>
                                          <p:spTgt spid="15"/>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4500"/>
                            </p:stCondLst>
                            <p:childTnLst>
                              <p:par>
                                <p:cTn fill="hold" grpId="0" id="34" nodeType="afterEffect" presetClass="entr" presetID="56" presetSubtype="0">
                                  <p:stCondLst>
                                    <p:cond delay="0"/>
                                  </p:stCondLst>
                                  <p:iterate type="lt">
                                    <p:tmPct val="10000"/>
                                  </p:iterate>
                                  <p:childTnLst>
                                    <p:set>
                                      <p:cBhvr>
                                        <p:cTn dur="1" fill="hold" id="35">
                                          <p:stCondLst>
                                            <p:cond delay="0"/>
                                          </p:stCondLst>
                                        </p:cTn>
                                        <p:tgtEl>
                                          <p:spTgt spid="11"/>
                                        </p:tgtEl>
                                        <p:attrNameLst>
                                          <p:attrName>style.visibility</p:attrName>
                                        </p:attrNameLst>
                                      </p:cBhvr>
                                      <p:to>
                                        <p:strVal val="visible"/>
                                      </p:to>
                                    </p:set>
                                    <p:anim by="(-#ppt_w*2)" calcmode="lin" valueType="num">
                                      <p:cBhvr rctx="PPT">
                                        <p:cTn autoRev="1" dur="375" fill="hold" id="36">
                                          <p:stCondLst>
                                            <p:cond delay="0"/>
                                          </p:stCondLst>
                                        </p:cTn>
                                        <p:tgtEl>
                                          <p:spTgt spid="11"/>
                                        </p:tgtEl>
                                        <p:attrNameLst>
                                          <p:attrName>ppt_w</p:attrName>
                                        </p:attrNameLst>
                                      </p:cBhvr>
                                    </p:anim>
                                    <p:anim by="(#ppt_w*0.50)" calcmode="lin" valueType="num">
                                      <p:cBhvr>
                                        <p:cTn autoRev="1" decel="50000" dur="375" fill="hold" id="37">
                                          <p:stCondLst>
                                            <p:cond delay="0"/>
                                          </p:stCondLst>
                                        </p:cTn>
                                        <p:tgtEl>
                                          <p:spTgt spid="11"/>
                                        </p:tgtEl>
                                        <p:attrNameLst>
                                          <p:attrName>ppt_x</p:attrName>
                                        </p:attrNameLst>
                                      </p:cBhvr>
                                    </p:anim>
                                    <p:anim calcmode="lin" from="(-#ppt_h/2)" to="(#ppt_y)" valueType="num">
                                      <p:cBhvr>
                                        <p:cTn dur="750" fill="hold" id="38">
                                          <p:stCondLst>
                                            <p:cond delay="0"/>
                                          </p:stCondLst>
                                        </p:cTn>
                                        <p:tgtEl>
                                          <p:spTgt spid="11"/>
                                        </p:tgtEl>
                                        <p:attrNameLst>
                                          <p:attrName>ppt_y</p:attrName>
                                        </p:attrNameLst>
                                      </p:cBhvr>
                                    </p:anim>
                                    <p:animRot by="21600000">
                                      <p:cBhvr>
                                        <p:cTn dur="750" fill="hold" id="39">
                                          <p:stCondLst>
                                            <p:cond delay="0"/>
                                          </p:stCondLst>
                                        </p:cTn>
                                        <p:tgtEl>
                                          <p:spTgt spid="11"/>
                                        </p:tgtEl>
                                        <p:attrNameLst>
                                          <p:attrName>r</p:attrName>
                                        </p:attrNameLst>
                                      </p:cBhvr>
                                    </p:animRot>
                                  </p:childTnLst>
                                </p:cTn>
                              </p:par>
                            </p:childTnLst>
                          </p:cTn>
                        </p:par>
                        <p:par>
                          <p:cTn fill="hold" id="40" nodeType="afterGroup">
                            <p:stCondLst>
                              <p:cond delay="5250"/>
                            </p:stCondLst>
                            <p:childTnLst>
                              <p:par>
                                <p:cTn fill="hold" grpId="0" id="41" nodeType="afterEffect" presetClass="entr" presetID="16" presetSubtype="21">
                                  <p:stCondLst>
                                    <p:cond delay="0"/>
                                  </p:stCondLst>
                                  <p:childTnLst>
                                    <p:set>
                                      <p:cBhvr>
                                        <p:cTn dur="1" fill="hold" id="42">
                                          <p:stCondLst>
                                            <p:cond delay="0"/>
                                          </p:stCondLst>
                                        </p:cTn>
                                        <p:tgtEl>
                                          <p:spTgt spid="13"/>
                                        </p:tgtEl>
                                        <p:attrNameLst>
                                          <p:attrName>style.visibility</p:attrName>
                                        </p:attrNameLst>
                                      </p:cBhvr>
                                      <p:to>
                                        <p:strVal val="visible"/>
                                      </p:to>
                                    </p:set>
                                    <p:animEffect filter="barn(inVertical)" transition="in">
                                      <p:cBhvr>
                                        <p:cTn dur="750" id="43"/>
                                        <p:tgtEl>
                                          <p:spTgt spid="13"/>
                                        </p:tgtEl>
                                      </p:cBhvr>
                                    </p:animEffect>
                                  </p:childTnLst>
                                </p:cTn>
                              </p:par>
                            </p:childTnLst>
                          </p:cTn>
                        </p:par>
                        <p:par>
                          <p:cTn fill="hold" id="44" nodeType="afterGroup">
                            <p:stCondLst>
                              <p:cond delay="6000"/>
                            </p:stCondLst>
                            <p:childTnLst>
                              <p:par>
                                <p:cTn fill="hold" grpId="0" id="45" nodeType="afterEffect" presetClass="entr" presetID="22" presetSubtype="8">
                                  <p:stCondLst>
                                    <p:cond delay="0"/>
                                  </p:stCondLst>
                                  <p:childTnLst>
                                    <p:set>
                                      <p:cBhvr>
                                        <p:cTn dur="1" fill="hold" id="46">
                                          <p:stCondLst>
                                            <p:cond delay="0"/>
                                          </p:stCondLst>
                                        </p:cTn>
                                        <p:tgtEl>
                                          <p:spTgt spid="8"/>
                                        </p:tgtEl>
                                        <p:attrNameLst>
                                          <p:attrName>style.visibility</p:attrName>
                                        </p:attrNameLst>
                                      </p:cBhvr>
                                      <p:to>
                                        <p:strVal val="visible"/>
                                      </p:to>
                                    </p:set>
                                    <p:animEffect filter="wipe(left)" transition="in">
                                      <p:cBhvr>
                                        <p:cTn dur="750" id="47"/>
                                        <p:tgtEl>
                                          <p:spTgt spid="8"/>
                                        </p:tgtEl>
                                      </p:cBhvr>
                                    </p:animEffect>
                                  </p:childTnLst>
                                </p:cTn>
                              </p:par>
                            </p:childTnLst>
                          </p:cTn>
                        </p:par>
                        <p:par>
                          <p:cTn fill="hold" id="48" nodeType="afterGroup">
                            <p:stCondLst>
                              <p:cond delay="6750"/>
                            </p:stCondLst>
                            <p:childTnLst>
                              <p:par>
                                <p:cTn fill="hold" id="49" nodeType="afterEffect" presetClass="entr" presetID="53" presetSubtype="0">
                                  <p:stCondLst>
                                    <p:cond delay="0"/>
                                  </p:stCondLst>
                                  <p:childTnLst>
                                    <p:set>
                                      <p:cBhvr>
                                        <p:cTn dur="1" fill="hold" id="50">
                                          <p:stCondLst>
                                            <p:cond delay="0"/>
                                          </p:stCondLst>
                                        </p:cTn>
                                        <p:tgtEl>
                                          <p:spTgt spid="14"/>
                                        </p:tgtEl>
                                        <p:attrNameLst>
                                          <p:attrName>style.visibility</p:attrName>
                                        </p:attrNameLst>
                                      </p:cBhvr>
                                      <p:to>
                                        <p:strVal val="visible"/>
                                      </p:to>
                                    </p:set>
                                    <p:anim calcmode="lin" valueType="num">
                                      <p:cBhvr>
                                        <p:cTn dur="750" fill="hold" id="51"/>
                                        <p:tgtEl>
                                          <p:spTgt spid="14"/>
                                        </p:tgtEl>
                                        <p:attrNameLst>
                                          <p:attrName>ppt_w</p:attrName>
                                        </p:attrNameLst>
                                      </p:cBhvr>
                                      <p:tavLst>
                                        <p:tav tm="0">
                                          <p:val>
                                            <p:fltVal val="0"/>
                                          </p:val>
                                        </p:tav>
                                        <p:tav tm="100000">
                                          <p:val>
                                            <p:strVal val="#ppt_w"/>
                                          </p:val>
                                        </p:tav>
                                      </p:tavLst>
                                    </p:anim>
                                    <p:anim calcmode="lin" valueType="num">
                                      <p:cBhvr>
                                        <p:cTn dur="750" fill="hold" id="52"/>
                                        <p:tgtEl>
                                          <p:spTgt spid="14"/>
                                        </p:tgtEl>
                                        <p:attrNameLst>
                                          <p:attrName>ppt_h</p:attrName>
                                        </p:attrNameLst>
                                      </p:cBhvr>
                                      <p:tavLst>
                                        <p:tav tm="0">
                                          <p:val>
                                            <p:fltVal val="0"/>
                                          </p:val>
                                        </p:tav>
                                        <p:tav tm="100000">
                                          <p:val>
                                            <p:strVal val="#ppt_h"/>
                                          </p:val>
                                        </p:tav>
                                      </p:tavLst>
                                    </p:anim>
                                    <p:animEffect filter="fade" transition="in">
                                      <p:cBhvr>
                                        <p:cTn dur="750" id="53"/>
                                        <p:tgtEl>
                                          <p:spTgt spid="14"/>
                                        </p:tgtEl>
                                      </p:cBhvr>
                                    </p:animEffect>
                                  </p:childTnLst>
                                </p:cTn>
                              </p:par>
                            </p:childTnLst>
                          </p:cTn>
                        </p:par>
                        <p:par>
                          <p:cTn fill="hold" id="54" nodeType="afterGroup">
                            <p:stCondLst>
                              <p:cond delay="7500"/>
                            </p:stCondLst>
                            <p:childTnLst>
                              <p:par>
                                <p:cTn fill="hold" grpId="0" id="55" nodeType="afterEffect" presetClass="entr" presetID="42" presetSubtype="0">
                                  <p:stCondLst>
                                    <p:cond delay="0"/>
                                  </p:stCondLst>
                                  <p:childTnLst>
                                    <p:set>
                                      <p:cBhvr>
                                        <p:cTn dur="1" fill="hold" id="56">
                                          <p:stCondLst>
                                            <p:cond delay="0"/>
                                          </p:stCondLst>
                                        </p:cTn>
                                        <p:tgtEl>
                                          <p:spTgt spid="9"/>
                                        </p:tgtEl>
                                        <p:attrNameLst>
                                          <p:attrName>style.visibility</p:attrName>
                                        </p:attrNameLst>
                                      </p:cBhvr>
                                      <p:to>
                                        <p:strVal val="visible"/>
                                      </p:to>
                                    </p:set>
                                    <p:animEffect filter="fade" transition="in">
                                      <p:cBhvr>
                                        <p:cTn dur="750" id="57"/>
                                        <p:tgtEl>
                                          <p:spTgt spid="9"/>
                                        </p:tgtEl>
                                      </p:cBhvr>
                                    </p:animEffect>
                                    <p:anim calcmode="lin" valueType="num">
                                      <p:cBhvr>
                                        <p:cTn dur="750" fill="hold" id="58"/>
                                        <p:tgtEl>
                                          <p:spTgt spid="9"/>
                                        </p:tgtEl>
                                        <p:attrNameLst>
                                          <p:attrName>ppt_x</p:attrName>
                                        </p:attrNameLst>
                                      </p:cBhvr>
                                      <p:tavLst>
                                        <p:tav tm="0">
                                          <p:val>
                                            <p:strVal val="#ppt_x"/>
                                          </p:val>
                                        </p:tav>
                                        <p:tav tm="100000">
                                          <p:val>
                                            <p:strVal val="#ppt_x"/>
                                          </p:val>
                                        </p:tav>
                                      </p:tavLst>
                                    </p:anim>
                                    <p:anim calcmode="lin" valueType="num">
                                      <p:cBhvr>
                                        <p:cTn dur="750" fill="hold" id="59"/>
                                        <p:tgtEl>
                                          <p:spTgt spid="9"/>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8250"/>
                            </p:stCondLst>
                            <p:childTnLst>
                              <p:par>
                                <p:cTn fill="hold" grpId="0" id="61" nodeType="afterEffect" presetClass="entr" presetID="42" presetSubtype="0">
                                  <p:stCondLst>
                                    <p:cond delay="0"/>
                                  </p:stCondLst>
                                  <p:childTnLst>
                                    <p:set>
                                      <p:cBhvr>
                                        <p:cTn dur="1" fill="hold" id="62">
                                          <p:stCondLst>
                                            <p:cond delay="0"/>
                                          </p:stCondLst>
                                        </p:cTn>
                                        <p:tgtEl>
                                          <p:spTgt spid="10"/>
                                        </p:tgtEl>
                                        <p:attrNameLst>
                                          <p:attrName>style.visibility</p:attrName>
                                        </p:attrNameLst>
                                      </p:cBhvr>
                                      <p:to>
                                        <p:strVal val="visible"/>
                                      </p:to>
                                    </p:set>
                                    <p:animEffect filter="fade" transition="in">
                                      <p:cBhvr>
                                        <p:cTn dur="750" id="63"/>
                                        <p:tgtEl>
                                          <p:spTgt spid="10"/>
                                        </p:tgtEl>
                                      </p:cBhvr>
                                    </p:animEffect>
                                    <p:anim calcmode="lin" valueType="num">
                                      <p:cBhvr>
                                        <p:cTn dur="750" fill="hold" id="64"/>
                                        <p:tgtEl>
                                          <p:spTgt spid="10"/>
                                        </p:tgtEl>
                                        <p:attrNameLst>
                                          <p:attrName>ppt_x</p:attrName>
                                        </p:attrNameLst>
                                      </p:cBhvr>
                                      <p:tavLst>
                                        <p:tav tm="0">
                                          <p:val>
                                            <p:strVal val="#ppt_x"/>
                                          </p:val>
                                        </p:tav>
                                        <p:tav tm="100000">
                                          <p:val>
                                            <p:strVal val="#ppt_x"/>
                                          </p:val>
                                        </p:tav>
                                      </p:tavLst>
                                    </p:anim>
                                    <p:anim calcmode="lin" valueType="num">
                                      <p:cBhvr>
                                        <p:cTn dur="750" fill="hold" id="65"/>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8"/>
      <p:bldP grpId="0" spid="9"/>
      <p:bldP grpId="0" spid="10"/>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D8C771D2-52A2-4B28-BD29-5EAE5DEF33F6}"/>
              </a:ext>
            </a:extLst>
          </p:cNvPr>
          <p:cNvPicPr>
            <a:picLocks noChangeAspect="1"/>
          </p:cNvPicPr>
          <p:nvPr/>
        </p:nvPicPr>
        <p:blipFill>
          <a:blip r:embed="rId2">
            <a:extLst>
              <a:ext uri="{28A0092B-C50C-407E-A947-70E740481C1C}">
                <a14:useLocalDpi val="0"/>
              </a:ext>
            </a:extLst>
          </a:blip>
          <a:stretch>
            <a:fillRect/>
          </a:stretch>
        </p:blipFill>
        <p:spPr>
          <a:xfrm>
            <a:off x="0" y="0"/>
            <a:ext cx="12221358" cy="6858000"/>
          </a:xfrm>
          <a:prstGeom prst="rect">
            <a:avLst/>
          </a:prstGeom>
        </p:spPr>
      </p:pic>
      <p:pic>
        <p:nvPicPr>
          <p:cNvPr id="5" name="图片 4">
            <a:extLst>
              <a:ext uri="{FF2B5EF4-FFF2-40B4-BE49-F238E27FC236}">
                <a16:creationId xmlns:a16="http://schemas.microsoft.com/office/drawing/2014/main" id="{ADD78A12-EF64-4FAD-85DE-F5727531B5B9}"/>
              </a:ext>
            </a:extLst>
          </p:cNvPr>
          <p:cNvPicPr>
            <a:picLocks noChangeAspect="1"/>
          </p:cNvPicPr>
          <p:nvPr/>
        </p:nvPicPr>
        <p:blipFill>
          <a:blip r:embed="rId3">
            <a:extLst>
              <a:ext uri="{28A0092B-C50C-407E-A947-70E740481C1C}">
                <a14:useLocalDpi val="0"/>
              </a:ext>
            </a:extLst>
          </a:blip>
          <a:srcRect r="3831"/>
          <a:stretch>
            <a:fillRect/>
          </a:stretch>
        </p:blipFill>
        <p:spPr>
          <a:xfrm>
            <a:off x="-11707" y="3255764"/>
            <a:ext cx="12203708" cy="3655983"/>
          </a:xfrm>
          <a:prstGeom prst="rect">
            <a:avLst/>
          </a:prstGeom>
        </p:spPr>
      </p:pic>
      <p:pic>
        <p:nvPicPr>
          <p:cNvPr id="2" name="图片 1">
            <a:extLst>
              <a:ext uri="{FF2B5EF4-FFF2-40B4-BE49-F238E27FC236}">
                <a16:creationId xmlns:a16="http://schemas.microsoft.com/office/drawing/2014/main" id="{A1F47680-8D95-4D57-9BB1-36136188AF07}"/>
              </a:ext>
            </a:extLst>
          </p:cNvPr>
          <p:cNvPicPr>
            <a:picLocks noChangeAspect="1"/>
          </p:cNvPicPr>
          <p:nvPr/>
        </p:nvPicPr>
        <p:blipFill>
          <a:blip r:embed="rId4">
            <a:extLst>
              <a:ext uri="{28A0092B-C50C-407E-A947-70E740481C1C}">
                <a14:useLocalDpi val="0"/>
              </a:ext>
            </a:extLst>
          </a:blip>
          <a:stretch>
            <a:fillRect/>
          </a:stretch>
        </p:blipFill>
        <p:spPr>
          <a:xfrm>
            <a:off x="0" y="3482686"/>
            <a:ext cx="2416630" cy="3394791"/>
          </a:xfrm>
          <a:prstGeom prst="rect">
            <a:avLst/>
          </a:prstGeom>
        </p:spPr>
      </p:pic>
      <p:pic>
        <p:nvPicPr>
          <p:cNvPr id="3" name="图片 2">
            <a:extLst>
              <a:ext uri="{FF2B5EF4-FFF2-40B4-BE49-F238E27FC236}">
                <a16:creationId xmlns:a16="http://schemas.microsoft.com/office/drawing/2014/main" id="{B743F958-2060-4797-B359-95371939C523}"/>
              </a:ext>
            </a:extLst>
          </p:cNvPr>
          <p:cNvPicPr>
            <a:picLocks noChangeAspect="1"/>
          </p:cNvPicPr>
          <p:nvPr/>
        </p:nvPicPr>
        <p:blipFill>
          <a:blip r:embed="rId5">
            <a:extLst>
              <a:ext uri="{28A0092B-C50C-407E-A947-70E740481C1C}">
                <a14:useLocalDpi val="0"/>
              </a:ext>
            </a:extLst>
          </a:blip>
          <a:stretch>
            <a:fillRect/>
          </a:stretch>
        </p:blipFill>
        <p:spPr>
          <a:xfrm>
            <a:off x="8971472" y="3978577"/>
            <a:ext cx="3249886" cy="2901887"/>
          </a:xfrm>
          <a:prstGeom prst="rect">
            <a:avLst/>
          </a:prstGeom>
        </p:spPr>
      </p:pic>
      <p:pic>
        <p:nvPicPr>
          <p:cNvPr id="4" name="图片 3">
            <a:extLst>
              <a:ext uri="{FF2B5EF4-FFF2-40B4-BE49-F238E27FC236}">
                <a16:creationId xmlns:a16="http://schemas.microsoft.com/office/drawing/2014/main" id="{89F52CE4-0B02-41CF-BDBF-AA3787163E03}"/>
              </a:ext>
            </a:extLst>
          </p:cNvPr>
          <p:cNvPicPr>
            <a:picLocks noChangeAspect="1"/>
          </p:cNvPicPr>
          <p:nvPr/>
        </p:nvPicPr>
        <p:blipFill>
          <a:blip r:embed="rId6">
            <a:extLst>
              <a:ext uri="{28A0092B-C50C-407E-A947-70E740481C1C}">
                <a14:useLocalDpi val="0"/>
              </a:ext>
            </a:extLst>
          </a:blip>
          <a:srcRect l="62582"/>
          <a:stretch>
            <a:fillRect/>
          </a:stretch>
        </p:blipFill>
        <p:spPr>
          <a:xfrm>
            <a:off x="5398189" y="495713"/>
            <a:ext cx="1424980" cy="1480315"/>
          </a:xfrm>
          <a:prstGeom prst="rect">
            <a:avLst/>
          </a:prstGeom>
          <a:effectLst>
            <a:outerShdw algn="t" blurRad="76200" dir="5400000" dist="50800" rotWithShape="0">
              <a:prstClr val="black">
                <a:alpha val="40000"/>
              </a:prstClr>
            </a:outerShdw>
          </a:effectLst>
        </p:spPr>
      </p:pic>
      <p:pic>
        <p:nvPicPr>
          <p:cNvPr id="6" name="图片 5">
            <a:extLst>
              <a:ext uri="{FF2B5EF4-FFF2-40B4-BE49-F238E27FC236}">
                <a16:creationId xmlns:a16="http://schemas.microsoft.com/office/drawing/2014/main" id="{2B3C363B-403E-419C-9CA7-83BDE75AD932}"/>
              </a:ext>
            </a:extLst>
          </p:cNvPr>
          <p:cNvPicPr>
            <a:picLocks noChangeAspect="1"/>
          </p:cNvPicPr>
          <p:nvPr/>
        </p:nvPicPr>
        <p:blipFill>
          <a:blip r:embed="rId7">
            <a:extLst>
              <a:ext uri="{28A0092B-C50C-407E-A947-70E740481C1C}">
                <a14:useLocalDpi val="0"/>
              </a:ext>
            </a:extLst>
          </a:blip>
          <a:stretch>
            <a:fillRect/>
          </a:stretch>
        </p:blipFill>
        <p:spPr>
          <a:xfrm>
            <a:off x="-11708" y="-7296"/>
            <a:ext cx="4449932" cy="1650901"/>
          </a:xfrm>
          <a:prstGeom prst="rect">
            <a:avLst/>
          </a:prstGeom>
        </p:spPr>
      </p:pic>
      <p:pic>
        <p:nvPicPr>
          <p:cNvPr id="14" name="图片 13">
            <a:extLst>
              <a:ext uri="{FF2B5EF4-FFF2-40B4-BE49-F238E27FC236}">
                <a16:creationId xmlns:a16="http://schemas.microsoft.com/office/drawing/2014/main" id="{C5CAEA2D-C3FF-4FDE-8DE1-6C0BDA09DD6E}"/>
              </a:ext>
            </a:extLst>
          </p:cNvPr>
          <p:cNvPicPr>
            <a:picLocks noChangeAspect="1"/>
          </p:cNvPicPr>
          <p:nvPr/>
        </p:nvPicPr>
        <p:blipFill>
          <a:blip r:embed="rId8">
            <a:extLst>
              <a:ext uri="{28A0092B-C50C-407E-A947-70E740481C1C}">
                <a14:useLocalDpi val="0"/>
              </a:ext>
            </a:extLst>
          </a:blip>
          <a:stretch>
            <a:fillRect/>
          </a:stretch>
        </p:blipFill>
        <p:spPr>
          <a:xfrm>
            <a:off x="2831902" y="3545293"/>
            <a:ext cx="6492240" cy="511667"/>
          </a:xfrm>
          <a:prstGeom prst="rect">
            <a:avLst/>
          </a:prstGeom>
        </p:spPr>
      </p:pic>
      <p:pic>
        <p:nvPicPr>
          <p:cNvPr id="15" name="图片 14">
            <a:extLst>
              <a:ext uri="{FF2B5EF4-FFF2-40B4-BE49-F238E27FC236}">
                <a16:creationId xmlns:a16="http://schemas.microsoft.com/office/drawing/2014/main" id="{8C9D9D90-DB90-48E6-9D70-77F5125DD3B2}"/>
              </a:ext>
            </a:extLst>
          </p:cNvPr>
          <p:cNvPicPr>
            <a:picLocks noChangeAspect="1"/>
          </p:cNvPicPr>
          <p:nvPr/>
        </p:nvPicPr>
        <p:blipFill>
          <a:blip r:embed="rId9">
            <a:extLst>
              <a:ext uri="{28A0092B-C50C-407E-A947-70E740481C1C}">
                <a14:useLocalDpi val="0"/>
              </a:ext>
            </a:extLst>
          </a:blip>
          <a:stretch>
            <a:fillRect/>
          </a:stretch>
        </p:blipFill>
        <p:spPr>
          <a:xfrm>
            <a:off x="8663852" y="499032"/>
            <a:ext cx="3306037" cy="1480315"/>
          </a:xfrm>
          <a:prstGeom prst="rect">
            <a:avLst/>
          </a:prstGeom>
        </p:spPr>
      </p:pic>
      <p:sp>
        <p:nvSpPr>
          <p:cNvPr id="17" name="矩形 16">
            <a:extLst>
              <a:ext uri="{FF2B5EF4-FFF2-40B4-BE49-F238E27FC236}">
                <a16:creationId xmlns:a16="http://schemas.microsoft.com/office/drawing/2014/main" id="{BF154847-5D4B-46BE-B7DE-1EA159E3E54F}"/>
              </a:ext>
            </a:extLst>
          </p:cNvPr>
          <p:cNvSpPr/>
          <p:nvPr/>
        </p:nvSpPr>
        <p:spPr>
          <a:xfrm>
            <a:off x="1089501" y="2041950"/>
            <a:ext cx="10288466" cy="1310640"/>
          </a:xfrm>
          <a:prstGeom prst="rect">
            <a:avLst/>
          </a:prstGeom>
        </p:spPr>
        <p:txBody>
          <a:bodyPr wrap="square">
            <a:spAutoFit/>
          </a:bodyPr>
          <a:lstStyle/>
          <a:p>
            <a:pPr algn="ctr" lvl="0"/>
            <a:r>
              <a:rPr altLang="en-US" kern="0" lang="zh-CN" sz="8000">
                <a:solidFill>
                  <a:srgbClr val="C00000"/>
                </a:solidFill>
                <a:cs typeface="+mn-ea"/>
                <a:sym typeface="+mn-lt"/>
              </a:rPr>
              <a:t>民主生活会制度</a:t>
            </a:r>
          </a:p>
        </p:txBody>
      </p:sp>
      <p:sp>
        <p:nvSpPr>
          <p:cNvPr id="18" name="文本框 17">
            <a:extLst>
              <a:ext uri="{FF2B5EF4-FFF2-40B4-BE49-F238E27FC236}">
                <a16:creationId xmlns:a16="http://schemas.microsoft.com/office/drawing/2014/main" id="{A73FDC46-1020-4CC6-A5E3-21468D9639C0}"/>
              </a:ext>
            </a:extLst>
          </p:cNvPr>
          <p:cNvSpPr txBox="1"/>
          <p:nvPr/>
        </p:nvSpPr>
        <p:spPr>
          <a:xfrm>
            <a:off x="849162" y="4236863"/>
            <a:ext cx="10457720" cy="518160"/>
          </a:xfrm>
          <a:prstGeom prst="rect">
            <a:avLst/>
          </a:prstGeom>
          <a:noFill/>
        </p:spPr>
        <p:txBody>
          <a:bodyPr rtlCol="0" wrap="square">
            <a:spAutoFit/>
          </a:bodyPr>
          <a:lstStyle/>
          <a:p>
            <a:pPr algn="ctr"/>
            <a:r>
              <a:rPr altLang="en-US" lang="zh-CN" sz="2800">
                <a:solidFill>
                  <a:schemeClr val="tx1">
                    <a:lumMod val="65000"/>
                    <a:lumOff val="35000"/>
                  </a:schemeClr>
                </a:solidFill>
                <a:cs typeface="+mn-ea"/>
                <a:sym typeface="+mn-lt"/>
              </a:rPr>
              <a:t>坚持党内生活制度 严格党的组织生活</a:t>
            </a:r>
          </a:p>
        </p:txBody>
      </p:sp>
    </p:spTree>
    <p:extLst>
      <p:ext uri="{BB962C8B-B14F-4D97-AF65-F5344CB8AC3E}">
        <p14:creationId val="3870574529"/>
      </p:ext>
    </p:extLst>
  </p:cSld>
  <p:clrMapOvr>
    <a:masterClrMapping/>
  </p:clrMapOvr>
  <mc:AlternateContent>
    <mc:Choice Requires="p15">
      <p:transition advTm="2000" p14:dur="2000" spd="slow">
        <p15:prstTrans prst="wind"/>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3"/>
                                        </p:tgtEl>
                                        <p:attrNameLst>
                                          <p:attrName>style.visibility</p:attrName>
                                        </p:attrNameLst>
                                      </p:cBhvr>
                                      <p:to>
                                        <p:strVal val="visible"/>
                                      </p:to>
                                    </p:set>
                                    <p:animEffect filter="wipe(down)"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par>
                          <p:cTn fill="hold" id="24" nodeType="afterGroup">
                            <p:stCondLst>
                              <p:cond delay="2000"/>
                            </p:stCondLst>
                            <p:childTnLst>
                              <p:par>
                                <p:cTn fill="hold" id="25" nodeType="afterEffect" presetClass="entr" presetID="22" presetSubtype="4">
                                  <p:stCondLst>
                                    <p:cond delay="0"/>
                                  </p:stCondLst>
                                  <p:childTnLst>
                                    <p:set>
                                      <p:cBhvr>
                                        <p:cTn dur="1" fill="hold" id="26">
                                          <p:stCondLst>
                                            <p:cond delay="0"/>
                                          </p:stCondLst>
                                        </p:cTn>
                                        <p:tgtEl>
                                          <p:spTgt spid="5"/>
                                        </p:tgtEl>
                                        <p:attrNameLst>
                                          <p:attrName>style.visibility</p:attrName>
                                        </p:attrNameLst>
                                      </p:cBhvr>
                                      <p:to>
                                        <p:strVal val="visible"/>
                                      </p:to>
                                    </p:set>
                                    <p:animEffect filter="wipe(down)" transition="in">
                                      <p:cBhvr>
                                        <p:cTn dur="500" id="27"/>
                                        <p:tgtEl>
                                          <p:spTgt spid="5"/>
                                        </p:tgtEl>
                                      </p:cBhvr>
                                    </p:animEffect>
                                  </p:childTnLst>
                                </p:cTn>
                              </p:par>
                            </p:childTnLst>
                          </p:cTn>
                        </p:par>
                        <p:par>
                          <p:cTn fill="hold" id="28" nodeType="afterGroup">
                            <p:stCondLst>
                              <p:cond delay="2500"/>
                            </p:stCondLst>
                            <p:childTnLst>
                              <p:par>
                                <p:cTn fill="hold" id="29" nodeType="afterEffect" presetClass="entr" presetID="2" presetSubtype="6">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500" fill="hold" id="31"/>
                                        <p:tgtEl>
                                          <p:spTgt spid="15"/>
                                        </p:tgtEl>
                                        <p:attrNameLst>
                                          <p:attrName>ppt_x</p:attrName>
                                        </p:attrNameLst>
                                      </p:cBhvr>
                                      <p:tavLst>
                                        <p:tav tm="0">
                                          <p:val>
                                            <p:strVal val="1+#ppt_w/2"/>
                                          </p:val>
                                        </p:tav>
                                        <p:tav tm="100000">
                                          <p:val>
                                            <p:strVal val="#ppt_x"/>
                                          </p:val>
                                        </p:tav>
                                      </p:tavLst>
                                    </p:anim>
                                    <p:anim calcmode="lin" valueType="num">
                                      <p:cBhvr additive="base">
                                        <p:cTn dur="500" fill="hold" id="32"/>
                                        <p:tgtEl>
                                          <p:spTgt spid="15"/>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52" presetSubtype="0">
                                  <p:stCondLst>
                                    <p:cond delay="0"/>
                                  </p:stCondLst>
                                  <p:childTnLst>
                                    <p:set>
                                      <p:cBhvr>
                                        <p:cTn dur="1" fill="hold" id="35">
                                          <p:stCondLst>
                                            <p:cond delay="0"/>
                                          </p:stCondLst>
                                        </p:cTn>
                                        <p:tgtEl>
                                          <p:spTgt spid="17"/>
                                        </p:tgtEl>
                                        <p:attrNameLst>
                                          <p:attrName>style.visibility</p:attrName>
                                        </p:attrNameLst>
                                      </p:cBhvr>
                                      <p:to>
                                        <p:strVal val="visible"/>
                                      </p:to>
                                    </p:set>
                                    <p:animScale>
                                      <p:cBhvr>
                                        <p:cTn decel="50000" dur="500" fill="hold" id="36">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7">
                                          <p:stCondLst>
                                            <p:cond delay="0"/>
                                          </p:stCondLst>
                                        </p:cTn>
                                        <p:tgtEl>
                                          <p:spTgt spid="17"/>
                                        </p:tgtEl>
                                        <p:attrNameLst>
                                          <p:attrName>ppt_x</p:attrName>
                                          <p:attrName>ppt_y</p:attrName>
                                        </p:attrNameLst>
                                      </p:cBhvr>
                                    </p:animMotion>
                                    <p:animEffect filter="fade" transition="in">
                                      <p:cBhvr>
                                        <p:cTn dur="500" id="38"/>
                                        <p:tgtEl>
                                          <p:spTgt spid="17"/>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fltVal val="0"/>
                                          </p:val>
                                        </p:tav>
                                        <p:tav tm="100000">
                                          <p:val>
                                            <p:strVal val="#ppt_w"/>
                                          </p:val>
                                        </p:tav>
                                      </p:tavLst>
                                    </p:anim>
                                    <p:anim calcmode="lin" valueType="num">
                                      <p:cBhvr>
                                        <p:cTn dur="500" fill="hold" id="43"/>
                                        <p:tgtEl>
                                          <p:spTgt spid="14"/>
                                        </p:tgtEl>
                                        <p:attrNameLst>
                                          <p:attrName>ppt_h</p:attrName>
                                        </p:attrNameLst>
                                      </p:cBhvr>
                                      <p:tavLst>
                                        <p:tav tm="0">
                                          <p:val>
                                            <p:fltVal val="0"/>
                                          </p:val>
                                        </p:tav>
                                        <p:tav tm="100000">
                                          <p:val>
                                            <p:strVal val="#ppt_h"/>
                                          </p:val>
                                        </p:tav>
                                      </p:tavLst>
                                    </p:anim>
                                    <p:animEffect filter="fade" transition="in">
                                      <p:cBhvr>
                                        <p:cTn dur="500" id="44"/>
                                        <p:tgtEl>
                                          <p:spTgt spid="14"/>
                                        </p:tgtEl>
                                      </p:cBhvr>
                                    </p:animEffect>
                                  </p:childTnLst>
                                </p:cTn>
                              </p:par>
                            </p:childTnLst>
                          </p:cTn>
                        </p:par>
                        <p:par>
                          <p:cTn fill="hold" id="45" nodeType="afterGroup">
                            <p:stCondLst>
                              <p:cond delay="4000"/>
                            </p:stCondLst>
                            <p:childTnLst>
                              <p:par>
                                <p:cTn fill="hold" grpId="0" id="46" nodeType="afterEffect" presetClass="entr" presetID="22" presetSubtype="8">
                                  <p:stCondLst>
                                    <p:cond delay="0"/>
                                  </p:stCondLst>
                                  <p:childTnLst>
                                    <p:set>
                                      <p:cBhvr>
                                        <p:cTn dur="1" fill="hold" id="47">
                                          <p:stCondLst>
                                            <p:cond delay="0"/>
                                          </p:stCondLst>
                                        </p:cTn>
                                        <p:tgtEl>
                                          <p:spTgt spid="18"/>
                                        </p:tgtEl>
                                        <p:attrNameLst>
                                          <p:attrName>style.visibility</p:attrName>
                                        </p:attrNameLst>
                                      </p:cBhvr>
                                      <p:to>
                                        <p:strVal val="visible"/>
                                      </p:to>
                                    </p:set>
                                    <p:animEffect filter="wipe(left)" transition="in">
                                      <p:cBhvr>
                                        <p:cTn dur="500" id="4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37595D57-88C9-49D0-BB18-080D4485A32B}"/>
              </a:ext>
            </a:extLst>
          </p:cNvPr>
          <p:cNvSpPr/>
          <p:nvPr/>
        </p:nvSpPr>
        <p:spPr>
          <a:xfrm>
            <a:off x="981813" y="1112794"/>
            <a:ext cx="11052344" cy="891540"/>
          </a:xfrm>
          <a:prstGeom prst="rect">
            <a:avLst/>
          </a:prstGeom>
        </p:spPr>
        <p:txBody>
          <a:bodyPr wrap="square">
            <a:spAutoFit/>
          </a:bodyPr>
          <a:lstStyle/>
          <a:p>
            <a:pPr algn="just" fontAlgn="base">
              <a:lnSpc>
                <a:spcPct val="125000"/>
              </a:lnSpc>
              <a:spcBef>
                <a:spcPct val="0"/>
              </a:spcBef>
              <a:spcAft>
                <a:spcPct val="0"/>
              </a:spcAft>
              <a:defRPr/>
            </a:pPr>
            <a:r>
              <a:rPr altLang="en-US" kern="0" lang="zh-CN" sz="2100">
                <a:solidFill>
                  <a:srgbClr val="C00000"/>
                </a:solidFill>
                <a:cs typeface="+mn-ea"/>
                <a:sym typeface="+mn-lt"/>
              </a:rPr>
              <a:t>民主生活会制度作为群众路线教育实践活动重要环节的民主生活会制度，是在加强和改进党的建设的长期实践中形成发展起来的。为了廉政建设防止腐败避免腐败现象。</a:t>
            </a:r>
          </a:p>
        </p:txBody>
      </p:sp>
      <p:grpSp>
        <p:nvGrpSpPr>
          <p:cNvPr id="8" name="组合 7"/>
          <p:cNvGrpSpPr/>
          <p:nvPr/>
        </p:nvGrpSpPr>
        <p:grpSpPr>
          <a:xfrm>
            <a:off x="1045187" y="2081835"/>
            <a:ext cx="2181886" cy="605323"/>
            <a:chOff x="2007834" y="5712188"/>
            <a:chExt cx="2694447" cy="497091"/>
          </a:xfrm>
        </p:grpSpPr>
        <p:sp>
          <p:nvSpPr>
            <p:cNvPr id="9" name="PA-1022160">
              <a:extLst>
                <a:ext uri="{FF2B5EF4-FFF2-40B4-BE49-F238E27FC236}">
                  <a16:creationId xmlns:a16="http://schemas.microsoft.com/office/drawing/2014/main" id="{59DBC1AB-8A37-45E1-9A99-3CC44EBEEADC}"/>
                </a:ext>
              </a:extLst>
            </p:cNvPr>
            <p:cNvSpPr/>
            <p:nvPr>
              <p:custDataLst>
                <p:tags r:id="rId3"/>
              </p:custDataLst>
            </p:nvPr>
          </p:nvSpPr>
          <p:spPr>
            <a:xfrm rot="5400000">
              <a:off x="3106511" y="4613510"/>
              <a:ext cx="497091" cy="2694447"/>
            </a:xfrm>
            <a:prstGeom prst="round2SameRect">
              <a:avLst>
                <a:gd fmla="val 0" name="adj1"/>
                <a:gd fmla="val 0" name="adj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cs typeface="+mn-ea"/>
                <a:sym typeface="+mn-lt"/>
              </a:endParaRPr>
            </a:p>
          </p:txBody>
        </p:sp>
        <p:sp>
          <p:nvSpPr>
            <p:cNvPr id="10" name="矩形 9"/>
            <p:cNvSpPr/>
            <p:nvPr/>
          </p:nvSpPr>
          <p:spPr>
            <a:xfrm>
              <a:off x="2340620" y="5773683"/>
              <a:ext cx="1951020" cy="350422"/>
            </a:xfrm>
            <a:prstGeom prst="rect">
              <a:avLst/>
            </a:prstGeom>
          </p:spPr>
          <p:txBody>
            <a:bodyPr wrap="none">
              <a:spAutoFit/>
            </a:bodyPr>
            <a:lstStyle/>
            <a:p>
              <a:r>
                <a:rPr altLang="en-US" lang="zh-CN" sz="2200">
                  <a:solidFill>
                    <a:schemeClr val="bg1"/>
                  </a:solidFill>
                  <a:cs typeface="+mn-ea"/>
                  <a:sym typeface="+mn-lt"/>
                </a:rPr>
                <a:t>民主生活会</a:t>
              </a:r>
            </a:p>
          </p:txBody>
        </p:sp>
      </p:grpSp>
      <p:grpSp>
        <p:nvGrpSpPr>
          <p:cNvPr id="6" name="组合 5">
            <a:extLst>
              <a:ext uri="{FF2B5EF4-FFF2-40B4-BE49-F238E27FC236}">
                <a16:creationId xmlns:a16="http://schemas.microsoft.com/office/drawing/2014/main" id="{AC3CFB63-AEF9-46CC-B45D-9B1E890F6F50}"/>
              </a:ext>
            </a:extLst>
          </p:cNvPr>
          <p:cNvGrpSpPr/>
          <p:nvPr/>
        </p:nvGrpSpPr>
        <p:grpSpPr>
          <a:xfrm>
            <a:off x="1061515" y="3149035"/>
            <a:ext cx="10248164" cy="570305"/>
            <a:chOff x="1045187" y="3720535"/>
            <a:chExt cx="10248164" cy="570305"/>
          </a:xfrm>
        </p:grpSpPr>
        <p:sp>
          <p:nvSpPr>
            <p:cNvPr id="11" name="矩形 10">
              <a:extLst>
                <a:ext uri="{FF2B5EF4-FFF2-40B4-BE49-F238E27FC236}">
                  <a16:creationId xmlns:a16="http://schemas.microsoft.com/office/drawing/2014/main" id="{37595D57-88C9-49D0-BB18-080D4485A32B}"/>
                </a:ext>
              </a:extLst>
            </p:cNvPr>
            <p:cNvSpPr/>
            <p:nvPr/>
          </p:nvSpPr>
          <p:spPr>
            <a:xfrm>
              <a:off x="2255734" y="3720535"/>
              <a:ext cx="9037618" cy="457200"/>
            </a:xfrm>
            <a:prstGeom prst="rect">
              <a:avLst/>
            </a:prstGeom>
          </p:spPr>
          <p:txBody>
            <a:bodyPr wrap="square">
              <a:spAutoFit/>
            </a:bodyPr>
            <a:lstStyle/>
            <a:p>
              <a:pPr algn="just" fontAlgn="base">
                <a:spcBef>
                  <a:spcPct val="0"/>
                </a:spcBef>
                <a:spcAft>
                  <a:spcPct val="0"/>
                </a:spcAft>
                <a:defRPr/>
              </a:pPr>
              <a:r>
                <a:rPr altLang="en-US" kern="0" lang="zh-CN" sz="2400">
                  <a:cs typeface="+mn-ea"/>
                  <a:sym typeface="+mn-lt"/>
                </a:rPr>
                <a:t>党员领导干部召开旨在开展批评与自我批评的组织生活制度</a:t>
              </a:r>
            </a:p>
          </p:txBody>
        </p:sp>
        <p:sp>
          <p:nvSpPr>
            <p:cNvPr id="12" name="矩形: 圆角 26">
              <a:extLst>
                <a:ext uri="{FF2B5EF4-FFF2-40B4-BE49-F238E27FC236}">
                  <a16:creationId xmlns:a16="http://schemas.microsoft.com/office/drawing/2014/main" id="{0FEAE008-A17C-4202-8892-908AF6C497C4}"/>
                </a:ext>
              </a:extLst>
            </p:cNvPr>
            <p:cNvSpPr/>
            <p:nvPr/>
          </p:nvSpPr>
          <p:spPr>
            <a:xfrm>
              <a:off x="1045187" y="3723259"/>
              <a:ext cx="866758" cy="567581"/>
            </a:xfrm>
            <a:prstGeom prst="roundRect">
              <a:avLst>
                <a:gd fmla="val 7002" name="adj"/>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pc="0" strike="noStrike" sz="2800" u="none">
                  <a:ln>
                    <a:noFill/>
                  </a:ln>
                  <a:solidFill>
                    <a:srgbClr val="FFFDF8"/>
                  </a:solidFill>
                  <a:effectLst/>
                  <a:uLnTx/>
                  <a:uFillTx/>
                  <a:cs typeface="+mn-ea"/>
                  <a:sym typeface="+mn-lt"/>
                </a:rPr>
                <a:t>是</a:t>
              </a:r>
            </a:p>
          </p:txBody>
        </p:sp>
        <p:sp>
          <p:nvSpPr>
            <p:cNvPr id="13" name="箭头: V 形 30">
              <a:extLst>
                <a:ext uri="{FF2B5EF4-FFF2-40B4-BE49-F238E27FC236}">
                  <a16:creationId xmlns:a16="http://schemas.microsoft.com/office/drawing/2014/main" id="{946EB75D-E63F-4E5D-A6D9-2E64E84E0781}"/>
                </a:ext>
              </a:extLst>
            </p:cNvPr>
            <p:cNvSpPr/>
            <p:nvPr/>
          </p:nvSpPr>
          <p:spPr>
            <a:xfrm flipV="1">
              <a:off x="2045499" y="3880405"/>
              <a:ext cx="167211" cy="274398"/>
            </a:xfrm>
            <a:prstGeom prst="chevron">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400" u="none">
                <a:ln>
                  <a:noFill/>
                </a:ln>
                <a:solidFill>
                  <a:prstClr val="black"/>
                </a:solidFill>
                <a:effectLst/>
                <a:uLnTx/>
                <a:uFillTx/>
                <a:cs typeface="+mn-ea"/>
                <a:sym typeface="+mn-lt"/>
              </a:endParaRPr>
            </a:p>
          </p:txBody>
        </p:sp>
      </p:grpSp>
      <p:grpSp>
        <p:nvGrpSpPr>
          <p:cNvPr id="15" name="组合 14">
            <a:extLst>
              <a:ext uri="{FF2B5EF4-FFF2-40B4-BE49-F238E27FC236}">
                <a16:creationId xmlns:a16="http://schemas.microsoft.com/office/drawing/2014/main" id="{298F9257-4076-4F54-B336-D79DB68A9276}"/>
              </a:ext>
            </a:extLst>
          </p:cNvPr>
          <p:cNvGrpSpPr/>
          <p:nvPr/>
        </p:nvGrpSpPr>
        <p:grpSpPr>
          <a:xfrm>
            <a:off x="1061515" y="3886604"/>
            <a:ext cx="10248164" cy="570305"/>
            <a:chOff x="1045187" y="4458104"/>
            <a:chExt cx="10248164" cy="570305"/>
          </a:xfrm>
        </p:grpSpPr>
        <p:sp>
          <p:nvSpPr>
            <p:cNvPr id="20" name="矩形 19">
              <a:extLst>
                <a:ext uri="{FF2B5EF4-FFF2-40B4-BE49-F238E27FC236}">
                  <a16:creationId xmlns:a16="http://schemas.microsoft.com/office/drawing/2014/main" id="{37595D57-88C9-49D0-BB18-080D4485A32B}"/>
                </a:ext>
              </a:extLst>
            </p:cNvPr>
            <p:cNvSpPr/>
            <p:nvPr/>
          </p:nvSpPr>
          <p:spPr>
            <a:xfrm>
              <a:off x="2255734" y="4458103"/>
              <a:ext cx="9037618" cy="457200"/>
            </a:xfrm>
            <a:prstGeom prst="rect">
              <a:avLst/>
            </a:prstGeom>
          </p:spPr>
          <p:txBody>
            <a:bodyPr wrap="square">
              <a:spAutoFit/>
            </a:bodyPr>
            <a:lstStyle/>
            <a:p>
              <a:pPr algn="just" fontAlgn="base">
                <a:spcBef>
                  <a:spcPct val="0"/>
                </a:spcBef>
                <a:spcAft>
                  <a:spcPct val="0"/>
                </a:spcAft>
                <a:defRPr/>
              </a:pPr>
              <a:r>
                <a:rPr altLang="en-US" kern="0" lang="zh-CN" sz="2400">
                  <a:cs typeface="+mn-ea"/>
                  <a:sym typeface="+mn-lt"/>
                </a:rPr>
                <a:t>党内政治生活的重要内容</a:t>
              </a:r>
            </a:p>
          </p:txBody>
        </p:sp>
        <p:sp>
          <p:nvSpPr>
            <p:cNvPr id="21" name="矩形: 圆角 26">
              <a:extLst>
                <a:ext uri="{FF2B5EF4-FFF2-40B4-BE49-F238E27FC236}">
                  <a16:creationId xmlns:a16="http://schemas.microsoft.com/office/drawing/2014/main" id="{0FEAE008-A17C-4202-8892-908AF6C497C4}"/>
                </a:ext>
              </a:extLst>
            </p:cNvPr>
            <p:cNvSpPr/>
            <p:nvPr/>
          </p:nvSpPr>
          <p:spPr>
            <a:xfrm>
              <a:off x="1045187" y="4460828"/>
              <a:ext cx="866758" cy="567581"/>
            </a:xfrm>
            <a:prstGeom prst="roundRect">
              <a:avLst>
                <a:gd fmla="val 7002" name="adj"/>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pc="0" strike="noStrike" sz="2800" u="none">
                  <a:ln>
                    <a:noFill/>
                  </a:ln>
                  <a:solidFill>
                    <a:srgbClr val="FFFDF8"/>
                  </a:solidFill>
                  <a:effectLst/>
                  <a:uLnTx/>
                  <a:uFillTx/>
                  <a:cs typeface="+mn-ea"/>
                  <a:sym typeface="+mn-lt"/>
                </a:rPr>
                <a:t>是</a:t>
              </a:r>
            </a:p>
          </p:txBody>
        </p:sp>
        <p:sp>
          <p:nvSpPr>
            <p:cNvPr id="22" name="箭头: V 形 30">
              <a:extLst>
                <a:ext uri="{FF2B5EF4-FFF2-40B4-BE49-F238E27FC236}">
                  <a16:creationId xmlns:a16="http://schemas.microsoft.com/office/drawing/2014/main" id="{946EB75D-E63F-4E5D-A6D9-2E64E84E0781}"/>
                </a:ext>
              </a:extLst>
            </p:cNvPr>
            <p:cNvSpPr/>
            <p:nvPr/>
          </p:nvSpPr>
          <p:spPr>
            <a:xfrm flipV="1">
              <a:off x="2045499" y="4617974"/>
              <a:ext cx="167211" cy="274398"/>
            </a:xfrm>
            <a:prstGeom prst="chevron">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400" u="none">
                <a:ln>
                  <a:noFill/>
                </a:ln>
                <a:solidFill>
                  <a:prstClr val="black"/>
                </a:solidFill>
                <a:effectLst/>
                <a:uLnTx/>
                <a:uFillTx/>
                <a:cs typeface="+mn-ea"/>
                <a:sym typeface="+mn-lt"/>
              </a:endParaRPr>
            </a:p>
          </p:txBody>
        </p:sp>
      </p:grpSp>
      <p:grpSp>
        <p:nvGrpSpPr>
          <p:cNvPr id="16" name="组合 15">
            <a:extLst>
              <a:ext uri="{FF2B5EF4-FFF2-40B4-BE49-F238E27FC236}">
                <a16:creationId xmlns:a16="http://schemas.microsoft.com/office/drawing/2014/main" id="{80B8C340-B664-4C71-A007-7AAFFEEFD404}"/>
              </a:ext>
            </a:extLst>
          </p:cNvPr>
          <p:cNvGrpSpPr/>
          <p:nvPr/>
        </p:nvGrpSpPr>
        <p:grpSpPr>
          <a:xfrm>
            <a:off x="1061515" y="4531648"/>
            <a:ext cx="10248164" cy="707886"/>
            <a:chOff x="1045187" y="5103148"/>
            <a:chExt cx="10248164" cy="707886"/>
          </a:xfrm>
        </p:grpSpPr>
        <p:sp>
          <p:nvSpPr>
            <p:cNvPr id="24" name="矩形 23">
              <a:extLst>
                <a:ext uri="{FF2B5EF4-FFF2-40B4-BE49-F238E27FC236}">
                  <a16:creationId xmlns:a16="http://schemas.microsoft.com/office/drawing/2014/main" id="{37595D57-88C9-49D0-BB18-080D4485A32B}"/>
                </a:ext>
              </a:extLst>
            </p:cNvPr>
            <p:cNvSpPr/>
            <p:nvPr/>
          </p:nvSpPr>
          <p:spPr>
            <a:xfrm>
              <a:off x="2255734" y="5103148"/>
              <a:ext cx="9037618" cy="701040"/>
            </a:xfrm>
            <a:prstGeom prst="rect">
              <a:avLst/>
            </a:prstGeom>
          </p:spPr>
          <p:txBody>
            <a:bodyPr wrap="square">
              <a:spAutoFit/>
            </a:bodyPr>
            <a:lstStyle/>
            <a:p>
              <a:pPr algn="just" fontAlgn="base">
                <a:spcBef>
                  <a:spcPct val="0"/>
                </a:spcBef>
                <a:spcAft>
                  <a:spcPct val="0"/>
                </a:spcAft>
                <a:defRPr/>
              </a:pPr>
              <a:r>
                <a:rPr altLang="en-US" kern="0" lang="zh-CN" sz="2000">
                  <a:cs typeface="+mn-ea"/>
                  <a:sym typeface="+mn-lt"/>
                </a:rPr>
                <a:t>发扬党内民主、加强党内监督、依靠领导班子自身力量解决矛盾和问题的重要方式。</a:t>
              </a:r>
            </a:p>
          </p:txBody>
        </p:sp>
        <p:sp>
          <p:nvSpPr>
            <p:cNvPr id="25" name="矩形: 圆角 26">
              <a:extLst>
                <a:ext uri="{FF2B5EF4-FFF2-40B4-BE49-F238E27FC236}">
                  <a16:creationId xmlns:a16="http://schemas.microsoft.com/office/drawing/2014/main" id="{0FEAE008-A17C-4202-8892-908AF6C497C4}"/>
                </a:ext>
              </a:extLst>
            </p:cNvPr>
            <p:cNvSpPr/>
            <p:nvPr/>
          </p:nvSpPr>
          <p:spPr>
            <a:xfrm>
              <a:off x="1045187" y="5214509"/>
              <a:ext cx="866758" cy="567581"/>
            </a:xfrm>
            <a:prstGeom prst="roundRect">
              <a:avLst>
                <a:gd fmla="val 7002" name="adj"/>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pc="0" strike="noStrike" sz="2800" u="none">
                  <a:ln>
                    <a:noFill/>
                  </a:ln>
                  <a:solidFill>
                    <a:srgbClr val="FFFDF8"/>
                  </a:solidFill>
                  <a:effectLst/>
                  <a:uLnTx/>
                  <a:uFillTx/>
                  <a:cs typeface="+mn-ea"/>
                  <a:sym typeface="+mn-lt"/>
                </a:rPr>
                <a:t>是</a:t>
              </a:r>
            </a:p>
          </p:txBody>
        </p:sp>
        <p:sp>
          <p:nvSpPr>
            <p:cNvPr id="26" name="箭头: V 形 30">
              <a:extLst>
                <a:ext uri="{FF2B5EF4-FFF2-40B4-BE49-F238E27FC236}">
                  <a16:creationId xmlns:a16="http://schemas.microsoft.com/office/drawing/2014/main" id="{946EB75D-E63F-4E5D-A6D9-2E64E84E0781}"/>
                </a:ext>
              </a:extLst>
            </p:cNvPr>
            <p:cNvSpPr/>
            <p:nvPr/>
          </p:nvSpPr>
          <p:spPr>
            <a:xfrm flipV="1">
              <a:off x="2045499" y="5371655"/>
              <a:ext cx="167211" cy="274398"/>
            </a:xfrm>
            <a:prstGeom prst="chevron">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400" u="none">
                <a:ln>
                  <a:noFill/>
                </a:ln>
                <a:solidFill>
                  <a:prstClr val="black"/>
                </a:solidFill>
                <a:effectLst/>
                <a:uLnTx/>
                <a:uFillTx/>
                <a:cs typeface="+mn-ea"/>
                <a:sym typeface="+mn-lt"/>
              </a:endParaRPr>
            </a:p>
          </p:txBody>
        </p:sp>
      </p:grpSp>
    </p:spTree>
    <p:extLst>
      <p:ext uri="{BB962C8B-B14F-4D97-AF65-F5344CB8AC3E}">
        <p14:creationId val="4142107844"/>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6" presetSubtype="21">
                                  <p:stCondLst>
                                    <p:cond delay="0"/>
                                  </p:stCondLst>
                                  <p:childTnLst>
                                    <p:set>
                                      <p:cBhvr>
                                        <p:cTn dur="1" fill="hold" id="11">
                                          <p:stCondLst>
                                            <p:cond delay="0"/>
                                          </p:stCondLst>
                                        </p:cTn>
                                        <p:tgtEl>
                                          <p:spTgt spid="8"/>
                                        </p:tgtEl>
                                        <p:attrNameLst>
                                          <p:attrName>style.visibility</p:attrName>
                                        </p:attrNameLst>
                                      </p:cBhvr>
                                      <p:to>
                                        <p:strVal val="visible"/>
                                      </p:to>
                                    </p:set>
                                    <p:animEffect filter="barn(inVertical)" transition="in">
                                      <p:cBhvr>
                                        <p:cTn dur="500" id="12"/>
                                        <p:tgtEl>
                                          <p:spTgt spid="8"/>
                                        </p:tgtEl>
                                      </p:cBhvr>
                                    </p:animEffect>
                                  </p:childTnLst>
                                </p:cTn>
                              </p:par>
                            </p:childTnLst>
                          </p:cTn>
                        </p:par>
                        <p:par>
                          <p:cTn fill="hold" id="13" nodeType="afterGroup">
                            <p:stCondLst>
                              <p:cond delay="1000"/>
                            </p:stCondLst>
                            <p:childTnLst>
                              <p:par>
                                <p:cTn fill="hold" id="14" nodeType="afterEffect" presetClass="entr" presetID="22" presetSubtype="8">
                                  <p:stCondLst>
                                    <p:cond delay="0"/>
                                  </p:stCondLst>
                                  <p:childTnLst>
                                    <p:set>
                                      <p:cBhvr>
                                        <p:cTn dur="1" fill="hold" id="15">
                                          <p:stCondLst>
                                            <p:cond delay="0"/>
                                          </p:stCondLst>
                                        </p:cTn>
                                        <p:tgtEl>
                                          <p:spTgt spid="6"/>
                                        </p:tgtEl>
                                        <p:attrNameLst>
                                          <p:attrName>style.visibility</p:attrName>
                                        </p:attrNameLst>
                                      </p:cBhvr>
                                      <p:to>
                                        <p:strVal val="visible"/>
                                      </p:to>
                                    </p:set>
                                    <p:animEffect filter="wipe(left)" transition="in">
                                      <p:cBhvr>
                                        <p:cTn dur="500" id="16"/>
                                        <p:tgtEl>
                                          <p:spTgt spid="6"/>
                                        </p:tgtEl>
                                      </p:cBhvr>
                                    </p:animEffect>
                                  </p:childTnLst>
                                </p:cTn>
                              </p:par>
                            </p:childTnLst>
                          </p:cTn>
                        </p:par>
                        <p:par>
                          <p:cTn fill="hold" id="17" nodeType="afterGroup">
                            <p:stCondLst>
                              <p:cond delay="1500"/>
                            </p:stCondLst>
                            <p:childTnLst>
                              <p:par>
                                <p:cTn fill="hold" id="18" nodeType="afterEffect" presetClass="entr" presetID="22" presetSubtype="8">
                                  <p:stCondLst>
                                    <p:cond delay="0"/>
                                  </p:stCondLst>
                                  <p:childTnLst>
                                    <p:set>
                                      <p:cBhvr>
                                        <p:cTn dur="1" fill="hold" id="19">
                                          <p:stCondLst>
                                            <p:cond delay="0"/>
                                          </p:stCondLst>
                                        </p:cTn>
                                        <p:tgtEl>
                                          <p:spTgt spid="15"/>
                                        </p:tgtEl>
                                        <p:attrNameLst>
                                          <p:attrName>style.visibility</p:attrName>
                                        </p:attrNameLst>
                                      </p:cBhvr>
                                      <p:to>
                                        <p:strVal val="visible"/>
                                      </p:to>
                                    </p:set>
                                    <p:animEffect filter="wipe(left)" transition="in">
                                      <p:cBhvr>
                                        <p:cTn dur="500" id="20"/>
                                        <p:tgtEl>
                                          <p:spTgt spid="15"/>
                                        </p:tgtEl>
                                      </p:cBhvr>
                                    </p:animEffect>
                                  </p:childTnLst>
                                </p:cTn>
                              </p:par>
                            </p:childTnLst>
                          </p:cTn>
                        </p:par>
                        <p:par>
                          <p:cTn fill="hold" id="21" nodeType="afterGroup">
                            <p:stCondLst>
                              <p:cond delay="2000"/>
                            </p:stCondLst>
                            <p:childTnLst>
                              <p:par>
                                <p:cTn fill="hold" id="22" nodeType="afterEffect" presetClass="entr" presetID="22" presetSubtype="8">
                                  <p:stCondLst>
                                    <p:cond delay="0"/>
                                  </p:stCondLst>
                                  <p:childTnLst>
                                    <p:set>
                                      <p:cBhvr>
                                        <p:cTn dur="1" fill="hold" id="23">
                                          <p:stCondLst>
                                            <p:cond delay="0"/>
                                          </p:stCondLst>
                                        </p:cTn>
                                        <p:tgtEl>
                                          <p:spTgt spid="16"/>
                                        </p:tgtEl>
                                        <p:attrNameLst>
                                          <p:attrName>style.visibility</p:attrName>
                                        </p:attrNameLst>
                                      </p:cBhvr>
                                      <p:to>
                                        <p:strVal val="visible"/>
                                      </p:to>
                                    </p:set>
                                    <p:animEffect filter="wipe(left)" transition="in">
                                      <p:cBhvr>
                                        <p:cTn dur="500" id="2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1022197">
            <a:extLst>
              <a:ext uri="{FF2B5EF4-FFF2-40B4-BE49-F238E27FC236}">
                <a16:creationId xmlns:a16="http://schemas.microsoft.com/office/drawing/2014/main" id="{4982BC02-1276-403D-830B-2CA2ED9285DC}"/>
              </a:ext>
            </a:extLst>
          </p:cNvPr>
          <p:cNvCxnSpPr/>
          <p:nvPr>
            <p:custDataLst>
              <p:tags r:id="rId3"/>
            </p:custDataLst>
          </p:nvPr>
        </p:nvCxnSpPr>
        <p:spPr>
          <a:xfrm flipH="1">
            <a:off x="1156715" y="868567"/>
            <a:ext cx="0" cy="48277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A-1022198">
            <a:extLst>
              <a:ext uri="{FF2B5EF4-FFF2-40B4-BE49-F238E27FC236}">
                <a16:creationId xmlns:a16="http://schemas.microsoft.com/office/drawing/2014/main" id="{224EC10C-01B9-4BF9-9934-C3F6F77F0E21}"/>
              </a:ext>
            </a:extLst>
          </p:cNvPr>
          <p:cNvSpPr/>
          <p:nvPr>
            <p:custDataLst>
              <p:tags r:id="rId4"/>
            </p:custDataLst>
          </p:nvPr>
        </p:nvSpPr>
        <p:spPr>
          <a:xfrm>
            <a:off x="900955" y="854690"/>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1</a:t>
            </a:r>
          </a:p>
        </p:txBody>
      </p:sp>
      <p:sp>
        <p:nvSpPr>
          <p:cNvPr id="4" name="PA-1022200">
            <a:extLst>
              <a:ext uri="{FF2B5EF4-FFF2-40B4-BE49-F238E27FC236}">
                <a16:creationId xmlns:a16="http://schemas.microsoft.com/office/drawing/2014/main" id="{DA06E8C0-F162-4F07-B45A-ED5F62205D7D}"/>
              </a:ext>
            </a:extLst>
          </p:cNvPr>
          <p:cNvSpPr/>
          <p:nvPr>
            <p:custDataLst>
              <p:tags r:id="rId5"/>
            </p:custDataLst>
          </p:nvPr>
        </p:nvSpPr>
        <p:spPr>
          <a:xfrm>
            <a:off x="1456186" y="882724"/>
            <a:ext cx="9651654"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召开民主生活会的办法和时间</a:t>
            </a:r>
          </a:p>
        </p:txBody>
      </p:sp>
      <p:sp>
        <p:nvSpPr>
          <p:cNvPr id="5" name="PA-1022198">
            <a:extLst>
              <a:ext uri="{FF2B5EF4-FFF2-40B4-BE49-F238E27FC236}">
                <a16:creationId xmlns:a16="http://schemas.microsoft.com/office/drawing/2014/main" id="{224EC10C-01B9-4BF9-9934-C3F6F77F0E21}"/>
              </a:ext>
            </a:extLst>
          </p:cNvPr>
          <p:cNvSpPr/>
          <p:nvPr>
            <p:custDataLst>
              <p:tags r:id="rId6"/>
            </p:custDataLst>
          </p:nvPr>
        </p:nvSpPr>
        <p:spPr>
          <a:xfrm>
            <a:off x="900955" y="1985662"/>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2</a:t>
            </a:r>
          </a:p>
        </p:txBody>
      </p:sp>
      <p:sp>
        <p:nvSpPr>
          <p:cNvPr id="6" name="PA-1022200">
            <a:extLst>
              <a:ext uri="{FF2B5EF4-FFF2-40B4-BE49-F238E27FC236}">
                <a16:creationId xmlns:a16="http://schemas.microsoft.com/office/drawing/2014/main" id="{DA06E8C0-F162-4F07-B45A-ED5F62205D7D}"/>
              </a:ext>
            </a:extLst>
          </p:cNvPr>
          <p:cNvSpPr/>
          <p:nvPr>
            <p:custDataLst>
              <p:tags r:id="rId7"/>
            </p:custDataLst>
          </p:nvPr>
        </p:nvSpPr>
        <p:spPr>
          <a:xfrm>
            <a:off x="1456186" y="1986537"/>
            <a:ext cx="9651654"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民主生活会的内容</a:t>
            </a:r>
          </a:p>
        </p:txBody>
      </p:sp>
      <p:sp>
        <p:nvSpPr>
          <p:cNvPr id="13" name="PA-1022200">
            <a:extLst>
              <a:ext uri="{FF2B5EF4-FFF2-40B4-BE49-F238E27FC236}">
                <a16:creationId xmlns:a16="http://schemas.microsoft.com/office/drawing/2014/main" id="{DA06E8C0-F162-4F07-B45A-ED5F62205D7D}"/>
              </a:ext>
            </a:extLst>
          </p:cNvPr>
          <p:cNvSpPr/>
          <p:nvPr>
            <p:custDataLst>
              <p:tags r:id="rId8"/>
            </p:custDataLst>
          </p:nvPr>
        </p:nvSpPr>
        <p:spPr>
          <a:xfrm>
            <a:off x="1456185" y="1262963"/>
            <a:ext cx="10185596" cy="725424"/>
          </a:xfrm>
          <a:prstGeom prst="rect">
            <a:avLst/>
          </a:prstGeom>
        </p:spPr>
        <p:txBody>
          <a:bodyPr wrap="square">
            <a:spAutoFit/>
          </a:bodyPr>
          <a:lstStyle/>
          <a:p>
            <a:pPr algn="just">
              <a:lnSpc>
                <a:spcPct val="130000"/>
              </a:lnSpc>
            </a:pPr>
            <a:r>
              <a:rPr altLang="en-US" lang="zh-CN" sz="1600">
                <a:cs typeface="+mn-ea"/>
                <a:sym typeface="+mn-lt"/>
              </a:rPr>
              <a:t>一般情况下由党支部根据局党总支的安排部署，以党支部或党小组为单位进行。上级要求召开的民主生活会，必须按要求进行。民主生活会一般每年召开1次，分别由支部书记或党小组长主持。</a:t>
            </a:r>
          </a:p>
        </p:txBody>
      </p:sp>
      <p:sp>
        <p:nvSpPr>
          <p:cNvPr id="14" name="PA-1022200">
            <a:extLst>
              <a:ext uri="{FF2B5EF4-FFF2-40B4-BE49-F238E27FC236}">
                <a16:creationId xmlns:a16="http://schemas.microsoft.com/office/drawing/2014/main" id="{DA06E8C0-F162-4F07-B45A-ED5F62205D7D}"/>
              </a:ext>
            </a:extLst>
          </p:cNvPr>
          <p:cNvSpPr/>
          <p:nvPr>
            <p:custDataLst>
              <p:tags r:id="rId9"/>
            </p:custDataLst>
          </p:nvPr>
        </p:nvSpPr>
        <p:spPr>
          <a:xfrm>
            <a:off x="1456185" y="2403895"/>
            <a:ext cx="10185596" cy="725424"/>
          </a:xfrm>
          <a:prstGeom prst="rect">
            <a:avLst/>
          </a:prstGeom>
        </p:spPr>
        <p:txBody>
          <a:bodyPr wrap="square">
            <a:spAutoFit/>
          </a:bodyPr>
          <a:lstStyle/>
          <a:p>
            <a:pPr algn="just">
              <a:lnSpc>
                <a:spcPct val="130000"/>
              </a:lnSpc>
            </a:pPr>
            <a:r>
              <a:rPr altLang="en-US" lang="zh-CN" sz="1600">
                <a:cs typeface="+mn-ea"/>
                <a:sym typeface="+mn-lt"/>
              </a:rPr>
              <a:t>一般要围绕党的中心工作和现阶段的工作任务谈思想、谈认识，上级党组织要求召开的民主生活会要结合实际确定内容。</a:t>
            </a:r>
          </a:p>
        </p:txBody>
      </p:sp>
      <p:sp>
        <p:nvSpPr>
          <p:cNvPr id="15" name="PA-1022200">
            <a:extLst>
              <a:ext uri="{FF2B5EF4-FFF2-40B4-BE49-F238E27FC236}">
                <a16:creationId xmlns:a16="http://schemas.microsoft.com/office/drawing/2014/main" id="{DA06E8C0-F162-4F07-B45A-ED5F62205D7D}"/>
              </a:ext>
            </a:extLst>
          </p:cNvPr>
          <p:cNvSpPr/>
          <p:nvPr>
            <p:custDataLst>
              <p:tags r:id="rId10"/>
            </p:custDataLst>
          </p:nvPr>
        </p:nvSpPr>
        <p:spPr>
          <a:xfrm>
            <a:off x="1456185" y="3235416"/>
            <a:ext cx="10185596" cy="2331720"/>
          </a:xfrm>
          <a:prstGeom prst="rect">
            <a:avLst/>
          </a:prstGeom>
        </p:spPr>
        <p:txBody>
          <a:bodyPr wrap="square">
            <a:spAutoFit/>
          </a:bodyPr>
          <a:lstStyle/>
          <a:p>
            <a:pPr algn="just">
              <a:lnSpc>
                <a:spcPct val="150000"/>
              </a:lnSpc>
            </a:pPr>
            <a:r>
              <a:rPr altLang="zh-CN" lang="en-US" sz="1400">
                <a:cs typeface="+mn-ea"/>
                <a:sym typeface="+mn-lt"/>
              </a:rPr>
              <a:t>1、传达中央和上级党组织的指示、决定、报告和文件，结合实际，认真学习和讨论，提出意见和建议。 　　</a:t>
            </a:r>
          </a:p>
          <a:p>
            <a:pPr algn="just">
              <a:lnSpc>
                <a:spcPct val="150000"/>
              </a:lnSpc>
            </a:pPr>
            <a:r>
              <a:rPr altLang="zh-CN" lang="en-US" sz="1400">
                <a:cs typeface="+mn-ea"/>
                <a:sym typeface="+mn-lt"/>
              </a:rPr>
              <a:t>2、组织学习政治理论，学习党的路线、方针、政策，学习党章和党的基本知识，学习马列主义、毛泽东思想、邓小平理论、“三个代表”重要思想及科学发展观，不断提高党员的思想觉悟和政治理论水平，增强党性修养。 　　</a:t>
            </a:r>
          </a:p>
          <a:p>
            <a:pPr algn="just">
              <a:lnSpc>
                <a:spcPct val="150000"/>
              </a:lnSpc>
            </a:pPr>
            <a:r>
              <a:rPr altLang="zh-CN" lang="en-US" sz="1400">
                <a:cs typeface="+mn-ea"/>
                <a:sym typeface="+mn-lt"/>
              </a:rPr>
              <a:t>3、听取党员思想汇报，检查党员工作和学习以及支部交办任务的完成情况。 　　</a:t>
            </a:r>
          </a:p>
          <a:p>
            <a:pPr algn="just">
              <a:lnSpc>
                <a:spcPct val="150000"/>
              </a:lnSpc>
            </a:pPr>
            <a:r>
              <a:rPr altLang="zh-CN" lang="en-US" sz="1400">
                <a:cs typeface="+mn-ea"/>
                <a:sym typeface="+mn-lt"/>
              </a:rPr>
              <a:t>4、开展批评与自我批评。引导党员正确开展批评与自我批评，分清是非，坚持原则，根据“团结－－批评－－团结”的原则，严格要求，热情帮助，真正达到弄清思想，团结奋进的目的。 　　</a:t>
            </a:r>
          </a:p>
          <a:p>
            <a:pPr algn="just">
              <a:lnSpc>
                <a:spcPct val="150000"/>
              </a:lnSpc>
            </a:pPr>
            <a:r>
              <a:rPr altLang="zh-CN" lang="en-US" sz="1400">
                <a:cs typeface="+mn-ea"/>
                <a:sym typeface="+mn-lt"/>
              </a:rPr>
              <a:t>5、分析群众的思想情绪，关心群众的生活，反映群众的意见和要求。</a:t>
            </a:r>
          </a:p>
        </p:txBody>
      </p:sp>
    </p:spTree>
    <p:extLst>
      <p:ext uri="{BB962C8B-B14F-4D97-AF65-F5344CB8AC3E}">
        <p14:creationId val="2936606625"/>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anim calcmode="lin" valueType="num">
                                      <p:cBhvr>
                                        <p:cTn dur="500" fill="hold" id="12"/>
                                        <p:tgtEl>
                                          <p:spTgt spid="3"/>
                                        </p:tgtEl>
                                        <p:attrNameLst>
                                          <p:attrName>ppt_x</p:attrName>
                                        </p:attrNameLst>
                                      </p:cBhvr>
                                      <p:tavLst>
                                        <p:tav tm="0">
                                          <p:val>
                                            <p:strVal val="#ppt_x"/>
                                          </p:val>
                                        </p:tav>
                                        <p:tav tm="100000">
                                          <p:val>
                                            <p:strVal val="#ppt_x"/>
                                          </p:val>
                                        </p:tav>
                                      </p:tavLst>
                                    </p:anim>
                                    <p:anim calcmode="lin" valueType="num">
                                      <p:cBhvr>
                                        <p:cTn dur="500" fill="hold" id="13"/>
                                        <p:tgtEl>
                                          <p:spTgt spid="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4"/>
                                        </p:tgtEl>
                                        <p:attrNameLst>
                                          <p:attrName>style.visibility</p:attrName>
                                        </p:attrNameLst>
                                      </p:cBhvr>
                                      <p:to>
                                        <p:strVal val="visible"/>
                                      </p:to>
                                    </p:set>
                                    <p:animEffect filter="wipe(left)" transition="in">
                                      <p:cBhvr>
                                        <p:cTn dur="500" id="17"/>
                                        <p:tgtEl>
                                          <p:spTgt spid="4"/>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500" id="21"/>
                                        <p:tgtEl>
                                          <p:spTgt spid="5"/>
                                        </p:tgtEl>
                                      </p:cBhvr>
                                    </p:animEffect>
                                    <p:anim calcmode="lin" valueType="num">
                                      <p:cBhvr>
                                        <p:cTn dur="500" fill="hold" id="22"/>
                                        <p:tgtEl>
                                          <p:spTgt spid="5"/>
                                        </p:tgtEl>
                                        <p:attrNameLst>
                                          <p:attrName>ppt_x</p:attrName>
                                        </p:attrNameLst>
                                      </p:cBhvr>
                                      <p:tavLst>
                                        <p:tav tm="0">
                                          <p:val>
                                            <p:strVal val="#ppt_x"/>
                                          </p:val>
                                        </p:tav>
                                        <p:tav tm="100000">
                                          <p:val>
                                            <p:strVal val="#ppt_x"/>
                                          </p:val>
                                        </p:tav>
                                      </p:tavLst>
                                    </p:anim>
                                    <p:anim calcmode="lin" valueType="num">
                                      <p:cBhvr>
                                        <p:cTn dur="500" fill="hold" id="23"/>
                                        <p:tgtEl>
                                          <p:spTgt spid="5"/>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6"/>
                                        </p:tgtEl>
                                        <p:attrNameLst>
                                          <p:attrName>style.visibility</p:attrName>
                                        </p:attrNameLst>
                                      </p:cBhvr>
                                      <p:to>
                                        <p:strVal val="visible"/>
                                      </p:to>
                                    </p:set>
                                    <p:animEffect filter="wipe(left)" transition="in">
                                      <p:cBhvr>
                                        <p:cTn dur="500" id="27"/>
                                        <p:tgtEl>
                                          <p:spTgt spid="6"/>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3"/>
                                        </p:tgtEl>
                                        <p:attrNameLst>
                                          <p:attrName>style.visibility</p:attrName>
                                        </p:attrNameLst>
                                      </p:cBhvr>
                                      <p:to>
                                        <p:strVal val="visible"/>
                                      </p:to>
                                    </p:set>
                                    <p:animEffect filter="wipe(left)" transition="in">
                                      <p:cBhvr>
                                        <p:cTn dur="500" id="31"/>
                                        <p:tgtEl>
                                          <p:spTgt spid="13"/>
                                        </p:tgtEl>
                                      </p:cBhvr>
                                    </p:animEffect>
                                  </p:childTnLst>
                                </p:cTn>
                              </p:par>
                            </p:childTnLst>
                          </p:cTn>
                        </p:par>
                        <p:par>
                          <p:cTn fill="hold" id="32" nodeType="afterGroup">
                            <p:stCondLst>
                              <p:cond delay="3000"/>
                            </p:stCondLst>
                            <p:childTnLst>
                              <p:par>
                                <p:cTn fill="hold" grpId="0" id="33" nodeType="afterEffect" presetClass="entr" presetID="22" presetSubtype="8">
                                  <p:stCondLst>
                                    <p:cond delay="0"/>
                                  </p:stCondLst>
                                  <p:childTnLst>
                                    <p:set>
                                      <p:cBhvr>
                                        <p:cTn dur="1" fill="hold" id="34">
                                          <p:stCondLst>
                                            <p:cond delay="0"/>
                                          </p:stCondLst>
                                        </p:cTn>
                                        <p:tgtEl>
                                          <p:spTgt spid="14"/>
                                        </p:tgtEl>
                                        <p:attrNameLst>
                                          <p:attrName>style.visibility</p:attrName>
                                        </p:attrNameLst>
                                      </p:cBhvr>
                                      <p:to>
                                        <p:strVal val="visible"/>
                                      </p:to>
                                    </p:set>
                                    <p:animEffect filter="wipe(left)" transition="in">
                                      <p:cBhvr>
                                        <p:cTn dur="500" id="35"/>
                                        <p:tgtEl>
                                          <p:spTgt spid="14"/>
                                        </p:tgtEl>
                                      </p:cBhvr>
                                    </p:animEffect>
                                  </p:childTnLst>
                                </p:cTn>
                              </p:par>
                            </p:childTnLst>
                          </p:cTn>
                        </p:par>
                        <p:par>
                          <p:cTn fill="hold" id="36" nodeType="afterGroup">
                            <p:stCondLst>
                              <p:cond delay="3500"/>
                            </p:stCondLst>
                            <p:childTnLst>
                              <p:par>
                                <p:cTn fill="hold" grpId="0" id="37" nodeType="afterEffect" presetClass="entr" presetID="22" presetSubtype="8">
                                  <p:stCondLst>
                                    <p:cond delay="0"/>
                                  </p:stCondLst>
                                  <p:childTnLst>
                                    <p:set>
                                      <p:cBhvr>
                                        <p:cTn dur="1" fill="hold" id="38">
                                          <p:stCondLst>
                                            <p:cond delay="0"/>
                                          </p:stCondLst>
                                        </p:cTn>
                                        <p:tgtEl>
                                          <p:spTgt spid="15"/>
                                        </p:tgtEl>
                                        <p:attrNameLst>
                                          <p:attrName>style.visibility</p:attrName>
                                        </p:attrNameLst>
                                      </p:cBhvr>
                                      <p:to>
                                        <p:strVal val="visible"/>
                                      </p:to>
                                    </p:set>
                                    <p:animEffect filter="wipe(left)" transition="in">
                                      <p:cBhvr>
                                        <p:cTn dur="500" id="3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13"/>
      <p:bldP grpId="0" spid="14"/>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1022197">
            <a:extLst>
              <a:ext uri="{FF2B5EF4-FFF2-40B4-BE49-F238E27FC236}">
                <a16:creationId xmlns:a16="http://schemas.microsoft.com/office/drawing/2014/main" id="{4982BC02-1276-403D-830B-2CA2ED9285DC}"/>
              </a:ext>
            </a:extLst>
          </p:cNvPr>
          <p:cNvCxnSpPr/>
          <p:nvPr>
            <p:custDataLst>
              <p:tags r:id="rId3"/>
            </p:custDataLst>
          </p:nvPr>
        </p:nvCxnSpPr>
        <p:spPr>
          <a:xfrm flipH="1">
            <a:off x="1030106" y="1069689"/>
            <a:ext cx="0" cy="462384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PA-1022200">
            <a:extLst>
              <a:ext uri="{FF2B5EF4-FFF2-40B4-BE49-F238E27FC236}">
                <a16:creationId xmlns:a16="http://schemas.microsoft.com/office/drawing/2014/main" id="{DA06E8C0-F162-4F07-B45A-ED5F62205D7D}"/>
              </a:ext>
            </a:extLst>
          </p:cNvPr>
          <p:cNvSpPr/>
          <p:nvPr>
            <p:custDataLst>
              <p:tags r:id="rId4"/>
            </p:custDataLst>
          </p:nvPr>
        </p:nvSpPr>
        <p:spPr>
          <a:xfrm>
            <a:off x="1329577" y="1069689"/>
            <a:ext cx="10185596" cy="2011680"/>
          </a:xfrm>
          <a:prstGeom prst="rect">
            <a:avLst/>
          </a:prstGeom>
        </p:spPr>
        <p:txBody>
          <a:bodyPr wrap="square">
            <a:spAutoFit/>
          </a:bodyPr>
          <a:lstStyle/>
          <a:p>
            <a:pPr algn="just">
              <a:lnSpc>
                <a:spcPct val="150000"/>
              </a:lnSpc>
            </a:pPr>
            <a:r>
              <a:rPr altLang="zh-CN" lang="en-US" sz="1400">
                <a:cs typeface="+mn-ea"/>
                <a:sym typeface="+mn-lt"/>
              </a:rPr>
              <a:t>6、讨论发展党员的工作情况，制订培养、教育和考察积极分子的具体措施，检查落实情况，总结党建工作中的经验，查找存在的问题，讨论预备党员的转正问题。</a:t>
            </a:r>
          </a:p>
          <a:p>
            <a:pPr algn="just">
              <a:lnSpc>
                <a:spcPct val="150000"/>
              </a:lnSpc>
            </a:pPr>
            <a:r>
              <a:rPr altLang="zh-CN" lang="en-US" sz="1400">
                <a:cs typeface="+mn-ea"/>
                <a:sym typeface="+mn-lt"/>
              </a:rPr>
              <a:t>7、检查党员执行党章和《关于党内政治生活的若干准则》的情况，讨论党员在党风党纪方面存在的问题，弘扬正气，表彰先进。对犯有错误的，违犯纪律的党员提出批评，进行教育，帮助党员端正党风，自觉遵守党的纪律。 　　</a:t>
            </a:r>
          </a:p>
          <a:p>
            <a:pPr algn="just">
              <a:lnSpc>
                <a:spcPct val="150000"/>
              </a:lnSpc>
            </a:pPr>
            <a:r>
              <a:rPr altLang="zh-CN" lang="en-US" sz="1400">
                <a:cs typeface="+mn-ea"/>
                <a:sym typeface="+mn-lt"/>
              </a:rPr>
              <a:t>8、组织党员参观革命遗址，使党员接受党史和优良传统的教育，组织党员观看教育有意义的电影、戏剧、参观社会主义建设新成就，听取先进典型和烈士事迹报告。</a:t>
            </a:r>
          </a:p>
        </p:txBody>
      </p:sp>
      <p:sp>
        <p:nvSpPr>
          <p:cNvPr id="10" name="PA-1022198">
            <a:extLst>
              <a:ext uri="{FF2B5EF4-FFF2-40B4-BE49-F238E27FC236}">
                <a16:creationId xmlns:a16="http://schemas.microsoft.com/office/drawing/2014/main" id="{224EC10C-01B9-4BF9-9934-C3F6F77F0E21}"/>
              </a:ext>
            </a:extLst>
          </p:cNvPr>
          <p:cNvSpPr/>
          <p:nvPr>
            <p:custDataLst>
              <p:tags r:id="rId5"/>
            </p:custDataLst>
          </p:nvPr>
        </p:nvSpPr>
        <p:spPr>
          <a:xfrm>
            <a:off x="774346" y="3156215"/>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3</a:t>
            </a:r>
          </a:p>
        </p:txBody>
      </p:sp>
      <p:sp>
        <p:nvSpPr>
          <p:cNvPr id="11" name="PA-1022200">
            <a:extLst>
              <a:ext uri="{FF2B5EF4-FFF2-40B4-BE49-F238E27FC236}">
                <a16:creationId xmlns:a16="http://schemas.microsoft.com/office/drawing/2014/main" id="{DA06E8C0-F162-4F07-B45A-ED5F62205D7D}"/>
              </a:ext>
            </a:extLst>
          </p:cNvPr>
          <p:cNvSpPr/>
          <p:nvPr>
            <p:custDataLst>
              <p:tags r:id="rId6"/>
            </p:custDataLst>
          </p:nvPr>
        </p:nvSpPr>
        <p:spPr>
          <a:xfrm>
            <a:off x="1329577" y="3184249"/>
            <a:ext cx="9651654"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召开民主生活会的要求</a:t>
            </a:r>
          </a:p>
        </p:txBody>
      </p:sp>
      <p:sp>
        <p:nvSpPr>
          <p:cNvPr id="12" name="PA-1022200">
            <a:extLst>
              <a:ext uri="{FF2B5EF4-FFF2-40B4-BE49-F238E27FC236}">
                <a16:creationId xmlns:a16="http://schemas.microsoft.com/office/drawing/2014/main" id="{DA06E8C0-F162-4F07-B45A-ED5F62205D7D}"/>
              </a:ext>
            </a:extLst>
          </p:cNvPr>
          <p:cNvSpPr/>
          <p:nvPr>
            <p:custDataLst>
              <p:tags r:id="rId7"/>
            </p:custDataLst>
          </p:nvPr>
        </p:nvSpPr>
        <p:spPr>
          <a:xfrm>
            <a:off x="1329577" y="3564487"/>
            <a:ext cx="10185596" cy="2148840"/>
          </a:xfrm>
          <a:prstGeom prst="rect">
            <a:avLst/>
          </a:prstGeom>
        </p:spPr>
        <p:txBody>
          <a:bodyPr wrap="square">
            <a:spAutoFit/>
          </a:bodyPr>
          <a:lstStyle/>
          <a:p>
            <a:pPr algn="just">
              <a:lnSpc>
                <a:spcPct val="150000"/>
              </a:lnSpc>
            </a:pPr>
            <a:r>
              <a:rPr altLang="zh-CN" lang="en-US" sz="1500">
                <a:cs typeface="+mn-ea"/>
                <a:sym typeface="+mn-lt"/>
              </a:rPr>
              <a:t>1、根据内容，做好准备，开会前，党小组长或支部书记与支部委员商定会议的内容、召开的方法以及应注意的问题，并将议题会前通知党员，让每个党员作好准备。 </a:t>
            </a:r>
          </a:p>
          <a:p>
            <a:pPr algn="just">
              <a:lnSpc>
                <a:spcPct val="150000"/>
              </a:lnSpc>
            </a:pPr>
            <a:r>
              <a:rPr altLang="zh-CN" lang="en-US" sz="1500">
                <a:cs typeface="+mn-ea"/>
                <a:sym typeface="+mn-lt"/>
              </a:rPr>
              <a:t>2、抓住中心，组织讨论，召开民主生活会，应认真掌握中心议题，组织党员展开讨论，防止漫无边际，离题太远。 </a:t>
            </a:r>
          </a:p>
          <a:p>
            <a:pPr algn="just">
              <a:lnSpc>
                <a:spcPct val="150000"/>
              </a:lnSpc>
            </a:pPr>
            <a:r>
              <a:rPr altLang="zh-CN" lang="en-US" sz="1500">
                <a:cs typeface="+mn-ea"/>
                <a:sym typeface="+mn-lt"/>
              </a:rPr>
              <a:t>3、善于启发，进行诱导，防止无话可说的冷场现象。 </a:t>
            </a:r>
          </a:p>
          <a:p>
            <a:pPr algn="just">
              <a:lnSpc>
                <a:spcPct val="150000"/>
              </a:lnSpc>
            </a:pPr>
            <a:r>
              <a:rPr altLang="zh-CN" lang="en-US" sz="1500">
                <a:cs typeface="+mn-ea"/>
                <a:sym typeface="+mn-lt"/>
              </a:rPr>
              <a:t>4、统一思想，归纳小结，讨论中如发生意见分歧，要让大家反复讨论，力求做到思想统一，每次民主生活会，在结束前要归纳小结。</a:t>
            </a:r>
          </a:p>
        </p:txBody>
      </p:sp>
    </p:spTree>
    <p:extLst>
      <p:ext uri="{BB962C8B-B14F-4D97-AF65-F5344CB8AC3E}">
        <p14:creationId val="123308564"/>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500" id="11"/>
                                        <p:tgtEl>
                                          <p:spTgt spid="15"/>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500" id="15"/>
                                        <p:tgtEl>
                                          <p:spTgt spid="10"/>
                                        </p:tgtEl>
                                      </p:cBhvr>
                                    </p:animEffect>
                                    <p:anim calcmode="lin" valueType="num">
                                      <p:cBhvr>
                                        <p:cTn dur="500" fill="hold" id="16"/>
                                        <p:tgtEl>
                                          <p:spTgt spid="10"/>
                                        </p:tgtEl>
                                        <p:attrNameLst>
                                          <p:attrName>ppt_x</p:attrName>
                                        </p:attrNameLst>
                                      </p:cBhvr>
                                      <p:tavLst>
                                        <p:tav tm="0">
                                          <p:val>
                                            <p:strVal val="#ppt_x"/>
                                          </p:val>
                                        </p:tav>
                                        <p:tav tm="100000">
                                          <p:val>
                                            <p:strVal val="#ppt_x"/>
                                          </p:val>
                                        </p:tav>
                                      </p:tavLst>
                                    </p:anim>
                                    <p:anim calcmode="lin" valueType="num">
                                      <p:cBhvr>
                                        <p:cTn dur="500" fill="hold" id="17"/>
                                        <p:tgtEl>
                                          <p:spTgt spid="1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12"/>
                                        </p:tgtEl>
                                        <p:attrNameLst>
                                          <p:attrName>style.visibility</p:attrName>
                                        </p:attrNameLst>
                                      </p:cBhvr>
                                      <p:to>
                                        <p:strVal val="visible"/>
                                      </p:to>
                                    </p:set>
                                    <p:animEffect filter="wipe(left)" transition="in">
                                      <p:cBhvr>
                                        <p:cTn dur="500" id="2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0"/>
      <p:bldP grpId="0" spid="11"/>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D8C771D2-52A2-4B28-BD29-5EAE5DEF33F6}"/>
              </a:ext>
            </a:extLst>
          </p:cNvPr>
          <p:cNvPicPr>
            <a:picLocks noChangeAspect="1"/>
          </p:cNvPicPr>
          <p:nvPr/>
        </p:nvPicPr>
        <p:blipFill>
          <a:blip r:embed="rId2">
            <a:extLst>
              <a:ext uri="{28A0092B-C50C-407E-A947-70E740481C1C}">
                <a14:useLocalDpi val="0"/>
              </a:ext>
            </a:extLst>
          </a:blip>
          <a:stretch>
            <a:fillRect/>
          </a:stretch>
        </p:blipFill>
        <p:spPr>
          <a:xfrm>
            <a:off x="0" y="0"/>
            <a:ext cx="12221358" cy="6858000"/>
          </a:xfrm>
          <a:prstGeom prst="rect">
            <a:avLst/>
          </a:prstGeom>
        </p:spPr>
      </p:pic>
      <p:pic>
        <p:nvPicPr>
          <p:cNvPr id="5" name="图片 4">
            <a:extLst>
              <a:ext uri="{FF2B5EF4-FFF2-40B4-BE49-F238E27FC236}">
                <a16:creationId xmlns:a16="http://schemas.microsoft.com/office/drawing/2014/main" id="{ADD78A12-EF64-4FAD-85DE-F5727531B5B9}"/>
              </a:ext>
            </a:extLst>
          </p:cNvPr>
          <p:cNvPicPr>
            <a:picLocks noChangeAspect="1"/>
          </p:cNvPicPr>
          <p:nvPr/>
        </p:nvPicPr>
        <p:blipFill>
          <a:blip r:embed="rId3">
            <a:extLst>
              <a:ext uri="{28A0092B-C50C-407E-A947-70E740481C1C}">
                <a14:useLocalDpi val="0"/>
              </a:ext>
            </a:extLst>
          </a:blip>
          <a:srcRect r="3831"/>
          <a:stretch>
            <a:fillRect/>
          </a:stretch>
        </p:blipFill>
        <p:spPr>
          <a:xfrm>
            <a:off x="-11707" y="3255764"/>
            <a:ext cx="12203708" cy="3655983"/>
          </a:xfrm>
          <a:prstGeom prst="rect">
            <a:avLst/>
          </a:prstGeom>
        </p:spPr>
      </p:pic>
      <p:pic>
        <p:nvPicPr>
          <p:cNvPr id="2" name="图片 1">
            <a:extLst>
              <a:ext uri="{FF2B5EF4-FFF2-40B4-BE49-F238E27FC236}">
                <a16:creationId xmlns:a16="http://schemas.microsoft.com/office/drawing/2014/main" id="{A1F47680-8D95-4D57-9BB1-36136188AF07}"/>
              </a:ext>
            </a:extLst>
          </p:cNvPr>
          <p:cNvPicPr>
            <a:picLocks noChangeAspect="1"/>
          </p:cNvPicPr>
          <p:nvPr/>
        </p:nvPicPr>
        <p:blipFill>
          <a:blip r:embed="rId4">
            <a:extLst>
              <a:ext uri="{28A0092B-C50C-407E-A947-70E740481C1C}">
                <a14:useLocalDpi val="0"/>
              </a:ext>
            </a:extLst>
          </a:blip>
          <a:stretch>
            <a:fillRect/>
          </a:stretch>
        </p:blipFill>
        <p:spPr>
          <a:xfrm>
            <a:off x="0" y="3482686"/>
            <a:ext cx="2416630" cy="3394791"/>
          </a:xfrm>
          <a:prstGeom prst="rect">
            <a:avLst/>
          </a:prstGeom>
        </p:spPr>
      </p:pic>
      <p:pic>
        <p:nvPicPr>
          <p:cNvPr id="3" name="图片 2">
            <a:extLst>
              <a:ext uri="{FF2B5EF4-FFF2-40B4-BE49-F238E27FC236}">
                <a16:creationId xmlns:a16="http://schemas.microsoft.com/office/drawing/2014/main" id="{B743F958-2060-4797-B359-95371939C523}"/>
              </a:ext>
            </a:extLst>
          </p:cNvPr>
          <p:cNvPicPr>
            <a:picLocks noChangeAspect="1"/>
          </p:cNvPicPr>
          <p:nvPr/>
        </p:nvPicPr>
        <p:blipFill>
          <a:blip r:embed="rId5">
            <a:extLst>
              <a:ext uri="{28A0092B-C50C-407E-A947-70E740481C1C}">
                <a14:useLocalDpi val="0"/>
              </a:ext>
            </a:extLst>
          </a:blip>
          <a:stretch>
            <a:fillRect/>
          </a:stretch>
        </p:blipFill>
        <p:spPr>
          <a:xfrm>
            <a:off x="8971472" y="3978577"/>
            <a:ext cx="3249886" cy="2901887"/>
          </a:xfrm>
          <a:prstGeom prst="rect">
            <a:avLst/>
          </a:prstGeom>
        </p:spPr>
      </p:pic>
      <p:pic>
        <p:nvPicPr>
          <p:cNvPr id="4" name="图片 3">
            <a:extLst>
              <a:ext uri="{FF2B5EF4-FFF2-40B4-BE49-F238E27FC236}">
                <a16:creationId xmlns:a16="http://schemas.microsoft.com/office/drawing/2014/main" id="{89F52CE4-0B02-41CF-BDBF-AA3787163E03}"/>
              </a:ext>
            </a:extLst>
          </p:cNvPr>
          <p:cNvPicPr>
            <a:picLocks noChangeAspect="1"/>
          </p:cNvPicPr>
          <p:nvPr/>
        </p:nvPicPr>
        <p:blipFill>
          <a:blip r:embed="rId6">
            <a:extLst>
              <a:ext uri="{28A0092B-C50C-407E-A947-70E740481C1C}">
                <a14:useLocalDpi val="0"/>
              </a:ext>
            </a:extLst>
          </a:blip>
          <a:srcRect l="62582"/>
          <a:stretch>
            <a:fillRect/>
          </a:stretch>
        </p:blipFill>
        <p:spPr>
          <a:xfrm>
            <a:off x="5398189" y="495713"/>
            <a:ext cx="1424980" cy="1480315"/>
          </a:xfrm>
          <a:prstGeom prst="rect">
            <a:avLst/>
          </a:prstGeom>
          <a:effectLst>
            <a:outerShdw algn="t" blurRad="76200" dir="5400000" dist="50800" rotWithShape="0">
              <a:prstClr val="black">
                <a:alpha val="40000"/>
              </a:prstClr>
            </a:outerShdw>
          </a:effectLst>
        </p:spPr>
      </p:pic>
      <p:pic>
        <p:nvPicPr>
          <p:cNvPr id="6" name="图片 5">
            <a:extLst>
              <a:ext uri="{FF2B5EF4-FFF2-40B4-BE49-F238E27FC236}">
                <a16:creationId xmlns:a16="http://schemas.microsoft.com/office/drawing/2014/main" id="{2B3C363B-403E-419C-9CA7-83BDE75AD932}"/>
              </a:ext>
            </a:extLst>
          </p:cNvPr>
          <p:cNvPicPr>
            <a:picLocks noChangeAspect="1"/>
          </p:cNvPicPr>
          <p:nvPr/>
        </p:nvPicPr>
        <p:blipFill>
          <a:blip r:embed="rId7">
            <a:extLst>
              <a:ext uri="{28A0092B-C50C-407E-A947-70E740481C1C}">
                <a14:useLocalDpi val="0"/>
              </a:ext>
            </a:extLst>
          </a:blip>
          <a:stretch>
            <a:fillRect/>
          </a:stretch>
        </p:blipFill>
        <p:spPr>
          <a:xfrm>
            <a:off x="-11708" y="-7296"/>
            <a:ext cx="4449932" cy="1650901"/>
          </a:xfrm>
          <a:prstGeom prst="rect">
            <a:avLst/>
          </a:prstGeom>
        </p:spPr>
      </p:pic>
      <p:pic>
        <p:nvPicPr>
          <p:cNvPr id="14" name="图片 13">
            <a:extLst>
              <a:ext uri="{FF2B5EF4-FFF2-40B4-BE49-F238E27FC236}">
                <a16:creationId xmlns:a16="http://schemas.microsoft.com/office/drawing/2014/main" id="{C5CAEA2D-C3FF-4FDE-8DE1-6C0BDA09DD6E}"/>
              </a:ext>
            </a:extLst>
          </p:cNvPr>
          <p:cNvPicPr>
            <a:picLocks noChangeAspect="1"/>
          </p:cNvPicPr>
          <p:nvPr/>
        </p:nvPicPr>
        <p:blipFill>
          <a:blip r:embed="rId8">
            <a:extLst>
              <a:ext uri="{28A0092B-C50C-407E-A947-70E740481C1C}">
                <a14:useLocalDpi val="0"/>
              </a:ext>
            </a:extLst>
          </a:blip>
          <a:stretch>
            <a:fillRect/>
          </a:stretch>
        </p:blipFill>
        <p:spPr>
          <a:xfrm>
            <a:off x="2831902" y="3545293"/>
            <a:ext cx="6492240" cy="511667"/>
          </a:xfrm>
          <a:prstGeom prst="rect">
            <a:avLst/>
          </a:prstGeom>
        </p:spPr>
      </p:pic>
      <p:pic>
        <p:nvPicPr>
          <p:cNvPr id="15" name="图片 14">
            <a:extLst>
              <a:ext uri="{FF2B5EF4-FFF2-40B4-BE49-F238E27FC236}">
                <a16:creationId xmlns:a16="http://schemas.microsoft.com/office/drawing/2014/main" id="{8C9D9D90-DB90-48E6-9D70-77F5125DD3B2}"/>
              </a:ext>
            </a:extLst>
          </p:cNvPr>
          <p:cNvPicPr>
            <a:picLocks noChangeAspect="1"/>
          </p:cNvPicPr>
          <p:nvPr/>
        </p:nvPicPr>
        <p:blipFill>
          <a:blip r:embed="rId9">
            <a:extLst>
              <a:ext uri="{28A0092B-C50C-407E-A947-70E740481C1C}">
                <a14:useLocalDpi val="0"/>
              </a:ext>
            </a:extLst>
          </a:blip>
          <a:stretch>
            <a:fillRect/>
          </a:stretch>
        </p:blipFill>
        <p:spPr>
          <a:xfrm>
            <a:off x="8663852" y="499032"/>
            <a:ext cx="3306037" cy="1480315"/>
          </a:xfrm>
          <a:prstGeom prst="rect">
            <a:avLst/>
          </a:prstGeom>
        </p:spPr>
      </p:pic>
      <p:sp>
        <p:nvSpPr>
          <p:cNvPr id="17" name="矩形 16">
            <a:extLst>
              <a:ext uri="{FF2B5EF4-FFF2-40B4-BE49-F238E27FC236}">
                <a16:creationId xmlns:a16="http://schemas.microsoft.com/office/drawing/2014/main" id="{BF154847-5D4B-46BE-B7DE-1EA159E3E54F}"/>
              </a:ext>
            </a:extLst>
          </p:cNvPr>
          <p:cNvSpPr/>
          <p:nvPr/>
        </p:nvSpPr>
        <p:spPr>
          <a:xfrm>
            <a:off x="1089501" y="2041950"/>
            <a:ext cx="10288466" cy="1310640"/>
          </a:xfrm>
          <a:prstGeom prst="rect">
            <a:avLst/>
          </a:prstGeom>
        </p:spPr>
        <p:txBody>
          <a:bodyPr wrap="square">
            <a:spAutoFit/>
          </a:bodyPr>
          <a:lstStyle/>
          <a:p>
            <a:pPr algn="ctr" lvl="0"/>
            <a:r>
              <a:rPr altLang="en-US" kern="0" lang="zh-CN" sz="8000">
                <a:solidFill>
                  <a:srgbClr val="C00000"/>
                </a:solidFill>
                <a:cs typeface="+mn-ea"/>
                <a:sym typeface="+mn-lt"/>
              </a:rPr>
              <a:t>组织生活会制度</a:t>
            </a:r>
          </a:p>
        </p:txBody>
      </p:sp>
      <p:sp>
        <p:nvSpPr>
          <p:cNvPr id="18" name="文本框 17">
            <a:extLst>
              <a:ext uri="{FF2B5EF4-FFF2-40B4-BE49-F238E27FC236}">
                <a16:creationId xmlns:a16="http://schemas.microsoft.com/office/drawing/2014/main" id="{A73FDC46-1020-4CC6-A5E3-21468D9639C0}"/>
              </a:ext>
            </a:extLst>
          </p:cNvPr>
          <p:cNvSpPr txBox="1"/>
          <p:nvPr/>
        </p:nvSpPr>
        <p:spPr>
          <a:xfrm>
            <a:off x="849162" y="4236863"/>
            <a:ext cx="10457720" cy="518160"/>
          </a:xfrm>
          <a:prstGeom prst="rect">
            <a:avLst/>
          </a:prstGeom>
          <a:noFill/>
        </p:spPr>
        <p:txBody>
          <a:bodyPr rtlCol="0" wrap="square">
            <a:spAutoFit/>
          </a:bodyPr>
          <a:lstStyle/>
          <a:p>
            <a:pPr algn="ctr"/>
            <a:r>
              <a:rPr altLang="en-US" lang="zh-CN" sz="2800">
                <a:solidFill>
                  <a:schemeClr val="tx1">
                    <a:lumMod val="65000"/>
                    <a:lumOff val="35000"/>
                  </a:schemeClr>
                </a:solidFill>
                <a:cs typeface="+mn-ea"/>
                <a:sym typeface="+mn-lt"/>
              </a:rPr>
              <a:t>坚持党内生活制度 严格党的组织生活</a:t>
            </a:r>
          </a:p>
        </p:txBody>
      </p:sp>
    </p:spTree>
    <p:extLst>
      <p:ext uri="{BB962C8B-B14F-4D97-AF65-F5344CB8AC3E}">
        <p14:creationId val="4085926098"/>
      </p:ext>
    </p:extLst>
  </p:cSld>
  <p:clrMapOvr>
    <a:masterClrMapping/>
  </p:clrMapOvr>
  <mc:AlternateContent>
    <mc:Choice Requires="p15">
      <p:transition advTm="2000" p14:dur="2000" spd="slow">
        <p15:prstTrans prst="wind"/>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3"/>
                                        </p:tgtEl>
                                        <p:attrNameLst>
                                          <p:attrName>style.visibility</p:attrName>
                                        </p:attrNameLst>
                                      </p:cBhvr>
                                      <p:to>
                                        <p:strVal val="visible"/>
                                      </p:to>
                                    </p:set>
                                    <p:animEffect filter="wipe(down)"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par>
                          <p:cTn fill="hold" id="24" nodeType="afterGroup">
                            <p:stCondLst>
                              <p:cond delay="2000"/>
                            </p:stCondLst>
                            <p:childTnLst>
                              <p:par>
                                <p:cTn fill="hold" id="25" nodeType="afterEffect" presetClass="entr" presetID="22" presetSubtype="4">
                                  <p:stCondLst>
                                    <p:cond delay="0"/>
                                  </p:stCondLst>
                                  <p:childTnLst>
                                    <p:set>
                                      <p:cBhvr>
                                        <p:cTn dur="1" fill="hold" id="26">
                                          <p:stCondLst>
                                            <p:cond delay="0"/>
                                          </p:stCondLst>
                                        </p:cTn>
                                        <p:tgtEl>
                                          <p:spTgt spid="5"/>
                                        </p:tgtEl>
                                        <p:attrNameLst>
                                          <p:attrName>style.visibility</p:attrName>
                                        </p:attrNameLst>
                                      </p:cBhvr>
                                      <p:to>
                                        <p:strVal val="visible"/>
                                      </p:to>
                                    </p:set>
                                    <p:animEffect filter="wipe(down)" transition="in">
                                      <p:cBhvr>
                                        <p:cTn dur="500" id="27"/>
                                        <p:tgtEl>
                                          <p:spTgt spid="5"/>
                                        </p:tgtEl>
                                      </p:cBhvr>
                                    </p:animEffect>
                                  </p:childTnLst>
                                </p:cTn>
                              </p:par>
                            </p:childTnLst>
                          </p:cTn>
                        </p:par>
                        <p:par>
                          <p:cTn fill="hold" id="28" nodeType="afterGroup">
                            <p:stCondLst>
                              <p:cond delay="2500"/>
                            </p:stCondLst>
                            <p:childTnLst>
                              <p:par>
                                <p:cTn fill="hold" id="29" nodeType="afterEffect" presetClass="entr" presetID="2" presetSubtype="6">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500" fill="hold" id="31"/>
                                        <p:tgtEl>
                                          <p:spTgt spid="15"/>
                                        </p:tgtEl>
                                        <p:attrNameLst>
                                          <p:attrName>ppt_x</p:attrName>
                                        </p:attrNameLst>
                                      </p:cBhvr>
                                      <p:tavLst>
                                        <p:tav tm="0">
                                          <p:val>
                                            <p:strVal val="1+#ppt_w/2"/>
                                          </p:val>
                                        </p:tav>
                                        <p:tav tm="100000">
                                          <p:val>
                                            <p:strVal val="#ppt_x"/>
                                          </p:val>
                                        </p:tav>
                                      </p:tavLst>
                                    </p:anim>
                                    <p:anim calcmode="lin" valueType="num">
                                      <p:cBhvr additive="base">
                                        <p:cTn dur="500" fill="hold" id="32"/>
                                        <p:tgtEl>
                                          <p:spTgt spid="15"/>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52" presetSubtype="0">
                                  <p:stCondLst>
                                    <p:cond delay="0"/>
                                  </p:stCondLst>
                                  <p:childTnLst>
                                    <p:set>
                                      <p:cBhvr>
                                        <p:cTn dur="1" fill="hold" id="35">
                                          <p:stCondLst>
                                            <p:cond delay="0"/>
                                          </p:stCondLst>
                                        </p:cTn>
                                        <p:tgtEl>
                                          <p:spTgt spid="17"/>
                                        </p:tgtEl>
                                        <p:attrNameLst>
                                          <p:attrName>style.visibility</p:attrName>
                                        </p:attrNameLst>
                                      </p:cBhvr>
                                      <p:to>
                                        <p:strVal val="visible"/>
                                      </p:to>
                                    </p:set>
                                    <p:animScale>
                                      <p:cBhvr>
                                        <p:cTn decel="50000" dur="500" fill="hold" id="36">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7">
                                          <p:stCondLst>
                                            <p:cond delay="0"/>
                                          </p:stCondLst>
                                        </p:cTn>
                                        <p:tgtEl>
                                          <p:spTgt spid="17"/>
                                        </p:tgtEl>
                                        <p:attrNameLst>
                                          <p:attrName>ppt_x</p:attrName>
                                          <p:attrName>ppt_y</p:attrName>
                                        </p:attrNameLst>
                                      </p:cBhvr>
                                    </p:animMotion>
                                    <p:animEffect filter="fade" transition="in">
                                      <p:cBhvr>
                                        <p:cTn dur="500" id="38"/>
                                        <p:tgtEl>
                                          <p:spTgt spid="17"/>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fltVal val="0"/>
                                          </p:val>
                                        </p:tav>
                                        <p:tav tm="100000">
                                          <p:val>
                                            <p:strVal val="#ppt_w"/>
                                          </p:val>
                                        </p:tav>
                                      </p:tavLst>
                                    </p:anim>
                                    <p:anim calcmode="lin" valueType="num">
                                      <p:cBhvr>
                                        <p:cTn dur="500" fill="hold" id="43"/>
                                        <p:tgtEl>
                                          <p:spTgt spid="14"/>
                                        </p:tgtEl>
                                        <p:attrNameLst>
                                          <p:attrName>ppt_h</p:attrName>
                                        </p:attrNameLst>
                                      </p:cBhvr>
                                      <p:tavLst>
                                        <p:tav tm="0">
                                          <p:val>
                                            <p:fltVal val="0"/>
                                          </p:val>
                                        </p:tav>
                                        <p:tav tm="100000">
                                          <p:val>
                                            <p:strVal val="#ppt_h"/>
                                          </p:val>
                                        </p:tav>
                                      </p:tavLst>
                                    </p:anim>
                                    <p:animEffect filter="fade" transition="in">
                                      <p:cBhvr>
                                        <p:cTn dur="500" id="44"/>
                                        <p:tgtEl>
                                          <p:spTgt spid="14"/>
                                        </p:tgtEl>
                                      </p:cBhvr>
                                    </p:animEffect>
                                  </p:childTnLst>
                                </p:cTn>
                              </p:par>
                            </p:childTnLst>
                          </p:cTn>
                        </p:par>
                        <p:par>
                          <p:cTn fill="hold" id="45" nodeType="afterGroup">
                            <p:stCondLst>
                              <p:cond delay="4000"/>
                            </p:stCondLst>
                            <p:childTnLst>
                              <p:par>
                                <p:cTn fill="hold" grpId="0" id="46" nodeType="afterEffect" presetClass="entr" presetID="22" presetSubtype="8">
                                  <p:stCondLst>
                                    <p:cond delay="0"/>
                                  </p:stCondLst>
                                  <p:childTnLst>
                                    <p:set>
                                      <p:cBhvr>
                                        <p:cTn dur="1" fill="hold" id="47">
                                          <p:stCondLst>
                                            <p:cond delay="0"/>
                                          </p:stCondLst>
                                        </p:cTn>
                                        <p:tgtEl>
                                          <p:spTgt spid="18"/>
                                        </p:tgtEl>
                                        <p:attrNameLst>
                                          <p:attrName>style.visibility</p:attrName>
                                        </p:attrNameLst>
                                      </p:cBhvr>
                                      <p:to>
                                        <p:strVal val="visible"/>
                                      </p:to>
                                    </p:set>
                                    <p:animEffect filter="wipe(left)" transition="in">
                                      <p:cBhvr>
                                        <p:cTn dur="500" id="4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0DDC4E86-CF13-49C4-8AFD-BE087ED06A4A}"/>
              </a:ext>
            </a:extLst>
          </p:cNvPr>
          <p:cNvSpPr/>
          <p:nvPr/>
        </p:nvSpPr>
        <p:spPr>
          <a:xfrm>
            <a:off x="1068363" y="1153478"/>
            <a:ext cx="10731751" cy="822960"/>
          </a:xfrm>
          <a:prstGeom prst="rect">
            <a:avLst/>
          </a:prstGeom>
        </p:spPr>
        <p:txBody>
          <a:bodyPr wrap="square">
            <a:spAutoFit/>
          </a:bodyPr>
          <a:lstStyle/>
          <a:p>
            <a:pPr defTabSz="914377">
              <a:defRPr/>
            </a:pPr>
            <a:r>
              <a:rPr altLang="en-US" lang="zh-CN" sz="2400">
                <a:solidFill>
                  <a:srgbClr val="C00000"/>
                </a:solidFill>
                <a:cs typeface="+mn-ea"/>
                <a:sym typeface="+mn-lt"/>
              </a:rPr>
              <a:t>组织生活会：是党支部或党小组以交流思想，总结交流经验，开展批评与自我批评为中心内容的组织活动制度。</a:t>
            </a:r>
          </a:p>
        </p:txBody>
      </p:sp>
      <p:sp>
        <p:nvSpPr>
          <p:cNvPr id="11" name="矩形 10"/>
          <p:cNvSpPr/>
          <p:nvPr/>
        </p:nvSpPr>
        <p:spPr>
          <a:xfrm>
            <a:off x="4884394" y="2256977"/>
            <a:ext cx="2214880" cy="701040"/>
          </a:xfrm>
          <a:prstGeom prst="rect">
            <a:avLst/>
          </a:prstGeom>
          <a:solidFill>
            <a:srgbClr val="C00000"/>
          </a:solidFill>
        </p:spPr>
        <p:txBody>
          <a:bodyPr wrap="none">
            <a:spAutoFit/>
          </a:bodyPr>
          <a:lstStyle/>
          <a:p>
            <a:pPr defTabSz="914377" lvl="0"/>
            <a:r>
              <a:rPr altLang="en-US" kern="0" lang="zh-CN" sz="4000">
                <a:solidFill>
                  <a:schemeClr val="bg1"/>
                </a:solidFill>
                <a:cs typeface="+mn-ea"/>
                <a:sym typeface="+mn-lt"/>
              </a:rPr>
              <a:t>简要介绍</a:t>
            </a:r>
          </a:p>
        </p:txBody>
      </p:sp>
      <p:sp>
        <p:nvSpPr>
          <p:cNvPr id="19" name="矩形 18">
            <a:extLst>
              <a:ext uri="{FF2B5EF4-FFF2-40B4-BE49-F238E27FC236}">
                <a16:creationId xmlns:a16="http://schemas.microsoft.com/office/drawing/2014/main" id="{37595D57-88C9-49D0-BB18-080D4485A32B}"/>
              </a:ext>
            </a:extLst>
          </p:cNvPr>
          <p:cNvSpPr/>
          <p:nvPr/>
        </p:nvSpPr>
        <p:spPr>
          <a:xfrm>
            <a:off x="921406" y="3331578"/>
            <a:ext cx="10731751" cy="1920240"/>
          </a:xfrm>
          <a:prstGeom prst="rect">
            <a:avLst/>
          </a:prstGeom>
        </p:spPr>
        <p:txBody>
          <a:bodyPr wrap="square">
            <a:spAutoFit/>
          </a:bodyPr>
          <a:lstStyle/>
          <a:p>
            <a:pPr algn="just" defTabSz="914377" fontAlgn="base">
              <a:lnSpc>
                <a:spcPct val="150000"/>
              </a:lnSpc>
              <a:spcBef>
                <a:spcPct val="0"/>
              </a:spcBef>
              <a:spcAft>
                <a:spcPct val="0"/>
              </a:spcAft>
              <a:defRPr/>
            </a:pPr>
            <a:r>
              <a:rPr altLang="en-US" kern="0" lang="zh-CN" sz="2000">
                <a:solidFill>
                  <a:prstClr val="black"/>
                </a:solidFill>
                <a:cs typeface="+mn-ea"/>
                <a:sym typeface="+mn-lt"/>
              </a:rPr>
              <a:t>党支部或党小组要按照会前组织学习、深入谈心谈话、广泛征求意见，会上认真查摆问题、开展批评和自我批评、明确整改方向，会后列出整改措施、逐一整改落实的步骤，开好组织生活会。组织生活会应确定主题，党支部（党小组）组织生活会一般每季度或半年召开一次 。党员领导干部要以普通党员身份参加所在党支部组织生活会。</a:t>
            </a:r>
          </a:p>
        </p:txBody>
      </p:sp>
    </p:spTree>
    <p:extLst>
      <p:ext uri="{BB962C8B-B14F-4D97-AF65-F5344CB8AC3E}">
        <p14:creationId val="356871732"/>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11"/>
                                        </p:tgtEl>
                                        <p:attrNameLst>
                                          <p:attrName>style.visibility</p:attrName>
                                        </p:attrNameLst>
                                      </p:cBhvr>
                                      <p:to>
                                        <p:strVal val="visible"/>
                                      </p:to>
                                    </p:set>
                                    <p:animEffect filter="barn(inVertical)"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2" presetSubtype="4">
                                  <p:stCondLst>
                                    <p:cond delay="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500" fill="hold" id="15"/>
                                        <p:tgtEl>
                                          <p:spTgt spid="19"/>
                                        </p:tgtEl>
                                        <p:attrNameLst>
                                          <p:attrName>ppt_x</p:attrName>
                                        </p:attrNameLst>
                                      </p:cBhvr>
                                      <p:tavLst>
                                        <p:tav tm="0">
                                          <p:val>
                                            <p:strVal val="#ppt_x"/>
                                          </p:val>
                                        </p:tav>
                                        <p:tav tm="100000">
                                          <p:val>
                                            <p:strVal val="#ppt_x"/>
                                          </p:val>
                                        </p:tav>
                                      </p:tavLst>
                                    </p:anim>
                                    <p:anim calcmode="lin" valueType="num">
                                      <p:cBhvr additive="base">
                                        <p:cTn dur="500" fill="hold" id="16"/>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0DDC4E86-CF13-49C4-8AFD-BE087ED06A4A}"/>
              </a:ext>
            </a:extLst>
          </p:cNvPr>
          <p:cNvSpPr/>
          <p:nvPr/>
        </p:nvSpPr>
        <p:spPr>
          <a:xfrm>
            <a:off x="2698042" y="146183"/>
            <a:ext cx="7228586" cy="914400"/>
          </a:xfrm>
          <a:prstGeom prst="rect">
            <a:avLst/>
          </a:prstGeom>
        </p:spPr>
        <p:txBody>
          <a:bodyPr wrap="square">
            <a:spAutoFit/>
          </a:bodyPr>
          <a:lstStyle/>
          <a:p>
            <a:pPr lvl="0">
              <a:defRPr/>
            </a:pPr>
            <a:r>
              <a:rPr altLang="en-US" lang="zh-CN" sz="5400">
                <a:solidFill>
                  <a:srgbClr val="C00000"/>
                </a:solidFill>
                <a:cs typeface="+mn-ea"/>
                <a:sym typeface="+mn-lt"/>
              </a:rPr>
              <a:t>组织生活会的基本内容</a:t>
            </a:r>
          </a:p>
        </p:txBody>
      </p:sp>
      <p:sp>
        <p:nvSpPr>
          <p:cNvPr id="7" name="PA-1022200">
            <a:extLst>
              <a:ext uri="{FF2B5EF4-FFF2-40B4-BE49-F238E27FC236}">
                <a16:creationId xmlns:a16="http://schemas.microsoft.com/office/drawing/2014/main" id="{DA06E8C0-F162-4F07-B45A-ED5F62205D7D}"/>
              </a:ext>
            </a:extLst>
          </p:cNvPr>
          <p:cNvSpPr/>
          <p:nvPr>
            <p:custDataLst>
              <p:tags r:id="rId3"/>
            </p:custDataLst>
          </p:nvPr>
        </p:nvSpPr>
        <p:spPr>
          <a:xfrm>
            <a:off x="736753" y="1289953"/>
            <a:ext cx="10718494" cy="4236720"/>
          </a:xfrm>
          <a:prstGeom prst="rect">
            <a:avLst/>
          </a:prstGeom>
        </p:spPr>
        <p:txBody>
          <a:bodyPr wrap="square">
            <a:spAutoFit/>
          </a:bodyPr>
          <a:lstStyle/>
          <a:p>
            <a:pPr algn="just">
              <a:lnSpc>
                <a:spcPct val="170000"/>
              </a:lnSpc>
            </a:pPr>
            <a:r>
              <a:rPr altLang="en-US" lang="zh-CN" sz="1600">
                <a:cs typeface="+mn-ea"/>
                <a:sym typeface="+mn-lt"/>
              </a:rPr>
              <a:t>（1）学习党的基本理论，不断地进行思想修养和思想改造的情况。 </a:t>
            </a:r>
          </a:p>
          <a:p>
            <a:pPr algn="just">
              <a:lnSpc>
                <a:spcPct val="170000"/>
              </a:lnSpc>
            </a:pPr>
            <a:r>
              <a:rPr altLang="en-US" lang="zh-CN" sz="1600">
                <a:cs typeface="+mn-ea"/>
                <a:sym typeface="+mn-lt"/>
              </a:rPr>
              <a:t>（2）贯彻执行党的路线、方针、政策和上级党组织的决议情况。 </a:t>
            </a:r>
          </a:p>
          <a:p>
            <a:pPr algn="just">
              <a:lnSpc>
                <a:spcPct val="170000"/>
              </a:lnSpc>
            </a:pPr>
            <a:r>
              <a:rPr altLang="en-US" lang="zh-CN" sz="1600">
                <a:cs typeface="+mn-ea"/>
                <a:sym typeface="+mn-lt"/>
              </a:rPr>
              <a:t>（3）完成党组织交给的任务，履行党员义务的情况。 </a:t>
            </a:r>
          </a:p>
          <a:p>
            <a:pPr algn="just">
              <a:lnSpc>
                <a:spcPct val="170000"/>
              </a:lnSpc>
            </a:pPr>
            <a:r>
              <a:rPr altLang="en-US" lang="zh-CN" sz="1600">
                <a:cs typeface="+mn-ea"/>
                <a:sym typeface="+mn-lt"/>
              </a:rPr>
              <a:t>（4）在关键时刻经受考验的情况。包括严峻的政治斗争面前和当人民的生命财产遭受损失以及面临严重困难，需要党</a:t>
            </a:r>
          </a:p>
          <a:p>
            <a:pPr algn="just">
              <a:lnSpc>
                <a:spcPct val="170000"/>
              </a:lnSpc>
            </a:pPr>
            <a:r>
              <a:rPr altLang="en-US" lang="zh-CN" sz="1600">
                <a:cs typeface="+mn-ea"/>
                <a:sym typeface="+mn-lt"/>
              </a:rPr>
              <a:t>         员个人作出牺牲时的表现情况。 </a:t>
            </a:r>
          </a:p>
          <a:p>
            <a:pPr algn="just">
              <a:lnSpc>
                <a:spcPct val="170000"/>
              </a:lnSpc>
            </a:pPr>
            <a:r>
              <a:rPr altLang="en-US" lang="zh-CN" sz="1600">
                <a:cs typeface="+mn-ea"/>
                <a:sym typeface="+mn-lt"/>
              </a:rPr>
              <a:t>（5）在平时工作、学习、生活中处理国家、集体、个人三者利益，服从党和人民利益、服从整体利益的情况。 </a:t>
            </a:r>
          </a:p>
          <a:p>
            <a:pPr algn="just">
              <a:lnSpc>
                <a:spcPct val="170000"/>
              </a:lnSpc>
            </a:pPr>
            <a:r>
              <a:rPr altLang="en-US" lang="zh-CN" sz="1600">
                <a:cs typeface="+mn-ea"/>
                <a:sym typeface="+mn-lt"/>
              </a:rPr>
              <a:t>（6）遵守党的纪律、遵纪守法的情况。 </a:t>
            </a:r>
          </a:p>
          <a:p>
            <a:pPr algn="just">
              <a:lnSpc>
                <a:spcPct val="170000"/>
              </a:lnSpc>
            </a:pPr>
            <a:r>
              <a:rPr altLang="en-US" lang="zh-CN" sz="1600">
                <a:cs typeface="+mn-ea"/>
                <a:sym typeface="+mn-lt"/>
              </a:rPr>
              <a:t>（7）深入实际、联系群众、做群众思想工作的情况。 </a:t>
            </a:r>
          </a:p>
          <a:p>
            <a:pPr algn="just">
              <a:lnSpc>
                <a:spcPct val="170000"/>
              </a:lnSpc>
            </a:pPr>
            <a:r>
              <a:rPr altLang="en-US" lang="zh-CN" sz="1600">
                <a:cs typeface="+mn-ea"/>
                <a:sym typeface="+mn-lt"/>
              </a:rPr>
              <a:t>（8）艰苦奋斗、廉洁奉公、全心全意为人民服务的情况。 </a:t>
            </a:r>
          </a:p>
          <a:p>
            <a:pPr algn="just">
              <a:lnSpc>
                <a:spcPct val="170000"/>
              </a:lnSpc>
            </a:pPr>
            <a:r>
              <a:rPr altLang="en-US" lang="zh-CN" sz="1600">
                <a:cs typeface="+mn-ea"/>
                <a:sym typeface="+mn-lt"/>
              </a:rPr>
              <a:t>（9）开展积极的思想斗争、自觉地同错误思想和行为作斗争的情况</a:t>
            </a:r>
          </a:p>
        </p:txBody>
      </p:sp>
      <p:cxnSp>
        <p:nvCxnSpPr>
          <p:cNvPr id="8" name="直接连接符 7">
            <a:extLst>
              <a:ext uri="{FF2B5EF4-FFF2-40B4-BE49-F238E27FC236}">
                <a16:creationId xmlns:a16="http://schemas.microsoft.com/office/drawing/2014/main" id="{EC7E5085-AE0E-4F5D-A910-B28C03D38A3D}"/>
              </a:ext>
            </a:extLst>
          </p:cNvPr>
          <p:cNvCxnSpPr/>
          <p:nvPr/>
        </p:nvCxnSpPr>
        <p:spPr>
          <a:xfrm>
            <a:off x="1352796" y="1775734"/>
            <a:ext cx="9930435" cy="0"/>
          </a:xfrm>
          <a:prstGeom prst="line">
            <a:avLst/>
          </a:prstGeom>
          <a:noFill/>
          <a:ln algn="ctr" cap="flat" cmpd="sng" w="19050">
            <a:solidFill>
              <a:srgbClr val="FF0000"/>
            </a:solidFill>
            <a:prstDash val="dash"/>
            <a:miter lim="800000"/>
          </a:ln>
          <a:effectLst/>
        </p:spPr>
      </p:cxnSp>
      <p:cxnSp>
        <p:nvCxnSpPr>
          <p:cNvPr id="10" name="直接连接符 9">
            <a:extLst>
              <a:ext uri="{FF2B5EF4-FFF2-40B4-BE49-F238E27FC236}">
                <a16:creationId xmlns:a16="http://schemas.microsoft.com/office/drawing/2014/main" id="{EC7E5085-AE0E-4F5D-A910-B28C03D38A3D}"/>
              </a:ext>
            </a:extLst>
          </p:cNvPr>
          <p:cNvCxnSpPr/>
          <p:nvPr/>
        </p:nvCxnSpPr>
        <p:spPr>
          <a:xfrm>
            <a:off x="1352796" y="2202454"/>
            <a:ext cx="9930435" cy="0"/>
          </a:xfrm>
          <a:prstGeom prst="line">
            <a:avLst/>
          </a:prstGeom>
          <a:noFill/>
          <a:ln algn="ctr" cap="flat" cmpd="sng" w="19050">
            <a:solidFill>
              <a:srgbClr val="FF0000"/>
            </a:solidFill>
            <a:prstDash val="dash"/>
            <a:miter lim="800000"/>
          </a:ln>
          <a:effectLst/>
        </p:spPr>
      </p:cxnSp>
      <p:cxnSp>
        <p:nvCxnSpPr>
          <p:cNvPr id="11" name="直接连接符 10">
            <a:extLst>
              <a:ext uri="{FF2B5EF4-FFF2-40B4-BE49-F238E27FC236}">
                <a16:creationId xmlns:a16="http://schemas.microsoft.com/office/drawing/2014/main" id="{EC7E5085-AE0E-4F5D-A910-B28C03D38A3D}"/>
              </a:ext>
            </a:extLst>
          </p:cNvPr>
          <p:cNvCxnSpPr/>
          <p:nvPr/>
        </p:nvCxnSpPr>
        <p:spPr>
          <a:xfrm>
            <a:off x="1352796" y="2620030"/>
            <a:ext cx="9930435" cy="0"/>
          </a:xfrm>
          <a:prstGeom prst="line">
            <a:avLst/>
          </a:prstGeom>
          <a:noFill/>
          <a:ln algn="ctr" cap="flat" cmpd="sng" w="19050">
            <a:solidFill>
              <a:srgbClr val="FF0000"/>
            </a:solidFill>
            <a:prstDash val="dash"/>
            <a:miter lim="800000"/>
          </a:ln>
          <a:effectLst/>
        </p:spPr>
      </p:cxnSp>
      <p:cxnSp>
        <p:nvCxnSpPr>
          <p:cNvPr id="12" name="直接连接符 11">
            <a:extLst>
              <a:ext uri="{FF2B5EF4-FFF2-40B4-BE49-F238E27FC236}">
                <a16:creationId xmlns:a16="http://schemas.microsoft.com/office/drawing/2014/main" id="{EC7E5085-AE0E-4F5D-A910-B28C03D38A3D}"/>
              </a:ext>
            </a:extLst>
          </p:cNvPr>
          <p:cNvCxnSpPr/>
          <p:nvPr/>
        </p:nvCxnSpPr>
        <p:spPr>
          <a:xfrm>
            <a:off x="1352796" y="3461278"/>
            <a:ext cx="9930435" cy="0"/>
          </a:xfrm>
          <a:prstGeom prst="line">
            <a:avLst/>
          </a:prstGeom>
          <a:noFill/>
          <a:ln algn="ctr" cap="flat" cmpd="sng" w="19050">
            <a:solidFill>
              <a:srgbClr val="FF0000"/>
            </a:solidFill>
            <a:prstDash val="dash"/>
            <a:miter lim="800000"/>
          </a:ln>
          <a:effectLst/>
        </p:spPr>
      </p:cxnSp>
      <p:cxnSp>
        <p:nvCxnSpPr>
          <p:cNvPr id="13" name="直接连接符 12">
            <a:extLst>
              <a:ext uri="{FF2B5EF4-FFF2-40B4-BE49-F238E27FC236}">
                <a16:creationId xmlns:a16="http://schemas.microsoft.com/office/drawing/2014/main" id="{EC7E5085-AE0E-4F5D-A910-B28C03D38A3D}"/>
              </a:ext>
            </a:extLst>
          </p:cNvPr>
          <p:cNvCxnSpPr/>
          <p:nvPr/>
        </p:nvCxnSpPr>
        <p:spPr>
          <a:xfrm>
            <a:off x="1352796" y="3851422"/>
            <a:ext cx="9930435" cy="0"/>
          </a:xfrm>
          <a:prstGeom prst="line">
            <a:avLst/>
          </a:prstGeom>
          <a:noFill/>
          <a:ln algn="ctr" cap="flat" cmpd="sng" w="19050">
            <a:solidFill>
              <a:srgbClr val="FF0000"/>
            </a:solidFill>
            <a:prstDash val="dash"/>
            <a:miter lim="800000"/>
          </a:ln>
          <a:effectLst/>
        </p:spPr>
      </p:cxnSp>
      <p:cxnSp>
        <p:nvCxnSpPr>
          <p:cNvPr id="14" name="直接连接符 13">
            <a:extLst>
              <a:ext uri="{FF2B5EF4-FFF2-40B4-BE49-F238E27FC236}">
                <a16:creationId xmlns:a16="http://schemas.microsoft.com/office/drawing/2014/main" id="{EC7E5085-AE0E-4F5D-A910-B28C03D38A3D}"/>
              </a:ext>
            </a:extLst>
          </p:cNvPr>
          <p:cNvCxnSpPr/>
          <p:nvPr/>
        </p:nvCxnSpPr>
        <p:spPr>
          <a:xfrm>
            <a:off x="1352796" y="4278142"/>
            <a:ext cx="9930435" cy="0"/>
          </a:xfrm>
          <a:prstGeom prst="line">
            <a:avLst/>
          </a:prstGeom>
          <a:noFill/>
          <a:ln algn="ctr" cap="flat" cmpd="sng" w="19050">
            <a:solidFill>
              <a:srgbClr val="FF0000"/>
            </a:solidFill>
            <a:prstDash val="dash"/>
            <a:miter lim="800000"/>
          </a:ln>
          <a:effectLst/>
        </p:spPr>
      </p:cxnSp>
      <p:cxnSp>
        <p:nvCxnSpPr>
          <p:cNvPr id="15" name="直接连接符 14">
            <a:extLst>
              <a:ext uri="{FF2B5EF4-FFF2-40B4-BE49-F238E27FC236}">
                <a16:creationId xmlns:a16="http://schemas.microsoft.com/office/drawing/2014/main" id="{EC7E5085-AE0E-4F5D-A910-B28C03D38A3D}"/>
              </a:ext>
            </a:extLst>
          </p:cNvPr>
          <p:cNvCxnSpPr/>
          <p:nvPr/>
        </p:nvCxnSpPr>
        <p:spPr>
          <a:xfrm>
            <a:off x="1352796" y="4677430"/>
            <a:ext cx="9930435" cy="0"/>
          </a:xfrm>
          <a:prstGeom prst="line">
            <a:avLst/>
          </a:prstGeom>
          <a:noFill/>
          <a:ln algn="ctr" cap="flat" cmpd="sng" w="19050">
            <a:solidFill>
              <a:srgbClr val="FF0000"/>
            </a:solidFill>
            <a:prstDash val="dash"/>
            <a:miter lim="800000"/>
          </a:ln>
          <a:effectLst/>
        </p:spPr>
      </p:cxnSp>
      <p:cxnSp>
        <p:nvCxnSpPr>
          <p:cNvPr id="16" name="直接连接符 15">
            <a:extLst>
              <a:ext uri="{FF2B5EF4-FFF2-40B4-BE49-F238E27FC236}">
                <a16:creationId xmlns:a16="http://schemas.microsoft.com/office/drawing/2014/main" id="{EC7E5085-AE0E-4F5D-A910-B28C03D38A3D}"/>
              </a:ext>
            </a:extLst>
          </p:cNvPr>
          <p:cNvCxnSpPr/>
          <p:nvPr/>
        </p:nvCxnSpPr>
        <p:spPr>
          <a:xfrm>
            <a:off x="1352796" y="5122438"/>
            <a:ext cx="9930435" cy="0"/>
          </a:xfrm>
          <a:prstGeom prst="line">
            <a:avLst/>
          </a:prstGeom>
          <a:noFill/>
          <a:ln algn="ctr" cap="flat" cmpd="sng" w="19050">
            <a:solidFill>
              <a:srgbClr val="FF0000"/>
            </a:solidFill>
            <a:prstDash val="dash"/>
            <a:miter lim="800000"/>
          </a:ln>
          <a:effectLst/>
        </p:spPr>
      </p:cxnSp>
      <p:cxnSp>
        <p:nvCxnSpPr>
          <p:cNvPr id="17" name="直接连接符 16">
            <a:extLst>
              <a:ext uri="{FF2B5EF4-FFF2-40B4-BE49-F238E27FC236}">
                <a16:creationId xmlns:a16="http://schemas.microsoft.com/office/drawing/2014/main" id="{EC7E5085-AE0E-4F5D-A910-B28C03D38A3D}"/>
              </a:ext>
            </a:extLst>
          </p:cNvPr>
          <p:cNvCxnSpPr/>
          <p:nvPr/>
        </p:nvCxnSpPr>
        <p:spPr>
          <a:xfrm>
            <a:off x="1352796" y="5540615"/>
            <a:ext cx="9930435" cy="0"/>
          </a:xfrm>
          <a:prstGeom prst="line">
            <a:avLst/>
          </a:prstGeom>
          <a:noFill/>
          <a:ln algn="ctr" cap="flat" cmpd="sng" w="19050">
            <a:solidFill>
              <a:srgbClr val="FF0000"/>
            </a:solidFill>
            <a:prstDash val="dash"/>
            <a:miter lim="800000"/>
          </a:ln>
          <a:effectLst/>
        </p:spPr>
      </p:cxnSp>
    </p:spTree>
    <p:extLst>
      <p:ext uri="{BB962C8B-B14F-4D97-AF65-F5344CB8AC3E}">
        <p14:creationId val="710835197"/>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7">
                                            <p:txEl>
                                              <p:pRg end="0" st="0"/>
                                            </p:txEl>
                                          </p:spTgt>
                                        </p:tgtEl>
                                        <p:attrNameLst>
                                          <p:attrName>style.visibility</p:attrName>
                                        </p:attrNameLst>
                                      </p:cBhvr>
                                      <p:to>
                                        <p:strVal val="visible"/>
                                      </p:to>
                                    </p:set>
                                    <p:animEffect filter="wipe(left)" transition="in">
                                      <p:cBhvr>
                                        <p:cTn dur="500" id="11"/>
                                        <p:tgtEl>
                                          <p:spTgt spid="7">
                                            <p:txEl>
                                              <p:pRg end="0" st="0"/>
                                            </p:txEl>
                                          </p:spTgt>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8"/>
                                        </p:tgtEl>
                                        <p:attrNameLst>
                                          <p:attrName>style.visibility</p:attrName>
                                        </p:attrNameLst>
                                      </p:cBhvr>
                                      <p:to>
                                        <p:strVal val="visible"/>
                                      </p:to>
                                    </p:set>
                                    <p:animEffect filter="wipe(left)" transition="in">
                                      <p:cBhvr>
                                        <p:cTn dur="500" id="15"/>
                                        <p:tgtEl>
                                          <p:spTgt spid="8"/>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7">
                                            <p:txEl>
                                              <p:pRg end="1" st="1"/>
                                            </p:txEl>
                                          </p:spTgt>
                                        </p:tgtEl>
                                        <p:attrNameLst>
                                          <p:attrName>style.visibility</p:attrName>
                                        </p:attrNameLst>
                                      </p:cBhvr>
                                      <p:to>
                                        <p:strVal val="visible"/>
                                      </p:to>
                                    </p:set>
                                    <p:animEffect filter="wipe(left)" transition="in">
                                      <p:cBhvr>
                                        <p:cTn dur="500" id="19"/>
                                        <p:tgtEl>
                                          <p:spTgt spid="7">
                                            <p:txEl>
                                              <p:pRg end="1" st="1"/>
                                            </p:txEl>
                                          </p:spTgt>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10"/>
                                        </p:tgtEl>
                                        <p:attrNameLst>
                                          <p:attrName>style.visibility</p:attrName>
                                        </p:attrNameLst>
                                      </p:cBhvr>
                                      <p:to>
                                        <p:strVal val="visible"/>
                                      </p:to>
                                    </p:set>
                                    <p:animEffect filter="wipe(left)" transition="in">
                                      <p:cBhvr>
                                        <p:cTn dur="500" id="23"/>
                                        <p:tgtEl>
                                          <p:spTgt spid="10"/>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7">
                                            <p:txEl>
                                              <p:pRg end="2" st="2"/>
                                            </p:txEl>
                                          </p:spTgt>
                                        </p:tgtEl>
                                        <p:attrNameLst>
                                          <p:attrName>style.visibility</p:attrName>
                                        </p:attrNameLst>
                                      </p:cBhvr>
                                      <p:to>
                                        <p:strVal val="visible"/>
                                      </p:to>
                                    </p:set>
                                    <p:animEffect filter="wipe(left)" transition="in">
                                      <p:cBhvr>
                                        <p:cTn dur="500" id="27"/>
                                        <p:tgtEl>
                                          <p:spTgt spid="7">
                                            <p:txEl>
                                              <p:pRg end="2" st="2"/>
                                            </p:txEl>
                                          </p:spTgt>
                                        </p:tgtEl>
                                      </p:cBhvr>
                                    </p:animEffect>
                                  </p:childTnLst>
                                </p:cTn>
                              </p:par>
                            </p:childTnLst>
                          </p:cTn>
                        </p:par>
                        <p:par>
                          <p:cTn fill="hold" id="28" nodeType="afterGroup">
                            <p:stCondLst>
                              <p:cond delay="3000"/>
                            </p:stCondLst>
                            <p:childTnLst>
                              <p:par>
                                <p:cTn fill="hold" id="29" nodeType="afterEffect" presetClass="entr" presetID="22" presetSubtype="8">
                                  <p:stCondLst>
                                    <p:cond delay="0"/>
                                  </p:stCondLst>
                                  <p:childTnLst>
                                    <p:set>
                                      <p:cBhvr>
                                        <p:cTn dur="1" fill="hold" id="30">
                                          <p:stCondLst>
                                            <p:cond delay="0"/>
                                          </p:stCondLst>
                                        </p:cTn>
                                        <p:tgtEl>
                                          <p:spTgt spid="11"/>
                                        </p:tgtEl>
                                        <p:attrNameLst>
                                          <p:attrName>style.visibility</p:attrName>
                                        </p:attrNameLst>
                                      </p:cBhvr>
                                      <p:to>
                                        <p:strVal val="visible"/>
                                      </p:to>
                                    </p:set>
                                    <p:animEffect filter="wipe(left)" transition="in">
                                      <p:cBhvr>
                                        <p:cTn dur="500" id="31"/>
                                        <p:tgtEl>
                                          <p:spTgt spid="11"/>
                                        </p:tgtEl>
                                      </p:cBhvr>
                                    </p:animEffect>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7">
                                            <p:txEl>
                                              <p:pRg end="3" st="3"/>
                                            </p:txEl>
                                          </p:spTgt>
                                        </p:tgtEl>
                                        <p:attrNameLst>
                                          <p:attrName>style.visibility</p:attrName>
                                        </p:attrNameLst>
                                      </p:cBhvr>
                                      <p:to>
                                        <p:strVal val="visible"/>
                                      </p:to>
                                    </p:set>
                                    <p:animEffect filter="wipe(left)" transition="in">
                                      <p:cBhvr>
                                        <p:cTn dur="500" id="35"/>
                                        <p:tgtEl>
                                          <p:spTgt spid="7">
                                            <p:txEl>
                                              <p:pRg end="3" st="3"/>
                                            </p:txEl>
                                          </p:spTgt>
                                        </p:tgtEl>
                                      </p:cBhvr>
                                    </p:animEffect>
                                  </p:childTnLst>
                                </p:cTn>
                              </p:par>
                            </p:childTnLst>
                          </p:cTn>
                        </p:par>
                        <p:par>
                          <p:cTn fill="hold" id="36" nodeType="afterGroup">
                            <p:stCondLst>
                              <p:cond delay="4000"/>
                            </p:stCondLst>
                            <p:childTnLst>
                              <p:par>
                                <p:cTn fill="hold" id="37" nodeType="afterEffect" presetClass="entr" presetID="22" presetSubtype="8">
                                  <p:stCondLst>
                                    <p:cond delay="0"/>
                                  </p:stCondLst>
                                  <p:childTnLst>
                                    <p:set>
                                      <p:cBhvr>
                                        <p:cTn dur="1" fill="hold" id="38">
                                          <p:stCondLst>
                                            <p:cond delay="0"/>
                                          </p:stCondLst>
                                        </p:cTn>
                                        <p:tgtEl>
                                          <p:spTgt spid="7">
                                            <p:txEl>
                                              <p:pRg end="4" st="4"/>
                                            </p:txEl>
                                          </p:spTgt>
                                        </p:tgtEl>
                                        <p:attrNameLst>
                                          <p:attrName>style.visibility</p:attrName>
                                        </p:attrNameLst>
                                      </p:cBhvr>
                                      <p:to>
                                        <p:strVal val="visible"/>
                                      </p:to>
                                    </p:set>
                                    <p:animEffect filter="wipe(left)" transition="in">
                                      <p:cBhvr>
                                        <p:cTn dur="500" id="39"/>
                                        <p:tgtEl>
                                          <p:spTgt spid="7">
                                            <p:txEl>
                                              <p:pRg end="4" st="4"/>
                                            </p:txEl>
                                          </p:spTgt>
                                        </p:tgtEl>
                                      </p:cBhvr>
                                    </p:animEffect>
                                  </p:childTnLst>
                                </p:cTn>
                              </p:par>
                            </p:childTnLst>
                          </p:cTn>
                        </p:par>
                        <p:par>
                          <p:cTn fill="hold" id="40" nodeType="afterGroup">
                            <p:stCondLst>
                              <p:cond delay="4500"/>
                            </p:stCondLst>
                            <p:childTnLst>
                              <p:par>
                                <p:cTn fill="hold" id="41" nodeType="afterEffect" presetClass="entr" presetID="22" presetSubtype="8">
                                  <p:stCondLst>
                                    <p:cond delay="0"/>
                                  </p:stCondLst>
                                  <p:childTnLst>
                                    <p:set>
                                      <p:cBhvr>
                                        <p:cTn dur="1" fill="hold" id="42">
                                          <p:stCondLst>
                                            <p:cond delay="0"/>
                                          </p:stCondLst>
                                        </p:cTn>
                                        <p:tgtEl>
                                          <p:spTgt spid="12"/>
                                        </p:tgtEl>
                                        <p:attrNameLst>
                                          <p:attrName>style.visibility</p:attrName>
                                        </p:attrNameLst>
                                      </p:cBhvr>
                                      <p:to>
                                        <p:strVal val="visible"/>
                                      </p:to>
                                    </p:set>
                                    <p:animEffect filter="wipe(left)" transition="in">
                                      <p:cBhvr>
                                        <p:cTn dur="500" id="43"/>
                                        <p:tgtEl>
                                          <p:spTgt spid="12"/>
                                        </p:tgtEl>
                                      </p:cBhvr>
                                    </p:animEffect>
                                  </p:childTnLst>
                                </p:cTn>
                              </p:par>
                            </p:childTnLst>
                          </p:cTn>
                        </p:par>
                        <p:par>
                          <p:cTn fill="hold" id="44" nodeType="afterGroup">
                            <p:stCondLst>
                              <p:cond delay="5000"/>
                            </p:stCondLst>
                            <p:childTnLst>
                              <p:par>
                                <p:cTn fill="hold" id="45" nodeType="afterEffect" presetClass="entr" presetID="22" presetSubtype="8">
                                  <p:stCondLst>
                                    <p:cond delay="0"/>
                                  </p:stCondLst>
                                  <p:childTnLst>
                                    <p:set>
                                      <p:cBhvr>
                                        <p:cTn dur="1" fill="hold" id="46">
                                          <p:stCondLst>
                                            <p:cond delay="0"/>
                                          </p:stCondLst>
                                        </p:cTn>
                                        <p:tgtEl>
                                          <p:spTgt spid="7">
                                            <p:txEl>
                                              <p:pRg end="5" st="5"/>
                                            </p:txEl>
                                          </p:spTgt>
                                        </p:tgtEl>
                                        <p:attrNameLst>
                                          <p:attrName>style.visibility</p:attrName>
                                        </p:attrNameLst>
                                      </p:cBhvr>
                                      <p:to>
                                        <p:strVal val="visible"/>
                                      </p:to>
                                    </p:set>
                                    <p:animEffect filter="wipe(left)" transition="in">
                                      <p:cBhvr>
                                        <p:cTn dur="500" id="47"/>
                                        <p:tgtEl>
                                          <p:spTgt spid="7">
                                            <p:txEl>
                                              <p:pRg end="5" st="5"/>
                                            </p:txEl>
                                          </p:spTgt>
                                        </p:tgtEl>
                                      </p:cBhvr>
                                    </p:animEffect>
                                  </p:childTnLst>
                                </p:cTn>
                              </p:par>
                            </p:childTnLst>
                          </p:cTn>
                        </p:par>
                        <p:par>
                          <p:cTn fill="hold" id="48" nodeType="afterGroup">
                            <p:stCondLst>
                              <p:cond delay="5500"/>
                            </p:stCondLst>
                            <p:childTnLst>
                              <p:par>
                                <p:cTn fill="hold" id="49" nodeType="afterEffect" presetClass="entr" presetID="22" presetSubtype="8">
                                  <p:stCondLst>
                                    <p:cond delay="0"/>
                                  </p:stCondLst>
                                  <p:childTnLst>
                                    <p:set>
                                      <p:cBhvr>
                                        <p:cTn dur="1" fill="hold" id="50">
                                          <p:stCondLst>
                                            <p:cond delay="0"/>
                                          </p:stCondLst>
                                        </p:cTn>
                                        <p:tgtEl>
                                          <p:spTgt spid="13"/>
                                        </p:tgtEl>
                                        <p:attrNameLst>
                                          <p:attrName>style.visibility</p:attrName>
                                        </p:attrNameLst>
                                      </p:cBhvr>
                                      <p:to>
                                        <p:strVal val="visible"/>
                                      </p:to>
                                    </p:set>
                                    <p:animEffect filter="wipe(left)" transition="in">
                                      <p:cBhvr>
                                        <p:cTn dur="500" id="51"/>
                                        <p:tgtEl>
                                          <p:spTgt spid="13"/>
                                        </p:tgtEl>
                                      </p:cBhvr>
                                    </p:animEffect>
                                  </p:childTnLst>
                                </p:cTn>
                              </p:par>
                            </p:childTnLst>
                          </p:cTn>
                        </p:par>
                        <p:par>
                          <p:cTn fill="hold" id="52" nodeType="afterGroup">
                            <p:stCondLst>
                              <p:cond delay="6000"/>
                            </p:stCondLst>
                            <p:childTnLst>
                              <p:par>
                                <p:cTn fill="hold" id="53" nodeType="afterEffect" presetClass="entr" presetID="22" presetSubtype="8">
                                  <p:stCondLst>
                                    <p:cond delay="0"/>
                                  </p:stCondLst>
                                  <p:childTnLst>
                                    <p:set>
                                      <p:cBhvr>
                                        <p:cTn dur="1" fill="hold" id="54">
                                          <p:stCondLst>
                                            <p:cond delay="0"/>
                                          </p:stCondLst>
                                        </p:cTn>
                                        <p:tgtEl>
                                          <p:spTgt spid="7">
                                            <p:txEl>
                                              <p:pRg end="6" st="6"/>
                                            </p:txEl>
                                          </p:spTgt>
                                        </p:tgtEl>
                                        <p:attrNameLst>
                                          <p:attrName>style.visibility</p:attrName>
                                        </p:attrNameLst>
                                      </p:cBhvr>
                                      <p:to>
                                        <p:strVal val="visible"/>
                                      </p:to>
                                    </p:set>
                                    <p:animEffect filter="wipe(left)" transition="in">
                                      <p:cBhvr>
                                        <p:cTn dur="500" id="55"/>
                                        <p:tgtEl>
                                          <p:spTgt spid="7">
                                            <p:txEl>
                                              <p:pRg end="6" st="6"/>
                                            </p:txEl>
                                          </p:spTgt>
                                        </p:tgtEl>
                                      </p:cBhvr>
                                    </p:animEffect>
                                  </p:childTnLst>
                                </p:cTn>
                              </p:par>
                            </p:childTnLst>
                          </p:cTn>
                        </p:par>
                        <p:par>
                          <p:cTn fill="hold" id="56" nodeType="afterGroup">
                            <p:stCondLst>
                              <p:cond delay="6500"/>
                            </p:stCondLst>
                            <p:childTnLst>
                              <p:par>
                                <p:cTn fill="hold" id="57" nodeType="afterEffect" presetClass="entr" presetID="22" presetSubtype="8">
                                  <p:stCondLst>
                                    <p:cond delay="0"/>
                                  </p:stCondLst>
                                  <p:childTnLst>
                                    <p:set>
                                      <p:cBhvr>
                                        <p:cTn dur="1" fill="hold" id="58">
                                          <p:stCondLst>
                                            <p:cond delay="0"/>
                                          </p:stCondLst>
                                        </p:cTn>
                                        <p:tgtEl>
                                          <p:spTgt spid="14"/>
                                        </p:tgtEl>
                                        <p:attrNameLst>
                                          <p:attrName>style.visibility</p:attrName>
                                        </p:attrNameLst>
                                      </p:cBhvr>
                                      <p:to>
                                        <p:strVal val="visible"/>
                                      </p:to>
                                    </p:set>
                                    <p:animEffect filter="wipe(left)" transition="in">
                                      <p:cBhvr>
                                        <p:cTn dur="500" id="59"/>
                                        <p:tgtEl>
                                          <p:spTgt spid="14"/>
                                        </p:tgtEl>
                                      </p:cBhvr>
                                    </p:animEffect>
                                  </p:childTnLst>
                                </p:cTn>
                              </p:par>
                            </p:childTnLst>
                          </p:cTn>
                        </p:par>
                        <p:par>
                          <p:cTn fill="hold" id="60" nodeType="afterGroup">
                            <p:stCondLst>
                              <p:cond delay="7000"/>
                            </p:stCondLst>
                            <p:childTnLst>
                              <p:par>
                                <p:cTn fill="hold" id="61" nodeType="afterEffect" presetClass="entr" presetID="22" presetSubtype="8">
                                  <p:stCondLst>
                                    <p:cond delay="0"/>
                                  </p:stCondLst>
                                  <p:childTnLst>
                                    <p:set>
                                      <p:cBhvr>
                                        <p:cTn dur="1" fill="hold" id="62">
                                          <p:stCondLst>
                                            <p:cond delay="0"/>
                                          </p:stCondLst>
                                        </p:cTn>
                                        <p:tgtEl>
                                          <p:spTgt spid="7">
                                            <p:txEl>
                                              <p:pRg end="7" st="7"/>
                                            </p:txEl>
                                          </p:spTgt>
                                        </p:tgtEl>
                                        <p:attrNameLst>
                                          <p:attrName>style.visibility</p:attrName>
                                        </p:attrNameLst>
                                      </p:cBhvr>
                                      <p:to>
                                        <p:strVal val="visible"/>
                                      </p:to>
                                    </p:set>
                                    <p:animEffect filter="wipe(left)" transition="in">
                                      <p:cBhvr>
                                        <p:cTn dur="500" id="63"/>
                                        <p:tgtEl>
                                          <p:spTgt spid="7">
                                            <p:txEl>
                                              <p:pRg end="7" st="7"/>
                                            </p:txEl>
                                          </p:spTgt>
                                        </p:tgtEl>
                                      </p:cBhvr>
                                    </p:animEffect>
                                  </p:childTnLst>
                                </p:cTn>
                              </p:par>
                            </p:childTnLst>
                          </p:cTn>
                        </p:par>
                        <p:par>
                          <p:cTn fill="hold" id="64" nodeType="afterGroup">
                            <p:stCondLst>
                              <p:cond delay="7500"/>
                            </p:stCondLst>
                            <p:childTnLst>
                              <p:par>
                                <p:cTn fill="hold" id="65" nodeType="afterEffect" presetClass="entr" presetID="22" presetSubtype="8">
                                  <p:stCondLst>
                                    <p:cond delay="0"/>
                                  </p:stCondLst>
                                  <p:childTnLst>
                                    <p:set>
                                      <p:cBhvr>
                                        <p:cTn dur="1" fill="hold" id="66">
                                          <p:stCondLst>
                                            <p:cond delay="0"/>
                                          </p:stCondLst>
                                        </p:cTn>
                                        <p:tgtEl>
                                          <p:spTgt spid="15"/>
                                        </p:tgtEl>
                                        <p:attrNameLst>
                                          <p:attrName>style.visibility</p:attrName>
                                        </p:attrNameLst>
                                      </p:cBhvr>
                                      <p:to>
                                        <p:strVal val="visible"/>
                                      </p:to>
                                    </p:set>
                                    <p:animEffect filter="wipe(left)" transition="in">
                                      <p:cBhvr>
                                        <p:cTn dur="500" id="67"/>
                                        <p:tgtEl>
                                          <p:spTgt spid="15"/>
                                        </p:tgtEl>
                                      </p:cBhvr>
                                    </p:animEffect>
                                  </p:childTnLst>
                                </p:cTn>
                              </p:par>
                            </p:childTnLst>
                          </p:cTn>
                        </p:par>
                        <p:par>
                          <p:cTn fill="hold" id="68" nodeType="afterGroup">
                            <p:stCondLst>
                              <p:cond delay="8000"/>
                            </p:stCondLst>
                            <p:childTnLst>
                              <p:par>
                                <p:cTn fill="hold" id="69" nodeType="afterEffect" presetClass="entr" presetID="22" presetSubtype="8">
                                  <p:stCondLst>
                                    <p:cond delay="0"/>
                                  </p:stCondLst>
                                  <p:childTnLst>
                                    <p:set>
                                      <p:cBhvr>
                                        <p:cTn dur="1" fill="hold" id="70">
                                          <p:stCondLst>
                                            <p:cond delay="0"/>
                                          </p:stCondLst>
                                        </p:cTn>
                                        <p:tgtEl>
                                          <p:spTgt spid="7">
                                            <p:txEl>
                                              <p:pRg end="8" st="8"/>
                                            </p:txEl>
                                          </p:spTgt>
                                        </p:tgtEl>
                                        <p:attrNameLst>
                                          <p:attrName>style.visibility</p:attrName>
                                        </p:attrNameLst>
                                      </p:cBhvr>
                                      <p:to>
                                        <p:strVal val="visible"/>
                                      </p:to>
                                    </p:set>
                                    <p:animEffect filter="wipe(left)" transition="in">
                                      <p:cBhvr>
                                        <p:cTn dur="500" id="71"/>
                                        <p:tgtEl>
                                          <p:spTgt spid="7">
                                            <p:txEl>
                                              <p:pRg end="8" st="8"/>
                                            </p:txEl>
                                          </p:spTgt>
                                        </p:tgtEl>
                                      </p:cBhvr>
                                    </p:animEffect>
                                  </p:childTnLst>
                                </p:cTn>
                              </p:par>
                            </p:childTnLst>
                          </p:cTn>
                        </p:par>
                        <p:par>
                          <p:cTn fill="hold" id="72" nodeType="afterGroup">
                            <p:stCondLst>
                              <p:cond delay="8500"/>
                            </p:stCondLst>
                            <p:childTnLst>
                              <p:par>
                                <p:cTn fill="hold" id="73" nodeType="afterEffect" presetClass="entr" presetID="22" presetSubtype="8">
                                  <p:stCondLst>
                                    <p:cond delay="0"/>
                                  </p:stCondLst>
                                  <p:childTnLst>
                                    <p:set>
                                      <p:cBhvr>
                                        <p:cTn dur="1" fill="hold" id="74">
                                          <p:stCondLst>
                                            <p:cond delay="0"/>
                                          </p:stCondLst>
                                        </p:cTn>
                                        <p:tgtEl>
                                          <p:spTgt spid="16"/>
                                        </p:tgtEl>
                                        <p:attrNameLst>
                                          <p:attrName>style.visibility</p:attrName>
                                        </p:attrNameLst>
                                      </p:cBhvr>
                                      <p:to>
                                        <p:strVal val="visible"/>
                                      </p:to>
                                    </p:set>
                                    <p:animEffect filter="wipe(left)" transition="in">
                                      <p:cBhvr>
                                        <p:cTn dur="500" id="75"/>
                                        <p:tgtEl>
                                          <p:spTgt spid="16"/>
                                        </p:tgtEl>
                                      </p:cBhvr>
                                    </p:animEffect>
                                  </p:childTnLst>
                                </p:cTn>
                              </p:par>
                            </p:childTnLst>
                          </p:cTn>
                        </p:par>
                        <p:par>
                          <p:cTn fill="hold" id="76" nodeType="afterGroup">
                            <p:stCondLst>
                              <p:cond delay="9000"/>
                            </p:stCondLst>
                            <p:childTnLst>
                              <p:par>
                                <p:cTn fill="hold" id="77" nodeType="afterEffect" presetClass="entr" presetID="22" presetSubtype="8">
                                  <p:stCondLst>
                                    <p:cond delay="0"/>
                                  </p:stCondLst>
                                  <p:childTnLst>
                                    <p:set>
                                      <p:cBhvr>
                                        <p:cTn dur="1" fill="hold" id="78">
                                          <p:stCondLst>
                                            <p:cond delay="0"/>
                                          </p:stCondLst>
                                        </p:cTn>
                                        <p:tgtEl>
                                          <p:spTgt spid="7">
                                            <p:txEl>
                                              <p:pRg end="9" st="9"/>
                                            </p:txEl>
                                          </p:spTgt>
                                        </p:tgtEl>
                                        <p:attrNameLst>
                                          <p:attrName>style.visibility</p:attrName>
                                        </p:attrNameLst>
                                      </p:cBhvr>
                                      <p:to>
                                        <p:strVal val="visible"/>
                                      </p:to>
                                    </p:set>
                                    <p:animEffect filter="wipe(left)" transition="in">
                                      <p:cBhvr>
                                        <p:cTn dur="500" id="79"/>
                                        <p:tgtEl>
                                          <p:spTgt spid="7">
                                            <p:txEl>
                                              <p:pRg end="9" st="9"/>
                                            </p:txEl>
                                          </p:spTgt>
                                        </p:tgtEl>
                                      </p:cBhvr>
                                    </p:animEffect>
                                  </p:childTnLst>
                                </p:cTn>
                              </p:par>
                            </p:childTnLst>
                          </p:cTn>
                        </p:par>
                        <p:par>
                          <p:cTn fill="hold" id="80" nodeType="afterGroup">
                            <p:stCondLst>
                              <p:cond delay="9500"/>
                            </p:stCondLst>
                            <p:childTnLst>
                              <p:par>
                                <p:cTn fill="hold" id="81" nodeType="afterEffect" presetClass="entr" presetID="22" presetSubtype="8">
                                  <p:stCondLst>
                                    <p:cond delay="0"/>
                                  </p:stCondLst>
                                  <p:childTnLst>
                                    <p:set>
                                      <p:cBhvr>
                                        <p:cTn dur="1" fill="hold" id="82">
                                          <p:stCondLst>
                                            <p:cond delay="0"/>
                                          </p:stCondLst>
                                        </p:cTn>
                                        <p:tgtEl>
                                          <p:spTgt spid="17"/>
                                        </p:tgtEl>
                                        <p:attrNameLst>
                                          <p:attrName>style.visibility</p:attrName>
                                        </p:attrNameLst>
                                      </p:cBhvr>
                                      <p:to>
                                        <p:strVal val="visible"/>
                                      </p:to>
                                    </p:set>
                                    <p:animEffect filter="wipe(left)" transition="in">
                                      <p:cBhvr>
                                        <p:cTn dur="500" id="8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656642" y="998512"/>
            <a:ext cx="4814168" cy="4365749"/>
            <a:chOff x="656642" y="1730032"/>
            <a:chExt cx="4814168" cy="4365749"/>
          </a:xfrm>
        </p:grpSpPr>
        <p:sp>
          <p:nvSpPr>
            <p:cNvPr id="9" name="矩形 83">
              <a:extLst>
                <a:ext uri="{FF2B5EF4-FFF2-40B4-BE49-F238E27FC236}">
                  <a16:creationId xmlns:a16="http://schemas.microsoft.com/office/drawing/2014/main" id="{D1215595-6851-4DBE-A9EF-196E82F95533}"/>
                </a:ext>
              </a:extLst>
            </p:cNvPr>
            <p:cNvSpPr>
              <a:spLocks noChangeArrowheads="1"/>
            </p:cNvSpPr>
            <p:nvPr/>
          </p:nvSpPr>
          <p:spPr bwMode="auto">
            <a:xfrm>
              <a:off x="656642" y="2112243"/>
              <a:ext cx="4814168" cy="3983538"/>
            </a:xfrm>
            <a:prstGeom prst="roundRect">
              <a:avLst>
                <a:gd fmla="val 0" name="adj"/>
              </a:avLst>
            </a:prstGeom>
            <a:noFill/>
            <a:ln w="9525">
              <a:solidFill>
                <a:srgbClr val="C00000"/>
              </a:solidFill>
              <a:miter lim="800000"/>
            </a:ln>
          </p:spPr>
          <p:txBody>
            <a:bodyPr/>
            <a:lstStyle>
              <a:lvl1pPr>
                <a:spcBef>
                  <a:spcPct val="20000"/>
                </a:spcBef>
                <a:buChar char="•"/>
                <a:defRPr sz="2000">
                  <a:solidFill>
                    <a:srgbClr val="4D4D4D"/>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spcBef>
                  <a:spcPct val="20000"/>
                </a:spcBef>
                <a:buChar char="–"/>
                <a:defRPr sz="2000">
                  <a:solidFill>
                    <a:srgbClr val="4D4D4D"/>
                  </a:solidFill>
                  <a:latin charset="0" panose="020b0604020202020204" pitchFamily="34" typeface="Arial"/>
                  <a:ea charset="-122" panose="02010609030101010101" pitchFamily="49" typeface="仿宋_GB2312"/>
                  <a:cs charset="-122" panose="02010609030101010101" pitchFamily="49"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cs charset="-122" panose="02010609030101010101" pitchFamily="49" typeface="仿宋_GB2312"/>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9pPr>
            </a:lstStyle>
            <a:p>
              <a:pPr fontAlgn="base">
                <a:spcBef>
                  <a:spcPct val="0"/>
                </a:spcBef>
                <a:spcAft>
                  <a:spcPct val="0"/>
                </a:spcAft>
                <a:buFontTx/>
                <a:buNone/>
                <a:defRPr/>
              </a:pPr>
              <a:endParaRPr altLang="en-US" lang="zh-CN" sz="1800">
                <a:latin typeface="+mn-lt"/>
                <a:ea typeface="+mn-ea"/>
                <a:cs typeface="+mn-ea"/>
                <a:sym typeface="+mn-lt"/>
              </a:endParaRPr>
            </a:p>
          </p:txBody>
        </p:sp>
        <p:grpSp>
          <p:nvGrpSpPr>
            <p:cNvPr id="3" name="组合 2"/>
            <p:cNvGrpSpPr/>
            <p:nvPr/>
          </p:nvGrpSpPr>
          <p:grpSpPr>
            <a:xfrm>
              <a:off x="1184261" y="1730032"/>
              <a:ext cx="3758933" cy="764423"/>
              <a:chOff x="1952660" y="1734096"/>
              <a:chExt cx="3758933" cy="764423"/>
            </a:xfrm>
          </p:grpSpPr>
          <p:sp>
            <p:nvSpPr>
              <p:cNvPr id="5" name="Rounded Rectangle 38"/>
              <p:cNvSpPr/>
              <p:nvPr/>
            </p:nvSpPr>
            <p:spPr>
              <a:xfrm rot="16200000">
                <a:off x="3449915" y="236841"/>
                <a:ext cx="764423" cy="3758933"/>
              </a:xfrm>
              <a:prstGeom prst="roundRect">
                <a:avLst>
                  <a:gd fmla="val 50000" name="adj"/>
                </a:avLst>
              </a:prstGeom>
              <a:solidFill>
                <a:srgbClr val="C00000"/>
              </a:solidFill>
              <a:ln algn="ctr" cap="flat" cmpd="sng" w="12700">
                <a:noFill/>
                <a:prstDash val="solid"/>
                <a:miter lim="800000"/>
              </a:ln>
              <a:effectLst/>
            </p:spPr>
            <p:txBody>
              <a:bodyPr anchor="ctr" rtlCol="0"/>
              <a:lstStyle/>
              <a:p>
                <a:pPr algn="ctr" defTabSz="914309">
                  <a:defRPr/>
                </a:pPr>
                <a:endParaRPr kern="0" lang="en-US" sz="3200">
                  <a:solidFill>
                    <a:srgbClr val="FFFFFF"/>
                  </a:solidFill>
                  <a:cs typeface="+mn-ea"/>
                  <a:sym typeface="+mn-lt"/>
                </a:endParaRPr>
              </a:p>
            </p:txBody>
          </p:sp>
          <p:sp>
            <p:nvSpPr>
              <p:cNvPr id="6" name="文本框 5"/>
              <p:cNvSpPr txBox="1"/>
              <p:nvPr/>
            </p:nvSpPr>
            <p:spPr>
              <a:xfrm>
                <a:off x="2777992" y="1821203"/>
                <a:ext cx="2087880" cy="548640"/>
              </a:xfrm>
              <a:prstGeom prst="rect">
                <a:avLst/>
              </a:prstGeom>
              <a:noFill/>
            </p:spPr>
            <p:txBody>
              <a:bodyPr rtlCol="0" wrap="none">
                <a:spAutoFit/>
              </a:bodyPr>
              <a:lstStyle/>
              <a:p>
                <a:r>
                  <a:rPr altLang="en-US" lang="zh-CN" sz="3000">
                    <a:solidFill>
                      <a:prstClr val="white"/>
                    </a:solidFill>
                    <a:cs typeface="+mn-ea"/>
                    <a:sym typeface="+mn-lt"/>
                  </a:rPr>
                  <a:t>组织生活会</a:t>
                </a:r>
              </a:p>
            </p:txBody>
          </p:sp>
        </p:grpSp>
      </p:grpSp>
      <p:grpSp>
        <p:nvGrpSpPr>
          <p:cNvPr id="11" name="组合 10"/>
          <p:cNvGrpSpPr/>
          <p:nvPr/>
        </p:nvGrpSpPr>
        <p:grpSpPr>
          <a:xfrm>
            <a:off x="6711901" y="998511"/>
            <a:ext cx="4814168" cy="4365749"/>
            <a:chOff x="656642" y="1730032"/>
            <a:chExt cx="4814168" cy="4365749"/>
          </a:xfrm>
        </p:grpSpPr>
        <p:sp>
          <p:nvSpPr>
            <p:cNvPr id="12" name="矩形 83">
              <a:extLst>
                <a:ext uri="{FF2B5EF4-FFF2-40B4-BE49-F238E27FC236}">
                  <a16:creationId xmlns:a16="http://schemas.microsoft.com/office/drawing/2014/main" id="{D1215595-6851-4DBE-A9EF-196E82F95533}"/>
                </a:ext>
              </a:extLst>
            </p:cNvPr>
            <p:cNvSpPr>
              <a:spLocks noChangeArrowheads="1"/>
            </p:cNvSpPr>
            <p:nvPr/>
          </p:nvSpPr>
          <p:spPr bwMode="auto">
            <a:xfrm>
              <a:off x="656642" y="2112243"/>
              <a:ext cx="4814168" cy="3983538"/>
            </a:xfrm>
            <a:prstGeom prst="roundRect">
              <a:avLst>
                <a:gd fmla="val 0" name="adj"/>
              </a:avLst>
            </a:prstGeom>
            <a:noFill/>
            <a:ln w="9525">
              <a:solidFill>
                <a:srgbClr val="C00000"/>
              </a:solidFill>
              <a:miter lim="800000"/>
            </a:ln>
          </p:spPr>
          <p:txBody>
            <a:bodyPr/>
            <a:lstStyle>
              <a:lvl1pPr>
                <a:spcBef>
                  <a:spcPct val="20000"/>
                </a:spcBef>
                <a:buChar char="•"/>
                <a:defRPr sz="2000">
                  <a:solidFill>
                    <a:srgbClr val="4D4D4D"/>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spcBef>
                  <a:spcPct val="20000"/>
                </a:spcBef>
                <a:buChar char="–"/>
                <a:defRPr sz="2000">
                  <a:solidFill>
                    <a:srgbClr val="4D4D4D"/>
                  </a:solidFill>
                  <a:latin charset="0" panose="020b0604020202020204" pitchFamily="34" typeface="Arial"/>
                  <a:ea charset="-122" panose="02010609030101010101" pitchFamily="49" typeface="仿宋_GB2312"/>
                  <a:cs charset="-122" panose="02010609030101010101" pitchFamily="49"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cs charset="-122" panose="02010609030101010101" pitchFamily="49" typeface="仿宋_GB2312"/>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9pPr>
            </a:lstStyle>
            <a:p>
              <a:pPr fontAlgn="base">
                <a:spcBef>
                  <a:spcPct val="0"/>
                </a:spcBef>
                <a:spcAft>
                  <a:spcPct val="0"/>
                </a:spcAft>
                <a:buFontTx/>
                <a:buNone/>
                <a:defRPr/>
              </a:pPr>
              <a:endParaRPr altLang="en-US" lang="zh-CN" sz="1800">
                <a:latin typeface="+mn-lt"/>
                <a:ea typeface="+mn-ea"/>
                <a:cs typeface="+mn-ea"/>
                <a:sym typeface="+mn-lt"/>
              </a:endParaRPr>
            </a:p>
          </p:txBody>
        </p:sp>
        <p:grpSp>
          <p:nvGrpSpPr>
            <p:cNvPr id="13" name="组合 12"/>
            <p:cNvGrpSpPr/>
            <p:nvPr/>
          </p:nvGrpSpPr>
          <p:grpSpPr>
            <a:xfrm>
              <a:off x="1184261" y="1730032"/>
              <a:ext cx="3758933" cy="764423"/>
              <a:chOff x="1952660" y="1734096"/>
              <a:chExt cx="3758933" cy="764423"/>
            </a:xfrm>
          </p:grpSpPr>
          <p:sp>
            <p:nvSpPr>
              <p:cNvPr id="14" name="Rounded Rectangle 38"/>
              <p:cNvSpPr/>
              <p:nvPr/>
            </p:nvSpPr>
            <p:spPr>
              <a:xfrm rot="16200000">
                <a:off x="3449915" y="236841"/>
                <a:ext cx="764423" cy="3758933"/>
              </a:xfrm>
              <a:prstGeom prst="roundRect">
                <a:avLst>
                  <a:gd fmla="val 50000" name="adj"/>
                </a:avLst>
              </a:prstGeom>
              <a:solidFill>
                <a:srgbClr val="C00000"/>
              </a:solidFill>
              <a:ln algn="ctr" cap="flat" cmpd="sng" w="12700">
                <a:noFill/>
                <a:prstDash val="solid"/>
                <a:miter lim="800000"/>
              </a:ln>
              <a:effectLst/>
            </p:spPr>
            <p:txBody>
              <a:bodyPr anchor="ctr" rtlCol="0"/>
              <a:lstStyle/>
              <a:p>
                <a:pPr algn="ctr" defTabSz="914309">
                  <a:defRPr/>
                </a:pPr>
                <a:endParaRPr kern="0" lang="en-US" sz="3200">
                  <a:solidFill>
                    <a:srgbClr val="FFFFFF"/>
                  </a:solidFill>
                  <a:cs typeface="+mn-ea"/>
                  <a:sym typeface="+mn-lt"/>
                </a:endParaRPr>
              </a:p>
            </p:txBody>
          </p:sp>
          <p:sp>
            <p:nvSpPr>
              <p:cNvPr id="15" name="文本框 14"/>
              <p:cNvSpPr txBox="1"/>
              <p:nvPr/>
            </p:nvSpPr>
            <p:spPr>
              <a:xfrm>
                <a:off x="2777991" y="1821203"/>
                <a:ext cx="2087880" cy="548640"/>
              </a:xfrm>
              <a:prstGeom prst="rect">
                <a:avLst/>
              </a:prstGeom>
              <a:noFill/>
            </p:spPr>
            <p:txBody>
              <a:bodyPr rtlCol="0" wrap="none">
                <a:spAutoFit/>
              </a:bodyPr>
              <a:lstStyle/>
              <a:p>
                <a:r>
                  <a:rPr altLang="en-US" lang="zh-CN" sz="3000">
                    <a:solidFill>
                      <a:prstClr val="white"/>
                    </a:solidFill>
                    <a:cs typeface="+mn-ea"/>
                    <a:sym typeface="+mn-lt"/>
                  </a:rPr>
                  <a:t>民主生活会</a:t>
                </a:r>
              </a:p>
            </p:txBody>
          </p:sp>
        </p:grpSp>
      </p:grpSp>
      <p:sp>
        <p:nvSpPr>
          <p:cNvPr id="17" name="矩形 16"/>
          <p:cNvSpPr/>
          <p:nvPr/>
        </p:nvSpPr>
        <p:spPr>
          <a:xfrm>
            <a:off x="864482" y="2058039"/>
            <a:ext cx="4373880" cy="426720"/>
          </a:xfrm>
          <a:prstGeom prst="rect">
            <a:avLst/>
          </a:prstGeom>
        </p:spPr>
        <p:txBody>
          <a:bodyPr wrap="none">
            <a:spAutoFit/>
          </a:bodyPr>
          <a:lstStyle/>
          <a:p>
            <a:r>
              <a:rPr altLang="en-US" lang="zh-CN" sz="2200">
                <a:solidFill>
                  <a:srgbClr val="C00000"/>
                </a:solidFill>
                <a:cs typeface="+mn-ea"/>
                <a:sym typeface="+mn-lt"/>
              </a:rPr>
              <a:t>召开时间：每季度或半年召开一次</a:t>
            </a:r>
          </a:p>
        </p:txBody>
      </p:sp>
      <p:sp>
        <p:nvSpPr>
          <p:cNvPr id="18" name="矩形 17"/>
          <p:cNvSpPr/>
          <p:nvPr/>
        </p:nvSpPr>
        <p:spPr>
          <a:xfrm>
            <a:off x="6845333" y="2058038"/>
            <a:ext cx="3256280" cy="426720"/>
          </a:xfrm>
          <a:prstGeom prst="rect">
            <a:avLst/>
          </a:prstGeom>
        </p:spPr>
        <p:txBody>
          <a:bodyPr wrap="none">
            <a:spAutoFit/>
          </a:bodyPr>
          <a:lstStyle/>
          <a:p>
            <a:r>
              <a:rPr altLang="en-US" lang="zh-CN" sz="2200">
                <a:solidFill>
                  <a:srgbClr val="C00000"/>
                </a:solidFill>
                <a:cs typeface="+mn-ea"/>
                <a:sym typeface="+mn-lt"/>
              </a:rPr>
              <a:t>召开时间：每年召开一次</a:t>
            </a:r>
          </a:p>
        </p:txBody>
      </p:sp>
      <p:sp>
        <p:nvSpPr>
          <p:cNvPr id="19" name="矩形 18"/>
          <p:cNvSpPr/>
          <p:nvPr/>
        </p:nvSpPr>
        <p:spPr>
          <a:xfrm>
            <a:off x="864482" y="2769715"/>
            <a:ext cx="4373880" cy="762000"/>
          </a:xfrm>
          <a:prstGeom prst="rect">
            <a:avLst/>
          </a:prstGeom>
        </p:spPr>
        <p:txBody>
          <a:bodyPr wrap="none">
            <a:spAutoFit/>
          </a:bodyPr>
          <a:lstStyle/>
          <a:p>
            <a:r>
              <a:rPr altLang="en-US" lang="zh-CN" sz="2200">
                <a:solidFill>
                  <a:srgbClr val="C00000"/>
                </a:solidFill>
                <a:cs typeface="+mn-ea"/>
                <a:sym typeface="+mn-lt"/>
              </a:rPr>
              <a:t>参加人员：党支部（党小组）的全</a:t>
            </a:r>
          </a:p>
          <a:p>
            <a:r>
              <a:rPr altLang="en-US" lang="zh-CN" sz="2200">
                <a:solidFill>
                  <a:srgbClr val="C00000"/>
                </a:solidFill>
                <a:cs typeface="+mn-ea"/>
                <a:sym typeface="+mn-lt"/>
              </a:rPr>
              <a:t>体党员，包括上级领导干部</a:t>
            </a:r>
          </a:p>
        </p:txBody>
      </p:sp>
      <p:sp>
        <p:nvSpPr>
          <p:cNvPr id="20" name="矩形 19"/>
          <p:cNvSpPr/>
          <p:nvPr/>
        </p:nvSpPr>
        <p:spPr>
          <a:xfrm>
            <a:off x="6834146" y="2781520"/>
            <a:ext cx="4094480" cy="426720"/>
          </a:xfrm>
          <a:prstGeom prst="rect">
            <a:avLst/>
          </a:prstGeom>
        </p:spPr>
        <p:txBody>
          <a:bodyPr wrap="none">
            <a:spAutoFit/>
          </a:bodyPr>
          <a:lstStyle/>
          <a:p>
            <a:r>
              <a:rPr altLang="en-US" lang="zh-CN" sz="2200">
                <a:solidFill>
                  <a:srgbClr val="C00000"/>
                </a:solidFill>
                <a:cs typeface="+mn-ea"/>
                <a:sym typeface="+mn-lt"/>
              </a:rPr>
              <a:t>参加人员：县以上党员领导干部</a:t>
            </a:r>
          </a:p>
        </p:txBody>
      </p:sp>
      <p:sp>
        <p:nvSpPr>
          <p:cNvPr id="21" name="矩形 20"/>
          <p:cNvSpPr/>
          <p:nvPr/>
        </p:nvSpPr>
        <p:spPr>
          <a:xfrm>
            <a:off x="866210" y="3834261"/>
            <a:ext cx="4348586" cy="1767840"/>
          </a:xfrm>
          <a:prstGeom prst="rect">
            <a:avLst/>
          </a:prstGeom>
        </p:spPr>
        <p:txBody>
          <a:bodyPr wrap="square">
            <a:spAutoFit/>
          </a:bodyPr>
          <a:lstStyle/>
          <a:p>
            <a:pPr algn="just"/>
            <a:r>
              <a:rPr altLang="en-US" lang="zh-CN" sz="2200">
                <a:solidFill>
                  <a:srgbClr val="C00000"/>
                </a:solidFill>
                <a:cs typeface="+mn-ea"/>
                <a:sym typeface="+mn-lt"/>
              </a:rPr>
              <a:t>作用发挥：统一党员的思想，增强党性和组织观念，加强党支部的自身建设，党员中的领导干部一般会带头发言并反躬自省，目的是找出问题、共同进步</a:t>
            </a:r>
          </a:p>
        </p:txBody>
      </p:sp>
      <p:sp>
        <p:nvSpPr>
          <p:cNvPr id="22" name="矩形 21"/>
          <p:cNvSpPr/>
          <p:nvPr/>
        </p:nvSpPr>
        <p:spPr>
          <a:xfrm>
            <a:off x="6845334" y="3834261"/>
            <a:ext cx="4348586" cy="1767840"/>
          </a:xfrm>
          <a:prstGeom prst="rect">
            <a:avLst/>
          </a:prstGeom>
        </p:spPr>
        <p:txBody>
          <a:bodyPr wrap="square">
            <a:spAutoFit/>
          </a:bodyPr>
          <a:lstStyle/>
          <a:p>
            <a:pPr algn="just"/>
            <a:r>
              <a:rPr altLang="en-US" lang="zh-CN" sz="2200">
                <a:solidFill>
                  <a:srgbClr val="C00000"/>
                </a:solidFill>
                <a:cs typeface="+mn-ea"/>
                <a:sym typeface="+mn-lt"/>
              </a:rPr>
              <a:t>作用发挥：以提高领导班子发现和解决自身问题的能力为定位，遵循惩前毖后、治病救人的基本原则，着力加强领导班子的团结统一和思想作风建设</a:t>
            </a:r>
          </a:p>
        </p:txBody>
      </p:sp>
    </p:spTree>
    <p:extLst>
      <p:ext uri="{BB962C8B-B14F-4D97-AF65-F5344CB8AC3E}">
        <p14:creationId val="942377009"/>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ipe(up)"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11"/>
                                        </p:tgtEl>
                                        <p:attrNameLst>
                                          <p:attrName>style.visibility</p:attrName>
                                        </p:attrNameLst>
                                      </p:cBhvr>
                                      <p:to>
                                        <p:strVal val="visible"/>
                                      </p:to>
                                    </p:set>
                                    <p:animEffect filter="wipe(up)"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18"/>
                                        </p:tgtEl>
                                        <p:attrNameLst>
                                          <p:attrName>style.visibility</p:attrName>
                                        </p:attrNameLst>
                                      </p:cBhvr>
                                      <p:to>
                                        <p:strVal val="visible"/>
                                      </p:to>
                                    </p:set>
                                    <p:anim calcmode="lin" valueType="num">
                                      <p:cBhvr>
                                        <p:cTn dur="500" fill="hold" id="21"/>
                                        <p:tgtEl>
                                          <p:spTgt spid="18"/>
                                        </p:tgtEl>
                                        <p:attrNameLst>
                                          <p:attrName>ppt_w</p:attrName>
                                        </p:attrNameLst>
                                      </p:cBhvr>
                                      <p:tavLst>
                                        <p:tav tm="0">
                                          <p:val>
                                            <p:fltVal val="0"/>
                                          </p:val>
                                        </p:tav>
                                        <p:tav tm="100000">
                                          <p:val>
                                            <p:strVal val="#ppt_w"/>
                                          </p:val>
                                        </p:tav>
                                      </p:tavLst>
                                    </p:anim>
                                    <p:anim calcmode="lin" valueType="num">
                                      <p:cBhvr>
                                        <p:cTn dur="500" fill="hold" id="22"/>
                                        <p:tgtEl>
                                          <p:spTgt spid="18"/>
                                        </p:tgtEl>
                                        <p:attrNameLst>
                                          <p:attrName>ppt_h</p:attrName>
                                        </p:attrNameLst>
                                      </p:cBhvr>
                                      <p:tavLst>
                                        <p:tav tm="0">
                                          <p:val>
                                            <p:fltVal val="0"/>
                                          </p:val>
                                        </p:tav>
                                        <p:tav tm="100000">
                                          <p:val>
                                            <p:strVal val="#ppt_h"/>
                                          </p:val>
                                        </p:tav>
                                      </p:tavLst>
                                    </p:anim>
                                    <p:animEffect filter="fade" transition="in">
                                      <p:cBhvr>
                                        <p:cTn dur="500" id="23"/>
                                        <p:tgtEl>
                                          <p:spTgt spid="18"/>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p:cTn dur="500" fill="hold" id="27"/>
                                        <p:tgtEl>
                                          <p:spTgt spid="19"/>
                                        </p:tgtEl>
                                        <p:attrNameLst>
                                          <p:attrName>ppt_w</p:attrName>
                                        </p:attrNameLst>
                                      </p:cBhvr>
                                      <p:tavLst>
                                        <p:tav tm="0">
                                          <p:val>
                                            <p:fltVal val="0"/>
                                          </p:val>
                                        </p:tav>
                                        <p:tav tm="100000">
                                          <p:val>
                                            <p:strVal val="#ppt_w"/>
                                          </p:val>
                                        </p:tav>
                                      </p:tavLst>
                                    </p:anim>
                                    <p:anim calcmode="lin" valueType="num">
                                      <p:cBhvr>
                                        <p:cTn dur="500" fill="hold" id="28"/>
                                        <p:tgtEl>
                                          <p:spTgt spid="19"/>
                                        </p:tgtEl>
                                        <p:attrNameLst>
                                          <p:attrName>ppt_h</p:attrName>
                                        </p:attrNameLst>
                                      </p:cBhvr>
                                      <p:tavLst>
                                        <p:tav tm="0">
                                          <p:val>
                                            <p:fltVal val="0"/>
                                          </p:val>
                                        </p:tav>
                                        <p:tav tm="100000">
                                          <p:val>
                                            <p:strVal val="#ppt_h"/>
                                          </p:val>
                                        </p:tav>
                                      </p:tavLst>
                                    </p:anim>
                                    <p:animEffect filter="fade" transition="in">
                                      <p:cBhvr>
                                        <p:cTn dur="500" id="29"/>
                                        <p:tgtEl>
                                          <p:spTgt spid="19"/>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p:cTn dur="500" fill="hold" id="33"/>
                                        <p:tgtEl>
                                          <p:spTgt spid="20"/>
                                        </p:tgtEl>
                                        <p:attrNameLst>
                                          <p:attrName>ppt_w</p:attrName>
                                        </p:attrNameLst>
                                      </p:cBhvr>
                                      <p:tavLst>
                                        <p:tav tm="0">
                                          <p:val>
                                            <p:fltVal val="0"/>
                                          </p:val>
                                        </p:tav>
                                        <p:tav tm="100000">
                                          <p:val>
                                            <p:strVal val="#ppt_w"/>
                                          </p:val>
                                        </p:tav>
                                      </p:tavLst>
                                    </p:anim>
                                    <p:anim calcmode="lin" valueType="num">
                                      <p:cBhvr>
                                        <p:cTn dur="500" fill="hold" id="34"/>
                                        <p:tgtEl>
                                          <p:spTgt spid="20"/>
                                        </p:tgtEl>
                                        <p:attrNameLst>
                                          <p:attrName>ppt_h</p:attrName>
                                        </p:attrNameLst>
                                      </p:cBhvr>
                                      <p:tavLst>
                                        <p:tav tm="0">
                                          <p:val>
                                            <p:fltVal val="0"/>
                                          </p:val>
                                        </p:tav>
                                        <p:tav tm="100000">
                                          <p:val>
                                            <p:strVal val="#ppt_h"/>
                                          </p:val>
                                        </p:tav>
                                      </p:tavLst>
                                    </p:anim>
                                    <p:animEffect filter="fade" transition="in">
                                      <p:cBhvr>
                                        <p:cTn dur="500" id="35"/>
                                        <p:tgtEl>
                                          <p:spTgt spid="20"/>
                                        </p:tgtEl>
                                      </p:cBhvr>
                                    </p:animEffect>
                                  </p:childTnLst>
                                </p:cTn>
                              </p:par>
                            </p:childTnLst>
                          </p:cTn>
                        </p:par>
                        <p:par>
                          <p:cTn fill="hold" id="36" nodeType="afterGroup">
                            <p:stCondLst>
                              <p:cond delay="3000"/>
                            </p:stCondLst>
                            <p:childTnLst>
                              <p:par>
                                <p:cTn fill="hold" grpId="0" id="37" nodeType="afterEffect" presetClass="entr" presetID="53" presetSubtype="0">
                                  <p:stCondLst>
                                    <p:cond delay="0"/>
                                  </p:stCondLst>
                                  <p:childTnLst>
                                    <p:set>
                                      <p:cBhvr>
                                        <p:cTn dur="1" fill="hold" id="38">
                                          <p:stCondLst>
                                            <p:cond delay="0"/>
                                          </p:stCondLst>
                                        </p:cTn>
                                        <p:tgtEl>
                                          <p:spTgt spid="21"/>
                                        </p:tgtEl>
                                        <p:attrNameLst>
                                          <p:attrName>style.visibility</p:attrName>
                                        </p:attrNameLst>
                                      </p:cBhvr>
                                      <p:to>
                                        <p:strVal val="visible"/>
                                      </p:to>
                                    </p:set>
                                    <p:anim calcmode="lin" valueType="num">
                                      <p:cBhvr>
                                        <p:cTn dur="500" fill="hold" id="39"/>
                                        <p:tgtEl>
                                          <p:spTgt spid="21"/>
                                        </p:tgtEl>
                                        <p:attrNameLst>
                                          <p:attrName>ppt_w</p:attrName>
                                        </p:attrNameLst>
                                      </p:cBhvr>
                                      <p:tavLst>
                                        <p:tav tm="0">
                                          <p:val>
                                            <p:fltVal val="0"/>
                                          </p:val>
                                        </p:tav>
                                        <p:tav tm="100000">
                                          <p:val>
                                            <p:strVal val="#ppt_w"/>
                                          </p:val>
                                        </p:tav>
                                      </p:tavLst>
                                    </p:anim>
                                    <p:anim calcmode="lin" valueType="num">
                                      <p:cBhvr>
                                        <p:cTn dur="500" fill="hold" id="40"/>
                                        <p:tgtEl>
                                          <p:spTgt spid="21"/>
                                        </p:tgtEl>
                                        <p:attrNameLst>
                                          <p:attrName>ppt_h</p:attrName>
                                        </p:attrNameLst>
                                      </p:cBhvr>
                                      <p:tavLst>
                                        <p:tav tm="0">
                                          <p:val>
                                            <p:fltVal val="0"/>
                                          </p:val>
                                        </p:tav>
                                        <p:tav tm="100000">
                                          <p:val>
                                            <p:strVal val="#ppt_h"/>
                                          </p:val>
                                        </p:tav>
                                      </p:tavLst>
                                    </p:anim>
                                    <p:animEffect filter="fade" transition="in">
                                      <p:cBhvr>
                                        <p:cTn dur="500" id="41"/>
                                        <p:tgtEl>
                                          <p:spTgt spid="21"/>
                                        </p:tgtEl>
                                      </p:cBhvr>
                                    </p:animEffect>
                                  </p:childTnLst>
                                </p:cTn>
                              </p:par>
                            </p:childTnLst>
                          </p:cTn>
                        </p:par>
                        <p:par>
                          <p:cTn fill="hold" id="42" nodeType="afterGroup">
                            <p:stCondLst>
                              <p:cond delay="3500"/>
                            </p:stCondLst>
                            <p:childTnLst>
                              <p:par>
                                <p:cTn fill="hold" grpId="0" id="43" nodeType="afterEffect" presetClass="entr" presetID="53" presetSubtype="0">
                                  <p:stCondLst>
                                    <p:cond delay="0"/>
                                  </p:stCondLst>
                                  <p:childTnLst>
                                    <p:set>
                                      <p:cBhvr>
                                        <p:cTn dur="1" fill="hold" id="44">
                                          <p:stCondLst>
                                            <p:cond delay="0"/>
                                          </p:stCondLst>
                                        </p:cTn>
                                        <p:tgtEl>
                                          <p:spTgt spid="22"/>
                                        </p:tgtEl>
                                        <p:attrNameLst>
                                          <p:attrName>style.visibility</p:attrName>
                                        </p:attrNameLst>
                                      </p:cBhvr>
                                      <p:to>
                                        <p:strVal val="visible"/>
                                      </p:to>
                                    </p:set>
                                    <p:anim calcmode="lin" valueType="num">
                                      <p:cBhvr>
                                        <p:cTn dur="500" fill="hold" id="45"/>
                                        <p:tgtEl>
                                          <p:spTgt spid="22"/>
                                        </p:tgtEl>
                                        <p:attrNameLst>
                                          <p:attrName>ppt_w</p:attrName>
                                        </p:attrNameLst>
                                      </p:cBhvr>
                                      <p:tavLst>
                                        <p:tav tm="0">
                                          <p:val>
                                            <p:fltVal val="0"/>
                                          </p:val>
                                        </p:tav>
                                        <p:tav tm="100000">
                                          <p:val>
                                            <p:strVal val="#ppt_w"/>
                                          </p:val>
                                        </p:tav>
                                      </p:tavLst>
                                    </p:anim>
                                    <p:anim calcmode="lin" valueType="num">
                                      <p:cBhvr>
                                        <p:cTn dur="500" fill="hold" id="46"/>
                                        <p:tgtEl>
                                          <p:spTgt spid="22"/>
                                        </p:tgtEl>
                                        <p:attrNameLst>
                                          <p:attrName>ppt_h</p:attrName>
                                        </p:attrNameLst>
                                      </p:cBhvr>
                                      <p:tavLst>
                                        <p:tav tm="0">
                                          <p:val>
                                            <p:fltVal val="0"/>
                                          </p:val>
                                        </p:tav>
                                        <p:tav tm="100000">
                                          <p:val>
                                            <p:strVal val="#ppt_h"/>
                                          </p:val>
                                        </p:tav>
                                      </p:tavLst>
                                    </p:anim>
                                    <p:animEffect filter="fade" transition="in">
                                      <p:cBhvr>
                                        <p:cTn dur="500" id="4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D8C771D2-52A2-4B28-BD29-5EAE5DEF33F6}"/>
              </a:ext>
            </a:extLst>
          </p:cNvPr>
          <p:cNvPicPr>
            <a:picLocks noChangeAspect="1"/>
          </p:cNvPicPr>
          <p:nvPr/>
        </p:nvPicPr>
        <p:blipFill>
          <a:blip r:embed="rId2">
            <a:extLst>
              <a:ext uri="{28A0092B-C50C-407E-A947-70E740481C1C}">
                <a14:useLocalDpi val="0"/>
              </a:ext>
            </a:extLst>
          </a:blip>
          <a:stretch>
            <a:fillRect/>
          </a:stretch>
        </p:blipFill>
        <p:spPr>
          <a:xfrm>
            <a:off x="0" y="0"/>
            <a:ext cx="12221358" cy="6858000"/>
          </a:xfrm>
          <a:prstGeom prst="rect">
            <a:avLst/>
          </a:prstGeom>
        </p:spPr>
      </p:pic>
      <p:pic>
        <p:nvPicPr>
          <p:cNvPr id="5" name="图片 4">
            <a:extLst>
              <a:ext uri="{FF2B5EF4-FFF2-40B4-BE49-F238E27FC236}">
                <a16:creationId xmlns:a16="http://schemas.microsoft.com/office/drawing/2014/main" id="{ADD78A12-EF64-4FAD-85DE-F5727531B5B9}"/>
              </a:ext>
            </a:extLst>
          </p:cNvPr>
          <p:cNvPicPr>
            <a:picLocks noChangeAspect="1"/>
          </p:cNvPicPr>
          <p:nvPr/>
        </p:nvPicPr>
        <p:blipFill>
          <a:blip r:embed="rId3">
            <a:extLst>
              <a:ext uri="{28A0092B-C50C-407E-A947-70E740481C1C}">
                <a14:useLocalDpi val="0"/>
              </a:ext>
            </a:extLst>
          </a:blip>
          <a:srcRect r="3831"/>
          <a:stretch>
            <a:fillRect/>
          </a:stretch>
        </p:blipFill>
        <p:spPr>
          <a:xfrm>
            <a:off x="-11707" y="3255764"/>
            <a:ext cx="12203708" cy="3655983"/>
          </a:xfrm>
          <a:prstGeom prst="rect">
            <a:avLst/>
          </a:prstGeom>
        </p:spPr>
      </p:pic>
      <p:pic>
        <p:nvPicPr>
          <p:cNvPr id="2" name="图片 1">
            <a:extLst>
              <a:ext uri="{FF2B5EF4-FFF2-40B4-BE49-F238E27FC236}">
                <a16:creationId xmlns:a16="http://schemas.microsoft.com/office/drawing/2014/main" id="{A1F47680-8D95-4D57-9BB1-36136188AF07}"/>
              </a:ext>
            </a:extLst>
          </p:cNvPr>
          <p:cNvPicPr>
            <a:picLocks noChangeAspect="1"/>
          </p:cNvPicPr>
          <p:nvPr/>
        </p:nvPicPr>
        <p:blipFill>
          <a:blip r:embed="rId4">
            <a:extLst>
              <a:ext uri="{28A0092B-C50C-407E-A947-70E740481C1C}">
                <a14:useLocalDpi val="0"/>
              </a:ext>
            </a:extLst>
          </a:blip>
          <a:stretch>
            <a:fillRect/>
          </a:stretch>
        </p:blipFill>
        <p:spPr>
          <a:xfrm>
            <a:off x="0" y="3482686"/>
            <a:ext cx="2416630" cy="3394791"/>
          </a:xfrm>
          <a:prstGeom prst="rect">
            <a:avLst/>
          </a:prstGeom>
        </p:spPr>
      </p:pic>
      <p:pic>
        <p:nvPicPr>
          <p:cNvPr id="3" name="图片 2">
            <a:extLst>
              <a:ext uri="{FF2B5EF4-FFF2-40B4-BE49-F238E27FC236}">
                <a16:creationId xmlns:a16="http://schemas.microsoft.com/office/drawing/2014/main" id="{B743F958-2060-4797-B359-95371939C523}"/>
              </a:ext>
            </a:extLst>
          </p:cNvPr>
          <p:cNvPicPr>
            <a:picLocks noChangeAspect="1"/>
          </p:cNvPicPr>
          <p:nvPr/>
        </p:nvPicPr>
        <p:blipFill>
          <a:blip r:embed="rId5">
            <a:extLst>
              <a:ext uri="{28A0092B-C50C-407E-A947-70E740481C1C}">
                <a14:useLocalDpi val="0"/>
              </a:ext>
            </a:extLst>
          </a:blip>
          <a:stretch>
            <a:fillRect/>
          </a:stretch>
        </p:blipFill>
        <p:spPr>
          <a:xfrm>
            <a:off x="8971472" y="3978577"/>
            <a:ext cx="3249886" cy="2901887"/>
          </a:xfrm>
          <a:prstGeom prst="rect">
            <a:avLst/>
          </a:prstGeom>
        </p:spPr>
      </p:pic>
      <p:pic>
        <p:nvPicPr>
          <p:cNvPr id="4" name="图片 3">
            <a:extLst>
              <a:ext uri="{FF2B5EF4-FFF2-40B4-BE49-F238E27FC236}">
                <a16:creationId xmlns:a16="http://schemas.microsoft.com/office/drawing/2014/main" id="{89F52CE4-0B02-41CF-BDBF-AA3787163E03}"/>
              </a:ext>
            </a:extLst>
          </p:cNvPr>
          <p:cNvPicPr>
            <a:picLocks noChangeAspect="1"/>
          </p:cNvPicPr>
          <p:nvPr/>
        </p:nvPicPr>
        <p:blipFill>
          <a:blip r:embed="rId6">
            <a:extLst>
              <a:ext uri="{28A0092B-C50C-407E-A947-70E740481C1C}">
                <a14:useLocalDpi val="0"/>
              </a:ext>
            </a:extLst>
          </a:blip>
          <a:srcRect l="62582"/>
          <a:stretch>
            <a:fillRect/>
          </a:stretch>
        </p:blipFill>
        <p:spPr>
          <a:xfrm>
            <a:off x="5398189" y="495713"/>
            <a:ext cx="1424980" cy="1480315"/>
          </a:xfrm>
          <a:prstGeom prst="rect">
            <a:avLst/>
          </a:prstGeom>
          <a:effectLst>
            <a:outerShdw algn="t" blurRad="76200" dir="5400000" dist="50800" rotWithShape="0">
              <a:prstClr val="black">
                <a:alpha val="40000"/>
              </a:prstClr>
            </a:outerShdw>
          </a:effectLst>
        </p:spPr>
      </p:pic>
      <p:pic>
        <p:nvPicPr>
          <p:cNvPr id="6" name="图片 5">
            <a:extLst>
              <a:ext uri="{FF2B5EF4-FFF2-40B4-BE49-F238E27FC236}">
                <a16:creationId xmlns:a16="http://schemas.microsoft.com/office/drawing/2014/main" id="{2B3C363B-403E-419C-9CA7-83BDE75AD932}"/>
              </a:ext>
            </a:extLst>
          </p:cNvPr>
          <p:cNvPicPr>
            <a:picLocks noChangeAspect="1"/>
          </p:cNvPicPr>
          <p:nvPr/>
        </p:nvPicPr>
        <p:blipFill>
          <a:blip r:embed="rId7">
            <a:extLst>
              <a:ext uri="{28A0092B-C50C-407E-A947-70E740481C1C}">
                <a14:useLocalDpi val="0"/>
              </a:ext>
            </a:extLst>
          </a:blip>
          <a:stretch>
            <a:fillRect/>
          </a:stretch>
        </p:blipFill>
        <p:spPr>
          <a:xfrm>
            <a:off x="-11708" y="-7296"/>
            <a:ext cx="4449932" cy="1650901"/>
          </a:xfrm>
          <a:prstGeom prst="rect">
            <a:avLst/>
          </a:prstGeom>
        </p:spPr>
      </p:pic>
      <p:pic>
        <p:nvPicPr>
          <p:cNvPr id="14" name="图片 13">
            <a:extLst>
              <a:ext uri="{FF2B5EF4-FFF2-40B4-BE49-F238E27FC236}">
                <a16:creationId xmlns:a16="http://schemas.microsoft.com/office/drawing/2014/main" id="{C5CAEA2D-C3FF-4FDE-8DE1-6C0BDA09DD6E}"/>
              </a:ext>
            </a:extLst>
          </p:cNvPr>
          <p:cNvPicPr>
            <a:picLocks noChangeAspect="1"/>
          </p:cNvPicPr>
          <p:nvPr/>
        </p:nvPicPr>
        <p:blipFill>
          <a:blip r:embed="rId8">
            <a:extLst>
              <a:ext uri="{28A0092B-C50C-407E-A947-70E740481C1C}">
                <a14:useLocalDpi val="0"/>
              </a:ext>
            </a:extLst>
          </a:blip>
          <a:stretch>
            <a:fillRect/>
          </a:stretch>
        </p:blipFill>
        <p:spPr>
          <a:xfrm>
            <a:off x="2831902" y="3545293"/>
            <a:ext cx="6492240" cy="511667"/>
          </a:xfrm>
          <a:prstGeom prst="rect">
            <a:avLst/>
          </a:prstGeom>
        </p:spPr>
      </p:pic>
      <p:pic>
        <p:nvPicPr>
          <p:cNvPr id="15" name="图片 14">
            <a:extLst>
              <a:ext uri="{FF2B5EF4-FFF2-40B4-BE49-F238E27FC236}">
                <a16:creationId xmlns:a16="http://schemas.microsoft.com/office/drawing/2014/main" id="{8C9D9D90-DB90-48E6-9D70-77F5125DD3B2}"/>
              </a:ext>
            </a:extLst>
          </p:cNvPr>
          <p:cNvPicPr>
            <a:picLocks noChangeAspect="1"/>
          </p:cNvPicPr>
          <p:nvPr/>
        </p:nvPicPr>
        <p:blipFill>
          <a:blip r:embed="rId9">
            <a:extLst>
              <a:ext uri="{28A0092B-C50C-407E-A947-70E740481C1C}">
                <a14:useLocalDpi val="0"/>
              </a:ext>
            </a:extLst>
          </a:blip>
          <a:stretch>
            <a:fillRect/>
          </a:stretch>
        </p:blipFill>
        <p:spPr>
          <a:xfrm>
            <a:off x="8663852" y="499032"/>
            <a:ext cx="3306037" cy="1480315"/>
          </a:xfrm>
          <a:prstGeom prst="rect">
            <a:avLst/>
          </a:prstGeom>
        </p:spPr>
      </p:pic>
      <p:sp>
        <p:nvSpPr>
          <p:cNvPr id="17" name="矩形 16">
            <a:extLst>
              <a:ext uri="{FF2B5EF4-FFF2-40B4-BE49-F238E27FC236}">
                <a16:creationId xmlns:a16="http://schemas.microsoft.com/office/drawing/2014/main" id="{BF154847-5D4B-46BE-B7DE-1EA159E3E54F}"/>
              </a:ext>
            </a:extLst>
          </p:cNvPr>
          <p:cNvSpPr/>
          <p:nvPr/>
        </p:nvSpPr>
        <p:spPr>
          <a:xfrm>
            <a:off x="1089501" y="2041950"/>
            <a:ext cx="10288466" cy="1310640"/>
          </a:xfrm>
          <a:prstGeom prst="rect">
            <a:avLst/>
          </a:prstGeom>
        </p:spPr>
        <p:txBody>
          <a:bodyPr wrap="square">
            <a:spAutoFit/>
          </a:bodyPr>
          <a:lstStyle/>
          <a:p>
            <a:pPr algn="ctr" lvl="0"/>
            <a:r>
              <a:rPr altLang="en-US" kern="0" lang="zh-CN" sz="8000">
                <a:solidFill>
                  <a:srgbClr val="C00000"/>
                </a:solidFill>
                <a:cs typeface="+mn-ea"/>
                <a:sym typeface="+mn-lt"/>
              </a:rPr>
              <a:t>谈心谈话制度</a:t>
            </a:r>
          </a:p>
        </p:txBody>
      </p:sp>
      <p:sp>
        <p:nvSpPr>
          <p:cNvPr id="18" name="文本框 17">
            <a:extLst>
              <a:ext uri="{FF2B5EF4-FFF2-40B4-BE49-F238E27FC236}">
                <a16:creationId xmlns:a16="http://schemas.microsoft.com/office/drawing/2014/main" id="{A73FDC46-1020-4CC6-A5E3-21468D9639C0}"/>
              </a:ext>
            </a:extLst>
          </p:cNvPr>
          <p:cNvSpPr txBox="1"/>
          <p:nvPr/>
        </p:nvSpPr>
        <p:spPr>
          <a:xfrm>
            <a:off x="849162" y="4236863"/>
            <a:ext cx="10457720" cy="518160"/>
          </a:xfrm>
          <a:prstGeom prst="rect">
            <a:avLst/>
          </a:prstGeom>
          <a:noFill/>
        </p:spPr>
        <p:txBody>
          <a:bodyPr rtlCol="0" wrap="square">
            <a:spAutoFit/>
          </a:bodyPr>
          <a:lstStyle/>
          <a:p>
            <a:pPr algn="ctr"/>
            <a:r>
              <a:rPr altLang="en-US" lang="zh-CN" sz="2800">
                <a:solidFill>
                  <a:schemeClr val="tx1">
                    <a:lumMod val="65000"/>
                    <a:lumOff val="35000"/>
                  </a:schemeClr>
                </a:solidFill>
                <a:cs typeface="+mn-ea"/>
                <a:sym typeface="+mn-lt"/>
              </a:rPr>
              <a:t>坚持党内生活制度 严格党的组织生活</a:t>
            </a:r>
          </a:p>
        </p:txBody>
      </p:sp>
    </p:spTree>
    <p:extLst>
      <p:ext uri="{BB962C8B-B14F-4D97-AF65-F5344CB8AC3E}">
        <p14:creationId val="634830389"/>
      </p:ext>
    </p:extLst>
  </p:cSld>
  <p:clrMapOvr>
    <a:masterClrMapping/>
  </p:clrMapOvr>
  <mc:AlternateContent>
    <mc:Choice Requires="p15">
      <p:transition advTm="2000" p14:dur="2000" spd="slow">
        <p15:prstTrans prst="wind"/>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3"/>
                                        </p:tgtEl>
                                        <p:attrNameLst>
                                          <p:attrName>style.visibility</p:attrName>
                                        </p:attrNameLst>
                                      </p:cBhvr>
                                      <p:to>
                                        <p:strVal val="visible"/>
                                      </p:to>
                                    </p:set>
                                    <p:animEffect filter="wipe(down)"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par>
                          <p:cTn fill="hold" id="24" nodeType="afterGroup">
                            <p:stCondLst>
                              <p:cond delay="2000"/>
                            </p:stCondLst>
                            <p:childTnLst>
                              <p:par>
                                <p:cTn fill="hold" id="25" nodeType="afterEffect" presetClass="entr" presetID="22" presetSubtype="4">
                                  <p:stCondLst>
                                    <p:cond delay="0"/>
                                  </p:stCondLst>
                                  <p:childTnLst>
                                    <p:set>
                                      <p:cBhvr>
                                        <p:cTn dur="1" fill="hold" id="26">
                                          <p:stCondLst>
                                            <p:cond delay="0"/>
                                          </p:stCondLst>
                                        </p:cTn>
                                        <p:tgtEl>
                                          <p:spTgt spid="5"/>
                                        </p:tgtEl>
                                        <p:attrNameLst>
                                          <p:attrName>style.visibility</p:attrName>
                                        </p:attrNameLst>
                                      </p:cBhvr>
                                      <p:to>
                                        <p:strVal val="visible"/>
                                      </p:to>
                                    </p:set>
                                    <p:animEffect filter="wipe(down)" transition="in">
                                      <p:cBhvr>
                                        <p:cTn dur="500" id="27"/>
                                        <p:tgtEl>
                                          <p:spTgt spid="5"/>
                                        </p:tgtEl>
                                      </p:cBhvr>
                                    </p:animEffect>
                                  </p:childTnLst>
                                </p:cTn>
                              </p:par>
                            </p:childTnLst>
                          </p:cTn>
                        </p:par>
                        <p:par>
                          <p:cTn fill="hold" id="28" nodeType="afterGroup">
                            <p:stCondLst>
                              <p:cond delay="2500"/>
                            </p:stCondLst>
                            <p:childTnLst>
                              <p:par>
                                <p:cTn fill="hold" id="29" nodeType="afterEffect" presetClass="entr" presetID="2" presetSubtype="6">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500" fill="hold" id="31"/>
                                        <p:tgtEl>
                                          <p:spTgt spid="15"/>
                                        </p:tgtEl>
                                        <p:attrNameLst>
                                          <p:attrName>ppt_x</p:attrName>
                                        </p:attrNameLst>
                                      </p:cBhvr>
                                      <p:tavLst>
                                        <p:tav tm="0">
                                          <p:val>
                                            <p:strVal val="1+#ppt_w/2"/>
                                          </p:val>
                                        </p:tav>
                                        <p:tav tm="100000">
                                          <p:val>
                                            <p:strVal val="#ppt_x"/>
                                          </p:val>
                                        </p:tav>
                                      </p:tavLst>
                                    </p:anim>
                                    <p:anim calcmode="lin" valueType="num">
                                      <p:cBhvr additive="base">
                                        <p:cTn dur="500" fill="hold" id="32"/>
                                        <p:tgtEl>
                                          <p:spTgt spid="15"/>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52" presetSubtype="0">
                                  <p:stCondLst>
                                    <p:cond delay="0"/>
                                  </p:stCondLst>
                                  <p:childTnLst>
                                    <p:set>
                                      <p:cBhvr>
                                        <p:cTn dur="1" fill="hold" id="35">
                                          <p:stCondLst>
                                            <p:cond delay="0"/>
                                          </p:stCondLst>
                                        </p:cTn>
                                        <p:tgtEl>
                                          <p:spTgt spid="17"/>
                                        </p:tgtEl>
                                        <p:attrNameLst>
                                          <p:attrName>style.visibility</p:attrName>
                                        </p:attrNameLst>
                                      </p:cBhvr>
                                      <p:to>
                                        <p:strVal val="visible"/>
                                      </p:to>
                                    </p:set>
                                    <p:animScale>
                                      <p:cBhvr>
                                        <p:cTn decel="50000" dur="500" fill="hold" id="36">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7">
                                          <p:stCondLst>
                                            <p:cond delay="0"/>
                                          </p:stCondLst>
                                        </p:cTn>
                                        <p:tgtEl>
                                          <p:spTgt spid="17"/>
                                        </p:tgtEl>
                                        <p:attrNameLst>
                                          <p:attrName>ppt_x</p:attrName>
                                          <p:attrName>ppt_y</p:attrName>
                                        </p:attrNameLst>
                                      </p:cBhvr>
                                    </p:animMotion>
                                    <p:animEffect filter="fade" transition="in">
                                      <p:cBhvr>
                                        <p:cTn dur="500" id="38"/>
                                        <p:tgtEl>
                                          <p:spTgt spid="17"/>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fltVal val="0"/>
                                          </p:val>
                                        </p:tav>
                                        <p:tav tm="100000">
                                          <p:val>
                                            <p:strVal val="#ppt_w"/>
                                          </p:val>
                                        </p:tav>
                                      </p:tavLst>
                                    </p:anim>
                                    <p:anim calcmode="lin" valueType="num">
                                      <p:cBhvr>
                                        <p:cTn dur="500" fill="hold" id="43"/>
                                        <p:tgtEl>
                                          <p:spTgt spid="14"/>
                                        </p:tgtEl>
                                        <p:attrNameLst>
                                          <p:attrName>ppt_h</p:attrName>
                                        </p:attrNameLst>
                                      </p:cBhvr>
                                      <p:tavLst>
                                        <p:tav tm="0">
                                          <p:val>
                                            <p:fltVal val="0"/>
                                          </p:val>
                                        </p:tav>
                                        <p:tav tm="100000">
                                          <p:val>
                                            <p:strVal val="#ppt_h"/>
                                          </p:val>
                                        </p:tav>
                                      </p:tavLst>
                                    </p:anim>
                                    <p:animEffect filter="fade" transition="in">
                                      <p:cBhvr>
                                        <p:cTn dur="500" id="44"/>
                                        <p:tgtEl>
                                          <p:spTgt spid="14"/>
                                        </p:tgtEl>
                                      </p:cBhvr>
                                    </p:animEffect>
                                  </p:childTnLst>
                                </p:cTn>
                              </p:par>
                            </p:childTnLst>
                          </p:cTn>
                        </p:par>
                        <p:par>
                          <p:cTn fill="hold" id="45" nodeType="afterGroup">
                            <p:stCondLst>
                              <p:cond delay="4000"/>
                            </p:stCondLst>
                            <p:childTnLst>
                              <p:par>
                                <p:cTn fill="hold" grpId="0" id="46" nodeType="afterEffect" presetClass="entr" presetID="22" presetSubtype="8">
                                  <p:stCondLst>
                                    <p:cond delay="0"/>
                                  </p:stCondLst>
                                  <p:childTnLst>
                                    <p:set>
                                      <p:cBhvr>
                                        <p:cTn dur="1" fill="hold" id="47">
                                          <p:stCondLst>
                                            <p:cond delay="0"/>
                                          </p:stCondLst>
                                        </p:cTn>
                                        <p:tgtEl>
                                          <p:spTgt spid="18"/>
                                        </p:tgtEl>
                                        <p:attrNameLst>
                                          <p:attrName>style.visibility</p:attrName>
                                        </p:attrNameLst>
                                      </p:cBhvr>
                                      <p:to>
                                        <p:strVal val="visible"/>
                                      </p:to>
                                    </p:set>
                                    <p:animEffect filter="wipe(left)" transition="in">
                                      <p:cBhvr>
                                        <p:cTn dur="500" id="4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rot="5400000">
            <a:off x="1391419" y="-182587"/>
            <a:ext cx="1295460" cy="2967954"/>
            <a:chOff x="2294133" y="1771882"/>
            <a:chExt cx="5898189" cy="4242836"/>
          </a:xfrm>
        </p:grpSpPr>
        <p:sp>
          <p:nvSpPr>
            <p:cNvPr id="6" name="同侧圆角矩形 5"/>
            <p:cNvSpPr/>
            <p:nvPr/>
          </p:nvSpPr>
          <p:spPr>
            <a:xfrm>
              <a:off x="3217716" y="2049451"/>
              <a:ext cx="4974606" cy="3848555"/>
            </a:xfrm>
            <a:prstGeom prst="round2SameRect">
              <a:avLst>
                <a:gd fmla="val 0" name="adj1"/>
                <a:gd fmla="val 0" name="adj2"/>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800" u="none">
                <a:ln>
                  <a:noFill/>
                </a:ln>
                <a:solidFill>
                  <a:prstClr val="white"/>
                </a:solidFill>
                <a:effectLst/>
                <a:uLnTx/>
                <a:uFillTx/>
                <a:cs typeface="+mn-ea"/>
                <a:sym typeface="+mn-lt"/>
              </a:endParaRPr>
            </a:p>
          </p:txBody>
        </p:sp>
        <p:sp>
          <p:nvSpPr>
            <p:cNvPr id="7" name="矩形 6"/>
            <p:cNvSpPr/>
            <p:nvPr/>
          </p:nvSpPr>
          <p:spPr>
            <a:xfrm rot="16200000">
              <a:off x="3086979" y="979036"/>
              <a:ext cx="4242836" cy="5828528"/>
            </a:xfrm>
            <a:prstGeom prst="rect">
              <a:avLst/>
            </a:prstGeom>
          </p:spPr>
          <p:txBody>
            <a:bodyPr wrap="square">
              <a:spAutoFit/>
            </a:bodyPr>
            <a:lstStyle/>
            <a:p>
              <a:pPr algn="just" defTabSz="914377" lvl="0">
                <a:lnSpc>
                  <a:spcPct val="150000"/>
                </a:lnSpc>
              </a:pPr>
              <a:r>
                <a:rPr altLang="en-US" kern="0" lang="zh-CN" sz="5200">
                  <a:solidFill>
                    <a:prstClr val="white"/>
                  </a:solidFill>
                  <a:cs typeface="+mn-ea"/>
                  <a:sym typeface="+mn-lt"/>
                </a:rPr>
                <a:t>目标任务</a:t>
              </a:r>
            </a:p>
          </p:txBody>
        </p:sp>
      </p:grpSp>
      <p:sp>
        <p:nvSpPr>
          <p:cNvPr id="8" name="矩形 7">
            <a:extLst>
              <a:ext uri="{FF2B5EF4-FFF2-40B4-BE49-F238E27FC236}">
                <a16:creationId xmlns:a16="http://schemas.microsoft.com/office/drawing/2014/main" id="{37595D57-88C9-49D0-BB18-080D4485A32B}"/>
              </a:ext>
            </a:extLst>
          </p:cNvPr>
          <p:cNvSpPr/>
          <p:nvPr/>
        </p:nvSpPr>
        <p:spPr>
          <a:xfrm>
            <a:off x="555172" y="1887129"/>
            <a:ext cx="11201399" cy="1463040"/>
          </a:xfrm>
          <a:prstGeom prst="rect">
            <a:avLst/>
          </a:prstGeom>
        </p:spPr>
        <p:txBody>
          <a:bodyPr wrap="square">
            <a:spAutoFit/>
          </a:bodyPr>
          <a:lstStyle/>
          <a:p>
            <a:pPr algn="just" defTabSz="914377" fontAlgn="base">
              <a:lnSpc>
                <a:spcPct val="150000"/>
              </a:lnSpc>
              <a:spcBef>
                <a:spcPct val="0"/>
              </a:spcBef>
              <a:spcAft>
                <a:spcPct val="0"/>
              </a:spcAft>
              <a:defRPr/>
            </a:pPr>
            <a:r>
              <a:rPr altLang="en-US" kern="0" lang="zh-CN" sz="2000">
                <a:solidFill>
                  <a:prstClr val="black"/>
                </a:solidFill>
                <a:cs typeface="+mn-ea"/>
                <a:sym typeface="+mn-lt"/>
              </a:rPr>
              <a:t>建立并完善定期谈心谈话制度，是发扬党内民主、增进党内团结、推动党的事业健康发展的有效途径和形式，是落实全面从严治党要求的一项重要任务，对于加强党的自身建设、保持党的先进性纯洁性具有重要意义。</a:t>
            </a:r>
          </a:p>
        </p:txBody>
      </p:sp>
      <p:grpSp>
        <p:nvGrpSpPr>
          <p:cNvPr id="9" name="组合 8"/>
          <p:cNvGrpSpPr/>
          <p:nvPr/>
        </p:nvGrpSpPr>
        <p:grpSpPr>
          <a:xfrm rot="5400000">
            <a:off x="1491168" y="2236381"/>
            <a:ext cx="1310007" cy="3018716"/>
            <a:chOff x="2248594" y="2049452"/>
            <a:chExt cx="5964416" cy="4315404"/>
          </a:xfrm>
        </p:grpSpPr>
        <p:sp>
          <p:nvSpPr>
            <p:cNvPr id="10" name="同侧圆角矩形 9"/>
            <p:cNvSpPr/>
            <p:nvPr/>
          </p:nvSpPr>
          <p:spPr>
            <a:xfrm>
              <a:off x="3238405" y="2238731"/>
              <a:ext cx="4974605" cy="4126125"/>
            </a:xfrm>
            <a:prstGeom prst="round2SameRect">
              <a:avLst>
                <a:gd fmla="val 0" name="adj1"/>
                <a:gd fmla="val 0" name="adj2"/>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800" u="none">
                <a:ln>
                  <a:noFill/>
                </a:ln>
                <a:solidFill>
                  <a:prstClr val="white"/>
                </a:solidFill>
                <a:effectLst/>
                <a:uLnTx/>
                <a:uFillTx/>
                <a:cs typeface="+mn-ea"/>
                <a:sym typeface="+mn-lt"/>
              </a:endParaRPr>
            </a:p>
          </p:txBody>
        </p:sp>
        <p:sp>
          <p:nvSpPr>
            <p:cNvPr id="11" name="矩形 10"/>
            <p:cNvSpPr/>
            <p:nvPr/>
          </p:nvSpPr>
          <p:spPr>
            <a:xfrm rot="16200000">
              <a:off x="3041438" y="1256609"/>
              <a:ext cx="4242837" cy="5828524"/>
            </a:xfrm>
            <a:prstGeom prst="rect">
              <a:avLst/>
            </a:prstGeom>
          </p:spPr>
          <p:txBody>
            <a:bodyPr wrap="square">
              <a:spAutoFit/>
            </a:bodyPr>
            <a:lstStyle/>
            <a:p>
              <a:pPr algn="just" defTabSz="914377" lvl="0">
                <a:lnSpc>
                  <a:spcPct val="150000"/>
                </a:lnSpc>
              </a:pPr>
              <a:r>
                <a:rPr altLang="en-US" kern="0" lang="zh-CN" sz="5200">
                  <a:solidFill>
                    <a:prstClr val="white"/>
                  </a:solidFill>
                  <a:cs typeface="+mn-ea"/>
                  <a:sym typeface="+mn-lt"/>
                </a:rPr>
                <a:t>对象范围</a:t>
              </a:r>
            </a:p>
          </p:txBody>
        </p:sp>
      </p:grpSp>
      <p:sp>
        <p:nvSpPr>
          <p:cNvPr id="12" name="矩形 11">
            <a:extLst>
              <a:ext uri="{FF2B5EF4-FFF2-40B4-BE49-F238E27FC236}">
                <a16:creationId xmlns:a16="http://schemas.microsoft.com/office/drawing/2014/main" id="{37595D57-88C9-49D0-BB18-080D4485A32B}"/>
              </a:ext>
            </a:extLst>
          </p:cNvPr>
          <p:cNvSpPr/>
          <p:nvPr/>
        </p:nvSpPr>
        <p:spPr>
          <a:xfrm>
            <a:off x="542983" y="4412456"/>
            <a:ext cx="11201399" cy="1161288"/>
          </a:xfrm>
          <a:prstGeom prst="rect">
            <a:avLst/>
          </a:prstGeom>
        </p:spPr>
        <p:txBody>
          <a:bodyPr wrap="square">
            <a:spAutoFit/>
          </a:bodyPr>
          <a:lstStyle/>
          <a:p>
            <a:pPr algn="just" defTabSz="914377" fontAlgn="base">
              <a:lnSpc>
                <a:spcPct val="130000"/>
              </a:lnSpc>
              <a:spcBef>
                <a:spcPct val="0"/>
              </a:spcBef>
              <a:spcAft>
                <a:spcPct val="0"/>
              </a:spcAft>
              <a:defRPr/>
            </a:pPr>
            <a:r>
              <a:rPr altLang="en-US" kern="0" lang="zh-CN">
                <a:solidFill>
                  <a:prstClr val="black"/>
                </a:solidFill>
                <a:cs typeface="+mn-ea"/>
                <a:sym typeface="+mn-lt"/>
              </a:rPr>
              <a:t>局领导班子之间必须定期开展谈心谈话活动。同时，坚持党内谈心谈话全覆盖，机关党委、党支部班子成员之间、班子成员与党员之间、党员与党员之间、党员与群众之间，也要定期开展谈心谈话活动。善于利用重要节点开展谈心谈话，做到岗位变动必谈、组织处理必谈、发生家庭变故必谈、发现苗头性问题必谈。</a:t>
            </a:r>
          </a:p>
        </p:txBody>
      </p:sp>
    </p:spTree>
    <p:extLst>
      <p:ext uri="{BB962C8B-B14F-4D97-AF65-F5344CB8AC3E}">
        <p14:creationId val="2592686245"/>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anim calcmode="lin" valueType="num">
                                      <p:cBhvr>
                                        <p:cTn dur="500" fill="hold" id="8"/>
                                        <p:tgtEl>
                                          <p:spTgt spid="5"/>
                                        </p:tgtEl>
                                        <p:attrNameLst>
                                          <p:attrName>ppt_x</p:attrName>
                                        </p:attrNameLst>
                                      </p:cBhvr>
                                      <p:tavLst>
                                        <p:tav tm="0">
                                          <p:val>
                                            <p:strVal val="#ppt_x"/>
                                          </p:val>
                                        </p:tav>
                                        <p:tav tm="100000">
                                          <p:val>
                                            <p:strVal val="#ppt_x"/>
                                          </p:val>
                                        </p:tav>
                                      </p:tavLst>
                                    </p:anim>
                                    <p:anim calcmode="lin" valueType="num">
                                      <p:cBhvr>
                                        <p:cTn dur="5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500" id="17"/>
                                        <p:tgtEl>
                                          <p:spTgt spid="9"/>
                                        </p:tgtEl>
                                      </p:cBhvr>
                                    </p:animEffect>
                                    <p:anim calcmode="lin" valueType="num">
                                      <p:cBhvr>
                                        <p:cTn dur="500" fill="hold" id="18"/>
                                        <p:tgtEl>
                                          <p:spTgt spid="9"/>
                                        </p:tgtEl>
                                        <p:attrNameLst>
                                          <p:attrName>ppt_x</p:attrName>
                                        </p:attrNameLst>
                                      </p:cBhvr>
                                      <p:tavLst>
                                        <p:tav tm="0">
                                          <p:val>
                                            <p:strVal val="#ppt_x"/>
                                          </p:val>
                                        </p:tav>
                                        <p:tav tm="100000">
                                          <p:val>
                                            <p:strVal val="#ppt_x"/>
                                          </p:val>
                                        </p:tav>
                                      </p:tavLst>
                                    </p:anim>
                                    <p:anim calcmode="lin" valueType="num">
                                      <p:cBhvr>
                                        <p:cTn dur="500" fill="hold" id="19"/>
                                        <p:tgtEl>
                                          <p:spTgt spid="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12"/>
                                        </p:tgtEl>
                                        <p:attrNameLst>
                                          <p:attrName>style.visibility</p:attrName>
                                        </p:attrNameLst>
                                      </p:cBhvr>
                                      <p:to>
                                        <p:strVal val="visible"/>
                                      </p:to>
                                    </p:set>
                                    <p:animEffect filter="wipe(left)" transition="in">
                                      <p:cBhvr>
                                        <p:cTn dur="500" id="2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D8C771D2-52A2-4B28-BD29-5EAE5DEF33F6}"/>
              </a:ext>
            </a:extLst>
          </p:cNvPr>
          <p:cNvPicPr>
            <a:picLocks noChangeAspect="1"/>
          </p:cNvPicPr>
          <p:nvPr/>
        </p:nvPicPr>
        <p:blipFill>
          <a:blip r:embed="rId2">
            <a:extLst>
              <a:ext uri="{28A0092B-C50C-407E-A947-70E740481C1C}">
                <a14:useLocalDpi val="0"/>
              </a:ext>
            </a:extLst>
          </a:blip>
          <a:stretch>
            <a:fillRect/>
          </a:stretch>
        </p:blipFill>
        <p:spPr>
          <a:xfrm>
            <a:off x="0" y="0"/>
            <a:ext cx="12221358" cy="6858000"/>
          </a:xfrm>
          <a:prstGeom prst="rect">
            <a:avLst/>
          </a:prstGeom>
        </p:spPr>
      </p:pic>
      <p:pic>
        <p:nvPicPr>
          <p:cNvPr id="5" name="图片 4">
            <a:extLst>
              <a:ext uri="{FF2B5EF4-FFF2-40B4-BE49-F238E27FC236}">
                <a16:creationId xmlns:a16="http://schemas.microsoft.com/office/drawing/2014/main" id="{ADD78A12-EF64-4FAD-85DE-F5727531B5B9}"/>
              </a:ext>
            </a:extLst>
          </p:cNvPr>
          <p:cNvPicPr>
            <a:picLocks noChangeAspect="1"/>
          </p:cNvPicPr>
          <p:nvPr/>
        </p:nvPicPr>
        <p:blipFill>
          <a:blip r:embed="rId3">
            <a:extLst>
              <a:ext uri="{28A0092B-C50C-407E-A947-70E740481C1C}">
                <a14:useLocalDpi val="0"/>
              </a:ext>
            </a:extLst>
          </a:blip>
          <a:srcRect r="3831"/>
          <a:stretch>
            <a:fillRect/>
          </a:stretch>
        </p:blipFill>
        <p:spPr>
          <a:xfrm>
            <a:off x="-11707" y="3255764"/>
            <a:ext cx="12203708" cy="3655983"/>
          </a:xfrm>
          <a:prstGeom prst="rect">
            <a:avLst/>
          </a:prstGeom>
        </p:spPr>
      </p:pic>
      <p:pic>
        <p:nvPicPr>
          <p:cNvPr id="2" name="图片 1">
            <a:extLst>
              <a:ext uri="{FF2B5EF4-FFF2-40B4-BE49-F238E27FC236}">
                <a16:creationId xmlns:a16="http://schemas.microsoft.com/office/drawing/2014/main" id="{A1F47680-8D95-4D57-9BB1-36136188AF07}"/>
              </a:ext>
            </a:extLst>
          </p:cNvPr>
          <p:cNvPicPr>
            <a:picLocks noChangeAspect="1"/>
          </p:cNvPicPr>
          <p:nvPr/>
        </p:nvPicPr>
        <p:blipFill>
          <a:blip r:embed="rId4">
            <a:extLst>
              <a:ext uri="{28A0092B-C50C-407E-A947-70E740481C1C}">
                <a14:useLocalDpi val="0"/>
              </a:ext>
            </a:extLst>
          </a:blip>
          <a:stretch>
            <a:fillRect/>
          </a:stretch>
        </p:blipFill>
        <p:spPr>
          <a:xfrm>
            <a:off x="0" y="3482686"/>
            <a:ext cx="2416630" cy="3394791"/>
          </a:xfrm>
          <a:prstGeom prst="rect">
            <a:avLst/>
          </a:prstGeom>
        </p:spPr>
      </p:pic>
      <p:pic>
        <p:nvPicPr>
          <p:cNvPr id="3" name="图片 2">
            <a:extLst>
              <a:ext uri="{FF2B5EF4-FFF2-40B4-BE49-F238E27FC236}">
                <a16:creationId xmlns:a16="http://schemas.microsoft.com/office/drawing/2014/main" id="{B743F958-2060-4797-B359-95371939C523}"/>
              </a:ext>
            </a:extLst>
          </p:cNvPr>
          <p:cNvPicPr>
            <a:picLocks noChangeAspect="1"/>
          </p:cNvPicPr>
          <p:nvPr/>
        </p:nvPicPr>
        <p:blipFill>
          <a:blip r:embed="rId5">
            <a:extLst>
              <a:ext uri="{28A0092B-C50C-407E-A947-70E740481C1C}">
                <a14:useLocalDpi val="0"/>
              </a:ext>
            </a:extLst>
          </a:blip>
          <a:stretch>
            <a:fillRect/>
          </a:stretch>
        </p:blipFill>
        <p:spPr>
          <a:xfrm>
            <a:off x="8971472" y="3978577"/>
            <a:ext cx="3249886" cy="2901887"/>
          </a:xfrm>
          <a:prstGeom prst="rect">
            <a:avLst/>
          </a:prstGeom>
        </p:spPr>
      </p:pic>
      <p:pic>
        <p:nvPicPr>
          <p:cNvPr id="6" name="图片 5">
            <a:extLst>
              <a:ext uri="{FF2B5EF4-FFF2-40B4-BE49-F238E27FC236}">
                <a16:creationId xmlns:a16="http://schemas.microsoft.com/office/drawing/2014/main" id="{2B3C363B-403E-419C-9CA7-83BDE75AD932}"/>
              </a:ext>
            </a:extLst>
          </p:cNvPr>
          <p:cNvPicPr>
            <a:picLocks noChangeAspect="1"/>
          </p:cNvPicPr>
          <p:nvPr/>
        </p:nvPicPr>
        <p:blipFill>
          <a:blip r:embed="rId6">
            <a:extLst>
              <a:ext uri="{28A0092B-C50C-407E-A947-70E740481C1C}">
                <a14:useLocalDpi val="0"/>
              </a:ext>
            </a:extLst>
          </a:blip>
          <a:stretch>
            <a:fillRect/>
          </a:stretch>
        </p:blipFill>
        <p:spPr>
          <a:xfrm>
            <a:off x="-11708" y="-7296"/>
            <a:ext cx="4449932" cy="1650901"/>
          </a:xfrm>
          <a:prstGeom prst="rect">
            <a:avLst/>
          </a:prstGeom>
        </p:spPr>
      </p:pic>
      <p:pic>
        <p:nvPicPr>
          <p:cNvPr id="15" name="图片 14">
            <a:extLst>
              <a:ext uri="{FF2B5EF4-FFF2-40B4-BE49-F238E27FC236}">
                <a16:creationId xmlns:a16="http://schemas.microsoft.com/office/drawing/2014/main" id="{8C9D9D90-DB90-48E6-9D70-77F5125DD3B2}"/>
              </a:ext>
            </a:extLst>
          </p:cNvPr>
          <p:cNvPicPr>
            <a:picLocks noChangeAspect="1"/>
          </p:cNvPicPr>
          <p:nvPr/>
        </p:nvPicPr>
        <p:blipFill>
          <a:blip r:embed="rId7">
            <a:extLst>
              <a:ext uri="{28A0092B-C50C-407E-A947-70E740481C1C}">
                <a14:useLocalDpi val="0"/>
              </a:ext>
            </a:extLst>
          </a:blip>
          <a:stretch>
            <a:fillRect/>
          </a:stretch>
        </p:blipFill>
        <p:spPr>
          <a:xfrm>
            <a:off x="8663852" y="499032"/>
            <a:ext cx="3306037" cy="1480315"/>
          </a:xfrm>
          <a:prstGeom prst="rect">
            <a:avLst/>
          </a:prstGeom>
        </p:spPr>
      </p:pic>
      <p:sp>
        <p:nvSpPr>
          <p:cNvPr id="16" name="PA-102244">
            <a:extLst>
              <a:ext uri="{FF2B5EF4-FFF2-40B4-BE49-F238E27FC236}">
                <a16:creationId xmlns:a16="http://schemas.microsoft.com/office/drawing/2014/main" id="{29004673-F95A-4A3D-A996-983725264156}"/>
              </a:ext>
            </a:extLst>
          </p:cNvPr>
          <p:cNvSpPr/>
          <p:nvPr>
            <p:custDataLst>
              <p:tags r:id="rId8"/>
            </p:custDataLst>
          </p:nvPr>
        </p:nvSpPr>
        <p:spPr>
          <a:xfrm>
            <a:off x="3031421" y="607225"/>
            <a:ext cx="6040925" cy="1097280"/>
          </a:xfrm>
          <a:prstGeom prst="rect">
            <a:avLst/>
          </a:prstGeom>
          <a:noFill/>
          <a:effectLst/>
        </p:spPr>
        <p:txBody>
          <a:bodyPr rtlCol="0" wrap="square">
            <a:spAutoFit/>
          </a:bodyPr>
          <a:lstStyle/>
          <a:p>
            <a:pPr algn="dist" defTabSz="914400"/>
            <a:r>
              <a:rPr altLang="en-US" lang="zh-CN" sz="6600">
                <a:solidFill>
                  <a:srgbClr val="C00000"/>
                </a:solidFill>
                <a:cs typeface="+mn-ea"/>
                <a:sym typeface="+mn-lt"/>
              </a:rPr>
              <a:t>目录/contents</a:t>
            </a:r>
          </a:p>
        </p:txBody>
      </p:sp>
      <p:sp>
        <p:nvSpPr>
          <p:cNvPr id="17" name="PA-矩形 6">
            <a:extLst>
              <a:ext uri="{FF2B5EF4-FFF2-40B4-BE49-F238E27FC236}">
                <a16:creationId xmlns:a16="http://schemas.microsoft.com/office/drawing/2014/main" id="{30654051-4FF8-4A6E-9E0B-3ED02D6B8657}"/>
              </a:ext>
            </a:extLst>
          </p:cNvPr>
          <p:cNvSpPr/>
          <p:nvPr>
            <p:custDataLst>
              <p:tags r:id="rId9"/>
            </p:custDataLst>
          </p:nvPr>
        </p:nvSpPr>
        <p:spPr>
          <a:xfrm>
            <a:off x="2579621" y="2031737"/>
            <a:ext cx="3843472" cy="548640"/>
          </a:xfrm>
          <a:prstGeom prst="rect">
            <a:avLst/>
          </a:prstGeom>
          <a:noFill/>
          <a:ln>
            <a:noFill/>
          </a:ln>
        </p:spPr>
        <p:txBody>
          <a:bodyPr wrap="square">
            <a:spAutoFit/>
          </a:bodyPr>
          <a:lstStyle/>
          <a:p>
            <a:pPr lvl="0"/>
            <a:r>
              <a:rPr altLang="zh-CN" kern="0" lang="en-US" sz="3000">
                <a:solidFill>
                  <a:srgbClr val="C00000"/>
                </a:solidFill>
                <a:cs typeface="+mn-ea"/>
                <a:sym typeface="+mn-lt"/>
              </a:rPr>
              <a:t>01.“三会一课”制度</a:t>
            </a:r>
          </a:p>
        </p:txBody>
      </p:sp>
      <p:sp>
        <p:nvSpPr>
          <p:cNvPr id="18" name="PA-矩形 6">
            <a:extLst>
              <a:ext uri="{FF2B5EF4-FFF2-40B4-BE49-F238E27FC236}">
                <a16:creationId xmlns:a16="http://schemas.microsoft.com/office/drawing/2014/main" id="{51EEFD92-8420-461D-BF71-EB4B18CFFBD5}"/>
              </a:ext>
            </a:extLst>
          </p:cNvPr>
          <p:cNvSpPr/>
          <p:nvPr>
            <p:custDataLst>
              <p:tags r:id="rId10"/>
            </p:custDataLst>
          </p:nvPr>
        </p:nvSpPr>
        <p:spPr>
          <a:xfrm>
            <a:off x="2579621" y="3011248"/>
            <a:ext cx="3843470" cy="548640"/>
          </a:xfrm>
          <a:prstGeom prst="rect">
            <a:avLst/>
          </a:prstGeom>
          <a:noFill/>
          <a:ln>
            <a:noFill/>
          </a:ln>
        </p:spPr>
        <p:txBody>
          <a:bodyPr wrap="square">
            <a:spAutoFit/>
          </a:bodyPr>
          <a:lstStyle/>
          <a:p>
            <a:pPr lvl="0"/>
            <a:r>
              <a:rPr altLang="zh-CN" kern="0" lang="en-US" sz="3000">
                <a:solidFill>
                  <a:srgbClr val="C00000"/>
                </a:solidFill>
                <a:cs typeface="+mn-ea"/>
                <a:sym typeface="+mn-lt"/>
              </a:rPr>
              <a:t>02.民主生活制度</a:t>
            </a:r>
          </a:p>
        </p:txBody>
      </p:sp>
      <p:sp>
        <p:nvSpPr>
          <p:cNvPr id="19" name="PA-矩形 6">
            <a:extLst>
              <a:ext uri="{FF2B5EF4-FFF2-40B4-BE49-F238E27FC236}">
                <a16:creationId xmlns:a16="http://schemas.microsoft.com/office/drawing/2014/main" id="{D0D52C41-6DA7-401A-BC3D-FA7AADC1442F}"/>
              </a:ext>
            </a:extLst>
          </p:cNvPr>
          <p:cNvSpPr/>
          <p:nvPr>
            <p:custDataLst>
              <p:tags r:id="rId11"/>
            </p:custDataLst>
          </p:nvPr>
        </p:nvSpPr>
        <p:spPr>
          <a:xfrm>
            <a:off x="2579621" y="3983651"/>
            <a:ext cx="3843470" cy="548640"/>
          </a:xfrm>
          <a:prstGeom prst="rect">
            <a:avLst/>
          </a:prstGeom>
          <a:noFill/>
          <a:ln>
            <a:noFill/>
          </a:ln>
        </p:spPr>
        <p:txBody>
          <a:bodyPr wrap="square">
            <a:spAutoFit/>
          </a:bodyPr>
          <a:lstStyle/>
          <a:p>
            <a:pPr lvl="0"/>
            <a:r>
              <a:rPr altLang="zh-CN" kern="0" lang="en-US" sz="3000">
                <a:solidFill>
                  <a:srgbClr val="C00000"/>
                </a:solidFill>
                <a:cs typeface="+mn-ea"/>
                <a:sym typeface="+mn-lt"/>
              </a:rPr>
              <a:t>03.组织生活制度</a:t>
            </a:r>
          </a:p>
        </p:txBody>
      </p:sp>
      <p:sp>
        <p:nvSpPr>
          <p:cNvPr id="20" name="PA-矩形 6">
            <a:extLst>
              <a:ext uri="{FF2B5EF4-FFF2-40B4-BE49-F238E27FC236}">
                <a16:creationId xmlns:a16="http://schemas.microsoft.com/office/drawing/2014/main" id="{30EAB976-D8D3-4C15-8548-38B8C2C91E3F}"/>
              </a:ext>
            </a:extLst>
          </p:cNvPr>
          <p:cNvSpPr/>
          <p:nvPr>
            <p:custDataLst>
              <p:tags r:id="rId12"/>
            </p:custDataLst>
          </p:nvPr>
        </p:nvSpPr>
        <p:spPr>
          <a:xfrm>
            <a:off x="6675689" y="2046411"/>
            <a:ext cx="3843470" cy="548640"/>
          </a:xfrm>
          <a:prstGeom prst="rect">
            <a:avLst/>
          </a:prstGeom>
          <a:noFill/>
          <a:ln>
            <a:noFill/>
          </a:ln>
        </p:spPr>
        <p:txBody>
          <a:bodyPr wrap="square">
            <a:spAutoFit/>
          </a:bodyPr>
          <a:lstStyle/>
          <a:p>
            <a:pPr lvl="0"/>
            <a:r>
              <a:rPr altLang="zh-CN" kern="0" lang="en-US" sz="3000">
                <a:solidFill>
                  <a:srgbClr val="C00000"/>
                </a:solidFill>
                <a:cs typeface="+mn-ea"/>
                <a:sym typeface="+mn-lt"/>
              </a:rPr>
              <a:t>04.谈心谈话制度</a:t>
            </a:r>
          </a:p>
        </p:txBody>
      </p:sp>
      <p:sp>
        <p:nvSpPr>
          <p:cNvPr id="21" name="PA-矩形 6">
            <a:extLst>
              <a:ext uri="{FF2B5EF4-FFF2-40B4-BE49-F238E27FC236}">
                <a16:creationId xmlns:a16="http://schemas.microsoft.com/office/drawing/2014/main" id="{759B65E3-E708-4FC9-BD92-189D86C12608}"/>
              </a:ext>
            </a:extLst>
          </p:cNvPr>
          <p:cNvSpPr/>
          <p:nvPr>
            <p:custDataLst>
              <p:tags r:id="rId13"/>
            </p:custDataLst>
          </p:nvPr>
        </p:nvSpPr>
        <p:spPr>
          <a:xfrm>
            <a:off x="6675692" y="2682561"/>
            <a:ext cx="3843472" cy="518160"/>
          </a:xfrm>
          <a:prstGeom prst="rect">
            <a:avLst/>
          </a:prstGeom>
          <a:noFill/>
          <a:ln>
            <a:noFill/>
          </a:ln>
        </p:spPr>
        <p:txBody>
          <a:bodyPr wrap="square">
            <a:spAutoFit/>
          </a:bodyPr>
          <a:lstStyle/>
          <a:p>
            <a:pPr lvl="0"/>
            <a:r>
              <a:rPr altLang="zh-CN" kern="0" lang="en-US" sz="2800">
                <a:solidFill>
                  <a:srgbClr val="C00000"/>
                </a:solidFill>
                <a:cs typeface="+mn-ea"/>
                <a:sym typeface="+mn-lt"/>
              </a:rPr>
              <a:t>05.民主评议党员制度</a:t>
            </a:r>
          </a:p>
        </p:txBody>
      </p:sp>
      <p:sp>
        <p:nvSpPr>
          <p:cNvPr id="22" name="PA-矩形 6">
            <a:extLst>
              <a:ext uri="{FF2B5EF4-FFF2-40B4-BE49-F238E27FC236}">
                <a16:creationId xmlns:a16="http://schemas.microsoft.com/office/drawing/2014/main" id="{31DF5B95-3752-4573-BDE9-493EB2C6C15F}"/>
              </a:ext>
            </a:extLst>
          </p:cNvPr>
          <p:cNvSpPr/>
          <p:nvPr>
            <p:custDataLst>
              <p:tags r:id="rId14"/>
            </p:custDataLst>
          </p:nvPr>
        </p:nvSpPr>
        <p:spPr>
          <a:xfrm>
            <a:off x="6675689" y="3332884"/>
            <a:ext cx="3843470" cy="548640"/>
          </a:xfrm>
          <a:prstGeom prst="rect">
            <a:avLst/>
          </a:prstGeom>
          <a:noFill/>
          <a:ln>
            <a:noFill/>
          </a:ln>
        </p:spPr>
        <p:txBody>
          <a:bodyPr wrap="square">
            <a:spAutoFit/>
          </a:bodyPr>
          <a:lstStyle/>
          <a:p>
            <a:pPr lvl="0"/>
            <a:r>
              <a:rPr altLang="zh-CN" kern="0" lang="en-US" sz="3000">
                <a:solidFill>
                  <a:srgbClr val="C00000"/>
                </a:solidFill>
                <a:cs typeface="+mn-ea"/>
                <a:sym typeface="+mn-lt"/>
              </a:rPr>
              <a:t>06.党日制度</a:t>
            </a:r>
          </a:p>
        </p:txBody>
      </p:sp>
      <p:sp>
        <p:nvSpPr>
          <p:cNvPr id="23" name="PA-矩形 6">
            <a:extLst>
              <a:ext uri="{FF2B5EF4-FFF2-40B4-BE49-F238E27FC236}">
                <a16:creationId xmlns:a16="http://schemas.microsoft.com/office/drawing/2014/main" id="{6D3EEAC2-580D-4062-8A8B-F25EA35E28C3}"/>
              </a:ext>
            </a:extLst>
          </p:cNvPr>
          <p:cNvSpPr/>
          <p:nvPr>
            <p:custDataLst>
              <p:tags r:id="rId15"/>
            </p:custDataLst>
          </p:nvPr>
        </p:nvSpPr>
        <p:spPr>
          <a:xfrm>
            <a:off x="6675689" y="4038985"/>
            <a:ext cx="3843470" cy="548640"/>
          </a:xfrm>
          <a:prstGeom prst="rect">
            <a:avLst/>
          </a:prstGeom>
          <a:noFill/>
          <a:ln>
            <a:noFill/>
          </a:ln>
        </p:spPr>
        <p:txBody>
          <a:bodyPr wrap="square">
            <a:spAutoFit/>
          </a:bodyPr>
          <a:lstStyle/>
          <a:p>
            <a:pPr lvl="0"/>
            <a:r>
              <a:rPr altLang="zh-CN" kern="0" lang="en-US" sz="3000">
                <a:solidFill>
                  <a:srgbClr val="C00000"/>
                </a:solidFill>
                <a:cs typeface="+mn-ea"/>
                <a:sym typeface="+mn-lt"/>
              </a:rPr>
              <a:t>07.请示报告制度</a:t>
            </a:r>
          </a:p>
        </p:txBody>
      </p:sp>
    </p:spTree>
    <p:extLst>
      <p:ext uri="{BB962C8B-B14F-4D97-AF65-F5344CB8AC3E}">
        <p14:creationId val="2451434707"/>
      </p:ext>
    </p:extLst>
  </p:cSld>
  <p:clrMapOvr>
    <a:masterClrMapping/>
  </p:clrMapOvr>
  <mc:AlternateContent>
    <mc:Choice Requires="p15">
      <p:transition advTm="2000" p14:dur="2000" spd="slow">
        <p15:prstTrans prst="drap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3"/>
                                        </p:tgtEl>
                                        <p:attrNameLst>
                                          <p:attrName>style.visibility</p:attrName>
                                        </p:attrNameLst>
                                      </p:cBhvr>
                                      <p:to>
                                        <p:strVal val="visible"/>
                                      </p:to>
                                    </p:set>
                                    <p:animEffect filter="wipe(down)"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6"/>
                                        </p:tgtEl>
                                        <p:attrNameLst>
                                          <p:attrName>style.visibility</p:attrName>
                                        </p:attrNameLst>
                                      </p:cBhvr>
                                      <p:to>
                                        <p:strVal val="visible"/>
                                      </p:to>
                                    </p:set>
                                    <p:animEffect filter="wipe(left)" transition="in">
                                      <p:cBhvr>
                                        <p:cTn dur="500" id="17"/>
                                        <p:tgtEl>
                                          <p:spTgt spid="6"/>
                                        </p:tgtEl>
                                      </p:cBhvr>
                                    </p:animEffect>
                                  </p:childTnLst>
                                </p:cTn>
                              </p:par>
                            </p:childTnLst>
                          </p:cTn>
                        </p:par>
                        <p:par>
                          <p:cTn fill="hold" id="18" nodeType="afterGroup">
                            <p:stCondLst>
                              <p:cond delay="1500"/>
                            </p:stCondLst>
                            <p:childTnLst>
                              <p:par>
                                <p:cTn fill="hold" id="19" nodeType="afterEffect" presetClass="entr" presetID="22" presetSubtype="4">
                                  <p:stCondLst>
                                    <p:cond delay="0"/>
                                  </p:stCondLst>
                                  <p:childTnLst>
                                    <p:set>
                                      <p:cBhvr>
                                        <p:cTn dur="1" fill="hold" id="20">
                                          <p:stCondLst>
                                            <p:cond delay="0"/>
                                          </p:stCondLst>
                                        </p:cTn>
                                        <p:tgtEl>
                                          <p:spTgt spid="5"/>
                                        </p:tgtEl>
                                        <p:attrNameLst>
                                          <p:attrName>style.visibility</p:attrName>
                                        </p:attrNameLst>
                                      </p:cBhvr>
                                      <p:to>
                                        <p:strVal val="visible"/>
                                      </p:to>
                                    </p:set>
                                    <p:animEffect filter="wipe(down)" transition="in">
                                      <p:cBhvr>
                                        <p:cTn dur="500" id="21"/>
                                        <p:tgtEl>
                                          <p:spTgt spid="5"/>
                                        </p:tgtEl>
                                      </p:cBhvr>
                                    </p:animEffect>
                                  </p:childTnLst>
                                </p:cTn>
                              </p:par>
                            </p:childTnLst>
                          </p:cTn>
                        </p:par>
                        <p:par>
                          <p:cTn fill="hold" id="22" nodeType="afterGroup">
                            <p:stCondLst>
                              <p:cond delay="2000"/>
                            </p:stCondLst>
                            <p:childTnLst>
                              <p:par>
                                <p:cTn fill="hold" id="23" nodeType="afterEffect" presetClass="entr" presetID="2" presetSubtype="6">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additive="base">
                                        <p:cTn dur="500" fill="hold" id="25"/>
                                        <p:tgtEl>
                                          <p:spTgt spid="15"/>
                                        </p:tgtEl>
                                        <p:attrNameLst>
                                          <p:attrName>ppt_x</p:attrName>
                                        </p:attrNameLst>
                                      </p:cBhvr>
                                      <p:tavLst>
                                        <p:tav tm="0">
                                          <p:val>
                                            <p:strVal val="1+#ppt_w/2"/>
                                          </p:val>
                                        </p:tav>
                                        <p:tav tm="100000">
                                          <p:val>
                                            <p:strVal val="#ppt_x"/>
                                          </p:val>
                                        </p:tav>
                                      </p:tavLst>
                                    </p:anim>
                                    <p:anim calcmode="lin" valueType="num">
                                      <p:cBhvr additive="base">
                                        <p:cTn dur="500" fill="hold" id="26"/>
                                        <p:tgtEl>
                                          <p:spTgt spid="15"/>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53" presetSubtype="0">
                                  <p:stCondLst>
                                    <p:cond delay="0"/>
                                  </p:stCondLst>
                                  <p:childTnLst>
                                    <p:set>
                                      <p:cBhvr>
                                        <p:cTn dur="1" fill="hold" id="29">
                                          <p:stCondLst>
                                            <p:cond delay="0"/>
                                          </p:stCondLst>
                                        </p:cTn>
                                        <p:tgtEl>
                                          <p:spTgt spid="16"/>
                                        </p:tgtEl>
                                        <p:attrNameLst>
                                          <p:attrName>style.visibility</p:attrName>
                                        </p:attrNameLst>
                                      </p:cBhvr>
                                      <p:to>
                                        <p:strVal val="visible"/>
                                      </p:to>
                                    </p:set>
                                    <p:anim calcmode="lin" valueType="num">
                                      <p:cBhvr>
                                        <p:cTn dur="500" fill="hold" id="30"/>
                                        <p:tgtEl>
                                          <p:spTgt spid="16"/>
                                        </p:tgtEl>
                                        <p:attrNameLst>
                                          <p:attrName>ppt_w</p:attrName>
                                        </p:attrNameLst>
                                      </p:cBhvr>
                                      <p:tavLst>
                                        <p:tav tm="0">
                                          <p:val>
                                            <p:fltVal val="0"/>
                                          </p:val>
                                        </p:tav>
                                        <p:tav tm="100000">
                                          <p:val>
                                            <p:strVal val="#ppt_w"/>
                                          </p:val>
                                        </p:tav>
                                      </p:tavLst>
                                    </p:anim>
                                    <p:anim calcmode="lin" valueType="num">
                                      <p:cBhvr>
                                        <p:cTn dur="500" fill="hold" id="31"/>
                                        <p:tgtEl>
                                          <p:spTgt spid="16"/>
                                        </p:tgtEl>
                                        <p:attrNameLst>
                                          <p:attrName>ppt_h</p:attrName>
                                        </p:attrNameLst>
                                      </p:cBhvr>
                                      <p:tavLst>
                                        <p:tav tm="0">
                                          <p:val>
                                            <p:fltVal val="0"/>
                                          </p:val>
                                        </p:tav>
                                        <p:tav tm="100000">
                                          <p:val>
                                            <p:strVal val="#ppt_h"/>
                                          </p:val>
                                        </p:tav>
                                      </p:tavLst>
                                    </p:anim>
                                    <p:animEffect filter="fade" transition="in">
                                      <p:cBhvr>
                                        <p:cTn dur="500" id="32"/>
                                        <p:tgtEl>
                                          <p:spTgt spid="16"/>
                                        </p:tgtEl>
                                      </p:cBhvr>
                                    </p:animEffect>
                                  </p:childTnLst>
                                </p:cTn>
                              </p:par>
                            </p:childTnLst>
                          </p:cTn>
                        </p:par>
                        <p:par>
                          <p:cTn fill="hold" id="33" nodeType="afterGroup">
                            <p:stCondLst>
                              <p:cond delay="3000"/>
                            </p:stCondLst>
                            <p:childTnLst>
                              <p:par>
                                <p:cTn decel="100000" fill="hold" grpId="1" id="34" nodeType="afterEffect" presetClass="emph" presetID="6" presetSubtype="0">
                                  <p:stCondLst>
                                    <p:cond delay="0"/>
                                  </p:stCondLst>
                                  <p:childTnLst>
                                    <p:animScale>
                                      <p:cBhvr>
                                        <p:cTn dur="500" fill="hold" id="35"/>
                                        <p:tgtEl>
                                          <p:spTgt spid="16"/>
                                        </p:tgtEl>
                                      </p:cBhvr>
                                      <p:by x="120000" y="120000"/>
                                    </p:animScale>
                                  </p:childTnLst>
                                </p:cTn>
                              </p:par>
                            </p:childTnLst>
                          </p:cTn>
                        </p:par>
                        <p:par>
                          <p:cTn fill="hold" id="36" nodeType="afterGroup">
                            <p:stCondLst>
                              <p:cond delay="3500"/>
                            </p:stCondLst>
                            <p:childTnLst>
                              <p:par>
                                <p:cTn decel="100000" fill="hold" grpId="2" id="37" nodeType="afterEffect" presetClass="emph" presetID="6" presetSubtype="0">
                                  <p:stCondLst>
                                    <p:cond delay="0"/>
                                  </p:stCondLst>
                                  <p:childTnLst>
                                    <p:animScale>
                                      <p:cBhvr>
                                        <p:cTn dur="500" fill="hold" id="38"/>
                                        <p:tgtEl>
                                          <p:spTgt spid="16"/>
                                        </p:tgtEl>
                                      </p:cBhvr>
                                      <p:by x="83000" y="83000"/>
                                    </p:animScale>
                                  </p:childTnLst>
                                </p:cTn>
                              </p:par>
                            </p:childTnLst>
                          </p:cTn>
                        </p:par>
                        <p:par>
                          <p:cTn fill="hold" id="39" nodeType="afterGroup">
                            <p:stCondLst>
                              <p:cond delay="4000"/>
                            </p:stCondLst>
                            <p:childTnLst>
                              <p:par>
                                <p:cTn fill="hold" grpId="0" id="40" nodeType="afterEffect" presetClass="entr" presetID="41" presetSubtype="0">
                                  <p:stCondLst>
                                    <p:cond delay="0"/>
                                  </p:stCondLst>
                                  <p:iterate type="lt">
                                    <p:tmPct val="10000"/>
                                  </p:iterate>
                                  <p:childTnLst>
                                    <p:set>
                                      <p:cBhvr>
                                        <p:cTn dur="1" fill="hold" id="41">
                                          <p:stCondLst>
                                            <p:cond delay="0"/>
                                          </p:stCondLst>
                                        </p:cTn>
                                        <p:tgtEl>
                                          <p:spTgt spid="17"/>
                                        </p:tgtEl>
                                        <p:attrNameLst>
                                          <p:attrName>style.visibility</p:attrName>
                                        </p:attrNameLst>
                                      </p:cBhvr>
                                      <p:to>
                                        <p:strVal val="visible"/>
                                      </p:to>
                                    </p:set>
                                    <p:anim calcmode="lin" valueType="num">
                                      <p:cBhvr>
                                        <p:cTn dur="500" fill="hold" id="42"/>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3"/>
                                        <p:tgtEl>
                                          <p:spTgt spid="17"/>
                                        </p:tgtEl>
                                        <p:attrNameLst>
                                          <p:attrName>ppt_y</p:attrName>
                                        </p:attrNameLst>
                                      </p:cBhvr>
                                      <p:tavLst>
                                        <p:tav tm="0">
                                          <p:val>
                                            <p:strVal val="#ppt_y"/>
                                          </p:val>
                                        </p:tav>
                                        <p:tav tm="100000">
                                          <p:val>
                                            <p:strVal val="#ppt_y"/>
                                          </p:val>
                                        </p:tav>
                                      </p:tavLst>
                                    </p:anim>
                                    <p:anim calcmode="lin" valueType="num">
                                      <p:cBhvr>
                                        <p:cTn dur="500" fill="hold" id="44"/>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5"/>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6" tmFilter="0,0; .5, 1; 1, 1"/>
                                        <p:tgtEl>
                                          <p:spTgt spid="17"/>
                                        </p:tgtEl>
                                      </p:cBhvr>
                                    </p:animEffect>
                                  </p:childTnLst>
                                </p:cTn>
                              </p:par>
                            </p:childTnLst>
                          </p:cTn>
                        </p:par>
                        <p:par>
                          <p:cTn fill="hold" id="47" nodeType="afterGroup">
                            <p:stCondLst>
                              <p:cond delay="4500"/>
                            </p:stCondLst>
                            <p:childTnLst>
                              <p:par>
                                <p:cTn fill="hold" grpId="0" id="48" nodeType="afterEffect" presetClass="entr" presetID="41" presetSubtype="0">
                                  <p:stCondLst>
                                    <p:cond delay="0"/>
                                  </p:stCondLst>
                                  <p:iterate type="lt">
                                    <p:tmPct val="10000"/>
                                  </p:iterate>
                                  <p:childTnLst>
                                    <p:set>
                                      <p:cBhvr>
                                        <p:cTn dur="1" fill="hold" id="49">
                                          <p:stCondLst>
                                            <p:cond delay="0"/>
                                          </p:stCondLst>
                                        </p:cTn>
                                        <p:tgtEl>
                                          <p:spTgt spid="18"/>
                                        </p:tgtEl>
                                        <p:attrNameLst>
                                          <p:attrName>style.visibility</p:attrName>
                                        </p:attrNameLst>
                                      </p:cBhvr>
                                      <p:to>
                                        <p:strVal val="visible"/>
                                      </p:to>
                                    </p:set>
                                    <p:anim calcmode="lin" valueType="num">
                                      <p:cBhvr>
                                        <p:cTn dur="500" fill="hold" id="50"/>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1"/>
                                        <p:tgtEl>
                                          <p:spTgt spid="18"/>
                                        </p:tgtEl>
                                        <p:attrNameLst>
                                          <p:attrName>ppt_y</p:attrName>
                                        </p:attrNameLst>
                                      </p:cBhvr>
                                      <p:tavLst>
                                        <p:tav tm="0">
                                          <p:val>
                                            <p:strVal val="#ppt_y"/>
                                          </p:val>
                                        </p:tav>
                                        <p:tav tm="100000">
                                          <p:val>
                                            <p:strVal val="#ppt_y"/>
                                          </p:val>
                                        </p:tav>
                                      </p:tavLst>
                                    </p:anim>
                                    <p:anim calcmode="lin" valueType="num">
                                      <p:cBhvr>
                                        <p:cTn dur="500" fill="hold" id="52"/>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3"/>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4" tmFilter="0,0; .5, 1; 1, 1"/>
                                        <p:tgtEl>
                                          <p:spTgt spid="18"/>
                                        </p:tgtEl>
                                      </p:cBhvr>
                                    </p:animEffect>
                                  </p:childTnLst>
                                </p:cTn>
                              </p:par>
                            </p:childTnLst>
                          </p:cTn>
                        </p:par>
                        <p:par>
                          <p:cTn fill="hold" id="55" nodeType="afterGroup">
                            <p:stCondLst>
                              <p:cond delay="5000"/>
                            </p:stCondLst>
                            <p:childTnLst>
                              <p:par>
                                <p:cTn fill="hold" grpId="0" id="56" nodeType="afterEffect" presetClass="entr" presetID="41" presetSubtype="0">
                                  <p:stCondLst>
                                    <p:cond delay="0"/>
                                  </p:stCondLst>
                                  <p:iterate type="lt">
                                    <p:tmPct val="10000"/>
                                  </p:iterate>
                                  <p:childTnLst>
                                    <p:set>
                                      <p:cBhvr>
                                        <p:cTn dur="1" fill="hold" id="57">
                                          <p:stCondLst>
                                            <p:cond delay="0"/>
                                          </p:stCondLst>
                                        </p:cTn>
                                        <p:tgtEl>
                                          <p:spTgt spid="19"/>
                                        </p:tgtEl>
                                        <p:attrNameLst>
                                          <p:attrName>style.visibility</p:attrName>
                                        </p:attrNameLst>
                                      </p:cBhvr>
                                      <p:to>
                                        <p:strVal val="visible"/>
                                      </p:to>
                                    </p:set>
                                    <p:anim calcmode="lin" valueType="num">
                                      <p:cBhvr>
                                        <p:cTn dur="500" fill="hold" id="58"/>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9"/>
                                        <p:tgtEl>
                                          <p:spTgt spid="19"/>
                                        </p:tgtEl>
                                        <p:attrNameLst>
                                          <p:attrName>ppt_y</p:attrName>
                                        </p:attrNameLst>
                                      </p:cBhvr>
                                      <p:tavLst>
                                        <p:tav tm="0">
                                          <p:val>
                                            <p:strVal val="#ppt_y"/>
                                          </p:val>
                                        </p:tav>
                                        <p:tav tm="100000">
                                          <p:val>
                                            <p:strVal val="#ppt_y"/>
                                          </p:val>
                                        </p:tav>
                                      </p:tavLst>
                                    </p:anim>
                                    <p:anim calcmode="lin" valueType="num">
                                      <p:cBhvr>
                                        <p:cTn dur="500" fill="hold" id="60"/>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1"/>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2" tmFilter="0,0; .5, 1; 1, 1"/>
                                        <p:tgtEl>
                                          <p:spTgt spid="19"/>
                                        </p:tgtEl>
                                      </p:cBhvr>
                                    </p:animEffect>
                                  </p:childTnLst>
                                </p:cTn>
                              </p:par>
                            </p:childTnLst>
                          </p:cTn>
                        </p:par>
                        <p:par>
                          <p:cTn fill="hold" id="63" nodeType="afterGroup">
                            <p:stCondLst>
                              <p:cond delay="5500"/>
                            </p:stCondLst>
                            <p:childTnLst>
                              <p:par>
                                <p:cTn fill="hold" grpId="0" id="64" nodeType="afterEffect" presetClass="entr" presetID="41" presetSubtype="0">
                                  <p:stCondLst>
                                    <p:cond delay="0"/>
                                  </p:stCondLst>
                                  <p:iterate type="lt">
                                    <p:tmPct val="10000"/>
                                  </p:iterate>
                                  <p:childTnLst>
                                    <p:set>
                                      <p:cBhvr>
                                        <p:cTn dur="1" fill="hold" id="65">
                                          <p:stCondLst>
                                            <p:cond delay="0"/>
                                          </p:stCondLst>
                                        </p:cTn>
                                        <p:tgtEl>
                                          <p:spTgt spid="20"/>
                                        </p:tgtEl>
                                        <p:attrNameLst>
                                          <p:attrName>style.visibility</p:attrName>
                                        </p:attrNameLst>
                                      </p:cBhvr>
                                      <p:to>
                                        <p:strVal val="visible"/>
                                      </p:to>
                                    </p:set>
                                    <p:anim calcmode="lin" valueType="num">
                                      <p:cBhvr>
                                        <p:cTn dur="500" fill="hold" id="66"/>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7"/>
                                        <p:tgtEl>
                                          <p:spTgt spid="20"/>
                                        </p:tgtEl>
                                        <p:attrNameLst>
                                          <p:attrName>ppt_y</p:attrName>
                                        </p:attrNameLst>
                                      </p:cBhvr>
                                      <p:tavLst>
                                        <p:tav tm="0">
                                          <p:val>
                                            <p:strVal val="#ppt_y"/>
                                          </p:val>
                                        </p:tav>
                                        <p:tav tm="100000">
                                          <p:val>
                                            <p:strVal val="#ppt_y"/>
                                          </p:val>
                                        </p:tav>
                                      </p:tavLst>
                                    </p:anim>
                                    <p:anim calcmode="lin" valueType="num">
                                      <p:cBhvr>
                                        <p:cTn dur="500" fill="hold" id="68"/>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9"/>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0" tmFilter="0,0; .5, 1; 1, 1"/>
                                        <p:tgtEl>
                                          <p:spTgt spid="20"/>
                                        </p:tgtEl>
                                      </p:cBhvr>
                                    </p:animEffect>
                                  </p:childTnLst>
                                </p:cTn>
                              </p:par>
                            </p:childTnLst>
                          </p:cTn>
                        </p:par>
                        <p:par>
                          <p:cTn fill="hold" id="71" nodeType="afterGroup">
                            <p:stCondLst>
                              <p:cond delay="6000"/>
                            </p:stCondLst>
                            <p:childTnLst>
                              <p:par>
                                <p:cTn fill="hold" grpId="0" id="72" nodeType="afterEffect" presetClass="entr" presetID="41" presetSubtype="0">
                                  <p:stCondLst>
                                    <p:cond delay="0"/>
                                  </p:stCondLst>
                                  <p:iterate type="lt">
                                    <p:tmPct val="10000"/>
                                  </p:iterate>
                                  <p:childTnLst>
                                    <p:set>
                                      <p:cBhvr>
                                        <p:cTn dur="1" fill="hold" id="73">
                                          <p:stCondLst>
                                            <p:cond delay="0"/>
                                          </p:stCondLst>
                                        </p:cTn>
                                        <p:tgtEl>
                                          <p:spTgt spid="21"/>
                                        </p:tgtEl>
                                        <p:attrNameLst>
                                          <p:attrName>style.visibility</p:attrName>
                                        </p:attrNameLst>
                                      </p:cBhvr>
                                      <p:to>
                                        <p:strVal val="visible"/>
                                      </p:to>
                                    </p:set>
                                    <p:anim calcmode="lin" valueType="num">
                                      <p:cBhvr>
                                        <p:cTn dur="500" fill="hold" id="74"/>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5"/>
                                        <p:tgtEl>
                                          <p:spTgt spid="21"/>
                                        </p:tgtEl>
                                        <p:attrNameLst>
                                          <p:attrName>ppt_y</p:attrName>
                                        </p:attrNameLst>
                                      </p:cBhvr>
                                      <p:tavLst>
                                        <p:tav tm="0">
                                          <p:val>
                                            <p:strVal val="#ppt_y"/>
                                          </p:val>
                                        </p:tav>
                                        <p:tav tm="100000">
                                          <p:val>
                                            <p:strVal val="#ppt_y"/>
                                          </p:val>
                                        </p:tav>
                                      </p:tavLst>
                                    </p:anim>
                                    <p:anim calcmode="lin" valueType="num">
                                      <p:cBhvr>
                                        <p:cTn dur="500" fill="hold" id="76"/>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7"/>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8" tmFilter="0,0; .5, 1; 1, 1"/>
                                        <p:tgtEl>
                                          <p:spTgt spid="21"/>
                                        </p:tgtEl>
                                      </p:cBhvr>
                                    </p:animEffect>
                                  </p:childTnLst>
                                </p:cTn>
                              </p:par>
                            </p:childTnLst>
                          </p:cTn>
                        </p:par>
                        <p:par>
                          <p:cTn fill="hold" id="79" nodeType="afterGroup">
                            <p:stCondLst>
                              <p:cond delay="6500"/>
                            </p:stCondLst>
                            <p:childTnLst>
                              <p:par>
                                <p:cTn fill="hold" grpId="0" id="80" nodeType="afterEffect" presetClass="entr" presetID="41" presetSubtype="0">
                                  <p:stCondLst>
                                    <p:cond delay="0"/>
                                  </p:stCondLst>
                                  <p:iterate type="lt">
                                    <p:tmPct val="10000"/>
                                  </p:iterate>
                                  <p:childTnLst>
                                    <p:set>
                                      <p:cBhvr>
                                        <p:cTn dur="1" fill="hold" id="81">
                                          <p:stCondLst>
                                            <p:cond delay="0"/>
                                          </p:stCondLst>
                                        </p:cTn>
                                        <p:tgtEl>
                                          <p:spTgt spid="22"/>
                                        </p:tgtEl>
                                        <p:attrNameLst>
                                          <p:attrName>style.visibility</p:attrName>
                                        </p:attrNameLst>
                                      </p:cBhvr>
                                      <p:to>
                                        <p:strVal val="visible"/>
                                      </p:to>
                                    </p:set>
                                    <p:anim calcmode="lin" valueType="num">
                                      <p:cBhvr>
                                        <p:cTn dur="500" fill="hold" id="82"/>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3"/>
                                        <p:tgtEl>
                                          <p:spTgt spid="22"/>
                                        </p:tgtEl>
                                        <p:attrNameLst>
                                          <p:attrName>ppt_y</p:attrName>
                                        </p:attrNameLst>
                                      </p:cBhvr>
                                      <p:tavLst>
                                        <p:tav tm="0">
                                          <p:val>
                                            <p:strVal val="#ppt_y"/>
                                          </p:val>
                                        </p:tav>
                                        <p:tav tm="100000">
                                          <p:val>
                                            <p:strVal val="#ppt_y"/>
                                          </p:val>
                                        </p:tav>
                                      </p:tavLst>
                                    </p:anim>
                                    <p:anim calcmode="lin" valueType="num">
                                      <p:cBhvr>
                                        <p:cTn dur="500" fill="hold" id="84"/>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5"/>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6" tmFilter="0,0; .5, 1; 1, 1"/>
                                        <p:tgtEl>
                                          <p:spTgt spid="22"/>
                                        </p:tgtEl>
                                      </p:cBhvr>
                                    </p:animEffect>
                                  </p:childTnLst>
                                </p:cTn>
                              </p:par>
                            </p:childTnLst>
                          </p:cTn>
                        </p:par>
                        <p:par>
                          <p:cTn fill="hold" id="87" nodeType="afterGroup">
                            <p:stCondLst>
                              <p:cond delay="7000"/>
                            </p:stCondLst>
                            <p:childTnLst>
                              <p:par>
                                <p:cTn fill="hold" grpId="0" id="88" nodeType="afterEffect" presetClass="entr" presetID="41" presetSubtype="0">
                                  <p:stCondLst>
                                    <p:cond delay="0"/>
                                  </p:stCondLst>
                                  <p:iterate type="lt">
                                    <p:tmPct val="10000"/>
                                  </p:iterate>
                                  <p:childTnLst>
                                    <p:set>
                                      <p:cBhvr>
                                        <p:cTn dur="1" fill="hold" id="89">
                                          <p:stCondLst>
                                            <p:cond delay="0"/>
                                          </p:stCondLst>
                                        </p:cTn>
                                        <p:tgtEl>
                                          <p:spTgt spid="23"/>
                                        </p:tgtEl>
                                        <p:attrNameLst>
                                          <p:attrName>style.visibility</p:attrName>
                                        </p:attrNameLst>
                                      </p:cBhvr>
                                      <p:to>
                                        <p:strVal val="visible"/>
                                      </p:to>
                                    </p:set>
                                    <p:anim calcmode="lin" valueType="num">
                                      <p:cBhvr>
                                        <p:cTn dur="500" fill="hold" id="90"/>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1"/>
                                        <p:tgtEl>
                                          <p:spTgt spid="23"/>
                                        </p:tgtEl>
                                        <p:attrNameLst>
                                          <p:attrName>ppt_y</p:attrName>
                                        </p:attrNameLst>
                                      </p:cBhvr>
                                      <p:tavLst>
                                        <p:tav tm="0">
                                          <p:val>
                                            <p:strVal val="#ppt_y"/>
                                          </p:val>
                                        </p:tav>
                                        <p:tav tm="100000">
                                          <p:val>
                                            <p:strVal val="#ppt_y"/>
                                          </p:val>
                                        </p:tav>
                                      </p:tavLst>
                                    </p:anim>
                                    <p:anim calcmode="lin" valueType="num">
                                      <p:cBhvr>
                                        <p:cTn dur="500" fill="hold" id="92"/>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3"/>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4" tmFilter="0,0; .5, 1; 1, 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1" spid="16"/>
      <p:bldP grpId="2" spid="16"/>
      <p:bldP grpId="0" spid="17"/>
      <p:bldP grpId="0" spid="18"/>
      <p:bldP grpId="0" spid="19"/>
      <p:bldP grpId="0" spid="20"/>
      <p:bldP grpId="0" spid="21"/>
      <p:bldP grpId="0" spid="22"/>
      <p:bldP grpId="0" spid="2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5494904" y="144270"/>
            <a:ext cx="2011680" cy="640080"/>
          </a:xfrm>
          <a:prstGeom prst="rect">
            <a:avLst/>
          </a:prstGeom>
          <a:noFill/>
        </p:spPr>
        <p:txBody>
          <a:bodyPr rtlCol="0" wrap="none">
            <a:spAutoFit/>
          </a:bodyPr>
          <a:lstStyle/>
          <a:p>
            <a:r>
              <a:rPr altLang="en-US" lang="zh-CN" sz="3600">
                <a:solidFill>
                  <a:srgbClr val="C00000"/>
                </a:solidFill>
                <a:cs typeface="+mn-ea"/>
                <a:sym typeface="+mn-lt"/>
              </a:rPr>
              <a:t>主要内容</a:t>
            </a:r>
          </a:p>
        </p:txBody>
      </p:sp>
      <p:sp>
        <p:nvSpPr>
          <p:cNvPr id="13" name="矩形 12">
            <a:extLst>
              <a:ext uri="{FF2B5EF4-FFF2-40B4-BE49-F238E27FC236}">
                <a16:creationId xmlns:a16="http://schemas.microsoft.com/office/drawing/2014/main" id="{1B5A5B69-E56C-44D3-98E6-50DBB9809B58}"/>
              </a:ext>
            </a:extLst>
          </p:cNvPr>
          <p:cNvSpPr/>
          <p:nvPr/>
        </p:nvSpPr>
        <p:spPr>
          <a:xfrm>
            <a:off x="1939425" y="1370567"/>
            <a:ext cx="2614637" cy="518160"/>
          </a:xfrm>
          <a:prstGeom prst="rect">
            <a:avLst/>
          </a:prstGeom>
        </p:spPr>
        <p:txBody>
          <a:bodyPr wrap="square">
            <a:spAutoFit/>
          </a:bodyPr>
          <a:lstStyle/>
          <a:p>
            <a:pPr algn="ctr"/>
            <a:r>
              <a:rPr altLang="en-US" kern="100" lang="zh-CN" sz="2800">
                <a:solidFill>
                  <a:srgbClr val="C00000"/>
                </a:solidFill>
                <a:cs typeface="+mn-ea"/>
                <a:sym typeface="+mn-lt"/>
              </a:rPr>
              <a:t>征求意见</a:t>
            </a:r>
          </a:p>
        </p:txBody>
      </p:sp>
      <p:sp>
        <p:nvSpPr>
          <p:cNvPr id="10" name="TextBox 10">
            <a:extLst>
              <a:ext uri="{FF2B5EF4-FFF2-40B4-BE49-F238E27FC236}">
                <a16:creationId xmlns:a16="http://schemas.microsoft.com/office/drawing/2014/main" id="{C197444D-C4D0-4589-ACE4-8DF2F8CE331C}"/>
              </a:ext>
            </a:extLst>
          </p:cNvPr>
          <p:cNvSpPr txBox="1"/>
          <p:nvPr/>
        </p:nvSpPr>
        <p:spPr>
          <a:xfrm>
            <a:off x="1330103" y="1949969"/>
            <a:ext cx="4022004" cy="1359408"/>
          </a:xfrm>
          <a:prstGeom prst="rect">
            <a:avLst/>
          </a:prstGeom>
          <a:noFill/>
        </p:spPr>
        <p:txBody>
          <a:bodyPr rtlCol="0" wrap="square">
            <a:spAutoFit/>
          </a:bodyPr>
          <a:lstStyle/>
          <a:p>
            <a:pPr algn="just" fontAlgn="base">
              <a:lnSpc>
                <a:spcPct val="130000"/>
              </a:lnSpc>
              <a:spcBef>
                <a:spcPct val="0"/>
              </a:spcBef>
              <a:spcAft>
                <a:spcPct val="0"/>
              </a:spcAft>
              <a:defRPr/>
            </a:pPr>
            <a:r>
              <a:rPr altLang="en-US" kern="0" lang="zh-CN" sz="1600">
                <a:cs typeface="+mn-ea"/>
                <a:sym typeface="+mn-lt"/>
              </a:rPr>
              <a:t>谈心谈话时每位党员要毫不隐瞒地亮明自身问题，并虚心诚恳地征求对方对自己的批评意见，多方面听取和分析自己的缺点，有则改之、无则加勉；</a:t>
            </a:r>
          </a:p>
        </p:txBody>
      </p:sp>
      <p:sp>
        <p:nvSpPr>
          <p:cNvPr id="20" name="矩形 19">
            <a:extLst>
              <a:ext uri="{FF2B5EF4-FFF2-40B4-BE49-F238E27FC236}">
                <a16:creationId xmlns:a16="http://schemas.microsoft.com/office/drawing/2014/main" id="{1B5A5B69-E56C-44D3-98E6-50DBB9809B58}"/>
              </a:ext>
            </a:extLst>
          </p:cNvPr>
          <p:cNvSpPr/>
          <p:nvPr/>
        </p:nvSpPr>
        <p:spPr>
          <a:xfrm>
            <a:off x="7560118" y="1373798"/>
            <a:ext cx="2614637" cy="518160"/>
          </a:xfrm>
          <a:prstGeom prst="rect">
            <a:avLst/>
          </a:prstGeom>
        </p:spPr>
        <p:txBody>
          <a:bodyPr wrap="square">
            <a:spAutoFit/>
          </a:bodyPr>
          <a:lstStyle/>
          <a:p>
            <a:pPr algn="ctr"/>
            <a:r>
              <a:rPr altLang="en-US" kern="100" lang="zh-CN" sz="2800">
                <a:solidFill>
                  <a:srgbClr val="C00000"/>
                </a:solidFill>
                <a:cs typeface="+mn-ea"/>
                <a:sym typeface="+mn-lt"/>
              </a:rPr>
              <a:t>诫勉提醒</a:t>
            </a:r>
          </a:p>
        </p:txBody>
      </p:sp>
      <p:sp>
        <p:nvSpPr>
          <p:cNvPr id="17" name="TextBox 10">
            <a:extLst>
              <a:ext uri="{FF2B5EF4-FFF2-40B4-BE49-F238E27FC236}">
                <a16:creationId xmlns:a16="http://schemas.microsoft.com/office/drawing/2014/main" id="{C197444D-C4D0-4589-ACE4-8DF2F8CE331C}"/>
              </a:ext>
            </a:extLst>
          </p:cNvPr>
          <p:cNvSpPr txBox="1"/>
          <p:nvPr/>
        </p:nvSpPr>
        <p:spPr>
          <a:xfrm>
            <a:off x="6950796" y="1973249"/>
            <a:ext cx="4022004" cy="1478280"/>
          </a:xfrm>
          <a:prstGeom prst="rect">
            <a:avLst/>
          </a:prstGeom>
          <a:noFill/>
        </p:spPr>
        <p:txBody>
          <a:bodyPr rtlCol="0" wrap="square">
            <a:spAutoFit/>
          </a:bodyPr>
          <a:lstStyle/>
          <a:p>
            <a:pPr algn="just" fontAlgn="base">
              <a:lnSpc>
                <a:spcPct val="130000"/>
              </a:lnSpc>
              <a:spcBef>
                <a:spcPct val="0"/>
              </a:spcBef>
              <a:spcAft>
                <a:spcPct val="0"/>
              </a:spcAft>
              <a:defRPr/>
            </a:pPr>
            <a:r>
              <a:rPr altLang="en-US" kern="0" lang="zh-CN" sz="1400">
                <a:cs typeface="+mn-ea"/>
                <a:sym typeface="+mn-lt"/>
              </a:rPr>
              <a:t>本着对同志负责的态度，真心实意指出对方存在的不足和问题，坦诚地提出意见建议，帮助同志改进提高。尤其是对群众反映较多的党员，党组织书记要出于公心、严肃认真地指出问题，及时地帮助提领子、扯袖子、醒脑子；</a:t>
            </a:r>
          </a:p>
        </p:txBody>
      </p:sp>
      <p:sp>
        <p:nvSpPr>
          <p:cNvPr id="27" name="矩形 26">
            <a:extLst>
              <a:ext uri="{FF2B5EF4-FFF2-40B4-BE49-F238E27FC236}">
                <a16:creationId xmlns:a16="http://schemas.microsoft.com/office/drawing/2014/main" id="{1B5A5B69-E56C-44D3-98E6-50DBB9809B58}"/>
              </a:ext>
            </a:extLst>
          </p:cNvPr>
          <p:cNvSpPr/>
          <p:nvPr/>
        </p:nvSpPr>
        <p:spPr>
          <a:xfrm>
            <a:off x="1890440" y="3429854"/>
            <a:ext cx="2614637" cy="518160"/>
          </a:xfrm>
          <a:prstGeom prst="rect">
            <a:avLst/>
          </a:prstGeom>
        </p:spPr>
        <p:txBody>
          <a:bodyPr wrap="square">
            <a:spAutoFit/>
          </a:bodyPr>
          <a:lstStyle/>
          <a:p>
            <a:pPr algn="ctr"/>
            <a:r>
              <a:rPr altLang="en-US" kern="100" lang="zh-CN" sz="2800">
                <a:solidFill>
                  <a:srgbClr val="C00000"/>
                </a:solidFill>
                <a:cs typeface="+mn-ea"/>
                <a:sym typeface="+mn-lt"/>
              </a:rPr>
              <a:t>交流思想</a:t>
            </a:r>
          </a:p>
        </p:txBody>
      </p:sp>
      <p:sp>
        <p:nvSpPr>
          <p:cNvPr id="24" name="TextBox 10">
            <a:extLst>
              <a:ext uri="{FF2B5EF4-FFF2-40B4-BE49-F238E27FC236}">
                <a16:creationId xmlns:a16="http://schemas.microsoft.com/office/drawing/2014/main" id="{C197444D-C4D0-4589-ACE4-8DF2F8CE331C}"/>
              </a:ext>
            </a:extLst>
          </p:cNvPr>
          <p:cNvSpPr txBox="1"/>
          <p:nvPr/>
        </p:nvSpPr>
        <p:spPr>
          <a:xfrm>
            <a:off x="1332685" y="4004847"/>
            <a:ext cx="3828116" cy="1478280"/>
          </a:xfrm>
          <a:prstGeom prst="rect">
            <a:avLst/>
          </a:prstGeom>
          <a:noFill/>
        </p:spPr>
        <p:txBody>
          <a:bodyPr rtlCol="0" wrap="square">
            <a:spAutoFit/>
          </a:bodyPr>
          <a:lstStyle/>
          <a:p>
            <a:pPr algn="just" fontAlgn="base">
              <a:lnSpc>
                <a:spcPct val="130000"/>
              </a:lnSpc>
              <a:spcBef>
                <a:spcPct val="0"/>
              </a:spcBef>
              <a:spcAft>
                <a:spcPct val="0"/>
              </a:spcAft>
              <a:defRPr/>
            </a:pPr>
            <a:r>
              <a:rPr altLang="en-US" kern="0" lang="zh-CN" sz="1400">
                <a:cs typeface="+mn-ea"/>
                <a:sym typeface="+mn-lt"/>
              </a:rPr>
              <a:t>谈话中要深入沟通交流，谈出真实心声，说出真心话语，不拐弯抹角，不遮遮掩掩，尤其是对存在的意见分歧和思想疙瘩，要深入交换意见，反复沟通，消除彼此间的误解和隔阂，增进相互间的理解和感情；</a:t>
            </a:r>
          </a:p>
        </p:txBody>
      </p:sp>
      <p:sp>
        <p:nvSpPr>
          <p:cNvPr id="34" name="矩形 33">
            <a:extLst>
              <a:ext uri="{FF2B5EF4-FFF2-40B4-BE49-F238E27FC236}">
                <a16:creationId xmlns:a16="http://schemas.microsoft.com/office/drawing/2014/main" id="{1B5A5B69-E56C-44D3-98E6-50DBB9809B58}"/>
              </a:ext>
            </a:extLst>
          </p:cNvPr>
          <p:cNvSpPr/>
          <p:nvPr/>
        </p:nvSpPr>
        <p:spPr>
          <a:xfrm>
            <a:off x="7511134" y="3433085"/>
            <a:ext cx="2614637" cy="518160"/>
          </a:xfrm>
          <a:prstGeom prst="rect">
            <a:avLst/>
          </a:prstGeom>
        </p:spPr>
        <p:txBody>
          <a:bodyPr wrap="square">
            <a:spAutoFit/>
          </a:bodyPr>
          <a:lstStyle/>
          <a:p>
            <a:pPr algn="ctr"/>
            <a:r>
              <a:rPr altLang="en-US" kern="100" lang="zh-CN" sz="2800">
                <a:solidFill>
                  <a:srgbClr val="C00000"/>
                </a:solidFill>
                <a:cs typeface="+mn-ea"/>
                <a:sym typeface="+mn-lt"/>
              </a:rPr>
              <a:t>了解困难</a:t>
            </a:r>
          </a:p>
        </p:txBody>
      </p:sp>
      <p:sp>
        <p:nvSpPr>
          <p:cNvPr id="31" name="TextBox 10">
            <a:extLst>
              <a:ext uri="{FF2B5EF4-FFF2-40B4-BE49-F238E27FC236}">
                <a16:creationId xmlns:a16="http://schemas.microsoft.com/office/drawing/2014/main" id="{C197444D-C4D0-4589-ACE4-8DF2F8CE331C}"/>
              </a:ext>
            </a:extLst>
          </p:cNvPr>
          <p:cNvSpPr txBox="1"/>
          <p:nvPr/>
        </p:nvSpPr>
        <p:spPr>
          <a:xfrm>
            <a:off x="6953377" y="4004847"/>
            <a:ext cx="4019422" cy="1359408"/>
          </a:xfrm>
          <a:prstGeom prst="rect">
            <a:avLst/>
          </a:prstGeom>
          <a:noFill/>
        </p:spPr>
        <p:txBody>
          <a:bodyPr rtlCol="0" wrap="square">
            <a:spAutoFit/>
          </a:bodyPr>
          <a:lstStyle/>
          <a:p>
            <a:pPr algn="just" fontAlgn="base">
              <a:lnSpc>
                <a:spcPct val="130000"/>
              </a:lnSpc>
              <a:spcBef>
                <a:spcPct val="0"/>
              </a:spcBef>
              <a:spcAft>
                <a:spcPct val="0"/>
              </a:spcAft>
              <a:defRPr/>
            </a:pPr>
            <a:r>
              <a:rPr altLang="en-US" kern="0" lang="zh-CN" sz="1600">
                <a:cs typeface="+mn-ea"/>
                <a:sym typeface="+mn-lt"/>
              </a:rPr>
              <a:t>党组织书记与班子成员、与党员群众谈心谈话时，要注重了解对方思想、工作、作风、生活等各方面情况，对发现的实际困难主动给予帮助，体现党内关心关爱。</a:t>
            </a:r>
          </a:p>
        </p:txBody>
      </p:sp>
    </p:spTree>
    <p:extLst>
      <p:ext uri="{BB962C8B-B14F-4D97-AF65-F5344CB8AC3E}">
        <p14:creationId val="2190254735"/>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3"/>
                                        </p:tgtEl>
                                        <p:attrNameLst>
                                          <p:attrName>style.visibility</p:attrName>
                                        </p:attrNameLst>
                                      </p:cBhvr>
                                      <p:to>
                                        <p:strVal val="visible"/>
                                      </p:to>
                                    </p:set>
                                    <p:animEffect filter="wipe(down)"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22" presetSubtype="4">
                                  <p:stCondLst>
                                    <p:cond delay="0"/>
                                  </p:stCondLst>
                                  <p:childTnLst>
                                    <p:set>
                                      <p:cBhvr>
                                        <p:cTn dur="1" fill="hold" id="19">
                                          <p:stCondLst>
                                            <p:cond delay="0"/>
                                          </p:stCondLst>
                                        </p:cTn>
                                        <p:tgtEl>
                                          <p:spTgt spid="27"/>
                                        </p:tgtEl>
                                        <p:attrNameLst>
                                          <p:attrName>style.visibility</p:attrName>
                                        </p:attrNameLst>
                                      </p:cBhvr>
                                      <p:to>
                                        <p:strVal val="visible"/>
                                      </p:to>
                                    </p:set>
                                    <p:animEffect filter="wipe(down)" transition="in">
                                      <p:cBhvr>
                                        <p:cTn dur="500" id="20"/>
                                        <p:tgtEl>
                                          <p:spTgt spid="27"/>
                                        </p:tgtEl>
                                      </p:cBhvr>
                                    </p:animEffect>
                                  </p:childTnLst>
                                </p:cTn>
                              </p:par>
                            </p:childTnLst>
                          </p:cTn>
                        </p:par>
                        <p:par>
                          <p:cTn fill="hold" id="21" nodeType="afterGroup">
                            <p:stCondLst>
                              <p:cond delay="2000"/>
                            </p:stCondLst>
                            <p:childTnLst>
                              <p:par>
                                <p:cTn fill="hold" grpId="0" id="22" nodeType="afterEffect" presetClass="entr" presetID="2" presetSubtype="4">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additive="base">
                                        <p:cTn dur="500" fill="hold" id="24"/>
                                        <p:tgtEl>
                                          <p:spTgt spid="24"/>
                                        </p:tgtEl>
                                        <p:attrNameLst>
                                          <p:attrName>ppt_x</p:attrName>
                                        </p:attrNameLst>
                                      </p:cBhvr>
                                      <p:tavLst>
                                        <p:tav tm="0">
                                          <p:val>
                                            <p:strVal val="#ppt_x"/>
                                          </p:val>
                                        </p:tav>
                                        <p:tav tm="100000">
                                          <p:val>
                                            <p:strVal val="#ppt_x"/>
                                          </p:val>
                                        </p:tav>
                                      </p:tavLst>
                                    </p:anim>
                                    <p:anim calcmode="lin" valueType="num">
                                      <p:cBhvr additive="base">
                                        <p:cTn dur="500" fill="hold" id="25"/>
                                        <p:tgtEl>
                                          <p:spTgt spid="24"/>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22" presetSubtype="4">
                                  <p:stCondLst>
                                    <p:cond delay="0"/>
                                  </p:stCondLst>
                                  <p:childTnLst>
                                    <p:set>
                                      <p:cBhvr>
                                        <p:cTn dur="1" fill="hold" id="28">
                                          <p:stCondLst>
                                            <p:cond delay="0"/>
                                          </p:stCondLst>
                                        </p:cTn>
                                        <p:tgtEl>
                                          <p:spTgt spid="20"/>
                                        </p:tgtEl>
                                        <p:attrNameLst>
                                          <p:attrName>style.visibility</p:attrName>
                                        </p:attrNameLst>
                                      </p:cBhvr>
                                      <p:to>
                                        <p:strVal val="visible"/>
                                      </p:to>
                                    </p:set>
                                    <p:animEffect filter="wipe(down)" transition="in">
                                      <p:cBhvr>
                                        <p:cTn dur="500" id="29"/>
                                        <p:tgtEl>
                                          <p:spTgt spid="20"/>
                                        </p:tgtEl>
                                      </p:cBhvr>
                                    </p:animEffect>
                                  </p:childTnLst>
                                </p:cTn>
                              </p:par>
                            </p:childTnLst>
                          </p:cTn>
                        </p:par>
                        <p:par>
                          <p:cTn fill="hold" id="30" nodeType="afterGroup">
                            <p:stCondLst>
                              <p:cond delay="3000"/>
                            </p:stCondLst>
                            <p:childTnLst>
                              <p:par>
                                <p:cTn fill="hold" grpId="0" id="31" nodeType="afterEffect" presetClass="entr" presetID="2" presetSubtype="4">
                                  <p:stCondLst>
                                    <p:cond delay="0"/>
                                  </p:stCondLst>
                                  <p:childTnLst>
                                    <p:set>
                                      <p:cBhvr>
                                        <p:cTn dur="1" fill="hold" id="32">
                                          <p:stCondLst>
                                            <p:cond delay="0"/>
                                          </p:stCondLst>
                                        </p:cTn>
                                        <p:tgtEl>
                                          <p:spTgt spid="17"/>
                                        </p:tgtEl>
                                        <p:attrNameLst>
                                          <p:attrName>style.visibility</p:attrName>
                                        </p:attrNameLst>
                                      </p:cBhvr>
                                      <p:to>
                                        <p:strVal val="visible"/>
                                      </p:to>
                                    </p:set>
                                    <p:anim calcmode="lin" valueType="num">
                                      <p:cBhvr additive="base">
                                        <p:cTn dur="500" fill="hold" id="33"/>
                                        <p:tgtEl>
                                          <p:spTgt spid="17"/>
                                        </p:tgtEl>
                                        <p:attrNameLst>
                                          <p:attrName>ppt_x</p:attrName>
                                        </p:attrNameLst>
                                      </p:cBhvr>
                                      <p:tavLst>
                                        <p:tav tm="0">
                                          <p:val>
                                            <p:strVal val="#ppt_x"/>
                                          </p:val>
                                        </p:tav>
                                        <p:tav tm="100000">
                                          <p:val>
                                            <p:strVal val="#ppt_x"/>
                                          </p:val>
                                        </p:tav>
                                      </p:tavLst>
                                    </p:anim>
                                    <p:anim calcmode="lin" valueType="num">
                                      <p:cBhvr additive="base">
                                        <p:cTn dur="500" fill="hold" id="34"/>
                                        <p:tgtEl>
                                          <p:spTgt spid="17"/>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500"/>
                            </p:stCondLst>
                            <p:childTnLst>
                              <p:par>
                                <p:cTn fill="hold" grpId="0" id="36" nodeType="afterEffect" presetClass="entr" presetID="22" presetSubtype="4">
                                  <p:stCondLst>
                                    <p:cond delay="0"/>
                                  </p:stCondLst>
                                  <p:childTnLst>
                                    <p:set>
                                      <p:cBhvr>
                                        <p:cTn dur="1" fill="hold" id="37">
                                          <p:stCondLst>
                                            <p:cond delay="0"/>
                                          </p:stCondLst>
                                        </p:cTn>
                                        <p:tgtEl>
                                          <p:spTgt spid="34"/>
                                        </p:tgtEl>
                                        <p:attrNameLst>
                                          <p:attrName>style.visibility</p:attrName>
                                        </p:attrNameLst>
                                      </p:cBhvr>
                                      <p:to>
                                        <p:strVal val="visible"/>
                                      </p:to>
                                    </p:set>
                                    <p:animEffect filter="wipe(down)" transition="in">
                                      <p:cBhvr>
                                        <p:cTn dur="500" id="38"/>
                                        <p:tgtEl>
                                          <p:spTgt spid="34"/>
                                        </p:tgtEl>
                                      </p:cBhvr>
                                    </p:animEffect>
                                  </p:childTnLst>
                                </p:cTn>
                              </p:par>
                            </p:childTnLst>
                          </p:cTn>
                        </p:par>
                        <p:par>
                          <p:cTn fill="hold" id="39" nodeType="afterGroup">
                            <p:stCondLst>
                              <p:cond delay="4000"/>
                            </p:stCondLst>
                            <p:childTnLst>
                              <p:par>
                                <p:cTn fill="hold" grpId="0" id="40" nodeType="afterEffect" presetClass="entr" presetID="2" presetSubtype="4">
                                  <p:stCondLst>
                                    <p:cond delay="0"/>
                                  </p:stCondLst>
                                  <p:childTnLst>
                                    <p:set>
                                      <p:cBhvr>
                                        <p:cTn dur="1" fill="hold" id="41">
                                          <p:stCondLst>
                                            <p:cond delay="0"/>
                                          </p:stCondLst>
                                        </p:cTn>
                                        <p:tgtEl>
                                          <p:spTgt spid="31"/>
                                        </p:tgtEl>
                                        <p:attrNameLst>
                                          <p:attrName>style.visibility</p:attrName>
                                        </p:attrNameLst>
                                      </p:cBhvr>
                                      <p:to>
                                        <p:strVal val="visible"/>
                                      </p:to>
                                    </p:set>
                                    <p:anim calcmode="lin" valueType="num">
                                      <p:cBhvr additive="base">
                                        <p:cTn dur="500" fill="hold" id="42"/>
                                        <p:tgtEl>
                                          <p:spTgt spid="31"/>
                                        </p:tgtEl>
                                        <p:attrNameLst>
                                          <p:attrName>ppt_x</p:attrName>
                                        </p:attrNameLst>
                                      </p:cBhvr>
                                      <p:tavLst>
                                        <p:tav tm="0">
                                          <p:val>
                                            <p:strVal val="#ppt_x"/>
                                          </p:val>
                                        </p:tav>
                                        <p:tav tm="100000">
                                          <p:val>
                                            <p:strVal val="#ppt_x"/>
                                          </p:val>
                                        </p:tav>
                                      </p:tavLst>
                                    </p:anim>
                                    <p:anim calcmode="lin" valueType="num">
                                      <p:cBhvr additive="base">
                                        <p:cTn dur="500" fill="hold" id="43"/>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3"/>
      <p:bldP grpId="0" spid="10"/>
      <p:bldP grpId="0" spid="20"/>
      <p:bldP grpId="0" spid="17"/>
      <p:bldP grpId="0" spid="27"/>
      <p:bldP grpId="0" spid="24"/>
      <p:bldP grpId="0" spid="34"/>
      <p:bldP grpId="0" spid="3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73095" y="136172"/>
            <a:ext cx="2926080" cy="914400"/>
          </a:xfrm>
          <a:prstGeom prst="rect">
            <a:avLst/>
          </a:prstGeom>
          <a:noFill/>
        </p:spPr>
        <p:txBody>
          <a:bodyPr rtlCol="0" wrap="none">
            <a:spAutoFit/>
          </a:bodyPr>
          <a:lstStyle/>
          <a:p>
            <a:r>
              <a:rPr altLang="en-US" b="1" lang="zh-CN" sz="5400">
                <a:solidFill>
                  <a:srgbClr val="C00000"/>
                </a:solidFill>
                <a:cs typeface="+mn-ea"/>
                <a:sym typeface="+mn-lt"/>
              </a:rPr>
              <a:t>方式方法</a:t>
            </a:r>
          </a:p>
        </p:txBody>
      </p:sp>
      <p:sp>
        <p:nvSpPr>
          <p:cNvPr id="7" name="矩形 6"/>
          <p:cNvSpPr/>
          <p:nvPr/>
        </p:nvSpPr>
        <p:spPr>
          <a:xfrm>
            <a:off x="993534" y="1654592"/>
            <a:ext cx="10413832" cy="960120"/>
          </a:xfrm>
          <a:prstGeom prst="rect">
            <a:avLst/>
          </a:prstGeom>
        </p:spPr>
        <p:txBody>
          <a:bodyPr wrap="square">
            <a:spAutoFit/>
          </a:bodyPr>
          <a:lstStyle/>
          <a:p>
            <a:pPr algn="just">
              <a:lnSpc>
                <a:spcPct val="150000"/>
              </a:lnSpc>
            </a:pPr>
            <a:r>
              <a:rPr altLang="en-US" lang="zh-CN" sz="1900">
                <a:cs typeface="+mn-ea"/>
                <a:sym typeface="+mn-lt"/>
              </a:rPr>
              <a:t>谈心谈话采用个别谈话与集体谈话相结合的方法进行，一般采取“一对一、面对面”的方式深入沟通交流，涉及共性谈话问题时，可采取“一对多”的方式，进行集体谈话。</a:t>
            </a:r>
          </a:p>
        </p:txBody>
      </p:sp>
      <p:grpSp>
        <p:nvGrpSpPr>
          <p:cNvPr id="8" name="组合 7"/>
          <p:cNvGrpSpPr/>
          <p:nvPr/>
        </p:nvGrpSpPr>
        <p:grpSpPr>
          <a:xfrm>
            <a:off x="2248301" y="2883752"/>
            <a:ext cx="7695397" cy="2509064"/>
            <a:chOff x="1698479" y="2457527"/>
            <a:chExt cx="35036913" cy="4400473"/>
          </a:xfrm>
          <a:solidFill>
            <a:srgbClr val="C00000"/>
          </a:solidFill>
        </p:grpSpPr>
        <p:sp>
          <p:nvSpPr>
            <p:cNvPr id="9" name="同侧圆角矩形 8"/>
            <p:cNvSpPr/>
            <p:nvPr/>
          </p:nvSpPr>
          <p:spPr>
            <a:xfrm>
              <a:off x="1698479" y="2457527"/>
              <a:ext cx="35036913" cy="4400473"/>
            </a:xfrm>
            <a:prstGeom prst="round2SameRect">
              <a:avLst>
                <a:gd fmla="val 0" name="adj1"/>
                <a:gd fmla="val 0" name="adj2"/>
              </a:avLst>
            </a:prstGeom>
            <a:grp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0" name="矩形 9"/>
            <p:cNvSpPr/>
            <p:nvPr/>
          </p:nvSpPr>
          <p:spPr>
            <a:xfrm>
              <a:off x="2405940" y="2994933"/>
              <a:ext cx="33621976" cy="3367776"/>
            </a:xfrm>
            <a:prstGeom prst="rect">
              <a:avLst/>
            </a:prstGeom>
            <a:grpFill/>
          </p:spPr>
          <p:txBody>
            <a:bodyPr wrap="square">
              <a:spAutoFit/>
            </a:bodyPr>
            <a:lstStyle/>
            <a:p>
              <a:pPr algn="just" defTabSz="914377" lvl="0">
                <a:lnSpc>
                  <a:spcPct val="150000"/>
                </a:lnSpc>
              </a:pPr>
              <a:r>
                <a:rPr altLang="en-US" kern="0" lang="zh-CN" sz="2000">
                  <a:solidFill>
                    <a:schemeClr val="bg1"/>
                  </a:solidFill>
                  <a:cs typeface="+mn-ea"/>
                  <a:sym typeface="+mn-lt"/>
                </a:rPr>
                <a:t>局领导班子之间的谈心谈话，一般安排在党员领导干部民主生活会前进行。机关党委、党支部班子之间、与党员群众之间的谈心谈话一般安排在党员组织生活会或党员党性定期分析、民主评议党员工作前进行，也可结合“党员活动日”活动单独组织开展。</a:t>
              </a:r>
            </a:p>
          </p:txBody>
        </p:sp>
      </p:grpSp>
    </p:spTree>
    <p:extLst>
      <p:ext uri="{BB962C8B-B14F-4D97-AF65-F5344CB8AC3E}">
        <p14:creationId val="2112744408"/>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7"/>
                                        </p:tgtEl>
                                        <p:attrNameLst>
                                          <p:attrName>style.visibility</p:attrName>
                                        </p:attrNameLst>
                                      </p:cBhvr>
                                      <p:to>
                                        <p:strVal val="visible"/>
                                      </p:to>
                                    </p:set>
                                    <p:animEffect filter="wipe(up)"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anim calcmode="lin" valueType="num">
                                      <p:cBhvr>
                                        <p:cTn dur="500" fill="hold" id="16"/>
                                        <p:tgtEl>
                                          <p:spTgt spid="8"/>
                                        </p:tgtEl>
                                        <p:attrNameLst>
                                          <p:attrName>ppt_x</p:attrName>
                                        </p:attrNameLst>
                                      </p:cBhvr>
                                      <p:tavLst>
                                        <p:tav tm="0">
                                          <p:val>
                                            <p:strVal val="#ppt_x"/>
                                          </p:val>
                                        </p:tav>
                                        <p:tav tm="100000">
                                          <p:val>
                                            <p:strVal val="#ppt_x"/>
                                          </p:val>
                                        </p:tav>
                                      </p:tavLst>
                                    </p:anim>
                                    <p:anim calcmode="lin" valueType="num">
                                      <p:cBhvr>
                                        <p:cTn dur="500" fill="hold" id="1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18672" y="81183"/>
            <a:ext cx="2926080" cy="914400"/>
          </a:xfrm>
          <a:prstGeom prst="rect">
            <a:avLst/>
          </a:prstGeom>
          <a:noFill/>
        </p:spPr>
        <p:txBody>
          <a:bodyPr rtlCol="0" wrap="none">
            <a:spAutoFit/>
          </a:bodyPr>
          <a:lstStyle/>
          <a:p>
            <a:r>
              <a:rPr altLang="en-US" lang="zh-CN" sz="5400">
                <a:solidFill>
                  <a:srgbClr val="C00000"/>
                </a:solidFill>
                <a:cs typeface="+mn-ea"/>
                <a:sym typeface="+mn-lt"/>
              </a:rPr>
              <a:t>组织实施</a:t>
            </a:r>
          </a:p>
        </p:txBody>
      </p:sp>
      <p:cxnSp>
        <p:nvCxnSpPr>
          <p:cNvPr id="12" name="PA-1022197">
            <a:extLst>
              <a:ext uri="{FF2B5EF4-FFF2-40B4-BE49-F238E27FC236}">
                <a16:creationId xmlns:a16="http://schemas.microsoft.com/office/drawing/2014/main" id="{4982BC02-1276-403D-830B-2CA2ED9285DC}"/>
              </a:ext>
            </a:extLst>
          </p:cNvPr>
          <p:cNvCxnSpPr/>
          <p:nvPr>
            <p:custDataLst>
              <p:tags r:id="rId3"/>
            </p:custDataLst>
          </p:nvPr>
        </p:nvCxnSpPr>
        <p:spPr>
          <a:xfrm flipH="1">
            <a:off x="1055980" y="1403145"/>
            <a:ext cx="0" cy="37594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PA-1022198">
            <a:extLst>
              <a:ext uri="{FF2B5EF4-FFF2-40B4-BE49-F238E27FC236}">
                <a16:creationId xmlns:a16="http://schemas.microsoft.com/office/drawing/2014/main" id="{224EC10C-01B9-4BF9-9934-C3F6F77F0E21}"/>
              </a:ext>
            </a:extLst>
          </p:cNvPr>
          <p:cNvSpPr/>
          <p:nvPr>
            <p:custDataLst>
              <p:tags r:id="rId4"/>
            </p:custDataLst>
          </p:nvPr>
        </p:nvSpPr>
        <p:spPr>
          <a:xfrm>
            <a:off x="800220" y="138926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1</a:t>
            </a:r>
          </a:p>
        </p:txBody>
      </p:sp>
      <p:sp>
        <p:nvSpPr>
          <p:cNvPr id="14" name="PA-1022200">
            <a:extLst>
              <a:ext uri="{FF2B5EF4-FFF2-40B4-BE49-F238E27FC236}">
                <a16:creationId xmlns:a16="http://schemas.microsoft.com/office/drawing/2014/main" id="{DA06E8C0-F162-4F07-B45A-ED5F62205D7D}"/>
              </a:ext>
            </a:extLst>
          </p:cNvPr>
          <p:cNvSpPr/>
          <p:nvPr>
            <p:custDataLst>
              <p:tags r:id="rId5"/>
            </p:custDataLst>
          </p:nvPr>
        </p:nvSpPr>
        <p:spPr>
          <a:xfrm>
            <a:off x="1355451" y="1417302"/>
            <a:ext cx="2862592" cy="566928"/>
          </a:xfrm>
          <a:prstGeom prst="rect">
            <a:avLst/>
          </a:prstGeom>
        </p:spPr>
        <p:txBody>
          <a:bodyPr wrap="square">
            <a:spAutoFit/>
          </a:bodyPr>
          <a:lstStyle/>
          <a:p>
            <a:pPr algn="just">
              <a:lnSpc>
                <a:spcPct val="130000"/>
              </a:lnSpc>
            </a:pPr>
            <a:r>
              <a:rPr altLang="en-US" lang="zh-CN" sz="2400">
                <a:solidFill>
                  <a:srgbClr val="C00000"/>
                </a:solidFill>
                <a:cs typeface="+mn-ea"/>
                <a:sym typeface="+mn-lt"/>
              </a:rPr>
              <a:t>确定固定谈话日</a:t>
            </a:r>
          </a:p>
        </p:txBody>
      </p:sp>
      <p:sp>
        <p:nvSpPr>
          <p:cNvPr id="15" name="PA-1022198">
            <a:extLst>
              <a:ext uri="{FF2B5EF4-FFF2-40B4-BE49-F238E27FC236}">
                <a16:creationId xmlns:a16="http://schemas.microsoft.com/office/drawing/2014/main" id="{224EC10C-01B9-4BF9-9934-C3F6F77F0E21}"/>
              </a:ext>
            </a:extLst>
          </p:cNvPr>
          <p:cNvSpPr/>
          <p:nvPr>
            <p:custDataLst>
              <p:tags r:id="rId6"/>
            </p:custDataLst>
          </p:nvPr>
        </p:nvSpPr>
        <p:spPr>
          <a:xfrm>
            <a:off x="800220" y="3670017"/>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2</a:t>
            </a:r>
          </a:p>
        </p:txBody>
      </p:sp>
      <p:sp>
        <p:nvSpPr>
          <p:cNvPr id="16" name="PA-1022200">
            <a:extLst>
              <a:ext uri="{FF2B5EF4-FFF2-40B4-BE49-F238E27FC236}">
                <a16:creationId xmlns:a16="http://schemas.microsoft.com/office/drawing/2014/main" id="{DA06E8C0-F162-4F07-B45A-ED5F62205D7D}"/>
              </a:ext>
            </a:extLst>
          </p:cNvPr>
          <p:cNvSpPr/>
          <p:nvPr>
            <p:custDataLst>
              <p:tags r:id="rId7"/>
            </p:custDataLst>
          </p:nvPr>
        </p:nvSpPr>
        <p:spPr>
          <a:xfrm>
            <a:off x="1355451" y="3625628"/>
            <a:ext cx="3495642" cy="566928"/>
          </a:xfrm>
          <a:prstGeom prst="rect">
            <a:avLst/>
          </a:prstGeom>
        </p:spPr>
        <p:txBody>
          <a:bodyPr wrap="square">
            <a:spAutoFit/>
          </a:bodyPr>
          <a:lstStyle/>
          <a:p>
            <a:pPr algn="just">
              <a:lnSpc>
                <a:spcPct val="130000"/>
              </a:lnSpc>
            </a:pPr>
            <a:r>
              <a:rPr altLang="en-US" lang="zh-CN" sz="2400">
                <a:solidFill>
                  <a:srgbClr val="C00000"/>
                </a:solidFill>
                <a:cs typeface="+mn-ea"/>
                <a:sym typeface="+mn-lt"/>
              </a:rPr>
              <a:t>党员干部作表率</a:t>
            </a:r>
          </a:p>
        </p:txBody>
      </p:sp>
      <p:sp>
        <p:nvSpPr>
          <p:cNvPr id="17" name="PA-1022200">
            <a:extLst>
              <a:ext uri="{FF2B5EF4-FFF2-40B4-BE49-F238E27FC236}">
                <a16:creationId xmlns:a16="http://schemas.microsoft.com/office/drawing/2014/main" id="{DA06E8C0-F162-4F07-B45A-ED5F62205D7D}"/>
              </a:ext>
            </a:extLst>
          </p:cNvPr>
          <p:cNvSpPr/>
          <p:nvPr>
            <p:custDataLst>
              <p:tags r:id="rId8"/>
            </p:custDataLst>
          </p:nvPr>
        </p:nvSpPr>
        <p:spPr>
          <a:xfrm>
            <a:off x="1355451" y="1788488"/>
            <a:ext cx="6102483" cy="1874520"/>
          </a:xfrm>
          <a:prstGeom prst="rect">
            <a:avLst/>
          </a:prstGeom>
        </p:spPr>
        <p:txBody>
          <a:bodyPr wrap="square">
            <a:spAutoFit/>
          </a:bodyPr>
          <a:lstStyle/>
          <a:p>
            <a:pPr algn="just">
              <a:lnSpc>
                <a:spcPct val="130000"/>
              </a:lnSpc>
            </a:pPr>
            <a:r>
              <a:rPr altLang="en-US" lang="zh-CN">
                <a:cs typeface="+mn-ea"/>
                <a:sym typeface="+mn-lt"/>
              </a:rPr>
              <a:t>机关党委负责组织实施，每周六上午安排党员干部主动找党组书记反映情况，汇报思想。党组书记认为必要时可随时找党员干部谈心，主动征求意见及时了解思想工作情况；对党员干部出现苗头性、倾向性问题时，应及时进行诫勉谈话。</a:t>
            </a:r>
          </a:p>
        </p:txBody>
      </p:sp>
      <p:sp>
        <p:nvSpPr>
          <p:cNvPr id="18" name="PA-1022200">
            <a:extLst>
              <a:ext uri="{FF2B5EF4-FFF2-40B4-BE49-F238E27FC236}">
                <a16:creationId xmlns:a16="http://schemas.microsoft.com/office/drawing/2014/main" id="{DA06E8C0-F162-4F07-B45A-ED5F62205D7D}"/>
              </a:ext>
            </a:extLst>
          </p:cNvPr>
          <p:cNvSpPr/>
          <p:nvPr>
            <p:custDataLst>
              <p:tags r:id="rId9"/>
            </p:custDataLst>
          </p:nvPr>
        </p:nvSpPr>
        <p:spPr>
          <a:xfrm>
            <a:off x="1355451" y="4088250"/>
            <a:ext cx="6102483" cy="1161288"/>
          </a:xfrm>
          <a:prstGeom prst="rect">
            <a:avLst/>
          </a:prstGeom>
        </p:spPr>
        <p:txBody>
          <a:bodyPr wrap="square">
            <a:spAutoFit/>
          </a:bodyPr>
          <a:lstStyle/>
          <a:p>
            <a:pPr algn="just">
              <a:lnSpc>
                <a:spcPct val="130000"/>
              </a:lnSpc>
            </a:pPr>
            <a:r>
              <a:rPr altLang="en-US" lang="zh-CN">
                <a:cs typeface="+mn-ea"/>
                <a:sym typeface="+mn-lt"/>
              </a:rPr>
              <a:t>党员领导干部要主动与其他同志谈心，带头查摆问题，带头开展批评与自我批评，带头吐真情、讲实话，带头落实整改措施、改进工作，为党员群众作出表率。</a:t>
            </a:r>
          </a:p>
        </p:txBody>
      </p:sp>
      <p:pic>
        <p:nvPicPr>
          <p:cNvPr id="8" name="图片 7">
            <a:extLst>
              <a:ext uri="{FF2B5EF4-FFF2-40B4-BE49-F238E27FC236}">
                <a16:creationId xmlns:a16="http://schemas.microsoft.com/office/drawing/2014/main" id="{E9FC2FC4-5704-4DE0-B366-FA3ED0EFB060}"/>
              </a:ext>
            </a:extLst>
          </p:cNvPr>
          <p:cNvPicPr>
            <a:picLocks noChangeAspect="1"/>
          </p:cNvPicPr>
          <p:nvPr/>
        </p:nvPicPr>
        <p:blipFill>
          <a:blip r:embed="rId10">
            <a:extLst>
              <a:ext uri="{28A0092B-C50C-407E-A947-70E740481C1C}">
                <a14:useLocalDpi val="0"/>
              </a:ext>
            </a:extLst>
          </a:blip>
          <a:stretch>
            <a:fillRect/>
          </a:stretch>
        </p:blipFill>
        <p:spPr>
          <a:xfrm>
            <a:off x="7271927" y="1023856"/>
            <a:ext cx="4119853" cy="3794999"/>
          </a:xfrm>
          <a:prstGeom prst="rect">
            <a:avLst/>
          </a:prstGeom>
        </p:spPr>
      </p:pic>
    </p:spTree>
    <p:extLst>
      <p:ext uri="{BB962C8B-B14F-4D97-AF65-F5344CB8AC3E}">
        <p14:creationId val="4271160715"/>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p:cTn dur="500" fill="hold" id="11"/>
                                        <p:tgtEl>
                                          <p:spTgt spid="8"/>
                                        </p:tgtEl>
                                        <p:attrNameLst>
                                          <p:attrName>ppt_w</p:attrName>
                                        </p:attrNameLst>
                                      </p:cBhvr>
                                      <p:tavLst>
                                        <p:tav tm="0">
                                          <p:val>
                                            <p:fltVal val="0"/>
                                          </p:val>
                                        </p:tav>
                                        <p:tav tm="100000">
                                          <p:val>
                                            <p:strVal val="#ppt_w"/>
                                          </p:val>
                                        </p:tav>
                                      </p:tavLst>
                                    </p:anim>
                                    <p:anim calcmode="lin" valueType="num">
                                      <p:cBhvr>
                                        <p:cTn dur="500" fill="hold" id="12"/>
                                        <p:tgtEl>
                                          <p:spTgt spid="8"/>
                                        </p:tgtEl>
                                        <p:attrNameLst>
                                          <p:attrName>ppt_h</p:attrName>
                                        </p:attrNameLst>
                                      </p:cBhvr>
                                      <p:tavLst>
                                        <p:tav tm="0">
                                          <p:val>
                                            <p:fltVal val="0"/>
                                          </p:val>
                                        </p:tav>
                                        <p:tav tm="100000">
                                          <p:val>
                                            <p:strVal val="#ppt_h"/>
                                          </p:val>
                                        </p:tav>
                                      </p:tavLst>
                                    </p:anim>
                                    <p:animEffect filter="fade" transition="in">
                                      <p:cBhvr>
                                        <p:cTn dur="500" id="13"/>
                                        <p:tgtEl>
                                          <p:spTgt spid="8"/>
                                        </p:tgtEl>
                                      </p:cBhvr>
                                    </p:animEffect>
                                  </p:childTnLst>
                                </p:cTn>
                              </p:par>
                            </p:childTnLst>
                          </p:cTn>
                        </p:par>
                        <p:par>
                          <p:cTn fill="hold" id="14" nodeType="afterGroup">
                            <p:stCondLst>
                              <p:cond delay="1000"/>
                            </p:stCondLst>
                            <p:childTnLst>
                              <p:par>
                                <p:cTn fill="hold" id="15" nodeType="afterEffect" presetClass="entr" presetID="22" presetSubtype="1">
                                  <p:stCondLst>
                                    <p:cond delay="0"/>
                                  </p:stCondLst>
                                  <p:childTnLst>
                                    <p:set>
                                      <p:cBhvr>
                                        <p:cTn dur="1" fill="hold" id="16">
                                          <p:stCondLst>
                                            <p:cond delay="0"/>
                                          </p:stCondLst>
                                        </p:cTn>
                                        <p:tgtEl>
                                          <p:spTgt spid="12"/>
                                        </p:tgtEl>
                                        <p:attrNameLst>
                                          <p:attrName>style.visibility</p:attrName>
                                        </p:attrNameLst>
                                      </p:cBhvr>
                                      <p:to>
                                        <p:strVal val="visible"/>
                                      </p:to>
                                    </p:set>
                                    <p:animEffect filter="wipe(up)" transition="in">
                                      <p:cBhvr>
                                        <p:cTn dur="500" id="17"/>
                                        <p:tgtEl>
                                          <p:spTgt spid="12"/>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anim calcmode="lin" valueType="num">
                                      <p:cBhvr>
                                        <p:cTn dur="500" fill="hold" id="22"/>
                                        <p:tgtEl>
                                          <p:spTgt spid="13"/>
                                        </p:tgtEl>
                                        <p:attrNameLst>
                                          <p:attrName>ppt_x</p:attrName>
                                        </p:attrNameLst>
                                      </p:cBhvr>
                                      <p:tavLst>
                                        <p:tav tm="0">
                                          <p:val>
                                            <p:strVal val="#ppt_x"/>
                                          </p:val>
                                        </p:tav>
                                        <p:tav tm="100000">
                                          <p:val>
                                            <p:strVal val="#ppt_x"/>
                                          </p:val>
                                        </p:tav>
                                      </p:tavLst>
                                    </p:anim>
                                    <p:anim calcmode="lin" valueType="num">
                                      <p:cBhvr>
                                        <p:cTn dur="500" fill="hold" id="23"/>
                                        <p:tgtEl>
                                          <p:spTgt spid="1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14"/>
                                        </p:tgtEl>
                                        <p:attrNameLst>
                                          <p:attrName>style.visibility</p:attrName>
                                        </p:attrNameLst>
                                      </p:cBhvr>
                                      <p:to>
                                        <p:strVal val="visible"/>
                                      </p:to>
                                    </p:set>
                                    <p:animEffect filter="wipe(left)" transition="in">
                                      <p:cBhvr>
                                        <p:cTn dur="500" id="27"/>
                                        <p:tgtEl>
                                          <p:spTgt spid="14"/>
                                        </p:tgtEl>
                                      </p:cBhvr>
                                    </p:animEffect>
                                  </p:childTnLst>
                                </p:cTn>
                              </p:par>
                            </p:childTnLst>
                          </p:cTn>
                        </p:par>
                        <p:par>
                          <p:cTn fill="hold" id="28" nodeType="afterGroup">
                            <p:stCondLst>
                              <p:cond delay="2500"/>
                            </p:stCondLst>
                            <p:childTnLst>
                              <p:par>
                                <p:cTn fill="hold" grpId="0" id="29" nodeType="afterEffect" presetClass="entr" presetID="42"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500" id="31"/>
                                        <p:tgtEl>
                                          <p:spTgt spid="15"/>
                                        </p:tgtEl>
                                      </p:cBhvr>
                                    </p:animEffect>
                                    <p:anim calcmode="lin" valueType="num">
                                      <p:cBhvr>
                                        <p:cTn dur="500" fill="hold" id="32"/>
                                        <p:tgtEl>
                                          <p:spTgt spid="15"/>
                                        </p:tgtEl>
                                        <p:attrNameLst>
                                          <p:attrName>ppt_x</p:attrName>
                                        </p:attrNameLst>
                                      </p:cBhvr>
                                      <p:tavLst>
                                        <p:tav tm="0">
                                          <p:val>
                                            <p:strVal val="#ppt_x"/>
                                          </p:val>
                                        </p:tav>
                                        <p:tav tm="100000">
                                          <p:val>
                                            <p:strVal val="#ppt_x"/>
                                          </p:val>
                                        </p:tav>
                                      </p:tavLst>
                                    </p:anim>
                                    <p:anim calcmode="lin" valueType="num">
                                      <p:cBhvr>
                                        <p:cTn dur="500" fill="hold" id="33"/>
                                        <p:tgtEl>
                                          <p:spTgt spid="15"/>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2" presetSubtype="8">
                                  <p:stCondLst>
                                    <p:cond delay="0"/>
                                  </p:stCondLst>
                                  <p:childTnLst>
                                    <p:set>
                                      <p:cBhvr>
                                        <p:cTn dur="1" fill="hold" id="36">
                                          <p:stCondLst>
                                            <p:cond delay="0"/>
                                          </p:stCondLst>
                                        </p:cTn>
                                        <p:tgtEl>
                                          <p:spTgt spid="16"/>
                                        </p:tgtEl>
                                        <p:attrNameLst>
                                          <p:attrName>style.visibility</p:attrName>
                                        </p:attrNameLst>
                                      </p:cBhvr>
                                      <p:to>
                                        <p:strVal val="visible"/>
                                      </p:to>
                                    </p:set>
                                    <p:animEffect filter="wipe(left)" transition="in">
                                      <p:cBhvr>
                                        <p:cTn dur="500" id="37"/>
                                        <p:tgtEl>
                                          <p:spTgt spid="16"/>
                                        </p:tgtEl>
                                      </p:cBhvr>
                                    </p:animEffect>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17"/>
                                        </p:tgtEl>
                                        <p:attrNameLst>
                                          <p:attrName>style.visibility</p:attrName>
                                        </p:attrNameLst>
                                      </p:cBhvr>
                                      <p:to>
                                        <p:strVal val="visible"/>
                                      </p:to>
                                    </p:set>
                                    <p:animEffect filter="wipe(left)" transition="in">
                                      <p:cBhvr>
                                        <p:cTn dur="500" id="41"/>
                                        <p:tgtEl>
                                          <p:spTgt spid="17"/>
                                        </p:tgtEl>
                                      </p:cBhvr>
                                    </p:animEffect>
                                  </p:childTnLst>
                                </p:cTn>
                              </p:par>
                            </p:childTnLst>
                          </p:cTn>
                        </p:par>
                        <p:par>
                          <p:cTn fill="hold" id="42" nodeType="afterGroup">
                            <p:stCondLst>
                              <p:cond delay="4000"/>
                            </p:stCondLst>
                            <p:childTnLst>
                              <p:par>
                                <p:cTn fill="hold" grpId="0" id="43" nodeType="afterEffect" presetClass="entr" presetID="22" presetSubtype="8">
                                  <p:stCondLst>
                                    <p:cond delay="0"/>
                                  </p:stCondLst>
                                  <p:childTnLst>
                                    <p:set>
                                      <p:cBhvr>
                                        <p:cTn dur="1" fill="hold" id="44">
                                          <p:stCondLst>
                                            <p:cond delay="0"/>
                                          </p:stCondLst>
                                        </p:cTn>
                                        <p:tgtEl>
                                          <p:spTgt spid="18"/>
                                        </p:tgtEl>
                                        <p:attrNameLst>
                                          <p:attrName>style.visibility</p:attrName>
                                        </p:attrNameLst>
                                      </p:cBhvr>
                                      <p:to>
                                        <p:strVal val="visible"/>
                                      </p:to>
                                    </p:set>
                                    <p:animEffect filter="wipe(left)" transition="in">
                                      <p:cBhvr>
                                        <p:cTn dur="500" id="45"/>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3"/>
      <p:bldP grpId="0" spid="14"/>
      <p:bldP grpId="0" spid="15"/>
      <p:bldP grpId="0" spid="16"/>
      <p:bldP grpId="0" spid="17"/>
      <p:bldP grpId="0" spid="1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D8C771D2-52A2-4B28-BD29-5EAE5DEF33F6}"/>
              </a:ext>
            </a:extLst>
          </p:cNvPr>
          <p:cNvPicPr>
            <a:picLocks noChangeAspect="1"/>
          </p:cNvPicPr>
          <p:nvPr/>
        </p:nvPicPr>
        <p:blipFill>
          <a:blip r:embed="rId2">
            <a:extLst>
              <a:ext uri="{28A0092B-C50C-407E-A947-70E740481C1C}">
                <a14:useLocalDpi val="0"/>
              </a:ext>
            </a:extLst>
          </a:blip>
          <a:stretch>
            <a:fillRect/>
          </a:stretch>
        </p:blipFill>
        <p:spPr>
          <a:xfrm>
            <a:off x="0" y="0"/>
            <a:ext cx="12221358" cy="6858000"/>
          </a:xfrm>
          <a:prstGeom prst="rect">
            <a:avLst/>
          </a:prstGeom>
        </p:spPr>
      </p:pic>
      <p:pic>
        <p:nvPicPr>
          <p:cNvPr id="5" name="图片 4">
            <a:extLst>
              <a:ext uri="{FF2B5EF4-FFF2-40B4-BE49-F238E27FC236}">
                <a16:creationId xmlns:a16="http://schemas.microsoft.com/office/drawing/2014/main" id="{ADD78A12-EF64-4FAD-85DE-F5727531B5B9}"/>
              </a:ext>
            </a:extLst>
          </p:cNvPr>
          <p:cNvPicPr>
            <a:picLocks noChangeAspect="1"/>
          </p:cNvPicPr>
          <p:nvPr/>
        </p:nvPicPr>
        <p:blipFill>
          <a:blip r:embed="rId3">
            <a:extLst>
              <a:ext uri="{28A0092B-C50C-407E-A947-70E740481C1C}">
                <a14:useLocalDpi val="0"/>
              </a:ext>
            </a:extLst>
          </a:blip>
          <a:srcRect r="3831"/>
          <a:stretch>
            <a:fillRect/>
          </a:stretch>
        </p:blipFill>
        <p:spPr>
          <a:xfrm>
            <a:off x="-11707" y="3255764"/>
            <a:ext cx="12203708" cy="3655983"/>
          </a:xfrm>
          <a:prstGeom prst="rect">
            <a:avLst/>
          </a:prstGeom>
        </p:spPr>
      </p:pic>
      <p:pic>
        <p:nvPicPr>
          <p:cNvPr id="2" name="图片 1">
            <a:extLst>
              <a:ext uri="{FF2B5EF4-FFF2-40B4-BE49-F238E27FC236}">
                <a16:creationId xmlns:a16="http://schemas.microsoft.com/office/drawing/2014/main" id="{A1F47680-8D95-4D57-9BB1-36136188AF07}"/>
              </a:ext>
            </a:extLst>
          </p:cNvPr>
          <p:cNvPicPr>
            <a:picLocks noChangeAspect="1"/>
          </p:cNvPicPr>
          <p:nvPr/>
        </p:nvPicPr>
        <p:blipFill>
          <a:blip r:embed="rId4">
            <a:extLst>
              <a:ext uri="{28A0092B-C50C-407E-A947-70E740481C1C}">
                <a14:useLocalDpi val="0"/>
              </a:ext>
            </a:extLst>
          </a:blip>
          <a:stretch>
            <a:fillRect/>
          </a:stretch>
        </p:blipFill>
        <p:spPr>
          <a:xfrm>
            <a:off x="0" y="3482686"/>
            <a:ext cx="2416630" cy="3394791"/>
          </a:xfrm>
          <a:prstGeom prst="rect">
            <a:avLst/>
          </a:prstGeom>
        </p:spPr>
      </p:pic>
      <p:pic>
        <p:nvPicPr>
          <p:cNvPr id="3" name="图片 2">
            <a:extLst>
              <a:ext uri="{FF2B5EF4-FFF2-40B4-BE49-F238E27FC236}">
                <a16:creationId xmlns:a16="http://schemas.microsoft.com/office/drawing/2014/main" id="{B743F958-2060-4797-B359-95371939C523}"/>
              </a:ext>
            </a:extLst>
          </p:cNvPr>
          <p:cNvPicPr>
            <a:picLocks noChangeAspect="1"/>
          </p:cNvPicPr>
          <p:nvPr/>
        </p:nvPicPr>
        <p:blipFill>
          <a:blip r:embed="rId5">
            <a:extLst>
              <a:ext uri="{28A0092B-C50C-407E-A947-70E740481C1C}">
                <a14:useLocalDpi val="0"/>
              </a:ext>
            </a:extLst>
          </a:blip>
          <a:stretch>
            <a:fillRect/>
          </a:stretch>
        </p:blipFill>
        <p:spPr>
          <a:xfrm>
            <a:off x="8971472" y="3978577"/>
            <a:ext cx="3249886" cy="2901887"/>
          </a:xfrm>
          <a:prstGeom prst="rect">
            <a:avLst/>
          </a:prstGeom>
        </p:spPr>
      </p:pic>
      <p:pic>
        <p:nvPicPr>
          <p:cNvPr id="4" name="图片 3">
            <a:extLst>
              <a:ext uri="{FF2B5EF4-FFF2-40B4-BE49-F238E27FC236}">
                <a16:creationId xmlns:a16="http://schemas.microsoft.com/office/drawing/2014/main" id="{89F52CE4-0B02-41CF-BDBF-AA3787163E03}"/>
              </a:ext>
            </a:extLst>
          </p:cNvPr>
          <p:cNvPicPr>
            <a:picLocks noChangeAspect="1"/>
          </p:cNvPicPr>
          <p:nvPr/>
        </p:nvPicPr>
        <p:blipFill>
          <a:blip r:embed="rId6">
            <a:extLst>
              <a:ext uri="{28A0092B-C50C-407E-A947-70E740481C1C}">
                <a14:useLocalDpi val="0"/>
              </a:ext>
            </a:extLst>
          </a:blip>
          <a:srcRect l="62582"/>
          <a:stretch>
            <a:fillRect/>
          </a:stretch>
        </p:blipFill>
        <p:spPr>
          <a:xfrm>
            <a:off x="5398189" y="495713"/>
            <a:ext cx="1424980" cy="1480315"/>
          </a:xfrm>
          <a:prstGeom prst="rect">
            <a:avLst/>
          </a:prstGeom>
          <a:effectLst>
            <a:outerShdw algn="t" blurRad="76200" dir="5400000" dist="50800" rotWithShape="0">
              <a:prstClr val="black">
                <a:alpha val="40000"/>
              </a:prstClr>
            </a:outerShdw>
          </a:effectLst>
        </p:spPr>
      </p:pic>
      <p:pic>
        <p:nvPicPr>
          <p:cNvPr id="6" name="图片 5">
            <a:extLst>
              <a:ext uri="{FF2B5EF4-FFF2-40B4-BE49-F238E27FC236}">
                <a16:creationId xmlns:a16="http://schemas.microsoft.com/office/drawing/2014/main" id="{2B3C363B-403E-419C-9CA7-83BDE75AD932}"/>
              </a:ext>
            </a:extLst>
          </p:cNvPr>
          <p:cNvPicPr>
            <a:picLocks noChangeAspect="1"/>
          </p:cNvPicPr>
          <p:nvPr/>
        </p:nvPicPr>
        <p:blipFill>
          <a:blip r:embed="rId7">
            <a:extLst>
              <a:ext uri="{28A0092B-C50C-407E-A947-70E740481C1C}">
                <a14:useLocalDpi val="0"/>
              </a:ext>
            </a:extLst>
          </a:blip>
          <a:stretch>
            <a:fillRect/>
          </a:stretch>
        </p:blipFill>
        <p:spPr>
          <a:xfrm>
            <a:off x="-11708" y="-7296"/>
            <a:ext cx="4449932" cy="1650901"/>
          </a:xfrm>
          <a:prstGeom prst="rect">
            <a:avLst/>
          </a:prstGeom>
        </p:spPr>
      </p:pic>
      <p:pic>
        <p:nvPicPr>
          <p:cNvPr id="14" name="图片 13">
            <a:extLst>
              <a:ext uri="{FF2B5EF4-FFF2-40B4-BE49-F238E27FC236}">
                <a16:creationId xmlns:a16="http://schemas.microsoft.com/office/drawing/2014/main" id="{C5CAEA2D-C3FF-4FDE-8DE1-6C0BDA09DD6E}"/>
              </a:ext>
            </a:extLst>
          </p:cNvPr>
          <p:cNvPicPr>
            <a:picLocks noChangeAspect="1"/>
          </p:cNvPicPr>
          <p:nvPr/>
        </p:nvPicPr>
        <p:blipFill>
          <a:blip r:embed="rId8">
            <a:extLst>
              <a:ext uri="{28A0092B-C50C-407E-A947-70E740481C1C}">
                <a14:useLocalDpi val="0"/>
              </a:ext>
            </a:extLst>
          </a:blip>
          <a:stretch>
            <a:fillRect/>
          </a:stretch>
        </p:blipFill>
        <p:spPr>
          <a:xfrm>
            <a:off x="2831902" y="3545293"/>
            <a:ext cx="6492240" cy="511667"/>
          </a:xfrm>
          <a:prstGeom prst="rect">
            <a:avLst/>
          </a:prstGeom>
        </p:spPr>
      </p:pic>
      <p:pic>
        <p:nvPicPr>
          <p:cNvPr id="15" name="图片 14">
            <a:extLst>
              <a:ext uri="{FF2B5EF4-FFF2-40B4-BE49-F238E27FC236}">
                <a16:creationId xmlns:a16="http://schemas.microsoft.com/office/drawing/2014/main" id="{8C9D9D90-DB90-48E6-9D70-77F5125DD3B2}"/>
              </a:ext>
            </a:extLst>
          </p:cNvPr>
          <p:cNvPicPr>
            <a:picLocks noChangeAspect="1"/>
          </p:cNvPicPr>
          <p:nvPr/>
        </p:nvPicPr>
        <p:blipFill>
          <a:blip r:embed="rId9">
            <a:extLst>
              <a:ext uri="{28A0092B-C50C-407E-A947-70E740481C1C}">
                <a14:useLocalDpi val="0"/>
              </a:ext>
            </a:extLst>
          </a:blip>
          <a:stretch>
            <a:fillRect/>
          </a:stretch>
        </p:blipFill>
        <p:spPr>
          <a:xfrm>
            <a:off x="8663852" y="499032"/>
            <a:ext cx="3306037" cy="1480315"/>
          </a:xfrm>
          <a:prstGeom prst="rect">
            <a:avLst/>
          </a:prstGeom>
        </p:spPr>
      </p:pic>
      <p:sp>
        <p:nvSpPr>
          <p:cNvPr id="17" name="矩形 16">
            <a:extLst>
              <a:ext uri="{FF2B5EF4-FFF2-40B4-BE49-F238E27FC236}">
                <a16:creationId xmlns:a16="http://schemas.microsoft.com/office/drawing/2014/main" id="{BF154847-5D4B-46BE-B7DE-1EA159E3E54F}"/>
              </a:ext>
            </a:extLst>
          </p:cNvPr>
          <p:cNvSpPr/>
          <p:nvPr/>
        </p:nvSpPr>
        <p:spPr>
          <a:xfrm>
            <a:off x="1089501" y="2041950"/>
            <a:ext cx="10288466" cy="1310640"/>
          </a:xfrm>
          <a:prstGeom prst="rect">
            <a:avLst/>
          </a:prstGeom>
        </p:spPr>
        <p:txBody>
          <a:bodyPr wrap="square">
            <a:spAutoFit/>
          </a:bodyPr>
          <a:lstStyle/>
          <a:p>
            <a:pPr algn="ctr" lvl="0"/>
            <a:r>
              <a:rPr altLang="en-US" kern="0" lang="zh-CN" sz="8000">
                <a:solidFill>
                  <a:srgbClr val="C00000"/>
                </a:solidFill>
                <a:cs typeface="+mn-ea"/>
                <a:sym typeface="+mn-lt"/>
              </a:rPr>
              <a:t>民主评议党员制度</a:t>
            </a:r>
          </a:p>
        </p:txBody>
      </p:sp>
      <p:sp>
        <p:nvSpPr>
          <p:cNvPr id="18" name="文本框 17">
            <a:extLst>
              <a:ext uri="{FF2B5EF4-FFF2-40B4-BE49-F238E27FC236}">
                <a16:creationId xmlns:a16="http://schemas.microsoft.com/office/drawing/2014/main" id="{A73FDC46-1020-4CC6-A5E3-21468D9639C0}"/>
              </a:ext>
            </a:extLst>
          </p:cNvPr>
          <p:cNvSpPr txBox="1"/>
          <p:nvPr/>
        </p:nvSpPr>
        <p:spPr>
          <a:xfrm>
            <a:off x="849162" y="4236863"/>
            <a:ext cx="10457720" cy="518160"/>
          </a:xfrm>
          <a:prstGeom prst="rect">
            <a:avLst/>
          </a:prstGeom>
          <a:noFill/>
        </p:spPr>
        <p:txBody>
          <a:bodyPr rtlCol="0" wrap="square">
            <a:spAutoFit/>
          </a:bodyPr>
          <a:lstStyle/>
          <a:p>
            <a:pPr algn="ctr"/>
            <a:r>
              <a:rPr altLang="en-US" lang="zh-CN" sz="2800">
                <a:solidFill>
                  <a:schemeClr val="tx1">
                    <a:lumMod val="65000"/>
                    <a:lumOff val="35000"/>
                  </a:schemeClr>
                </a:solidFill>
                <a:cs typeface="+mn-ea"/>
                <a:sym typeface="+mn-lt"/>
              </a:rPr>
              <a:t>坚持党内生活制度 严格党的组织生活</a:t>
            </a:r>
          </a:p>
        </p:txBody>
      </p:sp>
    </p:spTree>
    <p:extLst>
      <p:ext uri="{BB962C8B-B14F-4D97-AF65-F5344CB8AC3E}">
        <p14:creationId val="2662400316"/>
      </p:ext>
    </p:extLst>
  </p:cSld>
  <p:clrMapOvr>
    <a:masterClrMapping/>
  </p:clrMapOvr>
  <mc:AlternateContent>
    <mc:Choice Requires="p15">
      <p:transition advTm="2000" p14:dur="2000" spd="slow">
        <p15:prstTrans prst="wind"/>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3"/>
                                        </p:tgtEl>
                                        <p:attrNameLst>
                                          <p:attrName>style.visibility</p:attrName>
                                        </p:attrNameLst>
                                      </p:cBhvr>
                                      <p:to>
                                        <p:strVal val="visible"/>
                                      </p:to>
                                    </p:set>
                                    <p:animEffect filter="wipe(down)"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par>
                          <p:cTn fill="hold" id="24" nodeType="afterGroup">
                            <p:stCondLst>
                              <p:cond delay="2000"/>
                            </p:stCondLst>
                            <p:childTnLst>
                              <p:par>
                                <p:cTn fill="hold" id="25" nodeType="afterEffect" presetClass="entr" presetID="22" presetSubtype="4">
                                  <p:stCondLst>
                                    <p:cond delay="0"/>
                                  </p:stCondLst>
                                  <p:childTnLst>
                                    <p:set>
                                      <p:cBhvr>
                                        <p:cTn dur="1" fill="hold" id="26">
                                          <p:stCondLst>
                                            <p:cond delay="0"/>
                                          </p:stCondLst>
                                        </p:cTn>
                                        <p:tgtEl>
                                          <p:spTgt spid="5"/>
                                        </p:tgtEl>
                                        <p:attrNameLst>
                                          <p:attrName>style.visibility</p:attrName>
                                        </p:attrNameLst>
                                      </p:cBhvr>
                                      <p:to>
                                        <p:strVal val="visible"/>
                                      </p:to>
                                    </p:set>
                                    <p:animEffect filter="wipe(down)" transition="in">
                                      <p:cBhvr>
                                        <p:cTn dur="500" id="27"/>
                                        <p:tgtEl>
                                          <p:spTgt spid="5"/>
                                        </p:tgtEl>
                                      </p:cBhvr>
                                    </p:animEffect>
                                  </p:childTnLst>
                                </p:cTn>
                              </p:par>
                            </p:childTnLst>
                          </p:cTn>
                        </p:par>
                        <p:par>
                          <p:cTn fill="hold" id="28" nodeType="afterGroup">
                            <p:stCondLst>
                              <p:cond delay="2500"/>
                            </p:stCondLst>
                            <p:childTnLst>
                              <p:par>
                                <p:cTn fill="hold" id="29" nodeType="afterEffect" presetClass="entr" presetID="2" presetSubtype="6">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500" fill="hold" id="31"/>
                                        <p:tgtEl>
                                          <p:spTgt spid="15"/>
                                        </p:tgtEl>
                                        <p:attrNameLst>
                                          <p:attrName>ppt_x</p:attrName>
                                        </p:attrNameLst>
                                      </p:cBhvr>
                                      <p:tavLst>
                                        <p:tav tm="0">
                                          <p:val>
                                            <p:strVal val="1+#ppt_w/2"/>
                                          </p:val>
                                        </p:tav>
                                        <p:tav tm="100000">
                                          <p:val>
                                            <p:strVal val="#ppt_x"/>
                                          </p:val>
                                        </p:tav>
                                      </p:tavLst>
                                    </p:anim>
                                    <p:anim calcmode="lin" valueType="num">
                                      <p:cBhvr additive="base">
                                        <p:cTn dur="500" fill="hold" id="32"/>
                                        <p:tgtEl>
                                          <p:spTgt spid="15"/>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52" presetSubtype="0">
                                  <p:stCondLst>
                                    <p:cond delay="0"/>
                                  </p:stCondLst>
                                  <p:childTnLst>
                                    <p:set>
                                      <p:cBhvr>
                                        <p:cTn dur="1" fill="hold" id="35">
                                          <p:stCondLst>
                                            <p:cond delay="0"/>
                                          </p:stCondLst>
                                        </p:cTn>
                                        <p:tgtEl>
                                          <p:spTgt spid="17"/>
                                        </p:tgtEl>
                                        <p:attrNameLst>
                                          <p:attrName>style.visibility</p:attrName>
                                        </p:attrNameLst>
                                      </p:cBhvr>
                                      <p:to>
                                        <p:strVal val="visible"/>
                                      </p:to>
                                    </p:set>
                                    <p:animScale>
                                      <p:cBhvr>
                                        <p:cTn decel="50000" dur="500" fill="hold" id="36">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7">
                                          <p:stCondLst>
                                            <p:cond delay="0"/>
                                          </p:stCondLst>
                                        </p:cTn>
                                        <p:tgtEl>
                                          <p:spTgt spid="17"/>
                                        </p:tgtEl>
                                        <p:attrNameLst>
                                          <p:attrName>ppt_x</p:attrName>
                                          <p:attrName>ppt_y</p:attrName>
                                        </p:attrNameLst>
                                      </p:cBhvr>
                                    </p:animMotion>
                                    <p:animEffect filter="fade" transition="in">
                                      <p:cBhvr>
                                        <p:cTn dur="500" id="38"/>
                                        <p:tgtEl>
                                          <p:spTgt spid="17"/>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fltVal val="0"/>
                                          </p:val>
                                        </p:tav>
                                        <p:tav tm="100000">
                                          <p:val>
                                            <p:strVal val="#ppt_w"/>
                                          </p:val>
                                        </p:tav>
                                      </p:tavLst>
                                    </p:anim>
                                    <p:anim calcmode="lin" valueType="num">
                                      <p:cBhvr>
                                        <p:cTn dur="500" fill="hold" id="43"/>
                                        <p:tgtEl>
                                          <p:spTgt spid="14"/>
                                        </p:tgtEl>
                                        <p:attrNameLst>
                                          <p:attrName>ppt_h</p:attrName>
                                        </p:attrNameLst>
                                      </p:cBhvr>
                                      <p:tavLst>
                                        <p:tav tm="0">
                                          <p:val>
                                            <p:fltVal val="0"/>
                                          </p:val>
                                        </p:tav>
                                        <p:tav tm="100000">
                                          <p:val>
                                            <p:strVal val="#ppt_h"/>
                                          </p:val>
                                        </p:tav>
                                      </p:tavLst>
                                    </p:anim>
                                    <p:animEffect filter="fade" transition="in">
                                      <p:cBhvr>
                                        <p:cTn dur="500" id="44"/>
                                        <p:tgtEl>
                                          <p:spTgt spid="14"/>
                                        </p:tgtEl>
                                      </p:cBhvr>
                                    </p:animEffect>
                                  </p:childTnLst>
                                </p:cTn>
                              </p:par>
                            </p:childTnLst>
                          </p:cTn>
                        </p:par>
                        <p:par>
                          <p:cTn fill="hold" id="45" nodeType="afterGroup">
                            <p:stCondLst>
                              <p:cond delay="4000"/>
                            </p:stCondLst>
                            <p:childTnLst>
                              <p:par>
                                <p:cTn fill="hold" grpId="0" id="46" nodeType="afterEffect" presetClass="entr" presetID="22" presetSubtype="8">
                                  <p:stCondLst>
                                    <p:cond delay="0"/>
                                  </p:stCondLst>
                                  <p:childTnLst>
                                    <p:set>
                                      <p:cBhvr>
                                        <p:cTn dur="1" fill="hold" id="47">
                                          <p:stCondLst>
                                            <p:cond delay="0"/>
                                          </p:stCondLst>
                                        </p:cTn>
                                        <p:tgtEl>
                                          <p:spTgt spid="18"/>
                                        </p:tgtEl>
                                        <p:attrNameLst>
                                          <p:attrName>style.visibility</p:attrName>
                                        </p:attrNameLst>
                                      </p:cBhvr>
                                      <p:to>
                                        <p:strVal val="visible"/>
                                      </p:to>
                                    </p:set>
                                    <p:animEffect filter="wipe(left)" transition="in">
                                      <p:cBhvr>
                                        <p:cTn dur="500" id="4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5926853" y="1068456"/>
            <a:ext cx="5878705" cy="3931920"/>
          </a:xfrm>
          <a:prstGeom prst="rect">
            <a:avLst/>
          </a:prstGeom>
          <a:noFill/>
        </p:spPr>
        <p:txBody>
          <a:bodyPr rtlCol="0" wrap="square">
            <a:spAutoFit/>
          </a:bodyPr>
          <a:lstStyle/>
          <a:p>
            <a:pPr>
              <a:lnSpc>
                <a:spcPct val="150000"/>
              </a:lnSpc>
            </a:pPr>
            <a:r>
              <a:rPr altLang="en-US" lang="zh-CN" sz="2800">
                <a:solidFill>
                  <a:schemeClr val="tx1">
                    <a:lumMod val="75000"/>
                    <a:lumOff val="25000"/>
                  </a:schemeClr>
                </a:solidFill>
                <a:cs typeface="+mn-ea"/>
                <a:sym typeface="+mn-lt"/>
              </a:rPr>
              <a:t>为了进一步在党内实行有效的民主监督，加强廉政建设，清除党内少数腐败分子，提高党员素质，发挥党员的先锋模范作用和党组织的核心作用，在职工群众中重新树立党组织的威信和共产党员的良好形象</a:t>
            </a:r>
          </a:p>
        </p:txBody>
      </p:sp>
      <p:pic>
        <p:nvPicPr>
          <p:cNvPr id="3" name="图片 2">
            <a:extLst>
              <a:ext uri="{FF2B5EF4-FFF2-40B4-BE49-F238E27FC236}">
                <a16:creationId xmlns:a16="http://schemas.microsoft.com/office/drawing/2014/main" id="{F4023061-9746-40C0-94DE-A3A6232B4E94}"/>
              </a:ext>
            </a:extLst>
          </p:cNvPr>
          <p:cNvPicPr>
            <a:picLocks noChangeAspect="1"/>
          </p:cNvPicPr>
          <p:nvPr/>
        </p:nvPicPr>
        <p:blipFill>
          <a:blip r:embed="rId3">
            <a:extLst>
              <a:ext uri="{28A0092B-C50C-407E-A947-70E740481C1C}">
                <a14:useLocalDpi val="0"/>
              </a:ext>
            </a:extLst>
          </a:blip>
          <a:srcRect b="13793" l="6278" r="3721" t="21070"/>
          <a:stretch>
            <a:fillRect/>
          </a:stretch>
        </p:blipFill>
        <p:spPr>
          <a:xfrm>
            <a:off x="386442" y="1068456"/>
            <a:ext cx="5540411" cy="4009729"/>
          </a:xfrm>
          <a:prstGeom prst="rect">
            <a:avLst/>
          </a:prstGeom>
        </p:spPr>
      </p:pic>
    </p:spTree>
    <p:extLst>
      <p:ext uri="{BB962C8B-B14F-4D97-AF65-F5344CB8AC3E}">
        <p14:creationId val="1441608973"/>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5">
                                            <p:txEl>
                                              <p:pRg end="0" st="0"/>
                                            </p:txEl>
                                          </p:spTgt>
                                        </p:tgtEl>
                                        <p:attrNameLst>
                                          <p:attrName>style.visibility</p:attrName>
                                        </p:attrNameLst>
                                      </p:cBhvr>
                                      <p:to>
                                        <p:strVal val="visible"/>
                                      </p:to>
                                    </p:set>
                                    <p:animEffect filter="fade" transition="in">
                                      <p:cBhvr>
                                        <p:cTn dur="500" id="13"/>
                                        <p:tgtEl>
                                          <p:spTgt spid="5">
                                            <p:txEl>
                                              <p:pRg end="0" st="0"/>
                                            </p:txEl>
                                          </p:spTgt>
                                        </p:tgtEl>
                                      </p:cBhvr>
                                    </p:animEffect>
                                    <p:anim calcmode="lin" valueType="num">
                                      <p:cBhvr>
                                        <p:cTn dur="500" fill="hold" id="14"/>
                                        <p:tgtEl>
                                          <p:spTgt spid="5">
                                            <p:txEl>
                                              <p:pRg end="0" st="0"/>
                                            </p:txEl>
                                          </p:spTgt>
                                        </p:tgtEl>
                                        <p:attrNameLst>
                                          <p:attrName>ppt_x</p:attrName>
                                        </p:attrNameLst>
                                      </p:cBhvr>
                                      <p:tavLst>
                                        <p:tav tm="0">
                                          <p:val>
                                            <p:strVal val="#ppt_x"/>
                                          </p:val>
                                        </p:tav>
                                        <p:tav tm="100000">
                                          <p:val>
                                            <p:strVal val="#ppt_x"/>
                                          </p:val>
                                        </p:tav>
                                      </p:tavLst>
                                    </p:anim>
                                    <p:anim calcmode="lin" valueType="num">
                                      <p:cBhvr>
                                        <p:cTn dur="500" fill="hold" id="15"/>
                                        <p:tgtEl>
                                          <p:spTgt spid="5">
                                            <p:txEl>
                                              <p:pRg end="0" st="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1022197">
            <a:extLst>
              <a:ext uri="{FF2B5EF4-FFF2-40B4-BE49-F238E27FC236}">
                <a16:creationId xmlns:a16="http://schemas.microsoft.com/office/drawing/2014/main" id="{4982BC02-1276-403D-830B-2CA2ED9285DC}"/>
              </a:ext>
            </a:extLst>
          </p:cNvPr>
          <p:cNvCxnSpPr/>
          <p:nvPr>
            <p:custDataLst>
              <p:tags r:id="rId3"/>
            </p:custDataLst>
          </p:nvPr>
        </p:nvCxnSpPr>
        <p:spPr>
          <a:xfrm flipH="1">
            <a:off x="1156715" y="828448"/>
            <a:ext cx="0" cy="459234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A-1022198">
            <a:extLst>
              <a:ext uri="{FF2B5EF4-FFF2-40B4-BE49-F238E27FC236}">
                <a16:creationId xmlns:a16="http://schemas.microsoft.com/office/drawing/2014/main" id="{224EC10C-01B9-4BF9-9934-C3F6F77F0E21}"/>
              </a:ext>
            </a:extLst>
          </p:cNvPr>
          <p:cNvSpPr/>
          <p:nvPr>
            <p:custDataLst>
              <p:tags r:id="rId4"/>
            </p:custDataLst>
          </p:nvPr>
        </p:nvSpPr>
        <p:spPr>
          <a:xfrm>
            <a:off x="900955" y="814571"/>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1</a:t>
            </a:r>
          </a:p>
        </p:txBody>
      </p:sp>
      <p:sp>
        <p:nvSpPr>
          <p:cNvPr id="4" name="PA-1022200">
            <a:extLst>
              <a:ext uri="{FF2B5EF4-FFF2-40B4-BE49-F238E27FC236}">
                <a16:creationId xmlns:a16="http://schemas.microsoft.com/office/drawing/2014/main" id="{DA06E8C0-F162-4F07-B45A-ED5F62205D7D}"/>
              </a:ext>
            </a:extLst>
          </p:cNvPr>
          <p:cNvSpPr/>
          <p:nvPr>
            <p:custDataLst>
              <p:tags r:id="rId5"/>
            </p:custDataLst>
          </p:nvPr>
        </p:nvSpPr>
        <p:spPr>
          <a:xfrm>
            <a:off x="1456186" y="842605"/>
            <a:ext cx="9651654"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民主评议党员是一项党建工作制度。为加强我办党建工作特制定本制度。</a:t>
            </a:r>
          </a:p>
        </p:txBody>
      </p:sp>
      <p:sp>
        <p:nvSpPr>
          <p:cNvPr id="5" name="PA-1022198">
            <a:extLst>
              <a:ext uri="{FF2B5EF4-FFF2-40B4-BE49-F238E27FC236}">
                <a16:creationId xmlns:a16="http://schemas.microsoft.com/office/drawing/2014/main" id="{224EC10C-01B9-4BF9-9934-C3F6F77F0E21}"/>
              </a:ext>
            </a:extLst>
          </p:cNvPr>
          <p:cNvSpPr/>
          <p:nvPr>
            <p:custDataLst>
              <p:tags r:id="rId6"/>
            </p:custDataLst>
          </p:nvPr>
        </p:nvSpPr>
        <p:spPr>
          <a:xfrm>
            <a:off x="900955" y="1565303"/>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2</a:t>
            </a:r>
          </a:p>
        </p:txBody>
      </p:sp>
      <p:sp>
        <p:nvSpPr>
          <p:cNvPr id="6" name="PA-1022200">
            <a:extLst>
              <a:ext uri="{FF2B5EF4-FFF2-40B4-BE49-F238E27FC236}">
                <a16:creationId xmlns:a16="http://schemas.microsoft.com/office/drawing/2014/main" id="{DA06E8C0-F162-4F07-B45A-ED5F62205D7D}"/>
              </a:ext>
            </a:extLst>
          </p:cNvPr>
          <p:cNvSpPr/>
          <p:nvPr>
            <p:custDataLst>
              <p:tags r:id="rId7"/>
            </p:custDataLst>
          </p:nvPr>
        </p:nvSpPr>
        <p:spPr>
          <a:xfrm>
            <a:off x="1456186" y="1566178"/>
            <a:ext cx="9651654"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民主评议党员每年进行一次，一般安排在年末，时间半个月至一个月。</a:t>
            </a:r>
          </a:p>
        </p:txBody>
      </p:sp>
      <p:sp>
        <p:nvSpPr>
          <p:cNvPr id="10" name="PA-1022198">
            <a:extLst>
              <a:ext uri="{FF2B5EF4-FFF2-40B4-BE49-F238E27FC236}">
                <a16:creationId xmlns:a16="http://schemas.microsoft.com/office/drawing/2014/main" id="{224EC10C-01B9-4BF9-9934-C3F6F77F0E21}"/>
              </a:ext>
            </a:extLst>
          </p:cNvPr>
          <p:cNvSpPr/>
          <p:nvPr>
            <p:custDataLst>
              <p:tags r:id="rId8"/>
            </p:custDataLst>
          </p:nvPr>
        </p:nvSpPr>
        <p:spPr>
          <a:xfrm>
            <a:off x="900955" y="2351247"/>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3</a:t>
            </a:r>
          </a:p>
        </p:txBody>
      </p:sp>
      <p:sp>
        <p:nvSpPr>
          <p:cNvPr id="11" name="PA-1022200">
            <a:extLst>
              <a:ext uri="{FF2B5EF4-FFF2-40B4-BE49-F238E27FC236}">
                <a16:creationId xmlns:a16="http://schemas.microsoft.com/office/drawing/2014/main" id="{DA06E8C0-F162-4F07-B45A-ED5F62205D7D}"/>
              </a:ext>
            </a:extLst>
          </p:cNvPr>
          <p:cNvSpPr/>
          <p:nvPr>
            <p:custDataLst>
              <p:tags r:id="rId9"/>
            </p:custDataLst>
          </p:nvPr>
        </p:nvSpPr>
        <p:spPr>
          <a:xfrm>
            <a:off x="1456186" y="2352122"/>
            <a:ext cx="1639125"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评议内容:</a:t>
            </a:r>
          </a:p>
        </p:txBody>
      </p:sp>
      <p:sp>
        <p:nvSpPr>
          <p:cNvPr id="12" name="PA-1022200">
            <a:extLst>
              <a:ext uri="{FF2B5EF4-FFF2-40B4-BE49-F238E27FC236}">
                <a16:creationId xmlns:a16="http://schemas.microsoft.com/office/drawing/2014/main" id="{DA06E8C0-F162-4F07-B45A-ED5F62205D7D}"/>
              </a:ext>
            </a:extLst>
          </p:cNvPr>
          <p:cNvSpPr/>
          <p:nvPr>
            <p:custDataLst>
              <p:tags r:id="rId10"/>
            </p:custDataLst>
          </p:nvPr>
        </p:nvSpPr>
        <p:spPr>
          <a:xfrm>
            <a:off x="2553211" y="2369566"/>
            <a:ext cx="8798859" cy="3177540"/>
          </a:xfrm>
          <a:prstGeom prst="rect">
            <a:avLst/>
          </a:prstGeom>
        </p:spPr>
        <p:txBody>
          <a:bodyPr wrap="square">
            <a:spAutoFit/>
          </a:bodyPr>
          <a:lstStyle/>
          <a:p>
            <a:pPr algn="just">
              <a:lnSpc>
                <a:spcPct val="150000"/>
              </a:lnSpc>
            </a:pPr>
            <a:r>
              <a:rPr altLang="zh-CN" lang="en-US" sz="1500">
                <a:cs typeface="+mn-ea"/>
                <a:sym typeface="+mn-lt"/>
              </a:rPr>
              <a:t>1、是否具有坚定的共产主义信念，能否坚持四项基本原则，坚持改革开放，把实现现阶段的共同理想同脚踏实地地做好本职工作结合起来，全心全意为人民服务。 </a:t>
            </a:r>
          </a:p>
          <a:p>
            <a:pPr algn="just">
              <a:lnSpc>
                <a:spcPct val="150000"/>
              </a:lnSpc>
            </a:pPr>
            <a:r>
              <a:rPr altLang="zh-CN" lang="en-US" sz="1500">
                <a:cs typeface="+mn-ea"/>
                <a:sym typeface="+mn-lt"/>
              </a:rPr>
              <a:t>2、是否坚决贯彻执行党在社会主义初级阶段的基本路线和各项方针政策，为深化人防改革，促进机关三个文明建设做出贡献。</a:t>
            </a:r>
          </a:p>
          <a:p>
            <a:pPr algn="just">
              <a:lnSpc>
                <a:spcPct val="150000"/>
              </a:lnSpc>
            </a:pPr>
            <a:r>
              <a:rPr altLang="zh-CN" lang="en-US" sz="1500">
                <a:cs typeface="+mn-ea"/>
                <a:sym typeface="+mn-lt"/>
              </a:rPr>
              <a:t>3、是否站在改革前列，维护改革大局，正确处理国家、集体、个人利益之间的关系。做到个人利益服从党和人民利益，局部利益服从整体利益。 </a:t>
            </a:r>
          </a:p>
          <a:p>
            <a:pPr algn="just">
              <a:lnSpc>
                <a:spcPct val="150000"/>
              </a:lnSpc>
            </a:pPr>
            <a:r>
              <a:rPr altLang="zh-CN" lang="en-US" sz="1500">
                <a:cs typeface="+mn-ea"/>
                <a:sym typeface="+mn-lt"/>
              </a:rPr>
              <a:t>4、是否切实地执行党的决议，遵守党的章程，履行党员义务，珍惜党员权利。 </a:t>
            </a:r>
          </a:p>
          <a:p>
            <a:pPr algn="just">
              <a:lnSpc>
                <a:spcPct val="150000"/>
              </a:lnSpc>
            </a:pPr>
            <a:r>
              <a:rPr altLang="zh-CN" lang="en-US" sz="1500">
                <a:cs typeface="+mn-ea"/>
                <a:sym typeface="+mn-lt"/>
              </a:rPr>
              <a:t>5、是否密切联系群众、关心群众疾苦，艰苦奋斗、廉洁奉公，反对腐化奢侈，反对以权谋私；是否模范遵守本办所制定的一切规章制度，是否起到党员先锋模范作用。</a:t>
            </a:r>
          </a:p>
        </p:txBody>
      </p:sp>
    </p:spTree>
    <p:extLst>
      <p:ext uri="{BB962C8B-B14F-4D97-AF65-F5344CB8AC3E}">
        <p14:creationId val="3718133834"/>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anim calcmode="lin" valueType="num">
                                      <p:cBhvr>
                                        <p:cTn dur="500" fill="hold" id="12"/>
                                        <p:tgtEl>
                                          <p:spTgt spid="3"/>
                                        </p:tgtEl>
                                        <p:attrNameLst>
                                          <p:attrName>ppt_x</p:attrName>
                                        </p:attrNameLst>
                                      </p:cBhvr>
                                      <p:tavLst>
                                        <p:tav tm="0">
                                          <p:val>
                                            <p:strVal val="#ppt_x"/>
                                          </p:val>
                                        </p:tav>
                                        <p:tav tm="100000">
                                          <p:val>
                                            <p:strVal val="#ppt_x"/>
                                          </p:val>
                                        </p:tav>
                                      </p:tavLst>
                                    </p:anim>
                                    <p:anim calcmode="lin" valueType="num">
                                      <p:cBhvr>
                                        <p:cTn dur="500" fill="hold" id="13"/>
                                        <p:tgtEl>
                                          <p:spTgt spid="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4"/>
                                        </p:tgtEl>
                                        <p:attrNameLst>
                                          <p:attrName>style.visibility</p:attrName>
                                        </p:attrNameLst>
                                      </p:cBhvr>
                                      <p:to>
                                        <p:strVal val="visible"/>
                                      </p:to>
                                    </p:set>
                                    <p:animEffect filter="wipe(left)" transition="in">
                                      <p:cBhvr>
                                        <p:cTn dur="500" id="17"/>
                                        <p:tgtEl>
                                          <p:spTgt spid="4"/>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500" id="21"/>
                                        <p:tgtEl>
                                          <p:spTgt spid="5"/>
                                        </p:tgtEl>
                                      </p:cBhvr>
                                    </p:animEffect>
                                    <p:anim calcmode="lin" valueType="num">
                                      <p:cBhvr>
                                        <p:cTn dur="500" fill="hold" id="22"/>
                                        <p:tgtEl>
                                          <p:spTgt spid="5"/>
                                        </p:tgtEl>
                                        <p:attrNameLst>
                                          <p:attrName>ppt_x</p:attrName>
                                        </p:attrNameLst>
                                      </p:cBhvr>
                                      <p:tavLst>
                                        <p:tav tm="0">
                                          <p:val>
                                            <p:strVal val="#ppt_x"/>
                                          </p:val>
                                        </p:tav>
                                        <p:tav tm="100000">
                                          <p:val>
                                            <p:strVal val="#ppt_x"/>
                                          </p:val>
                                        </p:tav>
                                      </p:tavLst>
                                    </p:anim>
                                    <p:anim calcmode="lin" valueType="num">
                                      <p:cBhvr>
                                        <p:cTn dur="500" fill="hold" id="23"/>
                                        <p:tgtEl>
                                          <p:spTgt spid="5"/>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6"/>
                                        </p:tgtEl>
                                        <p:attrNameLst>
                                          <p:attrName>style.visibility</p:attrName>
                                        </p:attrNameLst>
                                      </p:cBhvr>
                                      <p:to>
                                        <p:strVal val="visible"/>
                                      </p:to>
                                    </p:set>
                                    <p:animEffect filter="wipe(left)" transition="in">
                                      <p:cBhvr>
                                        <p:cTn dur="500" id="27"/>
                                        <p:tgtEl>
                                          <p:spTgt spid="6"/>
                                        </p:tgtEl>
                                      </p:cBhvr>
                                    </p:animEffect>
                                  </p:childTnLst>
                                </p:cTn>
                              </p:par>
                            </p:childTnLst>
                          </p:cTn>
                        </p:par>
                        <p:par>
                          <p:cTn fill="hold" id="28" nodeType="afterGroup">
                            <p:stCondLst>
                              <p:cond delay="2500"/>
                            </p:stCondLst>
                            <p:childTnLst>
                              <p:par>
                                <p:cTn fill="hold" grpId="0" id="29" nodeType="afterEffect" presetClass="entr" presetID="42"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500" id="31"/>
                                        <p:tgtEl>
                                          <p:spTgt spid="10"/>
                                        </p:tgtEl>
                                      </p:cBhvr>
                                    </p:animEffect>
                                    <p:anim calcmode="lin" valueType="num">
                                      <p:cBhvr>
                                        <p:cTn dur="500" fill="hold" id="32"/>
                                        <p:tgtEl>
                                          <p:spTgt spid="10"/>
                                        </p:tgtEl>
                                        <p:attrNameLst>
                                          <p:attrName>ppt_x</p:attrName>
                                        </p:attrNameLst>
                                      </p:cBhvr>
                                      <p:tavLst>
                                        <p:tav tm="0">
                                          <p:val>
                                            <p:strVal val="#ppt_x"/>
                                          </p:val>
                                        </p:tav>
                                        <p:tav tm="100000">
                                          <p:val>
                                            <p:strVal val="#ppt_x"/>
                                          </p:val>
                                        </p:tav>
                                      </p:tavLst>
                                    </p:anim>
                                    <p:anim calcmode="lin" valueType="num">
                                      <p:cBhvr>
                                        <p:cTn dur="500" fill="hold" id="33"/>
                                        <p:tgtEl>
                                          <p:spTgt spid="1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2" presetSubtype="8">
                                  <p:stCondLst>
                                    <p:cond delay="0"/>
                                  </p:stCondLst>
                                  <p:childTnLst>
                                    <p:set>
                                      <p:cBhvr>
                                        <p:cTn dur="1" fill="hold" id="36">
                                          <p:stCondLst>
                                            <p:cond delay="0"/>
                                          </p:stCondLst>
                                        </p:cTn>
                                        <p:tgtEl>
                                          <p:spTgt spid="11"/>
                                        </p:tgtEl>
                                        <p:attrNameLst>
                                          <p:attrName>style.visibility</p:attrName>
                                        </p:attrNameLst>
                                      </p:cBhvr>
                                      <p:to>
                                        <p:strVal val="visible"/>
                                      </p:to>
                                    </p:set>
                                    <p:animEffect filter="wipe(left)" transition="in">
                                      <p:cBhvr>
                                        <p:cTn dur="500" id="37"/>
                                        <p:tgtEl>
                                          <p:spTgt spid="11"/>
                                        </p:tgtEl>
                                      </p:cBhvr>
                                    </p:animEffect>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12"/>
                                        </p:tgtEl>
                                        <p:attrNameLst>
                                          <p:attrName>style.visibility</p:attrName>
                                        </p:attrNameLst>
                                      </p:cBhvr>
                                      <p:to>
                                        <p:strVal val="visible"/>
                                      </p:to>
                                    </p:set>
                                    <p:animEffect filter="wipe(left)" transition="in">
                                      <p:cBhvr>
                                        <p:cTn dur="500" id="4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10"/>
      <p:bldP grpId="0" spid="11"/>
      <p:bldP grpId="0" spid="1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1022197">
            <a:extLst>
              <a:ext uri="{FF2B5EF4-FFF2-40B4-BE49-F238E27FC236}">
                <a16:creationId xmlns:a16="http://schemas.microsoft.com/office/drawing/2014/main" id="{4982BC02-1276-403D-830B-2CA2ED9285DC}"/>
              </a:ext>
            </a:extLst>
          </p:cNvPr>
          <p:cNvCxnSpPr/>
          <p:nvPr>
            <p:custDataLst>
              <p:tags r:id="rId3"/>
            </p:custDataLst>
          </p:nvPr>
        </p:nvCxnSpPr>
        <p:spPr>
          <a:xfrm flipH="1">
            <a:off x="1184850" y="856584"/>
            <a:ext cx="0" cy="459234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A-1022198">
            <a:extLst>
              <a:ext uri="{FF2B5EF4-FFF2-40B4-BE49-F238E27FC236}">
                <a16:creationId xmlns:a16="http://schemas.microsoft.com/office/drawing/2014/main" id="{224EC10C-01B9-4BF9-9934-C3F6F77F0E21}"/>
              </a:ext>
            </a:extLst>
          </p:cNvPr>
          <p:cNvSpPr/>
          <p:nvPr>
            <p:custDataLst>
              <p:tags r:id="rId4"/>
            </p:custDataLst>
          </p:nvPr>
        </p:nvSpPr>
        <p:spPr>
          <a:xfrm>
            <a:off x="929090" y="770039"/>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4</a:t>
            </a:r>
          </a:p>
        </p:txBody>
      </p:sp>
      <p:sp>
        <p:nvSpPr>
          <p:cNvPr id="11" name="PA-1022200">
            <a:extLst>
              <a:ext uri="{FF2B5EF4-FFF2-40B4-BE49-F238E27FC236}">
                <a16:creationId xmlns:a16="http://schemas.microsoft.com/office/drawing/2014/main" id="{DA06E8C0-F162-4F07-B45A-ED5F62205D7D}"/>
              </a:ext>
            </a:extLst>
          </p:cNvPr>
          <p:cNvSpPr/>
          <p:nvPr>
            <p:custDataLst>
              <p:tags r:id="rId5"/>
            </p:custDataLst>
          </p:nvPr>
        </p:nvSpPr>
        <p:spPr>
          <a:xfrm>
            <a:off x="1484321" y="770914"/>
            <a:ext cx="1639125"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基本方法:</a:t>
            </a:r>
          </a:p>
        </p:txBody>
      </p:sp>
      <p:sp>
        <p:nvSpPr>
          <p:cNvPr id="12" name="PA-1022200">
            <a:extLst>
              <a:ext uri="{FF2B5EF4-FFF2-40B4-BE49-F238E27FC236}">
                <a16:creationId xmlns:a16="http://schemas.microsoft.com/office/drawing/2014/main" id="{DA06E8C0-F162-4F07-B45A-ED5F62205D7D}"/>
              </a:ext>
            </a:extLst>
          </p:cNvPr>
          <p:cNvSpPr/>
          <p:nvPr>
            <p:custDataLst>
              <p:tags r:id="rId6"/>
            </p:custDataLst>
          </p:nvPr>
        </p:nvSpPr>
        <p:spPr>
          <a:xfrm>
            <a:off x="1484321" y="1108398"/>
            <a:ext cx="9927391" cy="2560320"/>
          </a:xfrm>
          <a:prstGeom prst="rect">
            <a:avLst/>
          </a:prstGeom>
        </p:spPr>
        <p:txBody>
          <a:bodyPr wrap="square">
            <a:spAutoFit/>
          </a:bodyPr>
          <a:lstStyle/>
          <a:p>
            <a:pPr algn="just">
              <a:lnSpc>
                <a:spcPct val="120000"/>
              </a:lnSpc>
            </a:pPr>
            <a:r>
              <a:rPr altLang="zh-CN" lang="en-US" sz="1500">
                <a:solidFill>
                  <a:srgbClr val="C00000"/>
                </a:solidFill>
                <a:cs typeface="+mn-ea"/>
                <a:sym typeface="+mn-lt"/>
              </a:rPr>
              <a:t>1、学习教育。要与形势教育结合起来，对党员普遍进行在新形势下坚持党员标准的教育。学习内容以《党章》、《准则》和党中央有关文件为主。 </a:t>
            </a:r>
          </a:p>
          <a:p>
            <a:pPr algn="just">
              <a:lnSpc>
                <a:spcPct val="120000"/>
              </a:lnSpc>
            </a:pPr>
            <a:r>
              <a:rPr altLang="zh-CN" lang="en-US" sz="1500">
                <a:solidFill>
                  <a:srgbClr val="C00000"/>
                </a:solidFill>
                <a:cs typeface="+mn-ea"/>
                <a:sym typeface="+mn-lt"/>
              </a:rPr>
              <a:t>2、自我总结、自我评价。在学习讨论、提高认识的基础上，对照党员标准，围绕评议内容，认真总结个人一年来思想工作学习和作风情况，并在小组会上汇报。 </a:t>
            </a:r>
          </a:p>
          <a:p>
            <a:pPr algn="just">
              <a:lnSpc>
                <a:spcPct val="120000"/>
              </a:lnSpc>
            </a:pPr>
            <a:r>
              <a:rPr altLang="zh-CN" lang="en-US" sz="1500">
                <a:solidFill>
                  <a:srgbClr val="C00000"/>
                </a:solidFill>
                <a:cs typeface="+mn-ea"/>
                <a:sym typeface="+mn-lt"/>
              </a:rPr>
              <a:t>3、民主评议。一般是召开党小组会或党支部大会，进行民主评议。 </a:t>
            </a:r>
          </a:p>
          <a:p>
            <a:pPr algn="just">
              <a:lnSpc>
                <a:spcPct val="120000"/>
              </a:lnSpc>
            </a:pPr>
            <a:r>
              <a:rPr altLang="zh-CN" lang="en-US" sz="1500">
                <a:solidFill>
                  <a:srgbClr val="C00000"/>
                </a:solidFill>
                <a:cs typeface="+mn-ea"/>
                <a:sym typeface="+mn-lt"/>
              </a:rPr>
              <a:t>4、组织考察。支委会对党内外评议的意见，进行实事求是的分析、综合，形成组织意见，转告本人，并向支部大会报告。 </a:t>
            </a:r>
          </a:p>
          <a:p>
            <a:pPr algn="just">
              <a:lnSpc>
                <a:spcPct val="120000"/>
              </a:lnSpc>
            </a:pPr>
            <a:r>
              <a:rPr altLang="zh-CN" lang="en-US" sz="1500">
                <a:solidFill>
                  <a:srgbClr val="C00000"/>
                </a:solidFill>
                <a:cs typeface="+mn-ea"/>
                <a:sym typeface="+mn-lt"/>
              </a:rPr>
              <a:t>5、表彰和处理。对民主评议的好党员，党支部进行表彰；对评议中揭露的违法乱纪问题，要严肃查处；对经评议认为不合格的党员，要提出妥善的处理意见，并交支部大会表决。同时要做好思想工作，继续发挥他们的先锋模范作用。</a:t>
            </a:r>
          </a:p>
        </p:txBody>
      </p:sp>
      <p:sp>
        <p:nvSpPr>
          <p:cNvPr id="13" name="PA-1022198">
            <a:extLst>
              <a:ext uri="{FF2B5EF4-FFF2-40B4-BE49-F238E27FC236}">
                <a16:creationId xmlns:a16="http://schemas.microsoft.com/office/drawing/2014/main" id="{224EC10C-01B9-4BF9-9934-C3F6F77F0E21}"/>
              </a:ext>
            </a:extLst>
          </p:cNvPr>
          <p:cNvSpPr/>
          <p:nvPr>
            <p:custDataLst>
              <p:tags r:id="rId7"/>
            </p:custDataLst>
          </p:nvPr>
        </p:nvSpPr>
        <p:spPr>
          <a:xfrm>
            <a:off x="929090" y="381790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5</a:t>
            </a:r>
          </a:p>
        </p:txBody>
      </p:sp>
      <p:sp>
        <p:nvSpPr>
          <p:cNvPr id="14" name="PA-1022200">
            <a:extLst>
              <a:ext uri="{FF2B5EF4-FFF2-40B4-BE49-F238E27FC236}">
                <a16:creationId xmlns:a16="http://schemas.microsoft.com/office/drawing/2014/main" id="{DA06E8C0-F162-4F07-B45A-ED5F62205D7D}"/>
              </a:ext>
            </a:extLst>
          </p:cNvPr>
          <p:cNvSpPr/>
          <p:nvPr>
            <p:custDataLst>
              <p:tags r:id="rId8"/>
            </p:custDataLst>
          </p:nvPr>
        </p:nvSpPr>
        <p:spPr>
          <a:xfrm>
            <a:off x="1484321" y="3818782"/>
            <a:ext cx="1639125"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几点要求:</a:t>
            </a:r>
          </a:p>
        </p:txBody>
      </p:sp>
      <p:sp>
        <p:nvSpPr>
          <p:cNvPr id="15" name="PA-1022200">
            <a:extLst>
              <a:ext uri="{FF2B5EF4-FFF2-40B4-BE49-F238E27FC236}">
                <a16:creationId xmlns:a16="http://schemas.microsoft.com/office/drawing/2014/main" id="{DA06E8C0-F162-4F07-B45A-ED5F62205D7D}"/>
              </a:ext>
            </a:extLst>
          </p:cNvPr>
          <p:cNvSpPr/>
          <p:nvPr>
            <p:custDataLst>
              <p:tags r:id="rId9"/>
            </p:custDataLst>
          </p:nvPr>
        </p:nvSpPr>
        <p:spPr>
          <a:xfrm>
            <a:off x="1484321" y="4156267"/>
            <a:ext cx="9927391" cy="1371600"/>
          </a:xfrm>
          <a:prstGeom prst="rect">
            <a:avLst/>
          </a:prstGeom>
        </p:spPr>
        <p:txBody>
          <a:bodyPr wrap="square">
            <a:spAutoFit/>
          </a:bodyPr>
          <a:lstStyle/>
          <a:p>
            <a:pPr algn="just">
              <a:lnSpc>
                <a:spcPct val="140000"/>
              </a:lnSpc>
            </a:pPr>
            <a:r>
              <a:rPr altLang="zh-CN" lang="en-US" sz="1500">
                <a:cs typeface="+mn-ea"/>
                <a:sym typeface="+mn-lt"/>
              </a:rPr>
              <a:t>1、每个党员要提高对民主评议党员的思想认识，自觉参加评议工作。 </a:t>
            </a:r>
          </a:p>
          <a:p>
            <a:pPr algn="just">
              <a:lnSpc>
                <a:spcPct val="140000"/>
              </a:lnSpc>
            </a:pPr>
            <a:r>
              <a:rPr altLang="zh-CN" lang="en-US" sz="1500">
                <a:cs typeface="+mn-ea"/>
                <a:sym typeface="+mn-lt"/>
              </a:rPr>
              <a:t>2、认真开展批评和自我批评。 </a:t>
            </a:r>
          </a:p>
          <a:p>
            <a:pPr algn="just">
              <a:lnSpc>
                <a:spcPct val="140000"/>
              </a:lnSpc>
            </a:pPr>
            <a:r>
              <a:rPr altLang="zh-CN" lang="en-US" sz="1500">
                <a:cs typeface="+mn-ea"/>
                <a:sym typeface="+mn-lt"/>
              </a:rPr>
              <a:t>3、支部要认真组织评议，严格掌握标准，提出正确的组织意见，做好妥善的处理工作。要加强思想工作，使评议党员过程成为对党员思想教育的过程，不断提高广大党员的思想素质。</a:t>
            </a:r>
          </a:p>
        </p:txBody>
      </p:sp>
    </p:spTree>
    <p:extLst>
      <p:ext uri="{BB962C8B-B14F-4D97-AF65-F5344CB8AC3E}">
        <p14:creationId val="1905983693"/>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500" id="11"/>
                                        <p:tgtEl>
                                          <p:spTgt spid="10"/>
                                        </p:tgtEl>
                                      </p:cBhvr>
                                    </p:animEffect>
                                    <p:anim calcmode="lin" valueType="num">
                                      <p:cBhvr>
                                        <p:cTn dur="500" fill="hold" id="12"/>
                                        <p:tgtEl>
                                          <p:spTgt spid="10"/>
                                        </p:tgtEl>
                                        <p:attrNameLst>
                                          <p:attrName>ppt_x</p:attrName>
                                        </p:attrNameLst>
                                      </p:cBhvr>
                                      <p:tavLst>
                                        <p:tav tm="0">
                                          <p:val>
                                            <p:strVal val="#ppt_x"/>
                                          </p:val>
                                        </p:tav>
                                        <p:tav tm="100000">
                                          <p:val>
                                            <p:strVal val="#ppt_x"/>
                                          </p:val>
                                        </p:tav>
                                      </p:tavLst>
                                    </p:anim>
                                    <p:anim calcmode="lin" valueType="num">
                                      <p:cBhvr>
                                        <p:cTn dur="500" fill="hold" id="13"/>
                                        <p:tgtEl>
                                          <p:spTgt spid="1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12"/>
                                        </p:tgtEl>
                                        <p:attrNameLst>
                                          <p:attrName>style.visibility</p:attrName>
                                        </p:attrNameLst>
                                      </p:cBhvr>
                                      <p:to>
                                        <p:strVal val="visible"/>
                                      </p:to>
                                    </p:set>
                                    <p:animEffect filter="wipe(left)" transition="in">
                                      <p:cBhvr>
                                        <p:cTn dur="500" id="21"/>
                                        <p:tgtEl>
                                          <p:spTgt spid="12"/>
                                        </p:tgtEl>
                                      </p:cBhvr>
                                    </p:animEffect>
                                  </p:childTnLst>
                                </p:cTn>
                              </p:par>
                            </p:childTnLst>
                          </p:cTn>
                        </p:par>
                        <p:par>
                          <p:cTn fill="hold" id="22" nodeType="afterGroup">
                            <p:stCondLst>
                              <p:cond delay="2000"/>
                            </p:stCondLst>
                            <p:childTnLst>
                              <p:par>
                                <p:cTn fill="hold" grpId="0" id="23" nodeType="afterEffect" presetClass="entr" presetID="42" presetSubtype="0">
                                  <p:stCondLst>
                                    <p:cond delay="0"/>
                                  </p:stCondLst>
                                  <p:childTnLst>
                                    <p:set>
                                      <p:cBhvr>
                                        <p:cTn dur="1" fill="hold" id="24">
                                          <p:stCondLst>
                                            <p:cond delay="0"/>
                                          </p:stCondLst>
                                        </p:cTn>
                                        <p:tgtEl>
                                          <p:spTgt spid="13"/>
                                        </p:tgtEl>
                                        <p:attrNameLst>
                                          <p:attrName>style.visibility</p:attrName>
                                        </p:attrNameLst>
                                      </p:cBhvr>
                                      <p:to>
                                        <p:strVal val="visible"/>
                                      </p:to>
                                    </p:set>
                                    <p:animEffect filter="fade" transition="in">
                                      <p:cBhvr>
                                        <p:cTn dur="500" id="25"/>
                                        <p:tgtEl>
                                          <p:spTgt spid="13"/>
                                        </p:tgtEl>
                                      </p:cBhvr>
                                    </p:animEffect>
                                    <p:anim calcmode="lin" valueType="num">
                                      <p:cBhvr>
                                        <p:cTn dur="500" fill="hold" id="26"/>
                                        <p:tgtEl>
                                          <p:spTgt spid="13"/>
                                        </p:tgtEl>
                                        <p:attrNameLst>
                                          <p:attrName>ppt_x</p:attrName>
                                        </p:attrNameLst>
                                      </p:cBhvr>
                                      <p:tavLst>
                                        <p:tav tm="0">
                                          <p:val>
                                            <p:strVal val="#ppt_x"/>
                                          </p:val>
                                        </p:tav>
                                        <p:tav tm="100000">
                                          <p:val>
                                            <p:strVal val="#ppt_x"/>
                                          </p:val>
                                        </p:tav>
                                      </p:tavLst>
                                    </p:anim>
                                    <p:anim calcmode="lin" valueType="num">
                                      <p:cBhvr>
                                        <p:cTn dur="500" fill="hold" id="27"/>
                                        <p:tgtEl>
                                          <p:spTgt spid="13"/>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4"/>
                                        </p:tgtEl>
                                        <p:attrNameLst>
                                          <p:attrName>style.visibility</p:attrName>
                                        </p:attrNameLst>
                                      </p:cBhvr>
                                      <p:to>
                                        <p:strVal val="visible"/>
                                      </p:to>
                                    </p:set>
                                    <p:animEffect filter="wipe(left)" transition="in">
                                      <p:cBhvr>
                                        <p:cTn dur="500" id="31"/>
                                        <p:tgtEl>
                                          <p:spTgt spid="14"/>
                                        </p:tgtEl>
                                      </p:cBhvr>
                                    </p:animEffect>
                                  </p:childTnLst>
                                </p:cTn>
                              </p:par>
                            </p:childTnLst>
                          </p:cTn>
                        </p:par>
                        <p:par>
                          <p:cTn fill="hold" id="32" nodeType="afterGroup">
                            <p:stCondLst>
                              <p:cond delay="3000"/>
                            </p:stCondLst>
                            <p:childTnLst>
                              <p:par>
                                <p:cTn fill="hold" grpId="0" id="33" nodeType="afterEffect" presetClass="entr" presetID="22" presetSubtype="8">
                                  <p:stCondLst>
                                    <p:cond delay="0"/>
                                  </p:stCondLst>
                                  <p:childTnLst>
                                    <p:set>
                                      <p:cBhvr>
                                        <p:cTn dur="1" fill="hold" id="34">
                                          <p:stCondLst>
                                            <p:cond delay="0"/>
                                          </p:stCondLst>
                                        </p:cTn>
                                        <p:tgtEl>
                                          <p:spTgt spid="15"/>
                                        </p:tgtEl>
                                        <p:attrNameLst>
                                          <p:attrName>style.visibility</p:attrName>
                                        </p:attrNameLst>
                                      </p:cBhvr>
                                      <p:to>
                                        <p:strVal val="visible"/>
                                      </p:to>
                                    </p:set>
                                    <p:animEffect filter="wipe(left)" transition="in">
                                      <p:cBhvr>
                                        <p:cTn dur="500" id="35"/>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D8C771D2-52A2-4B28-BD29-5EAE5DEF33F6}"/>
              </a:ext>
            </a:extLst>
          </p:cNvPr>
          <p:cNvPicPr>
            <a:picLocks noChangeAspect="1"/>
          </p:cNvPicPr>
          <p:nvPr/>
        </p:nvPicPr>
        <p:blipFill>
          <a:blip r:embed="rId2">
            <a:extLst>
              <a:ext uri="{28A0092B-C50C-407E-A947-70E740481C1C}">
                <a14:useLocalDpi val="0"/>
              </a:ext>
            </a:extLst>
          </a:blip>
          <a:stretch>
            <a:fillRect/>
          </a:stretch>
        </p:blipFill>
        <p:spPr>
          <a:xfrm>
            <a:off x="0" y="0"/>
            <a:ext cx="12221358" cy="6858000"/>
          </a:xfrm>
          <a:prstGeom prst="rect">
            <a:avLst/>
          </a:prstGeom>
        </p:spPr>
      </p:pic>
      <p:pic>
        <p:nvPicPr>
          <p:cNvPr id="5" name="图片 4">
            <a:extLst>
              <a:ext uri="{FF2B5EF4-FFF2-40B4-BE49-F238E27FC236}">
                <a16:creationId xmlns:a16="http://schemas.microsoft.com/office/drawing/2014/main" id="{ADD78A12-EF64-4FAD-85DE-F5727531B5B9}"/>
              </a:ext>
            </a:extLst>
          </p:cNvPr>
          <p:cNvPicPr>
            <a:picLocks noChangeAspect="1"/>
          </p:cNvPicPr>
          <p:nvPr/>
        </p:nvPicPr>
        <p:blipFill>
          <a:blip r:embed="rId3">
            <a:extLst>
              <a:ext uri="{28A0092B-C50C-407E-A947-70E740481C1C}">
                <a14:useLocalDpi val="0"/>
              </a:ext>
            </a:extLst>
          </a:blip>
          <a:srcRect r="3831"/>
          <a:stretch>
            <a:fillRect/>
          </a:stretch>
        </p:blipFill>
        <p:spPr>
          <a:xfrm>
            <a:off x="-11707" y="3255764"/>
            <a:ext cx="12203708" cy="3655983"/>
          </a:xfrm>
          <a:prstGeom prst="rect">
            <a:avLst/>
          </a:prstGeom>
        </p:spPr>
      </p:pic>
      <p:pic>
        <p:nvPicPr>
          <p:cNvPr id="2" name="图片 1">
            <a:extLst>
              <a:ext uri="{FF2B5EF4-FFF2-40B4-BE49-F238E27FC236}">
                <a16:creationId xmlns:a16="http://schemas.microsoft.com/office/drawing/2014/main" id="{A1F47680-8D95-4D57-9BB1-36136188AF07}"/>
              </a:ext>
            </a:extLst>
          </p:cNvPr>
          <p:cNvPicPr>
            <a:picLocks noChangeAspect="1"/>
          </p:cNvPicPr>
          <p:nvPr/>
        </p:nvPicPr>
        <p:blipFill>
          <a:blip r:embed="rId4">
            <a:extLst>
              <a:ext uri="{28A0092B-C50C-407E-A947-70E740481C1C}">
                <a14:useLocalDpi val="0"/>
              </a:ext>
            </a:extLst>
          </a:blip>
          <a:stretch>
            <a:fillRect/>
          </a:stretch>
        </p:blipFill>
        <p:spPr>
          <a:xfrm>
            <a:off x="0" y="3482686"/>
            <a:ext cx="2416630" cy="3394791"/>
          </a:xfrm>
          <a:prstGeom prst="rect">
            <a:avLst/>
          </a:prstGeom>
        </p:spPr>
      </p:pic>
      <p:pic>
        <p:nvPicPr>
          <p:cNvPr id="3" name="图片 2">
            <a:extLst>
              <a:ext uri="{FF2B5EF4-FFF2-40B4-BE49-F238E27FC236}">
                <a16:creationId xmlns:a16="http://schemas.microsoft.com/office/drawing/2014/main" id="{B743F958-2060-4797-B359-95371939C523}"/>
              </a:ext>
            </a:extLst>
          </p:cNvPr>
          <p:cNvPicPr>
            <a:picLocks noChangeAspect="1"/>
          </p:cNvPicPr>
          <p:nvPr/>
        </p:nvPicPr>
        <p:blipFill>
          <a:blip r:embed="rId5">
            <a:extLst>
              <a:ext uri="{28A0092B-C50C-407E-A947-70E740481C1C}">
                <a14:useLocalDpi val="0"/>
              </a:ext>
            </a:extLst>
          </a:blip>
          <a:stretch>
            <a:fillRect/>
          </a:stretch>
        </p:blipFill>
        <p:spPr>
          <a:xfrm>
            <a:off x="8971472" y="3978577"/>
            <a:ext cx="3249886" cy="2901887"/>
          </a:xfrm>
          <a:prstGeom prst="rect">
            <a:avLst/>
          </a:prstGeom>
        </p:spPr>
      </p:pic>
      <p:pic>
        <p:nvPicPr>
          <p:cNvPr id="4" name="图片 3">
            <a:extLst>
              <a:ext uri="{FF2B5EF4-FFF2-40B4-BE49-F238E27FC236}">
                <a16:creationId xmlns:a16="http://schemas.microsoft.com/office/drawing/2014/main" id="{89F52CE4-0B02-41CF-BDBF-AA3787163E03}"/>
              </a:ext>
            </a:extLst>
          </p:cNvPr>
          <p:cNvPicPr>
            <a:picLocks noChangeAspect="1"/>
          </p:cNvPicPr>
          <p:nvPr/>
        </p:nvPicPr>
        <p:blipFill>
          <a:blip r:embed="rId6">
            <a:extLst>
              <a:ext uri="{28A0092B-C50C-407E-A947-70E740481C1C}">
                <a14:useLocalDpi val="0"/>
              </a:ext>
            </a:extLst>
          </a:blip>
          <a:srcRect l="62582"/>
          <a:stretch>
            <a:fillRect/>
          </a:stretch>
        </p:blipFill>
        <p:spPr>
          <a:xfrm>
            <a:off x="5398189" y="495713"/>
            <a:ext cx="1424980" cy="1480315"/>
          </a:xfrm>
          <a:prstGeom prst="rect">
            <a:avLst/>
          </a:prstGeom>
          <a:effectLst>
            <a:outerShdw algn="t" blurRad="76200" dir="5400000" dist="50800" rotWithShape="0">
              <a:prstClr val="black">
                <a:alpha val="40000"/>
              </a:prstClr>
            </a:outerShdw>
          </a:effectLst>
        </p:spPr>
      </p:pic>
      <p:pic>
        <p:nvPicPr>
          <p:cNvPr id="6" name="图片 5">
            <a:extLst>
              <a:ext uri="{FF2B5EF4-FFF2-40B4-BE49-F238E27FC236}">
                <a16:creationId xmlns:a16="http://schemas.microsoft.com/office/drawing/2014/main" id="{2B3C363B-403E-419C-9CA7-83BDE75AD932}"/>
              </a:ext>
            </a:extLst>
          </p:cNvPr>
          <p:cNvPicPr>
            <a:picLocks noChangeAspect="1"/>
          </p:cNvPicPr>
          <p:nvPr/>
        </p:nvPicPr>
        <p:blipFill>
          <a:blip r:embed="rId7">
            <a:extLst>
              <a:ext uri="{28A0092B-C50C-407E-A947-70E740481C1C}">
                <a14:useLocalDpi val="0"/>
              </a:ext>
            </a:extLst>
          </a:blip>
          <a:stretch>
            <a:fillRect/>
          </a:stretch>
        </p:blipFill>
        <p:spPr>
          <a:xfrm>
            <a:off x="-11708" y="-7296"/>
            <a:ext cx="4449932" cy="1650901"/>
          </a:xfrm>
          <a:prstGeom prst="rect">
            <a:avLst/>
          </a:prstGeom>
        </p:spPr>
      </p:pic>
      <p:pic>
        <p:nvPicPr>
          <p:cNvPr id="14" name="图片 13">
            <a:extLst>
              <a:ext uri="{FF2B5EF4-FFF2-40B4-BE49-F238E27FC236}">
                <a16:creationId xmlns:a16="http://schemas.microsoft.com/office/drawing/2014/main" id="{C5CAEA2D-C3FF-4FDE-8DE1-6C0BDA09DD6E}"/>
              </a:ext>
            </a:extLst>
          </p:cNvPr>
          <p:cNvPicPr>
            <a:picLocks noChangeAspect="1"/>
          </p:cNvPicPr>
          <p:nvPr/>
        </p:nvPicPr>
        <p:blipFill>
          <a:blip r:embed="rId8">
            <a:extLst>
              <a:ext uri="{28A0092B-C50C-407E-A947-70E740481C1C}">
                <a14:useLocalDpi val="0"/>
              </a:ext>
            </a:extLst>
          </a:blip>
          <a:stretch>
            <a:fillRect/>
          </a:stretch>
        </p:blipFill>
        <p:spPr>
          <a:xfrm>
            <a:off x="2831902" y="3545293"/>
            <a:ext cx="6492240" cy="511667"/>
          </a:xfrm>
          <a:prstGeom prst="rect">
            <a:avLst/>
          </a:prstGeom>
        </p:spPr>
      </p:pic>
      <p:pic>
        <p:nvPicPr>
          <p:cNvPr id="15" name="图片 14">
            <a:extLst>
              <a:ext uri="{FF2B5EF4-FFF2-40B4-BE49-F238E27FC236}">
                <a16:creationId xmlns:a16="http://schemas.microsoft.com/office/drawing/2014/main" id="{8C9D9D90-DB90-48E6-9D70-77F5125DD3B2}"/>
              </a:ext>
            </a:extLst>
          </p:cNvPr>
          <p:cNvPicPr>
            <a:picLocks noChangeAspect="1"/>
          </p:cNvPicPr>
          <p:nvPr/>
        </p:nvPicPr>
        <p:blipFill>
          <a:blip r:embed="rId9">
            <a:extLst>
              <a:ext uri="{28A0092B-C50C-407E-A947-70E740481C1C}">
                <a14:useLocalDpi val="0"/>
              </a:ext>
            </a:extLst>
          </a:blip>
          <a:stretch>
            <a:fillRect/>
          </a:stretch>
        </p:blipFill>
        <p:spPr>
          <a:xfrm>
            <a:off x="8663852" y="499032"/>
            <a:ext cx="3306037" cy="1480315"/>
          </a:xfrm>
          <a:prstGeom prst="rect">
            <a:avLst/>
          </a:prstGeom>
        </p:spPr>
      </p:pic>
      <p:sp>
        <p:nvSpPr>
          <p:cNvPr id="17" name="矩形 16">
            <a:extLst>
              <a:ext uri="{FF2B5EF4-FFF2-40B4-BE49-F238E27FC236}">
                <a16:creationId xmlns:a16="http://schemas.microsoft.com/office/drawing/2014/main" id="{BF154847-5D4B-46BE-B7DE-1EA159E3E54F}"/>
              </a:ext>
            </a:extLst>
          </p:cNvPr>
          <p:cNvSpPr/>
          <p:nvPr/>
        </p:nvSpPr>
        <p:spPr>
          <a:xfrm>
            <a:off x="1089501" y="2041950"/>
            <a:ext cx="10288466" cy="1310640"/>
          </a:xfrm>
          <a:prstGeom prst="rect">
            <a:avLst/>
          </a:prstGeom>
        </p:spPr>
        <p:txBody>
          <a:bodyPr wrap="square">
            <a:spAutoFit/>
          </a:bodyPr>
          <a:lstStyle/>
          <a:p>
            <a:pPr algn="ctr" lvl="0"/>
            <a:r>
              <a:rPr altLang="en-US" kern="0" lang="zh-CN" sz="8000">
                <a:solidFill>
                  <a:srgbClr val="C00000"/>
                </a:solidFill>
                <a:cs typeface="+mn-ea"/>
                <a:sym typeface="+mn-lt"/>
              </a:rPr>
              <a:t>党日制度</a:t>
            </a:r>
          </a:p>
        </p:txBody>
      </p:sp>
      <p:sp>
        <p:nvSpPr>
          <p:cNvPr id="18" name="文本框 17">
            <a:extLst>
              <a:ext uri="{FF2B5EF4-FFF2-40B4-BE49-F238E27FC236}">
                <a16:creationId xmlns:a16="http://schemas.microsoft.com/office/drawing/2014/main" id="{A73FDC46-1020-4CC6-A5E3-21468D9639C0}"/>
              </a:ext>
            </a:extLst>
          </p:cNvPr>
          <p:cNvSpPr txBox="1"/>
          <p:nvPr/>
        </p:nvSpPr>
        <p:spPr>
          <a:xfrm>
            <a:off x="849162" y="4236863"/>
            <a:ext cx="10457720" cy="518160"/>
          </a:xfrm>
          <a:prstGeom prst="rect">
            <a:avLst/>
          </a:prstGeom>
          <a:noFill/>
        </p:spPr>
        <p:txBody>
          <a:bodyPr rtlCol="0" wrap="square">
            <a:spAutoFit/>
          </a:bodyPr>
          <a:lstStyle/>
          <a:p>
            <a:pPr algn="ctr"/>
            <a:r>
              <a:rPr altLang="en-US" lang="zh-CN" sz="2800">
                <a:solidFill>
                  <a:schemeClr val="tx1">
                    <a:lumMod val="65000"/>
                    <a:lumOff val="35000"/>
                  </a:schemeClr>
                </a:solidFill>
                <a:cs typeface="+mn-ea"/>
                <a:sym typeface="+mn-lt"/>
              </a:rPr>
              <a:t>坚持党内生活制度 严格党的组织生活</a:t>
            </a:r>
          </a:p>
        </p:txBody>
      </p:sp>
    </p:spTree>
    <p:extLst>
      <p:ext uri="{BB962C8B-B14F-4D97-AF65-F5344CB8AC3E}">
        <p14:creationId val="1149738781"/>
      </p:ext>
    </p:extLst>
  </p:cSld>
  <p:clrMapOvr>
    <a:masterClrMapping/>
  </p:clrMapOvr>
  <mc:AlternateContent>
    <mc:Choice Requires="p15">
      <p:transition advTm="2000" p14:dur="2000" spd="slow">
        <p15:prstTrans prst="wind"/>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3"/>
                                        </p:tgtEl>
                                        <p:attrNameLst>
                                          <p:attrName>style.visibility</p:attrName>
                                        </p:attrNameLst>
                                      </p:cBhvr>
                                      <p:to>
                                        <p:strVal val="visible"/>
                                      </p:to>
                                    </p:set>
                                    <p:animEffect filter="wipe(down)"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par>
                          <p:cTn fill="hold" id="24" nodeType="afterGroup">
                            <p:stCondLst>
                              <p:cond delay="2000"/>
                            </p:stCondLst>
                            <p:childTnLst>
                              <p:par>
                                <p:cTn fill="hold" id="25" nodeType="afterEffect" presetClass="entr" presetID="22" presetSubtype="4">
                                  <p:stCondLst>
                                    <p:cond delay="0"/>
                                  </p:stCondLst>
                                  <p:childTnLst>
                                    <p:set>
                                      <p:cBhvr>
                                        <p:cTn dur="1" fill="hold" id="26">
                                          <p:stCondLst>
                                            <p:cond delay="0"/>
                                          </p:stCondLst>
                                        </p:cTn>
                                        <p:tgtEl>
                                          <p:spTgt spid="5"/>
                                        </p:tgtEl>
                                        <p:attrNameLst>
                                          <p:attrName>style.visibility</p:attrName>
                                        </p:attrNameLst>
                                      </p:cBhvr>
                                      <p:to>
                                        <p:strVal val="visible"/>
                                      </p:to>
                                    </p:set>
                                    <p:animEffect filter="wipe(down)" transition="in">
                                      <p:cBhvr>
                                        <p:cTn dur="500" id="27"/>
                                        <p:tgtEl>
                                          <p:spTgt spid="5"/>
                                        </p:tgtEl>
                                      </p:cBhvr>
                                    </p:animEffect>
                                  </p:childTnLst>
                                </p:cTn>
                              </p:par>
                            </p:childTnLst>
                          </p:cTn>
                        </p:par>
                        <p:par>
                          <p:cTn fill="hold" id="28" nodeType="afterGroup">
                            <p:stCondLst>
                              <p:cond delay="2500"/>
                            </p:stCondLst>
                            <p:childTnLst>
                              <p:par>
                                <p:cTn fill="hold" id="29" nodeType="afterEffect" presetClass="entr" presetID="2" presetSubtype="6">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500" fill="hold" id="31"/>
                                        <p:tgtEl>
                                          <p:spTgt spid="15"/>
                                        </p:tgtEl>
                                        <p:attrNameLst>
                                          <p:attrName>ppt_x</p:attrName>
                                        </p:attrNameLst>
                                      </p:cBhvr>
                                      <p:tavLst>
                                        <p:tav tm="0">
                                          <p:val>
                                            <p:strVal val="1+#ppt_w/2"/>
                                          </p:val>
                                        </p:tav>
                                        <p:tav tm="100000">
                                          <p:val>
                                            <p:strVal val="#ppt_x"/>
                                          </p:val>
                                        </p:tav>
                                      </p:tavLst>
                                    </p:anim>
                                    <p:anim calcmode="lin" valueType="num">
                                      <p:cBhvr additive="base">
                                        <p:cTn dur="500" fill="hold" id="32"/>
                                        <p:tgtEl>
                                          <p:spTgt spid="15"/>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52" presetSubtype="0">
                                  <p:stCondLst>
                                    <p:cond delay="0"/>
                                  </p:stCondLst>
                                  <p:childTnLst>
                                    <p:set>
                                      <p:cBhvr>
                                        <p:cTn dur="1" fill="hold" id="35">
                                          <p:stCondLst>
                                            <p:cond delay="0"/>
                                          </p:stCondLst>
                                        </p:cTn>
                                        <p:tgtEl>
                                          <p:spTgt spid="17"/>
                                        </p:tgtEl>
                                        <p:attrNameLst>
                                          <p:attrName>style.visibility</p:attrName>
                                        </p:attrNameLst>
                                      </p:cBhvr>
                                      <p:to>
                                        <p:strVal val="visible"/>
                                      </p:to>
                                    </p:set>
                                    <p:animScale>
                                      <p:cBhvr>
                                        <p:cTn decel="50000" dur="500" fill="hold" id="36">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7">
                                          <p:stCondLst>
                                            <p:cond delay="0"/>
                                          </p:stCondLst>
                                        </p:cTn>
                                        <p:tgtEl>
                                          <p:spTgt spid="17"/>
                                        </p:tgtEl>
                                        <p:attrNameLst>
                                          <p:attrName>ppt_x</p:attrName>
                                          <p:attrName>ppt_y</p:attrName>
                                        </p:attrNameLst>
                                      </p:cBhvr>
                                    </p:animMotion>
                                    <p:animEffect filter="fade" transition="in">
                                      <p:cBhvr>
                                        <p:cTn dur="500" id="38"/>
                                        <p:tgtEl>
                                          <p:spTgt spid="17"/>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fltVal val="0"/>
                                          </p:val>
                                        </p:tav>
                                        <p:tav tm="100000">
                                          <p:val>
                                            <p:strVal val="#ppt_w"/>
                                          </p:val>
                                        </p:tav>
                                      </p:tavLst>
                                    </p:anim>
                                    <p:anim calcmode="lin" valueType="num">
                                      <p:cBhvr>
                                        <p:cTn dur="500" fill="hold" id="43"/>
                                        <p:tgtEl>
                                          <p:spTgt spid="14"/>
                                        </p:tgtEl>
                                        <p:attrNameLst>
                                          <p:attrName>ppt_h</p:attrName>
                                        </p:attrNameLst>
                                      </p:cBhvr>
                                      <p:tavLst>
                                        <p:tav tm="0">
                                          <p:val>
                                            <p:fltVal val="0"/>
                                          </p:val>
                                        </p:tav>
                                        <p:tav tm="100000">
                                          <p:val>
                                            <p:strVal val="#ppt_h"/>
                                          </p:val>
                                        </p:tav>
                                      </p:tavLst>
                                    </p:anim>
                                    <p:animEffect filter="fade" transition="in">
                                      <p:cBhvr>
                                        <p:cTn dur="500" id="44"/>
                                        <p:tgtEl>
                                          <p:spTgt spid="14"/>
                                        </p:tgtEl>
                                      </p:cBhvr>
                                    </p:animEffect>
                                  </p:childTnLst>
                                </p:cTn>
                              </p:par>
                            </p:childTnLst>
                          </p:cTn>
                        </p:par>
                        <p:par>
                          <p:cTn fill="hold" id="45" nodeType="afterGroup">
                            <p:stCondLst>
                              <p:cond delay="4000"/>
                            </p:stCondLst>
                            <p:childTnLst>
                              <p:par>
                                <p:cTn fill="hold" grpId="0" id="46" nodeType="afterEffect" presetClass="entr" presetID="22" presetSubtype="8">
                                  <p:stCondLst>
                                    <p:cond delay="0"/>
                                  </p:stCondLst>
                                  <p:childTnLst>
                                    <p:set>
                                      <p:cBhvr>
                                        <p:cTn dur="1" fill="hold" id="47">
                                          <p:stCondLst>
                                            <p:cond delay="0"/>
                                          </p:stCondLst>
                                        </p:cTn>
                                        <p:tgtEl>
                                          <p:spTgt spid="18"/>
                                        </p:tgtEl>
                                        <p:attrNameLst>
                                          <p:attrName>style.visibility</p:attrName>
                                        </p:attrNameLst>
                                      </p:cBhvr>
                                      <p:to>
                                        <p:strVal val="visible"/>
                                      </p:to>
                                    </p:set>
                                    <p:animEffect filter="wipe(left)" transition="in">
                                      <p:cBhvr>
                                        <p:cTn dur="500" id="4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PA-102276">
            <a:extLst>
              <a:ext uri="{FF2B5EF4-FFF2-40B4-BE49-F238E27FC236}">
                <a16:creationId xmlns:a16="http://schemas.microsoft.com/office/drawing/2014/main" id="{C44FD73D-B338-4CC5-A9BD-3EEB71404146}"/>
              </a:ext>
            </a:extLst>
          </p:cNvPr>
          <p:cNvSpPr txBox="1"/>
          <p:nvPr>
            <p:custDataLst>
              <p:tags r:id="rId3"/>
            </p:custDataLst>
          </p:nvPr>
        </p:nvSpPr>
        <p:spPr>
          <a:xfrm>
            <a:off x="4410882" y="0"/>
            <a:ext cx="5786871" cy="792061"/>
          </a:xfrm>
          <a:prstGeom prst="rect">
            <a:avLst/>
          </a:prstGeom>
        </p:spPr>
        <p:txBody>
          <a:bodyPr>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altLang="en-US" lang="zh-CN" sz="7000">
                <a:solidFill>
                  <a:srgbClr val="C00000"/>
                </a:solidFill>
                <a:cs typeface="+mn-ea"/>
                <a:sym typeface="+mn-lt"/>
              </a:rPr>
              <a:t>党日制度</a:t>
            </a:r>
          </a:p>
        </p:txBody>
      </p:sp>
      <p:grpSp>
        <p:nvGrpSpPr>
          <p:cNvPr id="19" name="组合 18"/>
          <p:cNvGrpSpPr/>
          <p:nvPr/>
        </p:nvGrpSpPr>
        <p:grpSpPr>
          <a:xfrm rot="5400000">
            <a:off x="4727900" y="-637666"/>
            <a:ext cx="2636630" cy="8477252"/>
            <a:chOff x="1698488" y="-1619252"/>
            <a:chExt cx="8078708" cy="8477252"/>
          </a:xfrm>
        </p:grpSpPr>
        <p:sp>
          <p:nvSpPr>
            <p:cNvPr id="20" name="同侧圆角矩形 19"/>
            <p:cNvSpPr/>
            <p:nvPr/>
          </p:nvSpPr>
          <p:spPr>
            <a:xfrm>
              <a:off x="1698488" y="-1619252"/>
              <a:ext cx="8078708" cy="8477252"/>
            </a:xfrm>
            <a:prstGeom prst="round2SameRect">
              <a:avLst>
                <a:gd fmla="val 1185" name="adj1"/>
                <a:gd fmla="val 0" name="adj2"/>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800" u="none">
                <a:ln>
                  <a:noFill/>
                </a:ln>
                <a:solidFill>
                  <a:prstClr val="white"/>
                </a:solidFill>
                <a:effectLst/>
                <a:uLnTx/>
                <a:uFillTx/>
                <a:cs typeface="+mn-ea"/>
                <a:sym typeface="+mn-lt"/>
              </a:endParaRPr>
            </a:p>
          </p:txBody>
        </p:sp>
        <p:sp>
          <p:nvSpPr>
            <p:cNvPr id="21" name="矩形 20"/>
            <p:cNvSpPr/>
            <p:nvPr/>
          </p:nvSpPr>
          <p:spPr>
            <a:xfrm rot="16200000">
              <a:off x="1918311" y="-733100"/>
              <a:ext cx="7266404" cy="6724193"/>
            </a:xfrm>
            <a:prstGeom prst="rect">
              <a:avLst/>
            </a:prstGeom>
          </p:spPr>
          <p:txBody>
            <a:bodyPr wrap="square">
              <a:spAutoFit/>
            </a:bodyPr>
            <a:lstStyle/>
            <a:p>
              <a:pPr algn="just" defTabSz="914377" lvl="0">
                <a:lnSpc>
                  <a:spcPct val="150000"/>
                </a:lnSpc>
              </a:pPr>
              <a:r>
                <a:rPr altLang="en-US" kern="0" lang="zh-CN" sz="2300">
                  <a:solidFill>
                    <a:prstClr val="white"/>
                  </a:solidFill>
                  <a:cs typeface="+mn-ea"/>
                  <a:sym typeface="+mn-lt"/>
                </a:rPr>
                <a:t>党日，是指党的组织和党员进行党的活动的专门时间。《政工条例》规定：“每周用半天时间进行党的组织活动。”这就为落实党的组织生活制度从时间上提供了保证，为党支部组织生活正常化制度化提供了条件。</a:t>
              </a:r>
            </a:p>
          </p:txBody>
        </p:sp>
      </p:grpSp>
    </p:spTree>
    <p:extLst>
      <p:ext uri="{BB962C8B-B14F-4D97-AF65-F5344CB8AC3E}">
        <p14:creationId val="287473474"/>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16"/>
                                        </p:tgtEl>
                                        <p:attrNameLst>
                                          <p:attrName>style.visibility</p:attrName>
                                        </p:attrNameLst>
                                      </p:cBhvr>
                                      <p:to>
                                        <p:strVal val="visible"/>
                                      </p:to>
                                    </p:set>
                                    <p:animEffect filter="checkerboard(across)" transition="in">
                                      <p:cBhvr>
                                        <p:cTn dur="500" id="7"/>
                                        <p:tgtEl>
                                          <p:spTgt spid="16"/>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9"/>
                                        </p:tgtEl>
                                        <p:attrNameLst>
                                          <p:attrName>style.visibility</p:attrName>
                                        </p:attrNameLst>
                                      </p:cBhvr>
                                      <p:to>
                                        <p:strVal val="visible"/>
                                      </p:to>
                                    </p:set>
                                    <p:animEffect filter="fade" transition="in">
                                      <p:cBhvr>
                                        <p:cTn dur="500" id="11"/>
                                        <p:tgtEl>
                                          <p:spTgt spid="19"/>
                                        </p:tgtEl>
                                      </p:cBhvr>
                                    </p:animEffect>
                                    <p:anim calcmode="lin" valueType="num">
                                      <p:cBhvr>
                                        <p:cTn dur="500" fill="hold" id="12"/>
                                        <p:tgtEl>
                                          <p:spTgt spid="19"/>
                                        </p:tgtEl>
                                        <p:attrNameLst>
                                          <p:attrName>ppt_x</p:attrName>
                                        </p:attrNameLst>
                                      </p:cBhvr>
                                      <p:tavLst>
                                        <p:tav tm="0">
                                          <p:val>
                                            <p:strVal val="#ppt_x"/>
                                          </p:val>
                                        </p:tav>
                                        <p:tav tm="100000">
                                          <p:val>
                                            <p:strVal val="#ppt_x"/>
                                          </p:val>
                                        </p:tav>
                                      </p:tavLst>
                                    </p:anim>
                                    <p:anim calcmode="lin" valueType="num">
                                      <p:cBhvr>
                                        <p:cTn dur="500" fill="hold" id="13"/>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30">
            <a:extLst>
              <a:ext uri="{FF2B5EF4-FFF2-40B4-BE49-F238E27FC236}">
                <a16:creationId xmlns:a16="http://schemas.microsoft.com/office/drawing/2014/main" id="{30DA1FA5-20FF-4A4F-8713-4FAC5C6F1F9F}"/>
              </a:ext>
            </a:extLst>
          </p:cNvPr>
          <p:cNvSpPr txBox="1"/>
          <p:nvPr/>
        </p:nvSpPr>
        <p:spPr>
          <a:xfrm>
            <a:off x="2681365" y="87227"/>
            <a:ext cx="7164764" cy="1078992"/>
          </a:xfrm>
          <a:prstGeom prst="rect">
            <a:avLst/>
          </a:prstGeom>
          <a:noFill/>
        </p:spPr>
        <p:txBody>
          <a:bodyPr rtlCol="0" wrap="square">
            <a:spAutoFit/>
          </a:bodyPr>
          <a:lstStyle/>
          <a:p>
            <a:pPr defTabSz="914377" eaLnBrk="0" fontAlgn="base" hangingPunct="0">
              <a:lnSpc>
                <a:spcPct val="120000"/>
              </a:lnSpc>
              <a:spcBef>
                <a:spcPct val="0"/>
              </a:spcBef>
              <a:spcAft>
                <a:spcPct val="0"/>
              </a:spcAft>
              <a:buFont charset="0" panose="020b0604020202020204" pitchFamily="34" typeface="Arial"/>
              <a:buNone/>
              <a:defRPr/>
            </a:pPr>
            <a:r>
              <a:rPr altLang="en-US" lang="zh-CN" sz="5400">
                <a:solidFill>
                  <a:srgbClr val="C00000"/>
                </a:solidFill>
                <a:cs typeface="+mn-ea"/>
                <a:sym typeface="+mn-lt"/>
              </a:rPr>
              <a:t>党日制度的主要内容有</a:t>
            </a:r>
          </a:p>
        </p:txBody>
      </p:sp>
      <p:cxnSp>
        <p:nvCxnSpPr>
          <p:cNvPr id="62" name="PA-1022197">
            <a:extLst>
              <a:ext uri="{FF2B5EF4-FFF2-40B4-BE49-F238E27FC236}">
                <a16:creationId xmlns:a16="http://schemas.microsoft.com/office/drawing/2014/main" id="{4982BC02-1276-403D-830B-2CA2ED9285DC}"/>
              </a:ext>
            </a:extLst>
          </p:cNvPr>
          <p:cNvCxnSpPr/>
          <p:nvPr>
            <p:custDataLst>
              <p:tags r:id="rId3"/>
            </p:custDataLst>
          </p:nvPr>
        </p:nvCxnSpPr>
        <p:spPr>
          <a:xfrm flipH="1">
            <a:off x="5124449" y="1823619"/>
            <a:ext cx="0" cy="3580453"/>
          </a:xfrm>
          <a:prstGeom prst="line">
            <a:avLst/>
          </a:prstGeom>
          <a:noFill/>
          <a:ln algn="ctr" cap="flat" cmpd="sng" w="6350">
            <a:solidFill>
              <a:srgbClr val="C00000"/>
            </a:solidFill>
            <a:prstDash val="solid"/>
            <a:miter lim="800000"/>
          </a:ln>
          <a:effectLst/>
        </p:spPr>
      </p:cxnSp>
      <p:sp>
        <p:nvSpPr>
          <p:cNvPr id="63" name="PA-1022198">
            <a:extLst>
              <a:ext uri="{FF2B5EF4-FFF2-40B4-BE49-F238E27FC236}">
                <a16:creationId xmlns:a16="http://schemas.microsoft.com/office/drawing/2014/main" id="{224EC10C-01B9-4BF9-9934-C3F6F77F0E21}"/>
              </a:ext>
            </a:extLst>
          </p:cNvPr>
          <p:cNvSpPr/>
          <p:nvPr>
            <p:custDataLst>
              <p:tags r:id="rId4"/>
            </p:custDataLst>
          </p:nvPr>
        </p:nvSpPr>
        <p:spPr>
          <a:xfrm>
            <a:off x="4868689" y="1551984"/>
            <a:ext cx="511520" cy="511520"/>
          </a:xfrm>
          <a:prstGeom prst="ellipse">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r>
              <a:rPr altLang="zh-CN" baseline="0" cap="none" i="0" kern="0" kumimoji="0" lang="en-US" noProof="0" normalizeH="0" spc="0" strike="noStrike" sz="2000" u="none">
                <a:ln>
                  <a:noFill/>
                </a:ln>
                <a:solidFill>
                  <a:prstClr val="white"/>
                </a:solidFill>
                <a:effectLst/>
                <a:uLnTx/>
                <a:uFillTx/>
                <a:cs typeface="+mn-ea"/>
                <a:sym typeface="+mn-lt"/>
              </a:rPr>
              <a:t>1</a:t>
            </a:r>
          </a:p>
        </p:txBody>
      </p:sp>
      <p:sp>
        <p:nvSpPr>
          <p:cNvPr id="64" name="PA-1022200">
            <a:extLst>
              <a:ext uri="{FF2B5EF4-FFF2-40B4-BE49-F238E27FC236}">
                <a16:creationId xmlns:a16="http://schemas.microsoft.com/office/drawing/2014/main" id="{DA06E8C0-F162-4F07-B45A-ED5F62205D7D}"/>
              </a:ext>
            </a:extLst>
          </p:cNvPr>
          <p:cNvSpPr/>
          <p:nvPr>
            <p:custDataLst>
              <p:tags r:id="rId5"/>
            </p:custDataLst>
          </p:nvPr>
        </p:nvSpPr>
        <p:spPr>
          <a:xfrm>
            <a:off x="5423919" y="1449654"/>
            <a:ext cx="6360734" cy="725424"/>
          </a:xfrm>
          <a:prstGeom prst="rect">
            <a:avLst/>
          </a:prstGeom>
        </p:spPr>
        <p:txBody>
          <a:bodyPr wrap="square">
            <a:spAutoFit/>
          </a:bodyPr>
          <a:lstStyle/>
          <a:p>
            <a:pPr algn="just" defTabSz="914377">
              <a:lnSpc>
                <a:spcPct val="130000"/>
              </a:lnSpc>
            </a:pPr>
            <a:r>
              <a:rPr altLang="en-US" lang="zh-CN" sz="1600">
                <a:solidFill>
                  <a:srgbClr val="C00000"/>
                </a:solidFill>
                <a:cs typeface="+mn-ea"/>
                <a:sym typeface="+mn-lt"/>
              </a:rPr>
              <a:t>召开党的会议。支部党员大会、支委会、党小组会等一般安排在党日时间进行；有时也可用来传达学习上级党组织的会议和文件精神。</a:t>
            </a:r>
          </a:p>
        </p:txBody>
      </p:sp>
      <p:sp>
        <p:nvSpPr>
          <p:cNvPr id="65" name="PA-1022198">
            <a:extLst>
              <a:ext uri="{FF2B5EF4-FFF2-40B4-BE49-F238E27FC236}">
                <a16:creationId xmlns:a16="http://schemas.microsoft.com/office/drawing/2014/main" id="{224EC10C-01B9-4BF9-9934-C3F6F77F0E21}"/>
              </a:ext>
            </a:extLst>
          </p:cNvPr>
          <p:cNvSpPr/>
          <p:nvPr>
            <p:custDataLst>
              <p:tags r:id="rId6"/>
            </p:custDataLst>
          </p:nvPr>
        </p:nvSpPr>
        <p:spPr>
          <a:xfrm>
            <a:off x="4868689" y="2440289"/>
            <a:ext cx="511520" cy="511520"/>
          </a:xfrm>
          <a:prstGeom prst="ellipse">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r>
              <a:rPr altLang="zh-CN" baseline="0" cap="none" i="0" kern="0" kumimoji="0" lang="en-US" noProof="0" normalizeH="0" spc="0" strike="noStrike" sz="2000" u="none">
                <a:ln>
                  <a:noFill/>
                </a:ln>
                <a:solidFill>
                  <a:prstClr val="white"/>
                </a:solidFill>
                <a:effectLst/>
                <a:uLnTx/>
                <a:uFillTx/>
                <a:cs typeface="+mn-ea"/>
                <a:sym typeface="+mn-lt"/>
              </a:rPr>
              <a:t>2</a:t>
            </a:r>
          </a:p>
        </p:txBody>
      </p:sp>
      <p:sp>
        <p:nvSpPr>
          <p:cNvPr id="66" name="PA-1022200">
            <a:extLst>
              <a:ext uri="{FF2B5EF4-FFF2-40B4-BE49-F238E27FC236}">
                <a16:creationId xmlns:a16="http://schemas.microsoft.com/office/drawing/2014/main" id="{DA06E8C0-F162-4F07-B45A-ED5F62205D7D}"/>
              </a:ext>
            </a:extLst>
          </p:cNvPr>
          <p:cNvSpPr/>
          <p:nvPr>
            <p:custDataLst>
              <p:tags r:id="rId7"/>
            </p:custDataLst>
          </p:nvPr>
        </p:nvSpPr>
        <p:spPr>
          <a:xfrm>
            <a:off x="5423919" y="2331134"/>
            <a:ext cx="6360734" cy="1042416"/>
          </a:xfrm>
          <a:prstGeom prst="rect">
            <a:avLst/>
          </a:prstGeom>
        </p:spPr>
        <p:txBody>
          <a:bodyPr wrap="square">
            <a:spAutoFit/>
          </a:bodyPr>
          <a:lstStyle/>
          <a:p>
            <a:pPr algn="just" defTabSz="914377">
              <a:lnSpc>
                <a:spcPct val="130000"/>
              </a:lnSpc>
            </a:pPr>
            <a:r>
              <a:rPr altLang="en-US" lang="zh-CN" sz="1600">
                <a:solidFill>
                  <a:srgbClr val="C00000"/>
                </a:solidFill>
                <a:cs typeface="+mn-ea"/>
                <a:sym typeface="+mn-lt"/>
              </a:rPr>
              <a:t>进行党的教育。组织党员学习马列主义、毛泽东思想和邓小平理论，学习党章和党的基本知识，进行党的路线方针政策和党风党纪、做合格党员教育等。</a:t>
            </a:r>
          </a:p>
        </p:txBody>
      </p:sp>
      <p:sp>
        <p:nvSpPr>
          <p:cNvPr id="67" name="PA-1022198">
            <a:extLst>
              <a:ext uri="{FF2B5EF4-FFF2-40B4-BE49-F238E27FC236}">
                <a16:creationId xmlns:a16="http://schemas.microsoft.com/office/drawing/2014/main" id="{224EC10C-01B9-4BF9-9934-C3F6F77F0E21}"/>
              </a:ext>
            </a:extLst>
          </p:cNvPr>
          <p:cNvSpPr/>
          <p:nvPr>
            <p:custDataLst>
              <p:tags r:id="rId8"/>
            </p:custDataLst>
          </p:nvPr>
        </p:nvSpPr>
        <p:spPr>
          <a:xfrm>
            <a:off x="4868689" y="3591069"/>
            <a:ext cx="511520" cy="511520"/>
          </a:xfrm>
          <a:prstGeom prst="ellipse">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r>
              <a:rPr altLang="zh-CN" baseline="0" cap="none" i="0" kern="0" kumimoji="0" lang="en-US" noProof="0" normalizeH="0" spc="0" strike="noStrike" sz="2000" u="none">
                <a:ln>
                  <a:noFill/>
                </a:ln>
                <a:solidFill>
                  <a:prstClr val="white"/>
                </a:solidFill>
                <a:effectLst/>
                <a:uLnTx/>
                <a:uFillTx/>
                <a:cs typeface="+mn-ea"/>
                <a:sym typeface="+mn-lt"/>
              </a:rPr>
              <a:t>3</a:t>
            </a:r>
          </a:p>
        </p:txBody>
      </p:sp>
      <p:sp>
        <p:nvSpPr>
          <p:cNvPr id="68" name="PA-1022200">
            <a:extLst>
              <a:ext uri="{FF2B5EF4-FFF2-40B4-BE49-F238E27FC236}">
                <a16:creationId xmlns:a16="http://schemas.microsoft.com/office/drawing/2014/main" id="{DA06E8C0-F162-4F07-B45A-ED5F62205D7D}"/>
              </a:ext>
            </a:extLst>
          </p:cNvPr>
          <p:cNvSpPr/>
          <p:nvPr>
            <p:custDataLst>
              <p:tags r:id="rId9"/>
            </p:custDataLst>
          </p:nvPr>
        </p:nvSpPr>
        <p:spPr>
          <a:xfrm>
            <a:off x="5423919" y="3478517"/>
            <a:ext cx="6360734" cy="725424"/>
          </a:xfrm>
          <a:prstGeom prst="rect">
            <a:avLst/>
          </a:prstGeom>
        </p:spPr>
        <p:txBody>
          <a:bodyPr wrap="square">
            <a:spAutoFit/>
          </a:bodyPr>
          <a:lstStyle/>
          <a:p>
            <a:pPr algn="just" defTabSz="914377">
              <a:lnSpc>
                <a:spcPct val="130000"/>
              </a:lnSpc>
            </a:pPr>
            <a:r>
              <a:rPr altLang="en-US" lang="zh-CN" sz="1600">
                <a:solidFill>
                  <a:srgbClr val="C00000"/>
                </a:solidFill>
                <a:cs typeface="+mn-ea"/>
                <a:sym typeface="+mn-lt"/>
              </a:rPr>
              <a:t>开展组织生活。如组织评议党员，召开民主生活会，听取党员的思想汇报，表彰宣扬先进，检查党员完成党支部交给的任务的情况等。</a:t>
            </a:r>
          </a:p>
        </p:txBody>
      </p:sp>
      <p:sp>
        <p:nvSpPr>
          <p:cNvPr id="69" name="PA-1022198">
            <a:extLst>
              <a:ext uri="{FF2B5EF4-FFF2-40B4-BE49-F238E27FC236}">
                <a16:creationId xmlns:a16="http://schemas.microsoft.com/office/drawing/2014/main" id="{224EC10C-01B9-4BF9-9934-C3F6F77F0E21}"/>
              </a:ext>
            </a:extLst>
          </p:cNvPr>
          <p:cNvSpPr/>
          <p:nvPr>
            <p:custDataLst>
              <p:tags r:id="rId10"/>
            </p:custDataLst>
          </p:nvPr>
        </p:nvSpPr>
        <p:spPr>
          <a:xfrm>
            <a:off x="4868689" y="4540336"/>
            <a:ext cx="511520" cy="511520"/>
          </a:xfrm>
          <a:prstGeom prst="ellipse">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r>
              <a:rPr altLang="zh-CN" baseline="0" cap="none" i="0" kern="0" kumimoji="0" lang="en-US" noProof="0" normalizeH="0" spc="0" strike="noStrike" sz="2000" u="none">
                <a:ln>
                  <a:noFill/>
                </a:ln>
                <a:solidFill>
                  <a:prstClr val="white"/>
                </a:solidFill>
                <a:effectLst/>
                <a:uLnTx/>
                <a:uFillTx/>
                <a:cs typeface="+mn-ea"/>
                <a:sym typeface="+mn-lt"/>
              </a:rPr>
              <a:t>4</a:t>
            </a:r>
          </a:p>
        </p:txBody>
      </p:sp>
      <p:sp>
        <p:nvSpPr>
          <p:cNvPr id="70" name="PA-1022200">
            <a:extLst>
              <a:ext uri="{FF2B5EF4-FFF2-40B4-BE49-F238E27FC236}">
                <a16:creationId xmlns:a16="http://schemas.microsoft.com/office/drawing/2014/main" id="{DA06E8C0-F162-4F07-B45A-ED5F62205D7D}"/>
              </a:ext>
            </a:extLst>
          </p:cNvPr>
          <p:cNvSpPr/>
          <p:nvPr>
            <p:custDataLst>
              <p:tags r:id="rId11"/>
            </p:custDataLst>
          </p:nvPr>
        </p:nvSpPr>
        <p:spPr>
          <a:xfrm>
            <a:off x="5423919" y="4427784"/>
            <a:ext cx="6360734" cy="725424"/>
          </a:xfrm>
          <a:prstGeom prst="rect">
            <a:avLst/>
          </a:prstGeom>
        </p:spPr>
        <p:txBody>
          <a:bodyPr wrap="square">
            <a:spAutoFit/>
          </a:bodyPr>
          <a:lstStyle/>
          <a:p>
            <a:pPr algn="just" defTabSz="914377">
              <a:lnSpc>
                <a:spcPct val="130000"/>
              </a:lnSpc>
            </a:pPr>
            <a:r>
              <a:rPr altLang="en-US" lang="zh-CN" sz="1600">
                <a:solidFill>
                  <a:prstClr val="black"/>
                </a:solidFill>
                <a:cs typeface="+mn-ea"/>
                <a:sym typeface="+mn-lt"/>
              </a:rPr>
              <a:t>处理党务工作，选举出席上级代表大会的代表，改选支委会，讨论发展党员，进行党员鉴定：研究党纪处分等。</a:t>
            </a:r>
          </a:p>
        </p:txBody>
      </p:sp>
      <p:pic>
        <p:nvPicPr>
          <p:cNvPr id="13" name="图片 12">
            <a:extLst>
              <a:ext uri="{FF2B5EF4-FFF2-40B4-BE49-F238E27FC236}">
                <a16:creationId xmlns:a16="http://schemas.microsoft.com/office/drawing/2014/main" id="{B2DAE37C-4FEE-43CC-96E4-E97FCA9173D3}"/>
              </a:ext>
            </a:extLst>
          </p:cNvPr>
          <p:cNvPicPr>
            <a:picLocks noChangeAspect="1"/>
          </p:cNvPicPr>
          <p:nvPr/>
        </p:nvPicPr>
        <p:blipFill>
          <a:blip r:embed="rId12">
            <a:extLst>
              <a:ext uri="{28A0092B-C50C-407E-A947-70E740481C1C}">
                <a14:useLocalDpi val="0"/>
              </a:ext>
            </a:extLst>
          </a:blip>
          <a:stretch>
            <a:fillRect/>
          </a:stretch>
        </p:blipFill>
        <p:spPr>
          <a:xfrm>
            <a:off x="229456" y="1592015"/>
            <a:ext cx="3885341" cy="3998107"/>
          </a:xfrm>
          <a:prstGeom prst="rect">
            <a:avLst/>
          </a:prstGeom>
        </p:spPr>
      </p:pic>
    </p:spTree>
    <p:extLst>
      <p:ext uri="{BB962C8B-B14F-4D97-AF65-F5344CB8AC3E}">
        <p14:creationId val="2813062295"/>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p:cTn dur="500" fill="hold" id="13"/>
                                        <p:tgtEl>
                                          <p:spTgt spid="13"/>
                                        </p:tgtEl>
                                        <p:attrNameLst>
                                          <p:attrName>ppt_w</p:attrName>
                                        </p:attrNameLst>
                                      </p:cBhvr>
                                      <p:tavLst>
                                        <p:tav tm="0">
                                          <p:val>
                                            <p:fltVal val="0"/>
                                          </p:val>
                                        </p:tav>
                                        <p:tav tm="100000">
                                          <p:val>
                                            <p:strVal val="#ppt_w"/>
                                          </p:val>
                                        </p:tav>
                                      </p:tavLst>
                                    </p:anim>
                                    <p:anim calcmode="lin" valueType="num">
                                      <p:cBhvr>
                                        <p:cTn dur="500" fill="hold" id="14"/>
                                        <p:tgtEl>
                                          <p:spTgt spid="13"/>
                                        </p:tgtEl>
                                        <p:attrNameLst>
                                          <p:attrName>ppt_h</p:attrName>
                                        </p:attrNameLst>
                                      </p:cBhvr>
                                      <p:tavLst>
                                        <p:tav tm="0">
                                          <p:val>
                                            <p:fltVal val="0"/>
                                          </p:val>
                                        </p:tav>
                                        <p:tav tm="100000">
                                          <p:val>
                                            <p:strVal val="#ppt_h"/>
                                          </p:val>
                                        </p:tav>
                                      </p:tavLst>
                                    </p:anim>
                                    <p:animEffect filter="fade" transition="in">
                                      <p:cBhvr>
                                        <p:cTn dur="500" id="15"/>
                                        <p:tgtEl>
                                          <p:spTgt spid="13"/>
                                        </p:tgtEl>
                                      </p:cBhvr>
                                    </p:animEffect>
                                  </p:childTnLst>
                                </p:cTn>
                              </p:par>
                            </p:childTnLst>
                          </p:cTn>
                        </p:par>
                        <p:par>
                          <p:cTn fill="hold" id="16" nodeType="afterGroup">
                            <p:stCondLst>
                              <p:cond delay="1000"/>
                            </p:stCondLst>
                            <p:childTnLst>
                              <p:par>
                                <p:cTn fill="hold" id="17" nodeType="afterEffect" presetClass="entr" presetID="22" presetSubtype="1">
                                  <p:stCondLst>
                                    <p:cond delay="0"/>
                                  </p:stCondLst>
                                  <p:childTnLst>
                                    <p:set>
                                      <p:cBhvr>
                                        <p:cTn dur="1" fill="hold" id="18">
                                          <p:stCondLst>
                                            <p:cond delay="0"/>
                                          </p:stCondLst>
                                        </p:cTn>
                                        <p:tgtEl>
                                          <p:spTgt spid="62"/>
                                        </p:tgtEl>
                                        <p:attrNameLst>
                                          <p:attrName>style.visibility</p:attrName>
                                        </p:attrNameLst>
                                      </p:cBhvr>
                                      <p:to>
                                        <p:strVal val="visible"/>
                                      </p:to>
                                    </p:set>
                                    <p:animEffect filter="wipe(up)" transition="in">
                                      <p:cBhvr>
                                        <p:cTn dur="500" id="19"/>
                                        <p:tgtEl>
                                          <p:spTgt spid="62"/>
                                        </p:tgtEl>
                                      </p:cBhvr>
                                    </p:animEffect>
                                  </p:childTnLst>
                                </p:cTn>
                              </p:par>
                            </p:childTnLst>
                          </p:cTn>
                        </p:par>
                        <p:par>
                          <p:cTn fill="hold" id="20" nodeType="afterGroup">
                            <p:stCondLst>
                              <p:cond delay="1500"/>
                            </p:stCondLst>
                            <p:childTnLst>
                              <p:par>
                                <p:cTn fill="hold" grpId="0" id="21" nodeType="afterEffect" presetClass="entr" presetID="42" presetSubtype="0">
                                  <p:stCondLst>
                                    <p:cond delay="0"/>
                                  </p:stCondLst>
                                  <p:childTnLst>
                                    <p:set>
                                      <p:cBhvr>
                                        <p:cTn dur="1" fill="hold" id="22">
                                          <p:stCondLst>
                                            <p:cond delay="0"/>
                                          </p:stCondLst>
                                        </p:cTn>
                                        <p:tgtEl>
                                          <p:spTgt spid="63"/>
                                        </p:tgtEl>
                                        <p:attrNameLst>
                                          <p:attrName>style.visibility</p:attrName>
                                        </p:attrNameLst>
                                      </p:cBhvr>
                                      <p:to>
                                        <p:strVal val="visible"/>
                                      </p:to>
                                    </p:set>
                                    <p:animEffect filter="fade" transition="in">
                                      <p:cBhvr>
                                        <p:cTn dur="500" id="23"/>
                                        <p:tgtEl>
                                          <p:spTgt spid="63"/>
                                        </p:tgtEl>
                                      </p:cBhvr>
                                    </p:animEffect>
                                    <p:anim calcmode="lin" valueType="num">
                                      <p:cBhvr>
                                        <p:cTn dur="500" fill="hold" id="24"/>
                                        <p:tgtEl>
                                          <p:spTgt spid="63"/>
                                        </p:tgtEl>
                                        <p:attrNameLst>
                                          <p:attrName>ppt_x</p:attrName>
                                        </p:attrNameLst>
                                      </p:cBhvr>
                                      <p:tavLst>
                                        <p:tav tm="0">
                                          <p:val>
                                            <p:strVal val="#ppt_x"/>
                                          </p:val>
                                        </p:tav>
                                        <p:tav tm="100000">
                                          <p:val>
                                            <p:strVal val="#ppt_x"/>
                                          </p:val>
                                        </p:tav>
                                      </p:tavLst>
                                    </p:anim>
                                    <p:anim calcmode="lin" valueType="num">
                                      <p:cBhvr>
                                        <p:cTn dur="500" fill="hold" id="25"/>
                                        <p:tgtEl>
                                          <p:spTgt spid="63"/>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22" presetSubtype="8">
                                  <p:stCondLst>
                                    <p:cond delay="0"/>
                                  </p:stCondLst>
                                  <p:childTnLst>
                                    <p:set>
                                      <p:cBhvr>
                                        <p:cTn dur="1" fill="hold" id="28">
                                          <p:stCondLst>
                                            <p:cond delay="0"/>
                                          </p:stCondLst>
                                        </p:cTn>
                                        <p:tgtEl>
                                          <p:spTgt spid="64"/>
                                        </p:tgtEl>
                                        <p:attrNameLst>
                                          <p:attrName>style.visibility</p:attrName>
                                        </p:attrNameLst>
                                      </p:cBhvr>
                                      <p:to>
                                        <p:strVal val="visible"/>
                                      </p:to>
                                    </p:set>
                                    <p:animEffect filter="wipe(left)" transition="in">
                                      <p:cBhvr>
                                        <p:cTn dur="500" id="29"/>
                                        <p:tgtEl>
                                          <p:spTgt spid="64"/>
                                        </p:tgtEl>
                                      </p:cBhvr>
                                    </p:animEffect>
                                  </p:childTnLst>
                                </p:cTn>
                              </p:par>
                            </p:childTnLst>
                          </p:cTn>
                        </p:par>
                        <p:par>
                          <p:cTn fill="hold" id="30" nodeType="afterGroup">
                            <p:stCondLst>
                              <p:cond delay="2500"/>
                            </p:stCondLst>
                            <p:childTnLst>
                              <p:par>
                                <p:cTn fill="hold" grpId="0" id="31" nodeType="afterEffect" presetClass="entr" presetID="42" presetSubtype="0">
                                  <p:stCondLst>
                                    <p:cond delay="0"/>
                                  </p:stCondLst>
                                  <p:childTnLst>
                                    <p:set>
                                      <p:cBhvr>
                                        <p:cTn dur="1" fill="hold" id="32">
                                          <p:stCondLst>
                                            <p:cond delay="0"/>
                                          </p:stCondLst>
                                        </p:cTn>
                                        <p:tgtEl>
                                          <p:spTgt spid="65"/>
                                        </p:tgtEl>
                                        <p:attrNameLst>
                                          <p:attrName>style.visibility</p:attrName>
                                        </p:attrNameLst>
                                      </p:cBhvr>
                                      <p:to>
                                        <p:strVal val="visible"/>
                                      </p:to>
                                    </p:set>
                                    <p:animEffect filter="fade" transition="in">
                                      <p:cBhvr>
                                        <p:cTn dur="500" id="33"/>
                                        <p:tgtEl>
                                          <p:spTgt spid="65"/>
                                        </p:tgtEl>
                                      </p:cBhvr>
                                    </p:animEffect>
                                    <p:anim calcmode="lin" valueType="num">
                                      <p:cBhvr>
                                        <p:cTn dur="500" fill="hold" id="34"/>
                                        <p:tgtEl>
                                          <p:spTgt spid="65"/>
                                        </p:tgtEl>
                                        <p:attrNameLst>
                                          <p:attrName>ppt_x</p:attrName>
                                        </p:attrNameLst>
                                      </p:cBhvr>
                                      <p:tavLst>
                                        <p:tav tm="0">
                                          <p:val>
                                            <p:strVal val="#ppt_x"/>
                                          </p:val>
                                        </p:tav>
                                        <p:tav tm="100000">
                                          <p:val>
                                            <p:strVal val="#ppt_x"/>
                                          </p:val>
                                        </p:tav>
                                      </p:tavLst>
                                    </p:anim>
                                    <p:anim calcmode="lin" valueType="num">
                                      <p:cBhvr>
                                        <p:cTn dur="500" fill="hold" id="35"/>
                                        <p:tgtEl>
                                          <p:spTgt spid="65"/>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000"/>
                            </p:stCondLst>
                            <p:childTnLst>
                              <p:par>
                                <p:cTn fill="hold" grpId="0" id="37" nodeType="afterEffect" presetClass="entr" presetID="22" presetSubtype="8">
                                  <p:stCondLst>
                                    <p:cond delay="0"/>
                                  </p:stCondLst>
                                  <p:childTnLst>
                                    <p:set>
                                      <p:cBhvr>
                                        <p:cTn dur="1" fill="hold" id="38">
                                          <p:stCondLst>
                                            <p:cond delay="0"/>
                                          </p:stCondLst>
                                        </p:cTn>
                                        <p:tgtEl>
                                          <p:spTgt spid="66"/>
                                        </p:tgtEl>
                                        <p:attrNameLst>
                                          <p:attrName>style.visibility</p:attrName>
                                        </p:attrNameLst>
                                      </p:cBhvr>
                                      <p:to>
                                        <p:strVal val="visible"/>
                                      </p:to>
                                    </p:set>
                                    <p:animEffect filter="wipe(left)" transition="in">
                                      <p:cBhvr>
                                        <p:cTn dur="500" id="39"/>
                                        <p:tgtEl>
                                          <p:spTgt spid="66"/>
                                        </p:tgtEl>
                                      </p:cBhvr>
                                    </p:animEffect>
                                  </p:childTnLst>
                                </p:cTn>
                              </p:par>
                            </p:childTnLst>
                          </p:cTn>
                        </p:par>
                        <p:par>
                          <p:cTn fill="hold" id="40" nodeType="afterGroup">
                            <p:stCondLst>
                              <p:cond delay="3500"/>
                            </p:stCondLst>
                            <p:childTnLst>
                              <p:par>
                                <p:cTn fill="hold" grpId="0" id="41" nodeType="afterEffect" presetClass="entr" presetID="42" presetSubtype="0">
                                  <p:stCondLst>
                                    <p:cond delay="0"/>
                                  </p:stCondLst>
                                  <p:childTnLst>
                                    <p:set>
                                      <p:cBhvr>
                                        <p:cTn dur="1" fill="hold" id="42">
                                          <p:stCondLst>
                                            <p:cond delay="0"/>
                                          </p:stCondLst>
                                        </p:cTn>
                                        <p:tgtEl>
                                          <p:spTgt spid="67"/>
                                        </p:tgtEl>
                                        <p:attrNameLst>
                                          <p:attrName>style.visibility</p:attrName>
                                        </p:attrNameLst>
                                      </p:cBhvr>
                                      <p:to>
                                        <p:strVal val="visible"/>
                                      </p:to>
                                    </p:set>
                                    <p:animEffect filter="fade" transition="in">
                                      <p:cBhvr>
                                        <p:cTn dur="500" id="43"/>
                                        <p:tgtEl>
                                          <p:spTgt spid="67"/>
                                        </p:tgtEl>
                                      </p:cBhvr>
                                    </p:animEffect>
                                    <p:anim calcmode="lin" valueType="num">
                                      <p:cBhvr>
                                        <p:cTn dur="500" fill="hold" id="44"/>
                                        <p:tgtEl>
                                          <p:spTgt spid="67"/>
                                        </p:tgtEl>
                                        <p:attrNameLst>
                                          <p:attrName>ppt_x</p:attrName>
                                        </p:attrNameLst>
                                      </p:cBhvr>
                                      <p:tavLst>
                                        <p:tav tm="0">
                                          <p:val>
                                            <p:strVal val="#ppt_x"/>
                                          </p:val>
                                        </p:tav>
                                        <p:tav tm="100000">
                                          <p:val>
                                            <p:strVal val="#ppt_x"/>
                                          </p:val>
                                        </p:tav>
                                      </p:tavLst>
                                    </p:anim>
                                    <p:anim calcmode="lin" valueType="num">
                                      <p:cBhvr>
                                        <p:cTn dur="500" fill="hold" id="45"/>
                                        <p:tgtEl>
                                          <p:spTgt spid="67"/>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4000"/>
                            </p:stCondLst>
                            <p:childTnLst>
                              <p:par>
                                <p:cTn fill="hold" grpId="0" id="47" nodeType="afterEffect" presetClass="entr" presetID="22" presetSubtype="8">
                                  <p:stCondLst>
                                    <p:cond delay="0"/>
                                  </p:stCondLst>
                                  <p:childTnLst>
                                    <p:set>
                                      <p:cBhvr>
                                        <p:cTn dur="1" fill="hold" id="48">
                                          <p:stCondLst>
                                            <p:cond delay="0"/>
                                          </p:stCondLst>
                                        </p:cTn>
                                        <p:tgtEl>
                                          <p:spTgt spid="68"/>
                                        </p:tgtEl>
                                        <p:attrNameLst>
                                          <p:attrName>style.visibility</p:attrName>
                                        </p:attrNameLst>
                                      </p:cBhvr>
                                      <p:to>
                                        <p:strVal val="visible"/>
                                      </p:to>
                                    </p:set>
                                    <p:animEffect filter="wipe(left)" transition="in">
                                      <p:cBhvr>
                                        <p:cTn dur="500" id="49"/>
                                        <p:tgtEl>
                                          <p:spTgt spid="68"/>
                                        </p:tgtEl>
                                      </p:cBhvr>
                                    </p:animEffect>
                                  </p:childTnLst>
                                </p:cTn>
                              </p:par>
                            </p:childTnLst>
                          </p:cTn>
                        </p:par>
                        <p:par>
                          <p:cTn fill="hold" id="50" nodeType="afterGroup">
                            <p:stCondLst>
                              <p:cond delay="4500"/>
                            </p:stCondLst>
                            <p:childTnLst>
                              <p:par>
                                <p:cTn fill="hold" grpId="0" id="51" nodeType="afterEffect" presetClass="entr" presetID="42" presetSubtype="0">
                                  <p:stCondLst>
                                    <p:cond delay="0"/>
                                  </p:stCondLst>
                                  <p:childTnLst>
                                    <p:set>
                                      <p:cBhvr>
                                        <p:cTn dur="1" fill="hold" id="52">
                                          <p:stCondLst>
                                            <p:cond delay="0"/>
                                          </p:stCondLst>
                                        </p:cTn>
                                        <p:tgtEl>
                                          <p:spTgt spid="69"/>
                                        </p:tgtEl>
                                        <p:attrNameLst>
                                          <p:attrName>style.visibility</p:attrName>
                                        </p:attrNameLst>
                                      </p:cBhvr>
                                      <p:to>
                                        <p:strVal val="visible"/>
                                      </p:to>
                                    </p:set>
                                    <p:animEffect filter="fade" transition="in">
                                      <p:cBhvr>
                                        <p:cTn dur="500" id="53"/>
                                        <p:tgtEl>
                                          <p:spTgt spid="69"/>
                                        </p:tgtEl>
                                      </p:cBhvr>
                                    </p:animEffect>
                                    <p:anim calcmode="lin" valueType="num">
                                      <p:cBhvr>
                                        <p:cTn dur="500" fill="hold" id="54"/>
                                        <p:tgtEl>
                                          <p:spTgt spid="69"/>
                                        </p:tgtEl>
                                        <p:attrNameLst>
                                          <p:attrName>ppt_x</p:attrName>
                                        </p:attrNameLst>
                                      </p:cBhvr>
                                      <p:tavLst>
                                        <p:tav tm="0">
                                          <p:val>
                                            <p:strVal val="#ppt_x"/>
                                          </p:val>
                                        </p:tav>
                                        <p:tav tm="100000">
                                          <p:val>
                                            <p:strVal val="#ppt_x"/>
                                          </p:val>
                                        </p:tav>
                                      </p:tavLst>
                                    </p:anim>
                                    <p:anim calcmode="lin" valueType="num">
                                      <p:cBhvr>
                                        <p:cTn dur="500" fill="hold" id="55"/>
                                        <p:tgtEl>
                                          <p:spTgt spid="69"/>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5000"/>
                            </p:stCondLst>
                            <p:childTnLst>
                              <p:par>
                                <p:cTn fill="hold" grpId="0" id="57" nodeType="afterEffect" presetClass="entr" presetID="22" presetSubtype="8">
                                  <p:stCondLst>
                                    <p:cond delay="0"/>
                                  </p:stCondLst>
                                  <p:childTnLst>
                                    <p:set>
                                      <p:cBhvr>
                                        <p:cTn dur="1" fill="hold" id="58">
                                          <p:stCondLst>
                                            <p:cond delay="0"/>
                                          </p:stCondLst>
                                        </p:cTn>
                                        <p:tgtEl>
                                          <p:spTgt spid="70"/>
                                        </p:tgtEl>
                                        <p:attrNameLst>
                                          <p:attrName>style.visibility</p:attrName>
                                        </p:attrNameLst>
                                      </p:cBhvr>
                                      <p:to>
                                        <p:strVal val="visible"/>
                                      </p:to>
                                    </p:set>
                                    <p:animEffect filter="wipe(left)" transition="in">
                                      <p:cBhvr>
                                        <p:cTn dur="500" id="59"/>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3"/>
      <p:bldP grpId="0" spid="64"/>
      <p:bldP grpId="0" spid="65"/>
      <p:bldP grpId="0" spid="66"/>
      <p:bldP grpId="0" spid="67"/>
      <p:bldP grpId="0" spid="68"/>
      <p:bldP grpId="0" spid="69"/>
      <p:bldP grpId="0" spid="7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D8C771D2-52A2-4B28-BD29-5EAE5DEF33F6}"/>
              </a:ext>
            </a:extLst>
          </p:cNvPr>
          <p:cNvPicPr>
            <a:picLocks noChangeAspect="1"/>
          </p:cNvPicPr>
          <p:nvPr/>
        </p:nvPicPr>
        <p:blipFill>
          <a:blip r:embed="rId2">
            <a:extLst>
              <a:ext uri="{28A0092B-C50C-407E-A947-70E740481C1C}">
                <a14:useLocalDpi val="0"/>
              </a:ext>
            </a:extLst>
          </a:blip>
          <a:stretch>
            <a:fillRect/>
          </a:stretch>
        </p:blipFill>
        <p:spPr>
          <a:xfrm>
            <a:off x="0" y="0"/>
            <a:ext cx="12221358" cy="6858000"/>
          </a:xfrm>
          <a:prstGeom prst="rect">
            <a:avLst/>
          </a:prstGeom>
        </p:spPr>
      </p:pic>
      <p:pic>
        <p:nvPicPr>
          <p:cNvPr id="5" name="图片 4">
            <a:extLst>
              <a:ext uri="{FF2B5EF4-FFF2-40B4-BE49-F238E27FC236}">
                <a16:creationId xmlns:a16="http://schemas.microsoft.com/office/drawing/2014/main" id="{ADD78A12-EF64-4FAD-85DE-F5727531B5B9}"/>
              </a:ext>
            </a:extLst>
          </p:cNvPr>
          <p:cNvPicPr>
            <a:picLocks noChangeAspect="1"/>
          </p:cNvPicPr>
          <p:nvPr/>
        </p:nvPicPr>
        <p:blipFill>
          <a:blip r:embed="rId3">
            <a:extLst>
              <a:ext uri="{28A0092B-C50C-407E-A947-70E740481C1C}">
                <a14:useLocalDpi val="0"/>
              </a:ext>
            </a:extLst>
          </a:blip>
          <a:srcRect r="3831"/>
          <a:stretch>
            <a:fillRect/>
          </a:stretch>
        </p:blipFill>
        <p:spPr>
          <a:xfrm>
            <a:off x="-11707" y="3255764"/>
            <a:ext cx="12203708" cy="3655983"/>
          </a:xfrm>
          <a:prstGeom prst="rect">
            <a:avLst/>
          </a:prstGeom>
        </p:spPr>
      </p:pic>
      <p:pic>
        <p:nvPicPr>
          <p:cNvPr id="2" name="图片 1">
            <a:extLst>
              <a:ext uri="{FF2B5EF4-FFF2-40B4-BE49-F238E27FC236}">
                <a16:creationId xmlns:a16="http://schemas.microsoft.com/office/drawing/2014/main" id="{A1F47680-8D95-4D57-9BB1-36136188AF07}"/>
              </a:ext>
            </a:extLst>
          </p:cNvPr>
          <p:cNvPicPr>
            <a:picLocks noChangeAspect="1"/>
          </p:cNvPicPr>
          <p:nvPr/>
        </p:nvPicPr>
        <p:blipFill>
          <a:blip r:embed="rId4">
            <a:extLst>
              <a:ext uri="{28A0092B-C50C-407E-A947-70E740481C1C}">
                <a14:useLocalDpi val="0"/>
              </a:ext>
            </a:extLst>
          </a:blip>
          <a:stretch>
            <a:fillRect/>
          </a:stretch>
        </p:blipFill>
        <p:spPr>
          <a:xfrm>
            <a:off x="0" y="3482686"/>
            <a:ext cx="2416630" cy="3394791"/>
          </a:xfrm>
          <a:prstGeom prst="rect">
            <a:avLst/>
          </a:prstGeom>
        </p:spPr>
      </p:pic>
      <p:pic>
        <p:nvPicPr>
          <p:cNvPr id="3" name="图片 2">
            <a:extLst>
              <a:ext uri="{FF2B5EF4-FFF2-40B4-BE49-F238E27FC236}">
                <a16:creationId xmlns:a16="http://schemas.microsoft.com/office/drawing/2014/main" id="{B743F958-2060-4797-B359-95371939C523}"/>
              </a:ext>
            </a:extLst>
          </p:cNvPr>
          <p:cNvPicPr>
            <a:picLocks noChangeAspect="1"/>
          </p:cNvPicPr>
          <p:nvPr/>
        </p:nvPicPr>
        <p:blipFill>
          <a:blip r:embed="rId5">
            <a:extLst>
              <a:ext uri="{28A0092B-C50C-407E-A947-70E740481C1C}">
                <a14:useLocalDpi val="0"/>
              </a:ext>
            </a:extLst>
          </a:blip>
          <a:stretch>
            <a:fillRect/>
          </a:stretch>
        </p:blipFill>
        <p:spPr>
          <a:xfrm>
            <a:off x="8971472" y="3978577"/>
            <a:ext cx="3249886" cy="2901887"/>
          </a:xfrm>
          <a:prstGeom prst="rect">
            <a:avLst/>
          </a:prstGeom>
        </p:spPr>
      </p:pic>
      <p:pic>
        <p:nvPicPr>
          <p:cNvPr id="4" name="图片 3">
            <a:extLst>
              <a:ext uri="{FF2B5EF4-FFF2-40B4-BE49-F238E27FC236}">
                <a16:creationId xmlns:a16="http://schemas.microsoft.com/office/drawing/2014/main" id="{89F52CE4-0B02-41CF-BDBF-AA3787163E03}"/>
              </a:ext>
            </a:extLst>
          </p:cNvPr>
          <p:cNvPicPr>
            <a:picLocks noChangeAspect="1"/>
          </p:cNvPicPr>
          <p:nvPr/>
        </p:nvPicPr>
        <p:blipFill>
          <a:blip r:embed="rId6">
            <a:extLst>
              <a:ext uri="{28A0092B-C50C-407E-A947-70E740481C1C}">
                <a14:useLocalDpi val="0"/>
              </a:ext>
            </a:extLst>
          </a:blip>
          <a:srcRect l="62582"/>
          <a:stretch>
            <a:fillRect/>
          </a:stretch>
        </p:blipFill>
        <p:spPr>
          <a:xfrm>
            <a:off x="5398189" y="495713"/>
            <a:ext cx="1424980" cy="1480315"/>
          </a:xfrm>
          <a:prstGeom prst="rect">
            <a:avLst/>
          </a:prstGeom>
          <a:effectLst>
            <a:outerShdw algn="t" blurRad="76200" dir="5400000" dist="50800" rotWithShape="0">
              <a:prstClr val="black">
                <a:alpha val="40000"/>
              </a:prstClr>
            </a:outerShdw>
          </a:effectLst>
        </p:spPr>
      </p:pic>
      <p:pic>
        <p:nvPicPr>
          <p:cNvPr id="6" name="图片 5">
            <a:extLst>
              <a:ext uri="{FF2B5EF4-FFF2-40B4-BE49-F238E27FC236}">
                <a16:creationId xmlns:a16="http://schemas.microsoft.com/office/drawing/2014/main" id="{2B3C363B-403E-419C-9CA7-83BDE75AD932}"/>
              </a:ext>
            </a:extLst>
          </p:cNvPr>
          <p:cNvPicPr>
            <a:picLocks noChangeAspect="1"/>
          </p:cNvPicPr>
          <p:nvPr/>
        </p:nvPicPr>
        <p:blipFill>
          <a:blip r:embed="rId7">
            <a:extLst>
              <a:ext uri="{28A0092B-C50C-407E-A947-70E740481C1C}">
                <a14:useLocalDpi val="0"/>
              </a:ext>
            </a:extLst>
          </a:blip>
          <a:stretch>
            <a:fillRect/>
          </a:stretch>
        </p:blipFill>
        <p:spPr>
          <a:xfrm>
            <a:off x="-11708" y="-7296"/>
            <a:ext cx="4449932" cy="1650901"/>
          </a:xfrm>
          <a:prstGeom prst="rect">
            <a:avLst/>
          </a:prstGeom>
        </p:spPr>
      </p:pic>
      <p:pic>
        <p:nvPicPr>
          <p:cNvPr id="14" name="图片 13">
            <a:extLst>
              <a:ext uri="{FF2B5EF4-FFF2-40B4-BE49-F238E27FC236}">
                <a16:creationId xmlns:a16="http://schemas.microsoft.com/office/drawing/2014/main" id="{C5CAEA2D-C3FF-4FDE-8DE1-6C0BDA09DD6E}"/>
              </a:ext>
            </a:extLst>
          </p:cNvPr>
          <p:cNvPicPr>
            <a:picLocks noChangeAspect="1"/>
          </p:cNvPicPr>
          <p:nvPr/>
        </p:nvPicPr>
        <p:blipFill>
          <a:blip r:embed="rId8">
            <a:extLst>
              <a:ext uri="{28A0092B-C50C-407E-A947-70E740481C1C}">
                <a14:useLocalDpi val="0"/>
              </a:ext>
            </a:extLst>
          </a:blip>
          <a:stretch>
            <a:fillRect/>
          </a:stretch>
        </p:blipFill>
        <p:spPr>
          <a:xfrm>
            <a:off x="2831902" y="3545293"/>
            <a:ext cx="6492240" cy="511667"/>
          </a:xfrm>
          <a:prstGeom prst="rect">
            <a:avLst/>
          </a:prstGeom>
        </p:spPr>
      </p:pic>
      <p:pic>
        <p:nvPicPr>
          <p:cNvPr id="15" name="图片 14">
            <a:extLst>
              <a:ext uri="{FF2B5EF4-FFF2-40B4-BE49-F238E27FC236}">
                <a16:creationId xmlns:a16="http://schemas.microsoft.com/office/drawing/2014/main" id="{8C9D9D90-DB90-48E6-9D70-77F5125DD3B2}"/>
              </a:ext>
            </a:extLst>
          </p:cNvPr>
          <p:cNvPicPr>
            <a:picLocks noChangeAspect="1"/>
          </p:cNvPicPr>
          <p:nvPr/>
        </p:nvPicPr>
        <p:blipFill>
          <a:blip r:embed="rId9">
            <a:extLst>
              <a:ext uri="{28A0092B-C50C-407E-A947-70E740481C1C}">
                <a14:useLocalDpi val="0"/>
              </a:ext>
            </a:extLst>
          </a:blip>
          <a:stretch>
            <a:fillRect/>
          </a:stretch>
        </p:blipFill>
        <p:spPr>
          <a:xfrm>
            <a:off x="8663852" y="499032"/>
            <a:ext cx="3306037" cy="1480315"/>
          </a:xfrm>
          <a:prstGeom prst="rect">
            <a:avLst/>
          </a:prstGeom>
        </p:spPr>
      </p:pic>
      <p:sp>
        <p:nvSpPr>
          <p:cNvPr id="17" name="矩形 16">
            <a:extLst>
              <a:ext uri="{FF2B5EF4-FFF2-40B4-BE49-F238E27FC236}">
                <a16:creationId xmlns:a16="http://schemas.microsoft.com/office/drawing/2014/main" id="{BF154847-5D4B-46BE-B7DE-1EA159E3E54F}"/>
              </a:ext>
            </a:extLst>
          </p:cNvPr>
          <p:cNvSpPr/>
          <p:nvPr/>
        </p:nvSpPr>
        <p:spPr>
          <a:xfrm>
            <a:off x="615973" y="2041950"/>
            <a:ext cx="10288466" cy="1310640"/>
          </a:xfrm>
          <a:prstGeom prst="rect">
            <a:avLst/>
          </a:prstGeom>
        </p:spPr>
        <p:txBody>
          <a:bodyPr wrap="square">
            <a:spAutoFit/>
          </a:bodyPr>
          <a:lstStyle/>
          <a:p>
            <a:pPr algn="ctr" lvl="0"/>
            <a:r>
              <a:rPr altLang="zh-CN" kern="0" lang="en-US" sz="8000">
                <a:solidFill>
                  <a:srgbClr val="C00000"/>
                </a:solidFill>
                <a:cs typeface="+mn-ea"/>
                <a:sym typeface="+mn-lt"/>
              </a:rPr>
              <a:t>“三会一课”制度</a:t>
            </a:r>
          </a:p>
        </p:txBody>
      </p:sp>
      <p:sp>
        <p:nvSpPr>
          <p:cNvPr id="18" name="文本框 17">
            <a:extLst>
              <a:ext uri="{FF2B5EF4-FFF2-40B4-BE49-F238E27FC236}">
                <a16:creationId xmlns:a16="http://schemas.microsoft.com/office/drawing/2014/main" id="{A73FDC46-1020-4CC6-A5E3-21468D9639C0}"/>
              </a:ext>
            </a:extLst>
          </p:cNvPr>
          <p:cNvSpPr txBox="1"/>
          <p:nvPr/>
        </p:nvSpPr>
        <p:spPr>
          <a:xfrm>
            <a:off x="849162" y="4236863"/>
            <a:ext cx="10457720" cy="518160"/>
          </a:xfrm>
          <a:prstGeom prst="rect">
            <a:avLst/>
          </a:prstGeom>
          <a:noFill/>
        </p:spPr>
        <p:txBody>
          <a:bodyPr rtlCol="0" wrap="square">
            <a:spAutoFit/>
          </a:bodyPr>
          <a:lstStyle/>
          <a:p>
            <a:pPr algn="ctr"/>
            <a:r>
              <a:rPr altLang="en-US" lang="zh-CN" sz="2800">
                <a:solidFill>
                  <a:schemeClr val="tx1">
                    <a:lumMod val="65000"/>
                    <a:lumOff val="35000"/>
                  </a:schemeClr>
                </a:solidFill>
                <a:cs typeface="+mn-ea"/>
                <a:sym typeface="+mn-lt"/>
              </a:rPr>
              <a:t>坚持党内生活制度 严格党的组织生活</a:t>
            </a:r>
          </a:p>
        </p:txBody>
      </p:sp>
    </p:spTree>
    <p:extLst>
      <p:ext uri="{BB962C8B-B14F-4D97-AF65-F5344CB8AC3E}">
        <p14:creationId val="4130533369"/>
      </p:ext>
    </p:extLst>
  </p:cSld>
  <p:clrMapOvr>
    <a:masterClrMapping/>
  </p:clrMapOvr>
  <mc:AlternateContent>
    <mc:Choice Requires="p15">
      <p:transition advTm="2000" p14:dur="2000" spd="slow">
        <p15:prstTrans prst="wind"/>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3"/>
                                        </p:tgtEl>
                                        <p:attrNameLst>
                                          <p:attrName>style.visibility</p:attrName>
                                        </p:attrNameLst>
                                      </p:cBhvr>
                                      <p:to>
                                        <p:strVal val="visible"/>
                                      </p:to>
                                    </p:set>
                                    <p:animEffect filter="wipe(down)"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par>
                          <p:cTn fill="hold" id="24" nodeType="afterGroup">
                            <p:stCondLst>
                              <p:cond delay="2000"/>
                            </p:stCondLst>
                            <p:childTnLst>
                              <p:par>
                                <p:cTn fill="hold" id="25" nodeType="afterEffect" presetClass="entr" presetID="22" presetSubtype="4">
                                  <p:stCondLst>
                                    <p:cond delay="0"/>
                                  </p:stCondLst>
                                  <p:childTnLst>
                                    <p:set>
                                      <p:cBhvr>
                                        <p:cTn dur="1" fill="hold" id="26">
                                          <p:stCondLst>
                                            <p:cond delay="0"/>
                                          </p:stCondLst>
                                        </p:cTn>
                                        <p:tgtEl>
                                          <p:spTgt spid="5"/>
                                        </p:tgtEl>
                                        <p:attrNameLst>
                                          <p:attrName>style.visibility</p:attrName>
                                        </p:attrNameLst>
                                      </p:cBhvr>
                                      <p:to>
                                        <p:strVal val="visible"/>
                                      </p:to>
                                    </p:set>
                                    <p:animEffect filter="wipe(down)" transition="in">
                                      <p:cBhvr>
                                        <p:cTn dur="500" id="27"/>
                                        <p:tgtEl>
                                          <p:spTgt spid="5"/>
                                        </p:tgtEl>
                                      </p:cBhvr>
                                    </p:animEffect>
                                  </p:childTnLst>
                                </p:cTn>
                              </p:par>
                            </p:childTnLst>
                          </p:cTn>
                        </p:par>
                        <p:par>
                          <p:cTn fill="hold" id="28" nodeType="afterGroup">
                            <p:stCondLst>
                              <p:cond delay="2500"/>
                            </p:stCondLst>
                            <p:childTnLst>
                              <p:par>
                                <p:cTn fill="hold" id="29" nodeType="afterEffect" presetClass="entr" presetID="2" presetSubtype="6">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500" fill="hold" id="31"/>
                                        <p:tgtEl>
                                          <p:spTgt spid="15"/>
                                        </p:tgtEl>
                                        <p:attrNameLst>
                                          <p:attrName>ppt_x</p:attrName>
                                        </p:attrNameLst>
                                      </p:cBhvr>
                                      <p:tavLst>
                                        <p:tav tm="0">
                                          <p:val>
                                            <p:strVal val="1+#ppt_w/2"/>
                                          </p:val>
                                        </p:tav>
                                        <p:tav tm="100000">
                                          <p:val>
                                            <p:strVal val="#ppt_x"/>
                                          </p:val>
                                        </p:tav>
                                      </p:tavLst>
                                    </p:anim>
                                    <p:anim calcmode="lin" valueType="num">
                                      <p:cBhvr additive="base">
                                        <p:cTn dur="500" fill="hold" id="32"/>
                                        <p:tgtEl>
                                          <p:spTgt spid="15"/>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52" presetSubtype="0">
                                  <p:stCondLst>
                                    <p:cond delay="0"/>
                                  </p:stCondLst>
                                  <p:childTnLst>
                                    <p:set>
                                      <p:cBhvr>
                                        <p:cTn dur="1" fill="hold" id="35">
                                          <p:stCondLst>
                                            <p:cond delay="0"/>
                                          </p:stCondLst>
                                        </p:cTn>
                                        <p:tgtEl>
                                          <p:spTgt spid="17"/>
                                        </p:tgtEl>
                                        <p:attrNameLst>
                                          <p:attrName>style.visibility</p:attrName>
                                        </p:attrNameLst>
                                      </p:cBhvr>
                                      <p:to>
                                        <p:strVal val="visible"/>
                                      </p:to>
                                    </p:set>
                                    <p:animScale>
                                      <p:cBhvr>
                                        <p:cTn decel="50000" dur="500" fill="hold" id="36">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7">
                                          <p:stCondLst>
                                            <p:cond delay="0"/>
                                          </p:stCondLst>
                                        </p:cTn>
                                        <p:tgtEl>
                                          <p:spTgt spid="17"/>
                                        </p:tgtEl>
                                        <p:attrNameLst>
                                          <p:attrName>ppt_x</p:attrName>
                                          <p:attrName>ppt_y</p:attrName>
                                        </p:attrNameLst>
                                      </p:cBhvr>
                                    </p:animMotion>
                                    <p:animEffect filter="fade" transition="in">
                                      <p:cBhvr>
                                        <p:cTn dur="500" id="38"/>
                                        <p:tgtEl>
                                          <p:spTgt spid="17"/>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fltVal val="0"/>
                                          </p:val>
                                        </p:tav>
                                        <p:tav tm="100000">
                                          <p:val>
                                            <p:strVal val="#ppt_w"/>
                                          </p:val>
                                        </p:tav>
                                      </p:tavLst>
                                    </p:anim>
                                    <p:anim calcmode="lin" valueType="num">
                                      <p:cBhvr>
                                        <p:cTn dur="500" fill="hold" id="43"/>
                                        <p:tgtEl>
                                          <p:spTgt spid="14"/>
                                        </p:tgtEl>
                                        <p:attrNameLst>
                                          <p:attrName>ppt_h</p:attrName>
                                        </p:attrNameLst>
                                      </p:cBhvr>
                                      <p:tavLst>
                                        <p:tav tm="0">
                                          <p:val>
                                            <p:fltVal val="0"/>
                                          </p:val>
                                        </p:tav>
                                        <p:tav tm="100000">
                                          <p:val>
                                            <p:strVal val="#ppt_h"/>
                                          </p:val>
                                        </p:tav>
                                      </p:tavLst>
                                    </p:anim>
                                    <p:animEffect filter="fade" transition="in">
                                      <p:cBhvr>
                                        <p:cTn dur="500" id="44"/>
                                        <p:tgtEl>
                                          <p:spTgt spid="14"/>
                                        </p:tgtEl>
                                      </p:cBhvr>
                                    </p:animEffect>
                                  </p:childTnLst>
                                </p:cTn>
                              </p:par>
                            </p:childTnLst>
                          </p:cTn>
                        </p:par>
                        <p:par>
                          <p:cTn fill="hold" id="45" nodeType="afterGroup">
                            <p:stCondLst>
                              <p:cond delay="4000"/>
                            </p:stCondLst>
                            <p:childTnLst>
                              <p:par>
                                <p:cTn fill="hold" grpId="0" id="46" nodeType="afterEffect" presetClass="entr" presetID="22" presetSubtype="8">
                                  <p:stCondLst>
                                    <p:cond delay="0"/>
                                  </p:stCondLst>
                                  <p:childTnLst>
                                    <p:set>
                                      <p:cBhvr>
                                        <p:cTn dur="1" fill="hold" id="47">
                                          <p:stCondLst>
                                            <p:cond delay="0"/>
                                          </p:stCondLst>
                                        </p:cTn>
                                        <p:tgtEl>
                                          <p:spTgt spid="18"/>
                                        </p:tgtEl>
                                        <p:attrNameLst>
                                          <p:attrName>style.visibility</p:attrName>
                                        </p:attrNameLst>
                                      </p:cBhvr>
                                      <p:to>
                                        <p:strVal val="visible"/>
                                      </p:to>
                                    </p:set>
                                    <p:animEffect filter="wipe(left)" transition="in">
                                      <p:cBhvr>
                                        <p:cTn dur="500" id="4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D8C771D2-52A2-4B28-BD29-5EAE5DEF33F6}"/>
              </a:ext>
            </a:extLst>
          </p:cNvPr>
          <p:cNvPicPr>
            <a:picLocks noChangeAspect="1"/>
          </p:cNvPicPr>
          <p:nvPr/>
        </p:nvPicPr>
        <p:blipFill>
          <a:blip r:embed="rId2">
            <a:extLst>
              <a:ext uri="{28A0092B-C50C-407E-A947-70E740481C1C}">
                <a14:useLocalDpi val="0"/>
              </a:ext>
            </a:extLst>
          </a:blip>
          <a:stretch>
            <a:fillRect/>
          </a:stretch>
        </p:blipFill>
        <p:spPr>
          <a:xfrm>
            <a:off x="0" y="0"/>
            <a:ext cx="12221358" cy="6858000"/>
          </a:xfrm>
          <a:prstGeom prst="rect">
            <a:avLst/>
          </a:prstGeom>
        </p:spPr>
      </p:pic>
      <p:pic>
        <p:nvPicPr>
          <p:cNvPr id="5" name="图片 4">
            <a:extLst>
              <a:ext uri="{FF2B5EF4-FFF2-40B4-BE49-F238E27FC236}">
                <a16:creationId xmlns:a16="http://schemas.microsoft.com/office/drawing/2014/main" id="{ADD78A12-EF64-4FAD-85DE-F5727531B5B9}"/>
              </a:ext>
            </a:extLst>
          </p:cNvPr>
          <p:cNvPicPr>
            <a:picLocks noChangeAspect="1"/>
          </p:cNvPicPr>
          <p:nvPr/>
        </p:nvPicPr>
        <p:blipFill>
          <a:blip r:embed="rId3">
            <a:extLst>
              <a:ext uri="{28A0092B-C50C-407E-A947-70E740481C1C}">
                <a14:useLocalDpi val="0"/>
              </a:ext>
            </a:extLst>
          </a:blip>
          <a:srcRect r="3831"/>
          <a:stretch>
            <a:fillRect/>
          </a:stretch>
        </p:blipFill>
        <p:spPr>
          <a:xfrm>
            <a:off x="-11707" y="3255764"/>
            <a:ext cx="12203708" cy="3655983"/>
          </a:xfrm>
          <a:prstGeom prst="rect">
            <a:avLst/>
          </a:prstGeom>
        </p:spPr>
      </p:pic>
      <p:pic>
        <p:nvPicPr>
          <p:cNvPr id="2" name="图片 1">
            <a:extLst>
              <a:ext uri="{FF2B5EF4-FFF2-40B4-BE49-F238E27FC236}">
                <a16:creationId xmlns:a16="http://schemas.microsoft.com/office/drawing/2014/main" id="{A1F47680-8D95-4D57-9BB1-36136188AF07}"/>
              </a:ext>
            </a:extLst>
          </p:cNvPr>
          <p:cNvPicPr>
            <a:picLocks noChangeAspect="1"/>
          </p:cNvPicPr>
          <p:nvPr/>
        </p:nvPicPr>
        <p:blipFill>
          <a:blip r:embed="rId4">
            <a:extLst>
              <a:ext uri="{28A0092B-C50C-407E-A947-70E740481C1C}">
                <a14:useLocalDpi val="0"/>
              </a:ext>
            </a:extLst>
          </a:blip>
          <a:stretch>
            <a:fillRect/>
          </a:stretch>
        </p:blipFill>
        <p:spPr>
          <a:xfrm>
            <a:off x="0" y="3482686"/>
            <a:ext cx="2416630" cy="3394791"/>
          </a:xfrm>
          <a:prstGeom prst="rect">
            <a:avLst/>
          </a:prstGeom>
        </p:spPr>
      </p:pic>
      <p:pic>
        <p:nvPicPr>
          <p:cNvPr id="3" name="图片 2">
            <a:extLst>
              <a:ext uri="{FF2B5EF4-FFF2-40B4-BE49-F238E27FC236}">
                <a16:creationId xmlns:a16="http://schemas.microsoft.com/office/drawing/2014/main" id="{B743F958-2060-4797-B359-95371939C523}"/>
              </a:ext>
            </a:extLst>
          </p:cNvPr>
          <p:cNvPicPr>
            <a:picLocks noChangeAspect="1"/>
          </p:cNvPicPr>
          <p:nvPr/>
        </p:nvPicPr>
        <p:blipFill>
          <a:blip r:embed="rId5">
            <a:extLst>
              <a:ext uri="{28A0092B-C50C-407E-A947-70E740481C1C}">
                <a14:useLocalDpi val="0"/>
              </a:ext>
            </a:extLst>
          </a:blip>
          <a:stretch>
            <a:fillRect/>
          </a:stretch>
        </p:blipFill>
        <p:spPr>
          <a:xfrm>
            <a:off x="8971472" y="3978577"/>
            <a:ext cx="3249886" cy="2901887"/>
          </a:xfrm>
          <a:prstGeom prst="rect">
            <a:avLst/>
          </a:prstGeom>
        </p:spPr>
      </p:pic>
      <p:pic>
        <p:nvPicPr>
          <p:cNvPr id="4" name="图片 3">
            <a:extLst>
              <a:ext uri="{FF2B5EF4-FFF2-40B4-BE49-F238E27FC236}">
                <a16:creationId xmlns:a16="http://schemas.microsoft.com/office/drawing/2014/main" id="{89F52CE4-0B02-41CF-BDBF-AA3787163E03}"/>
              </a:ext>
            </a:extLst>
          </p:cNvPr>
          <p:cNvPicPr>
            <a:picLocks noChangeAspect="1"/>
          </p:cNvPicPr>
          <p:nvPr/>
        </p:nvPicPr>
        <p:blipFill>
          <a:blip r:embed="rId6">
            <a:extLst>
              <a:ext uri="{28A0092B-C50C-407E-A947-70E740481C1C}">
                <a14:useLocalDpi val="0"/>
              </a:ext>
            </a:extLst>
          </a:blip>
          <a:srcRect l="62582"/>
          <a:stretch>
            <a:fillRect/>
          </a:stretch>
        </p:blipFill>
        <p:spPr>
          <a:xfrm>
            <a:off x="5398189" y="495713"/>
            <a:ext cx="1424980" cy="1480315"/>
          </a:xfrm>
          <a:prstGeom prst="rect">
            <a:avLst/>
          </a:prstGeom>
          <a:effectLst>
            <a:outerShdw algn="t" blurRad="76200" dir="5400000" dist="50800" rotWithShape="0">
              <a:prstClr val="black">
                <a:alpha val="40000"/>
              </a:prstClr>
            </a:outerShdw>
          </a:effectLst>
        </p:spPr>
      </p:pic>
      <p:pic>
        <p:nvPicPr>
          <p:cNvPr id="6" name="图片 5">
            <a:extLst>
              <a:ext uri="{FF2B5EF4-FFF2-40B4-BE49-F238E27FC236}">
                <a16:creationId xmlns:a16="http://schemas.microsoft.com/office/drawing/2014/main" id="{2B3C363B-403E-419C-9CA7-83BDE75AD932}"/>
              </a:ext>
            </a:extLst>
          </p:cNvPr>
          <p:cNvPicPr>
            <a:picLocks noChangeAspect="1"/>
          </p:cNvPicPr>
          <p:nvPr/>
        </p:nvPicPr>
        <p:blipFill>
          <a:blip r:embed="rId7">
            <a:extLst>
              <a:ext uri="{28A0092B-C50C-407E-A947-70E740481C1C}">
                <a14:useLocalDpi val="0"/>
              </a:ext>
            </a:extLst>
          </a:blip>
          <a:stretch>
            <a:fillRect/>
          </a:stretch>
        </p:blipFill>
        <p:spPr>
          <a:xfrm>
            <a:off x="-11708" y="-7296"/>
            <a:ext cx="4449932" cy="1650901"/>
          </a:xfrm>
          <a:prstGeom prst="rect">
            <a:avLst/>
          </a:prstGeom>
        </p:spPr>
      </p:pic>
      <p:pic>
        <p:nvPicPr>
          <p:cNvPr id="14" name="图片 13">
            <a:extLst>
              <a:ext uri="{FF2B5EF4-FFF2-40B4-BE49-F238E27FC236}">
                <a16:creationId xmlns:a16="http://schemas.microsoft.com/office/drawing/2014/main" id="{C5CAEA2D-C3FF-4FDE-8DE1-6C0BDA09DD6E}"/>
              </a:ext>
            </a:extLst>
          </p:cNvPr>
          <p:cNvPicPr>
            <a:picLocks noChangeAspect="1"/>
          </p:cNvPicPr>
          <p:nvPr/>
        </p:nvPicPr>
        <p:blipFill>
          <a:blip r:embed="rId8">
            <a:extLst>
              <a:ext uri="{28A0092B-C50C-407E-A947-70E740481C1C}">
                <a14:useLocalDpi val="0"/>
              </a:ext>
            </a:extLst>
          </a:blip>
          <a:stretch>
            <a:fillRect/>
          </a:stretch>
        </p:blipFill>
        <p:spPr>
          <a:xfrm>
            <a:off x="2831902" y="3545293"/>
            <a:ext cx="6492240" cy="511667"/>
          </a:xfrm>
          <a:prstGeom prst="rect">
            <a:avLst/>
          </a:prstGeom>
        </p:spPr>
      </p:pic>
      <p:pic>
        <p:nvPicPr>
          <p:cNvPr id="15" name="图片 14">
            <a:extLst>
              <a:ext uri="{FF2B5EF4-FFF2-40B4-BE49-F238E27FC236}">
                <a16:creationId xmlns:a16="http://schemas.microsoft.com/office/drawing/2014/main" id="{8C9D9D90-DB90-48E6-9D70-77F5125DD3B2}"/>
              </a:ext>
            </a:extLst>
          </p:cNvPr>
          <p:cNvPicPr>
            <a:picLocks noChangeAspect="1"/>
          </p:cNvPicPr>
          <p:nvPr/>
        </p:nvPicPr>
        <p:blipFill>
          <a:blip r:embed="rId9">
            <a:extLst>
              <a:ext uri="{28A0092B-C50C-407E-A947-70E740481C1C}">
                <a14:useLocalDpi val="0"/>
              </a:ext>
            </a:extLst>
          </a:blip>
          <a:stretch>
            <a:fillRect/>
          </a:stretch>
        </p:blipFill>
        <p:spPr>
          <a:xfrm>
            <a:off x="8663852" y="499032"/>
            <a:ext cx="3306037" cy="1480315"/>
          </a:xfrm>
          <a:prstGeom prst="rect">
            <a:avLst/>
          </a:prstGeom>
        </p:spPr>
      </p:pic>
      <p:sp>
        <p:nvSpPr>
          <p:cNvPr id="17" name="矩形 16">
            <a:extLst>
              <a:ext uri="{FF2B5EF4-FFF2-40B4-BE49-F238E27FC236}">
                <a16:creationId xmlns:a16="http://schemas.microsoft.com/office/drawing/2014/main" id="{BF154847-5D4B-46BE-B7DE-1EA159E3E54F}"/>
              </a:ext>
            </a:extLst>
          </p:cNvPr>
          <p:cNvSpPr/>
          <p:nvPr/>
        </p:nvSpPr>
        <p:spPr>
          <a:xfrm>
            <a:off x="1089501" y="2041950"/>
            <a:ext cx="10288466" cy="1310640"/>
          </a:xfrm>
          <a:prstGeom prst="rect">
            <a:avLst/>
          </a:prstGeom>
        </p:spPr>
        <p:txBody>
          <a:bodyPr wrap="square">
            <a:spAutoFit/>
          </a:bodyPr>
          <a:lstStyle/>
          <a:p>
            <a:pPr algn="ctr" lvl="0"/>
            <a:r>
              <a:rPr altLang="en-US" kern="0" lang="zh-CN" sz="8000">
                <a:solidFill>
                  <a:srgbClr val="C00000"/>
                </a:solidFill>
                <a:cs typeface="+mn-ea"/>
                <a:sym typeface="+mn-lt"/>
              </a:rPr>
              <a:t>请示报告制度</a:t>
            </a:r>
          </a:p>
        </p:txBody>
      </p:sp>
      <p:sp>
        <p:nvSpPr>
          <p:cNvPr id="18" name="文本框 17">
            <a:extLst>
              <a:ext uri="{FF2B5EF4-FFF2-40B4-BE49-F238E27FC236}">
                <a16:creationId xmlns:a16="http://schemas.microsoft.com/office/drawing/2014/main" id="{A73FDC46-1020-4CC6-A5E3-21468D9639C0}"/>
              </a:ext>
            </a:extLst>
          </p:cNvPr>
          <p:cNvSpPr txBox="1"/>
          <p:nvPr/>
        </p:nvSpPr>
        <p:spPr>
          <a:xfrm>
            <a:off x="849162" y="4236863"/>
            <a:ext cx="10457720" cy="518160"/>
          </a:xfrm>
          <a:prstGeom prst="rect">
            <a:avLst/>
          </a:prstGeom>
          <a:noFill/>
        </p:spPr>
        <p:txBody>
          <a:bodyPr rtlCol="0" wrap="square">
            <a:spAutoFit/>
          </a:bodyPr>
          <a:lstStyle/>
          <a:p>
            <a:pPr algn="ctr"/>
            <a:r>
              <a:rPr altLang="en-US" lang="zh-CN" sz="2800">
                <a:solidFill>
                  <a:schemeClr val="tx1">
                    <a:lumMod val="65000"/>
                    <a:lumOff val="35000"/>
                  </a:schemeClr>
                </a:solidFill>
                <a:cs typeface="+mn-ea"/>
                <a:sym typeface="+mn-lt"/>
              </a:rPr>
              <a:t>坚持党内生活制度 严格党的组织生活</a:t>
            </a:r>
          </a:p>
        </p:txBody>
      </p:sp>
    </p:spTree>
    <p:extLst>
      <p:ext uri="{BB962C8B-B14F-4D97-AF65-F5344CB8AC3E}">
        <p14:creationId val="2876937124"/>
      </p:ext>
    </p:extLst>
  </p:cSld>
  <p:clrMapOvr>
    <a:masterClrMapping/>
  </p:clrMapOvr>
  <mc:AlternateContent>
    <mc:Choice Requires="p15">
      <p:transition advTm="2000" p14:dur="2000" spd="slow">
        <p15:prstTrans prst="wind"/>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3"/>
                                        </p:tgtEl>
                                        <p:attrNameLst>
                                          <p:attrName>style.visibility</p:attrName>
                                        </p:attrNameLst>
                                      </p:cBhvr>
                                      <p:to>
                                        <p:strVal val="visible"/>
                                      </p:to>
                                    </p:set>
                                    <p:animEffect filter="wipe(down)"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par>
                          <p:cTn fill="hold" id="24" nodeType="afterGroup">
                            <p:stCondLst>
                              <p:cond delay="2000"/>
                            </p:stCondLst>
                            <p:childTnLst>
                              <p:par>
                                <p:cTn fill="hold" id="25" nodeType="afterEffect" presetClass="entr" presetID="22" presetSubtype="4">
                                  <p:stCondLst>
                                    <p:cond delay="0"/>
                                  </p:stCondLst>
                                  <p:childTnLst>
                                    <p:set>
                                      <p:cBhvr>
                                        <p:cTn dur="1" fill="hold" id="26">
                                          <p:stCondLst>
                                            <p:cond delay="0"/>
                                          </p:stCondLst>
                                        </p:cTn>
                                        <p:tgtEl>
                                          <p:spTgt spid="5"/>
                                        </p:tgtEl>
                                        <p:attrNameLst>
                                          <p:attrName>style.visibility</p:attrName>
                                        </p:attrNameLst>
                                      </p:cBhvr>
                                      <p:to>
                                        <p:strVal val="visible"/>
                                      </p:to>
                                    </p:set>
                                    <p:animEffect filter="wipe(down)" transition="in">
                                      <p:cBhvr>
                                        <p:cTn dur="500" id="27"/>
                                        <p:tgtEl>
                                          <p:spTgt spid="5"/>
                                        </p:tgtEl>
                                      </p:cBhvr>
                                    </p:animEffect>
                                  </p:childTnLst>
                                </p:cTn>
                              </p:par>
                            </p:childTnLst>
                          </p:cTn>
                        </p:par>
                        <p:par>
                          <p:cTn fill="hold" id="28" nodeType="afterGroup">
                            <p:stCondLst>
                              <p:cond delay="2500"/>
                            </p:stCondLst>
                            <p:childTnLst>
                              <p:par>
                                <p:cTn fill="hold" id="29" nodeType="afterEffect" presetClass="entr" presetID="2" presetSubtype="6">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500" fill="hold" id="31"/>
                                        <p:tgtEl>
                                          <p:spTgt spid="15"/>
                                        </p:tgtEl>
                                        <p:attrNameLst>
                                          <p:attrName>ppt_x</p:attrName>
                                        </p:attrNameLst>
                                      </p:cBhvr>
                                      <p:tavLst>
                                        <p:tav tm="0">
                                          <p:val>
                                            <p:strVal val="1+#ppt_w/2"/>
                                          </p:val>
                                        </p:tav>
                                        <p:tav tm="100000">
                                          <p:val>
                                            <p:strVal val="#ppt_x"/>
                                          </p:val>
                                        </p:tav>
                                      </p:tavLst>
                                    </p:anim>
                                    <p:anim calcmode="lin" valueType="num">
                                      <p:cBhvr additive="base">
                                        <p:cTn dur="500" fill="hold" id="32"/>
                                        <p:tgtEl>
                                          <p:spTgt spid="15"/>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52" presetSubtype="0">
                                  <p:stCondLst>
                                    <p:cond delay="0"/>
                                  </p:stCondLst>
                                  <p:childTnLst>
                                    <p:set>
                                      <p:cBhvr>
                                        <p:cTn dur="1" fill="hold" id="35">
                                          <p:stCondLst>
                                            <p:cond delay="0"/>
                                          </p:stCondLst>
                                        </p:cTn>
                                        <p:tgtEl>
                                          <p:spTgt spid="17"/>
                                        </p:tgtEl>
                                        <p:attrNameLst>
                                          <p:attrName>style.visibility</p:attrName>
                                        </p:attrNameLst>
                                      </p:cBhvr>
                                      <p:to>
                                        <p:strVal val="visible"/>
                                      </p:to>
                                    </p:set>
                                    <p:animScale>
                                      <p:cBhvr>
                                        <p:cTn decel="50000" dur="500" fill="hold" id="36">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7">
                                          <p:stCondLst>
                                            <p:cond delay="0"/>
                                          </p:stCondLst>
                                        </p:cTn>
                                        <p:tgtEl>
                                          <p:spTgt spid="17"/>
                                        </p:tgtEl>
                                        <p:attrNameLst>
                                          <p:attrName>ppt_x</p:attrName>
                                          <p:attrName>ppt_y</p:attrName>
                                        </p:attrNameLst>
                                      </p:cBhvr>
                                    </p:animMotion>
                                    <p:animEffect filter="fade" transition="in">
                                      <p:cBhvr>
                                        <p:cTn dur="500" id="38"/>
                                        <p:tgtEl>
                                          <p:spTgt spid="17"/>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fltVal val="0"/>
                                          </p:val>
                                        </p:tav>
                                        <p:tav tm="100000">
                                          <p:val>
                                            <p:strVal val="#ppt_w"/>
                                          </p:val>
                                        </p:tav>
                                      </p:tavLst>
                                    </p:anim>
                                    <p:anim calcmode="lin" valueType="num">
                                      <p:cBhvr>
                                        <p:cTn dur="500" fill="hold" id="43"/>
                                        <p:tgtEl>
                                          <p:spTgt spid="14"/>
                                        </p:tgtEl>
                                        <p:attrNameLst>
                                          <p:attrName>ppt_h</p:attrName>
                                        </p:attrNameLst>
                                      </p:cBhvr>
                                      <p:tavLst>
                                        <p:tav tm="0">
                                          <p:val>
                                            <p:fltVal val="0"/>
                                          </p:val>
                                        </p:tav>
                                        <p:tav tm="100000">
                                          <p:val>
                                            <p:strVal val="#ppt_h"/>
                                          </p:val>
                                        </p:tav>
                                      </p:tavLst>
                                    </p:anim>
                                    <p:animEffect filter="fade" transition="in">
                                      <p:cBhvr>
                                        <p:cTn dur="500" id="44"/>
                                        <p:tgtEl>
                                          <p:spTgt spid="14"/>
                                        </p:tgtEl>
                                      </p:cBhvr>
                                    </p:animEffect>
                                  </p:childTnLst>
                                </p:cTn>
                              </p:par>
                            </p:childTnLst>
                          </p:cTn>
                        </p:par>
                        <p:par>
                          <p:cTn fill="hold" id="45" nodeType="afterGroup">
                            <p:stCondLst>
                              <p:cond delay="4000"/>
                            </p:stCondLst>
                            <p:childTnLst>
                              <p:par>
                                <p:cTn fill="hold" grpId="0" id="46" nodeType="afterEffect" presetClass="entr" presetID="22" presetSubtype="8">
                                  <p:stCondLst>
                                    <p:cond delay="0"/>
                                  </p:stCondLst>
                                  <p:childTnLst>
                                    <p:set>
                                      <p:cBhvr>
                                        <p:cTn dur="1" fill="hold" id="47">
                                          <p:stCondLst>
                                            <p:cond delay="0"/>
                                          </p:stCondLst>
                                        </p:cTn>
                                        <p:tgtEl>
                                          <p:spTgt spid="18"/>
                                        </p:tgtEl>
                                        <p:attrNameLst>
                                          <p:attrName>style.visibility</p:attrName>
                                        </p:attrNameLst>
                                      </p:cBhvr>
                                      <p:to>
                                        <p:strVal val="visible"/>
                                      </p:to>
                                    </p:set>
                                    <p:animEffect filter="wipe(left)" transition="in">
                                      <p:cBhvr>
                                        <p:cTn dur="500" id="4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5404758" y="1404860"/>
            <a:ext cx="6518012" cy="3749041"/>
          </a:xfrm>
          <a:prstGeom prst="rect">
            <a:avLst/>
          </a:prstGeom>
          <a:noFill/>
        </p:spPr>
        <p:txBody>
          <a:bodyPr rtlCol="0" wrap="square">
            <a:spAutoFit/>
          </a:bodyPr>
          <a:lstStyle/>
          <a:p>
            <a:pPr>
              <a:lnSpc>
                <a:spcPct val="150000"/>
              </a:lnSpc>
            </a:pPr>
            <a:r>
              <a:rPr altLang="en-US" lang="zh-CN" sz="3200">
                <a:solidFill>
                  <a:schemeClr val="tx1">
                    <a:lumMod val="75000"/>
                    <a:lumOff val="25000"/>
                  </a:schemeClr>
                </a:solidFill>
                <a:cs typeface="+mn-ea"/>
                <a:sym typeface="+mn-lt"/>
              </a:rPr>
              <a:t>是指在党支部工作中，在安排工作前党员向党组织、下级向上级请示以得到支持，在工作中和工作完成后党员向党组织、下级向上级报告以得到指导的制度。</a:t>
            </a:r>
          </a:p>
        </p:txBody>
      </p:sp>
      <p:sp>
        <p:nvSpPr>
          <p:cNvPr id="11" name="文本框 10">
            <a:extLst>
              <a:ext uri="{FF2B5EF4-FFF2-40B4-BE49-F238E27FC236}">
                <a16:creationId xmlns:a16="http://schemas.microsoft.com/office/drawing/2014/main" id="{BEBB4686-6E4B-42BE-B711-1874E663881C}"/>
              </a:ext>
            </a:extLst>
          </p:cNvPr>
          <p:cNvSpPr txBox="1"/>
          <p:nvPr/>
        </p:nvSpPr>
        <p:spPr>
          <a:xfrm>
            <a:off x="3947160" y="248939"/>
            <a:ext cx="4297680" cy="914400"/>
          </a:xfrm>
          <a:prstGeom prst="rect">
            <a:avLst/>
          </a:prstGeom>
          <a:noFill/>
        </p:spPr>
        <p:txBody>
          <a:bodyPr rtlCol="0" wrap="none">
            <a:spAutoFit/>
          </a:bodyPr>
          <a:lstStyle/>
          <a:p>
            <a:pPr algn="ctr"/>
            <a:r>
              <a:rPr altLang="en-US" lang="zh-CN" sz="5400">
                <a:gradFill>
                  <a:gsLst>
                    <a:gs pos="40000">
                      <a:srgbClr val="FF0000"/>
                    </a:gs>
                    <a:gs pos="0">
                      <a:srgbClr val="FF3300"/>
                    </a:gs>
                    <a:gs pos="85000">
                      <a:srgbClr val="740000"/>
                    </a:gs>
                  </a:gsLst>
                  <a:lin ang="5400000" scaled="1"/>
                </a:gradFill>
                <a:cs typeface="+mn-ea"/>
                <a:sym typeface="+mn-lt"/>
              </a:rPr>
              <a:t>请示报告制度</a:t>
            </a:r>
          </a:p>
        </p:txBody>
      </p:sp>
      <p:pic>
        <p:nvPicPr>
          <p:cNvPr id="3" name="图片 2">
            <a:extLst>
              <a:ext uri="{FF2B5EF4-FFF2-40B4-BE49-F238E27FC236}">
                <a16:creationId xmlns:a16="http://schemas.microsoft.com/office/drawing/2014/main" id="{243817A9-F184-47C4-9CF8-A45586959360}"/>
              </a:ext>
            </a:extLst>
          </p:cNvPr>
          <p:cNvPicPr>
            <a:picLocks noChangeAspect="1"/>
          </p:cNvPicPr>
          <p:nvPr/>
        </p:nvPicPr>
        <p:blipFill>
          <a:blip r:embed="rId3">
            <a:extLst>
              <a:ext uri="{28A0092B-C50C-407E-A947-70E740481C1C}">
                <a14:useLocalDpi val="0"/>
              </a:ext>
            </a:extLst>
          </a:blip>
          <a:stretch>
            <a:fillRect/>
          </a:stretch>
        </p:blipFill>
        <p:spPr>
          <a:xfrm>
            <a:off x="338112" y="1404860"/>
            <a:ext cx="4408503" cy="4278086"/>
          </a:xfrm>
          <a:prstGeom prst="rect">
            <a:avLst/>
          </a:prstGeom>
        </p:spPr>
      </p:pic>
    </p:spTree>
    <p:extLst>
      <p:ext uri="{BB962C8B-B14F-4D97-AF65-F5344CB8AC3E}">
        <p14:creationId val="2372880152"/>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Effect filter="fade"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42" presetSubtype="0">
                                  <p:stCondLst>
                                    <p:cond delay="0"/>
                                  </p:stCondLst>
                                  <p:childTnLst>
                                    <p:set>
                                      <p:cBhvr>
                                        <p:cTn dur="1" fill="hold" id="18">
                                          <p:stCondLst>
                                            <p:cond delay="0"/>
                                          </p:stCondLst>
                                        </p:cTn>
                                        <p:tgtEl>
                                          <p:spTgt spid="5">
                                            <p:txEl>
                                              <p:pRg end="0" st="0"/>
                                            </p:txEl>
                                          </p:spTgt>
                                        </p:tgtEl>
                                        <p:attrNameLst>
                                          <p:attrName>style.visibility</p:attrName>
                                        </p:attrNameLst>
                                      </p:cBhvr>
                                      <p:to>
                                        <p:strVal val="visible"/>
                                      </p:to>
                                    </p:set>
                                    <p:animEffect filter="fade" transition="in">
                                      <p:cBhvr>
                                        <p:cTn dur="500" id="19"/>
                                        <p:tgtEl>
                                          <p:spTgt spid="5">
                                            <p:txEl>
                                              <p:pRg end="0" st="0"/>
                                            </p:txEl>
                                          </p:spTgt>
                                        </p:tgtEl>
                                      </p:cBhvr>
                                    </p:animEffect>
                                    <p:anim calcmode="lin" valueType="num">
                                      <p:cBhvr>
                                        <p:cTn dur="500" fill="hold" id="20"/>
                                        <p:tgtEl>
                                          <p:spTgt spid="5">
                                            <p:txEl>
                                              <p:pRg end="0" st="0"/>
                                            </p:txEl>
                                          </p:spTgt>
                                        </p:tgtEl>
                                        <p:attrNameLst>
                                          <p:attrName>ppt_x</p:attrName>
                                        </p:attrNameLst>
                                      </p:cBhvr>
                                      <p:tavLst>
                                        <p:tav tm="0">
                                          <p:val>
                                            <p:strVal val="#ppt_x"/>
                                          </p:val>
                                        </p:tav>
                                        <p:tav tm="100000">
                                          <p:val>
                                            <p:strVal val="#ppt_x"/>
                                          </p:val>
                                        </p:tav>
                                      </p:tavLst>
                                    </p:anim>
                                    <p:anim calcmode="lin" valueType="num">
                                      <p:cBhvr>
                                        <p:cTn dur="500" fill="hold" id="21"/>
                                        <p:tgtEl>
                                          <p:spTgt spid="5">
                                            <p:txEl>
                                              <p:pRg end="0" st="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5"/>
      <p:bldP grpId="0" spid="11"/>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0DDC4E86-CF13-49C4-8AFD-BE087ED06A4A}"/>
              </a:ext>
            </a:extLst>
          </p:cNvPr>
          <p:cNvSpPr/>
          <p:nvPr/>
        </p:nvSpPr>
        <p:spPr>
          <a:xfrm>
            <a:off x="5343150" y="46150"/>
            <a:ext cx="1629150" cy="914400"/>
          </a:xfrm>
          <a:prstGeom prst="rect">
            <a:avLst/>
          </a:prstGeom>
        </p:spPr>
        <p:txBody>
          <a:bodyPr wrap="square">
            <a:spAutoFit/>
          </a:bodyPr>
          <a:lstStyle/>
          <a:p>
            <a:pPr lvl="0">
              <a:defRPr/>
            </a:pPr>
            <a:r>
              <a:rPr altLang="en-US" b="1" lang="zh-CN" sz="5400">
                <a:solidFill>
                  <a:srgbClr val="C00000"/>
                </a:solidFill>
                <a:cs typeface="+mn-ea"/>
                <a:sym typeface="+mn-lt"/>
              </a:rPr>
              <a:t>首先</a:t>
            </a:r>
          </a:p>
        </p:txBody>
      </p:sp>
      <p:cxnSp>
        <p:nvCxnSpPr>
          <p:cNvPr id="7" name="PA-1022197">
            <a:extLst>
              <a:ext uri="{FF2B5EF4-FFF2-40B4-BE49-F238E27FC236}">
                <a16:creationId xmlns:a16="http://schemas.microsoft.com/office/drawing/2014/main" id="{4982BC02-1276-403D-830B-2CA2ED9285DC}"/>
              </a:ext>
            </a:extLst>
          </p:cNvPr>
          <p:cNvCxnSpPr/>
          <p:nvPr>
            <p:custDataLst>
              <p:tags r:id="rId3"/>
            </p:custDataLst>
          </p:nvPr>
        </p:nvCxnSpPr>
        <p:spPr>
          <a:xfrm flipH="1">
            <a:off x="905911" y="2568109"/>
            <a:ext cx="0" cy="1817413"/>
          </a:xfrm>
          <a:prstGeom prst="line">
            <a:avLst/>
          </a:prstGeom>
          <a:noFill/>
          <a:ln algn="ctr" cap="flat" cmpd="sng" w="6350">
            <a:solidFill>
              <a:srgbClr val="C00000"/>
            </a:solidFill>
            <a:prstDash val="solid"/>
            <a:miter lim="800000"/>
          </a:ln>
          <a:effectLst/>
        </p:spPr>
      </p:cxnSp>
      <p:sp>
        <p:nvSpPr>
          <p:cNvPr id="8" name="PA-1022198">
            <a:extLst>
              <a:ext uri="{FF2B5EF4-FFF2-40B4-BE49-F238E27FC236}">
                <a16:creationId xmlns:a16="http://schemas.microsoft.com/office/drawing/2014/main" id="{224EC10C-01B9-4BF9-9934-C3F6F77F0E21}"/>
              </a:ext>
            </a:extLst>
          </p:cNvPr>
          <p:cNvSpPr/>
          <p:nvPr>
            <p:custDataLst>
              <p:tags r:id="rId4"/>
            </p:custDataLst>
          </p:nvPr>
        </p:nvSpPr>
        <p:spPr>
          <a:xfrm>
            <a:off x="650151" y="2296474"/>
            <a:ext cx="511520" cy="511520"/>
          </a:xfrm>
          <a:prstGeom prst="ellipse">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r>
              <a:rPr altLang="zh-CN" baseline="0" cap="none" i="0" kern="0" kumimoji="0" lang="en-US" noProof="0" normalizeH="0" spc="0" strike="noStrike" sz="2000" u="none">
                <a:ln>
                  <a:noFill/>
                </a:ln>
                <a:solidFill>
                  <a:prstClr val="white"/>
                </a:solidFill>
                <a:effectLst/>
                <a:uLnTx/>
                <a:uFillTx/>
                <a:cs typeface="+mn-ea"/>
                <a:sym typeface="+mn-lt"/>
              </a:rPr>
              <a:t>1</a:t>
            </a:r>
          </a:p>
        </p:txBody>
      </p:sp>
      <p:sp>
        <p:nvSpPr>
          <p:cNvPr id="9" name="PA-1022200">
            <a:extLst>
              <a:ext uri="{FF2B5EF4-FFF2-40B4-BE49-F238E27FC236}">
                <a16:creationId xmlns:a16="http://schemas.microsoft.com/office/drawing/2014/main" id="{DA06E8C0-F162-4F07-B45A-ED5F62205D7D}"/>
              </a:ext>
            </a:extLst>
          </p:cNvPr>
          <p:cNvSpPr/>
          <p:nvPr>
            <p:custDataLst>
              <p:tags r:id="rId5"/>
            </p:custDataLst>
          </p:nvPr>
        </p:nvSpPr>
        <p:spPr>
          <a:xfrm>
            <a:off x="1205382" y="2281232"/>
            <a:ext cx="6360734" cy="579120"/>
          </a:xfrm>
          <a:prstGeom prst="rect">
            <a:avLst/>
          </a:prstGeom>
        </p:spPr>
        <p:txBody>
          <a:bodyPr wrap="square">
            <a:spAutoFit/>
          </a:bodyPr>
          <a:lstStyle/>
          <a:p>
            <a:pPr algn="just" defTabSz="914377"/>
            <a:r>
              <a:rPr altLang="en-US" lang="zh-CN" sz="1600">
                <a:solidFill>
                  <a:prstClr val="black"/>
                </a:solidFill>
                <a:cs typeface="+mn-ea"/>
                <a:sym typeface="+mn-lt"/>
              </a:rPr>
              <a:t>党的组织是一个整体，要求党员必须服从组织领导，遵守组织纪律，执行组织决议，完成组织分配的任务。</a:t>
            </a:r>
          </a:p>
        </p:txBody>
      </p:sp>
      <p:sp>
        <p:nvSpPr>
          <p:cNvPr id="10" name="PA-1022198">
            <a:extLst>
              <a:ext uri="{FF2B5EF4-FFF2-40B4-BE49-F238E27FC236}">
                <a16:creationId xmlns:a16="http://schemas.microsoft.com/office/drawing/2014/main" id="{224EC10C-01B9-4BF9-9934-C3F6F77F0E21}"/>
              </a:ext>
            </a:extLst>
          </p:cNvPr>
          <p:cNvSpPr/>
          <p:nvPr>
            <p:custDataLst>
              <p:tags r:id="rId6"/>
            </p:custDataLst>
          </p:nvPr>
        </p:nvSpPr>
        <p:spPr>
          <a:xfrm>
            <a:off x="650151" y="3071566"/>
            <a:ext cx="511520" cy="511520"/>
          </a:xfrm>
          <a:prstGeom prst="ellipse">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r>
              <a:rPr altLang="zh-CN" baseline="0" cap="none" i="0" kern="0" kumimoji="0" lang="en-US" noProof="0" normalizeH="0" spc="0" strike="noStrike" sz="2000" u="none">
                <a:ln>
                  <a:noFill/>
                </a:ln>
                <a:solidFill>
                  <a:prstClr val="white"/>
                </a:solidFill>
                <a:effectLst/>
                <a:uLnTx/>
                <a:uFillTx/>
                <a:cs typeface="+mn-ea"/>
                <a:sym typeface="+mn-lt"/>
              </a:rPr>
              <a:t>2</a:t>
            </a:r>
          </a:p>
        </p:txBody>
      </p:sp>
      <p:sp>
        <p:nvSpPr>
          <p:cNvPr id="11" name="PA-1022200">
            <a:extLst>
              <a:ext uri="{FF2B5EF4-FFF2-40B4-BE49-F238E27FC236}">
                <a16:creationId xmlns:a16="http://schemas.microsoft.com/office/drawing/2014/main" id="{DA06E8C0-F162-4F07-B45A-ED5F62205D7D}"/>
              </a:ext>
            </a:extLst>
          </p:cNvPr>
          <p:cNvSpPr/>
          <p:nvPr>
            <p:custDataLst>
              <p:tags r:id="rId7"/>
            </p:custDataLst>
          </p:nvPr>
        </p:nvSpPr>
        <p:spPr>
          <a:xfrm>
            <a:off x="1205382" y="3119850"/>
            <a:ext cx="6360734" cy="408432"/>
          </a:xfrm>
          <a:prstGeom prst="rect">
            <a:avLst/>
          </a:prstGeom>
        </p:spPr>
        <p:txBody>
          <a:bodyPr wrap="square">
            <a:spAutoFit/>
          </a:bodyPr>
          <a:lstStyle/>
          <a:p>
            <a:pPr algn="just" defTabSz="914377">
              <a:lnSpc>
                <a:spcPct val="130000"/>
              </a:lnSpc>
            </a:pPr>
            <a:r>
              <a:rPr altLang="en-US" lang="zh-CN" sz="1600">
                <a:solidFill>
                  <a:prstClr val="black"/>
                </a:solidFill>
                <a:cs typeface="+mn-ea"/>
                <a:sym typeface="+mn-lt"/>
              </a:rPr>
              <a:t>党员个人在工作前必须及时向党组织请示，以得到组织的支持和帮助。</a:t>
            </a:r>
          </a:p>
        </p:txBody>
      </p:sp>
      <p:sp>
        <p:nvSpPr>
          <p:cNvPr id="12" name="PA-1022198">
            <a:extLst>
              <a:ext uri="{FF2B5EF4-FFF2-40B4-BE49-F238E27FC236}">
                <a16:creationId xmlns:a16="http://schemas.microsoft.com/office/drawing/2014/main" id="{224EC10C-01B9-4BF9-9934-C3F6F77F0E21}"/>
              </a:ext>
            </a:extLst>
          </p:cNvPr>
          <p:cNvSpPr/>
          <p:nvPr>
            <p:custDataLst>
              <p:tags r:id="rId8"/>
            </p:custDataLst>
          </p:nvPr>
        </p:nvSpPr>
        <p:spPr>
          <a:xfrm>
            <a:off x="650151" y="3874002"/>
            <a:ext cx="511520" cy="511520"/>
          </a:xfrm>
          <a:prstGeom prst="ellipse">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r>
              <a:rPr altLang="zh-CN" baseline="0" cap="none" i="0" kern="0" kumimoji="0" lang="en-US" noProof="0" normalizeH="0" spc="0" strike="noStrike" sz="2000" u="none">
                <a:ln>
                  <a:noFill/>
                </a:ln>
                <a:solidFill>
                  <a:prstClr val="white"/>
                </a:solidFill>
                <a:effectLst/>
                <a:uLnTx/>
                <a:uFillTx/>
                <a:cs typeface="+mn-ea"/>
                <a:sym typeface="+mn-lt"/>
              </a:rPr>
              <a:t>3</a:t>
            </a:r>
          </a:p>
        </p:txBody>
      </p:sp>
      <p:sp>
        <p:nvSpPr>
          <p:cNvPr id="13" name="PA-1022200">
            <a:extLst>
              <a:ext uri="{FF2B5EF4-FFF2-40B4-BE49-F238E27FC236}">
                <a16:creationId xmlns:a16="http://schemas.microsoft.com/office/drawing/2014/main" id="{DA06E8C0-F162-4F07-B45A-ED5F62205D7D}"/>
              </a:ext>
            </a:extLst>
          </p:cNvPr>
          <p:cNvSpPr/>
          <p:nvPr>
            <p:custDataLst>
              <p:tags r:id="rId9"/>
            </p:custDataLst>
          </p:nvPr>
        </p:nvSpPr>
        <p:spPr>
          <a:xfrm>
            <a:off x="1205382" y="3898074"/>
            <a:ext cx="6360734" cy="408432"/>
          </a:xfrm>
          <a:prstGeom prst="rect">
            <a:avLst/>
          </a:prstGeom>
        </p:spPr>
        <p:txBody>
          <a:bodyPr wrap="square">
            <a:spAutoFit/>
          </a:bodyPr>
          <a:lstStyle/>
          <a:p>
            <a:pPr algn="just" defTabSz="914377">
              <a:lnSpc>
                <a:spcPct val="130000"/>
              </a:lnSpc>
            </a:pPr>
            <a:r>
              <a:rPr altLang="en-US" lang="zh-CN" sz="1600">
                <a:solidFill>
                  <a:prstClr val="black"/>
                </a:solidFill>
                <a:cs typeface="+mn-ea"/>
                <a:sym typeface="+mn-lt"/>
              </a:rPr>
              <a:t>当个人和组织发生矛盾时，党员个人要坚决服从党的组织。</a:t>
            </a:r>
          </a:p>
        </p:txBody>
      </p:sp>
      <p:sp>
        <p:nvSpPr>
          <p:cNvPr id="17" name="椭圆 5"/>
          <p:cNvSpPr/>
          <p:nvPr/>
        </p:nvSpPr>
        <p:spPr>
          <a:xfrm>
            <a:off x="7566116" y="1239757"/>
            <a:ext cx="817679" cy="775130"/>
          </a:xfrm>
          <a:custGeom>
            <a:gdLst>
              <a:gd fmla="*/ 92640 w 338277" name="connsiteX0"/>
              <a:gd fmla="*/ 182562 h 320675" name="connsiteY0"/>
              <a:gd fmla="*/ 120394 w 338277" name="connsiteX1"/>
              <a:gd fmla="*/ 210185 h 320675" name="connsiteY1"/>
              <a:gd fmla="*/ 108499 w 338277" name="connsiteX2"/>
              <a:gd fmla="*/ 291737 h 320675" name="connsiteY2"/>
              <a:gd fmla="*/ 108499 w 338277" name="connsiteX3"/>
              <a:gd fmla="*/ 293052 h 320675" name="connsiteY3"/>
              <a:gd fmla="*/ 121716 w 338277" name="connsiteX4"/>
              <a:gd fmla="*/ 310152 h 320675" name="connsiteY4"/>
              <a:gd fmla="*/ 123038 w 338277" name="connsiteX5"/>
              <a:gd fmla="*/ 310152 h 320675" name="connsiteY5"/>
              <a:gd fmla="*/ 136254 w 338277" name="connsiteX6"/>
              <a:gd fmla="*/ 293052 h 320675" name="connsiteY6"/>
              <a:gd fmla="*/ 136254 w 338277" name="connsiteX7"/>
              <a:gd fmla="*/ 291737 h 320675" name="connsiteY7"/>
              <a:gd fmla="*/ 124359 w 338277" name="connsiteX8"/>
              <a:gd fmla="*/ 210185 h 320675" name="connsiteY8"/>
              <a:gd fmla="*/ 152114 w 338277" name="connsiteX9"/>
              <a:gd fmla="*/ 182562 h 320675" name="connsiteY9"/>
              <a:gd fmla="*/ 170617 w 338277" name="connsiteX10"/>
              <a:gd fmla="*/ 197031 h 320675" name="connsiteY10"/>
              <a:gd fmla="*/ 206302 w 338277" name="connsiteX11"/>
              <a:gd fmla="*/ 214131 h 320675" name="connsiteY11"/>
              <a:gd fmla="*/ 220840 w 338277" name="connsiteX12"/>
              <a:gd fmla="*/ 225969 h 320675" name="connsiteY12"/>
              <a:gd fmla="*/ 238021 w 338277" name="connsiteX13"/>
              <a:gd fmla="*/ 320675 h 320675" name="connsiteY13"/>
              <a:gd fmla="*/ 6732 w 338277" name="connsiteX14"/>
              <a:gd fmla="*/ 320675 h 320675" name="connsiteY14"/>
              <a:gd fmla="*/ 25235 w 338277" name="connsiteX15"/>
              <a:gd fmla="*/ 225969 h 320675" name="connsiteY15"/>
              <a:gd fmla="*/ 38451 w 338277" name="connsiteX16"/>
              <a:gd fmla="*/ 214131 h 320675" name="connsiteY16"/>
              <a:gd fmla="*/ 75458 w 338277" name="connsiteX17"/>
              <a:gd fmla="*/ 197031 h 320675" name="connsiteY17"/>
              <a:gd fmla="*/ 92640 w 338277" name="connsiteX18"/>
              <a:gd fmla="*/ 182562 h 320675" name="connsiteY18"/>
              <a:gd fmla="*/ 97227 w 338277" name="connsiteX19"/>
              <a:gd fmla="*/ 88086 h 320675" name="connsiteY19"/>
              <a:gd fmla="*/ 72132 w 338277" name="connsiteX20"/>
              <a:gd fmla="*/ 110909 h 320675" name="connsiteY20"/>
              <a:gd fmla="*/ 122655 w 338277" name="connsiteX21"/>
              <a:gd fmla="*/ 176212 h 320675" name="connsiteY21"/>
              <a:gd fmla="*/ 173177 w 338277" name="connsiteX22"/>
              <a:gd fmla="*/ 110909 h 320675" name="connsiteY22"/>
              <a:gd fmla="*/ 109359 w 338277" name="connsiteX23"/>
              <a:gd fmla="*/ 112242 h 320675" name="connsiteY23"/>
              <a:gd fmla="*/ 97227 w 338277" name="connsiteX24"/>
              <a:gd fmla="*/ 88086 h 320675" name="connsiteY24"/>
              <a:gd fmla="*/ 123036 w 338277" name="connsiteX25"/>
              <a:gd fmla="*/ 31750 h 320675" name="connsiteY25"/>
              <a:gd fmla="*/ 189051 w 338277" name="connsiteX26"/>
              <a:gd fmla="*/ 96573 h 320675" name="connsiteY26"/>
              <a:gd fmla="*/ 123036 w 338277" name="connsiteX27"/>
              <a:gd fmla="*/ 190500 h 320675" name="connsiteY27"/>
              <a:gd fmla="*/ 57021 w 338277" name="connsiteX28"/>
              <a:gd fmla="*/ 96573 h 320675" name="connsiteY28"/>
              <a:gd fmla="*/ 123036 w 338277" name="connsiteX29"/>
              <a:gd fmla="*/ 31750 h 320675" name="connsiteY29"/>
              <a:gd fmla="*/ 266709 w 338277" name="connsiteX30"/>
              <a:gd fmla="*/ 15875 h 320675" name="connsiteY30"/>
              <a:gd fmla="*/ 225602 w 338277" name="connsiteX31"/>
              <a:gd fmla="*/ 27713 h 320675" name="connsiteY31"/>
              <a:gd fmla="*/ 209689 w 338277" name="connsiteX32"/>
              <a:gd fmla="*/ 55336 h 320675" name="connsiteY32"/>
              <a:gd fmla="*/ 221624 w 338277" name="connsiteX33"/>
              <a:gd fmla="*/ 79012 h 320675" name="connsiteY33"/>
              <a:gd fmla="*/ 225602 w 338277" name="connsiteX34"/>
              <a:gd fmla="*/ 82958 h 320675" name="connsiteY34"/>
              <a:gd fmla="*/ 225602 w 338277" name="connsiteX35"/>
              <a:gd fmla="*/ 107950 h 320675" name="connsiteY35"/>
              <a:gd fmla="*/ 244166 w 338277" name="connsiteX36"/>
              <a:gd fmla="*/ 96112 h 320675" name="connsiteY36"/>
              <a:gd fmla="*/ 248144 w 338277" name="connsiteX37"/>
              <a:gd fmla="*/ 93481 h 320675" name="connsiteY37"/>
              <a:gd fmla="*/ 254774 w 338277" name="connsiteX38"/>
              <a:gd fmla="*/ 93481 h 320675" name="connsiteY38"/>
              <a:gd fmla="*/ 266709 w 338277" name="connsiteX39"/>
              <a:gd fmla="*/ 94796 h 320675" name="connsiteY39"/>
              <a:gd fmla="*/ 307816 w 338277" name="connsiteX40"/>
              <a:gd fmla="*/ 82958 h 320675" name="connsiteY40"/>
              <a:gd fmla="*/ 322402 w 338277" name="connsiteX41"/>
              <a:gd fmla="*/ 55336 h 320675" name="connsiteY41"/>
              <a:gd fmla="*/ 307816 w 338277" name="connsiteX42"/>
              <a:gd fmla="*/ 27713 h 320675" name="connsiteY42"/>
              <a:gd fmla="*/ 266709 w 338277" name="connsiteX43"/>
              <a:gd fmla="*/ 15875 h 320675" name="connsiteY43"/>
              <a:gd fmla="*/ 266708 w 338277" name="connsiteX44"/>
              <a:gd fmla="*/ 0 h 320675" name="connsiteY44"/>
              <a:gd fmla="*/ 317072 w 338277" name="connsiteX45"/>
              <a:gd fmla="*/ 15621 h 320675" name="connsiteY45"/>
              <a:gd fmla="*/ 338277 w 338277" name="connsiteX46"/>
              <a:gd fmla="*/ 54673 h 320675" name="connsiteY46"/>
              <a:gd fmla="*/ 317072 w 338277" name="connsiteX47"/>
              <a:gd fmla="*/ 93726 h 320675" name="connsiteY47"/>
              <a:gd fmla="*/ 266708 w 338277" name="connsiteX48"/>
              <a:gd fmla="*/ 109347 h 320675" name="connsiteY48"/>
              <a:gd fmla="*/ 252130 w 338277" name="connsiteX49"/>
              <a:gd fmla="*/ 108045 h 320675" name="connsiteY49"/>
              <a:gd fmla="*/ 217671 w 338277" name="connsiteX50"/>
              <a:gd fmla="*/ 130175 h 320675" name="connsiteY50"/>
              <a:gd fmla="*/ 215020 w 338277" name="connsiteX51"/>
              <a:gd fmla="*/ 130175 h 320675" name="connsiteY51"/>
              <a:gd fmla="*/ 212369 w 338277" name="connsiteX52"/>
              <a:gd fmla="*/ 130175 h 320675" name="connsiteY52"/>
              <a:gd fmla="*/ 211044 w 338277" name="connsiteX53"/>
              <a:gd fmla="*/ 126270 h 320675" name="connsiteY53"/>
              <a:gd fmla="*/ 211044 w 338277" name="connsiteX54"/>
              <a:gd fmla="*/ 88519 h 320675" name="connsiteY54"/>
              <a:gd fmla="*/ 193814 w 338277" name="connsiteX55"/>
              <a:gd fmla="*/ 54673 h 320675" name="connsiteY55"/>
              <a:gd fmla="*/ 216345 w 338277" name="connsiteX56"/>
              <a:gd fmla="*/ 15621 h 320675" name="connsiteY56"/>
              <a:gd fmla="*/ 266708 w 338277" name="connsiteX57"/>
              <a:gd fmla="*/ 0 h 320675" name="connsiteY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b="b" l="l" r="r" t="t"/>
            <a:pathLst>
              <a:path h="320675" w="338277">
                <a:moveTo>
                  <a:pt x="92640" y="182562"/>
                </a:moveTo>
                <a:cubicBezTo>
                  <a:pt x="92640" y="182562"/>
                  <a:pt x="92640" y="182562"/>
                  <a:pt x="120394" y="210185"/>
                </a:cubicBezTo>
                <a:cubicBezTo>
                  <a:pt x="120394" y="210185"/>
                  <a:pt x="120394" y="210185"/>
                  <a:pt x="108499" y="291737"/>
                </a:cubicBezTo>
                <a:cubicBezTo>
                  <a:pt x="108499" y="291737"/>
                  <a:pt x="108499" y="293052"/>
                  <a:pt x="108499" y="293052"/>
                </a:cubicBezTo>
                <a:cubicBezTo>
                  <a:pt x="108499" y="293052"/>
                  <a:pt x="108499" y="293052"/>
                  <a:pt x="121716" y="310152"/>
                </a:cubicBezTo>
                <a:cubicBezTo>
                  <a:pt x="121716" y="310152"/>
                  <a:pt x="121716" y="310152"/>
                  <a:pt x="123038" y="310152"/>
                </a:cubicBezTo>
                <a:cubicBezTo>
                  <a:pt x="123038" y="310152"/>
                  <a:pt x="123038" y="310152"/>
                  <a:pt x="136254" y="293052"/>
                </a:cubicBezTo>
                <a:cubicBezTo>
                  <a:pt x="136254" y="293052"/>
                  <a:pt x="136254" y="291737"/>
                  <a:pt x="136254" y="291737"/>
                </a:cubicBezTo>
                <a:cubicBezTo>
                  <a:pt x="136254" y="291737"/>
                  <a:pt x="136254" y="291737"/>
                  <a:pt x="124359" y="210185"/>
                </a:cubicBezTo>
                <a:cubicBezTo>
                  <a:pt x="124359" y="210185"/>
                  <a:pt x="124359" y="210185"/>
                  <a:pt x="152114" y="182562"/>
                </a:cubicBezTo>
                <a:cubicBezTo>
                  <a:pt x="152114" y="182562"/>
                  <a:pt x="152114" y="182562"/>
                  <a:pt x="170617" y="197031"/>
                </a:cubicBezTo>
                <a:cubicBezTo>
                  <a:pt x="170617" y="197031"/>
                  <a:pt x="170617" y="197031"/>
                  <a:pt x="206302" y="214131"/>
                </a:cubicBezTo>
                <a:cubicBezTo>
                  <a:pt x="212910" y="216761"/>
                  <a:pt x="218196" y="219392"/>
                  <a:pt x="220840" y="225969"/>
                </a:cubicBezTo>
                <a:cubicBezTo>
                  <a:pt x="220840" y="225969"/>
                  <a:pt x="260489" y="320675"/>
                  <a:pt x="238021" y="320675"/>
                </a:cubicBezTo>
                <a:cubicBezTo>
                  <a:pt x="238021" y="320675"/>
                  <a:pt x="238021" y="320675"/>
                  <a:pt x="6732" y="320675"/>
                </a:cubicBezTo>
                <a:cubicBezTo>
                  <a:pt x="-15736" y="320675"/>
                  <a:pt x="25235" y="225969"/>
                  <a:pt x="25235" y="225969"/>
                </a:cubicBezTo>
                <a:cubicBezTo>
                  <a:pt x="27878" y="219392"/>
                  <a:pt x="33165" y="216761"/>
                  <a:pt x="38451" y="214131"/>
                </a:cubicBezTo>
                <a:cubicBezTo>
                  <a:pt x="38451" y="214131"/>
                  <a:pt x="38451" y="214131"/>
                  <a:pt x="75458" y="197031"/>
                </a:cubicBezTo>
                <a:cubicBezTo>
                  <a:pt x="75458" y="197031"/>
                  <a:pt x="75458" y="197031"/>
                  <a:pt x="92640" y="182562"/>
                </a:cubicBezTo>
                <a:close/>
                <a:moveTo>
                  <a:pt x="97227" y="88086"/>
                </a:moveTo>
                <a:cubicBezTo>
                  <a:pt x="84431" y="86920"/>
                  <a:pt x="69473" y="93584"/>
                  <a:pt x="72132" y="110909"/>
                </a:cubicBezTo>
                <a:cubicBezTo>
                  <a:pt x="76121" y="144227"/>
                  <a:pt x="94735" y="176212"/>
                  <a:pt x="122655" y="176212"/>
                </a:cubicBezTo>
                <a:cubicBezTo>
                  <a:pt x="147916" y="176212"/>
                  <a:pt x="171848" y="137563"/>
                  <a:pt x="173177" y="110909"/>
                </a:cubicBezTo>
                <a:cubicBezTo>
                  <a:pt x="173177" y="68262"/>
                  <a:pt x="142598" y="116240"/>
                  <a:pt x="109359" y="112242"/>
                </a:cubicBezTo>
                <a:cubicBezTo>
                  <a:pt x="120661" y="98248"/>
                  <a:pt x="110024" y="89252"/>
                  <a:pt x="97227" y="88086"/>
                </a:cubicBezTo>
                <a:close/>
                <a:moveTo>
                  <a:pt x="123036" y="31750"/>
                </a:moveTo>
                <a:cubicBezTo>
                  <a:pt x="169247" y="31750"/>
                  <a:pt x="189051" y="55562"/>
                  <a:pt x="189051" y="96573"/>
                </a:cubicBezTo>
                <a:cubicBezTo>
                  <a:pt x="187731" y="154781"/>
                  <a:pt x="150763" y="190500"/>
                  <a:pt x="123036" y="190500"/>
                </a:cubicBezTo>
                <a:cubicBezTo>
                  <a:pt x="90029" y="190500"/>
                  <a:pt x="57021" y="154781"/>
                  <a:pt x="57021" y="96573"/>
                </a:cubicBezTo>
                <a:cubicBezTo>
                  <a:pt x="55701" y="55562"/>
                  <a:pt x="75506" y="31750"/>
                  <a:pt x="123036" y="31750"/>
                </a:cubicBezTo>
                <a:close/>
                <a:moveTo>
                  <a:pt x="266709" y="15875"/>
                </a:moveTo>
                <a:cubicBezTo>
                  <a:pt x="250796" y="15875"/>
                  <a:pt x="236210" y="19821"/>
                  <a:pt x="225602" y="27713"/>
                </a:cubicBezTo>
                <a:cubicBezTo>
                  <a:pt x="214993" y="35605"/>
                  <a:pt x="209689" y="44813"/>
                  <a:pt x="209689" y="55336"/>
                </a:cubicBezTo>
                <a:cubicBezTo>
                  <a:pt x="209689" y="63228"/>
                  <a:pt x="213667" y="72435"/>
                  <a:pt x="221624" y="79012"/>
                </a:cubicBezTo>
                <a:cubicBezTo>
                  <a:pt x="221624" y="79012"/>
                  <a:pt x="221624" y="79012"/>
                  <a:pt x="225602" y="82958"/>
                </a:cubicBezTo>
                <a:cubicBezTo>
                  <a:pt x="225602" y="82958"/>
                  <a:pt x="225602" y="82958"/>
                  <a:pt x="225602" y="107950"/>
                </a:cubicBezTo>
                <a:cubicBezTo>
                  <a:pt x="225602" y="107950"/>
                  <a:pt x="225602" y="107950"/>
                  <a:pt x="244166" y="96112"/>
                </a:cubicBezTo>
                <a:cubicBezTo>
                  <a:pt x="244166" y="96112"/>
                  <a:pt x="244166" y="96112"/>
                  <a:pt x="248144" y="93481"/>
                </a:cubicBezTo>
                <a:cubicBezTo>
                  <a:pt x="248144" y="93481"/>
                  <a:pt x="248144" y="93481"/>
                  <a:pt x="254774" y="93481"/>
                </a:cubicBezTo>
                <a:cubicBezTo>
                  <a:pt x="258753" y="94796"/>
                  <a:pt x="262731" y="94796"/>
                  <a:pt x="266709" y="94796"/>
                </a:cubicBezTo>
                <a:cubicBezTo>
                  <a:pt x="282621" y="94796"/>
                  <a:pt x="297208" y="90850"/>
                  <a:pt x="307816" y="82958"/>
                </a:cubicBezTo>
                <a:cubicBezTo>
                  <a:pt x="317098" y="75066"/>
                  <a:pt x="322402" y="65859"/>
                  <a:pt x="322402" y="55336"/>
                </a:cubicBezTo>
                <a:cubicBezTo>
                  <a:pt x="322402" y="44813"/>
                  <a:pt x="317098" y="35605"/>
                  <a:pt x="307816" y="27713"/>
                </a:cubicBezTo>
                <a:cubicBezTo>
                  <a:pt x="297208" y="19821"/>
                  <a:pt x="282621" y="15875"/>
                  <a:pt x="266709" y="15875"/>
                </a:cubicBezTo>
                <a:close/>
                <a:moveTo>
                  <a:pt x="266708" y="0"/>
                </a:moveTo>
                <a:cubicBezTo>
                  <a:pt x="285263" y="0"/>
                  <a:pt x="303818" y="5207"/>
                  <a:pt x="317072" y="15621"/>
                </a:cubicBezTo>
                <a:cubicBezTo>
                  <a:pt x="330325" y="26035"/>
                  <a:pt x="338277" y="40354"/>
                  <a:pt x="338277" y="54673"/>
                </a:cubicBezTo>
                <a:cubicBezTo>
                  <a:pt x="338277" y="68993"/>
                  <a:pt x="330325" y="83312"/>
                  <a:pt x="317072" y="93726"/>
                </a:cubicBezTo>
                <a:cubicBezTo>
                  <a:pt x="303818" y="104140"/>
                  <a:pt x="285263" y="109347"/>
                  <a:pt x="266708" y="109347"/>
                </a:cubicBezTo>
                <a:cubicBezTo>
                  <a:pt x="261407" y="109347"/>
                  <a:pt x="256106" y="108045"/>
                  <a:pt x="252130" y="108045"/>
                </a:cubicBezTo>
                <a:cubicBezTo>
                  <a:pt x="252130" y="108045"/>
                  <a:pt x="252130" y="108045"/>
                  <a:pt x="217671" y="130175"/>
                </a:cubicBezTo>
                <a:cubicBezTo>
                  <a:pt x="216345" y="130175"/>
                  <a:pt x="215020" y="130175"/>
                  <a:pt x="215020" y="130175"/>
                </a:cubicBezTo>
                <a:cubicBezTo>
                  <a:pt x="213694" y="130175"/>
                  <a:pt x="213694" y="130175"/>
                  <a:pt x="212369" y="130175"/>
                </a:cubicBezTo>
                <a:cubicBezTo>
                  <a:pt x="211044" y="128873"/>
                  <a:pt x="211044" y="127572"/>
                  <a:pt x="211044" y="126270"/>
                </a:cubicBezTo>
                <a:cubicBezTo>
                  <a:pt x="211044" y="126270"/>
                  <a:pt x="211044" y="126270"/>
                  <a:pt x="211044" y="88519"/>
                </a:cubicBezTo>
                <a:cubicBezTo>
                  <a:pt x="200441" y="79407"/>
                  <a:pt x="193814" y="67691"/>
                  <a:pt x="193814" y="54673"/>
                </a:cubicBezTo>
                <a:cubicBezTo>
                  <a:pt x="193814" y="40354"/>
                  <a:pt x="201766" y="26035"/>
                  <a:pt x="216345" y="15621"/>
                </a:cubicBezTo>
                <a:cubicBezTo>
                  <a:pt x="229599" y="5207"/>
                  <a:pt x="246828" y="0"/>
                  <a:pt x="266708" y="0"/>
                </a:cubicBezTo>
                <a:close/>
              </a:path>
            </a:pathLst>
          </a:cu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8" name="矩形 17">
            <a:extLst>
              <a:ext uri="{FF2B5EF4-FFF2-40B4-BE49-F238E27FC236}">
                <a16:creationId xmlns:a16="http://schemas.microsoft.com/office/drawing/2014/main" id="{215F05C1-0DD7-45F5-8CA4-02825B8D682C}"/>
              </a:ext>
            </a:extLst>
          </p:cNvPr>
          <p:cNvSpPr/>
          <p:nvPr/>
        </p:nvSpPr>
        <p:spPr>
          <a:xfrm>
            <a:off x="8286643" y="1365981"/>
            <a:ext cx="3548194" cy="701040"/>
          </a:xfrm>
          <a:prstGeom prst="rect">
            <a:avLst/>
          </a:prstGeom>
        </p:spPr>
        <p:txBody>
          <a:bodyPr wrap="square">
            <a:spAutoFit/>
          </a:bodyPr>
          <a:lstStyle/>
          <a:p>
            <a:pPr algn="ctr" lvl="0"/>
            <a:r>
              <a:rPr altLang="en-US" b="1" kern="0" lang="zh-CN" sz="4000">
                <a:solidFill>
                  <a:srgbClr val="C00000"/>
                </a:solidFill>
                <a:cs typeface="+mn-ea"/>
                <a:sym typeface="+mn-lt"/>
              </a:rPr>
              <a:t>如有不同意见</a:t>
            </a:r>
          </a:p>
        </p:txBody>
      </p:sp>
      <p:grpSp>
        <p:nvGrpSpPr>
          <p:cNvPr id="19" name="组合 18"/>
          <p:cNvGrpSpPr/>
          <p:nvPr/>
        </p:nvGrpSpPr>
        <p:grpSpPr>
          <a:xfrm>
            <a:off x="8133675" y="2281232"/>
            <a:ext cx="3548194" cy="2679804"/>
            <a:chOff x="2094984" y="702472"/>
            <a:chExt cx="16154822" cy="12143411"/>
          </a:xfrm>
          <a:solidFill>
            <a:srgbClr val="C00000"/>
          </a:solidFill>
        </p:grpSpPr>
        <p:sp>
          <p:nvSpPr>
            <p:cNvPr id="20" name="同侧圆角矩形 19"/>
            <p:cNvSpPr/>
            <p:nvPr/>
          </p:nvSpPr>
          <p:spPr>
            <a:xfrm>
              <a:off x="2094984" y="702472"/>
              <a:ext cx="16154822" cy="12143411"/>
            </a:xfrm>
            <a:prstGeom prst="round2SameRect">
              <a:avLst>
                <a:gd fmla="val 0" name="adj1"/>
                <a:gd fmla="val 0" name="adj2"/>
              </a:avLst>
            </a:prstGeom>
            <a:grp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21" name="矩形 20"/>
            <p:cNvSpPr/>
            <p:nvPr/>
          </p:nvSpPr>
          <p:spPr>
            <a:xfrm>
              <a:off x="2791443" y="1183660"/>
              <a:ext cx="14543776" cy="10856135"/>
            </a:xfrm>
            <a:prstGeom prst="rect">
              <a:avLst/>
            </a:prstGeom>
            <a:grpFill/>
          </p:spPr>
          <p:txBody>
            <a:bodyPr wrap="square">
              <a:spAutoFit/>
            </a:bodyPr>
            <a:lstStyle/>
            <a:p>
              <a:pPr algn="just" defTabSz="914377" lvl="0">
                <a:lnSpc>
                  <a:spcPct val="120000"/>
                </a:lnSpc>
              </a:pPr>
              <a:r>
                <a:rPr altLang="en-US" kern="0" lang="zh-CN">
                  <a:solidFill>
                    <a:schemeClr val="bg1"/>
                  </a:solidFill>
                  <a:cs typeface="+mn-ea"/>
                  <a:sym typeface="+mn-lt"/>
                </a:rPr>
                <a:t>可在坚决执行的前提下，提出保留，也可按照党内程序向上级反映。但在党的组织没有改变决定之前，不得在行动上有任何反对的表示。这样才能保持组织成员的行动一致，才能体现和发挥党的组织优势。</a:t>
              </a:r>
            </a:p>
          </p:txBody>
        </p:sp>
      </p:grpSp>
    </p:spTree>
    <p:extLst>
      <p:ext uri="{BB962C8B-B14F-4D97-AF65-F5344CB8AC3E}">
        <p14:creationId val="3215325172"/>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7"/>
                                        </p:tgtEl>
                                        <p:attrNameLst>
                                          <p:attrName>style.visibility</p:attrName>
                                        </p:attrNameLst>
                                      </p:cBhvr>
                                      <p:to>
                                        <p:strVal val="visible"/>
                                      </p:to>
                                    </p:set>
                                    <p:animEffect filter="wipe(up)"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anim calcmode="lin" valueType="num">
                                      <p:cBhvr>
                                        <p:cTn dur="500" fill="hold" id="16"/>
                                        <p:tgtEl>
                                          <p:spTgt spid="8"/>
                                        </p:tgtEl>
                                        <p:attrNameLst>
                                          <p:attrName>ppt_x</p:attrName>
                                        </p:attrNameLst>
                                      </p:cBhvr>
                                      <p:tavLst>
                                        <p:tav tm="0">
                                          <p:val>
                                            <p:strVal val="#ppt_x"/>
                                          </p:val>
                                        </p:tav>
                                        <p:tav tm="100000">
                                          <p:val>
                                            <p:strVal val="#ppt_x"/>
                                          </p:val>
                                        </p:tav>
                                      </p:tavLst>
                                    </p:anim>
                                    <p:anim calcmode="lin" valueType="num">
                                      <p:cBhvr>
                                        <p:cTn dur="500" fill="hold" id="17"/>
                                        <p:tgtEl>
                                          <p:spTgt spid="8"/>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9"/>
                                        </p:tgtEl>
                                        <p:attrNameLst>
                                          <p:attrName>style.visibility</p:attrName>
                                        </p:attrNameLst>
                                      </p:cBhvr>
                                      <p:to>
                                        <p:strVal val="visible"/>
                                      </p:to>
                                    </p:set>
                                    <p:animEffect filter="wipe(left)" transition="in">
                                      <p:cBhvr>
                                        <p:cTn dur="500" id="21"/>
                                        <p:tgtEl>
                                          <p:spTgt spid="9"/>
                                        </p:tgtEl>
                                      </p:cBhvr>
                                    </p:animEffect>
                                  </p:childTnLst>
                                </p:cTn>
                              </p:par>
                            </p:childTnLst>
                          </p:cTn>
                        </p:par>
                        <p:par>
                          <p:cTn fill="hold" id="22" nodeType="afterGroup">
                            <p:stCondLst>
                              <p:cond delay="2000"/>
                            </p:stCondLst>
                            <p:childTnLst>
                              <p:par>
                                <p:cTn fill="hold" grpId="0" id="23" nodeType="afterEffect" presetClass="entr" presetID="42"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anim calcmode="lin" valueType="num">
                                      <p:cBhvr>
                                        <p:cTn dur="500" fill="hold" id="26"/>
                                        <p:tgtEl>
                                          <p:spTgt spid="10"/>
                                        </p:tgtEl>
                                        <p:attrNameLst>
                                          <p:attrName>ppt_x</p:attrName>
                                        </p:attrNameLst>
                                      </p:cBhvr>
                                      <p:tavLst>
                                        <p:tav tm="0">
                                          <p:val>
                                            <p:strVal val="#ppt_x"/>
                                          </p:val>
                                        </p:tav>
                                        <p:tav tm="100000">
                                          <p:val>
                                            <p:strVal val="#ppt_x"/>
                                          </p:val>
                                        </p:tav>
                                      </p:tavLst>
                                    </p:anim>
                                    <p:anim calcmode="lin" valueType="num">
                                      <p:cBhvr>
                                        <p:cTn dur="500" fill="hold" id="27"/>
                                        <p:tgtEl>
                                          <p:spTgt spid="1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1"/>
                                        </p:tgtEl>
                                        <p:attrNameLst>
                                          <p:attrName>style.visibility</p:attrName>
                                        </p:attrNameLst>
                                      </p:cBhvr>
                                      <p:to>
                                        <p:strVal val="visible"/>
                                      </p:to>
                                    </p:set>
                                    <p:animEffect filter="wipe(left)" transition="in">
                                      <p:cBhvr>
                                        <p:cTn dur="500" id="31"/>
                                        <p:tgtEl>
                                          <p:spTgt spid="11"/>
                                        </p:tgtEl>
                                      </p:cBhvr>
                                    </p:animEffect>
                                  </p:childTnLst>
                                </p:cTn>
                              </p:par>
                            </p:childTnLst>
                          </p:cTn>
                        </p:par>
                        <p:par>
                          <p:cTn fill="hold" id="32" nodeType="afterGroup">
                            <p:stCondLst>
                              <p:cond delay="3000"/>
                            </p:stCondLst>
                            <p:childTnLst>
                              <p:par>
                                <p:cTn fill="hold" grpId="0" id="33" nodeType="afterEffect" presetClass="entr" presetID="42"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500" id="35"/>
                                        <p:tgtEl>
                                          <p:spTgt spid="12"/>
                                        </p:tgtEl>
                                      </p:cBhvr>
                                    </p:animEffect>
                                    <p:anim calcmode="lin" valueType="num">
                                      <p:cBhvr>
                                        <p:cTn dur="500" fill="hold" id="36"/>
                                        <p:tgtEl>
                                          <p:spTgt spid="12"/>
                                        </p:tgtEl>
                                        <p:attrNameLst>
                                          <p:attrName>ppt_x</p:attrName>
                                        </p:attrNameLst>
                                      </p:cBhvr>
                                      <p:tavLst>
                                        <p:tav tm="0">
                                          <p:val>
                                            <p:strVal val="#ppt_x"/>
                                          </p:val>
                                        </p:tav>
                                        <p:tav tm="100000">
                                          <p:val>
                                            <p:strVal val="#ppt_x"/>
                                          </p:val>
                                        </p:tav>
                                      </p:tavLst>
                                    </p:anim>
                                    <p:anim calcmode="lin" valueType="num">
                                      <p:cBhvr>
                                        <p:cTn dur="500" fill="hold" id="37"/>
                                        <p:tgtEl>
                                          <p:spTgt spid="12"/>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13"/>
                                        </p:tgtEl>
                                        <p:attrNameLst>
                                          <p:attrName>style.visibility</p:attrName>
                                        </p:attrNameLst>
                                      </p:cBhvr>
                                      <p:to>
                                        <p:strVal val="visible"/>
                                      </p:to>
                                    </p:set>
                                    <p:animEffect filter="wipe(left)" transition="in">
                                      <p:cBhvr>
                                        <p:cTn dur="500" id="41"/>
                                        <p:tgtEl>
                                          <p:spTgt spid="13"/>
                                        </p:tgtEl>
                                      </p:cBhvr>
                                    </p:animEffect>
                                  </p:childTnLst>
                                </p:cTn>
                              </p:par>
                            </p:childTnLst>
                          </p:cTn>
                        </p:par>
                        <p:par>
                          <p:cTn fill="hold" id="42" nodeType="afterGroup">
                            <p:stCondLst>
                              <p:cond delay="4000"/>
                            </p:stCondLst>
                            <p:childTnLst>
                              <p:par>
                                <p:cTn fill="hold" grpId="0" id="43" nodeType="afterEffect" presetClass="entr" presetID="42" presetSubtype="0">
                                  <p:stCondLst>
                                    <p:cond delay="0"/>
                                  </p:stCondLst>
                                  <p:childTnLst>
                                    <p:set>
                                      <p:cBhvr>
                                        <p:cTn dur="1" fill="hold" id="44">
                                          <p:stCondLst>
                                            <p:cond delay="0"/>
                                          </p:stCondLst>
                                        </p:cTn>
                                        <p:tgtEl>
                                          <p:spTgt spid="17"/>
                                        </p:tgtEl>
                                        <p:attrNameLst>
                                          <p:attrName>style.visibility</p:attrName>
                                        </p:attrNameLst>
                                      </p:cBhvr>
                                      <p:to>
                                        <p:strVal val="visible"/>
                                      </p:to>
                                    </p:set>
                                    <p:animEffect filter="fade" transition="in">
                                      <p:cBhvr>
                                        <p:cTn dur="500" id="45"/>
                                        <p:tgtEl>
                                          <p:spTgt spid="17"/>
                                        </p:tgtEl>
                                      </p:cBhvr>
                                    </p:animEffect>
                                    <p:anim calcmode="lin" valueType="num">
                                      <p:cBhvr>
                                        <p:cTn dur="500" fill="hold" id="46"/>
                                        <p:tgtEl>
                                          <p:spTgt spid="17"/>
                                        </p:tgtEl>
                                        <p:attrNameLst>
                                          <p:attrName>ppt_x</p:attrName>
                                        </p:attrNameLst>
                                      </p:cBhvr>
                                      <p:tavLst>
                                        <p:tav tm="0">
                                          <p:val>
                                            <p:strVal val="#ppt_x"/>
                                          </p:val>
                                        </p:tav>
                                        <p:tav tm="100000">
                                          <p:val>
                                            <p:strVal val="#ppt_x"/>
                                          </p:val>
                                        </p:tav>
                                      </p:tavLst>
                                    </p:anim>
                                    <p:anim calcmode="lin" valueType="num">
                                      <p:cBhvr>
                                        <p:cTn dur="500" fill="hold" id="47"/>
                                        <p:tgtEl>
                                          <p:spTgt spid="17"/>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500"/>
                            </p:stCondLst>
                            <p:childTnLst>
                              <p:par>
                                <p:cTn fill="hold" grpId="0" id="49" nodeType="afterEffect" presetClass="entr" presetID="52" presetSubtype="0">
                                  <p:stCondLst>
                                    <p:cond delay="0"/>
                                  </p:stCondLst>
                                  <p:childTnLst>
                                    <p:set>
                                      <p:cBhvr>
                                        <p:cTn dur="1" fill="hold" id="50">
                                          <p:stCondLst>
                                            <p:cond delay="0"/>
                                          </p:stCondLst>
                                        </p:cTn>
                                        <p:tgtEl>
                                          <p:spTgt spid="18"/>
                                        </p:tgtEl>
                                        <p:attrNameLst>
                                          <p:attrName>style.visibility</p:attrName>
                                        </p:attrNameLst>
                                      </p:cBhvr>
                                      <p:to>
                                        <p:strVal val="visible"/>
                                      </p:to>
                                    </p:set>
                                    <p:animScale>
                                      <p:cBhvr>
                                        <p:cTn decel="50000" dur="500" fill="hold" id="51">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52">
                                          <p:stCondLst>
                                            <p:cond delay="0"/>
                                          </p:stCondLst>
                                        </p:cTn>
                                        <p:tgtEl>
                                          <p:spTgt spid="18"/>
                                        </p:tgtEl>
                                        <p:attrNameLst>
                                          <p:attrName>ppt_x</p:attrName>
                                          <p:attrName>ppt_y</p:attrName>
                                        </p:attrNameLst>
                                      </p:cBhvr>
                                    </p:animMotion>
                                    <p:animEffect filter="fade" transition="in">
                                      <p:cBhvr>
                                        <p:cTn dur="500" id="53"/>
                                        <p:tgtEl>
                                          <p:spTgt spid="18"/>
                                        </p:tgtEl>
                                      </p:cBhvr>
                                    </p:animEffect>
                                  </p:childTnLst>
                                </p:cTn>
                              </p:par>
                            </p:childTnLst>
                          </p:cTn>
                        </p:par>
                        <p:par>
                          <p:cTn fill="hold" id="54" nodeType="afterGroup">
                            <p:stCondLst>
                              <p:cond delay="5000"/>
                            </p:stCondLst>
                            <p:childTnLst>
                              <p:par>
                                <p:cTn fill="hold" id="55" nodeType="afterEffect" presetClass="entr" presetID="42" presetSubtype="0">
                                  <p:stCondLst>
                                    <p:cond delay="0"/>
                                  </p:stCondLst>
                                  <p:childTnLst>
                                    <p:set>
                                      <p:cBhvr>
                                        <p:cTn dur="1" fill="hold" id="56">
                                          <p:stCondLst>
                                            <p:cond delay="0"/>
                                          </p:stCondLst>
                                        </p:cTn>
                                        <p:tgtEl>
                                          <p:spTgt spid="19"/>
                                        </p:tgtEl>
                                        <p:attrNameLst>
                                          <p:attrName>style.visibility</p:attrName>
                                        </p:attrNameLst>
                                      </p:cBhvr>
                                      <p:to>
                                        <p:strVal val="visible"/>
                                      </p:to>
                                    </p:set>
                                    <p:animEffect filter="fade" transition="in">
                                      <p:cBhvr>
                                        <p:cTn dur="500" id="57"/>
                                        <p:tgtEl>
                                          <p:spTgt spid="19"/>
                                        </p:tgtEl>
                                      </p:cBhvr>
                                    </p:animEffect>
                                    <p:anim calcmode="lin" valueType="num">
                                      <p:cBhvr>
                                        <p:cTn dur="500" fill="hold" id="58"/>
                                        <p:tgtEl>
                                          <p:spTgt spid="19"/>
                                        </p:tgtEl>
                                        <p:attrNameLst>
                                          <p:attrName>ppt_x</p:attrName>
                                        </p:attrNameLst>
                                      </p:cBhvr>
                                      <p:tavLst>
                                        <p:tav tm="0">
                                          <p:val>
                                            <p:strVal val="#ppt_x"/>
                                          </p:val>
                                        </p:tav>
                                        <p:tav tm="100000">
                                          <p:val>
                                            <p:strVal val="#ppt_x"/>
                                          </p:val>
                                        </p:tav>
                                      </p:tavLst>
                                    </p:anim>
                                    <p:anim calcmode="lin" valueType="num">
                                      <p:cBhvr>
                                        <p:cTn dur="500" fill="hold" id="59"/>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P grpId="0" spid="12"/>
      <p:bldP grpId="0" spid="13"/>
      <p:bldP grpId="0" spid="17"/>
      <p:bldP grpId="0" spid="1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0DDC4E86-CF13-49C4-8AFD-BE087ED06A4A}"/>
              </a:ext>
            </a:extLst>
          </p:cNvPr>
          <p:cNvSpPr/>
          <p:nvPr/>
        </p:nvSpPr>
        <p:spPr>
          <a:xfrm>
            <a:off x="5266847" y="108711"/>
            <a:ext cx="1658306" cy="914400"/>
          </a:xfrm>
          <a:prstGeom prst="rect">
            <a:avLst/>
          </a:prstGeom>
        </p:spPr>
        <p:txBody>
          <a:bodyPr wrap="square">
            <a:spAutoFit/>
          </a:bodyPr>
          <a:lstStyle/>
          <a:p>
            <a:pPr lvl="0">
              <a:defRPr/>
            </a:pPr>
            <a:r>
              <a:rPr altLang="en-US" b="1" lang="zh-CN" sz="5400">
                <a:solidFill>
                  <a:srgbClr val="C00000"/>
                </a:solidFill>
                <a:cs typeface="+mn-ea"/>
                <a:sym typeface="+mn-lt"/>
              </a:rPr>
              <a:t>其次</a:t>
            </a:r>
          </a:p>
        </p:txBody>
      </p:sp>
      <p:cxnSp>
        <p:nvCxnSpPr>
          <p:cNvPr id="7" name="PA-1022197">
            <a:extLst>
              <a:ext uri="{FF2B5EF4-FFF2-40B4-BE49-F238E27FC236}">
                <a16:creationId xmlns:a16="http://schemas.microsoft.com/office/drawing/2014/main" id="{4982BC02-1276-403D-830B-2CA2ED9285DC}"/>
              </a:ext>
            </a:extLst>
          </p:cNvPr>
          <p:cNvCxnSpPr/>
          <p:nvPr>
            <p:custDataLst>
              <p:tags r:id="rId3"/>
            </p:custDataLst>
          </p:nvPr>
        </p:nvCxnSpPr>
        <p:spPr>
          <a:xfrm flipH="1">
            <a:off x="670255" y="2602265"/>
            <a:ext cx="0" cy="1817413"/>
          </a:xfrm>
          <a:prstGeom prst="line">
            <a:avLst/>
          </a:prstGeom>
          <a:noFill/>
          <a:ln algn="ctr" cap="flat" cmpd="sng" w="6350">
            <a:solidFill>
              <a:srgbClr val="C00000"/>
            </a:solidFill>
            <a:prstDash val="solid"/>
            <a:miter lim="800000"/>
          </a:ln>
          <a:effectLst/>
        </p:spPr>
      </p:cxnSp>
      <p:sp>
        <p:nvSpPr>
          <p:cNvPr id="9" name="PA-1022200">
            <a:extLst>
              <a:ext uri="{FF2B5EF4-FFF2-40B4-BE49-F238E27FC236}">
                <a16:creationId xmlns:a16="http://schemas.microsoft.com/office/drawing/2014/main" id="{DA06E8C0-F162-4F07-B45A-ED5F62205D7D}"/>
              </a:ext>
            </a:extLst>
          </p:cNvPr>
          <p:cNvSpPr/>
          <p:nvPr>
            <p:custDataLst>
              <p:tags r:id="rId4"/>
            </p:custDataLst>
          </p:nvPr>
        </p:nvSpPr>
        <p:spPr>
          <a:xfrm>
            <a:off x="293915" y="1160603"/>
            <a:ext cx="12144432" cy="457200"/>
          </a:xfrm>
          <a:prstGeom prst="rect">
            <a:avLst/>
          </a:prstGeom>
        </p:spPr>
        <p:txBody>
          <a:bodyPr wrap="square">
            <a:spAutoFit/>
          </a:bodyPr>
          <a:lstStyle/>
          <a:p>
            <a:pPr algn="just" defTabSz="914377"/>
            <a:r>
              <a:rPr altLang="en-US" b="1" lang="zh-CN" sz="2400">
                <a:solidFill>
                  <a:srgbClr val="C00000"/>
                </a:solidFill>
                <a:cs typeface="+mn-ea"/>
                <a:sym typeface="+mn-lt"/>
              </a:rPr>
              <a:t>在党的组织体系中，存在着上级组织与下级组织，它们之间的关系是领导与被领导的关系</a:t>
            </a:r>
          </a:p>
        </p:txBody>
      </p:sp>
      <p:sp>
        <p:nvSpPr>
          <p:cNvPr id="10" name="PA-1022198">
            <a:extLst>
              <a:ext uri="{FF2B5EF4-FFF2-40B4-BE49-F238E27FC236}">
                <a16:creationId xmlns:a16="http://schemas.microsoft.com/office/drawing/2014/main" id="{224EC10C-01B9-4BF9-9934-C3F6F77F0E21}"/>
              </a:ext>
            </a:extLst>
          </p:cNvPr>
          <p:cNvSpPr/>
          <p:nvPr>
            <p:custDataLst>
              <p:tags r:id="rId5"/>
            </p:custDataLst>
          </p:nvPr>
        </p:nvSpPr>
        <p:spPr>
          <a:xfrm>
            <a:off x="414495" y="2878033"/>
            <a:ext cx="511520" cy="511520"/>
          </a:xfrm>
          <a:prstGeom prst="ellipse">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r>
              <a:rPr altLang="zh-CN" baseline="0" cap="none" i="0" kern="0" kumimoji="0" lang="en-US" noProof="0" normalizeH="0" spc="0" strike="noStrike" sz="2000" u="none">
                <a:ln>
                  <a:noFill/>
                </a:ln>
                <a:solidFill>
                  <a:prstClr val="white"/>
                </a:solidFill>
                <a:effectLst/>
                <a:uLnTx/>
                <a:uFillTx/>
                <a:cs typeface="+mn-ea"/>
                <a:sym typeface="+mn-lt"/>
              </a:rPr>
              <a:t>1</a:t>
            </a:r>
          </a:p>
        </p:txBody>
      </p:sp>
      <p:sp>
        <p:nvSpPr>
          <p:cNvPr id="11" name="PA-1022200">
            <a:extLst>
              <a:ext uri="{FF2B5EF4-FFF2-40B4-BE49-F238E27FC236}">
                <a16:creationId xmlns:a16="http://schemas.microsoft.com/office/drawing/2014/main" id="{DA06E8C0-F162-4F07-B45A-ED5F62205D7D}"/>
              </a:ext>
            </a:extLst>
          </p:cNvPr>
          <p:cNvSpPr/>
          <p:nvPr>
            <p:custDataLst>
              <p:tags r:id="rId6"/>
            </p:custDataLst>
          </p:nvPr>
        </p:nvSpPr>
        <p:spPr>
          <a:xfrm>
            <a:off x="969726" y="2777622"/>
            <a:ext cx="6360734" cy="725424"/>
          </a:xfrm>
          <a:prstGeom prst="rect">
            <a:avLst/>
          </a:prstGeom>
        </p:spPr>
        <p:txBody>
          <a:bodyPr wrap="square">
            <a:spAutoFit/>
          </a:bodyPr>
          <a:lstStyle/>
          <a:p>
            <a:pPr algn="just" defTabSz="914377">
              <a:lnSpc>
                <a:spcPct val="130000"/>
              </a:lnSpc>
            </a:pPr>
            <a:r>
              <a:rPr altLang="en-US" lang="zh-CN" sz="1600">
                <a:solidFill>
                  <a:prstClr val="black"/>
                </a:solidFill>
                <a:cs typeface="+mn-ea"/>
                <a:sym typeface="+mn-lt"/>
              </a:rPr>
              <a:t>在一般情况下，下级组织要主动向上级组织请示报告工作，要服从上级组织的领导和指挥；</a:t>
            </a:r>
          </a:p>
        </p:txBody>
      </p:sp>
      <p:sp>
        <p:nvSpPr>
          <p:cNvPr id="12" name="PA-1022198">
            <a:extLst>
              <a:ext uri="{FF2B5EF4-FFF2-40B4-BE49-F238E27FC236}">
                <a16:creationId xmlns:a16="http://schemas.microsoft.com/office/drawing/2014/main" id="{224EC10C-01B9-4BF9-9934-C3F6F77F0E21}"/>
              </a:ext>
            </a:extLst>
          </p:cNvPr>
          <p:cNvSpPr/>
          <p:nvPr>
            <p:custDataLst>
              <p:tags r:id="rId7"/>
            </p:custDataLst>
          </p:nvPr>
        </p:nvSpPr>
        <p:spPr>
          <a:xfrm>
            <a:off x="414495" y="3680469"/>
            <a:ext cx="511520" cy="511520"/>
          </a:xfrm>
          <a:prstGeom prst="ellipse">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r>
              <a:rPr altLang="zh-CN" baseline="0" cap="none" i="0" kern="0" kumimoji="0" lang="en-US" noProof="0" normalizeH="0" spc="0" strike="noStrike" sz="2000" u="none">
                <a:ln>
                  <a:noFill/>
                </a:ln>
                <a:solidFill>
                  <a:prstClr val="white"/>
                </a:solidFill>
                <a:effectLst/>
                <a:uLnTx/>
                <a:uFillTx/>
                <a:cs typeface="+mn-ea"/>
                <a:sym typeface="+mn-lt"/>
              </a:rPr>
              <a:t>2</a:t>
            </a:r>
          </a:p>
        </p:txBody>
      </p:sp>
      <p:sp>
        <p:nvSpPr>
          <p:cNvPr id="13" name="PA-1022200">
            <a:extLst>
              <a:ext uri="{FF2B5EF4-FFF2-40B4-BE49-F238E27FC236}">
                <a16:creationId xmlns:a16="http://schemas.microsoft.com/office/drawing/2014/main" id="{DA06E8C0-F162-4F07-B45A-ED5F62205D7D}"/>
              </a:ext>
            </a:extLst>
          </p:cNvPr>
          <p:cNvSpPr/>
          <p:nvPr>
            <p:custDataLst>
              <p:tags r:id="rId8"/>
            </p:custDataLst>
          </p:nvPr>
        </p:nvSpPr>
        <p:spPr>
          <a:xfrm>
            <a:off x="969726" y="3570877"/>
            <a:ext cx="6360734" cy="725424"/>
          </a:xfrm>
          <a:prstGeom prst="rect">
            <a:avLst/>
          </a:prstGeom>
        </p:spPr>
        <p:txBody>
          <a:bodyPr wrap="square">
            <a:spAutoFit/>
          </a:bodyPr>
          <a:lstStyle/>
          <a:p>
            <a:pPr algn="just" defTabSz="914377">
              <a:lnSpc>
                <a:spcPct val="130000"/>
              </a:lnSpc>
            </a:pPr>
            <a:r>
              <a:rPr altLang="en-US" lang="zh-CN" sz="1600">
                <a:solidFill>
                  <a:prstClr val="black"/>
                </a:solidFill>
                <a:cs typeface="+mn-ea"/>
                <a:sym typeface="+mn-lt"/>
              </a:rPr>
              <a:t>上级组织也要尊重下级组织，保证下级组织正常地行使职权，相信和激励下级组织的积极性和创造性。</a:t>
            </a:r>
          </a:p>
        </p:txBody>
      </p:sp>
      <p:grpSp>
        <p:nvGrpSpPr>
          <p:cNvPr id="19" name="组合 18"/>
          <p:cNvGrpSpPr/>
          <p:nvPr/>
        </p:nvGrpSpPr>
        <p:grpSpPr>
          <a:xfrm>
            <a:off x="7665223" y="1992742"/>
            <a:ext cx="4098472" cy="3106062"/>
            <a:chOff x="17296330" y="-4034834"/>
            <a:chExt cx="18660219" cy="14074980"/>
          </a:xfrm>
          <a:solidFill>
            <a:srgbClr val="C00000"/>
          </a:solidFill>
        </p:grpSpPr>
        <p:sp>
          <p:nvSpPr>
            <p:cNvPr id="20" name="同侧圆角矩形 19"/>
            <p:cNvSpPr/>
            <p:nvPr/>
          </p:nvSpPr>
          <p:spPr>
            <a:xfrm>
              <a:off x="17296330" y="-4034834"/>
              <a:ext cx="18660219" cy="14074980"/>
            </a:xfrm>
            <a:prstGeom prst="round2SameRect">
              <a:avLst>
                <a:gd fmla="val 0" name="adj1"/>
                <a:gd fmla="val 0" name="adj2"/>
              </a:avLst>
            </a:prstGeom>
            <a:grpFill/>
            <a:ln algn="ctr" cap="flat" cmpd="sng" w="12700">
              <a:noFill/>
              <a:prstDash val="solid"/>
              <a:miter lim="800000"/>
            </a:ln>
            <a:effectLst/>
          </p:spPr>
          <p:txBody>
            <a:bodyPr anchor="ctr" rtlCol="0"/>
            <a:lstStyle/>
            <a:p>
              <a:pPr algn="ctr" defTabSz="91437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21" name="矩形 20"/>
            <p:cNvSpPr/>
            <p:nvPr/>
          </p:nvSpPr>
          <p:spPr>
            <a:xfrm>
              <a:off x="17828740" y="-3606511"/>
              <a:ext cx="17458720" cy="13342271"/>
            </a:xfrm>
            <a:prstGeom prst="rect">
              <a:avLst/>
            </a:prstGeom>
            <a:grpFill/>
          </p:spPr>
          <p:txBody>
            <a:bodyPr wrap="square">
              <a:spAutoFit/>
            </a:bodyPr>
            <a:lstStyle/>
            <a:p>
              <a:pPr algn="just" defTabSz="914377" lvl="0">
                <a:lnSpc>
                  <a:spcPct val="130000"/>
                </a:lnSpc>
              </a:pPr>
              <a:r>
                <a:rPr altLang="en-US" kern="0" lang="zh-CN" sz="1600">
                  <a:solidFill>
                    <a:schemeClr val="bg1"/>
                  </a:solidFill>
                  <a:cs typeface="+mn-ea"/>
                  <a:sym typeface="+mn-lt"/>
                </a:rPr>
                <a:t>但是当上、下级组织出现意见不一致的情况时，下级服从上级，下级必须坚决执行上级组织的决定。除向再上一级组织报告外，不得公开发表不同意见。可见，请示报告制度作为我们党内的一项重要制度，不仅科学而全面地反映了党内各种矛盾关系及其正确处理的途径，而且也是我们党保持高度一致，发挥党员积极性和创造力的重要途径。</a:t>
              </a:r>
            </a:p>
          </p:txBody>
        </p:sp>
      </p:grpSp>
    </p:spTree>
    <p:extLst>
      <p:ext uri="{BB962C8B-B14F-4D97-AF65-F5344CB8AC3E}">
        <p14:creationId val="390930946"/>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7"/>
                                        </p:tgtEl>
                                        <p:attrNameLst>
                                          <p:attrName>style.visibility</p:attrName>
                                        </p:attrNameLst>
                                      </p:cBhvr>
                                      <p:to>
                                        <p:strVal val="visible"/>
                                      </p:to>
                                    </p:set>
                                    <p:animEffect filter="wipe(up)"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9"/>
                                        </p:tgtEl>
                                        <p:attrNameLst>
                                          <p:attrName>style.visibility</p:attrName>
                                        </p:attrNameLst>
                                      </p:cBhvr>
                                      <p:to>
                                        <p:strVal val="visible"/>
                                      </p:to>
                                    </p:set>
                                    <p:animEffect filter="wipe(left)" transition="in">
                                      <p:cBhvr>
                                        <p:cTn dur="500" id="15"/>
                                        <p:tgtEl>
                                          <p:spTgt spid="9"/>
                                        </p:tgtEl>
                                      </p:cBhvr>
                                    </p:animEffect>
                                  </p:childTnLst>
                                </p:cTn>
                              </p:par>
                            </p:childTnLst>
                          </p:cTn>
                        </p:par>
                        <p:par>
                          <p:cTn fill="hold" id="16" nodeType="afterGroup">
                            <p:stCondLst>
                              <p:cond delay="1500"/>
                            </p:stCondLst>
                            <p:childTnLst>
                              <p:par>
                                <p:cTn fill="hold" grpId="0" id="17" nodeType="afterEffect" presetClass="entr" presetID="42"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500" id="19"/>
                                        <p:tgtEl>
                                          <p:spTgt spid="10"/>
                                        </p:tgtEl>
                                      </p:cBhvr>
                                    </p:animEffect>
                                    <p:anim calcmode="lin" valueType="num">
                                      <p:cBhvr>
                                        <p:cTn dur="500" fill="hold" id="20"/>
                                        <p:tgtEl>
                                          <p:spTgt spid="10"/>
                                        </p:tgtEl>
                                        <p:attrNameLst>
                                          <p:attrName>ppt_x</p:attrName>
                                        </p:attrNameLst>
                                      </p:cBhvr>
                                      <p:tavLst>
                                        <p:tav tm="0">
                                          <p:val>
                                            <p:strVal val="#ppt_x"/>
                                          </p:val>
                                        </p:tav>
                                        <p:tav tm="100000">
                                          <p:val>
                                            <p:strVal val="#ppt_x"/>
                                          </p:val>
                                        </p:tav>
                                      </p:tavLst>
                                    </p:anim>
                                    <p:anim calcmode="lin" valueType="num">
                                      <p:cBhvr>
                                        <p:cTn dur="500" fill="hold" id="21"/>
                                        <p:tgtEl>
                                          <p:spTgt spid="10"/>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11"/>
                                        </p:tgtEl>
                                        <p:attrNameLst>
                                          <p:attrName>style.visibility</p:attrName>
                                        </p:attrNameLst>
                                      </p:cBhvr>
                                      <p:to>
                                        <p:strVal val="visible"/>
                                      </p:to>
                                    </p:set>
                                    <p:animEffect filter="wipe(left)" transition="in">
                                      <p:cBhvr>
                                        <p:cTn dur="500" id="25"/>
                                        <p:tgtEl>
                                          <p:spTgt spid="11"/>
                                        </p:tgtEl>
                                      </p:cBhvr>
                                    </p:animEffect>
                                  </p:childTnLst>
                                </p:cTn>
                              </p:par>
                            </p:childTnLst>
                          </p:cTn>
                        </p:par>
                        <p:par>
                          <p:cTn fill="hold" id="26" nodeType="afterGroup">
                            <p:stCondLst>
                              <p:cond delay="2500"/>
                            </p:stCondLst>
                            <p:childTnLst>
                              <p:par>
                                <p:cTn fill="hold" grpId="0" id="27" nodeType="afterEffect" presetClass="entr" presetID="42" presetSubtype="0">
                                  <p:stCondLst>
                                    <p:cond delay="0"/>
                                  </p:stCondLst>
                                  <p:childTnLst>
                                    <p:set>
                                      <p:cBhvr>
                                        <p:cTn dur="1" fill="hold" id="28">
                                          <p:stCondLst>
                                            <p:cond delay="0"/>
                                          </p:stCondLst>
                                        </p:cTn>
                                        <p:tgtEl>
                                          <p:spTgt spid="12"/>
                                        </p:tgtEl>
                                        <p:attrNameLst>
                                          <p:attrName>style.visibility</p:attrName>
                                        </p:attrNameLst>
                                      </p:cBhvr>
                                      <p:to>
                                        <p:strVal val="visible"/>
                                      </p:to>
                                    </p:set>
                                    <p:animEffect filter="fade" transition="in">
                                      <p:cBhvr>
                                        <p:cTn dur="500" id="29"/>
                                        <p:tgtEl>
                                          <p:spTgt spid="12"/>
                                        </p:tgtEl>
                                      </p:cBhvr>
                                    </p:animEffect>
                                    <p:anim calcmode="lin" valueType="num">
                                      <p:cBhvr>
                                        <p:cTn dur="500" fill="hold" id="30"/>
                                        <p:tgtEl>
                                          <p:spTgt spid="12"/>
                                        </p:tgtEl>
                                        <p:attrNameLst>
                                          <p:attrName>ppt_x</p:attrName>
                                        </p:attrNameLst>
                                      </p:cBhvr>
                                      <p:tavLst>
                                        <p:tav tm="0">
                                          <p:val>
                                            <p:strVal val="#ppt_x"/>
                                          </p:val>
                                        </p:tav>
                                        <p:tav tm="100000">
                                          <p:val>
                                            <p:strVal val="#ppt_x"/>
                                          </p:val>
                                        </p:tav>
                                      </p:tavLst>
                                    </p:anim>
                                    <p:anim calcmode="lin" valueType="num">
                                      <p:cBhvr>
                                        <p:cTn dur="500" fill="hold" id="31"/>
                                        <p:tgtEl>
                                          <p:spTgt spid="12"/>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000"/>
                            </p:stCondLst>
                            <p:childTnLst>
                              <p:par>
                                <p:cTn fill="hold" grpId="0" id="33" nodeType="afterEffect" presetClass="entr" presetID="22" presetSubtype="8">
                                  <p:stCondLst>
                                    <p:cond delay="0"/>
                                  </p:stCondLst>
                                  <p:childTnLst>
                                    <p:set>
                                      <p:cBhvr>
                                        <p:cTn dur="1" fill="hold" id="34">
                                          <p:stCondLst>
                                            <p:cond delay="0"/>
                                          </p:stCondLst>
                                        </p:cTn>
                                        <p:tgtEl>
                                          <p:spTgt spid="13"/>
                                        </p:tgtEl>
                                        <p:attrNameLst>
                                          <p:attrName>style.visibility</p:attrName>
                                        </p:attrNameLst>
                                      </p:cBhvr>
                                      <p:to>
                                        <p:strVal val="visible"/>
                                      </p:to>
                                    </p:set>
                                    <p:animEffect filter="wipe(left)" transition="in">
                                      <p:cBhvr>
                                        <p:cTn dur="500" id="35"/>
                                        <p:tgtEl>
                                          <p:spTgt spid="13"/>
                                        </p:tgtEl>
                                      </p:cBhvr>
                                    </p:animEffect>
                                  </p:childTnLst>
                                </p:cTn>
                              </p:par>
                            </p:childTnLst>
                          </p:cTn>
                        </p:par>
                        <p:par>
                          <p:cTn fill="hold" id="36" nodeType="afterGroup">
                            <p:stCondLst>
                              <p:cond delay="3500"/>
                            </p:stCondLst>
                            <p:childTnLst>
                              <p:par>
                                <p:cTn fill="hold" id="37" nodeType="afterEffect" presetClass="entr" presetID="42" presetSubtype="0">
                                  <p:stCondLst>
                                    <p:cond delay="0"/>
                                  </p:stCondLst>
                                  <p:childTnLst>
                                    <p:set>
                                      <p:cBhvr>
                                        <p:cTn dur="1" fill="hold" id="38">
                                          <p:stCondLst>
                                            <p:cond delay="0"/>
                                          </p:stCondLst>
                                        </p:cTn>
                                        <p:tgtEl>
                                          <p:spTgt spid="19"/>
                                        </p:tgtEl>
                                        <p:attrNameLst>
                                          <p:attrName>style.visibility</p:attrName>
                                        </p:attrNameLst>
                                      </p:cBhvr>
                                      <p:to>
                                        <p:strVal val="visible"/>
                                      </p:to>
                                    </p:set>
                                    <p:animEffect filter="fade" transition="in">
                                      <p:cBhvr>
                                        <p:cTn dur="500" id="39"/>
                                        <p:tgtEl>
                                          <p:spTgt spid="19"/>
                                        </p:tgtEl>
                                      </p:cBhvr>
                                    </p:animEffect>
                                    <p:anim calcmode="lin" valueType="num">
                                      <p:cBhvr>
                                        <p:cTn dur="500" fill="hold" id="40"/>
                                        <p:tgtEl>
                                          <p:spTgt spid="19"/>
                                        </p:tgtEl>
                                        <p:attrNameLst>
                                          <p:attrName>ppt_x</p:attrName>
                                        </p:attrNameLst>
                                      </p:cBhvr>
                                      <p:tavLst>
                                        <p:tav tm="0">
                                          <p:val>
                                            <p:strVal val="#ppt_x"/>
                                          </p:val>
                                        </p:tav>
                                        <p:tav tm="100000">
                                          <p:val>
                                            <p:strVal val="#ppt_x"/>
                                          </p:val>
                                        </p:tav>
                                      </p:tavLst>
                                    </p:anim>
                                    <p:anim calcmode="lin" valueType="num">
                                      <p:cBhvr>
                                        <p:cTn dur="500" fill="hold" id="41"/>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
      <p:bldP grpId="0" spid="10"/>
      <p:bldP grpId="0" spid="11"/>
      <p:bldP grpId="0" spid="12"/>
      <p:bldP grpId="0" spid="13"/>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1022164">
            <a:extLst>
              <a:ext uri="{FF2B5EF4-FFF2-40B4-BE49-F238E27FC236}">
                <a16:creationId xmlns:a16="http://schemas.microsoft.com/office/drawing/2014/main" id="{30CD3D81-044E-4F32-B2A5-3C7FFBA5506D}"/>
              </a:ext>
            </a:extLst>
          </p:cNvPr>
          <p:cNvSpPr/>
          <p:nvPr>
            <p:custDataLst>
              <p:tags r:id="rId3"/>
            </p:custDataLst>
          </p:nvPr>
        </p:nvSpPr>
        <p:spPr>
          <a:xfrm>
            <a:off x="2720637" y="3622050"/>
            <a:ext cx="8874463" cy="1463040"/>
          </a:xfrm>
          <a:prstGeom prst="rect">
            <a:avLst/>
          </a:prstGeom>
        </p:spPr>
        <p:txBody>
          <a:bodyPr wrap="square">
            <a:spAutoFit/>
          </a:bodyPr>
          <a:lstStyle/>
          <a:p>
            <a:pPr algn="just" indent="-171450">
              <a:lnSpc>
                <a:spcPct val="150000"/>
              </a:lnSpc>
              <a:buClr>
                <a:srgbClr val="C00000"/>
              </a:buClr>
              <a:buFont charset="2" panose="05000000000000000000" pitchFamily="2" typeface="Wingdings"/>
              <a:buChar char="n"/>
            </a:pPr>
            <a:r>
              <a:rPr altLang="en-US" lang="zh-CN" sz="2000">
                <a:solidFill>
                  <a:prstClr val="black"/>
                </a:solidFill>
                <a:cs typeface="+mn-ea"/>
                <a:sym typeface="+mn-lt"/>
              </a:rPr>
              <a:t>农村党支部对于自己职权范围内的问题，要独立负责地解决。遇有重大问题和超越自己职权范围的问题，必须请示上级党组织。农村党支部还要定期向上级党组织汇报工作，遇有特殊情况应及时报告。</a:t>
            </a:r>
          </a:p>
        </p:txBody>
      </p:sp>
      <p:pic>
        <p:nvPicPr>
          <p:cNvPr id="9" name="图片 8">
            <a:extLst>
              <a:ext uri="{FF2B5EF4-FFF2-40B4-BE49-F238E27FC236}">
                <a16:creationId xmlns:a16="http://schemas.microsoft.com/office/drawing/2014/main" id="{65DB9A10-E040-491B-A6D1-4326A18CE110}"/>
              </a:ext>
            </a:extLst>
          </p:cNvPr>
          <p:cNvPicPr>
            <a:picLocks noChangeAspect="1"/>
          </p:cNvPicPr>
          <p:nvPr/>
        </p:nvPicPr>
        <p:blipFill>
          <a:blip r:embed="rId4">
            <a:extLst>
              <a:ext uri="{28A0092B-C50C-407E-A947-70E740481C1C}">
                <a14:useLocalDpi val="0"/>
              </a:ext>
            </a:extLst>
          </a:blip>
          <a:srcRect b="25496" l="10054" r="10967" t="36546"/>
          <a:stretch>
            <a:fillRect/>
          </a:stretch>
        </p:blipFill>
        <p:spPr>
          <a:xfrm>
            <a:off x="2443051" y="477670"/>
            <a:ext cx="7041320" cy="2603080"/>
          </a:xfrm>
          <a:prstGeom prst="rect">
            <a:avLst/>
          </a:prstGeom>
        </p:spPr>
      </p:pic>
      <p:cxnSp>
        <p:nvCxnSpPr>
          <p:cNvPr id="3" name="PA-1022165">
            <a:extLst>
              <a:ext uri="{FF2B5EF4-FFF2-40B4-BE49-F238E27FC236}">
                <a16:creationId xmlns:a16="http://schemas.microsoft.com/office/drawing/2014/main" id="{3D0F6C06-6385-4C30-A585-2879FE1D6970}"/>
              </a:ext>
            </a:extLst>
          </p:cNvPr>
          <p:cNvCxnSpPr/>
          <p:nvPr>
            <p:custDataLst>
              <p:tags r:id="rId5"/>
            </p:custDataLst>
          </p:nvPr>
        </p:nvCxnSpPr>
        <p:spPr>
          <a:xfrm>
            <a:off x="0" y="2967724"/>
            <a:ext cx="12192000" cy="0"/>
          </a:xfrm>
          <a:prstGeom prst="line">
            <a:avLst/>
          </a:prstGeom>
          <a:noFill/>
          <a:ln algn="ctr" cap="flat" cmpd="sng" w="57150">
            <a:solidFill>
              <a:srgbClr val="C00000"/>
            </a:solidFill>
            <a:prstDash val="solid"/>
            <a:miter lim="800000"/>
          </a:ln>
          <a:effectLst/>
        </p:spPr>
      </p:cxnSp>
      <p:grpSp>
        <p:nvGrpSpPr>
          <p:cNvPr id="4" name="PA-1022166">
            <a:extLst>
              <a:ext uri="{FF2B5EF4-FFF2-40B4-BE49-F238E27FC236}">
                <a16:creationId xmlns:a16="http://schemas.microsoft.com/office/drawing/2014/main" id="{64153F0F-FBEB-441F-886B-271BF32A5377}"/>
              </a:ext>
            </a:extLst>
          </p:cNvPr>
          <p:cNvGrpSpPr/>
          <p:nvPr>
            <p:custDataLst>
              <p:tags r:id="rId6"/>
            </p:custDataLst>
          </p:nvPr>
        </p:nvGrpSpPr>
        <p:grpSpPr>
          <a:xfrm>
            <a:off x="714375" y="3440569"/>
            <a:ext cx="1777662" cy="1777662"/>
            <a:chOff x="657225" y="3594793"/>
            <a:chExt cx="1777662" cy="1777662"/>
          </a:xfrm>
          <a:solidFill>
            <a:srgbClr val="C00000"/>
          </a:solidFill>
        </p:grpSpPr>
        <p:sp>
          <p:nvSpPr>
            <p:cNvPr id="5" name="PA-椭圆 7">
              <a:extLst>
                <a:ext uri="{FF2B5EF4-FFF2-40B4-BE49-F238E27FC236}">
                  <a16:creationId xmlns:a16="http://schemas.microsoft.com/office/drawing/2014/main" id="{3A071CDB-B511-4201-AAD8-290B9D5D9CDB}"/>
                </a:ext>
              </a:extLst>
            </p:cNvPr>
            <p:cNvSpPr/>
            <p:nvPr>
              <p:custDataLst>
                <p:tags r:id="rId7"/>
              </p:custDataLst>
            </p:nvPr>
          </p:nvSpPr>
          <p:spPr>
            <a:xfrm>
              <a:off x="657225" y="3594793"/>
              <a:ext cx="1777662" cy="1777662"/>
            </a:xfrm>
            <a:prstGeom prst="ellipse">
              <a:avLst/>
            </a:pr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800" u="none">
                <a:ln>
                  <a:noFill/>
                </a:ln>
                <a:solidFill>
                  <a:prstClr val="white"/>
                </a:solidFill>
                <a:effectLst/>
                <a:uLnTx/>
                <a:uFillTx/>
                <a:cs typeface="+mn-ea"/>
                <a:sym typeface="+mn-lt"/>
              </a:endParaRPr>
            </a:p>
          </p:txBody>
        </p:sp>
        <p:sp>
          <p:nvSpPr>
            <p:cNvPr id="6" name="PA-椭圆 8">
              <a:extLst>
                <a:ext uri="{FF2B5EF4-FFF2-40B4-BE49-F238E27FC236}">
                  <a16:creationId xmlns:a16="http://schemas.microsoft.com/office/drawing/2014/main" id="{7099A98D-5880-4EEF-A6A0-0B5FA007B4E2}"/>
                </a:ext>
              </a:extLst>
            </p:cNvPr>
            <p:cNvSpPr/>
            <p:nvPr>
              <p:custDataLst>
                <p:tags r:id="rId8"/>
              </p:custDataLst>
            </p:nvPr>
          </p:nvSpPr>
          <p:spPr>
            <a:xfrm>
              <a:off x="885825" y="3823245"/>
              <a:ext cx="1314450" cy="1314450"/>
            </a:xfrm>
            <a:prstGeom prst="ellipse">
              <a:avLst/>
            </a:prstGeom>
            <a:grpFill/>
            <a:ln algn="ctr" cap="flat" cmpd="sng" w="28575">
              <a:solidFill>
                <a:sysClr lastClr="FFFFFF" val="window"/>
              </a:solidFill>
              <a:prstDash val="solid"/>
              <a:miter lim="800000"/>
            </a:ln>
            <a:effectLst/>
          </p:spPr>
          <p:txBody>
            <a:bodyPr anchor="ctr" rtlCol="0"/>
            <a:lstStyle/>
            <a:p>
              <a:pPr algn="ctr" lvl="0">
                <a:defRPr/>
              </a:pPr>
              <a:r>
                <a:rPr altLang="en-US" kern="0" lang="zh-CN" sz="2800">
                  <a:solidFill>
                    <a:prstClr val="white"/>
                  </a:solidFill>
                  <a:cs typeface="+mn-ea"/>
                  <a:sym typeface="+mn-lt"/>
                </a:rPr>
                <a:t>农村党支部</a:t>
              </a:r>
            </a:p>
          </p:txBody>
        </p:sp>
      </p:grpSp>
    </p:spTree>
    <p:extLst>
      <p:ext uri="{BB962C8B-B14F-4D97-AF65-F5344CB8AC3E}">
        <p14:creationId val="1751397315"/>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3"/>
                                        </p:tgtEl>
                                        <p:attrNameLst>
                                          <p:attrName>style.visibility</p:attrName>
                                        </p:attrNameLst>
                                      </p:cBhvr>
                                      <p:to>
                                        <p:strVal val="visible"/>
                                      </p:to>
                                    </p:set>
                                    <p:animEffect filter="barn(inVertical)"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500" id="15"/>
                                        <p:tgtEl>
                                          <p:spTgt spid="4"/>
                                        </p:tgtEl>
                                      </p:cBhvr>
                                    </p:animEffect>
                                    <p:anim calcmode="lin" valueType="num">
                                      <p:cBhvr>
                                        <p:cTn dur="500" fill="hold" id="16"/>
                                        <p:tgtEl>
                                          <p:spTgt spid="4"/>
                                        </p:tgtEl>
                                        <p:attrNameLst>
                                          <p:attrName>ppt_x</p:attrName>
                                        </p:attrNameLst>
                                      </p:cBhvr>
                                      <p:tavLst>
                                        <p:tav tm="0">
                                          <p:val>
                                            <p:strVal val="#ppt_x"/>
                                          </p:val>
                                        </p:tav>
                                        <p:tav tm="100000">
                                          <p:val>
                                            <p:strVal val="#ppt_x"/>
                                          </p:val>
                                        </p:tav>
                                      </p:tavLst>
                                    </p:anim>
                                    <p:anim calcmode="lin" valueType="num">
                                      <p:cBhvr>
                                        <p:cTn dur="500" fill="hold" id="17"/>
                                        <p:tgtEl>
                                          <p:spTgt spid="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2"/>
                                        </p:tgtEl>
                                        <p:attrNameLst>
                                          <p:attrName>style.visibility</p:attrName>
                                        </p:attrNameLst>
                                      </p:cBhvr>
                                      <p:to>
                                        <p:strVal val="visible"/>
                                      </p:to>
                                    </p:set>
                                    <p:animEffect filter="fade" transition="in">
                                      <p:cBhvr>
                                        <p:cTn dur="500" id="2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D8C771D2-52A2-4B28-BD29-5EAE5DEF33F6}"/>
              </a:ext>
            </a:extLst>
          </p:cNvPr>
          <p:cNvPicPr>
            <a:picLocks noChangeAspect="1"/>
          </p:cNvPicPr>
          <p:nvPr/>
        </p:nvPicPr>
        <p:blipFill>
          <a:blip r:embed="rId2">
            <a:extLst>
              <a:ext uri="{28A0092B-C50C-407E-A947-70E740481C1C}">
                <a14:useLocalDpi val="0"/>
              </a:ext>
            </a:extLst>
          </a:blip>
          <a:stretch>
            <a:fillRect/>
          </a:stretch>
        </p:blipFill>
        <p:spPr>
          <a:xfrm>
            <a:off x="0" y="0"/>
            <a:ext cx="12221358" cy="6858000"/>
          </a:xfrm>
          <a:prstGeom prst="rect">
            <a:avLst/>
          </a:prstGeom>
        </p:spPr>
      </p:pic>
      <p:pic>
        <p:nvPicPr>
          <p:cNvPr id="5" name="图片 4">
            <a:extLst>
              <a:ext uri="{FF2B5EF4-FFF2-40B4-BE49-F238E27FC236}">
                <a16:creationId xmlns:a16="http://schemas.microsoft.com/office/drawing/2014/main" id="{ADD78A12-EF64-4FAD-85DE-F5727531B5B9}"/>
              </a:ext>
            </a:extLst>
          </p:cNvPr>
          <p:cNvPicPr>
            <a:picLocks noChangeAspect="1"/>
          </p:cNvPicPr>
          <p:nvPr/>
        </p:nvPicPr>
        <p:blipFill>
          <a:blip r:embed="rId3">
            <a:extLst>
              <a:ext uri="{28A0092B-C50C-407E-A947-70E740481C1C}">
                <a14:useLocalDpi val="0"/>
              </a:ext>
            </a:extLst>
          </a:blip>
          <a:srcRect r="3831"/>
          <a:stretch>
            <a:fillRect/>
          </a:stretch>
        </p:blipFill>
        <p:spPr>
          <a:xfrm>
            <a:off x="-11707" y="3255764"/>
            <a:ext cx="12203708" cy="3655983"/>
          </a:xfrm>
          <a:prstGeom prst="rect">
            <a:avLst/>
          </a:prstGeom>
        </p:spPr>
      </p:pic>
      <p:sp>
        <p:nvSpPr>
          <p:cNvPr id="13" name="矩形: 圆角 12">
            <a:extLst>
              <a:ext uri="{FF2B5EF4-FFF2-40B4-BE49-F238E27FC236}">
                <a16:creationId xmlns:a16="http://schemas.microsoft.com/office/drawing/2014/main" id="{EFC5C101-3C8A-4259-8CB4-461A4EFA6411}"/>
              </a:ext>
            </a:extLst>
          </p:cNvPr>
          <p:cNvSpPr/>
          <p:nvPr/>
        </p:nvSpPr>
        <p:spPr>
          <a:xfrm>
            <a:off x="2135556" y="3309413"/>
            <a:ext cx="8392041" cy="606660"/>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2" name="图片 1">
            <a:extLst>
              <a:ext uri="{FF2B5EF4-FFF2-40B4-BE49-F238E27FC236}">
                <a16:creationId xmlns:a16="http://schemas.microsoft.com/office/drawing/2014/main" id="{A1F47680-8D95-4D57-9BB1-36136188AF07}"/>
              </a:ext>
            </a:extLst>
          </p:cNvPr>
          <p:cNvPicPr>
            <a:picLocks noChangeAspect="1"/>
          </p:cNvPicPr>
          <p:nvPr/>
        </p:nvPicPr>
        <p:blipFill>
          <a:blip r:embed="rId4">
            <a:extLst>
              <a:ext uri="{28A0092B-C50C-407E-A947-70E740481C1C}">
                <a14:useLocalDpi val="0"/>
              </a:ext>
            </a:extLst>
          </a:blip>
          <a:stretch>
            <a:fillRect/>
          </a:stretch>
        </p:blipFill>
        <p:spPr>
          <a:xfrm>
            <a:off x="0" y="3482686"/>
            <a:ext cx="2416630" cy="3394791"/>
          </a:xfrm>
          <a:prstGeom prst="rect">
            <a:avLst/>
          </a:prstGeom>
        </p:spPr>
      </p:pic>
      <p:pic>
        <p:nvPicPr>
          <p:cNvPr id="3" name="图片 2">
            <a:extLst>
              <a:ext uri="{FF2B5EF4-FFF2-40B4-BE49-F238E27FC236}">
                <a16:creationId xmlns:a16="http://schemas.microsoft.com/office/drawing/2014/main" id="{B743F958-2060-4797-B359-95371939C523}"/>
              </a:ext>
            </a:extLst>
          </p:cNvPr>
          <p:cNvPicPr>
            <a:picLocks noChangeAspect="1"/>
          </p:cNvPicPr>
          <p:nvPr/>
        </p:nvPicPr>
        <p:blipFill>
          <a:blip r:embed="rId5">
            <a:extLst>
              <a:ext uri="{28A0092B-C50C-407E-A947-70E740481C1C}">
                <a14:useLocalDpi val="0"/>
              </a:ext>
            </a:extLst>
          </a:blip>
          <a:stretch>
            <a:fillRect/>
          </a:stretch>
        </p:blipFill>
        <p:spPr>
          <a:xfrm>
            <a:off x="8971472" y="3978577"/>
            <a:ext cx="3249886" cy="2901887"/>
          </a:xfrm>
          <a:prstGeom prst="rect">
            <a:avLst/>
          </a:prstGeom>
        </p:spPr>
      </p:pic>
      <p:pic>
        <p:nvPicPr>
          <p:cNvPr id="4" name="图片 3">
            <a:extLst>
              <a:ext uri="{FF2B5EF4-FFF2-40B4-BE49-F238E27FC236}">
                <a16:creationId xmlns:a16="http://schemas.microsoft.com/office/drawing/2014/main" id="{89F52CE4-0B02-41CF-BDBF-AA3787163E03}"/>
              </a:ext>
            </a:extLst>
          </p:cNvPr>
          <p:cNvPicPr>
            <a:picLocks noChangeAspect="1"/>
          </p:cNvPicPr>
          <p:nvPr/>
        </p:nvPicPr>
        <p:blipFill>
          <a:blip r:embed="rId6">
            <a:extLst>
              <a:ext uri="{28A0092B-C50C-407E-A947-70E740481C1C}">
                <a14:useLocalDpi val="0"/>
              </a:ext>
            </a:extLst>
          </a:blip>
          <a:srcRect l="62582"/>
          <a:stretch>
            <a:fillRect/>
          </a:stretch>
        </p:blipFill>
        <p:spPr>
          <a:xfrm>
            <a:off x="5379602" y="262009"/>
            <a:ext cx="1424980" cy="1480315"/>
          </a:xfrm>
          <a:prstGeom prst="rect">
            <a:avLst/>
          </a:prstGeom>
          <a:effectLst>
            <a:outerShdw algn="t" blurRad="76200" dir="5400000" dist="50800" rotWithShape="0">
              <a:prstClr val="black">
                <a:alpha val="40000"/>
              </a:prstClr>
            </a:outerShdw>
          </a:effectLst>
        </p:spPr>
      </p:pic>
      <p:pic>
        <p:nvPicPr>
          <p:cNvPr id="6" name="图片 5">
            <a:extLst>
              <a:ext uri="{FF2B5EF4-FFF2-40B4-BE49-F238E27FC236}">
                <a16:creationId xmlns:a16="http://schemas.microsoft.com/office/drawing/2014/main" id="{2B3C363B-403E-419C-9CA7-83BDE75AD932}"/>
              </a:ext>
            </a:extLst>
          </p:cNvPr>
          <p:cNvPicPr>
            <a:picLocks noChangeAspect="1"/>
          </p:cNvPicPr>
          <p:nvPr/>
        </p:nvPicPr>
        <p:blipFill>
          <a:blip r:embed="rId7">
            <a:extLst>
              <a:ext uri="{28A0092B-C50C-407E-A947-70E740481C1C}">
                <a14:useLocalDpi val="0"/>
              </a:ext>
            </a:extLst>
          </a:blip>
          <a:stretch>
            <a:fillRect/>
          </a:stretch>
        </p:blipFill>
        <p:spPr>
          <a:xfrm>
            <a:off x="-11708" y="-7296"/>
            <a:ext cx="4449932" cy="1650901"/>
          </a:xfrm>
          <a:prstGeom prst="rect">
            <a:avLst/>
          </a:prstGeom>
        </p:spPr>
      </p:pic>
      <p:sp>
        <p:nvSpPr>
          <p:cNvPr id="8" name="文本框 7">
            <a:extLst>
              <a:ext uri="{FF2B5EF4-FFF2-40B4-BE49-F238E27FC236}">
                <a16:creationId xmlns:a16="http://schemas.microsoft.com/office/drawing/2014/main" id="{0D11214E-54F6-46D5-ABFF-50BC614ACF4E}"/>
              </a:ext>
            </a:extLst>
          </p:cNvPr>
          <p:cNvSpPr txBox="1"/>
          <p:nvPr/>
        </p:nvSpPr>
        <p:spPr>
          <a:xfrm>
            <a:off x="1138663" y="3198498"/>
            <a:ext cx="10457720" cy="685800"/>
          </a:xfrm>
          <a:prstGeom prst="rect">
            <a:avLst/>
          </a:prstGeom>
          <a:noFill/>
        </p:spPr>
        <p:txBody>
          <a:bodyPr rtlCol="0" wrap="square">
            <a:spAutoFit/>
          </a:bodyPr>
          <a:lstStyle/>
          <a:p>
            <a:pPr algn="ctr"/>
            <a:r>
              <a:rPr altLang="en-US" lang="zh-CN" sz="3900">
                <a:solidFill>
                  <a:schemeClr val="bg1"/>
                </a:solidFill>
                <a:cs typeface="+mn-ea"/>
                <a:sym typeface="+mn-lt"/>
              </a:rPr>
              <a:t>坚持党内生活制度 严格党的组织生活</a:t>
            </a:r>
          </a:p>
        </p:txBody>
      </p:sp>
      <p:sp>
        <p:nvSpPr>
          <p:cNvPr id="9" name="文本框 8">
            <a:extLst>
              <a:ext uri="{FF2B5EF4-FFF2-40B4-BE49-F238E27FC236}">
                <a16:creationId xmlns:a16="http://schemas.microsoft.com/office/drawing/2014/main" id="{CCFAAFFF-FA38-4336-9362-748B1A78DF76}"/>
              </a:ext>
            </a:extLst>
          </p:cNvPr>
          <p:cNvSpPr txBox="1"/>
          <p:nvPr/>
        </p:nvSpPr>
        <p:spPr>
          <a:xfrm>
            <a:off x="4037350" y="4598967"/>
            <a:ext cx="1706880" cy="33528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pc="0" strike="noStrike" sz="1600" u="none">
                <a:ln>
                  <a:noFill/>
                </a:ln>
                <a:solidFill>
                  <a:schemeClr val="bg2">
                    <a:lumMod val="25000"/>
                  </a:schemeClr>
                </a:solidFill>
                <a:effectLst/>
                <a:uLnTx/>
                <a:uFillTx/>
                <a:cs typeface="+mn-ea"/>
                <a:sym typeface="+mn-lt"/>
              </a:rPr>
              <a:t>汇报人：优页PPT</a:t>
            </a:r>
          </a:p>
        </p:txBody>
      </p:sp>
      <p:sp>
        <p:nvSpPr>
          <p:cNvPr id="10" name="文本框 9">
            <a:extLst>
              <a:ext uri="{FF2B5EF4-FFF2-40B4-BE49-F238E27FC236}">
                <a16:creationId xmlns:a16="http://schemas.microsoft.com/office/drawing/2014/main" id="{5C146742-5D48-4E32-9D84-65C6D184A306}"/>
              </a:ext>
            </a:extLst>
          </p:cNvPr>
          <p:cNvSpPr txBox="1"/>
          <p:nvPr/>
        </p:nvSpPr>
        <p:spPr>
          <a:xfrm>
            <a:off x="6416184" y="4613033"/>
            <a:ext cx="1808480" cy="33528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pc="0" strike="noStrike" sz="1600" u="none">
                <a:ln>
                  <a:noFill/>
                </a:ln>
                <a:solidFill>
                  <a:schemeClr val="bg2">
                    <a:lumMod val="25000"/>
                  </a:schemeClr>
                </a:solidFill>
                <a:effectLst/>
                <a:uLnTx/>
                <a:uFillTx/>
                <a:cs typeface="+mn-ea"/>
                <a:sym typeface="+mn-lt"/>
              </a:rPr>
              <a:t>时间：202X.12.XX</a:t>
            </a:r>
          </a:p>
        </p:txBody>
      </p:sp>
      <p:sp>
        <p:nvSpPr>
          <p:cNvPr id="11" name="矩形 10">
            <a:extLst>
              <a:ext uri="{FF2B5EF4-FFF2-40B4-BE49-F238E27FC236}">
                <a16:creationId xmlns:a16="http://schemas.microsoft.com/office/drawing/2014/main" id="{6566B1DC-F707-462C-A7DA-37F8C73E2E0A}"/>
              </a:ext>
            </a:extLst>
          </p:cNvPr>
          <p:cNvSpPr/>
          <p:nvPr/>
        </p:nvSpPr>
        <p:spPr>
          <a:xfrm>
            <a:off x="2015648" y="1736843"/>
            <a:ext cx="8310880" cy="1310640"/>
          </a:xfrm>
          <a:prstGeom prst="rect">
            <a:avLst/>
          </a:prstGeom>
        </p:spPr>
        <p:txBody>
          <a:bodyPr wrap="none">
            <a:spAutoFit/>
          </a:bodyPr>
          <a:lstStyle/>
          <a:p>
            <a:r>
              <a:rPr altLang="en-US" lang="zh-CN" sz="8000">
                <a:solidFill>
                  <a:srgbClr val="C00000"/>
                </a:solidFill>
                <a:cs typeface="+mn-ea"/>
                <a:sym typeface="+mn-lt"/>
              </a:rPr>
              <a:t>党的组织生活制度</a:t>
            </a:r>
          </a:p>
        </p:txBody>
      </p:sp>
      <p:pic>
        <p:nvPicPr>
          <p:cNvPr id="14" name="图片 13">
            <a:extLst>
              <a:ext uri="{FF2B5EF4-FFF2-40B4-BE49-F238E27FC236}">
                <a16:creationId xmlns:a16="http://schemas.microsoft.com/office/drawing/2014/main" id="{C5CAEA2D-C3FF-4FDE-8DE1-6C0BDA09DD6E}"/>
              </a:ext>
            </a:extLst>
          </p:cNvPr>
          <p:cNvPicPr>
            <a:picLocks noChangeAspect="1"/>
          </p:cNvPicPr>
          <p:nvPr/>
        </p:nvPicPr>
        <p:blipFill>
          <a:blip r:embed="rId8">
            <a:extLst>
              <a:ext uri="{28A0092B-C50C-407E-A947-70E740481C1C}">
                <a14:useLocalDpi val="0"/>
              </a:ext>
            </a:extLst>
          </a:blip>
          <a:stretch>
            <a:fillRect/>
          </a:stretch>
        </p:blipFill>
        <p:spPr>
          <a:xfrm>
            <a:off x="2864559" y="4116793"/>
            <a:ext cx="6492240" cy="511667"/>
          </a:xfrm>
          <a:prstGeom prst="rect">
            <a:avLst/>
          </a:prstGeom>
        </p:spPr>
      </p:pic>
      <p:pic>
        <p:nvPicPr>
          <p:cNvPr id="15" name="图片 14">
            <a:extLst>
              <a:ext uri="{FF2B5EF4-FFF2-40B4-BE49-F238E27FC236}">
                <a16:creationId xmlns:a16="http://schemas.microsoft.com/office/drawing/2014/main" id="{8C9D9D90-DB90-48E6-9D70-77F5125DD3B2}"/>
              </a:ext>
            </a:extLst>
          </p:cNvPr>
          <p:cNvPicPr>
            <a:picLocks noChangeAspect="1"/>
          </p:cNvPicPr>
          <p:nvPr/>
        </p:nvPicPr>
        <p:blipFill>
          <a:blip r:embed="rId9">
            <a:extLst>
              <a:ext uri="{28A0092B-C50C-407E-A947-70E740481C1C}">
                <a14:useLocalDpi val="0"/>
              </a:ext>
            </a:extLst>
          </a:blip>
          <a:stretch>
            <a:fillRect/>
          </a:stretch>
        </p:blipFill>
        <p:spPr>
          <a:xfrm>
            <a:off x="8663852" y="499032"/>
            <a:ext cx="3306037" cy="1480315"/>
          </a:xfrm>
          <a:prstGeom prst="rect">
            <a:avLst/>
          </a:prstGeom>
        </p:spPr>
      </p:pic>
    </p:spTree>
    <p:extLst>
      <p:ext uri="{BB962C8B-B14F-4D97-AF65-F5344CB8AC3E}">
        <p14:creationId val="1594512976"/>
      </p:ext>
    </p:extLst>
  </p:cSld>
  <p:clrMapOvr>
    <a:masterClrMapping/>
  </p:clrMapOvr>
  <mc:AlternateContent>
    <mc:Choice Requires="p15">
      <p:transition advTm="9000" p14:dur="2000" spd="slow">
        <p15:prstTrans prst="prestige"/>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3"/>
                                        </p:tgtEl>
                                        <p:attrNameLst>
                                          <p:attrName>style.visibility</p:attrName>
                                        </p:attrNameLst>
                                      </p:cBhvr>
                                      <p:to>
                                        <p:strVal val="visible"/>
                                      </p:to>
                                    </p:set>
                                    <p:animEffect filter="wipe(down)"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par>
                          <p:cTn fill="hold" id="24" nodeType="afterGroup">
                            <p:stCondLst>
                              <p:cond delay="2000"/>
                            </p:stCondLst>
                            <p:childTnLst>
                              <p:par>
                                <p:cTn fill="hold" id="25" nodeType="afterEffect" presetClass="entr" presetID="22" presetSubtype="4">
                                  <p:stCondLst>
                                    <p:cond delay="0"/>
                                  </p:stCondLst>
                                  <p:childTnLst>
                                    <p:set>
                                      <p:cBhvr>
                                        <p:cTn dur="1" fill="hold" id="26">
                                          <p:stCondLst>
                                            <p:cond delay="0"/>
                                          </p:stCondLst>
                                        </p:cTn>
                                        <p:tgtEl>
                                          <p:spTgt spid="5"/>
                                        </p:tgtEl>
                                        <p:attrNameLst>
                                          <p:attrName>style.visibility</p:attrName>
                                        </p:attrNameLst>
                                      </p:cBhvr>
                                      <p:to>
                                        <p:strVal val="visible"/>
                                      </p:to>
                                    </p:set>
                                    <p:animEffect filter="wipe(down)" transition="in">
                                      <p:cBhvr>
                                        <p:cTn dur="500" id="27"/>
                                        <p:tgtEl>
                                          <p:spTgt spid="5"/>
                                        </p:tgtEl>
                                      </p:cBhvr>
                                    </p:animEffect>
                                  </p:childTnLst>
                                </p:cTn>
                              </p:par>
                            </p:childTnLst>
                          </p:cTn>
                        </p:par>
                        <p:par>
                          <p:cTn fill="hold" id="28" nodeType="afterGroup">
                            <p:stCondLst>
                              <p:cond delay="2500"/>
                            </p:stCondLst>
                            <p:childTnLst>
                              <p:par>
                                <p:cTn fill="hold" id="29" nodeType="afterEffect" presetClass="entr" presetID="2" presetSubtype="6">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500" fill="hold" id="31"/>
                                        <p:tgtEl>
                                          <p:spTgt spid="15"/>
                                        </p:tgtEl>
                                        <p:attrNameLst>
                                          <p:attrName>ppt_x</p:attrName>
                                        </p:attrNameLst>
                                      </p:cBhvr>
                                      <p:tavLst>
                                        <p:tav tm="0">
                                          <p:val>
                                            <p:strVal val="1+#ppt_w/2"/>
                                          </p:val>
                                        </p:tav>
                                        <p:tav tm="100000">
                                          <p:val>
                                            <p:strVal val="#ppt_x"/>
                                          </p:val>
                                        </p:tav>
                                      </p:tavLst>
                                    </p:anim>
                                    <p:anim calcmode="lin" valueType="num">
                                      <p:cBhvr additive="base">
                                        <p:cTn dur="500" fill="hold" id="32"/>
                                        <p:tgtEl>
                                          <p:spTgt spid="15"/>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56" presetSubtype="0">
                                  <p:stCondLst>
                                    <p:cond delay="0"/>
                                  </p:stCondLst>
                                  <p:iterate type="lt">
                                    <p:tmPct val="10000"/>
                                  </p:iterate>
                                  <p:childTnLst>
                                    <p:set>
                                      <p:cBhvr>
                                        <p:cTn dur="1" fill="hold" id="35">
                                          <p:stCondLst>
                                            <p:cond delay="0"/>
                                          </p:stCondLst>
                                        </p:cTn>
                                        <p:tgtEl>
                                          <p:spTgt spid="11"/>
                                        </p:tgtEl>
                                        <p:attrNameLst>
                                          <p:attrName>style.visibility</p:attrName>
                                        </p:attrNameLst>
                                      </p:cBhvr>
                                      <p:to>
                                        <p:strVal val="visible"/>
                                      </p:to>
                                    </p:set>
                                    <p:anim by="(-#ppt_w*2)" calcmode="lin" valueType="num">
                                      <p:cBhvr rctx="PPT">
                                        <p:cTn autoRev="1" dur="250" fill="hold" id="36">
                                          <p:stCondLst>
                                            <p:cond delay="0"/>
                                          </p:stCondLst>
                                        </p:cTn>
                                        <p:tgtEl>
                                          <p:spTgt spid="11"/>
                                        </p:tgtEl>
                                        <p:attrNameLst>
                                          <p:attrName>ppt_w</p:attrName>
                                        </p:attrNameLst>
                                      </p:cBhvr>
                                    </p:anim>
                                    <p:anim by="(#ppt_w*0.50)" calcmode="lin" valueType="num">
                                      <p:cBhvr>
                                        <p:cTn autoRev="1" decel="50000" dur="250" fill="hold" id="37">
                                          <p:stCondLst>
                                            <p:cond delay="0"/>
                                          </p:stCondLst>
                                        </p:cTn>
                                        <p:tgtEl>
                                          <p:spTgt spid="11"/>
                                        </p:tgtEl>
                                        <p:attrNameLst>
                                          <p:attrName>ppt_x</p:attrName>
                                        </p:attrNameLst>
                                      </p:cBhvr>
                                    </p:anim>
                                    <p:anim calcmode="lin" from="(-#ppt_h/2)" to="(#ppt_y)" valueType="num">
                                      <p:cBhvr>
                                        <p:cTn dur="500" fill="hold" id="38">
                                          <p:stCondLst>
                                            <p:cond delay="0"/>
                                          </p:stCondLst>
                                        </p:cTn>
                                        <p:tgtEl>
                                          <p:spTgt spid="11"/>
                                        </p:tgtEl>
                                        <p:attrNameLst>
                                          <p:attrName>ppt_y</p:attrName>
                                        </p:attrNameLst>
                                      </p:cBhvr>
                                    </p:anim>
                                    <p:animRot by="21600000">
                                      <p:cBhvr>
                                        <p:cTn dur="500" fill="hold" id="39">
                                          <p:stCondLst>
                                            <p:cond delay="0"/>
                                          </p:stCondLst>
                                        </p:cTn>
                                        <p:tgtEl>
                                          <p:spTgt spid="11"/>
                                        </p:tgtEl>
                                        <p:attrNameLst>
                                          <p:attrName>r</p:attrName>
                                        </p:attrNameLst>
                                      </p:cBhvr>
                                    </p:animRot>
                                  </p:childTnLst>
                                </p:cTn>
                              </p:par>
                            </p:childTnLst>
                          </p:cTn>
                        </p:par>
                        <p:par>
                          <p:cTn fill="hold" id="40" nodeType="afterGroup">
                            <p:stCondLst>
                              <p:cond delay="3500"/>
                            </p:stCondLst>
                            <p:childTnLst>
                              <p:par>
                                <p:cTn fill="hold" grpId="0" id="41" nodeType="afterEffect" presetClass="entr" presetID="16" presetSubtype="21">
                                  <p:stCondLst>
                                    <p:cond delay="0"/>
                                  </p:stCondLst>
                                  <p:childTnLst>
                                    <p:set>
                                      <p:cBhvr>
                                        <p:cTn dur="1" fill="hold" id="42">
                                          <p:stCondLst>
                                            <p:cond delay="0"/>
                                          </p:stCondLst>
                                        </p:cTn>
                                        <p:tgtEl>
                                          <p:spTgt spid="13"/>
                                        </p:tgtEl>
                                        <p:attrNameLst>
                                          <p:attrName>style.visibility</p:attrName>
                                        </p:attrNameLst>
                                      </p:cBhvr>
                                      <p:to>
                                        <p:strVal val="visible"/>
                                      </p:to>
                                    </p:set>
                                    <p:animEffect filter="barn(inVertical)" transition="in">
                                      <p:cBhvr>
                                        <p:cTn dur="500" id="43"/>
                                        <p:tgtEl>
                                          <p:spTgt spid="13"/>
                                        </p:tgtEl>
                                      </p:cBhvr>
                                    </p:animEffect>
                                  </p:childTnLst>
                                </p:cTn>
                              </p:par>
                            </p:childTnLst>
                          </p:cTn>
                        </p:par>
                        <p:par>
                          <p:cTn fill="hold" id="44" nodeType="afterGroup">
                            <p:stCondLst>
                              <p:cond delay="4000"/>
                            </p:stCondLst>
                            <p:childTnLst>
                              <p:par>
                                <p:cTn fill="hold" grpId="0" id="45" nodeType="afterEffect" presetClass="entr" presetID="22" presetSubtype="8">
                                  <p:stCondLst>
                                    <p:cond delay="0"/>
                                  </p:stCondLst>
                                  <p:childTnLst>
                                    <p:set>
                                      <p:cBhvr>
                                        <p:cTn dur="1" fill="hold" id="46">
                                          <p:stCondLst>
                                            <p:cond delay="0"/>
                                          </p:stCondLst>
                                        </p:cTn>
                                        <p:tgtEl>
                                          <p:spTgt spid="8"/>
                                        </p:tgtEl>
                                        <p:attrNameLst>
                                          <p:attrName>style.visibility</p:attrName>
                                        </p:attrNameLst>
                                      </p:cBhvr>
                                      <p:to>
                                        <p:strVal val="visible"/>
                                      </p:to>
                                    </p:set>
                                    <p:animEffect filter="wipe(left)" transition="in">
                                      <p:cBhvr>
                                        <p:cTn dur="500" id="47"/>
                                        <p:tgtEl>
                                          <p:spTgt spid="8"/>
                                        </p:tgtEl>
                                      </p:cBhvr>
                                    </p:animEffect>
                                  </p:childTnLst>
                                </p:cTn>
                              </p:par>
                            </p:childTnLst>
                          </p:cTn>
                        </p:par>
                        <p:par>
                          <p:cTn fill="hold" id="48" nodeType="afterGroup">
                            <p:stCondLst>
                              <p:cond delay="4500"/>
                            </p:stCondLst>
                            <p:childTnLst>
                              <p:par>
                                <p:cTn fill="hold" id="49" nodeType="afterEffect" presetClass="entr" presetID="53" presetSubtype="0">
                                  <p:stCondLst>
                                    <p:cond delay="0"/>
                                  </p:stCondLst>
                                  <p:childTnLst>
                                    <p:set>
                                      <p:cBhvr>
                                        <p:cTn dur="1" fill="hold" id="50">
                                          <p:stCondLst>
                                            <p:cond delay="0"/>
                                          </p:stCondLst>
                                        </p:cTn>
                                        <p:tgtEl>
                                          <p:spTgt spid="14"/>
                                        </p:tgtEl>
                                        <p:attrNameLst>
                                          <p:attrName>style.visibility</p:attrName>
                                        </p:attrNameLst>
                                      </p:cBhvr>
                                      <p:to>
                                        <p:strVal val="visible"/>
                                      </p:to>
                                    </p:set>
                                    <p:anim calcmode="lin" valueType="num">
                                      <p:cBhvr>
                                        <p:cTn dur="500" fill="hold" id="51"/>
                                        <p:tgtEl>
                                          <p:spTgt spid="14"/>
                                        </p:tgtEl>
                                        <p:attrNameLst>
                                          <p:attrName>ppt_w</p:attrName>
                                        </p:attrNameLst>
                                      </p:cBhvr>
                                      <p:tavLst>
                                        <p:tav tm="0">
                                          <p:val>
                                            <p:fltVal val="0"/>
                                          </p:val>
                                        </p:tav>
                                        <p:tav tm="100000">
                                          <p:val>
                                            <p:strVal val="#ppt_w"/>
                                          </p:val>
                                        </p:tav>
                                      </p:tavLst>
                                    </p:anim>
                                    <p:anim calcmode="lin" valueType="num">
                                      <p:cBhvr>
                                        <p:cTn dur="500" fill="hold" id="52"/>
                                        <p:tgtEl>
                                          <p:spTgt spid="14"/>
                                        </p:tgtEl>
                                        <p:attrNameLst>
                                          <p:attrName>ppt_h</p:attrName>
                                        </p:attrNameLst>
                                      </p:cBhvr>
                                      <p:tavLst>
                                        <p:tav tm="0">
                                          <p:val>
                                            <p:fltVal val="0"/>
                                          </p:val>
                                        </p:tav>
                                        <p:tav tm="100000">
                                          <p:val>
                                            <p:strVal val="#ppt_h"/>
                                          </p:val>
                                        </p:tav>
                                      </p:tavLst>
                                    </p:anim>
                                    <p:animEffect filter="fade" transition="in">
                                      <p:cBhvr>
                                        <p:cTn dur="500" id="53"/>
                                        <p:tgtEl>
                                          <p:spTgt spid="14"/>
                                        </p:tgtEl>
                                      </p:cBhvr>
                                    </p:animEffect>
                                  </p:childTnLst>
                                </p:cTn>
                              </p:par>
                            </p:childTnLst>
                          </p:cTn>
                        </p:par>
                        <p:par>
                          <p:cTn fill="hold" id="54" nodeType="afterGroup">
                            <p:stCondLst>
                              <p:cond delay="5000"/>
                            </p:stCondLst>
                            <p:childTnLst>
                              <p:par>
                                <p:cTn fill="hold" grpId="0" id="55" nodeType="afterEffect" presetClass="entr" presetID="42" presetSubtype="0">
                                  <p:stCondLst>
                                    <p:cond delay="0"/>
                                  </p:stCondLst>
                                  <p:childTnLst>
                                    <p:set>
                                      <p:cBhvr>
                                        <p:cTn dur="1" fill="hold" id="56">
                                          <p:stCondLst>
                                            <p:cond delay="0"/>
                                          </p:stCondLst>
                                        </p:cTn>
                                        <p:tgtEl>
                                          <p:spTgt spid="9"/>
                                        </p:tgtEl>
                                        <p:attrNameLst>
                                          <p:attrName>style.visibility</p:attrName>
                                        </p:attrNameLst>
                                      </p:cBhvr>
                                      <p:to>
                                        <p:strVal val="visible"/>
                                      </p:to>
                                    </p:set>
                                    <p:animEffect filter="fade" transition="in">
                                      <p:cBhvr>
                                        <p:cTn dur="500" id="57"/>
                                        <p:tgtEl>
                                          <p:spTgt spid="9"/>
                                        </p:tgtEl>
                                      </p:cBhvr>
                                    </p:animEffect>
                                    <p:anim calcmode="lin" valueType="num">
                                      <p:cBhvr>
                                        <p:cTn dur="500" fill="hold" id="58"/>
                                        <p:tgtEl>
                                          <p:spTgt spid="9"/>
                                        </p:tgtEl>
                                        <p:attrNameLst>
                                          <p:attrName>ppt_x</p:attrName>
                                        </p:attrNameLst>
                                      </p:cBhvr>
                                      <p:tavLst>
                                        <p:tav tm="0">
                                          <p:val>
                                            <p:strVal val="#ppt_x"/>
                                          </p:val>
                                        </p:tav>
                                        <p:tav tm="100000">
                                          <p:val>
                                            <p:strVal val="#ppt_x"/>
                                          </p:val>
                                        </p:tav>
                                      </p:tavLst>
                                    </p:anim>
                                    <p:anim calcmode="lin" valueType="num">
                                      <p:cBhvr>
                                        <p:cTn dur="500" fill="hold" id="59"/>
                                        <p:tgtEl>
                                          <p:spTgt spid="9"/>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5500"/>
                            </p:stCondLst>
                            <p:childTnLst>
                              <p:par>
                                <p:cTn fill="hold" grpId="0" id="61" nodeType="afterEffect" presetClass="entr" presetID="42" presetSubtype="0">
                                  <p:stCondLst>
                                    <p:cond delay="0"/>
                                  </p:stCondLst>
                                  <p:childTnLst>
                                    <p:set>
                                      <p:cBhvr>
                                        <p:cTn dur="1" fill="hold" id="62">
                                          <p:stCondLst>
                                            <p:cond delay="0"/>
                                          </p:stCondLst>
                                        </p:cTn>
                                        <p:tgtEl>
                                          <p:spTgt spid="10"/>
                                        </p:tgtEl>
                                        <p:attrNameLst>
                                          <p:attrName>style.visibility</p:attrName>
                                        </p:attrNameLst>
                                      </p:cBhvr>
                                      <p:to>
                                        <p:strVal val="visible"/>
                                      </p:to>
                                    </p:set>
                                    <p:animEffect filter="fade" transition="in">
                                      <p:cBhvr>
                                        <p:cTn dur="500" id="63"/>
                                        <p:tgtEl>
                                          <p:spTgt spid="10"/>
                                        </p:tgtEl>
                                      </p:cBhvr>
                                    </p:animEffect>
                                    <p:anim calcmode="lin" valueType="num">
                                      <p:cBhvr>
                                        <p:cTn dur="500" fill="hold" id="64"/>
                                        <p:tgtEl>
                                          <p:spTgt spid="10"/>
                                        </p:tgtEl>
                                        <p:attrNameLst>
                                          <p:attrName>ppt_x</p:attrName>
                                        </p:attrNameLst>
                                      </p:cBhvr>
                                      <p:tavLst>
                                        <p:tav tm="0">
                                          <p:val>
                                            <p:strVal val="#ppt_x"/>
                                          </p:val>
                                        </p:tav>
                                        <p:tav tm="100000">
                                          <p:val>
                                            <p:strVal val="#ppt_x"/>
                                          </p:val>
                                        </p:tav>
                                      </p:tavLst>
                                    </p:anim>
                                    <p:anim calcmode="lin" valueType="num">
                                      <p:cBhvr>
                                        <p:cTn dur="500" fill="hold" id="65"/>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8"/>
      <p:bldP grpId="0" spid="9"/>
      <p:bldP grpId="0" spid="10"/>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 name="组合 29"/>
          <p:cNvGrpSpPr/>
          <p:nvPr/>
        </p:nvGrpSpPr>
        <p:grpSpPr>
          <a:xfrm>
            <a:off x="622907" y="2108315"/>
            <a:ext cx="1117950" cy="605323"/>
            <a:chOff x="2007832" y="5712188"/>
            <a:chExt cx="2694447" cy="497091"/>
          </a:xfrm>
        </p:grpSpPr>
        <p:sp>
          <p:nvSpPr>
            <p:cNvPr id="31" name="PA-1022160">
              <a:extLst>
                <a:ext uri="{FF2B5EF4-FFF2-40B4-BE49-F238E27FC236}">
                  <a16:creationId xmlns:a16="http://schemas.microsoft.com/office/drawing/2014/main" id="{59DBC1AB-8A37-45E1-9A99-3CC44EBEEADC}"/>
                </a:ext>
              </a:extLst>
            </p:cNvPr>
            <p:cNvSpPr/>
            <p:nvPr>
              <p:custDataLst>
                <p:tags r:id="rId3"/>
              </p:custDataLst>
            </p:nvPr>
          </p:nvSpPr>
          <p:spPr>
            <a:xfrm rot="5400000">
              <a:off x="3106511" y="4613510"/>
              <a:ext cx="497091" cy="2694447"/>
            </a:xfrm>
            <a:prstGeom prst="round2SameRect">
              <a:avLst>
                <a:gd fmla="val 1445" name="adj1"/>
                <a:gd fmla="val 0" name="adj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cs typeface="+mn-ea"/>
                <a:sym typeface="+mn-lt"/>
              </a:endParaRPr>
            </a:p>
          </p:txBody>
        </p:sp>
        <p:sp>
          <p:nvSpPr>
            <p:cNvPr id="32" name="矩形 31"/>
            <p:cNvSpPr/>
            <p:nvPr/>
          </p:nvSpPr>
          <p:spPr>
            <a:xfrm>
              <a:off x="2340619" y="5773682"/>
              <a:ext cx="1787573" cy="350422"/>
            </a:xfrm>
            <a:prstGeom prst="rect">
              <a:avLst/>
            </a:prstGeom>
          </p:spPr>
          <p:txBody>
            <a:bodyPr wrap="none">
              <a:spAutoFit/>
            </a:bodyPr>
            <a:lstStyle/>
            <a:p>
              <a:r>
                <a:rPr altLang="en-US" lang="zh-CN" sz="2200">
                  <a:solidFill>
                    <a:schemeClr val="bg1"/>
                  </a:solidFill>
                  <a:cs typeface="+mn-ea"/>
                  <a:sym typeface="+mn-lt"/>
                </a:rPr>
                <a:t>三会</a:t>
              </a:r>
            </a:p>
          </p:txBody>
        </p:sp>
      </p:grpSp>
      <p:grpSp>
        <p:nvGrpSpPr>
          <p:cNvPr id="2" name="组合 1">
            <a:extLst>
              <a:ext uri="{FF2B5EF4-FFF2-40B4-BE49-F238E27FC236}">
                <a16:creationId xmlns:a16="http://schemas.microsoft.com/office/drawing/2014/main" id="{7F391A09-F324-4A6A-9004-C0E0AE2BD847}"/>
              </a:ext>
            </a:extLst>
          </p:cNvPr>
          <p:cNvGrpSpPr/>
          <p:nvPr/>
        </p:nvGrpSpPr>
        <p:grpSpPr>
          <a:xfrm>
            <a:off x="1878934" y="2108315"/>
            <a:ext cx="5493177" cy="610694"/>
            <a:chOff x="1797292" y="2467544"/>
            <a:chExt cx="5493177" cy="610694"/>
          </a:xfrm>
        </p:grpSpPr>
        <p:sp>
          <p:nvSpPr>
            <p:cNvPr id="33" name="矩形 83">
              <a:extLst>
                <a:ext uri="{FF2B5EF4-FFF2-40B4-BE49-F238E27FC236}">
                  <a16:creationId xmlns:a16="http://schemas.microsoft.com/office/drawing/2014/main" id="{D1215595-6851-4DBE-A9EF-196E82F95533}"/>
                </a:ext>
              </a:extLst>
            </p:cNvPr>
            <p:cNvSpPr>
              <a:spLocks noChangeArrowheads="1"/>
            </p:cNvSpPr>
            <p:nvPr/>
          </p:nvSpPr>
          <p:spPr bwMode="auto">
            <a:xfrm>
              <a:off x="1797292" y="2467544"/>
              <a:ext cx="5493177" cy="610694"/>
            </a:xfrm>
            <a:prstGeom prst="roundRect">
              <a:avLst>
                <a:gd fmla="val 5783" name="adj"/>
              </a:avLst>
            </a:prstGeom>
            <a:solidFill>
              <a:srgbClr val="F2F2F2">
                <a:alpha val="60000"/>
              </a:srgbClr>
            </a:solidFill>
            <a:ln w="9525">
              <a:solidFill>
                <a:srgbClr val="C00000"/>
              </a:solidFill>
              <a:miter lim="800000"/>
            </a:ln>
          </p:spPr>
          <p:txBody>
            <a:bodyPr/>
            <a:lstStyle>
              <a:lvl1pPr>
                <a:spcBef>
                  <a:spcPct val="20000"/>
                </a:spcBef>
                <a:buChar char="•"/>
                <a:defRPr sz="2000">
                  <a:solidFill>
                    <a:srgbClr val="4D4D4D"/>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spcBef>
                  <a:spcPct val="20000"/>
                </a:spcBef>
                <a:buChar char="–"/>
                <a:defRPr sz="2000">
                  <a:solidFill>
                    <a:srgbClr val="4D4D4D"/>
                  </a:solidFill>
                  <a:latin charset="0" panose="020b0604020202020204" pitchFamily="34" typeface="Arial"/>
                  <a:ea charset="-122" panose="02010609030101010101" pitchFamily="49" typeface="仿宋_GB2312"/>
                  <a:cs charset="-122" panose="02010609030101010101" pitchFamily="49"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cs charset="-122" panose="02010609030101010101" pitchFamily="49" typeface="仿宋_GB2312"/>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9pPr>
            </a:lstStyle>
            <a:p>
              <a:pPr fontAlgn="base">
                <a:spcBef>
                  <a:spcPct val="0"/>
                </a:spcBef>
                <a:spcAft>
                  <a:spcPct val="0"/>
                </a:spcAft>
                <a:buFontTx/>
                <a:buNone/>
                <a:defRPr/>
              </a:pPr>
              <a:endParaRPr altLang="en-US" lang="zh-CN" sz="1800">
                <a:latin typeface="+mn-lt"/>
                <a:ea typeface="+mn-ea"/>
                <a:cs typeface="+mn-ea"/>
                <a:sym typeface="+mn-lt"/>
              </a:endParaRPr>
            </a:p>
          </p:txBody>
        </p:sp>
        <p:sp>
          <p:nvSpPr>
            <p:cNvPr id="48" name="矩形 47">
              <a:extLst>
                <a:ext uri="{FF2B5EF4-FFF2-40B4-BE49-F238E27FC236}">
                  <a16:creationId xmlns:a16="http://schemas.microsoft.com/office/drawing/2014/main" id="{5E2C1171-DB89-4C1A-9D96-57BA04E12AA1}"/>
                </a:ext>
              </a:extLst>
            </p:cNvPr>
            <p:cNvSpPr>
              <a:spLocks noChangeArrowheads="1"/>
            </p:cNvSpPr>
            <p:nvPr/>
          </p:nvSpPr>
          <p:spPr bwMode="auto">
            <a:xfrm>
              <a:off x="1889946" y="2537339"/>
              <a:ext cx="5400523" cy="822952"/>
            </a:xfrm>
            <a:prstGeom prst="rect">
              <a:avLst/>
            </a:prstGeom>
            <a:noFill/>
            <a:ln w="9525">
              <a:noFill/>
              <a:miter lim="800000"/>
            </a:ln>
          </p:spPr>
          <p:txBody>
            <a:bodyPr bIns="45716" lIns="91431" rIns="91431" tIns="45716" wrap="square">
              <a:spAutoFit/>
            </a:bodyPr>
            <a:lstStyle/>
            <a:p>
              <a:pPr>
                <a:defRPr/>
              </a:pPr>
              <a:r>
                <a:rPr altLang="en-US" lang="zh-CN" sz="2400">
                  <a:cs typeface="+mn-ea"/>
                  <a:sym typeface="+mn-lt"/>
                </a:rPr>
                <a:t>支部委员会   党小组会   支部党员大会</a:t>
              </a:r>
            </a:p>
          </p:txBody>
        </p:sp>
      </p:grpSp>
      <p:grpSp>
        <p:nvGrpSpPr>
          <p:cNvPr id="49" name="组合 48"/>
          <p:cNvGrpSpPr/>
          <p:nvPr/>
        </p:nvGrpSpPr>
        <p:grpSpPr>
          <a:xfrm>
            <a:off x="7892838" y="2108315"/>
            <a:ext cx="1117950" cy="605323"/>
            <a:chOff x="2007834" y="5712188"/>
            <a:chExt cx="2694447" cy="497091"/>
          </a:xfrm>
        </p:grpSpPr>
        <p:sp>
          <p:nvSpPr>
            <p:cNvPr id="50" name="PA-1022160">
              <a:extLst>
                <a:ext uri="{FF2B5EF4-FFF2-40B4-BE49-F238E27FC236}">
                  <a16:creationId xmlns:a16="http://schemas.microsoft.com/office/drawing/2014/main" id="{59DBC1AB-8A37-45E1-9A99-3CC44EBEEADC}"/>
                </a:ext>
              </a:extLst>
            </p:cNvPr>
            <p:cNvSpPr/>
            <p:nvPr>
              <p:custDataLst>
                <p:tags r:id="rId4"/>
              </p:custDataLst>
            </p:nvPr>
          </p:nvSpPr>
          <p:spPr>
            <a:xfrm rot="5400000">
              <a:off x="3106511" y="4613510"/>
              <a:ext cx="497091" cy="2694447"/>
            </a:xfrm>
            <a:prstGeom prst="round2SameRect">
              <a:avLst>
                <a:gd fmla="val 4143" name="adj1"/>
                <a:gd fmla="val 0" name="adj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cs typeface="+mn-ea"/>
                <a:sym typeface="+mn-lt"/>
              </a:endParaRPr>
            </a:p>
          </p:txBody>
        </p:sp>
        <p:sp>
          <p:nvSpPr>
            <p:cNvPr id="51" name="矩形 50"/>
            <p:cNvSpPr/>
            <p:nvPr/>
          </p:nvSpPr>
          <p:spPr>
            <a:xfrm>
              <a:off x="2340615" y="5773682"/>
              <a:ext cx="1787573" cy="350422"/>
            </a:xfrm>
            <a:prstGeom prst="rect">
              <a:avLst/>
            </a:prstGeom>
          </p:spPr>
          <p:txBody>
            <a:bodyPr wrap="none">
              <a:spAutoFit/>
            </a:bodyPr>
            <a:lstStyle/>
            <a:p>
              <a:r>
                <a:rPr altLang="en-US" lang="zh-CN" sz="2200">
                  <a:solidFill>
                    <a:schemeClr val="bg1"/>
                  </a:solidFill>
                  <a:cs typeface="+mn-ea"/>
                  <a:sym typeface="+mn-lt"/>
                </a:rPr>
                <a:t>一课</a:t>
              </a:r>
            </a:p>
          </p:txBody>
        </p:sp>
      </p:grpSp>
      <p:grpSp>
        <p:nvGrpSpPr>
          <p:cNvPr id="3" name="组合 2">
            <a:extLst>
              <a:ext uri="{FF2B5EF4-FFF2-40B4-BE49-F238E27FC236}">
                <a16:creationId xmlns:a16="http://schemas.microsoft.com/office/drawing/2014/main" id="{CA74B6EA-E36F-448C-A808-CC6B80BF3A72}"/>
              </a:ext>
            </a:extLst>
          </p:cNvPr>
          <p:cNvGrpSpPr/>
          <p:nvPr/>
        </p:nvGrpSpPr>
        <p:grpSpPr>
          <a:xfrm>
            <a:off x="9148866" y="2108315"/>
            <a:ext cx="2224878" cy="610694"/>
            <a:chOff x="9067224" y="2467544"/>
            <a:chExt cx="2224878" cy="610694"/>
          </a:xfrm>
        </p:grpSpPr>
        <p:sp>
          <p:nvSpPr>
            <p:cNvPr id="52" name="矩形 83">
              <a:extLst>
                <a:ext uri="{FF2B5EF4-FFF2-40B4-BE49-F238E27FC236}">
                  <a16:creationId xmlns:a16="http://schemas.microsoft.com/office/drawing/2014/main" id="{D1215595-6851-4DBE-A9EF-196E82F95533}"/>
                </a:ext>
              </a:extLst>
            </p:cNvPr>
            <p:cNvSpPr>
              <a:spLocks noChangeArrowheads="1"/>
            </p:cNvSpPr>
            <p:nvPr/>
          </p:nvSpPr>
          <p:spPr bwMode="auto">
            <a:xfrm>
              <a:off x="9067224" y="2467544"/>
              <a:ext cx="2224878" cy="610694"/>
            </a:xfrm>
            <a:prstGeom prst="roundRect">
              <a:avLst>
                <a:gd fmla="val 5783" name="adj"/>
              </a:avLst>
            </a:prstGeom>
            <a:solidFill>
              <a:srgbClr val="F2F2F2">
                <a:alpha val="60000"/>
              </a:srgbClr>
            </a:solidFill>
            <a:ln w="9525">
              <a:solidFill>
                <a:srgbClr val="C00000"/>
              </a:solidFill>
              <a:miter lim="800000"/>
            </a:ln>
          </p:spPr>
          <p:txBody>
            <a:bodyPr/>
            <a:lstStyle>
              <a:lvl1pPr>
                <a:spcBef>
                  <a:spcPct val="20000"/>
                </a:spcBef>
                <a:buChar char="•"/>
                <a:defRPr sz="2000">
                  <a:solidFill>
                    <a:srgbClr val="4D4D4D"/>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spcBef>
                  <a:spcPct val="20000"/>
                </a:spcBef>
                <a:buChar char="–"/>
                <a:defRPr sz="2000">
                  <a:solidFill>
                    <a:srgbClr val="4D4D4D"/>
                  </a:solidFill>
                  <a:latin charset="0" panose="020b0604020202020204" pitchFamily="34" typeface="Arial"/>
                  <a:ea charset="-122" panose="02010609030101010101" pitchFamily="49" typeface="仿宋_GB2312"/>
                  <a:cs charset="-122" panose="02010609030101010101" pitchFamily="49"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cs charset="-122" panose="02010609030101010101" pitchFamily="49" typeface="仿宋_GB2312"/>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9pPr>
            </a:lstStyle>
            <a:p>
              <a:pPr fontAlgn="base">
                <a:spcBef>
                  <a:spcPct val="0"/>
                </a:spcBef>
                <a:spcAft>
                  <a:spcPct val="0"/>
                </a:spcAft>
                <a:buFontTx/>
                <a:buNone/>
                <a:defRPr/>
              </a:pPr>
              <a:endParaRPr altLang="en-US" lang="zh-CN" sz="1800">
                <a:latin typeface="+mn-lt"/>
                <a:ea typeface="+mn-ea"/>
                <a:cs typeface="+mn-ea"/>
                <a:sym typeface="+mn-lt"/>
              </a:endParaRPr>
            </a:p>
          </p:txBody>
        </p:sp>
        <p:sp>
          <p:nvSpPr>
            <p:cNvPr id="53" name="矩形 52">
              <a:extLst>
                <a:ext uri="{FF2B5EF4-FFF2-40B4-BE49-F238E27FC236}">
                  <a16:creationId xmlns:a16="http://schemas.microsoft.com/office/drawing/2014/main" id="{5E2C1171-DB89-4C1A-9D96-57BA04E12AA1}"/>
                </a:ext>
              </a:extLst>
            </p:cNvPr>
            <p:cNvSpPr>
              <a:spLocks noChangeArrowheads="1"/>
            </p:cNvSpPr>
            <p:nvPr/>
          </p:nvSpPr>
          <p:spPr bwMode="auto">
            <a:xfrm>
              <a:off x="9159877" y="2537339"/>
              <a:ext cx="2132225" cy="457192"/>
            </a:xfrm>
            <a:prstGeom prst="rect">
              <a:avLst/>
            </a:prstGeom>
            <a:noFill/>
            <a:ln w="9525">
              <a:noFill/>
              <a:miter lim="800000"/>
            </a:ln>
          </p:spPr>
          <p:txBody>
            <a:bodyPr bIns="45716" lIns="91431" rIns="91431" tIns="45716" wrap="square">
              <a:spAutoFit/>
            </a:bodyPr>
            <a:lstStyle/>
            <a:p>
              <a:pPr>
                <a:defRPr/>
              </a:pPr>
              <a:r>
                <a:rPr altLang="en-US" lang="zh-CN" sz="2400">
                  <a:cs typeface="+mn-ea"/>
                  <a:sym typeface="+mn-lt"/>
                </a:rPr>
                <a:t>按时上好党课</a:t>
              </a:r>
            </a:p>
          </p:txBody>
        </p:sp>
      </p:grpSp>
      <p:sp>
        <p:nvSpPr>
          <p:cNvPr id="4" name="矩形 3"/>
          <p:cNvSpPr/>
          <p:nvPr/>
        </p:nvSpPr>
        <p:spPr>
          <a:xfrm>
            <a:off x="2618125" y="324646"/>
            <a:ext cx="6888480" cy="1097280"/>
          </a:xfrm>
          <a:prstGeom prst="rect">
            <a:avLst/>
          </a:prstGeom>
        </p:spPr>
        <p:txBody>
          <a:bodyPr wrap="none">
            <a:spAutoFit/>
          </a:bodyPr>
          <a:lstStyle/>
          <a:p>
            <a:r>
              <a:rPr altLang="en-US" lang="zh-CN" sz="6600">
                <a:solidFill>
                  <a:srgbClr val="C00000"/>
                </a:solidFill>
                <a:cs typeface="+mn-ea"/>
                <a:sym typeface="+mn-lt"/>
              </a:rPr>
              <a:t>“三会一课”制度</a:t>
            </a:r>
          </a:p>
        </p:txBody>
      </p:sp>
      <p:grpSp>
        <p:nvGrpSpPr>
          <p:cNvPr id="5" name="组合 4">
            <a:extLst>
              <a:ext uri="{FF2B5EF4-FFF2-40B4-BE49-F238E27FC236}">
                <a16:creationId xmlns:a16="http://schemas.microsoft.com/office/drawing/2014/main" id="{1CB71108-2097-4009-8418-A221E248673D}"/>
              </a:ext>
            </a:extLst>
          </p:cNvPr>
          <p:cNvGrpSpPr/>
          <p:nvPr/>
        </p:nvGrpSpPr>
        <p:grpSpPr>
          <a:xfrm>
            <a:off x="655563" y="3024791"/>
            <a:ext cx="5029047" cy="725159"/>
            <a:chOff x="720878" y="3890206"/>
            <a:chExt cx="5029047" cy="725159"/>
          </a:xfrm>
        </p:grpSpPr>
        <p:sp>
          <p:nvSpPr>
            <p:cNvPr id="58" name="矩形 57">
              <a:extLst>
                <a:ext uri="{FF2B5EF4-FFF2-40B4-BE49-F238E27FC236}">
                  <a16:creationId xmlns:a16="http://schemas.microsoft.com/office/drawing/2014/main" id="{37595D57-88C9-49D0-BB18-080D4485A32B}"/>
                </a:ext>
              </a:extLst>
            </p:cNvPr>
            <p:cNvSpPr/>
            <p:nvPr/>
          </p:nvSpPr>
          <p:spPr>
            <a:xfrm>
              <a:off x="1931424" y="3996122"/>
              <a:ext cx="3818501" cy="457200"/>
            </a:xfrm>
            <a:prstGeom prst="rect">
              <a:avLst/>
            </a:prstGeom>
          </p:spPr>
          <p:txBody>
            <a:bodyPr wrap="square">
              <a:spAutoFit/>
            </a:bodyPr>
            <a:lstStyle/>
            <a:p>
              <a:pPr algn="just" fontAlgn="base">
                <a:spcBef>
                  <a:spcPct val="0"/>
                </a:spcBef>
                <a:spcAft>
                  <a:spcPct val="0"/>
                </a:spcAft>
                <a:defRPr/>
              </a:pPr>
              <a:r>
                <a:rPr altLang="en-US" kern="0" lang="zh-CN" sz="2400">
                  <a:cs typeface="+mn-ea"/>
                  <a:sym typeface="+mn-lt"/>
                </a:rPr>
                <a:t>党的组织生活的基本制度</a:t>
              </a:r>
            </a:p>
          </p:txBody>
        </p:sp>
        <p:sp>
          <p:nvSpPr>
            <p:cNvPr id="59" name="矩形: 圆角 26">
              <a:extLst>
                <a:ext uri="{FF2B5EF4-FFF2-40B4-BE49-F238E27FC236}">
                  <a16:creationId xmlns:a16="http://schemas.microsoft.com/office/drawing/2014/main" id="{0FEAE008-A17C-4202-8892-908AF6C497C4}"/>
                </a:ext>
              </a:extLst>
            </p:cNvPr>
            <p:cNvSpPr/>
            <p:nvPr/>
          </p:nvSpPr>
          <p:spPr>
            <a:xfrm>
              <a:off x="720878" y="3890206"/>
              <a:ext cx="866758" cy="725159"/>
            </a:xfrm>
            <a:prstGeom prst="roundRect">
              <a:avLst>
                <a:gd fmla="val 7002" name="adj"/>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pc="0" strike="noStrike" sz="2800" u="none">
                  <a:ln>
                    <a:noFill/>
                  </a:ln>
                  <a:solidFill>
                    <a:srgbClr val="FFFDF8"/>
                  </a:solidFill>
                  <a:effectLst/>
                  <a:uLnTx/>
                  <a:uFillTx/>
                  <a:cs typeface="+mn-ea"/>
                  <a:sym typeface="+mn-lt"/>
                </a:rPr>
                <a:t>是</a:t>
              </a:r>
            </a:p>
          </p:txBody>
        </p:sp>
        <p:sp>
          <p:nvSpPr>
            <p:cNvPr id="60" name="箭头: V 形 30">
              <a:extLst>
                <a:ext uri="{FF2B5EF4-FFF2-40B4-BE49-F238E27FC236}">
                  <a16:creationId xmlns:a16="http://schemas.microsoft.com/office/drawing/2014/main" id="{946EB75D-E63F-4E5D-A6D9-2E64E84E0781}"/>
                </a:ext>
              </a:extLst>
            </p:cNvPr>
            <p:cNvSpPr/>
            <p:nvPr/>
          </p:nvSpPr>
          <p:spPr>
            <a:xfrm flipV="1">
              <a:off x="1675925" y="4128832"/>
              <a:ext cx="167211" cy="274398"/>
            </a:xfrm>
            <a:prstGeom prst="chevron">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400" u="none">
                <a:ln>
                  <a:noFill/>
                </a:ln>
                <a:solidFill>
                  <a:prstClr val="black"/>
                </a:solidFill>
                <a:effectLst/>
                <a:uLnTx/>
                <a:uFillTx/>
                <a:cs typeface="+mn-ea"/>
                <a:sym typeface="+mn-lt"/>
              </a:endParaRPr>
            </a:p>
          </p:txBody>
        </p:sp>
      </p:grpSp>
      <p:grpSp>
        <p:nvGrpSpPr>
          <p:cNvPr id="6" name="组合 5">
            <a:extLst>
              <a:ext uri="{FF2B5EF4-FFF2-40B4-BE49-F238E27FC236}">
                <a16:creationId xmlns:a16="http://schemas.microsoft.com/office/drawing/2014/main" id="{FE1F0E38-572C-4D56-B391-4F13AB494676}"/>
              </a:ext>
            </a:extLst>
          </p:cNvPr>
          <p:cNvGrpSpPr/>
          <p:nvPr/>
        </p:nvGrpSpPr>
        <p:grpSpPr>
          <a:xfrm>
            <a:off x="671892" y="4198069"/>
            <a:ext cx="5029047" cy="774460"/>
            <a:chOff x="720878" y="4834884"/>
            <a:chExt cx="5029047" cy="774460"/>
          </a:xfrm>
        </p:grpSpPr>
        <p:sp>
          <p:nvSpPr>
            <p:cNvPr id="62" name="矩形 61">
              <a:extLst>
                <a:ext uri="{FF2B5EF4-FFF2-40B4-BE49-F238E27FC236}">
                  <a16:creationId xmlns:a16="http://schemas.microsoft.com/office/drawing/2014/main" id="{37595D57-88C9-49D0-BB18-080D4485A32B}"/>
                </a:ext>
              </a:extLst>
            </p:cNvPr>
            <p:cNvSpPr/>
            <p:nvPr/>
          </p:nvSpPr>
          <p:spPr>
            <a:xfrm>
              <a:off x="1931425" y="4834884"/>
              <a:ext cx="3818501" cy="762000"/>
            </a:xfrm>
            <a:prstGeom prst="rect">
              <a:avLst/>
            </a:prstGeom>
          </p:spPr>
          <p:txBody>
            <a:bodyPr wrap="square">
              <a:spAutoFit/>
            </a:bodyPr>
            <a:lstStyle/>
            <a:p>
              <a:pPr algn="just" fontAlgn="base">
                <a:spcBef>
                  <a:spcPct val="0"/>
                </a:spcBef>
                <a:spcAft>
                  <a:spcPct val="0"/>
                </a:spcAft>
                <a:defRPr/>
              </a:pPr>
              <a:r>
                <a:rPr altLang="en-US" kern="0" lang="zh-CN" sz="2200">
                  <a:cs typeface="+mn-ea"/>
                  <a:sym typeface="+mn-lt"/>
                </a:rPr>
                <a:t>党的基层支部应该长期坚持的重要制度</a:t>
              </a:r>
            </a:p>
          </p:txBody>
        </p:sp>
        <p:sp>
          <p:nvSpPr>
            <p:cNvPr id="63" name="矩形: 圆角 26">
              <a:extLst>
                <a:ext uri="{FF2B5EF4-FFF2-40B4-BE49-F238E27FC236}">
                  <a16:creationId xmlns:a16="http://schemas.microsoft.com/office/drawing/2014/main" id="{0FEAE008-A17C-4202-8892-908AF6C497C4}"/>
                </a:ext>
              </a:extLst>
            </p:cNvPr>
            <p:cNvSpPr/>
            <p:nvPr/>
          </p:nvSpPr>
          <p:spPr>
            <a:xfrm>
              <a:off x="720878" y="4884185"/>
              <a:ext cx="866758" cy="725159"/>
            </a:xfrm>
            <a:prstGeom prst="roundRect">
              <a:avLst>
                <a:gd fmla="val 7002" name="adj"/>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pc="0" strike="noStrike" sz="2800" u="none">
                  <a:ln>
                    <a:noFill/>
                  </a:ln>
                  <a:solidFill>
                    <a:srgbClr val="FFFDF8"/>
                  </a:solidFill>
                  <a:effectLst/>
                  <a:uLnTx/>
                  <a:uFillTx/>
                  <a:cs typeface="+mn-ea"/>
                  <a:sym typeface="+mn-lt"/>
                </a:rPr>
                <a:t>是</a:t>
              </a:r>
            </a:p>
          </p:txBody>
        </p:sp>
        <p:sp>
          <p:nvSpPr>
            <p:cNvPr id="64" name="箭头: V 形 30">
              <a:extLst>
                <a:ext uri="{FF2B5EF4-FFF2-40B4-BE49-F238E27FC236}">
                  <a16:creationId xmlns:a16="http://schemas.microsoft.com/office/drawing/2014/main" id="{946EB75D-E63F-4E5D-A6D9-2E64E84E0781}"/>
                </a:ext>
              </a:extLst>
            </p:cNvPr>
            <p:cNvSpPr/>
            <p:nvPr/>
          </p:nvSpPr>
          <p:spPr>
            <a:xfrm flipV="1">
              <a:off x="1675925" y="5122811"/>
              <a:ext cx="167211" cy="274398"/>
            </a:xfrm>
            <a:prstGeom prst="chevron">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400" u="none">
                <a:ln>
                  <a:noFill/>
                </a:ln>
                <a:solidFill>
                  <a:prstClr val="black"/>
                </a:solidFill>
                <a:effectLst/>
                <a:uLnTx/>
                <a:uFillTx/>
                <a:cs typeface="+mn-ea"/>
                <a:sym typeface="+mn-lt"/>
              </a:endParaRPr>
            </a:p>
          </p:txBody>
        </p:sp>
      </p:grpSp>
      <p:grpSp>
        <p:nvGrpSpPr>
          <p:cNvPr id="8" name="组合 7">
            <a:extLst>
              <a:ext uri="{FF2B5EF4-FFF2-40B4-BE49-F238E27FC236}">
                <a16:creationId xmlns:a16="http://schemas.microsoft.com/office/drawing/2014/main" id="{B1D4734C-AA26-42EC-A07A-62E8CE494F07}"/>
              </a:ext>
            </a:extLst>
          </p:cNvPr>
          <p:cNvGrpSpPr/>
          <p:nvPr/>
        </p:nvGrpSpPr>
        <p:grpSpPr>
          <a:xfrm>
            <a:off x="6026470" y="2984079"/>
            <a:ext cx="5644583" cy="782200"/>
            <a:chOff x="5944828" y="3833165"/>
            <a:chExt cx="5644583" cy="782200"/>
          </a:xfrm>
        </p:grpSpPr>
        <p:sp>
          <p:nvSpPr>
            <p:cNvPr id="66" name="矩形 65">
              <a:extLst>
                <a:ext uri="{FF2B5EF4-FFF2-40B4-BE49-F238E27FC236}">
                  <a16:creationId xmlns:a16="http://schemas.microsoft.com/office/drawing/2014/main" id="{37595D57-88C9-49D0-BB18-080D4485A32B}"/>
                </a:ext>
              </a:extLst>
            </p:cNvPr>
            <p:cNvSpPr/>
            <p:nvPr/>
          </p:nvSpPr>
          <p:spPr>
            <a:xfrm>
              <a:off x="7146320" y="3833165"/>
              <a:ext cx="4443090" cy="762000"/>
            </a:xfrm>
            <a:prstGeom prst="rect">
              <a:avLst/>
            </a:prstGeom>
          </p:spPr>
          <p:txBody>
            <a:bodyPr wrap="square">
              <a:spAutoFit/>
            </a:bodyPr>
            <a:lstStyle/>
            <a:p>
              <a:pPr algn="just" fontAlgn="base">
                <a:spcBef>
                  <a:spcPct val="0"/>
                </a:spcBef>
                <a:spcAft>
                  <a:spcPct val="0"/>
                </a:spcAft>
                <a:defRPr/>
              </a:pPr>
              <a:r>
                <a:rPr altLang="en-US" kern="0" lang="zh-CN" sz="2200">
                  <a:cs typeface="+mn-ea"/>
                  <a:sym typeface="+mn-lt"/>
                </a:rPr>
                <a:t>健全党的组织生活，严格党员管理，加强党员教育的重要制度</a:t>
              </a:r>
            </a:p>
          </p:txBody>
        </p:sp>
        <p:sp>
          <p:nvSpPr>
            <p:cNvPr id="67" name="矩形: 圆角 26">
              <a:extLst>
                <a:ext uri="{FF2B5EF4-FFF2-40B4-BE49-F238E27FC236}">
                  <a16:creationId xmlns:a16="http://schemas.microsoft.com/office/drawing/2014/main" id="{0FEAE008-A17C-4202-8892-908AF6C497C4}"/>
                </a:ext>
              </a:extLst>
            </p:cNvPr>
            <p:cNvSpPr/>
            <p:nvPr/>
          </p:nvSpPr>
          <p:spPr>
            <a:xfrm>
              <a:off x="5944828" y="3890206"/>
              <a:ext cx="866758" cy="725159"/>
            </a:xfrm>
            <a:prstGeom prst="roundRect">
              <a:avLst>
                <a:gd fmla="val 7002" name="adj"/>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pc="0" strike="noStrike" sz="2800" u="none">
                  <a:ln>
                    <a:noFill/>
                  </a:ln>
                  <a:solidFill>
                    <a:srgbClr val="FFFDF8"/>
                  </a:solidFill>
                  <a:effectLst/>
                  <a:uLnTx/>
                  <a:uFillTx/>
                  <a:cs typeface="+mn-ea"/>
                  <a:sym typeface="+mn-lt"/>
                </a:rPr>
                <a:t>是</a:t>
              </a:r>
            </a:p>
          </p:txBody>
        </p:sp>
        <p:sp>
          <p:nvSpPr>
            <p:cNvPr id="68" name="箭头: V 形 30">
              <a:extLst>
                <a:ext uri="{FF2B5EF4-FFF2-40B4-BE49-F238E27FC236}">
                  <a16:creationId xmlns:a16="http://schemas.microsoft.com/office/drawing/2014/main" id="{946EB75D-E63F-4E5D-A6D9-2E64E84E0781}"/>
                </a:ext>
              </a:extLst>
            </p:cNvPr>
            <p:cNvSpPr/>
            <p:nvPr/>
          </p:nvSpPr>
          <p:spPr>
            <a:xfrm flipV="1">
              <a:off x="6899875" y="4128832"/>
              <a:ext cx="167211" cy="274398"/>
            </a:xfrm>
            <a:prstGeom prst="chevron">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400" u="none">
                <a:ln>
                  <a:noFill/>
                </a:ln>
                <a:solidFill>
                  <a:prstClr val="black"/>
                </a:solidFill>
                <a:effectLst/>
                <a:uLnTx/>
                <a:uFillTx/>
                <a:cs typeface="+mn-ea"/>
                <a:sym typeface="+mn-lt"/>
              </a:endParaRPr>
            </a:p>
          </p:txBody>
        </p:sp>
      </p:grpSp>
      <p:grpSp>
        <p:nvGrpSpPr>
          <p:cNvPr id="7" name="组合 6">
            <a:extLst>
              <a:ext uri="{FF2B5EF4-FFF2-40B4-BE49-F238E27FC236}">
                <a16:creationId xmlns:a16="http://schemas.microsoft.com/office/drawing/2014/main" id="{5EEE93F5-56AB-44E5-8CBD-52C06B5D606A}"/>
              </a:ext>
            </a:extLst>
          </p:cNvPr>
          <p:cNvGrpSpPr/>
          <p:nvPr/>
        </p:nvGrpSpPr>
        <p:grpSpPr>
          <a:xfrm>
            <a:off x="6042798" y="4172688"/>
            <a:ext cx="5635530" cy="783513"/>
            <a:chOff x="5944828" y="4825831"/>
            <a:chExt cx="5635530" cy="783513"/>
          </a:xfrm>
        </p:grpSpPr>
        <p:sp>
          <p:nvSpPr>
            <p:cNvPr id="70" name="矩形 69">
              <a:extLst>
                <a:ext uri="{FF2B5EF4-FFF2-40B4-BE49-F238E27FC236}">
                  <a16:creationId xmlns:a16="http://schemas.microsoft.com/office/drawing/2014/main" id="{37595D57-88C9-49D0-BB18-080D4485A32B}"/>
                </a:ext>
              </a:extLst>
            </p:cNvPr>
            <p:cNvSpPr/>
            <p:nvPr/>
          </p:nvSpPr>
          <p:spPr>
            <a:xfrm>
              <a:off x="7146319" y="4825831"/>
              <a:ext cx="4434037" cy="762000"/>
            </a:xfrm>
            <a:prstGeom prst="rect">
              <a:avLst/>
            </a:prstGeom>
          </p:spPr>
          <p:txBody>
            <a:bodyPr wrap="square">
              <a:spAutoFit/>
            </a:bodyPr>
            <a:lstStyle/>
            <a:p>
              <a:pPr algn="just" fontAlgn="base">
                <a:spcBef>
                  <a:spcPct val="0"/>
                </a:spcBef>
                <a:spcAft>
                  <a:spcPct val="0"/>
                </a:spcAft>
                <a:defRPr/>
              </a:pPr>
              <a:r>
                <a:rPr altLang="en-US" kern="0" lang="zh-CN" sz="2200">
                  <a:cs typeface="+mn-ea"/>
                  <a:sym typeface="+mn-lt"/>
                </a:rPr>
                <a:t>我党经过长期实践证明的一种行之有效的党组织生活制度</a:t>
              </a:r>
            </a:p>
          </p:txBody>
        </p:sp>
        <p:sp>
          <p:nvSpPr>
            <p:cNvPr id="71" name="矩形: 圆角 26">
              <a:extLst>
                <a:ext uri="{FF2B5EF4-FFF2-40B4-BE49-F238E27FC236}">
                  <a16:creationId xmlns:a16="http://schemas.microsoft.com/office/drawing/2014/main" id="{0FEAE008-A17C-4202-8892-908AF6C497C4}"/>
                </a:ext>
              </a:extLst>
            </p:cNvPr>
            <p:cNvSpPr/>
            <p:nvPr/>
          </p:nvSpPr>
          <p:spPr>
            <a:xfrm>
              <a:off x="5944828" y="4884185"/>
              <a:ext cx="866758" cy="725159"/>
            </a:xfrm>
            <a:prstGeom prst="roundRect">
              <a:avLst>
                <a:gd fmla="val 7002" name="adj"/>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aseline="0" cap="none" i="0" kern="0" kumimoji="0" lang="zh-CN" noProof="0" normalizeH="0" spc="0" strike="noStrike" sz="2800" u="none">
                  <a:ln>
                    <a:noFill/>
                  </a:ln>
                  <a:solidFill>
                    <a:srgbClr val="FFFDF8"/>
                  </a:solidFill>
                  <a:effectLst/>
                  <a:uLnTx/>
                  <a:uFillTx/>
                  <a:cs typeface="+mn-ea"/>
                  <a:sym typeface="+mn-lt"/>
                </a:rPr>
                <a:t>是</a:t>
              </a:r>
            </a:p>
          </p:txBody>
        </p:sp>
        <p:sp>
          <p:nvSpPr>
            <p:cNvPr id="72" name="箭头: V 形 30">
              <a:extLst>
                <a:ext uri="{FF2B5EF4-FFF2-40B4-BE49-F238E27FC236}">
                  <a16:creationId xmlns:a16="http://schemas.microsoft.com/office/drawing/2014/main" id="{946EB75D-E63F-4E5D-A6D9-2E64E84E0781}"/>
                </a:ext>
              </a:extLst>
            </p:cNvPr>
            <p:cNvSpPr/>
            <p:nvPr/>
          </p:nvSpPr>
          <p:spPr>
            <a:xfrm flipV="1">
              <a:off x="6899875" y="5122811"/>
              <a:ext cx="167211" cy="274398"/>
            </a:xfrm>
            <a:prstGeom prst="chevron">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1400" u="none">
                <a:ln>
                  <a:noFill/>
                </a:ln>
                <a:solidFill>
                  <a:prstClr val="black"/>
                </a:solidFill>
                <a:effectLst/>
                <a:uLnTx/>
                <a:uFillTx/>
                <a:cs typeface="+mn-ea"/>
                <a:sym typeface="+mn-lt"/>
              </a:endParaRPr>
            </a:p>
          </p:txBody>
        </p:sp>
      </p:grpSp>
    </p:spTree>
    <p:extLst>
      <p:ext uri="{BB962C8B-B14F-4D97-AF65-F5344CB8AC3E}">
        <p14:creationId val="3250462575"/>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500" fill="hold" id="11"/>
                                        <p:tgtEl>
                                          <p:spTgt spid="30"/>
                                        </p:tgtEl>
                                        <p:attrNameLst>
                                          <p:attrName>ppt_x</p:attrName>
                                        </p:attrNameLst>
                                      </p:cBhvr>
                                      <p:tavLst>
                                        <p:tav tm="0">
                                          <p:val>
                                            <p:strVal val="#ppt_x"/>
                                          </p:val>
                                        </p:tav>
                                        <p:tav tm="100000">
                                          <p:val>
                                            <p:strVal val="#ppt_x"/>
                                          </p:val>
                                        </p:tav>
                                      </p:tavLst>
                                    </p:anim>
                                    <p:anim calcmode="lin" valueType="num">
                                      <p:cBhvr additive="base">
                                        <p:cTn dur="500" fill="hold" id="12"/>
                                        <p:tgtEl>
                                          <p:spTgt spid="30"/>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500" fill="hold" id="16"/>
                                        <p:tgtEl>
                                          <p:spTgt spid="2"/>
                                        </p:tgtEl>
                                        <p:attrNameLst>
                                          <p:attrName>ppt_x</p:attrName>
                                        </p:attrNameLst>
                                      </p:cBhvr>
                                      <p:tavLst>
                                        <p:tav tm="0">
                                          <p:val>
                                            <p:strVal val="#ppt_x"/>
                                          </p:val>
                                        </p:tav>
                                        <p:tav tm="100000">
                                          <p:val>
                                            <p:strVal val="#ppt_x"/>
                                          </p:val>
                                        </p:tav>
                                      </p:tavLst>
                                    </p:anim>
                                    <p:anim calcmode="lin" valueType="num">
                                      <p:cBhvr additive="base">
                                        <p:cTn dur="500" fill="hold" id="17"/>
                                        <p:tgtEl>
                                          <p:spTgt spid="2"/>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4">
                                  <p:stCondLst>
                                    <p:cond delay="0"/>
                                  </p:stCondLst>
                                  <p:childTnLst>
                                    <p:set>
                                      <p:cBhvr>
                                        <p:cTn dur="1" fill="hold" id="20">
                                          <p:stCondLst>
                                            <p:cond delay="0"/>
                                          </p:stCondLst>
                                        </p:cTn>
                                        <p:tgtEl>
                                          <p:spTgt spid="49"/>
                                        </p:tgtEl>
                                        <p:attrNameLst>
                                          <p:attrName>style.visibility</p:attrName>
                                        </p:attrNameLst>
                                      </p:cBhvr>
                                      <p:to>
                                        <p:strVal val="visible"/>
                                      </p:to>
                                    </p:set>
                                    <p:anim calcmode="lin" valueType="num">
                                      <p:cBhvr additive="base">
                                        <p:cTn dur="500" fill="hold" id="21"/>
                                        <p:tgtEl>
                                          <p:spTgt spid="49"/>
                                        </p:tgtEl>
                                        <p:attrNameLst>
                                          <p:attrName>ppt_x</p:attrName>
                                        </p:attrNameLst>
                                      </p:cBhvr>
                                      <p:tavLst>
                                        <p:tav tm="0">
                                          <p:val>
                                            <p:strVal val="#ppt_x"/>
                                          </p:val>
                                        </p:tav>
                                        <p:tav tm="100000">
                                          <p:val>
                                            <p:strVal val="#ppt_x"/>
                                          </p:val>
                                        </p:tav>
                                      </p:tavLst>
                                    </p:anim>
                                    <p:anim calcmode="lin" valueType="num">
                                      <p:cBhvr additive="base">
                                        <p:cTn dur="500" fill="hold" id="22"/>
                                        <p:tgtEl>
                                          <p:spTgt spid="49"/>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3"/>
                                        </p:tgtEl>
                                        <p:attrNameLst>
                                          <p:attrName>style.visibility</p:attrName>
                                        </p:attrNameLst>
                                      </p:cBhvr>
                                      <p:to>
                                        <p:strVal val="visible"/>
                                      </p:to>
                                    </p:set>
                                    <p:anim calcmode="lin" valueType="num">
                                      <p:cBhvr additive="base">
                                        <p:cTn dur="500" fill="hold" id="26"/>
                                        <p:tgtEl>
                                          <p:spTgt spid="3"/>
                                        </p:tgtEl>
                                        <p:attrNameLst>
                                          <p:attrName>ppt_x</p:attrName>
                                        </p:attrNameLst>
                                      </p:cBhvr>
                                      <p:tavLst>
                                        <p:tav tm="0">
                                          <p:val>
                                            <p:strVal val="#ppt_x"/>
                                          </p:val>
                                        </p:tav>
                                        <p:tav tm="100000">
                                          <p:val>
                                            <p:strVal val="#ppt_x"/>
                                          </p:val>
                                        </p:tav>
                                      </p:tavLst>
                                    </p:anim>
                                    <p:anim calcmode="lin" valueType="num">
                                      <p:cBhvr additive="base">
                                        <p:cTn dur="500" fill="hold" id="27"/>
                                        <p:tgtEl>
                                          <p:spTgt spid="3"/>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4">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500" fill="hold" id="31"/>
                                        <p:tgtEl>
                                          <p:spTgt spid="5"/>
                                        </p:tgtEl>
                                        <p:attrNameLst>
                                          <p:attrName>ppt_x</p:attrName>
                                        </p:attrNameLst>
                                      </p:cBhvr>
                                      <p:tavLst>
                                        <p:tav tm="0">
                                          <p:val>
                                            <p:strVal val="#ppt_x"/>
                                          </p:val>
                                        </p:tav>
                                        <p:tav tm="100000">
                                          <p:val>
                                            <p:strVal val="#ppt_x"/>
                                          </p:val>
                                        </p:tav>
                                      </p:tavLst>
                                    </p:anim>
                                    <p:anim calcmode="lin" valueType="num">
                                      <p:cBhvr additive="base">
                                        <p:cTn dur="500" fill="hold" id="32"/>
                                        <p:tgtEl>
                                          <p:spTgt spid="5"/>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000"/>
                            </p:stCondLst>
                            <p:childTnLst>
                              <p:par>
                                <p:cTn fill="hold" id="34" nodeType="afterEffect" presetClass="entr" presetID="2" presetSubtype="4">
                                  <p:stCondLst>
                                    <p:cond delay="0"/>
                                  </p:stCondLst>
                                  <p:childTnLst>
                                    <p:set>
                                      <p:cBhvr>
                                        <p:cTn dur="1" fill="hold" id="35">
                                          <p:stCondLst>
                                            <p:cond delay="0"/>
                                          </p:stCondLst>
                                        </p:cTn>
                                        <p:tgtEl>
                                          <p:spTgt spid="8"/>
                                        </p:tgtEl>
                                        <p:attrNameLst>
                                          <p:attrName>style.visibility</p:attrName>
                                        </p:attrNameLst>
                                      </p:cBhvr>
                                      <p:to>
                                        <p:strVal val="visible"/>
                                      </p:to>
                                    </p:set>
                                    <p:anim calcmode="lin" valueType="num">
                                      <p:cBhvr additive="base">
                                        <p:cTn dur="500" fill="hold" id="36"/>
                                        <p:tgtEl>
                                          <p:spTgt spid="8"/>
                                        </p:tgtEl>
                                        <p:attrNameLst>
                                          <p:attrName>ppt_x</p:attrName>
                                        </p:attrNameLst>
                                      </p:cBhvr>
                                      <p:tavLst>
                                        <p:tav tm="0">
                                          <p:val>
                                            <p:strVal val="#ppt_x"/>
                                          </p:val>
                                        </p:tav>
                                        <p:tav tm="100000">
                                          <p:val>
                                            <p:strVal val="#ppt_x"/>
                                          </p:val>
                                        </p:tav>
                                      </p:tavLst>
                                    </p:anim>
                                    <p:anim calcmode="lin" valueType="num">
                                      <p:cBhvr additive="base">
                                        <p:cTn dur="500" fill="hold" id="37"/>
                                        <p:tgtEl>
                                          <p:spTgt spid="8"/>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500"/>
                            </p:stCondLst>
                            <p:childTnLst>
                              <p:par>
                                <p:cTn fill="hold" id="39" nodeType="afterEffect" presetClass="entr" presetID="2" presetSubtype="4">
                                  <p:stCondLst>
                                    <p:cond delay="0"/>
                                  </p:stCondLst>
                                  <p:childTnLst>
                                    <p:set>
                                      <p:cBhvr>
                                        <p:cTn dur="1" fill="hold" id="40">
                                          <p:stCondLst>
                                            <p:cond delay="0"/>
                                          </p:stCondLst>
                                        </p:cTn>
                                        <p:tgtEl>
                                          <p:spTgt spid="6"/>
                                        </p:tgtEl>
                                        <p:attrNameLst>
                                          <p:attrName>style.visibility</p:attrName>
                                        </p:attrNameLst>
                                      </p:cBhvr>
                                      <p:to>
                                        <p:strVal val="visible"/>
                                      </p:to>
                                    </p:set>
                                    <p:anim calcmode="lin" valueType="num">
                                      <p:cBhvr additive="base">
                                        <p:cTn dur="500" fill="hold" id="41"/>
                                        <p:tgtEl>
                                          <p:spTgt spid="6"/>
                                        </p:tgtEl>
                                        <p:attrNameLst>
                                          <p:attrName>ppt_x</p:attrName>
                                        </p:attrNameLst>
                                      </p:cBhvr>
                                      <p:tavLst>
                                        <p:tav tm="0">
                                          <p:val>
                                            <p:strVal val="#ppt_x"/>
                                          </p:val>
                                        </p:tav>
                                        <p:tav tm="100000">
                                          <p:val>
                                            <p:strVal val="#ppt_x"/>
                                          </p:val>
                                        </p:tav>
                                      </p:tavLst>
                                    </p:anim>
                                    <p:anim calcmode="lin" valueType="num">
                                      <p:cBhvr additive="base">
                                        <p:cTn dur="500" fill="hold" id="42"/>
                                        <p:tgtEl>
                                          <p:spTgt spid="6"/>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000"/>
                            </p:stCondLst>
                            <p:childTnLst>
                              <p:par>
                                <p:cTn fill="hold" id="44" nodeType="afterEffect" presetClass="entr" presetID="2" presetSubtype="4">
                                  <p:stCondLst>
                                    <p:cond delay="0"/>
                                  </p:stCondLst>
                                  <p:childTnLst>
                                    <p:set>
                                      <p:cBhvr>
                                        <p:cTn dur="1" fill="hold" id="45">
                                          <p:stCondLst>
                                            <p:cond delay="0"/>
                                          </p:stCondLst>
                                        </p:cTn>
                                        <p:tgtEl>
                                          <p:spTgt spid="7"/>
                                        </p:tgtEl>
                                        <p:attrNameLst>
                                          <p:attrName>style.visibility</p:attrName>
                                        </p:attrNameLst>
                                      </p:cBhvr>
                                      <p:to>
                                        <p:strVal val="visible"/>
                                      </p:to>
                                    </p:set>
                                    <p:anim calcmode="lin" valueType="num">
                                      <p:cBhvr additive="base">
                                        <p:cTn dur="500" fill="hold" id="46"/>
                                        <p:tgtEl>
                                          <p:spTgt spid="7"/>
                                        </p:tgtEl>
                                        <p:attrNameLst>
                                          <p:attrName>ppt_x</p:attrName>
                                        </p:attrNameLst>
                                      </p:cBhvr>
                                      <p:tavLst>
                                        <p:tav tm="0">
                                          <p:val>
                                            <p:strVal val="#ppt_x"/>
                                          </p:val>
                                        </p:tav>
                                        <p:tav tm="100000">
                                          <p:val>
                                            <p:strVal val="#ppt_x"/>
                                          </p:val>
                                        </p:tav>
                                      </p:tavLst>
                                    </p:anim>
                                    <p:anim calcmode="lin" valueType="num">
                                      <p:cBhvr additive="base">
                                        <p:cTn dur="500" fill="hold" id="47"/>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3926175" y="86738"/>
            <a:ext cx="4297680" cy="914400"/>
          </a:xfrm>
          <a:prstGeom prst="rect">
            <a:avLst/>
          </a:prstGeom>
          <a:noFill/>
        </p:spPr>
        <p:txBody>
          <a:bodyPr rtlCol="0" wrap="none">
            <a:spAutoFit/>
          </a:bodyPr>
          <a:lstStyle/>
          <a:p>
            <a:r>
              <a:rPr altLang="en-US" lang="zh-CN" sz="5400">
                <a:solidFill>
                  <a:srgbClr val="C00000"/>
                </a:solidFill>
                <a:cs typeface="+mn-ea"/>
                <a:sym typeface="+mn-lt"/>
              </a:rPr>
              <a:t>支部大会制度</a:t>
            </a:r>
          </a:p>
        </p:txBody>
      </p:sp>
      <p:cxnSp>
        <p:nvCxnSpPr>
          <p:cNvPr id="7" name="PA-1022197">
            <a:extLst>
              <a:ext uri="{FF2B5EF4-FFF2-40B4-BE49-F238E27FC236}">
                <a16:creationId xmlns:a16="http://schemas.microsoft.com/office/drawing/2014/main" id="{4982BC02-1276-403D-830B-2CA2ED9285DC}"/>
              </a:ext>
            </a:extLst>
          </p:cNvPr>
          <p:cNvCxnSpPr/>
          <p:nvPr>
            <p:custDataLst>
              <p:tags r:id="rId3"/>
            </p:custDataLst>
          </p:nvPr>
        </p:nvCxnSpPr>
        <p:spPr>
          <a:xfrm flipH="1">
            <a:off x="1522475" y="1440668"/>
            <a:ext cx="0" cy="40310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198">
            <a:extLst>
              <a:ext uri="{FF2B5EF4-FFF2-40B4-BE49-F238E27FC236}">
                <a16:creationId xmlns:a16="http://schemas.microsoft.com/office/drawing/2014/main" id="{224EC10C-01B9-4BF9-9934-C3F6F77F0E21}"/>
              </a:ext>
            </a:extLst>
          </p:cNvPr>
          <p:cNvSpPr/>
          <p:nvPr>
            <p:custDataLst>
              <p:tags r:id="rId4"/>
            </p:custDataLst>
          </p:nvPr>
        </p:nvSpPr>
        <p:spPr>
          <a:xfrm>
            <a:off x="1266715" y="1426791"/>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1</a:t>
            </a:r>
          </a:p>
        </p:txBody>
      </p:sp>
      <p:sp>
        <p:nvSpPr>
          <p:cNvPr id="9" name="PA-1022200">
            <a:extLst>
              <a:ext uri="{FF2B5EF4-FFF2-40B4-BE49-F238E27FC236}">
                <a16:creationId xmlns:a16="http://schemas.microsoft.com/office/drawing/2014/main" id="{DA06E8C0-F162-4F07-B45A-ED5F62205D7D}"/>
              </a:ext>
            </a:extLst>
          </p:cNvPr>
          <p:cNvSpPr/>
          <p:nvPr>
            <p:custDataLst>
              <p:tags r:id="rId5"/>
            </p:custDataLst>
          </p:nvPr>
        </p:nvSpPr>
        <p:spPr>
          <a:xfrm>
            <a:off x="1821946" y="1454825"/>
            <a:ext cx="9651654"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会议时间：每季度召开1次，会议由党支部书记主持，书记不在时由副书记主持。</a:t>
            </a:r>
          </a:p>
        </p:txBody>
      </p:sp>
      <p:sp>
        <p:nvSpPr>
          <p:cNvPr id="14" name="PA-1022198">
            <a:extLst>
              <a:ext uri="{FF2B5EF4-FFF2-40B4-BE49-F238E27FC236}">
                <a16:creationId xmlns:a16="http://schemas.microsoft.com/office/drawing/2014/main" id="{224EC10C-01B9-4BF9-9934-C3F6F77F0E21}"/>
              </a:ext>
            </a:extLst>
          </p:cNvPr>
          <p:cNvSpPr/>
          <p:nvPr>
            <p:custDataLst>
              <p:tags r:id="rId6"/>
            </p:custDataLst>
          </p:nvPr>
        </p:nvSpPr>
        <p:spPr>
          <a:xfrm>
            <a:off x="1266715" y="2058873"/>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2</a:t>
            </a:r>
          </a:p>
        </p:txBody>
      </p:sp>
      <p:sp>
        <p:nvSpPr>
          <p:cNvPr id="15" name="PA-1022200">
            <a:extLst>
              <a:ext uri="{FF2B5EF4-FFF2-40B4-BE49-F238E27FC236}">
                <a16:creationId xmlns:a16="http://schemas.microsoft.com/office/drawing/2014/main" id="{DA06E8C0-F162-4F07-B45A-ED5F62205D7D}"/>
              </a:ext>
            </a:extLst>
          </p:cNvPr>
          <p:cNvSpPr/>
          <p:nvPr>
            <p:custDataLst>
              <p:tags r:id="rId7"/>
            </p:custDataLst>
          </p:nvPr>
        </p:nvSpPr>
        <p:spPr>
          <a:xfrm>
            <a:off x="1821946" y="2059748"/>
            <a:ext cx="9651654" cy="804672"/>
          </a:xfrm>
          <a:prstGeom prst="rect">
            <a:avLst/>
          </a:prstGeom>
        </p:spPr>
        <p:txBody>
          <a:bodyPr wrap="square">
            <a:spAutoFit/>
          </a:bodyPr>
          <a:lstStyle/>
          <a:p>
            <a:pPr algn="just">
              <a:lnSpc>
                <a:spcPct val="130000"/>
              </a:lnSpc>
            </a:pPr>
            <a:r>
              <a:rPr altLang="en-US" lang="zh-CN">
                <a:solidFill>
                  <a:srgbClr val="C00000"/>
                </a:solidFill>
                <a:cs typeface="+mn-ea"/>
                <a:sym typeface="+mn-lt"/>
              </a:rPr>
              <a:t>与会人员：会议由全体党员参加，根据内容的需要，有时可吸收非党干部或入党积极分子列席参加。</a:t>
            </a:r>
          </a:p>
        </p:txBody>
      </p:sp>
      <p:sp>
        <p:nvSpPr>
          <p:cNvPr id="16" name="PA-1022198">
            <a:extLst>
              <a:ext uri="{FF2B5EF4-FFF2-40B4-BE49-F238E27FC236}">
                <a16:creationId xmlns:a16="http://schemas.microsoft.com/office/drawing/2014/main" id="{224EC10C-01B9-4BF9-9934-C3F6F77F0E21}"/>
              </a:ext>
            </a:extLst>
          </p:cNvPr>
          <p:cNvSpPr/>
          <p:nvPr>
            <p:custDataLst>
              <p:tags r:id="rId8"/>
            </p:custDataLst>
          </p:nvPr>
        </p:nvSpPr>
        <p:spPr>
          <a:xfrm>
            <a:off x="1266715" y="270000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3</a:t>
            </a:r>
          </a:p>
        </p:txBody>
      </p:sp>
      <p:sp>
        <p:nvSpPr>
          <p:cNvPr id="17" name="PA-1022200">
            <a:extLst>
              <a:ext uri="{FF2B5EF4-FFF2-40B4-BE49-F238E27FC236}">
                <a16:creationId xmlns:a16="http://schemas.microsoft.com/office/drawing/2014/main" id="{DA06E8C0-F162-4F07-B45A-ED5F62205D7D}"/>
              </a:ext>
            </a:extLst>
          </p:cNvPr>
          <p:cNvSpPr/>
          <p:nvPr>
            <p:custDataLst>
              <p:tags r:id="rId9"/>
            </p:custDataLst>
          </p:nvPr>
        </p:nvSpPr>
        <p:spPr>
          <a:xfrm>
            <a:off x="1821946" y="2700883"/>
            <a:ext cx="9651654" cy="2944368"/>
          </a:xfrm>
          <a:prstGeom prst="rect">
            <a:avLst/>
          </a:prstGeom>
        </p:spPr>
        <p:txBody>
          <a:bodyPr wrap="square">
            <a:spAutoFit/>
          </a:bodyPr>
          <a:lstStyle/>
          <a:p>
            <a:pPr algn="just">
              <a:lnSpc>
                <a:spcPct val="130000"/>
              </a:lnSpc>
            </a:pPr>
            <a:r>
              <a:rPr altLang="en-US" lang="zh-CN">
                <a:solidFill>
                  <a:srgbClr val="C00000"/>
                </a:solidFill>
                <a:cs typeface="+mn-ea"/>
                <a:sym typeface="+mn-lt"/>
              </a:rPr>
              <a:t>会议内容：（1）传达学习党的路线、方针、政策和上级党组织的决议、指示，制定党支部贯彻落实的计划、措施。           </a:t>
            </a:r>
          </a:p>
          <a:p>
            <a:pPr algn="just">
              <a:lnSpc>
                <a:spcPct val="130000"/>
              </a:lnSpc>
            </a:pPr>
            <a:r>
              <a:rPr altLang="en-US" lang="zh-CN">
                <a:solidFill>
                  <a:srgbClr val="C00000"/>
                </a:solidFill>
                <a:cs typeface="+mn-ea"/>
                <a:sym typeface="+mn-lt"/>
              </a:rPr>
              <a:t>                      （2）定期听取、讨论支部委员会的工作报告，对支部委员会的工作进行审查和监督。 </a:t>
            </a:r>
          </a:p>
          <a:p>
            <a:pPr algn="just">
              <a:lnSpc>
                <a:spcPct val="130000"/>
              </a:lnSpc>
            </a:pPr>
            <a:r>
              <a:rPr altLang="en-US" lang="zh-CN">
                <a:solidFill>
                  <a:srgbClr val="C00000"/>
                </a:solidFill>
                <a:cs typeface="+mn-ea"/>
                <a:sym typeface="+mn-lt"/>
              </a:rPr>
              <a:t>                      （3）讨论发展新党员和接受预备党员转正，讨论决定对党员的表彰和处分。 </a:t>
            </a:r>
          </a:p>
          <a:p>
            <a:pPr algn="just">
              <a:lnSpc>
                <a:spcPct val="130000"/>
              </a:lnSpc>
            </a:pPr>
            <a:r>
              <a:rPr altLang="en-US" lang="zh-CN">
                <a:solidFill>
                  <a:srgbClr val="C00000"/>
                </a:solidFill>
                <a:cs typeface="+mn-ea"/>
                <a:sym typeface="+mn-lt"/>
              </a:rPr>
              <a:t>                      （4）选举支部委员会成员和出席上级党代会的代表。 </a:t>
            </a:r>
          </a:p>
          <a:p>
            <a:pPr algn="just">
              <a:lnSpc>
                <a:spcPct val="130000"/>
              </a:lnSpc>
            </a:pPr>
            <a:r>
              <a:rPr altLang="en-US" lang="zh-CN">
                <a:solidFill>
                  <a:srgbClr val="C00000"/>
                </a:solidFill>
                <a:cs typeface="+mn-ea"/>
                <a:sym typeface="+mn-lt"/>
              </a:rPr>
              <a:t>                      （5）讨论需由支部大会决定的其它重要事项。</a:t>
            </a:r>
          </a:p>
        </p:txBody>
      </p:sp>
      <p:sp>
        <p:nvSpPr>
          <p:cNvPr id="19" name="PA-1022198">
            <a:extLst>
              <a:ext uri="{FF2B5EF4-FFF2-40B4-BE49-F238E27FC236}">
                <a16:creationId xmlns:a16="http://schemas.microsoft.com/office/drawing/2014/main" id="{224EC10C-01B9-4BF9-9934-C3F6F77F0E21}"/>
              </a:ext>
            </a:extLst>
          </p:cNvPr>
          <p:cNvSpPr/>
          <p:nvPr>
            <p:custDataLst>
              <p:tags r:id="rId10"/>
            </p:custDataLst>
          </p:nvPr>
        </p:nvSpPr>
        <p:spPr>
          <a:xfrm>
            <a:off x="1266715" y="4270212"/>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4</a:t>
            </a:r>
          </a:p>
        </p:txBody>
      </p:sp>
      <p:sp>
        <p:nvSpPr>
          <p:cNvPr id="20" name="PA-1022200">
            <a:extLst>
              <a:ext uri="{FF2B5EF4-FFF2-40B4-BE49-F238E27FC236}">
                <a16:creationId xmlns:a16="http://schemas.microsoft.com/office/drawing/2014/main" id="{DA06E8C0-F162-4F07-B45A-ED5F62205D7D}"/>
              </a:ext>
            </a:extLst>
          </p:cNvPr>
          <p:cNvSpPr/>
          <p:nvPr>
            <p:custDataLst>
              <p:tags r:id="rId11"/>
            </p:custDataLst>
          </p:nvPr>
        </p:nvSpPr>
        <p:spPr>
          <a:xfrm>
            <a:off x="1821946" y="4316352"/>
            <a:ext cx="9651654" cy="408432"/>
          </a:xfrm>
          <a:prstGeom prst="rect">
            <a:avLst/>
          </a:prstGeom>
        </p:spPr>
        <p:txBody>
          <a:bodyPr wrap="square">
            <a:spAutoFit/>
          </a:bodyPr>
          <a:lstStyle/>
          <a:p>
            <a:pPr algn="just">
              <a:lnSpc>
                <a:spcPct val="130000"/>
              </a:lnSpc>
            </a:pPr>
            <a:r>
              <a:rPr altLang="en-US" lang="zh-CN" sz="1600">
                <a:cs typeface="+mn-ea"/>
                <a:sym typeface="+mn-lt"/>
              </a:rPr>
              <a:t>会议形成的决议由支委会负责检查落实。</a:t>
            </a:r>
          </a:p>
        </p:txBody>
      </p:sp>
      <p:sp>
        <p:nvSpPr>
          <p:cNvPr id="21" name="PA-1022198">
            <a:extLst>
              <a:ext uri="{FF2B5EF4-FFF2-40B4-BE49-F238E27FC236}">
                <a16:creationId xmlns:a16="http://schemas.microsoft.com/office/drawing/2014/main" id="{224EC10C-01B9-4BF9-9934-C3F6F77F0E21}"/>
              </a:ext>
            </a:extLst>
          </p:cNvPr>
          <p:cNvSpPr/>
          <p:nvPr>
            <p:custDataLst>
              <p:tags r:id="rId12"/>
            </p:custDataLst>
          </p:nvPr>
        </p:nvSpPr>
        <p:spPr>
          <a:xfrm>
            <a:off x="1266715" y="4902294"/>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5</a:t>
            </a:r>
          </a:p>
        </p:txBody>
      </p:sp>
      <p:sp>
        <p:nvSpPr>
          <p:cNvPr id="22" name="PA-1022200">
            <a:extLst>
              <a:ext uri="{FF2B5EF4-FFF2-40B4-BE49-F238E27FC236}">
                <a16:creationId xmlns:a16="http://schemas.microsoft.com/office/drawing/2014/main" id="{DA06E8C0-F162-4F07-B45A-ED5F62205D7D}"/>
              </a:ext>
            </a:extLst>
          </p:cNvPr>
          <p:cNvSpPr/>
          <p:nvPr>
            <p:custDataLst>
              <p:tags r:id="rId13"/>
            </p:custDataLst>
          </p:nvPr>
        </p:nvSpPr>
        <p:spPr>
          <a:xfrm>
            <a:off x="1821946" y="4903168"/>
            <a:ext cx="9651654"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会议记录：支部组织委员负责会议记录，会议记录要认真保管，年终归档备查。</a:t>
            </a:r>
          </a:p>
        </p:txBody>
      </p:sp>
    </p:spTree>
    <p:extLst>
      <p:ext uri="{BB962C8B-B14F-4D97-AF65-F5344CB8AC3E}">
        <p14:creationId val="1212912819"/>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7"/>
                                        </p:tgtEl>
                                        <p:attrNameLst>
                                          <p:attrName>style.visibility</p:attrName>
                                        </p:attrNameLst>
                                      </p:cBhvr>
                                      <p:to>
                                        <p:strVal val="visible"/>
                                      </p:to>
                                    </p:set>
                                    <p:animEffect filter="wipe(up)"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anim calcmode="lin" valueType="num">
                                      <p:cBhvr>
                                        <p:cTn dur="500" fill="hold" id="16"/>
                                        <p:tgtEl>
                                          <p:spTgt spid="8"/>
                                        </p:tgtEl>
                                        <p:attrNameLst>
                                          <p:attrName>ppt_x</p:attrName>
                                        </p:attrNameLst>
                                      </p:cBhvr>
                                      <p:tavLst>
                                        <p:tav tm="0">
                                          <p:val>
                                            <p:strVal val="#ppt_x"/>
                                          </p:val>
                                        </p:tav>
                                        <p:tav tm="100000">
                                          <p:val>
                                            <p:strVal val="#ppt_x"/>
                                          </p:val>
                                        </p:tav>
                                      </p:tavLst>
                                    </p:anim>
                                    <p:anim calcmode="lin" valueType="num">
                                      <p:cBhvr>
                                        <p:cTn dur="500" fill="hold" id="17"/>
                                        <p:tgtEl>
                                          <p:spTgt spid="8"/>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9"/>
                                        </p:tgtEl>
                                        <p:attrNameLst>
                                          <p:attrName>style.visibility</p:attrName>
                                        </p:attrNameLst>
                                      </p:cBhvr>
                                      <p:to>
                                        <p:strVal val="visible"/>
                                      </p:to>
                                    </p:set>
                                    <p:animEffect filter="wipe(left)" transition="in">
                                      <p:cBhvr>
                                        <p:cTn dur="500" id="21"/>
                                        <p:tgtEl>
                                          <p:spTgt spid="9"/>
                                        </p:tgtEl>
                                      </p:cBhvr>
                                    </p:animEffect>
                                  </p:childTnLst>
                                </p:cTn>
                              </p:par>
                            </p:childTnLst>
                          </p:cTn>
                        </p:par>
                        <p:par>
                          <p:cTn fill="hold" id="22" nodeType="afterGroup">
                            <p:stCondLst>
                              <p:cond delay="2000"/>
                            </p:stCondLst>
                            <p:childTnLst>
                              <p:par>
                                <p:cTn fill="hold" grpId="0"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500" id="25"/>
                                        <p:tgtEl>
                                          <p:spTgt spid="14"/>
                                        </p:tgtEl>
                                      </p:cBhvr>
                                    </p:animEffect>
                                    <p:anim calcmode="lin" valueType="num">
                                      <p:cBhvr>
                                        <p:cTn dur="500" fill="hold" id="26"/>
                                        <p:tgtEl>
                                          <p:spTgt spid="14"/>
                                        </p:tgtEl>
                                        <p:attrNameLst>
                                          <p:attrName>ppt_x</p:attrName>
                                        </p:attrNameLst>
                                      </p:cBhvr>
                                      <p:tavLst>
                                        <p:tav tm="0">
                                          <p:val>
                                            <p:strVal val="#ppt_x"/>
                                          </p:val>
                                        </p:tav>
                                        <p:tav tm="100000">
                                          <p:val>
                                            <p:strVal val="#ppt_x"/>
                                          </p:val>
                                        </p:tav>
                                      </p:tavLst>
                                    </p:anim>
                                    <p:anim calcmode="lin" valueType="num">
                                      <p:cBhvr>
                                        <p:cTn dur="5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5"/>
                                        </p:tgtEl>
                                        <p:attrNameLst>
                                          <p:attrName>style.visibility</p:attrName>
                                        </p:attrNameLst>
                                      </p:cBhvr>
                                      <p:to>
                                        <p:strVal val="visible"/>
                                      </p:to>
                                    </p:set>
                                    <p:animEffect filter="wipe(left)" transition="in">
                                      <p:cBhvr>
                                        <p:cTn dur="500" id="31"/>
                                        <p:tgtEl>
                                          <p:spTgt spid="15"/>
                                        </p:tgtEl>
                                      </p:cBhvr>
                                    </p:animEffect>
                                  </p:childTnLst>
                                </p:cTn>
                              </p:par>
                            </p:childTnLst>
                          </p:cTn>
                        </p:par>
                        <p:par>
                          <p:cTn fill="hold" id="32" nodeType="afterGroup">
                            <p:stCondLst>
                              <p:cond delay="3000"/>
                            </p:stCondLst>
                            <p:childTnLst>
                              <p:par>
                                <p:cTn fill="hold" grpId="0" id="33" nodeType="afterEffect" presetClass="entr" presetID="42" presetSubtype="0">
                                  <p:stCondLst>
                                    <p:cond delay="0"/>
                                  </p:stCondLst>
                                  <p:childTnLst>
                                    <p:set>
                                      <p:cBhvr>
                                        <p:cTn dur="1" fill="hold" id="34">
                                          <p:stCondLst>
                                            <p:cond delay="0"/>
                                          </p:stCondLst>
                                        </p:cTn>
                                        <p:tgtEl>
                                          <p:spTgt spid="16"/>
                                        </p:tgtEl>
                                        <p:attrNameLst>
                                          <p:attrName>style.visibility</p:attrName>
                                        </p:attrNameLst>
                                      </p:cBhvr>
                                      <p:to>
                                        <p:strVal val="visible"/>
                                      </p:to>
                                    </p:set>
                                    <p:animEffect filter="fade" transition="in">
                                      <p:cBhvr>
                                        <p:cTn dur="500" id="35"/>
                                        <p:tgtEl>
                                          <p:spTgt spid="16"/>
                                        </p:tgtEl>
                                      </p:cBhvr>
                                    </p:animEffect>
                                    <p:anim calcmode="lin" valueType="num">
                                      <p:cBhvr>
                                        <p:cTn dur="500" fill="hold" id="36"/>
                                        <p:tgtEl>
                                          <p:spTgt spid="16"/>
                                        </p:tgtEl>
                                        <p:attrNameLst>
                                          <p:attrName>ppt_x</p:attrName>
                                        </p:attrNameLst>
                                      </p:cBhvr>
                                      <p:tavLst>
                                        <p:tav tm="0">
                                          <p:val>
                                            <p:strVal val="#ppt_x"/>
                                          </p:val>
                                        </p:tav>
                                        <p:tav tm="100000">
                                          <p:val>
                                            <p:strVal val="#ppt_x"/>
                                          </p:val>
                                        </p:tav>
                                      </p:tavLst>
                                    </p:anim>
                                    <p:anim calcmode="lin" valueType="num">
                                      <p:cBhvr>
                                        <p:cTn dur="500" fill="hold" id="37"/>
                                        <p:tgtEl>
                                          <p:spTgt spid="1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17"/>
                                        </p:tgtEl>
                                        <p:attrNameLst>
                                          <p:attrName>style.visibility</p:attrName>
                                        </p:attrNameLst>
                                      </p:cBhvr>
                                      <p:to>
                                        <p:strVal val="visible"/>
                                      </p:to>
                                    </p:set>
                                    <p:animEffect filter="wipe(left)" transition="in">
                                      <p:cBhvr>
                                        <p:cTn dur="500" id="41"/>
                                        <p:tgtEl>
                                          <p:spTgt spid="17"/>
                                        </p:tgtEl>
                                      </p:cBhvr>
                                    </p:animEffect>
                                  </p:childTnLst>
                                </p:cTn>
                              </p:par>
                            </p:childTnLst>
                          </p:cTn>
                        </p:par>
                        <p:par>
                          <p:cTn fill="hold" id="42" nodeType="afterGroup">
                            <p:stCondLst>
                              <p:cond delay="4000"/>
                            </p:stCondLst>
                            <p:childTnLst>
                              <p:par>
                                <p:cTn fill="hold" grpId="0" id="43" nodeType="afterEffect" presetClass="entr" presetID="42" presetSubtype="0">
                                  <p:stCondLst>
                                    <p:cond delay="0"/>
                                  </p:stCondLst>
                                  <p:childTnLst>
                                    <p:set>
                                      <p:cBhvr>
                                        <p:cTn dur="1" fill="hold" id="44">
                                          <p:stCondLst>
                                            <p:cond delay="0"/>
                                          </p:stCondLst>
                                        </p:cTn>
                                        <p:tgtEl>
                                          <p:spTgt spid="19"/>
                                        </p:tgtEl>
                                        <p:attrNameLst>
                                          <p:attrName>style.visibility</p:attrName>
                                        </p:attrNameLst>
                                      </p:cBhvr>
                                      <p:to>
                                        <p:strVal val="visible"/>
                                      </p:to>
                                    </p:set>
                                    <p:animEffect filter="fade" transition="in">
                                      <p:cBhvr>
                                        <p:cTn dur="500" id="45"/>
                                        <p:tgtEl>
                                          <p:spTgt spid="19"/>
                                        </p:tgtEl>
                                      </p:cBhvr>
                                    </p:animEffect>
                                    <p:anim calcmode="lin" valueType="num">
                                      <p:cBhvr>
                                        <p:cTn dur="500" fill="hold" id="46"/>
                                        <p:tgtEl>
                                          <p:spTgt spid="19"/>
                                        </p:tgtEl>
                                        <p:attrNameLst>
                                          <p:attrName>ppt_x</p:attrName>
                                        </p:attrNameLst>
                                      </p:cBhvr>
                                      <p:tavLst>
                                        <p:tav tm="0">
                                          <p:val>
                                            <p:strVal val="#ppt_x"/>
                                          </p:val>
                                        </p:tav>
                                        <p:tav tm="100000">
                                          <p:val>
                                            <p:strVal val="#ppt_x"/>
                                          </p:val>
                                        </p:tav>
                                      </p:tavLst>
                                    </p:anim>
                                    <p:anim calcmode="lin" valueType="num">
                                      <p:cBhvr>
                                        <p:cTn dur="500" fill="hold" id="47"/>
                                        <p:tgtEl>
                                          <p:spTgt spid="19"/>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500"/>
                            </p:stCondLst>
                            <p:childTnLst>
                              <p:par>
                                <p:cTn fill="hold" grpId="0" id="49" nodeType="afterEffect" presetClass="entr" presetID="22" presetSubtype="8">
                                  <p:stCondLst>
                                    <p:cond delay="0"/>
                                  </p:stCondLst>
                                  <p:childTnLst>
                                    <p:set>
                                      <p:cBhvr>
                                        <p:cTn dur="1" fill="hold" id="50">
                                          <p:stCondLst>
                                            <p:cond delay="0"/>
                                          </p:stCondLst>
                                        </p:cTn>
                                        <p:tgtEl>
                                          <p:spTgt spid="20"/>
                                        </p:tgtEl>
                                        <p:attrNameLst>
                                          <p:attrName>style.visibility</p:attrName>
                                        </p:attrNameLst>
                                      </p:cBhvr>
                                      <p:to>
                                        <p:strVal val="visible"/>
                                      </p:to>
                                    </p:set>
                                    <p:animEffect filter="wipe(left)" transition="in">
                                      <p:cBhvr>
                                        <p:cTn dur="500" id="51"/>
                                        <p:tgtEl>
                                          <p:spTgt spid="20"/>
                                        </p:tgtEl>
                                      </p:cBhvr>
                                    </p:animEffect>
                                  </p:childTnLst>
                                </p:cTn>
                              </p:par>
                            </p:childTnLst>
                          </p:cTn>
                        </p:par>
                        <p:par>
                          <p:cTn fill="hold" id="52" nodeType="afterGroup">
                            <p:stCondLst>
                              <p:cond delay="5000"/>
                            </p:stCondLst>
                            <p:childTnLst>
                              <p:par>
                                <p:cTn fill="hold" grpId="0" id="53" nodeType="afterEffect" presetClass="entr" presetID="42" presetSubtype="0">
                                  <p:stCondLst>
                                    <p:cond delay="0"/>
                                  </p:stCondLst>
                                  <p:childTnLst>
                                    <p:set>
                                      <p:cBhvr>
                                        <p:cTn dur="1" fill="hold" id="54">
                                          <p:stCondLst>
                                            <p:cond delay="0"/>
                                          </p:stCondLst>
                                        </p:cTn>
                                        <p:tgtEl>
                                          <p:spTgt spid="21"/>
                                        </p:tgtEl>
                                        <p:attrNameLst>
                                          <p:attrName>style.visibility</p:attrName>
                                        </p:attrNameLst>
                                      </p:cBhvr>
                                      <p:to>
                                        <p:strVal val="visible"/>
                                      </p:to>
                                    </p:set>
                                    <p:animEffect filter="fade" transition="in">
                                      <p:cBhvr>
                                        <p:cTn dur="500" id="55"/>
                                        <p:tgtEl>
                                          <p:spTgt spid="21"/>
                                        </p:tgtEl>
                                      </p:cBhvr>
                                    </p:animEffect>
                                    <p:anim calcmode="lin" valueType="num">
                                      <p:cBhvr>
                                        <p:cTn dur="500" fill="hold" id="56"/>
                                        <p:tgtEl>
                                          <p:spTgt spid="21"/>
                                        </p:tgtEl>
                                        <p:attrNameLst>
                                          <p:attrName>ppt_x</p:attrName>
                                        </p:attrNameLst>
                                      </p:cBhvr>
                                      <p:tavLst>
                                        <p:tav tm="0">
                                          <p:val>
                                            <p:strVal val="#ppt_x"/>
                                          </p:val>
                                        </p:tav>
                                        <p:tav tm="100000">
                                          <p:val>
                                            <p:strVal val="#ppt_x"/>
                                          </p:val>
                                        </p:tav>
                                      </p:tavLst>
                                    </p:anim>
                                    <p:anim calcmode="lin" valueType="num">
                                      <p:cBhvr>
                                        <p:cTn dur="500" fill="hold" id="57"/>
                                        <p:tgtEl>
                                          <p:spTgt spid="21"/>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5500"/>
                            </p:stCondLst>
                            <p:childTnLst>
                              <p:par>
                                <p:cTn fill="hold" grpId="0" id="59" nodeType="afterEffect" presetClass="entr" presetID="22" presetSubtype="8">
                                  <p:stCondLst>
                                    <p:cond delay="0"/>
                                  </p:stCondLst>
                                  <p:childTnLst>
                                    <p:set>
                                      <p:cBhvr>
                                        <p:cTn dur="1" fill="hold" id="60">
                                          <p:stCondLst>
                                            <p:cond delay="0"/>
                                          </p:stCondLst>
                                        </p:cTn>
                                        <p:tgtEl>
                                          <p:spTgt spid="22"/>
                                        </p:tgtEl>
                                        <p:attrNameLst>
                                          <p:attrName>style.visibility</p:attrName>
                                        </p:attrNameLst>
                                      </p:cBhvr>
                                      <p:to>
                                        <p:strVal val="visible"/>
                                      </p:to>
                                    </p:set>
                                    <p:animEffect filter="wipe(left)" transition="in">
                                      <p:cBhvr>
                                        <p:cTn dur="500" id="6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4"/>
      <p:bldP grpId="0" spid="15"/>
      <p:bldP grpId="0" spid="16"/>
      <p:bldP grpId="0" spid="17"/>
      <p:bldP grpId="0" spid="19"/>
      <p:bldP grpId="0" spid="20"/>
      <p:bldP grpId="0" spid="21"/>
      <p:bldP grpId="0" spid="2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3547270" y="65314"/>
            <a:ext cx="5669280" cy="914400"/>
          </a:xfrm>
          <a:prstGeom prst="rect">
            <a:avLst/>
          </a:prstGeom>
          <a:noFill/>
        </p:spPr>
        <p:txBody>
          <a:bodyPr rtlCol="0" wrap="none">
            <a:spAutoFit/>
          </a:bodyPr>
          <a:lstStyle/>
          <a:p>
            <a:r>
              <a:rPr altLang="en-US" lang="zh-CN" sz="5400">
                <a:solidFill>
                  <a:srgbClr val="C00000"/>
                </a:solidFill>
                <a:cs typeface="+mn-ea"/>
                <a:sym typeface="+mn-lt"/>
              </a:rPr>
              <a:t>支部委员会制度  </a:t>
            </a:r>
          </a:p>
        </p:txBody>
      </p:sp>
      <p:cxnSp>
        <p:nvCxnSpPr>
          <p:cNvPr id="7" name="PA-1022197">
            <a:extLst>
              <a:ext uri="{FF2B5EF4-FFF2-40B4-BE49-F238E27FC236}">
                <a16:creationId xmlns:a16="http://schemas.microsoft.com/office/drawing/2014/main" id="{4982BC02-1276-403D-830B-2CA2ED9285DC}"/>
              </a:ext>
            </a:extLst>
          </p:cNvPr>
          <p:cNvCxnSpPr/>
          <p:nvPr>
            <p:custDataLst>
              <p:tags r:id="rId3"/>
            </p:custDataLst>
          </p:nvPr>
        </p:nvCxnSpPr>
        <p:spPr>
          <a:xfrm flipH="1">
            <a:off x="1630494" y="1460710"/>
            <a:ext cx="0" cy="355119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198">
            <a:extLst>
              <a:ext uri="{FF2B5EF4-FFF2-40B4-BE49-F238E27FC236}">
                <a16:creationId xmlns:a16="http://schemas.microsoft.com/office/drawing/2014/main" id="{224EC10C-01B9-4BF9-9934-C3F6F77F0E21}"/>
              </a:ext>
            </a:extLst>
          </p:cNvPr>
          <p:cNvSpPr/>
          <p:nvPr>
            <p:custDataLst>
              <p:tags r:id="rId4"/>
            </p:custDataLst>
          </p:nvPr>
        </p:nvSpPr>
        <p:spPr>
          <a:xfrm>
            <a:off x="1374734" y="1446833"/>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1</a:t>
            </a:r>
          </a:p>
        </p:txBody>
      </p:sp>
      <p:sp>
        <p:nvSpPr>
          <p:cNvPr id="9" name="PA-1022200">
            <a:extLst>
              <a:ext uri="{FF2B5EF4-FFF2-40B4-BE49-F238E27FC236}">
                <a16:creationId xmlns:a16="http://schemas.microsoft.com/office/drawing/2014/main" id="{DA06E8C0-F162-4F07-B45A-ED5F62205D7D}"/>
              </a:ext>
            </a:extLst>
          </p:cNvPr>
          <p:cNvSpPr/>
          <p:nvPr>
            <p:custDataLst>
              <p:tags r:id="rId5"/>
            </p:custDataLst>
          </p:nvPr>
        </p:nvSpPr>
        <p:spPr>
          <a:xfrm>
            <a:off x="1929965" y="1474867"/>
            <a:ext cx="9651654"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会议时间：支部委员会的会议每月1次。</a:t>
            </a:r>
          </a:p>
        </p:txBody>
      </p:sp>
      <p:sp>
        <p:nvSpPr>
          <p:cNvPr id="10" name="PA-1022198">
            <a:extLst>
              <a:ext uri="{FF2B5EF4-FFF2-40B4-BE49-F238E27FC236}">
                <a16:creationId xmlns:a16="http://schemas.microsoft.com/office/drawing/2014/main" id="{224EC10C-01B9-4BF9-9934-C3F6F77F0E21}"/>
              </a:ext>
            </a:extLst>
          </p:cNvPr>
          <p:cNvSpPr/>
          <p:nvPr>
            <p:custDataLst>
              <p:tags r:id="rId6"/>
            </p:custDataLst>
          </p:nvPr>
        </p:nvSpPr>
        <p:spPr>
          <a:xfrm>
            <a:off x="1374734" y="2078915"/>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2</a:t>
            </a:r>
          </a:p>
        </p:txBody>
      </p:sp>
      <p:sp>
        <p:nvSpPr>
          <p:cNvPr id="11" name="PA-1022200">
            <a:extLst>
              <a:ext uri="{FF2B5EF4-FFF2-40B4-BE49-F238E27FC236}">
                <a16:creationId xmlns:a16="http://schemas.microsoft.com/office/drawing/2014/main" id="{DA06E8C0-F162-4F07-B45A-ED5F62205D7D}"/>
              </a:ext>
            </a:extLst>
          </p:cNvPr>
          <p:cNvSpPr/>
          <p:nvPr>
            <p:custDataLst>
              <p:tags r:id="rId7"/>
            </p:custDataLst>
          </p:nvPr>
        </p:nvSpPr>
        <p:spPr>
          <a:xfrm>
            <a:off x="1929965" y="2079790"/>
            <a:ext cx="9651654"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与会人员：会议由全体支委会成员参加。 会议由党支部书记主持，书记不在时由副书记主持。</a:t>
            </a:r>
          </a:p>
        </p:txBody>
      </p:sp>
      <p:sp>
        <p:nvSpPr>
          <p:cNvPr id="12" name="PA-1022198">
            <a:extLst>
              <a:ext uri="{FF2B5EF4-FFF2-40B4-BE49-F238E27FC236}">
                <a16:creationId xmlns:a16="http://schemas.microsoft.com/office/drawing/2014/main" id="{224EC10C-01B9-4BF9-9934-C3F6F77F0E21}"/>
              </a:ext>
            </a:extLst>
          </p:cNvPr>
          <p:cNvSpPr/>
          <p:nvPr>
            <p:custDataLst>
              <p:tags r:id="rId8"/>
            </p:custDataLst>
          </p:nvPr>
        </p:nvSpPr>
        <p:spPr>
          <a:xfrm>
            <a:off x="1374734" y="2720050"/>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3</a:t>
            </a:r>
          </a:p>
        </p:txBody>
      </p:sp>
      <p:sp>
        <p:nvSpPr>
          <p:cNvPr id="13" name="PA-1022200">
            <a:extLst>
              <a:ext uri="{FF2B5EF4-FFF2-40B4-BE49-F238E27FC236}">
                <a16:creationId xmlns:a16="http://schemas.microsoft.com/office/drawing/2014/main" id="{DA06E8C0-F162-4F07-B45A-ED5F62205D7D}"/>
              </a:ext>
            </a:extLst>
          </p:cNvPr>
          <p:cNvSpPr/>
          <p:nvPr>
            <p:custDataLst>
              <p:tags r:id="rId9"/>
            </p:custDataLst>
          </p:nvPr>
        </p:nvSpPr>
        <p:spPr>
          <a:xfrm>
            <a:off x="1929965" y="2720925"/>
            <a:ext cx="9651654" cy="2587752"/>
          </a:xfrm>
          <a:prstGeom prst="rect">
            <a:avLst/>
          </a:prstGeom>
        </p:spPr>
        <p:txBody>
          <a:bodyPr wrap="square">
            <a:spAutoFit/>
          </a:bodyPr>
          <a:lstStyle/>
          <a:p>
            <a:pPr algn="just">
              <a:lnSpc>
                <a:spcPct val="130000"/>
              </a:lnSpc>
            </a:pPr>
            <a:r>
              <a:rPr altLang="en-US" lang="zh-CN">
                <a:solidFill>
                  <a:srgbClr val="C00000"/>
                </a:solidFill>
                <a:cs typeface="+mn-ea"/>
                <a:sym typeface="+mn-lt"/>
              </a:rPr>
              <a:t>会议内容：</a:t>
            </a:r>
          </a:p>
          <a:p>
            <a:pPr algn="just">
              <a:lnSpc>
                <a:spcPct val="130000"/>
              </a:lnSpc>
            </a:pPr>
            <a:r>
              <a:rPr altLang="en-US" lang="zh-CN">
                <a:solidFill>
                  <a:srgbClr val="C00000"/>
                </a:solidFill>
                <a:cs typeface="+mn-ea"/>
                <a:sym typeface="+mn-lt"/>
              </a:rPr>
              <a:t>（1）研究贯彻执行上级党组织和支部党员大会的决议和意见。 </a:t>
            </a:r>
          </a:p>
          <a:p>
            <a:pPr algn="just">
              <a:lnSpc>
                <a:spcPct val="130000"/>
              </a:lnSpc>
            </a:pPr>
            <a:r>
              <a:rPr altLang="en-US" lang="zh-CN">
                <a:solidFill>
                  <a:srgbClr val="C00000"/>
                </a:solidFill>
                <a:cs typeface="+mn-ea"/>
                <a:sym typeface="+mn-lt"/>
              </a:rPr>
              <a:t>（2）讨论通过年度支部工作计划和工作总结。 </a:t>
            </a:r>
          </a:p>
          <a:p>
            <a:pPr algn="just">
              <a:lnSpc>
                <a:spcPct val="130000"/>
              </a:lnSpc>
            </a:pPr>
            <a:r>
              <a:rPr altLang="en-US" lang="zh-CN">
                <a:solidFill>
                  <a:srgbClr val="C00000"/>
                </a:solidFill>
                <a:cs typeface="+mn-ea"/>
                <a:sym typeface="+mn-lt"/>
              </a:rPr>
              <a:t>（3）开展批评与自我批评。 </a:t>
            </a:r>
          </a:p>
          <a:p>
            <a:pPr algn="just">
              <a:lnSpc>
                <a:spcPct val="130000"/>
              </a:lnSpc>
            </a:pPr>
            <a:r>
              <a:rPr altLang="en-US" lang="zh-CN">
                <a:solidFill>
                  <a:srgbClr val="C00000"/>
                </a:solidFill>
                <a:cs typeface="+mn-ea"/>
                <a:sym typeface="+mn-lt"/>
              </a:rPr>
              <a:t>（4）开展民主评议党员活动。 </a:t>
            </a:r>
          </a:p>
          <a:p>
            <a:pPr algn="just">
              <a:lnSpc>
                <a:spcPct val="130000"/>
              </a:lnSpc>
            </a:pPr>
            <a:r>
              <a:rPr altLang="en-US" lang="zh-CN">
                <a:solidFill>
                  <a:srgbClr val="C00000"/>
                </a:solidFill>
                <a:cs typeface="+mn-ea"/>
                <a:sym typeface="+mn-lt"/>
              </a:rPr>
              <a:t>（5）研究入党积极分子的培养教育及党员发展对象，评选优秀党员。 </a:t>
            </a:r>
          </a:p>
          <a:p>
            <a:pPr algn="just">
              <a:lnSpc>
                <a:spcPct val="130000"/>
              </a:lnSpc>
            </a:pPr>
            <a:r>
              <a:rPr altLang="en-US" lang="zh-CN">
                <a:solidFill>
                  <a:srgbClr val="C00000"/>
                </a:solidFill>
                <a:cs typeface="+mn-ea"/>
                <a:sym typeface="+mn-lt"/>
              </a:rPr>
              <a:t>（6）讨论支部工作重要事项和工作措施。</a:t>
            </a:r>
          </a:p>
        </p:txBody>
      </p:sp>
    </p:spTree>
    <p:extLst>
      <p:ext uri="{BB962C8B-B14F-4D97-AF65-F5344CB8AC3E}">
        <p14:creationId val="146929153"/>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7"/>
                                        </p:tgtEl>
                                        <p:attrNameLst>
                                          <p:attrName>style.visibility</p:attrName>
                                        </p:attrNameLst>
                                      </p:cBhvr>
                                      <p:to>
                                        <p:strVal val="visible"/>
                                      </p:to>
                                    </p:set>
                                    <p:animEffect filter="wipe(up)"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anim calcmode="lin" valueType="num">
                                      <p:cBhvr>
                                        <p:cTn dur="500" fill="hold" id="16"/>
                                        <p:tgtEl>
                                          <p:spTgt spid="8"/>
                                        </p:tgtEl>
                                        <p:attrNameLst>
                                          <p:attrName>ppt_x</p:attrName>
                                        </p:attrNameLst>
                                      </p:cBhvr>
                                      <p:tavLst>
                                        <p:tav tm="0">
                                          <p:val>
                                            <p:strVal val="#ppt_x"/>
                                          </p:val>
                                        </p:tav>
                                        <p:tav tm="100000">
                                          <p:val>
                                            <p:strVal val="#ppt_x"/>
                                          </p:val>
                                        </p:tav>
                                      </p:tavLst>
                                    </p:anim>
                                    <p:anim calcmode="lin" valueType="num">
                                      <p:cBhvr>
                                        <p:cTn dur="500" fill="hold" id="17"/>
                                        <p:tgtEl>
                                          <p:spTgt spid="8"/>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9"/>
                                        </p:tgtEl>
                                        <p:attrNameLst>
                                          <p:attrName>style.visibility</p:attrName>
                                        </p:attrNameLst>
                                      </p:cBhvr>
                                      <p:to>
                                        <p:strVal val="visible"/>
                                      </p:to>
                                    </p:set>
                                    <p:animEffect filter="wipe(left)" transition="in">
                                      <p:cBhvr>
                                        <p:cTn dur="500" id="21"/>
                                        <p:tgtEl>
                                          <p:spTgt spid="9"/>
                                        </p:tgtEl>
                                      </p:cBhvr>
                                    </p:animEffect>
                                  </p:childTnLst>
                                </p:cTn>
                              </p:par>
                            </p:childTnLst>
                          </p:cTn>
                        </p:par>
                        <p:par>
                          <p:cTn fill="hold" id="22" nodeType="afterGroup">
                            <p:stCondLst>
                              <p:cond delay="2000"/>
                            </p:stCondLst>
                            <p:childTnLst>
                              <p:par>
                                <p:cTn fill="hold" grpId="0" id="23" nodeType="afterEffect" presetClass="entr" presetID="42"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anim calcmode="lin" valueType="num">
                                      <p:cBhvr>
                                        <p:cTn dur="500" fill="hold" id="26"/>
                                        <p:tgtEl>
                                          <p:spTgt spid="10"/>
                                        </p:tgtEl>
                                        <p:attrNameLst>
                                          <p:attrName>ppt_x</p:attrName>
                                        </p:attrNameLst>
                                      </p:cBhvr>
                                      <p:tavLst>
                                        <p:tav tm="0">
                                          <p:val>
                                            <p:strVal val="#ppt_x"/>
                                          </p:val>
                                        </p:tav>
                                        <p:tav tm="100000">
                                          <p:val>
                                            <p:strVal val="#ppt_x"/>
                                          </p:val>
                                        </p:tav>
                                      </p:tavLst>
                                    </p:anim>
                                    <p:anim calcmode="lin" valueType="num">
                                      <p:cBhvr>
                                        <p:cTn dur="500" fill="hold" id="27"/>
                                        <p:tgtEl>
                                          <p:spTgt spid="1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1"/>
                                        </p:tgtEl>
                                        <p:attrNameLst>
                                          <p:attrName>style.visibility</p:attrName>
                                        </p:attrNameLst>
                                      </p:cBhvr>
                                      <p:to>
                                        <p:strVal val="visible"/>
                                      </p:to>
                                    </p:set>
                                    <p:animEffect filter="wipe(left)" transition="in">
                                      <p:cBhvr>
                                        <p:cTn dur="500" id="31"/>
                                        <p:tgtEl>
                                          <p:spTgt spid="11"/>
                                        </p:tgtEl>
                                      </p:cBhvr>
                                    </p:animEffect>
                                  </p:childTnLst>
                                </p:cTn>
                              </p:par>
                            </p:childTnLst>
                          </p:cTn>
                        </p:par>
                        <p:par>
                          <p:cTn fill="hold" id="32" nodeType="afterGroup">
                            <p:stCondLst>
                              <p:cond delay="3000"/>
                            </p:stCondLst>
                            <p:childTnLst>
                              <p:par>
                                <p:cTn fill="hold" grpId="0" id="33" nodeType="afterEffect" presetClass="entr" presetID="42"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500" id="35"/>
                                        <p:tgtEl>
                                          <p:spTgt spid="12"/>
                                        </p:tgtEl>
                                      </p:cBhvr>
                                    </p:animEffect>
                                    <p:anim calcmode="lin" valueType="num">
                                      <p:cBhvr>
                                        <p:cTn dur="500" fill="hold" id="36"/>
                                        <p:tgtEl>
                                          <p:spTgt spid="12"/>
                                        </p:tgtEl>
                                        <p:attrNameLst>
                                          <p:attrName>ppt_x</p:attrName>
                                        </p:attrNameLst>
                                      </p:cBhvr>
                                      <p:tavLst>
                                        <p:tav tm="0">
                                          <p:val>
                                            <p:strVal val="#ppt_x"/>
                                          </p:val>
                                        </p:tav>
                                        <p:tav tm="100000">
                                          <p:val>
                                            <p:strVal val="#ppt_x"/>
                                          </p:val>
                                        </p:tav>
                                      </p:tavLst>
                                    </p:anim>
                                    <p:anim calcmode="lin" valueType="num">
                                      <p:cBhvr>
                                        <p:cTn dur="500" fill="hold" id="37"/>
                                        <p:tgtEl>
                                          <p:spTgt spid="12"/>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13"/>
                                        </p:tgtEl>
                                        <p:attrNameLst>
                                          <p:attrName>style.visibility</p:attrName>
                                        </p:attrNameLst>
                                      </p:cBhvr>
                                      <p:to>
                                        <p:strVal val="visible"/>
                                      </p:to>
                                    </p:set>
                                    <p:animEffect filter="wipe(left)" transition="in">
                                      <p:cBhvr>
                                        <p:cTn dur="500" id="4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P grpId="0" spid="12"/>
      <p:bldP grpId="0" spid="1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PA-1022197">
            <a:extLst>
              <a:ext uri="{FF2B5EF4-FFF2-40B4-BE49-F238E27FC236}">
                <a16:creationId xmlns:a16="http://schemas.microsoft.com/office/drawing/2014/main" id="{4982BC02-1276-403D-830B-2CA2ED9285DC}"/>
              </a:ext>
            </a:extLst>
          </p:cNvPr>
          <p:cNvCxnSpPr/>
          <p:nvPr>
            <p:custDataLst>
              <p:tags r:id="rId3"/>
            </p:custDataLst>
          </p:nvPr>
        </p:nvCxnSpPr>
        <p:spPr>
          <a:xfrm flipH="1">
            <a:off x="6961144" y="1023392"/>
            <a:ext cx="0" cy="41849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A-1022198">
            <a:extLst>
              <a:ext uri="{FF2B5EF4-FFF2-40B4-BE49-F238E27FC236}">
                <a16:creationId xmlns:a16="http://schemas.microsoft.com/office/drawing/2014/main" id="{224EC10C-01B9-4BF9-9934-C3F6F77F0E21}"/>
              </a:ext>
            </a:extLst>
          </p:cNvPr>
          <p:cNvSpPr/>
          <p:nvPr>
            <p:custDataLst>
              <p:tags r:id="rId4"/>
            </p:custDataLst>
          </p:nvPr>
        </p:nvSpPr>
        <p:spPr>
          <a:xfrm>
            <a:off x="6705384" y="1009515"/>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4</a:t>
            </a:r>
          </a:p>
        </p:txBody>
      </p:sp>
      <p:sp>
        <p:nvSpPr>
          <p:cNvPr id="4" name="PA-1022200">
            <a:extLst>
              <a:ext uri="{FF2B5EF4-FFF2-40B4-BE49-F238E27FC236}">
                <a16:creationId xmlns:a16="http://schemas.microsoft.com/office/drawing/2014/main" id="{DA06E8C0-F162-4F07-B45A-ED5F62205D7D}"/>
              </a:ext>
            </a:extLst>
          </p:cNvPr>
          <p:cNvSpPr/>
          <p:nvPr>
            <p:custDataLst>
              <p:tags r:id="rId5"/>
            </p:custDataLst>
          </p:nvPr>
        </p:nvSpPr>
        <p:spPr>
          <a:xfrm>
            <a:off x="7260616" y="1037549"/>
            <a:ext cx="4337057" cy="1517904"/>
          </a:xfrm>
          <a:prstGeom prst="rect">
            <a:avLst/>
          </a:prstGeom>
        </p:spPr>
        <p:txBody>
          <a:bodyPr wrap="square">
            <a:spAutoFit/>
          </a:bodyPr>
          <a:lstStyle/>
          <a:p>
            <a:pPr algn="just">
              <a:lnSpc>
                <a:spcPct val="130000"/>
              </a:lnSpc>
            </a:pPr>
            <a:r>
              <a:rPr altLang="en-US" lang="zh-CN">
                <a:solidFill>
                  <a:srgbClr val="C00000"/>
                </a:solidFill>
                <a:cs typeface="+mn-ea"/>
                <a:sym typeface="+mn-lt"/>
              </a:rPr>
              <a:t>会议要求：支部委员会决定重要事项时，到会支部委员必须超过半数以上；如遇重大问题要作出决定，到会的委员不超过半数时，必须提交党员大会讨论。</a:t>
            </a:r>
          </a:p>
        </p:txBody>
      </p:sp>
      <p:sp>
        <p:nvSpPr>
          <p:cNvPr id="5" name="PA-1022198">
            <a:extLst>
              <a:ext uri="{FF2B5EF4-FFF2-40B4-BE49-F238E27FC236}">
                <a16:creationId xmlns:a16="http://schemas.microsoft.com/office/drawing/2014/main" id="{224EC10C-01B9-4BF9-9934-C3F6F77F0E21}"/>
              </a:ext>
            </a:extLst>
          </p:cNvPr>
          <p:cNvSpPr/>
          <p:nvPr>
            <p:custDataLst>
              <p:tags r:id="rId6"/>
            </p:custDataLst>
          </p:nvPr>
        </p:nvSpPr>
        <p:spPr>
          <a:xfrm>
            <a:off x="6705384" y="2655577"/>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5</a:t>
            </a:r>
          </a:p>
        </p:txBody>
      </p:sp>
      <p:sp>
        <p:nvSpPr>
          <p:cNvPr id="6" name="PA-1022200">
            <a:extLst>
              <a:ext uri="{FF2B5EF4-FFF2-40B4-BE49-F238E27FC236}">
                <a16:creationId xmlns:a16="http://schemas.microsoft.com/office/drawing/2014/main" id="{DA06E8C0-F162-4F07-B45A-ED5F62205D7D}"/>
              </a:ext>
            </a:extLst>
          </p:cNvPr>
          <p:cNvSpPr/>
          <p:nvPr>
            <p:custDataLst>
              <p:tags r:id="rId7"/>
            </p:custDataLst>
          </p:nvPr>
        </p:nvSpPr>
        <p:spPr>
          <a:xfrm>
            <a:off x="7260616" y="2656452"/>
            <a:ext cx="4337057" cy="725424"/>
          </a:xfrm>
          <a:prstGeom prst="rect">
            <a:avLst/>
          </a:prstGeom>
        </p:spPr>
        <p:txBody>
          <a:bodyPr wrap="square">
            <a:spAutoFit/>
          </a:bodyPr>
          <a:lstStyle/>
          <a:p>
            <a:pPr algn="just">
              <a:lnSpc>
                <a:spcPct val="130000"/>
              </a:lnSpc>
            </a:pPr>
            <a:r>
              <a:rPr altLang="en-US" lang="zh-CN" sz="1600">
                <a:cs typeface="+mn-ea"/>
                <a:sym typeface="+mn-lt"/>
              </a:rPr>
              <a:t>会议形成的决议，应确定有关支委会成员负责检查落实，并向书记报告执行情况。</a:t>
            </a:r>
          </a:p>
        </p:txBody>
      </p:sp>
      <p:sp>
        <p:nvSpPr>
          <p:cNvPr id="7" name="PA-1022198">
            <a:extLst>
              <a:ext uri="{FF2B5EF4-FFF2-40B4-BE49-F238E27FC236}">
                <a16:creationId xmlns:a16="http://schemas.microsoft.com/office/drawing/2014/main" id="{224EC10C-01B9-4BF9-9934-C3F6F77F0E21}"/>
              </a:ext>
            </a:extLst>
          </p:cNvPr>
          <p:cNvSpPr/>
          <p:nvPr>
            <p:custDataLst>
              <p:tags r:id="rId8"/>
            </p:custDataLst>
          </p:nvPr>
        </p:nvSpPr>
        <p:spPr>
          <a:xfrm>
            <a:off x="6705384" y="3867366"/>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6</a:t>
            </a:r>
          </a:p>
        </p:txBody>
      </p:sp>
      <p:sp>
        <p:nvSpPr>
          <p:cNvPr id="8" name="PA-1022200">
            <a:extLst>
              <a:ext uri="{FF2B5EF4-FFF2-40B4-BE49-F238E27FC236}">
                <a16:creationId xmlns:a16="http://schemas.microsoft.com/office/drawing/2014/main" id="{DA06E8C0-F162-4F07-B45A-ED5F62205D7D}"/>
              </a:ext>
            </a:extLst>
          </p:cNvPr>
          <p:cNvSpPr/>
          <p:nvPr>
            <p:custDataLst>
              <p:tags r:id="rId9"/>
            </p:custDataLst>
          </p:nvPr>
        </p:nvSpPr>
        <p:spPr>
          <a:xfrm>
            <a:off x="7260616" y="3868241"/>
            <a:ext cx="4337057" cy="1517904"/>
          </a:xfrm>
          <a:prstGeom prst="rect">
            <a:avLst/>
          </a:prstGeom>
        </p:spPr>
        <p:txBody>
          <a:bodyPr wrap="square">
            <a:spAutoFit/>
          </a:bodyPr>
          <a:lstStyle/>
          <a:p>
            <a:pPr algn="just">
              <a:lnSpc>
                <a:spcPct val="130000"/>
              </a:lnSpc>
            </a:pPr>
            <a:r>
              <a:rPr altLang="en-US" lang="zh-CN">
                <a:solidFill>
                  <a:srgbClr val="C00000"/>
                </a:solidFill>
                <a:cs typeface="+mn-ea"/>
                <a:sym typeface="+mn-lt"/>
              </a:rPr>
              <a:t>会议记录：指定专人做好会议记录，记录内容包括：时间、地点、主持人、缺席人员名单、会议议题、会议决议等。会议记录由专人保管，存档备查。</a:t>
            </a:r>
          </a:p>
        </p:txBody>
      </p:sp>
      <p:pic>
        <p:nvPicPr>
          <p:cNvPr id="11" name="图片 10">
            <a:extLst>
              <a:ext uri="{FF2B5EF4-FFF2-40B4-BE49-F238E27FC236}">
                <a16:creationId xmlns:a16="http://schemas.microsoft.com/office/drawing/2014/main" id="{EF282783-FB35-4EDC-B255-0B2CBD604AA3}"/>
              </a:ext>
            </a:extLst>
          </p:cNvPr>
          <p:cNvPicPr>
            <a:picLocks noChangeAspect="1"/>
          </p:cNvPicPr>
          <p:nvPr/>
        </p:nvPicPr>
        <p:blipFill>
          <a:blip r:embed="rId10">
            <a:extLst>
              <a:ext uri="{28A0092B-C50C-407E-A947-70E740481C1C}">
                <a14:useLocalDpi val="0"/>
              </a:ext>
            </a:extLst>
          </a:blip>
          <a:srcRect b="22996" l="10873" r="8888" t="30714"/>
          <a:stretch>
            <a:fillRect/>
          </a:stretch>
        </p:blipFill>
        <p:spPr>
          <a:xfrm>
            <a:off x="424542" y="1579822"/>
            <a:ext cx="5502730" cy="3174549"/>
          </a:xfrm>
          <a:prstGeom prst="rect">
            <a:avLst/>
          </a:prstGeom>
        </p:spPr>
      </p:pic>
    </p:spTree>
    <p:extLst>
      <p:ext uri="{BB962C8B-B14F-4D97-AF65-F5344CB8AC3E}">
        <p14:creationId val="2659613877"/>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id="11" nodeType="afterEffect" presetClass="entr" presetID="22" presetSubtype="1">
                                  <p:stCondLst>
                                    <p:cond delay="0"/>
                                  </p:stCondLst>
                                  <p:childTnLst>
                                    <p:set>
                                      <p:cBhvr>
                                        <p:cTn dur="1" fill="hold" id="12">
                                          <p:stCondLst>
                                            <p:cond delay="0"/>
                                          </p:stCondLst>
                                        </p:cTn>
                                        <p:tgtEl>
                                          <p:spTgt spid="2"/>
                                        </p:tgtEl>
                                        <p:attrNameLst>
                                          <p:attrName>style.visibility</p:attrName>
                                        </p:attrNameLst>
                                      </p:cBhvr>
                                      <p:to>
                                        <p:strVal val="visible"/>
                                      </p:to>
                                    </p:set>
                                    <p:animEffect filter="wipe(up)" transition="in">
                                      <p:cBhvr>
                                        <p:cTn dur="500" id="13"/>
                                        <p:tgtEl>
                                          <p:spTgt spid="2"/>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500" id="17"/>
                                        <p:tgtEl>
                                          <p:spTgt spid="3"/>
                                        </p:tgtEl>
                                      </p:cBhvr>
                                    </p:animEffect>
                                    <p:anim calcmode="lin" valueType="num">
                                      <p:cBhvr>
                                        <p:cTn dur="500" fill="hold" id="18"/>
                                        <p:tgtEl>
                                          <p:spTgt spid="3"/>
                                        </p:tgtEl>
                                        <p:attrNameLst>
                                          <p:attrName>ppt_x</p:attrName>
                                        </p:attrNameLst>
                                      </p:cBhvr>
                                      <p:tavLst>
                                        <p:tav tm="0">
                                          <p:val>
                                            <p:strVal val="#ppt_x"/>
                                          </p:val>
                                        </p:tav>
                                        <p:tav tm="100000">
                                          <p:val>
                                            <p:strVal val="#ppt_x"/>
                                          </p:val>
                                        </p:tav>
                                      </p:tavLst>
                                    </p:anim>
                                    <p:anim calcmode="lin" valueType="num">
                                      <p:cBhvr>
                                        <p:cTn dur="500" fill="hold" id="19"/>
                                        <p:tgtEl>
                                          <p:spTgt spid="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4"/>
                                        </p:tgtEl>
                                        <p:attrNameLst>
                                          <p:attrName>style.visibility</p:attrName>
                                        </p:attrNameLst>
                                      </p:cBhvr>
                                      <p:to>
                                        <p:strVal val="visible"/>
                                      </p:to>
                                    </p:set>
                                    <p:animEffect filter="wipe(left)" transition="in">
                                      <p:cBhvr>
                                        <p:cTn dur="500" id="23"/>
                                        <p:tgtEl>
                                          <p:spTgt spid="4"/>
                                        </p:tgtEl>
                                      </p:cBhvr>
                                    </p:animEffect>
                                  </p:childTnLst>
                                </p:cTn>
                              </p:par>
                            </p:childTnLst>
                          </p:cTn>
                        </p:par>
                        <p:par>
                          <p:cTn fill="hold" id="24" nodeType="afterGroup">
                            <p:stCondLst>
                              <p:cond delay="2000"/>
                            </p:stCondLst>
                            <p:childTnLst>
                              <p:par>
                                <p:cTn fill="hold" grpId="0" id="25" nodeType="afterEffect" presetClass="entr" presetID="42" presetSubtype="0">
                                  <p:stCondLst>
                                    <p:cond delay="0"/>
                                  </p:stCondLst>
                                  <p:childTnLst>
                                    <p:set>
                                      <p:cBhvr>
                                        <p:cTn dur="1" fill="hold" id="26">
                                          <p:stCondLst>
                                            <p:cond delay="0"/>
                                          </p:stCondLst>
                                        </p:cTn>
                                        <p:tgtEl>
                                          <p:spTgt spid="5"/>
                                        </p:tgtEl>
                                        <p:attrNameLst>
                                          <p:attrName>style.visibility</p:attrName>
                                        </p:attrNameLst>
                                      </p:cBhvr>
                                      <p:to>
                                        <p:strVal val="visible"/>
                                      </p:to>
                                    </p:set>
                                    <p:animEffect filter="fade" transition="in">
                                      <p:cBhvr>
                                        <p:cTn dur="500" id="27"/>
                                        <p:tgtEl>
                                          <p:spTgt spid="5"/>
                                        </p:tgtEl>
                                      </p:cBhvr>
                                    </p:animEffect>
                                    <p:anim calcmode="lin" valueType="num">
                                      <p:cBhvr>
                                        <p:cTn dur="500" fill="hold" id="28"/>
                                        <p:tgtEl>
                                          <p:spTgt spid="5"/>
                                        </p:tgtEl>
                                        <p:attrNameLst>
                                          <p:attrName>ppt_x</p:attrName>
                                        </p:attrNameLst>
                                      </p:cBhvr>
                                      <p:tavLst>
                                        <p:tav tm="0">
                                          <p:val>
                                            <p:strVal val="#ppt_x"/>
                                          </p:val>
                                        </p:tav>
                                        <p:tav tm="100000">
                                          <p:val>
                                            <p:strVal val="#ppt_x"/>
                                          </p:val>
                                        </p:tav>
                                      </p:tavLst>
                                    </p:anim>
                                    <p:anim calcmode="lin" valueType="num">
                                      <p:cBhvr>
                                        <p:cTn dur="500" fill="hold" id="29"/>
                                        <p:tgtEl>
                                          <p:spTgt spid="5"/>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2" presetSubtype="8">
                                  <p:stCondLst>
                                    <p:cond delay="0"/>
                                  </p:stCondLst>
                                  <p:childTnLst>
                                    <p:set>
                                      <p:cBhvr>
                                        <p:cTn dur="1" fill="hold" id="32">
                                          <p:stCondLst>
                                            <p:cond delay="0"/>
                                          </p:stCondLst>
                                        </p:cTn>
                                        <p:tgtEl>
                                          <p:spTgt spid="6"/>
                                        </p:tgtEl>
                                        <p:attrNameLst>
                                          <p:attrName>style.visibility</p:attrName>
                                        </p:attrNameLst>
                                      </p:cBhvr>
                                      <p:to>
                                        <p:strVal val="visible"/>
                                      </p:to>
                                    </p:set>
                                    <p:animEffect filter="wipe(left)" transition="in">
                                      <p:cBhvr>
                                        <p:cTn dur="500" id="33"/>
                                        <p:tgtEl>
                                          <p:spTgt spid="6"/>
                                        </p:tgtEl>
                                      </p:cBhvr>
                                    </p:animEffect>
                                  </p:childTnLst>
                                </p:cTn>
                              </p:par>
                            </p:childTnLst>
                          </p:cTn>
                        </p:par>
                        <p:par>
                          <p:cTn fill="hold" id="34" nodeType="afterGroup">
                            <p:stCondLst>
                              <p:cond delay="3000"/>
                            </p:stCondLst>
                            <p:childTnLst>
                              <p:par>
                                <p:cTn fill="hold" grpId="0" id="35" nodeType="afterEffect" presetClass="entr" presetID="42" presetSubtype="0">
                                  <p:stCondLst>
                                    <p:cond delay="0"/>
                                  </p:stCondLst>
                                  <p:childTnLst>
                                    <p:set>
                                      <p:cBhvr>
                                        <p:cTn dur="1" fill="hold" id="36">
                                          <p:stCondLst>
                                            <p:cond delay="0"/>
                                          </p:stCondLst>
                                        </p:cTn>
                                        <p:tgtEl>
                                          <p:spTgt spid="7"/>
                                        </p:tgtEl>
                                        <p:attrNameLst>
                                          <p:attrName>style.visibility</p:attrName>
                                        </p:attrNameLst>
                                      </p:cBhvr>
                                      <p:to>
                                        <p:strVal val="visible"/>
                                      </p:to>
                                    </p:set>
                                    <p:animEffect filter="fade" transition="in">
                                      <p:cBhvr>
                                        <p:cTn dur="500" id="37"/>
                                        <p:tgtEl>
                                          <p:spTgt spid="7"/>
                                        </p:tgtEl>
                                      </p:cBhvr>
                                    </p:animEffect>
                                    <p:anim calcmode="lin" valueType="num">
                                      <p:cBhvr>
                                        <p:cTn dur="500" fill="hold" id="38"/>
                                        <p:tgtEl>
                                          <p:spTgt spid="7"/>
                                        </p:tgtEl>
                                        <p:attrNameLst>
                                          <p:attrName>ppt_x</p:attrName>
                                        </p:attrNameLst>
                                      </p:cBhvr>
                                      <p:tavLst>
                                        <p:tav tm="0">
                                          <p:val>
                                            <p:strVal val="#ppt_x"/>
                                          </p:val>
                                        </p:tav>
                                        <p:tav tm="100000">
                                          <p:val>
                                            <p:strVal val="#ppt_x"/>
                                          </p:val>
                                        </p:tav>
                                      </p:tavLst>
                                    </p:anim>
                                    <p:anim calcmode="lin" valueType="num">
                                      <p:cBhvr>
                                        <p:cTn dur="500" fill="hold" id="39"/>
                                        <p:tgtEl>
                                          <p:spTgt spid="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2" presetSubtype="8">
                                  <p:stCondLst>
                                    <p:cond delay="0"/>
                                  </p:stCondLst>
                                  <p:childTnLst>
                                    <p:set>
                                      <p:cBhvr>
                                        <p:cTn dur="1" fill="hold" id="42">
                                          <p:stCondLst>
                                            <p:cond delay="0"/>
                                          </p:stCondLst>
                                        </p:cTn>
                                        <p:tgtEl>
                                          <p:spTgt spid="8"/>
                                        </p:tgtEl>
                                        <p:attrNameLst>
                                          <p:attrName>style.visibility</p:attrName>
                                        </p:attrNameLst>
                                      </p:cBhvr>
                                      <p:to>
                                        <p:strVal val="visible"/>
                                      </p:to>
                                    </p:set>
                                    <p:animEffect filter="wipe(left)" transition="in">
                                      <p:cBhvr>
                                        <p:cTn dur="500" id="4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3926175" y="89229"/>
            <a:ext cx="4297680" cy="914400"/>
          </a:xfrm>
          <a:prstGeom prst="rect">
            <a:avLst/>
          </a:prstGeom>
          <a:noFill/>
        </p:spPr>
        <p:txBody>
          <a:bodyPr rtlCol="0" wrap="none">
            <a:spAutoFit/>
          </a:bodyPr>
          <a:lstStyle/>
          <a:p>
            <a:r>
              <a:rPr altLang="en-US" lang="zh-CN" sz="5400">
                <a:solidFill>
                  <a:srgbClr val="C00000"/>
                </a:solidFill>
                <a:cs typeface="+mn-ea"/>
                <a:sym typeface="+mn-lt"/>
              </a:rPr>
              <a:t>党小组会制度</a:t>
            </a:r>
          </a:p>
        </p:txBody>
      </p:sp>
      <p:cxnSp>
        <p:nvCxnSpPr>
          <p:cNvPr id="7" name="PA-1022197">
            <a:extLst>
              <a:ext uri="{FF2B5EF4-FFF2-40B4-BE49-F238E27FC236}">
                <a16:creationId xmlns:a16="http://schemas.microsoft.com/office/drawing/2014/main" id="{4982BC02-1276-403D-830B-2CA2ED9285DC}"/>
              </a:ext>
            </a:extLst>
          </p:cNvPr>
          <p:cNvCxnSpPr/>
          <p:nvPr>
            <p:custDataLst>
              <p:tags r:id="rId3"/>
            </p:custDataLst>
          </p:nvPr>
        </p:nvCxnSpPr>
        <p:spPr>
          <a:xfrm flipH="1">
            <a:off x="1786244" y="1319084"/>
            <a:ext cx="0" cy="40310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198">
            <a:extLst>
              <a:ext uri="{FF2B5EF4-FFF2-40B4-BE49-F238E27FC236}">
                <a16:creationId xmlns:a16="http://schemas.microsoft.com/office/drawing/2014/main" id="{224EC10C-01B9-4BF9-9934-C3F6F77F0E21}"/>
              </a:ext>
            </a:extLst>
          </p:cNvPr>
          <p:cNvSpPr/>
          <p:nvPr>
            <p:custDataLst>
              <p:tags r:id="rId4"/>
            </p:custDataLst>
          </p:nvPr>
        </p:nvSpPr>
        <p:spPr>
          <a:xfrm>
            <a:off x="1530484" y="1305207"/>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1</a:t>
            </a:r>
          </a:p>
        </p:txBody>
      </p:sp>
      <p:sp>
        <p:nvSpPr>
          <p:cNvPr id="9" name="PA-1022200">
            <a:extLst>
              <a:ext uri="{FF2B5EF4-FFF2-40B4-BE49-F238E27FC236}">
                <a16:creationId xmlns:a16="http://schemas.microsoft.com/office/drawing/2014/main" id="{DA06E8C0-F162-4F07-B45A-ED5F62205D7D}"/>
              </a:ext>
            </a:extLst>
          </p:cNvPr>
          <p:cNvSpPr/>
          <p:nvPr>
            <p:custDataLst>
              <p:tags r:id="rId5"/>
            </p:custDataLst>
          </p:nvPr>
        </p:nvSpPr>
        <p:spPr>
          <a:xfrm>
            <a:off x="2085715" y="1333241"/>
            <a:ext cx="9651654"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会议时间：党小组会每月至少召开1次。</a:t>
            </a:r>
          </a:p>
        </p:txBody>
      </p:sp>
      <p:sp>
        <p:nvSpPr>
          <p:cNvPr id="14" name="PA-1022198">
            <a:extLst>
              <a:ext uri="{FF2B5EF4-FFF2-40B4-BE49-F238E27FC236}">
                <a16:creationId xmlns:a16="http://schemas.microsoft.com/office/drawing/2014/main" id="{224EC10C-01B9-4BF9-9934-C3F6F77F0E21}"/>
              </a:ext>
            </a:extLst>
          </p:cNvPr>
          <p:cNvSpPr/>
          <p:nvPr>
            <p:custDataLst>
              <p:tags r:id="rId6"/>
            </p:custDataLst>
          </p:nvPr>
        </p:nvSpPr>
        <p:spPr>
          <a:xfrm>
            <a:off x="1530484" y="1937289"/>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2</a:t>
            </a:r>
          </a:p>
        </p:txBody>
      </p:sp>
      <p:sp>
        <p:nvSpPr>
          <p:cNvPr id="15" name="PA-1022200">
            <a:extLst>
              <a:ext uri="{FF2B5EF4-FFF2-40B4-BE49-F238E27FC236}">
                <a16:creationId xmlns:a16="http://schemas.microsoft.com/office/drawing/2014/main" id="{DA06E8C0-F162-4F07-B45A-ED5F62205D7D}"/>
              </a:ext>
            </a:extLst>
          </p:cNvPr>
          <p:cNvSpPr/>
          <p:nvPr>
            <p:custDataLst>
              <p:tags r:id="rId7"/>
            </p:custDataLst>
          </p:nvPr>
        </p:nvSpPr>
        <p:spPr>
          <a:xfrm>
            <a:off x="2085715" y="1938164"/>
            <a:ext cx="9651654"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与会人员：会议由小组全体党员参加，由党小组长主持。</a:t>
            </a:r>
          </a:p>
        </p:txBody>
      </p:sp>
      <p:sp>
        <p:nvSpPr>
          <p:cNvPr id="16" name="PA-1022198">
            <a:extLst>
              <a:ext uri="{FF2B5EF4-FFF2-40B4-BE49-F238E27FC236}">
                <a16:creationId xmlns:a16="http://schemas.microsoft.com/office/drawing/2014/main" id="{224EC10C-01B9-4BF9-9934-C3F6F77F0E21}"/>
              </a:ext>
            </a:extLst>
          </p:cNvPr>
          <p:cNvSpPr/>
          <p:nvPr>
            <p:custDataLst>
              <p:tags r:id="rId8"/>
            </p:custDataLst>
          </p:nvPr>
        </p:nvSpPr>
        <p:spPr>
          <a:xfrm>
            <a:off x="1530484" y="2578424"/>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3</a:t>
            </a:r>
          </a:p>
        </p:txBody>
      </p:sp>
      <p:sp>
        <p:nvSpPr>
          <p:cNvPr id="17" name="PA-1022200">
            <a:extLst>
              <a:ext uri="{FF2B5EF4-FFF2-40B4-BE49-F238E27FC236}">
                <a16:creationId xmlns:a16="http://schemas.microsoft.com/office/drawing/2014/main" id="{DA06E8C0-F162-4F07-B45A-ED5F62205D7D}"/>
              </a:ext>
            </a:extLst>
          </p:cNvPr>
          <p:cNvSpPr/>
          <p:nvPr>
            <p:custDataLst>
              <p:tags r:id="rId9"/>
            </p:custDataLst>
          </p:nvPr>
        </p:nvSpPr>
        <p:spPr>
          <a:xfrm>
            <a:off x="2085715" y="2579299"/>
            <a:ext cx="9651654" cy="2587752"/>
          </a:xfrm>
          <a:prstGeom prst="rect">
            <a:avLst/>
          </a:prstGeom>
        </p:spPr>
        <p:txBody>
          <a:bodyPr wrap="square">
            <a:spAutoFit/>
          </a:bodyPr>
          <a:lstStyle/>
          <a:p>
            <a:pPr algn="just">
              <a:lnSpc>
                <a:spcPct val="130000"/>
              </a:lnSpc>
            </a:pPr>
            <a:r>
              <a:rPr altLang="en-US" lang="zh-CN">
                <a:solidFill>
                  <a:srgbClr val="C00000"/>
                </a:solidFill>
                <a:cs typeface="+mn-ea"/>
                <a:sym typeface="+mn-lt"/>
              </a:rPr>
              <a:t>主要内容：（1）学习马列主义、毛泽东思想、邓小平理论、“三个代表”重要思想和党的路线、方针、政策。 </a:t>
            </a:r>
          </a:p>
          <a:p>
            <a:pPr algn="just">
              <a:lnSpc>
                <a:spcPct val="130000"/>
              </a:lnSpc>
            </a:pPr>
            <a:r>
              <a:rPr altLang="en-US" lang="zh-CN">
                <a:solidFill>
                  <a:srgbClr val="C00000"/>
                </a:solidFill>
                <a:cs typeface="+mn-ea"/>
                <a:sym typeface="+mn-lt"/>
              </a:rPr>
              <a:t>                      （2）传达支部的决议，讨论贯彻支部决议的具体措施及每个党员应承担的任务。 </a:t>
            </a:r>
          </a:p>
          <a:p>
            <a:pPr algn="just">
              <a:lnSpc>
                <a:spcPct val="130000"/>
              </a:lnSpc>
            </a:pPr>
            <a:r>
              <a:rPr altLang="en-US" lang="zh-CN">
                <a:solidFill>
                  <a:srgbClr val="C00000"/>
                </a:solidFill>
                <a:cs typeface="+mn-ea"/>
                <a:sym typeface="+mn-lt"/>
              </a:rPr>
              <a:t>                      （3）党员汇报思想、工作、学习和执行党支部决议的情况。 </a:t>
            </a:r>
          </a:p>
          <a:p>
            <a:pPr algn="just">
              <a:lnSpc>
                <a:spcPct val="130000"/>
              </a:lnSpc>
            </a:pPr>
            <a:r>
              <a:rPr altLang="en-US" lang="zh-CN">
                <a:solidFill>
                  <a:srgbClr val="C00000"/>
                </a:solidFill>
                <a:cs typeface="+mn-ea"/>
                <a:sym typeface="+mn-lt"/>
              </a:rPr>
              <a:t>                      （4）开展批评与自我批评。 </a:t>
            </a:r>
          </a:p>
          <a:p>
            <a:pPr algn="just">
              <a:lnSpc>
                <a:spcPct val="130000"/>
              </a:lnSpc>
            </a:pPr>
            <a:r>
              <a:rPr altLang="en-US" lang="zh-CN">
                <a:solidFill>
                  <a:srgbClr val="C00000"/>
                </a:solidFill>
                <a:cs typeface="+mn-ea"/>
                <a:sym typeface="+mn-lt"/>
              </a:rPr>
              <a:t>                      （5）定期召开民主评议党员活动。</a:t>
            </a:r>
          </a:p>
        </p:txBody>
      </p:sp>
      <p:sp>
        <p:nvSpPr>
          <p:cNvPr id="19" name="PA-1022198">
            <a:extLst>
              <a:ext uri="{FF2B5EF4-FFF2-40B4-BE49-F238E27FC236}">
                <a16:creationId xmlns:a16="http://schemas.microsoft.com/office/drawing/2014/main" id="{224EC10C-01B9-4BF9-9934-C3F6F77F0E21}"/>
              </a:ext>
            </a:extLst>
          </p:cNvPr>
          <p:cNvSpPr/>
          <p:nvPr>
            <p:custDataLst>
              <p:tags r:id="rId10"/>
            </p:custDataLst>
          </p:nvPr>
        </p:nvSpPr>
        <p:spPr>
          <a:xfrm>
            <a:off x="1530484" y="414862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4</a:t>
            </a:r>
          </a:p>
        </p:txBody>
      </p:sp>
      <p:sp>
        <p:nvSpPr>
          <p:cNvPr id="20" name="PA-1022200">
            <a:extLst>
              <a:ext uri="{FF2B5EF4-FFF2-40B4-BE49-F238E27FC236}">
                <a16:creationId xmlns:a16="http://schemas.microsoft.com/office/drawing/2014/main" id="{DA06E8C0-F162-4F07-B45A-ED5F62205D7D}"/>
              </a:ext>
            </a:extLst>
          </p:cNvPr>
          <p:cNvSpPr/>
          <p:nvPr>
            <p:custDataLst>
              <p:tags r:id="rId11"/>
            </p:custDataLst>
          </p:nvPr>
        </p:nvSpPr>
        <p:spPr>
          <a:xfrm>
            <a:off x="2085715" y="4194768"/>
            <a:ext cx="9651654" cy="804672"/>
          </a:xfrm>
          <a:prstGeom prst="rect">
            <a:avLst/>
          </a:prstGeom>
        </p:spPr>
        <p:txBody>
          <a:bodyPr wrap="square">
            <a:spAutoFit/>
          </a:bodyPr>
          <a:lstStyle/>
          <a:p>
            <a:pPr algn="just">
              <a:lnSpc>
                <a:spcPct val="130000"/>
              </a:lnSpc>
            </a:pPr>
            <a:r>
              <a:rPr altLang="en-US" lang="zh-CN">
                <a:solidFill>
                  <a:srgbClr val="C00000"/>
                </a:solidFill>
                <a:cs typeface="+mn-ea"/>
                <a:sym typeface="+mn-lt"/>
              </a:rPr>
              <a:t>注重效果：会前要有准备，会议内容要集中，每次会议有针对性、有重点地解决一两个问题即可。</a:t>
            </a:r>
          </a:p>
        </p:txBody>
      </p:sp>
      <p:sp>
        <p:nvSpPr>
          <p:cNvPr id="21" name="PA-1022198">
            <a:extLst>
              <a:ext uri="{FF2B5EF4-FFF2-40B4-BE49-F238E27FC236}">
                <a16:creationId xmlns:a16="http://schemas.microsoft.com/office/drawing/2014/main" id="{224EC10C-01B9-4BF9-9934-C3F6F77F0E21}"/>
              </a:ext>
            </a:extLst>
          </p:cNvPr>
          <p:cNvSpPr/>
          <p:nvPr>
            <p:custDataLst>
              <p:tags r:id="rId12"/>
            </p:custDataLst>
          </p:nvPr>
        </p:nvSpPr>
        <p:spPr>
          <a:xfrm>
            <a:off x="1530484" y="4780710"/>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5</a:t>
            </a:r>
          </a:p>
        </p:txBody>
      </p:sp>
      <p:sp>
        <p:nvSpPr>
          <p:cNvPr id="22" name="PA-1022200">
            <a:extLst>
              <a:ext uri="{FF2B5EF4-FFF2-40B4-BE49-F238E27FC236}">
                <a16:creationId xmlns:a16="http://schemas.microsoft.com/office/drawing/2014/main" id="{DA06E8C0-F162-4F07-B45A-ED5F62205D7D}"/>
              </a:ext>
            </a:extLst>
          </p:cNvPr>
          <p:cNvSpPr/>
          <p:nvPr>
            <p:custDataLst>
              <p:tags r:id="rId13"/>
            </p:custDataLst>
          </p:nvPr>
        </p:nvSpPr>
        <p:spPr>
          <a:xfrm>
            <a:off x="2085715" y="4781584"/>
            <a:ext cx="9651654" cy="448056"/>
          </a:xfrm>
          <a:prstGeom prst="rect">
            <a:avLst/>
          </a:prstGeom>
        </p:spPr>
        <p:txBody>
          <a:bodyPr wrap="square">
            <a:spAutoFit/>
          </a:bodyPr>
          <a:lstStyle/>
          <a:p>
            <a:pPr algn="just">
              <a:lnSpc>
                <a:spcPct val="130000"/>
              </a:lnSpc>
            </a:pPr>
            <a:r>
              <a:rPr altLang="en-US" lang="zh-CN">
                <a:solidFill>
                  <a:srgbClr val="C00000"/>
                </a:solidFill>
                <a:cs typeface="+mn-ea"/>
                <a:sym typeface="+mn-lt"/>
              </a:rPr>
              <a:t>会议记录：指定专人做好会议记录，会议记录要认真保管，存档备查。</a:t>
            </a:r>
          </a:p>
        </p:txBody>
      </p:sp>
    </p:spTree>
    <p:extLst>
      <p:ext uri="{BB962C8B-B14F-4D97-AF65-F5344CB8AC3E}">
        <p14:creationId val="860650664"/>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7"/>
                                        </p:tgtEl>
                                        <p:attrNameLst>
                                          <p:attrName>style.visibility</p:attrName>
                                        </p:attrNameLst>
                                      </p:cBhvr>
                                      <p:to>
                                        <p:strVal val="visible"/>
                                      </p:to>
                                    </p:set>
                                    <p:animEffect filter="wipe(up)"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anim calcmode="lin" valueType="num">
                                      <p:cBhvr>
                                        <p:cTn dur="500" fill="hold" id="16"/>
                                        <p:tgtEl>
                                          <p:spTgt spid="8"/>
                                        </p:tgtEl>
                                        <p:attrNameLst>
                                          <p:attrName>ppt_x</p:attrName>
                                        </p:attrNameLst>
                                      </p:cBhvr>
                                      <p:tavLst>
                                        <p:tav tm="0">
                                          <p:val>
                                            <p:strVal val="#ppt_x"/>
                                          </p:val>
                                        </p:tav>
                                        <p:tav tm="100000">
                                          <p:val>
                                            <p:strVal val="#ppt_x"/>
                                          </p:val>
                                        </p:tav>
                                      </p:tavLst>
                                    </p:anim>
                                    <p:anim calcmode="lin" valueType="num">
                                      <p:cBhvr>
                                        <p:cTn dur="500" fill="hold" id="17"/>
                                        <p:tgtEl>
                                          <p:spTgt spid="8"/>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9"/>
                                        </p:tgtEl>
                                        <p:attrNameLst>
                                          <p:attrName>style.visibility</p:attrName>
                                        </p:attrNameLst>
                                      </p:cBhvr>
                                      <p:to>
                                        <p:strVal val="visible"/>
                                      </p:to>
                                    </p:set>
                                    <p:animEffect filter="wipe(left)" transition="in">
                                      <p:cBhvr>
                                        <p:cTn dur="500" id="21"/>
                                        <p:tgtEl>
                                          <p:spTgt spid="9"/>
                                        </p:tgtEl>
                                      </p:cBhvr>
                                    </p:animEffect>
                                  </p:childTnLst>
                                </p:cTn>
                              </p:par>
                            </p:childTnLst>
                          </p:cTn>
                        </p:par>
                        <p:par>
                          <p:cTn fill="hold" id="22" nodeType="afterGroup">
                            <p:stCondLst>
                              <p:cond delay="2000"/>
                            </p:stCondLst>
                            <p:childTnLst>
                              <p:par>
                                <p:cTn fill="hold" grpId="0" id="23" nodeType="afterEffect" presetClass="entr" presetID="42"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500" id="25"/>
                                        <p:tgtEl>
                                          <p:spTgt spid="14"/>
                                        </p:tgtEl>
                                      </p:cBhvr>
                                    </p:animEffect>
                                    <p:anim calcmode="lin" valueType="num">
                                      <p:cBhvr>
                                        <p:cTn dur="500" fill="hold" id="26"/>
                                        <p:tgtEl>
                                          <p:spTgt spid="14"/>
                                        </p:tgtEl>
                                        <p:attrNameLst>
                                          <p:attrName>ppt_x</p:attrName>
                                        </p:attrNameLst>
                                      </p:cBhvr>
                                      <p:tavLst>
                                        <p:tav tm="0">
                                          <p:val>
                                            <p:strVal val="#ppt_x"/>
                                          </p:val>
                                        </p:tav>
                                        <p:tav tm="100000">
                                          <p:val>
                                            <p:strVal val="#ppt_x"/>
                                          </p:val>
                                        </p:tav>
                                      </p:tavLst>
                                    </p:anim>
                                    <p:anim calcmode="lin" valueType="num">
                                      <p:cBhvr>
                                        <p:cTn dur="500" fill="hold" id="27"/>
                                        <p:tgtEl>
                                          <p:spTgt spid="1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5"/>
                                        </p:tgtEl>
                                        <p:attrNameLst>
                                          <p:attrName>style.visibility</p:attrName>
                                        </p:attrNameLst>
                                      </p:cBhvr>
                                      <p:to>
                                        <p:strVal val="visible"/>
                                      </p:to>
                                    </p:set>
                                    <p:animEffect filter="wipe(left)" transition="in">
                                      <p:cBhvr>
                                        <p:cTn dur="500" id="31"/>
                                        <p:tgtEl>
                                          <p:spTgt spid="15"/>
                                        </p:tgtEl>
                                      </p:cBhvr>
                                    </p:animEffect>
                                  </p:childTnLst>
                                </p:cTn>
                              </p:par>
                            </p:childTnLst>
                          </p:cTn>
                        </p:par>
                        <p:par>
                          <p:cTn fill="hold" id="32" nodeType="afterGroup">
                            <p:stCondLst>
                              <p:cond delay="3000"/>
                            </p:stCondLst>
                            <p:childTnLst>
                              <p:par>
                                <p:cTn fill="hold" grpId="0" id="33" nodeType="afterEffect" presetClass="entr" presetID="42" presetSubtype="0">
                                  <p:stCondLst>
                                    <p:cond delay="0"/>
                                  </p:stCondLst>
                                  <p:childTnLst>
                                    <p:set>
                                      <p:cBhvr>
                                        <p:cTn dur="1" fill="hold" id="34">
                                          <p:stCondLst>
                                            <p:cond delay="0"/>
                                          </p:stCondLst>
                                        </p:cTn>
                                        <p:tgtEl>
                                          <p:spTgt spid="16"/>
                                        </p:tgtEl>
                                        <p:attrNameLst>
                                          <p:attrName>style.visibility</p:attrName>
                                        </p:attrNameLst>
                                      </p:cBhvr>
                                      <p:to>
                                        <p:strVal val="visible"/>
                                      </p:to>
                                    </p:set>
                                    <p:animEffect filter="fade" transition="in">
                                      <p:cBhvr>
                                        <p:cTn dur="500" id="35"/>
                                        <p:tgtEl>
                                          <p:spTgt spid="16"/>
                                        </p:tgtEl>
                                      </p:cBhvr>
                                    </p:animEffect>
                                    <p:anim calcmode="lin" valueType="num">
                                      <p:cBhvr>
                                        <p:cTn dur="500" fill="hold" id="36"/>
                                        <p:tgtEl>
                                          <p:spTgt spid="16"/>
                                        </p:tgtEl>
                                        <p:attrNameLst>
                                          <p:attrName>ppt_x</p:attrName>
                                        </p:attrNameLst>
                                      </p:cBhvr>
                                      <p:tavLst>
                                        <p:tav tm="0">
                                          <p:val>
                                            <p:strVal val="#ppt_x"/>
                                          </p:val>
                                        </p:tav>
                                        <p:tav tm="100000">
                                          <p:val>
                                            <p:strVal val="#ppt_x"/>
                                          </p:val>
                                        </p:tav>
                                      </p:tavLst>
                                    </p:anim>
                                    <p:anim calcmode="lin" valueType="num">
                                      <p:cBhvr>
                                        <p:cTn dur="500" fill="hold" id="37"/>
                                        <p:tgtEl>
                                          <p:spTgt spid="1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17"/>
                                        </p:tgtEl>
                                        <p:attrNameLst>
                                          <p:attrName>style.visibility</p:attrName>
                                        </p:attrNameLst>
                                      </p:cBhvr>
                                      <p:to>
                                        <p:strVal val="visible"/>
                                      </p:to>
                                    </p:set>
                                    <p:animEffect filter="wipe(left)" transition="in">
                                      <p:cBhvr>
                                        <p:cTn dur="500" id="41"/>
                                        <p:tgtEl>
                                          <p:spTgt spid="17"/>
                                        </p:tgtEl>
                                      </p:cBhvr>
                                    </p:animEffect>
                                  </p:childTnLst>
                                </p:cTn>
                              </p:par>
                            </p:childTnLst>
                          </p:cTn>
                        </p:par>
                        <p:par>
                          <p:cTn fill="hold" id="42" nodeType="afterGroup">
                            <p:stCondLst>
                              <p:cond delay="4000"/>
                            </p:stCondLst>
                            <p:childTnLst>
                              <p:par>
                                <p:cTn fill="hold" grpId="0" id="43" nodeType="afterEffect" presetClass="entr" presetID="42" presetSubtype="0">
                                  <p:stCondLst>
                                    <p:cond delay="0"/>
                                  </p:stCondLst>
                                  <p:childTnLst>
                                    <p:set>
                                      <p:cBhvr>
                                        <p:cTn dur="1" fill="hold" id="44">
                                          <p:stCondLst>
                                            <p:cond delay="0"/>
                                          </p:stCondLst>
                                        </p:cTn>
                                        <p:tgtEl>
                                          <p:spTgt spid="19"/>
                                        </p:tgtEl>
                                        <p:attrNameLst>
                                          <p:attrName>style.visibility</p:attrName>
                                        </p:attrNameLst>
                                      </p:cBhvr>
                                      <p:to>
                                        <p:strVal val="visible"/>
                                      </p:to>
                                    </p:set>
                                    <p:animEffect filter="fade" transition="in">
                                      <p:cBhvr>
                                        <p:cTn dur="500" id="45"/>
                                        <p:tgtEl>
                                          <p:spTgt spid="19"/>
                                        </p:tgtEl>
                                      </p:cBhvr>
                                    </p:animEffect>
                                    <p:anim calcmode="lin" valueType="num">
                                      <p:cBhvr>
                                        <p:cTn dur="500" fill="hold" id="46"/>
                                        <p:tgtEl>
                                          <p:spTgt spid="19"/>
                                        </p:tgtEl>
                                        <p:attrNameLst>
                                          <p:attrName>ppt_x</p:attrName>
                                        </p:attrNameLst>
                                      </p:cBhvr>
                                      <p:tavLst>
                                        <p:tav tm="0">
                                          <p:val>
                                            <p:strVal val="#ppt_x"/>
                                          </p:val>
                                        </p:tav>
                                        <p:tav tm="100000">
                                          <p:val>
                                            <p:strVal val="#ppt_x"/>
                                          </p:val>
                                        </p:tav>
                                      </p:tavLst>
                                    </p:anim>
                                    <p:anim calcmode="lin" valueType="num">
                                      <p:cBhvr>
                                        <p:cTn dur="500" fill="hold" id="47"/>
                                        <p:tgtEl>
                                          <p:spTgt spid="19"/>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500"/>
                            </p:stCondLst>
                            <p:childTnLst>
                              <p:par>
                                <p:cTn fill="hold" grpId="0" id="49" nodeType="afterEffect" presetClass="entr" presetID="22" presetSubtype="8">
                                  <p:stCondLst>
                                    <p:cond delay="0"/>
                                  </p:stCondLst>
                                  <p:childTnLst>
                                    <p:set>
                                      <p:cBhvr>
                                        <p:cTn dur="1" fill="hold" id="50">
                                          <p:stCondLst>
                                            <p:cond delay="0"/>
                                          </p:stCondLst>
                                        </p:cTn>
                                        <p:tgtEl>
                                          <p:spTgt spid="20"/>
                                        </p:tgtEl>
                                        <p:attrNameLst>
                                          <p:attrName>style.visibility</p:attrName>
                                        </p:attrNameLst>
                                      </p:cBhvr>
                                      <p:to>
                                        <p:strVal val="visible"/>
                                      </p:to>
                                    </p:set>
                                    <p:animEffect filter="wipe(left)" transition="in">
                                      <p:cBhvr>
                                        <p:cTn dur="500" id="51"/>
                                        <p:tgtEl>
                                          <p:spTgt spid="20"/>
                                        </p:tgtEl>
                                      </p:cBhvr>
                                    </p:animEffect>
                                  </p:childTnLst>
                                </p:cTn>
                              </p:par>
                            </p:childTnLst>
                          </p:cTn>
                        </p:par>
                        <p:par>
                          <p:cTn fill="hold" id="52" nodeType="afterGroup">
                            <p:stCondLst>
                              <p:cond delay="5000"/>
                            </p:stCondLst>
                            <p:childTnLst>
                              <p:par>
                                <p:cTn fill="hold" grpId="0" id="53" nodeType="afterEffect" presetClass="entr" presetID="42" presetSubtype="0">
                                  <p:stCondLst>
                                    <p:cond delay="0"/>
                                  </p:stCondLst>
                                  <p:childTnLst>
                                    <p:set>
                                      <p:cBhvr>
                                        <p:cTn dur="1" fill="hold" id="54">
                                          <p:stCondLst>
                                            <p:cond delay="0"/>
                                          </p:stCondLst>
                                        </p:cTn>
                                        <p:tgtEl>
                                          <p:spTgt spid="21"/>
                                        </p:tgtEl>
                                        <p:attrNameLst>
                                          <p:attrName>style.visibility</p:attrName>
                                        </p:attrNameLst>
                                      </p:cBhvr>
                                      <p:to>
                                        <p:strVal val="visible"/>
                                      </p:to>
                                    </p:set>
                                    <p:animEffect filter="fade" transition="in">
                                      <p:cBhvr>
                                        <p:cTn dur="500" id="55"/>
                                        <p:tgtEl>
                                          <p:spTgt spid="21"/>
                                        </p:tgtEl>
                                      </p:cBhvr>
                                    </p:animEffect>
                                    <p:anim calcmode="lin" valueType="num">
                                      <p:cBhvr>
                                        <p:cTn dur="500" fill="hold" id="56"/>
                                        <p:tgtEl>
                                          <p:spTgt spid="21"/>
                                        </p:tgtEl>
                                        <p:attrNameLst>
                                          <p:attrName>ppt_x</p:attrName>
                                        </p:attrNameLst>
                                      </p:cBhvr>
                                      <p:tavLst>
                                        <p:tav tm="0">
                                          <p:val>
                                            <p:strVal val="#ppt_x"/>
                                          </p:val>
                                        </p:tav>
                                        <p:tav tm="100000">
                                          <p:val>
                                            <p:strVal val="#ppt_x"/>
                                          </p:val>
                                        </p:tav>
                                      </p:tavLst>
                                    </p:anim>
                                    <p:anim calcmode="lin" valueType="num">
                                      <p:cBhvr>
                                        <p:cTn dur="500" fill="hold" id="57"/>
                                        <p:tgtEl>
                                          <p:spTgt spid="21"/>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5500"/>
                            </p:stCondLst>
                            <p:childTnLst>
                              <p:par>
                                <p:cTn fill="hold" grpId="0" id="59" nodeType="afterEffect" presetClass="entr" presetID="22" presetSubtype="8">
                                  <p:stCondLst>
                                    <p:cond delay="0"/>
                                  </p:stCondLst>
                                  <p:childTnLst>
                                    <p:set>
                                      <p:cBhvr>
                                        <p:cTn dur="1" fill="hold" id="60">
                                          <p:stCondLst>
                                            <p:cond delay="0"/>
                                          </p:stCondLst>
                                        </p:cTn>
                                        <p:tgtEl>
                                          <p:spTgt spid="22"/>
                                        </p:tgtEl>
                                        <p:attrNameLst>
                                          <p:attrName>style.visibility</p:attrName>
                                        </p:attrNameLst>
                                      </p:cBhvr>
                                      <p:to>
                                        <p:strVal val="visible"/>
                                      </p:to>
                                    </p:set>
                                    <p:animEffect filter="wipe(left)" transition="in">
                                      <p:cBhvr>
                                        <p:cTn dur="500" id="6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4"/>
      <p:bldP grpId="0" spid="15"/>
      <p:bldP grpId="0" spid="16"/>
      <p:bldP grpId="0" spid="17"/>
      <p:bldP grpId="0" spid="19"/>
      <p:bldP grpId="0" spid="20"/>
      <p:bldP grpId="0" spid="21"/>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68151" y="50231"/>
            <a:ext cx="2926080" cy="914400"/>
          </a:xfrm>
          <a:prstGeom prst="rect">
            <a:avLst/>
          </a:prstGeom>
          <a:noFill/>
        </p:spPr>
        <p:txBody>
          <a:bodyPr rtlCol="0" wrap="none">
            <a:spAutoFit/>
          </a:bodyPr>
          <a:lstStyle/>
          <a:p>
            <a:r>
              <a:rPr altLang="en-US" lang="zh-CN" sz="5400">
                <a:solidFill>
                  <a:srgbClr val="C00000"/>
                </a:solidFill>
                <a:cs typeface="+mn-ea"/>
                <a:sym typeface="+mn-lt"/>
              </a:rPr>
              <a:t>党课制度</a:t>
            </a:r>
          </a:p>
        </p:txBody>
      </p:sp>
      <p:cxnSp>
        <p:nvCxnSpPr>
          <p:cNvPr id="7" name="PA-1022197">
            <a:extLst>
              <a:ext uri="{FF2B5EF4-FFF2-40B4-BE49-F238E27FC236}">
                <a16:creationId xmlns:a16="http://schemas.microsoft.com/office/drawing/2014/main" id="{4982BC02-1276-403D-830B-2CA2ED9285DC}"/>
              </a:ext>
            </a:extLst>
          </p:cNvPr>
          <p:cNvCxnSpPr/>
          <p:nvPr>
            <p:custDataLst>
              <p:tags r:id="rId3"/>
            </p:custDataLst>
          </p:nvPr>
        </p:nvCxnSpPr>
        <p:spPr>
          <a:xfrm flipH="1">
            <a:off x="1112251" y="1483809"/>
            <a:ext cx="0" cy="357835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198">
            <a:extLst>
              <a:ext uri="{FF2B5EF4-FFF2-40B4-BE49-F238E27FC236}">
                <a16:creationId xmlns:a16="http://schemas.microsoft.com/office/drawing/2014/main" id="{224EC10C-01B9-4BF9-9934-C3F6F77F0E21}"/>
              </a:ext>
            </a:extLst>
          </p:cNvPr>
          <p:cNvSpPr/>
          <p:nvPr>
            <p:custDataLst>
              <p:tags r:id="rId4"/>
            </p:custDataLst>
          </p:nvPr>
        </p:nvSpPr>
        <p:spPr>
          <a:xfrm>
            <a:off x="856491" y="1469932"/>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1</a:t>
            </a:r>
          </a:p>
        </p:txBody>
      </p:sp>
      <p:sp>
        <p:nvSpPr>
          <p:cNvPr id="9" name="PA-1022200">
            <a:extLst>
              <a:ext uri="{FF2B5EF4-FFF2-40B4-BE49-F238E27FC236}">
                <a16:creationId xmlns:a16="http://schemas.microsoft.com/office/drawing/2014/main" id="{DA06E8C0-F162-4F07-B45A-ED5F62205D7D}"/>
              </a:ext>
            </a:extLst>
          </p:cNvPr>
          <p:cNvSpPr/>
          <p:nvPr>
            <p:custDataLst>
              <p:tags r:id="rId5"/>
            </p:custDataLst>
          </p:nvPr>
        </p:nvSpPr>
        <p:spPr>
          <a:xfrm>
            <a:off x="1411722" y="1497966"/>
            <a:ext cx="9651654" cy="804672"/>
          </a:xfrm>
          <a:prstGeom prst="rect">
            <a:avLst/>
          </a:prstGeom>
        </p:spPr>
        <p:txBody>
          <a:bodyPr wrap="square">
            <a:spAutoFit/>
          </a:bodyPr>
          <a:lstStyle/>
          <a:p>
            <a:pPr algn="just">
              <a:lnSpc>
                <a:spcPct val="130000"/>
              </a:lnSpc>
            </a:pPr>
            <a:r>
              <a:rPr altLang="en-US" lang="zh-CN">
                <a:solidFill>
                  <a:srgbClr val="C00000"/>
                </a:solidFill>
                <a:cs typeface="+mn-ea"/>
                <a:sym typeface="+mn-lt"/>
              </a:rPr>
              <a:t>上课时间：党课每年不少于四次，由各支部负责实施。每次党课以集中学习为宜。一般应吸收入党积极分子一起听课。</a:t>
            </a:r>
          </a:p>
        </p:txBody>
      </p:sp>
      <p:sp>
        <p:nvSpPr>
          <p:cNvPr id="10" name="PA-1022198">
            <a:extLst>
              <a:ext uri="{FF2B5EF4-FFF2-40B4-BE49-F238E27FC236}">
                <a16:creationId xmlns:a16="http://schemas.microsoft.com/office/drawing/2014/main" id="{224EC10C-01B9-4BF9-9934-C3F6F77F0E21}"/>
              </a:ext>
            </a:extLst>
          </p:cNvPr>
          <p:cNvSpPr/>
          <p:nvPr>
            <p:custDataLst>
              <p:tags r:id="rId6"/>
            </p:custDataLst>
          </p:nvPr>
        </p:nvSpPr>
        <p:spPr>
          <a:xfrm>
            <a:off x="856491" y="2554680"/>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2</a:t>
            </a:r>
          </a:p>
        </p:txBody>
      </p:sp>
      <p:sp>
        <p:nvSpPr>
          <p:cNvPr id="11" name="PA-1022200">
            <a:extLst>
              <a:ext uri="{FF2B5EF4-FFF2-40B4-BE49-F238E27FC236}">
                <a16:creationId xmlns:a16="http://schemas.microsoft.com/office/drawing/2014/main" id="{DA06E8C0-F162-4F07-B45A-ED5F62205D7D}"/>
              </a:ext>
            </a:extLst>
          </p:cNvPr>
          <p:cNvSpPr/>
          <p:nvPr>
            <p:custDataLst>
              <p:tags r:id="rId7"/>
            </p:custDataLst>
          </p:nvPr>
        </p:nvSpPr>
        <p:spPr>
          <a:xfrm>
            <a:off x="1411722" y="2555555"/>
            <a:ext cx="9651654" cy="1161288"/>
          </a:xfrm>
          <a:prstGeom prst="rect">
            <a:avLst/>
          </a:prstGeom>
        </p:spPr>
        <p:txBody>
          <a:bodyPr wrap="square">
            <a:spAutoFit/>
          </a:bodyPr>
          <a:lstStyle/>
          <a:p>
            <a:pPr algn="just">
              <a:lnSpc>
                <a:spcPct val="130000"/>
              </a:lnSpc>
            </a:pPr>
            <a:r>
              <a:rPr altLang="en-US" lang="zh-CN">
                <a:solidFill>
                  <a:srgbClr val="C00000"/>
                </a:solidFill>
                <a:cs typeface="+mn-ea"/>
                <a:sym typeface="+mn-lt"/>
              </a:rPr>
              <a:t>党课内容：（1）学习中国共产党章程。        （2）学习党的方针政策。 </a:t>
            </a:r>
          </a:p>
          <a:p>
            <a:pPr algn="just">
              <a:lnSpc>
                <a:spcPct val="130000"/>
              </a:lnSpc>
            </a:pPr>
            <a:r>
              <a:rPr altLang="en-US" lang="zh-CN">
                <a:solidFill>
                  <a:srgbClr val="C00000"/>
                </a:solidFill>
                <a:cs typeface="+mn-ea"/>
                <a:sym typeface="+mn-lt"/>
              </a:rPr>
              <a:t>                      （3）学习党建相关理论和知识。 （4）结合当前形势，对党员进行先进性教育和形势、任务教育。</a:t>
            </a:r>
          </a:p>
        </p:txBody>
      </p:sp>
      <p:sp>
        <p:nvSpPr>
          <p:cNvPr id="12" name="PA-1022198">
            <a:extLst>
              <a:ext uri="{FF2B5EF4-FFF2-40B4-BE49-F238E27FC236}">
                <a16:creationId xmlns:a16="http://schemas.microsoft.com/office/drawing/2014/main" id="{224EC10C-01B9-4BF9-9934-C3F6F77F0E21}"/>
              </a:ext>
            </a:extLst>
          </p:cNvPr>
          <p:cNvSpPr/>
          <p:nvPr>
            <p:custDataLst>
              <p:tags r:id="rId8"/>
            </p:custDataLst>
          </p:nvPr>
        </p:nvSpPr>
        <p:spPr>
          <a:xfrm>
            <a:off x="856491" y="3567018"/>
            <a:ext cx="511520" cy="5115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cs typeface="+mn-ea"/>
                <a:sym typeface="+mn-lt"/>
              </a:rPr>
              <a:t>3</a:t>
            </a:r>
          </a:p>
        </p:txBody>
      </p:sp>
      <p:sp>
        <p:nvSpPr>
          <p:cNvPr id="13" name="PA-1022200">
            <a:extLst>
              <a:ext uri="{FF2B5EF4-FFF2-40B4-BE49-F238E27FC236}">
                <a16:creationId xmlns:a16="http://schemas.microsoft.com/office/drawing/2014/main" id="{DA06E8C0-F162-4F07-B45A-ED5F62205D7D}"/>
              </a:ext>
            </a:extLst>
          </p:cNvPr>
          <p:cNvSpPr/>
          <p:nvPr>
            <p:custDataLst>
              <p:tags r:id="rId9"/>
            </p:custDataLst>
          </p:nvPr>
        </p:nvSpPr>
        <p:spPr>
          <a:xfrm>
            <a:off x="1411722" y="3567893"/>
            <a:ext cx="9651654" cy="2944368"/>
          </a:xfrm>
          <a:prstGeom prst="rect">
            <a:avLst/>
          </a:prstGeom>
        </p:spPr>
        <p:txBody>
          <a:bodyPr wrap="square">
            <a:spAutoFit/>
          </a:bodyPr>
          <a:lstStyle/>
          <a:p>
            <a:pPr algn="just">
              <a:lnSpc>
                <a:spcPct val="130000"/>
              </a:lnSpc>
            </a:pPr>
            <a:r>
              <a:rPr altLang="en-US" lang="zh-CN">
                <a:solidFill>
                  <a:srgbClr val="C00000"/>
                </a:solidFill>
                <a:cs typeface="+mn-ea"/>
                <a:sym typeface="+mn-lt"/>
              </a:rPr>
              <a:t>党课要求：（1）要认真制定党课计划，由组织委员负责。 </a:t>
            </a:r>
          </a:p>
          <a:p>
            <a:pPr algn="just">
              <a:lnSpc>
                <a:spcPct val="130000"/>
              </a:lnSpc>
            </a:pPr>
            <a:r>
              <a:rPr altLang="en-US" lang="zh-CN">
                <a:solidFill>
                  <a:srgbClr val="C00000"/>
                </a:solidFill>
                <a:cs typeface="+mn-ea"/>
                <a:sym typeface="+mn-lt"/>
              </a:rPr>
              <a:t>                      （2）建立考勤制度，无特殊情况，不能无故缺席。对因故未能参加党课的党员要及时补课。 </a:t>
            </a:r>
          </a:p>
          <a:p>
            <a:pPr algn="just">
              <a:lnSpc>
                <a:spcPct val="130000"/>
              </a:lnSpc>
            </a:pPr>
            <a:r>
              <a:rPr altLang="en-US" lang="zh-CN">
                <a:solidFill>
                  <a:srgbClr val="C00000"/>
                </a:solidFill>
                <a:cs typeface="+mn-ea"/>
                <a:sym typeface="+mn-lt"/>
              </a:rPr>
              <a:t>                      （3）党课教员由支部书记担任，也可以邀请上级领导及党员先进典型人物和由具备授课能力的其他支委担 </a:t>
            </a:r>
          </a:p>
          <a:p>
            <a:pPr algn="just">
              <a:lnSpc>
                <a:spcPct val="130000"/>
              </a:lnSpc>
            </a:pPr>
            <a:r>
              <a:rPr altLang="en-US" lang="zh-CN">
                <a:solidFill>
                  <a:srgbClr val="C00000"/>
                </a:solidFill>
                <a:cs typeface="+mn-ea"/>
                <a:sym typeface="+mn-lt"/>
              </a:rPr>
              <a:t>                               任。每次授课必须要充分准备，讲课时要联系实际，讲求实效。 </a:t>
            </a:r>
          </a:p>
          <a:p>
            <a:pPr algn="just">
              <a:lnSpc>
                <a:spcPct val="130000"/>
              </a:lnSpc>
            </a:pPr>
            <a:r>
              <a:rPr altLang="en-US" lang="zh-CN">
                <a:solidFill>
                  <a:srgbClr val="C00000"/>
                </a:solidFill>
                <a:cs typeface="+mn-ea"/>
                <a:sym typeface="+mn-lt"/>
              </a:rPr>
              <a:t>                      （4）每次党课要认真做好记录，以备上级检查考核。</a:t>
            </a:r>
          </a:p>
        </p:txBody>
      </p:sp>
    </p:spTree>
    <p:extLst>
      <p:ext uri="{BB962C8B-B14F-4D97-AF65-F5344CB8AC3E}">
        <p14:creationId val="2611487653"/>
      </p:ext>
    </p:extLst>
  </p:cSld>
  <p:clrMapOvr>
    <a:masterClrMapping/>
  </p:clrMapOvr>
  <mc:AlternateContent>
    <mc:Choice Requires="p15">
      <p:transition advTm="2000" p14:dur="3000" spd="slow">
        <p15:prstTrans prst="curtains"/>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7"/>
                                        </p:tgtEl>
                                        <p:attrNameLst>
                                          <p:attrName>style.visibility</p:attrName>
                                        </p:attrNameLst>
                                      </p:cBhvr>
                                      <p:to>
                                        <p:strVal val="visible"/>
                                      </p:to>
                                    </p:set>
                                    <p:animEffect filter="wipe(up)"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anim calcmode="lin" valueType="num">
                                      <p:cBhvr>
                                        <p:cTn dur="500" fill="hold" id="16"/>
                                        <p:tgtEl>
                                          <p:spTgt spid="8"/>
                                        </p:tgtEl>
                                        <p:attrNameLst>
                                          <p:attrName>ppt_x</p:attrName>
                                        </p:attrNameLst>
                                      </p:cBhvr>
                                      <p:tavLst>
                                        <p:tav tm="0">
                                          <p:val>
                                            <p:strVal val="#ppt_x"/>
                                          </p:val>
                                        </p:tav>
                                        <p:tav tm="100000">
                                          <p:val>
                                            <p:strVal val="#ppt_x"/>
                                          </p:val>
                                        </p:tav>
                                      </p:tavLst>
                                    </p:anim>
                                    <p:anim calcmode="lin" valueType="num">
                                      <p:cBhvr>
                                        <p:cTn dur="500" fill="hold" id="17"/>
                                        <p:tgtEl>
                                          <p:spTgt spid="8"/>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9"/>
                                        </p:tgtEl>
                                        <p:attrNameLst>
                                          <p:attrName>style.visibility</p:attrName>
                                        </p:attrNameLst>
                                      </p:cBhvr>
                                      <p:to>
                                        <p:strVal val="visible"/>
                                      </p:to>
                                    </p:set>
                                    <p:animEffect filter="wipe(left)" transition="in">
                                      <p:cBhvr>
                                        <p:cTn dur="500" id="21"/>
                                        <p:tgtEl>
                                          <p:spTgt spid="9"/>
                                        </p:tgtEl>
                                      </p:cBhvr>
                                    </p:animEffect>
                                  </p:childTnLst>
                                </p:cTn>
                              </p:par>
                            </p:childTnLst>
                          </p:cTn>
                        </p:par>
                        <p:par>
                          <p:cTn fill="hold" id="22" nodeType="afterGroup">
                            <p:stCondLst>
                              <p:cond delay="2000"/>
                            </p:stCondLst>
                            <p:childTnLst>
                              <p:par>
                                <p:cTn fill="hold" grpId="0" id="23" nodeType="afterEffect" presetClass="entr" presetID="42"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anim calcmode="lin" valueType="num">
                                      <p:cBhvr>
                                        <p:cTn dur="500" fill="hold" id="26"/>
                                        <p:tgtEl>
                                          <p:spTgt spid="10"/>
                                        </p:tgtEl>
                                        <p:attrNameLst>
                                          <p:attrName>ppt_x</p:attrName>
                                        </p:attrNameLst>
                                      </p:cBhvr>
                                      <p:tavLst>
                                        <p:tav tm="0">
                                          <p:val>
                                            <p:strVal val="#ppt_x"/>
                                          </p:val>
                                        </p:tav>
                                        <p:tav tm="100000">
                                          <p:val>
                                            <p:strVal val="#ppt_x"/>
                                          </p:val>
                                        </p:tav>
                                      </p:tavLst>
                                    </p:anim>
                                    <p:anim calcmode="lin" valueType="num">
                                      <p:cBhvr>
                                        <p:cTn dur="500" fill="hold" id="27"/>
                                        <p:tgtEl>
                                          <p:spTgt spid="1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1"/>
                                        </p:tgtEl>
                                        <p:attrNameLst>
                                          <p:attrName>style.visibility</p:attrName>
                                        </p:attrNameLst>
                                      </p:cBhvr>
                                      <p:to>
                                        <p:strVal val="visible"/>
                                      </p:to>
                                    </p:set>
                                    <p:animEffect filter="wipe(left)" transition="in">
                                      <p:cBhvr>
                                        <p:cTn dur="500" id="31"/>
                                        <p:tgtEl>
                                          <p:spTgt spid="11"/>
                                        </p:tgtEl>
                                      </p:cBhvr>
                                    </p:animEffect>
                                  </p:childTnLst>
                                </p:cTn>
                              </p:par>
                            </p:childTnLst>
                          </p:cTn>
                        </p:par>
                        <p:par>
                          <p:cTn fill="hold" id="32" nodeType="afterGroup">
                            <p:stCondLst>
                              <p:cond delay="3000"/>
                            </p:stCondLst>
                            <p:childTnLst>
                              <p:par>
                                <p:cTn fill="hold" grpId="0" id="33" nodeType="afterEffect" presetClass="entr" presetID="42"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500" id="35"/>
                                        <p:tgtEl>
                                          <p:spTgt spid="12"/>
                                        </p:tgtEl>
                                      </p:cBhvr>
                                    </p:animEffect>
                                    <p:anim calcmode="lin" valueType="num">
                                      <p:cBhvr>
                                        <p:cTn dur="500" fill="hold" id="36"/>
                                        <p:tgtEl>
                                          <p:spTgt spid="12"/>
                                        </p:tgtEl>
                                        <p:attrNameLst>
                                          <p:attrName>ppt_x</p:attrName>
                                        </p:attrNameLst>
                                      </p:cBhvr>
                                      <p:tavLst>
                                        <p:tav tm="0">
                                          <p:val>
                                            <p:strVal val="#ppt_x"/>
                                          </p:val>
                                        </p:tav>
                                        <p:tav tm="100000">
                                          <p:val>
                                            <p:strVal val="#ppt_x"/>
                                          </p:val>
                                        </p:tav>
                                      </p:tavLst>
                                    </p:anim>
                                    <p:anim calcmode="lin" valueType="num">
                                      <p:cBhvr>
                                        <p:cTn dur="500" fill="hold" id="37"/>
                                        <p:tgtEl>
                                          <p:spTgt spid="12"/>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13"/>
                                        </p:tgtEl>
                                        <p:attrNameLst>
                                          <p:attrName>style.visibility</p:attrName>
                                        </p:attrNameLst>
                                      </p:cBhvr>
                                      <p:to>
                                        <p:strVal val="visible"/>
                                      </p:to>
                                    </p:set>
                                    <p:animEffect filter="wipe(left)" transition="in">
                                      <p:cBhvr>
                                        <p:cTn dur="500" id="4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P grpId="0" spid="12"/>
      <p:bldP grpId="0" spid="13"/>
    </p:bldLst>
  </p:timing>
</p:sld>
</file>

<file path=ppt/tags/tag1.xml><?xml version="1.0" encoding="utf-8"?>
<p:tagLst xmlns:p="http://schemas.openxmlformats.org/presentationml/2006/main">
  <p:tag name="PA" val="v5.2.8"/>
</p:tagLst>
</file>

<file path=ppt/tags/tag10.xml><?xml version="1.0" encoding="utf-8"?>
<p:tagLst xmlns:p="http://schemas.openxmlformats.org/presentationml/2006/main">
  <p:tag name="PA" val="v5.2.8"/>
</p:tagLst>
</file>

<file path=ppt/tags/tag100.xml><?xml version="1.0" encoding="utf-8"?>
<p:tagLst xmlns:p="http://schemas.openxmlformats.org/presentationml/2006/main">
  <p:tag name="PA" val="v5.2.9"/>
</p:tagLst>
</file>

<file path=ppt/tags/tag101.xml><?xml version="1.0" encoding="utf-8"?>
<p:tagLst xmlns:p="http://schemas.openxmlformats.org/presentationml/2006/main">
  <p:tag name="PA" val="v5.2.9"/>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PA" val="v5.2.9"/>
</p:tagLst>
</file>

<file path=ppt/tags/tag105.xml><?xml version="1.0" encoding="utf-8"?>
<p:tagLst xmlns:p="http://schemas.openxmlformats.org/presentationml/2006/main">
  <p:tag name="PA" val="v5.2.9"/>
</p:tagLst>
</file>

<file path=ppt/tags/tag106.xml><?xml version="1.0" encoding="utf-8"?>
<p:tagLst xmlns:p="http://schemas.openxmlformats.org/presentationml/2006/main">
  <p:tag name="PA" val="v5.2.9"/>
</p:tagLst>
</file>

<file path=ppt/tags/tag107.xml><?xml version="1.0" encoding="utf-8"?>
<p:tagLst xmlns:p="http://schemas.openxmlformats.org/presentationml/2006/main">
  <p:tag name="PA" val="v5.2.9"/>
</p:tagLst>
</file>

<file path=ppt/tags/tag108.xml><?xml version="1.0" encoding="utf-8"?>
<p:tagLst xmlns:p="http://schemas.openxmlformats.org/presentationml/2006/main">
  <p:tag name="PA" val="v5.2.9"/>
</p:tagLst>
</file>

<file path=ppt/tags/tag109.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10.xml><?xml version="1.0" encoding="utf-8"?>
<p:tagLst xmlns:p="http://schemas.openxmlformats.org/presentationml/2006/main">
  <p:tag name="PA" val="v5.2.9"/>
</p:tagLst>
</file>

<file path=ppt/tags/tag111.xml><?xml version="1.0" encoding="utf-8"?>
<p:tagLst xmlns:p="http://schemas.openxmlformats.org/presentationml/2006/main">
  <p:tag name="PA" val="v5.2.9"/>
</p:tagLst>
</file>

<file path=ppt/tags/tag112.xml><?xml version="1.0" encoding="utf-8"?>
<p:tagLst xmlns:p="http://schemas.openxmlformats.org/presentationml/2006/main">
  <p:tag name="PA" val="v5.2.9"/>
</p:tagLst>
</file>

<file path=ppt/tags/tag113.xml><?xml version="1.0" encoding="utf-8"?>
<p:tagLst xmlns:p="http://schemas.openxmlformats.org/presentationml/2006/main">
  <p:tag name="PA" val="v5.2.9"/>
</p:tagLst>
</file>

<file path=ppt/tags/tag114.xml><?xml version="1.0" encoding="utf-8"?>
<p:tagLst xmlns:p="http://schemas.openxmlformats.org/presentationml/2006/main">
  <p:tag name="PA" val="v5.2.8"/>
</p:tagLst>
</file>

<file path=ppt/tags/tag115.xml><?xml version="1.0" encoding="utf-8"?>
<p:tagLst xmlns:p="http://schemas.openxmlformats.org/presentationml/2006/main">
  <p:tag name="PA" val="v5.2.8"/>
</p:tagLst>
</file>

<file path=ppt/tags/tag116.xml><?xml version="1.0" encoding="utf-8"?>
<p:tagLst xmlns:p="http://schemas.openxmlformats.org/presentationml/2006/main">
  <p:tag name="PA" val="v5.2.8"/>
</p:tagLst>
</file>

<file path=ppt/tags/tag117.xml><?xml version="1.0" encoding="utf-8"?>
<p:tagLst xmlns:p="http://schemas.openxmlformats.org/presentationml/2006/main">
  <p:tag name="PA" val="v5.2.8"/>
</p:tagLst>
</file>

<file path=ppt/tags/tag118.xml><?xml version="1.0" encoding="utf-8"?>
<p:tagLst xmlns:p="http://schemas.openxmlformats.org/presentationml/2006/main">
  <p:tag name="PA" val="v5.2.8"/>
</p:tagLst>
</file>

<file path=ppt/tags/tag11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8"/>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8"/>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8"/>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8"/>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8"/>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9"/>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PA" val="v5.2.8"/>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9"/>
</p:tagLst>
</file>

<file path=ppt/tags/tag7.xml><?xml version="1.0" encoding="utf-8"?>
<p:tagLst xmlns:p="http://schemas.openxmlformats.org/presentationml/2006/main">
  <p:tag name="PA" val="v5.2.8"/>
</p:tagLst>
</file>

<file path=ppt/tags/tag70.xml><?xml version="1.0" encoding="utf-8"?>
<p:tagLst xmlns:p="http://schemas.openxmlformats.org/presentationml/2006/main">
  <p:tag name="PA" val="v5.2.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PA" val="v5.2.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PA" val="v5.2.9"/>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PA" val="v5.2.9"/>
</p:tagLst>
</file>

<file path=ppt/tags/tag8.xml><?xml version="1.0" encoding="utf-8"?>
<p:tagLst xmlns:p="http://schemas.openxmlformats.org/presentationml/2006/main">
  <p:tag name="PA" val="v5.2.8"/>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PA" val="v5.2.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PA" val="v5.2.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PA" val="v5.2.8"/>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PA" val="v5.2.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9"/>
</p:tagLst>
</file>

<file path=ppt/theme/theme1.xml><?xml version="1.0" encoding="utf-8"?>
<a:theme xmlns:r="http://schemas.openxmlformats.org/officeDocument/2006/relationships" xmlns:a="http://schemas.openxmlformats.org/drawingml/2006/main" name="">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2xwfpvsj">
      <a:majorFont>
        <a:latin typeface="三极正极黑简体"/>
        <a:ea typeface="三极正极黑简体"/>
        <a:cs typeface="Arial"/>
      </a:majorFont>
      <a:minorFont>
        <a:latin typeface="三极正极黑简体"/>
        <a:ea typeface="三极正极黑简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233</Paragraphs>
  <Slides>35</Slides>
  <Notes>25</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35</vt:i4>
      </vt:variant>
    </vt:vector>
  </HeadingPairs>
  <TitlesOfParts>
    <vt:vector baseType="lpstr" size="46">
      <vt:lpstr>Arial</vt:lpstr>
      <vt:lpstr>三极正极黑简体</vt:lpstr>
      <vt:lpstr>Calibri Light</vt:lpstr>
      <vt:lpstr>Calibri</vt:lpstr>
      <vt:lpstr>等线 Light</vt:lpstr>
      <vt:lpstr>等线</vt:lpstr>
      <vt:lpstr>微软雅黑</vt:lpstr>
      <vt:lpstr>仿宋_GB2312</vt:lpstr>
      <vt:lpstr>宋体</vt:lpstr>
      <vt:lpstr>Wingdings</vt:lpstr>
      <vt:lpstr>涂豆思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2021-08-22T11:49:24Z</dcterms:created>
  <cp:lastPrinted>2021-08-22T11:49:24Z</cp:lastPrinted>
  <dcterms:modified xsi:type="dcterms:W3CDTF">2021-08-22T05:36:11Z</dcterms:modified>
  <cp:revision>1</cp:revision>
</cp:coreProperties>
</file>