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488" r:id="rId4"/>
    <p:sldId id="492" r:id="rId5"/>
    <p:sldId id="463" r:id="rId6"/>
    <p:sldId id="464" r:id="rId7"/>
    <p:sldId id="470" r:id="rId8"/>
    <p:sldId id="498" r:id="rId9"/>
    <p:sldId id="499" r:id="rId10"/>
    <p:sldId id="506" r:id="rId11"/>
    <p:sldId id="474" r:id="rId12"/>
    <p:sldId id="500" r:id="rId13"/>
    <p:sldId id="501" r:id="rId14"/>
    <p:sldId id="507" r:id="rId15"/>
    <p:sldId id="479" r:id="rId16"/>
    <p:sldId id="502" r:id="rId17"/>
    <p:sldId id="508" r:id="rId18"/>
    <p:sldId id="503" r:id="rId19"/>
    <p:sldId id="504" r:id="rId20"/>
    <p:sldId id="509" r:id="rId21"/>
    <p:sldId id="476" r:id="rId22"/>
    <p:sldId id="505" r:id="rId23"/>
    <p:sldId id="510" r:id="rId24"/>
    <p:sldId id="475" r:id="rId25"/>
    <p:sldId id="468" r:id="rId26"/>
  </p:sldIdLst>
  <p:sldSz cx="12192000" cy="6858000"/>
  <p:notesSz cx="6858000" cy="9144000"/>
  <p:custDataLst>
    <p:tags r:id="rId2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0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tags/tag5.xml" Type="http://schemas.openxmlformats.org/officeDocument/2006/relationships/tags"/><Relationship Id="rId28" Target="presProps.xml" Type="http://schemas.openxmlformats.org/officeDocument/2006/relationships/presProps"/><Relationship Id="rId29" Target="viewProps.xml" Type="http://schemas.openxmlformats.org/officeDocument/2006/relationships/viewProps"/><Relationship Id="rId3" Target="notesMasters/notesMaster1.xml" Type="http://schemas.openxmlformats.org/officeDocument/2006/relationships/notesMaster"/><Relationship Id="rId30" Target="theme/theme1.xml" Type="http://schemas.openxmlformats.org/officeDocument/2006/relationships/theme"/><Relationship Id="rId31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explosion val="25"/>
          <c:dPt>
            <c:idx val="0"/>
            <c:invertIfNegative val="1"/>
            <c:explosion val="17"/>
            <c:extLst>
              <c:ext xmlns:c16="http://schemas.microsoft.com/office/drawing/2014/chart" uri="{C3380CC4-5D6E-409C-BE32-E72D297353CC}">
                <c16:uniqueId val="{00000001-D27E-45A2-A9C0-3F83980FBD7E}"/>
              </c:ext>
            </c:extLst>
          </c:dPt>
          <c:dPt>
            <c:idx val="1"/>
            <c:invertIfNegative val="1"/>
            <c:extLst>
              <c:ext xmlns:c16="http://schemas.microsoft.com/office/drawing/2014/chart" uri="{C3380CC4-5D6E-409C-BE32-E72D297353CC}">
                <c16:uniqueId val="{00000002-D27E-45A2-A9C0-3F83980FBD7E}"/>
              </c:ext>
            </c:extLst>
          </c:dPt>
          <c:dPt>
            <c:idx val="2"/>
            <c:invertIfNegative val="1"/>
            <c:extLst>
              <c:ext xmlns:c16="http://schemas.microsoft.com/office/drawing/2014/chart" uri="{C3380CC4-5D6E-409C-BE32-E72D297353CC}">
                <c16:uniqueId val="{00000003-D27E-45A2-A9C0-3F83980FBD7E}"/>
              </c:ext>
            </c:extLst>
          </c:dPt>
          <c:dPt>
            <c:idx val="3"/>
            <c:invertIfNegative val="1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6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27E-45A2-A9C0-3F83980FBD7E}"/>
              </c:ext>
            </c:extLst>
          </c:dPt>
          <c:dLbls>
            <c:dLbl>
              <c:idx val="0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p>
                <a:pPr>
                  <a:defRPr lang="zh-CN" sz="1800" b="0" i="0" u="none" strike="noStrike" kern="1200" baseline="0" smtId="4294967295">
                    <a:solidFill>
                      <a:schemeClr val="tx1"/>
                    </a:solidFill>
                    <a:latin typeface="+mn-lt"/>
                    <a:ea typeface="+mn-ea"/>
                    <a:cs typeface="+mn-ea"/>
                  </a:defRPr>
                </a:pPr>
                <a:endParaRPr lang="zh-CN" sz="1800" b="0" i="0" u="none" strike="noStrike" kern="1200" baseline="0" smtId="4294967295">
                  <a:solidFill>
                    <a:schemeClr val="tx1"/>
                  </a:solidFill>
                  <a:latin typeface="+mn-lt"/>
                  <a:ea typeface="+mn-ea"/>
                  <a:cs typeface="+mn-ea"/>
                </a:endParaRPr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/>
          </c:dLbls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27E-45A2-A9C0-3F83980FBD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ln>
      <a:noFill/>
    </a:ln>
  </c:spPr>
  <c:txPr>
    <a:bodyPr/>
    <a:p>
      <a:pPr>
        <a:defRPr lang="zh-CN" sz="1800" smtId="4294967295">
          <a:ea typeface="+mn-ea"/>
          <a:cs typeface="+mn-ea"/>
        </a:defRPr>
      </a:pPr>
      <a:endParaRPr lang="zh-CN" sz="1800" smtId="4294967295">
        <a:ea typeface="+mn-ea"/>
        <a:cs typeface="+mn-ea"/>
      </a:endParaRPr>
    </a:p>
  </c:txPr>
  <c:externalData r:id="rId1">
    <c:autoUpdate val="0"/>
  </c:externalData>
</c:chartSpac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98407-7539-4C88-B591-2FC07A4ED2BC}" type="datetimeFigureOut">
              <a:rPr lang="zh-CN" altLang="en-US" smtClean="0"/>
              <a:t>2020/12/29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0ADC4B-121D-46CC-9D52-F4252E0865F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15447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752191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402003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454023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86604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633281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639215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2804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410657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7520987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5021209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65018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752633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120417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068286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479306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75601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0719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20368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06190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764950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23611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404179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13104425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9F0768-A318-462A-8579-2AAA16CAA6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92C8DE8-04E8-41E6-998E-DA5854CFA5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5C7C9C7-458F-4D14-9AE2-250108E1A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79D9-E8A7-4020-9F53-DCBB73454201}" type="datetimeFigureOut">
              <a:rPr lang="zh-CN" altLang="en-US" smtClean="0"/>
              <a:t>2020/12/29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9C24D14-F3A1-4863-B750-5A5AA289C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2BF24F5-BB3B-4C10-B92D-3804E4C2B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D614-3122-4AE3-B731-49486E389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86090050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7233D2-1CC8-4BDD-A71D-3F772488D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46FCC95-86DD-494E-92E6-C4797E6516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E6D96F1-75BC-479E-BCEE-DDD834ECB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79D9-E8A7-4020-9F53-DCBB73454201}" type="datetimeFigureOut">
              <a:rPr lang="zh-CN" altLang="en-US" smtClean="0"/>
              <a:t>2020/12/29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5C014E9-B500-4771-BEE0-4B21589DF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025CF27-DA2E-4EE7-9FF7-A38CC4505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D614-3122-4AE3-B731-49486E389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69006348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26D91FA-6BEB-4CA3-9294-2DD93A6269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15C5941-E6E9-4A6D-9AB5-C15E427E07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0660051-1204-42AF-ABB1-48F09FBAE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79D9-E8A7-4020-9F53-DCBB73454201}" type="datetimeFigureOut">
              <a:rPr lang="zh-CN" altLang="en-US" smtClean="0"/>
              <a:t>2020/12/29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1187EA2-02DD-439E-A2E5-B4870FA67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B426ED0-5823-482B-B355-336A50AEF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D614-3122-4AE3-B731-49486E389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702287864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98424989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15192366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61580021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88252841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90463389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76923142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55934557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5729075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992A84-9CB7-425E-AAA9-7DFA08BD5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1CF38A0-1CF4-46B4-857F-7F8D1EC18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F2FD544-D555-498C-A6D0-A4D455D7D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79D9-E8A7-4020-9F53-DCBB73454201}" type="datetimeFigureOut">
              <a:rPr lang="zh-CN" altLang="en-US" smtClean="0"/>
              <a:t>2020/12/29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81E8CD7-4FCC-492D-AD10-94D5D4A07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73CA00A-53B5-4DDD-B42B-1D69E0192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D614-3122-4AE3-B731-49486E389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89522081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35351287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42427151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6472572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64DBF0-858F-4A1C-AE42-DE5AB2B38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20DA71B-3FAA-4FF0-8359-B75BDED6A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FBF1296-7C2F-4798-8D43-6F1C3F618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79D9-E8A7-4020-9F53-DCBB73454201}" type="datetimeFigureOut">
              <a:rPr lang="zh-CN" altLang="en-US" smtClean="0"/>
              <a:t>2020/12/29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5BF321D-B2D8-487B-87DD-9DDE9235A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1DC2DAB-FAC6-4663-9FE9-1C17DA1BA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D614-3122-4AE3-B731-49486E389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016357534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4369F1-51DF-4B91-9D1A-E56F909C4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2BB5A57-34BE-495F-8A97-FAB395714B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8C61E90-A2B4-436B-98CA-C6905AEF8E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1AB2408-A31E-4E1E-B329-89ADC15D1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79D9-E8A7-4020-9F53-DCBB73454201}" type="datetimeFigureOut">
              <a:rPr lang="zh-CN" altLang="en-US" smtClean="0"/>
              <a:t>2020/12/29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4B3F543-739D-4FC6-8076-B757E233D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8B35F0C-0338-47FA-9024-EF0BCFBB4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D614-3122-4AE3-B731-49486E389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021444073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DBC686-C314-4380-9BA7-2AF7F4DA7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86DD742-8EC0-43E8-A35C-703FCF4F70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CA61EB8-9191-448C-884A-F6989E36D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ED8769E-1404-4E8F-AA63-A2761C79AD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C577CCA-650F-434C-83FA-118534E1E1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FACE31C-2DD2-4181-9476-2685236FB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79D9-E8A7-4020-9F53-DCBB73454201}" type="datetimeFigureOut">
              <a:rPr lang="zh-CN" altLang="en-US" smtClean="0"/>
              <a:t>2020/12/29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185854EE-0EA7-4442-AA76-A6466A916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9A228C1-28C5-4BB4-9745-9AEAC695B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D614-3122-4AE3-B731-49486E389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92496372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904D94-867E-40B1-A074-12F1D09C8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5F0A4E7-15F6-4915-AC7A-3F2278862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79D9-E8A7-4020-9F53-DCBB73454201}" type="datetimeFigureOut">
              <a:rPr lang="zh-CN" altLang="en-US" smtClean="0"/>
              <a:t>2020/12/29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7384BD9-A0A1-4085-87FD-B1C9BF13B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4688AD0-9CC8-4B89-9D44-BDB9A2AD3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D614-3122-4AE3-B731-49486E389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49453841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04F58F8-E2C2-402D-9CD9-F34F3E51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79D9-E8A7-4020-9F53-DCBB73454201}" type="datetimeFigureOut">
              <a:rPr lang="zh-CN" altLang="en-US" smtClean="0"/>
              <a:t>2020/12/29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32E3BB5-BC67-42D2-8015-89F4C77C8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D6AD334-AEBF-41D1-AA9B-49034F9E3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D614-3122-4AE3-B731-49486E389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82015026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DD19F5-F137-4598-9A56-47C62C854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CEEBA34-620B-4F91-B553-576B76118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0808EAF-6346-4CB5-9BD9-55803F3253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33B8F15-8258-4576-AAB5-E000E5C47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79D9-E8A7-4020-9F53-DCBB73454201}" type="datetimeFigureOut">
              <a:rPr lang="zh-CN" altLang="en-US" smtClean="0"/>
              <a:t>2020/12/29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9C0AEF1-2F7A-461A-A642-B1C889F7C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24FBB6B-E0A1-4DC8-B397-9893B8A5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D614-3122-4AE3-B731-49486E389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8146977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8B73AC-4767-4B59-81CB-D477CC2D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B5F0EB8-FCBD-4572-803A-1A76A194B6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F7C43FF-A1A9-4CB5-B05C-0295A0CF4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5F43A5F-411F-4715-8F89-7EC7815F8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79D9-E8A7-4020-9F53-DCBB73454201}" type="datetimeFigureOut">
              <a:rPr lang="zh-CN" altLang="en-US" smtClean="0"/>
              <a:t>2020/12/29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EF148FB-9D86-42B2-ADE4-0963BF704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41B801C-8DEF-4FFE-92A7-22F499A4C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D614-3122-4AE3-B731-49486E389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02768394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97737FD-11EB-4271-A077-726FE9579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35A2E1E-B078-43C4-B2C8-C60358829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436D03B-F91E-4483-A64E-7A1B95C491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979D9-E8A7-4020-9F53-DCBB73454201}" type="datetimeFigureOut">
              <a:rPr lang="zh-CN" altLang="en-US" smtClean="0"/>
              <a:t>2020/12/29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7CE6888-A751-4FB7-AA60-01A458FA1A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F438ABB-79B8-4C79-A662-3DB8AE9A27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2D614-3122-4AE3-B731-49486E389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58548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94395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tags/tag1.xml" Type="http://schemas.openxmlformats.org/officeDocument/2006/relationships/tags"/><Relationship Id="rId5" Target="../tags/tag2.xml" Type="http://schemas.openxmlformats.org/officeDocument/2006/relationships/tags"/><Relationship Id="rId6" Target="../media/image2.png" Type="http://schemas.openxmlformats.org/officeDocument/2006/relationships/image"/><Relationship Id="rId7" Target="../tags/tag3.xml" Type="http://schemas.openxmlformats.org/officeDocument/2006/relationships/tags"/><Relationship Id="rId8" Target="../media/image3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1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2.xml" Type="http://schemas.openxmlformats.org/officeDocument/2006/relationships/notesSlide"/><Relationship Id="rId3" Target="../media/image1.png" Type="http://schemas.openxmlformats.org/officeDocument/2006/relationships/image"/><Relationship Id="rId4" Target="../media/image6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media/image1.png" Type="http://schemas.openxmlformats.org/officeDocument/2006/relationships/image"/><Relationship Id="rId4" Target="../media/image13.pn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media/image1.png" Type="http://schemas.openxmlformats.org/officeDocument/2006/relationships/image"/><Relationship Id="rId4" Target="../charts/chart1.xml" Type="http://schemas.openxmlformats.org/officeDocument/2006/relationships/chart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media/image1.png" Type="http://schemas.openxmlformats.org/officeDocument/2006/relationships/image"/><Relationship Id="rId4" Target="../media/image6.pn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7.xml" Type="http://schemas.openxmlformats.org/officeDocument/2006/relationships/notesSlide"/><Relationship Id="rId3" Target="../media/image1.png" Type="http://schemas.openxmlformats.org/officeDocument/2006/relationships/image"/><Relationship Id="rId4" Target="../media/image14.png" Type="http://schemas.openxmlformats.org/officeDocument/2006/relationships/image"/><Relationship Id="rId5" Target="../media/image15.png" Type="http://schemas.openxmlformats.org/officeDocument/2006/relationships/image"/><Relationship Id="rId6" Target="../media/image16.png" Type="http://schemas.openxmlformats.org/officeDocument/2006/relationships/image"/><Relationship Id="rId7" Target="../media/image17.png" Type="http://schemas.openxmlformats.org/officeDocument/2006/relationships/image"/><Relationship Id="rId8" Target="../media/image18.png" Type="http://schemas.openxmlformats.org/officeDocument/2006/relationships/image"/><Relationship Id="rId9" Target="../media/image19.pn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8.xml" Type="http://schemas.openxmlformats.org/officeDocument/2006/relationships/notesSlide"/><Relationship Id="rId3" Target="../media/image1.png" Type="http://schemas.openxmlformats.org/officeDocument/2006/relationships/image"/><Relationship Id="rId4" Target="../media/image6.pn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9.xml" Type="http://schemas.openxmlformats.org/officeDocument/2006/relationships/notesSlide"/><Relationship Id="rId3" Target="../media/image1.png" Type="http://schemas.openxmlformats.org/officeDocument/2006/relationships/image"/><Relationship Id="rId4" Target="../media/image20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1.png" Type="http://schemas.openxmlformats.org/officeDocument/2006/relationships/image"/><Relationship Id="rId4" Target="../media/image4.png" Type="http://schemas.openxmlformats.org/officeDocument/2006/relationships/image"/><Relationship Id="rId5" Target="../media/image3.pn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0.xml" Type="http://schemas.openxmlformats.org/officeDocument/2006/relationships/notesSlide"/><Relationship Id="rId3" Target="../media/image1.png" Type="http://schemas.openxmlformats.org/officeDocument/2006/relationships/image"/><Relationship Id="rId4" Target="../media/image21.png" Type="http://schemas.openxmlformats.org/officeDocument/2006/relationships/image"/><Relationship Id="rId5" Target="../media/image22.png" Type="http://schemas.openxmlformats.org/officeDocument/2006/relationships/image"/><Relationship Id="rId6" Target="../media/image23.pn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1.xml" Type="http://schemas.openxmlformats.org/officeDocument/2006/relationships/notesSlide"/><Relationship Id="rId3" Target="../media/image1.png" Type="http://schemas.openxmlformats.org/officeDocument/2006/relationships/image"/><Relationship Id="rId4" Target="../media/image6.pn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2.xml" Type="http://schemas.openxmlformats.org/officeDocument/2006/relationships/notesSlide"/><Relationship Id="rId3" Target="../media/image1.png" Type="http://schemas.openxmlformats.org/officeDocument/2006/relationships/image"/><Relationship Id="rId4" Target="../media/image24.pn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3.xml" Type="http://schemas.openxmlformats.org/officeDocument/2006/relationships/notesSlide"/><Relationship Id="rId3" Target="../media/image1.png" Type="http://schemas.openxmlformats.org/officeDocument/2006/relationships/image"/><Relationship Id="rId4" Target="../tags/tag4.xml" Type="http://schemas.openxmlformats.org/officeDocument/2006/relationships/tags"/><Relationship Id="rId5" Target="../media/image3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1.png" Type="http://schemas.openxmlformats.org/officeDocument/2006/relationships/image"/><Relationship Id="rId4" Target="../media/image5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1.png" Type="http://schemas.openxmlformats.org/officeDocument/2006/relationships/image"/><Relationship Id="rId4" Target="../media/image6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1.png" Type="http://schemas.openxmlformats.org/officeDocument/2006/relationships/image"/><Relationship Id="rId4" Target="../media/image7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1.png" Type="http://schemas.openxmlformats.org/officeDocument/2006/relationships/image"/><Relationship Id="rId4" Target="../media/image8.png" Type="http://schemas.openxmlformats.org/officeDocument/2006/relationships/image"/><Relationship Id="rId5" Target="../media/image9.png" Type="http://schemas.openxmlformats.org/officeDocument/2006/relationships/image"/><Relationship Id="rId6" Target="../media/image10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1.png" Type="http://schemas.openxmlformats.org/officeDocument/2006/relationships/image"/><Relationship Id="rId4" Target="../media/image11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1.png" Type="http://schemas.openxmlformats.org/officeDocument/2006/relationships/image"/><Relationship Id="rId4" Target="../media/image6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1.png" Type="http://schemas.openxmlformats.org/officeDocument/2006/relationships/image"/><Relationship Id="rId4" Target="../media/image12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8" name="图片 17">
            <a:extLst>
              <a:ext uri="{FF2B5EF4-FFF2-40B4-BE49-F238E27FC236}">
                <a16:creationId xmlns:a16="http://schemas.microsoft.com/office/drawing/2014/main" id="{62147115-504C-490B-BC42-0E1743157F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9" name="PA_文本框 12"/>
          <p:cNvSpPr txBox="1"/>
          <p:nvPr>
            <p:custDataLst>
              <p:tags r:id="rId4"/>
            </p:custDataLst>
          </p:nvPr>
        </p:nvSpPr>
        <p:spPr>
          <a:xfrm>
            <a:off x="2827012" y="2665816"/>
            <a:ext cx="6537978" cy="1165870"/>
          </a:xfrm>
          <a:prstGeom prst="rect">
            <a:avLst/>
          </a:prstGeom>
          <a:noFill/>
        </p:spPr>
        <p:txBody>
          <a:bodyPr bIns="34295" lIns="68589" rIns="68589" rtlCol="0" tIns="34295" wrap="none">
            <a:spAutoFit/>
          </a:bodyPr>
          <a:lstStyle/>
          <a:p>
            <a:pPr algn="ctr"/>
            <a:r>
              <a:rPr altLang="en-US" lang="zh-CN" sz="7200">
                <a:solidFill>
                  <a:srgbClr val="D98298"/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cs charset="-122" panose="02010601030101010101" typeface="字体视界-简圆体"/>
              </a:rPr>
              <a:t>护士长年终述职</a:t>
            </a:r>
          </a:p>
        </p:txBody>
      </p:sp>
      <p:sp>
        <p:nvSpPr>
          <p:cNvPr id="102" name="PA_文本框 13"/>
          <p:cNvSpPr txBox="1"/>
          <p:nvPr>
            <p:custDataLst>
              <p:tags r:id="rId5"/>
            </p:custDataLst>
          </p:nvPr>
        </p:nvSpPr>
        <p:spPr>
          <a:xfrm>
            <a:off x="3334689" y="4489310"/>
            <a:ext cx="1725582" cy="312430"/>
          </a:xfrm>
          <a:prstGeom prst="rect">
            <a:avLst/>
          </a:prstGeom>
          <a:noFill/>
          <a:ln>
            <a:solidFill>
              <a:srgbClr val="D98298"/>
            </a:solidFill>
          </a:ln>
        </p:spPr>
        <p:txBody>
          <a:bodyPr bIns="34295" lIns="68589" rIns="68589" rtlCol="0" tIns="34295" wrap="square">
            <a:spAutoFit/>
          </a:bodyPr>
          <a:lstStyle/>
          <a:p>
            <a:pPr algn="ctr"/>
            <a:r>
              <a:rPr altLang="en-US" lang="zh-CN" sz="1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cs charset="0" panose="020b0604020202020204" pitchFamily="34" typeface="Arial"/>
              </a:rPr>
              <a:t>汇报人：优页PPT</a:t>
            </a:r>
          </a:p>
        </p:txBody>
      </p:sp>
      <p:sp>
        <p:nvSpPr>
          <p:cNvPr id="15" name="îŝľîḍe">
            <a:extLst>
              <a:ext uri="{FF2B5EF4-FFF2-40B4-BE49-F238E27FC236}">
                <a16:creationId xmlns:a16="http://schemas.microsoft.com/office/drawing/2014/main" id="{3613E34E-D109-4CE9-BAC1-92619B08288F}"/>
              </a:ext>
            </a:extLst>
          </p:cNvPr>
          <p:cNvSpPr txBox="1"/>
          <p:nvPr/>
        </p:nvSpPr>
        <p:spPr>
          <a:xfrm>
            <a:off x="2786923" y="3854363"/>
            <a:ext cx="6605031" cy="346259"/>
          </a:xfrm>
          <a:prstGeom prst="rect">
            <a:avLst/>
          </a:prstGeom>
          <a:noFill/>
        </p:spPr>
        <p:txBody>
          <a:bodyPr anchor="t" anchorCtr="0" bIns="45720" lIns="91440" rIns="91440" tIns="45720" wrap="square">
            <a:normAutofit fontScale="95000" lnSpcReduction="20000"/>
          </a:bodyPr>
          <a:lstStyle/>
          <a:p>
            <a:pPr algn="ctr" lvl="0">
              <a:spcBef>
                <a:spcPct val="0"/>
              </a:spcBef>
              <a:defRPr/>
            </a:pPr>
            <a:r>
              <a:rPr altLang="zh-CN" lang="en-US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</a:rPr>
              <a:t>Theme color makes PPT more convenient to change.Adjust the spacing to adapt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254605D1-BF8C-46D3-9257-FCD7B9B407D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rcRect b="30190" l="24891" r="30773" t="19131"/>
          <a:stretch>
            <a:fillRect/>
          </a:stretch>
        </p:blipFill>
        <p:spPr>
          <a:xfrm>
            <a:off x="5426365" y="1595316"/>
            <a:ext cx="1326146" cy="1070500"/>
          </a:xfrm>
          <a:prstGeom prst="rect">
            <a:avLst/>
          </a:prstGeom>
        </p:spPr>
      </p:pic>
      <p:sp>
        <p:nvSpPr>
          <p:cNvPr id="17" name="PA_文本框 13">
            <a:extLst>
              <a:ext uri="{FF2B5EF4-FFF2-40B4-BE49-F238E27FC236}">
                <a16:creationId xmlns:a16="http://schemas.microsoft.com/office/drawing/2014/main" id="{5E80E13C-B65C-4674-90C9-5A1F52A35572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6287383" y="4489310"/>
            <a:ext cx="2190780" cy="312430"/>
          </a:xfrm>
          <a:prstGeom prst="rect">
            <a:avLst/>
          </a:prstGeom>
          <a:noFill/>
          <a:ln>
            <a:solidFill>
              <a:srgbClr val="D98298"/>
            </a:solidFill>
          </a:ln>
        </p:spPr>
        <p:txBody>
          <a:bodyPr bIns="34295" lIns="68589" rIns="68589" rtlCol="0" tIns="34295" wrap="square">
            <a:spAutoFit/>
          </a:bodyPr>
          <a:lstStyle/>
          <a:p>
            <a:pPr algn="ctr"/>
            <a:r>
              <a:rPr altLang="en-US" lang="zh-CN" sz="1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cs charset="0" panose="020b0604020202020204" pitchFamily="34" typeface="Arial"/>
              </a:rPr>
              <a:t>汇报时间：20XX年X月</a:t>
            </a:r>
          </a:p>
        </p:txBody>
      </p:sp>
      <p:sp>
        <p:nvSpPr>
          <p:cNvPr id="11" name="加号 10">
            <a:extLst>
              <a:ext uri="{FF2B5EF4-FFF2-40B4-BE49-F238E27FC236}">
                <a16:creationId xmlns:a16="http://schemas.microsoft.com/office/drawing/2014/main" id="{B2308036-8FB2-4993-8CA6-FDE709B15171}"/>
              </a:ext>
            </a:extLst>
          </p:cNvPr>
          <p:cNvSpPr/>
          <p:nvPr/>
        </p:nvSpPr>
        <p:spPr>
          <a:xfrm rot="1092845">
            <a:off x="2859290" y="5952518"/>
            <a:ext cx="696130" cy="696130"/>
          </a:xfrm>
          <a:prstGeom prst="mathPl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20" name="图片 19">
            <a:extLst>
              <a:ext uri="{FF2B5EF4-FFF2-40B4-BE49-F238E27FC236}">
                <a16:creationId xmlns:a16="http://schemas.microsoft.com/office/drawing/2014/main" id="{47D88588-BA15-43B0-83F2-7A3D6AF4A8D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113021" y="3254443"/>
            <a:ext cx="3859966" cy="2757452"/>
          </a:xfrm>
          <a:prstGeom prst="rect">
            <a:avLst/>
          </a:prstGeom>
        </p:spPr>
      </p:pic>
    </p:spTree>
    <p:extLst>
      <p:ext uri="{BB962C8B-B14F-4D97-AF65-F5344CB8AC3E}">
        <p14:creationId val="1647480577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000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7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000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000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  <p:cond delay="0" evt="onBegin">
                          <p:tn val="19"/>
                        </p:cond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4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  <p:cond delay="0" evt="onBegin">
                          <p:tn val="29"/>
                        </p:cond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9"/>
      <p:bldP grpId="0" spid="102"/>
      <p:bldP grpId="0" spid="15"/>
      <p:bldP grpId="0" spid="17"/>
      <p:bldP grpId="0" spid="11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7" name="图片 16">
            <a:extLst>
              <a:ext uri="{FF2B5EF4-FFF2-40B4-BE49-F238E27FC236}">
                <a16:creationId xmlns:a16="http://schemas.microsoft.com/office/drawing/2014/main" id="{2993874B-98C5-40E2-A949-3D4D35B6A3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D5727CCB-194E-4F9D-80CF-2AE9B1B0CDCD}"/>
              </a:ext>
            </a:extLst>
          </p:cNvPr>
          <p:cNvSpPr/>
          <p:nvPr/>
        </p:nvSpPr>
        <p:spPr>
          <a:xfrm>
            <a:off x="354563" y="259168"/>
            <a:ext cx="11515260" cy="628253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r" blurRad="76200" dir="8100000" dist="25400" rotWithShape="0">
              <a:schemeClr val="tx1">
                <a:lumMod val="85000"/>
                <a:lumOff val="1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1030101010101" pitchFamily="2" typeface="字体视界-紫水晶体"/>
              <a:ea charset="-122" panose="02010601030101010101" pitchFamily="2" typeface="字体视界-紫水晶体"/>
            </a:endParaRPr>
          </a:p>
        </p:txBody>
      </p:sp>
      <p:sp>
        <p:nvSpPr>
          <p:cNvPr id="53" name="Rectangle 26">
            <a:extLst>
              <a:ext uri="{FF2B5EF4-FFF2-40B4-BE49-F238E27FC236}">
                <a16:creationId xmlns:a16="http://schemas.microsoft.com/office/drawing/2014/main" id="{F92FA4A9-E867-45F9-9938-3DEECCB74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2432" y="4473255"/>
            <a:ext cx="2306924" cy="969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05" lIns="91409" rIns="91409" tIns="45705"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z="1600">
                <a:ea charset="-122" panose="02010600030101010101" pitchFamily="2" typeface="等线"/>
                <a:sym typeface="+mn-ea"/>
              </a:rPr>
              <a:t>每月对护理质量进行检查，并及时反馈，不断提高护士长的管理水平</a:t>
            </a:r>
          </a:p>
        </p:txBody>
      </p:sp>
      <p:sp>
        <p:nvSpPr>
          <p:cNvPr id="56" name="Rectangle 32">
            <a:extLst>
              <a:ext uri="{FF2B5EF4-FFF2-40B4-BE49-F238E27FC236}">
                <a16:creationId xmlns:a16="http://schemas.microsoft.com/office/drawing/2014/main" id="{B2F6876D-CA80-451F-A067-F738686BE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141" y="4473255"/>
            <a:ext cx="2305570" cy="969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05" lIns="91409" rIns="91409" tIns="45705"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z="1600">
                <a:ea charset="-122" panose="02010600030101010101" pitchFamily="2" typeface="等线"/>
                <a:sym typeface="+mn-ea"/>
              </a:rPr>
              <a:t>组织护士长外出学习、参观，吸取兄弟单位先进经验，扩大知识面</a:t>
            </a:r>
          </a:p>
        </p:txBody>
      </p:sp>
      <p:sp>
        <p:nvSpPr>
          <p:cNvPr id="58" name="Rectangle 35">
            <a:extLst>
              <a:ext uri="{FF2B5EF4-FFF2-40B4-BE49-F238E27FC236}">
                <a16:creationId xmlns:a16="http://schemas.microsoft.com/office/drawing/2014/main" id="{DC57FD7F-8B58-4C0E-BA81-6FB24362C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0522" y="4473255"/>
            <a:ext cx="2306028" cy="969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05" lIns="91409" rIns="91409" tIns="45705"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z="1600">
                <a:ea charset="-122" panose="02010600030101010101" pitchFamily="2" typeface="等线"/>
                <a:sym typeface="+mn-ea"/>
              </a:rPr>
              <a:t>派三病区护士长参加国际护理学习班，学习结束后，进行了汇报</a:t>
            </a:r>
          </a:p>
        </p:txBody>
      </p:sp>
      <p:sp>
        <p:nvSpPr>
          <p:cNvPr id="62" name="圆角矩形 1">
            <a:extLst>
              <a:ext uri="{FF2B5EF4-FFF2-40B4-BE49-F238E27FC236}">
                <a16:creationId xmlns:a16="http://schemas.microsoft.com/office/drawing/2014/main" id="{3399B3D1-2012-4CC4-92C9-C2A32F638AC8}"/>
              </a:ext>
            </a:extLst>
          </p:cNvPr>
          <p:cNvSpPr/>
          <p:nvPr/>
        </p:nvSpPr>
        <p:spPr>
          <a:xfrm>
            <a:off x="2194560" y="1955049"/>
            <a:ext cx="1894840" cy="1797050"/>
          </a:xfrm>
          <a:prstGeom prst="roundRect">
            <a:avLst>
              <a:gd fmla="val 15082" name="adj"/>
            </a:avLst>
          </a:prstGeom>
          <a:solidFill>
            <a:srgbClr val="D98298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1030101010101" pitchFamily="2" typeface="字体视界-紫水晶体"/>
              <a:ea charset="-122" panose="02010601030101010101" pitchFamily="2" typeface="字体视界-紫水晶体"/>
            </a:endParaRPr>
          </a:p>
        </p:txBody>
      </p:sp>
      <p:sp>
        <p:nvSpPr>
          <p:cNvPr id="63" name="圆角矩形 2">
            <a:extLst>
              <a:ext uri="{FF2B5EF4-FFF2-40B4-BE49-F238E27FC236}">
                <a16:creationId xmlns:a16="http://schemas.microsoft.com/office/drawing/2014/main" id="{13375B3D-AD6F-4694-AD11-4AF341D3A85D}"/>
              </a:ext>
            </a:extLst>
          </p:cNvPr>
          <p:cNvSpPr/>
          <p:nvPr/>
        </p:nvSpPr>
        <p:spPr>
          <a:xfrm>
            <a:off x="5148580" y="1955049"/>
            <a:ext cx="1894840" cy="1797050"/>
          </a:xfrm>
          <a:prstGeom prst="roundRect">
            <a:avLst>
              <a:gd fmla="val 15082" name="adj"/>
            </a:avLst>
          </a:prstGeom>
          <a:solidFill>
            <a:srgbClr val="D98298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1030101010101" pitchFamily="2" typeface="字体视界-紫水晶体"/>
              <a:ea charset="-122" panose="02010601030101010101" pitchFamily="2" typeface="字体视界-紫水晶体"/>
            </a:endParaRPr>
          </a:p>
        </p:txBody>
      </p:sp>
      <p:sp>
        <p:nvSpPr>
          <p:cNvPr id="64" name="圆角矩形 8">
            <a:extLst>
              <a:ext uri="{FF2B5EF4-FFF2-40B4-BE49-F238E27FC236}">
                <a16:creationId xmlns:a16="http://schemas.microsoft.com/office/drawing/2014/main" id="{76FD526A-FC5D-4105-AA22-CC1B2A5533DB}"/>
              </a:ext>
            </a:extLst>
          </p:cNvPr>
          <p:cNvSpPr/>
          <p:nvPr/>
        </p:nvSpPr>
        <p:spPr>
          <a:xfrm>
            <a:off x="8111490" y="1955049"/>
            <a:ext cx="1894840" cy="1797050"/>
          </a:xfrm>
          <a:prstGeom prst="roundRect">
            <a:avLst>
              <a:gd fmla="val 15082" name="adj"/>
            </a:avLst>
          </a:prstGeom>
          <a:solidFill>
            <a:srgbClr val="D98298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1030101010101" pitchFamily="2" typeface="字体视界-紫水晶体"/>
              <a:ea charset="-122" panose="02010601030101010101" pitchFamily="2" typeface="字体视界-紫水晶体"/>
            </a:endParaRPr>
          </a:p>
        </p:txBody>
      </p:sp>
      <p:sp>
        <p:nvSpPr>
          <p:cNvPr id="65" name="KSO_Shape">
            <a:extLst>
              <a:ext uri="{FF2B5EF4-FFF2-40B4-BE49-F238E27FC236}">
                <a16:creationId xmlns:a16="http://schemas.microsoft.com/office/drawing/2014/main" id="{4CF6E9D2-0F65-471B-982F-CAB815AE7C55}"/>
              </a:ext>
            </a:extLst>
          </p:cNvPr>
          <p:cNvSpPr/>
          <p:nvPr/>
        </p:nvSpPr>
        <p:spPr bwMode="auto">
          <a:xfrm>
            <a:off x="8663940" y="2546869"/>
            <a:ext cx="854710" cy="613410"/>
          </a:xfrm>
          <a:custGeom>
            <a:gdLst>
              <a:gd fmla="*/ 134077 w 5868" name="T0"/>
              <a:gd fmla="*/ 590892 h 4208" name="T1"/>
              <a:gd fmla="*/ 192837 w 5868" name="T2"/>
              <a:gd fmla="*/ 596084 h 4208" name="T3"/>
              <a:gd fmla="*/ 512935 w 5868" name="T4"/>
              <a:gd fmla="*/ 497764 h 4208" name="T5"/>
              <a:gd fmla="*/ 530465 w 5868" name="T6"/>
              <a:gd fmla="*/ 456230 h 4208" name="T7"/>
              <a:gd fmla="*/ 704473 w 5868" name="T8"/>
              <a:gd fmla="*/ 239797 h 4208" name="T9"/>
              <a:gd fmla="*/ 980744 w 5868" name="T10"/>
              <a:gd fmla="*/ 212215 h 4208" name="T11"/>
              <a:gd fmla="*/ 1253119 w 5868" name="T12"/>
              <a:gd fmla="*/ 253750 h 4208" name="T13"/>
              <a:gd fmla="*/ 1374859 w 5868" name="T14"/>
              <a:gd fmla="*/ 461746 h 4208" name="T15"/>
              <a:gd fmla="*/ 1400831 w 5868" name="T16"/>
              <a:gd fmla="*/ 505228 h 4208" name="T17"/>
              <a:gd fmla="*/ 1725798 w 5868" name="T18"/>
              <a:gd fmla="*/ 598031 h 4208" name="T19"/>
              <a:gd fmla="*/ 1779363 w 5868" name="T20"/>
              <a:gd fmla="*/ 585052 h 4208" name="T21"/>
              <a:gd fmla="*/ 1901104 w 5868" name="T22"/>
              <a:gd fmla="*/ 336494 h 4208" name="T23"/>
              <a:gd fmla="*/ 1897533 w 5868" name="T24"/>
              <a:gd fmla="*/ 289443 h 4208" name="T25"/>
              <a:gd fmla="*/ 1777740 w 5868" name="T26"/>
              <a:gd fmla="*/ 214162 h 4208" name="T27"/>
              <a:gd fmla="*/ 1493029 w 5868" name="T28"/>
              <a:gd fmla="*/ 92155 h 4208" name="T29"/>
              <a:gd fmla="*/ 1208318 w 5868" name="T30"/>
              <a:gd fmla="*/ 20767 h 4208" name="T31"/>
              <a:gd fmla="*/ 924256 w 5868" name="T32"/>
              <a:gd fmla="*/ 649 h 4208" name="T33"/>
              <a:gd fmla="*/ 639545 w 5868" name="T34"/>
              <a:gd fmla="*/ 30826 h 4208" name="T35"/>
              <a:gd fmla="*/ 355158 w 5868" name="T36"/>
              <a:gd fmla="*/ 112273 h 4208" name="T37"/>
              <a:gd fmla="*/ 70123 w 5868" name="T38"/>
              <a:gd fmla="*/ 244664 h 4208" name="T39"/>
              <a:gd fmla="*/ 3246 w 5868" name="T40"/>
              <a:gd fmla="*/ 297880 h 4208" name="T41"/>
              <a:gd fmla="*/ 10713 w 5868" name="T42"/>
              <a:gd fmla="*/ 355314 h 4208" name="T43"/>
              <a:gd fmla="*/ 772973 w 5868" name="T44"/>
              <a:gd fmla="*/ 339414 h 4208" name="T45"/>
              <a:gd fmla="*/ 960941 w 5868" name="T46"/>
              <a:gd fmla="*/ 320919 h 4208" name="T47"/>
              <a:gd fmla="*/ 1130729 w 5868" name="T48"/>
              <a:gd fmla="*/ 336169 h 4208" name="T49"/>
              <a:gd fmla="*/ 1259936 w 5868" name="T50"/>
              <a:gd fmla="*/ 525021 h 4208" name="T51"/>
              <a:gd fmla="*/ 1298244 w 5868" name="T52"/>
              <a:gd fmla="*/ 601925 h 4208" name="T53"/>
              <a:gd fmla="*/ 1598862 w 5868" name="T54"/>
              <a:gd fmla="*/ 671041 h 4208" name="T55"/>
              <a:gd fmla="*/ 1662168 w 5868" name="T56"/>
              <a:gd fmla="*/ 717767 h 4208" name="T57"/>
              <a:gd fmla="*/ 253546 w 5868" name="T58"/>
              <a:gd fmla="*/ 1210015 h 4208" name="T59"/>
              <a:gd fmla="*/ 273024 w 5868" name="T60"/>
              <a:gd fmla="*/ 698947 h 4208" name="T61"/>
              <a:gd fmla="*/ 576240 w 5868" name="T62"/>
              <a:gd fmla="*/ 620745 h 4208" name="T63"/>
              <a:gd fmla="*/ 641493 w 5868" name="T64"/>
              <a:gd fmla="*/ 585376 h 4208" name="T65"/>
              <a:gd fmla="*/ 662595 w 5868" name="T66"/>
              <a:gd fmla="*/ 367969 h 4208" name="T67"/>
              <a:gd fmla="*/ 1077163 w 5868" name="T68"/>
              <a:gd fmla="*/ 564933 h 4208" name="T69"/>
              <a:gd fmla="*/ 1178776 w 5868" name="T70"/>
              <a:gd fmla="*/ 636970 h 4208" name="T71"/>
              <a:gd fmla="*/ 1245003 w 5868" name="T72"/>
              <a:gd fmla="*/ 759302 h 4208" name="T73"/>
              <a:gd fmla="*/ 1252145 w 5868" name="T74"/>
              <a:gd fmla="*/ 867032 h 4208" name="T75"/>
              <a:gd fmla="*/ 1229095 w 5868" name="T76"/>
              <a:gd fmla="*/ 949452 h 4208" name="T77"/>
              <a:gd fmla="*/ 1125210 w 5868" name="T78"/>
              <a:gd fmla="*/ 852430 h 4208" name="T79"/>
              <a:gd fmla="*/ 1117094 w 5868" name="T80"/>
              <a:gd fmla="*/ 775851 h 4208" name="T81"/>
              <a:gd fmla="*/ 1079435 w 5868" name="T82"/>
              <a:gd fmla="*/ 716794 h 4208" name="T83"/>
              <a:gd fmla="*/ 1012883 w 5868" name="T84"/>
              <a:gd fmla="*/ 676882 h 4208" name="T85"/>
              <a:gd fmla="*/ 940164 w 5868" name="T86"/>
              <a:gd fmla="*/ 671365 h 4208" name="T87"/>
              <a:gd fmla="*/ 867768 w 5868" name="T88"/>
              <a:gd fmla="*/ 701867 h 4208" name="T89"/>
              <a:gd fmla="*/ 821994 w 5868" name="T90"/>
              <a:gd fmla="*/ 754434 h 4208" name="T91"/>
              <a:gd fmla="*/ 802515 w 5868" name="T92"/>
              <a:gd fmla="*/ 831662 h 4208" name="T93"/>
              <a:gd fmla="*/ 818423 w 5868" name="T94"/>
              <a:gd fmla="*/ 901752 h 4208" name="T95"/>
              <a:gd fmla="*/ 861600 w 5868" name="T96"/>
              <a:gd fmla="*/ 956590 h 4208" name="T97"/>
              <a:gd fmla="*/ 932048 w 5868" name="T98"/>
              <a:gd fmla="*/ 990337 h 4208" name="T99"/>
              <a:gd fmla="*/ 999573 w 5868" name="T100"/>
              <a:gd fmla="*/ 990013 h 4208" name="T101"/>
              <a:gd fmla="*/ 1060606 w 5868" name="T102"/>
              <a:gd fmla="*/ 962107 h 4208" name="T103"/>
              <a:gd fmla="*/ 1081058 w 5868" name="T104"/>
              <a:gd fmla="*/ 1096445 h 4208" name="T105"/>
              <a:gd fmla="*/ 964512 w 5868" name="T106"/>
              <a:gd fmla="*/ 1120781 h 4208" name="T107"/>
              <a:gd fmla="*/ 826863 w 5868" name="T108"/>
              <a:gd fmla="*/ 1085736 h 4208" name="T109"/>
              <a:gd fmla="*/ 732717 w 5868" name="T110"/>
              <a:gd fmla="*/ 1004614 h 4208" name="T111"/>
              <a:gd fmla="*/ 678827 w 5868" name="T112"/>
              <a:gd fmla="*/ 875793 h 4208" name="T113"/>
              <a:gd fmla="*/ 688241 w 5868" name="T114"/>
              <a:gd fmla="*/ 745673 h 4208" name="T115"/>
              <a:gd fmla="*/ 760312 w 5868" name="T116"/>
              <a:gd fmla="*/ 627235 h 4208" name="T117"/>
              <a:gd fmla="*/ 865171 w 5868" name="T118"/>
              <a:gd fmla="*/ 560066 h 4208" name="T119"/>
              <a:gd fmla="*/ 1577111 w 5868" name="T120"/>
              <a:gd fmla="*/ 1240842 h 4208" name="T121"/>
              <a:gd fmla="*/ 345419 w 5868" name="T122"/>
              <a:gd fmla="*/ 1240842 h 4208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60000 65536" name="T180"/>
              <a:gd fmla="*/ 0 60000 65536" name="T181"/>
              <a:gd fmla="*/ 0 60000 65536" name="T182"/>
              <a:gd fmla="*/ 0 60000 65536" name="T183"/>
              <a:gd fmla="*/ 0 60000 65536" name="T184"/>
              <a:gd fmla="*/ 0 60000 65536" name="T185"/>
            </a:gdLst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b="b" l="0" r="r" t="0"/>
            <a:pathLst>
              <a:path h="4208" w="5868">
                <a:moveTo>
                  <a:pt x="49" y="1128"/>
                </a:moveTo>
                <a:lnTo>
                  <a:pt x="49" y="1128"/>
                </a:lnTo>
                <a:lnTo>
                  <a:pt x="345" y="1748"/>
                </a:lnTo>
                <a:lnTo>
                  <a:pt x="354" y="1764"/>
                </a:lnTo>
                <a:lnTo>
                  <a:pt x="364" y="1778"/>
                </a:lnTo>
                <a:lnTo>
                  <a:pt x="375" y="1790"/>
                </a:lnTo>
                <a:lnTo>
                  <a:pt x="387" y="1803"/>
                </a:lnTo>
                <a:lnTo>
                  <a:pt x="400" y="1813"/>
                </a:lnTo>
                <a:lnTo>
                  <a:pt x="413" y="1821"/>
                </a:lnTo>
                <a:lnTo>
                  <a:pt x="428" y="1828"/>
                </a:lnTo>
                <a:lnTo>
                  <a:pt x="443" y="1834"/>
                </a:lnTo>
                <a:lnTo>
                  <a:pt x="460" y="1838"/>
                </a:lnTo>
                <a:lnTo>
                  <a:pt x="477" y="1842"/>
                </a:lnTo>
                <a:lnTo>
                  <a:pt x="495" y="1844"/>
                </a:lnTo>
                <a:lnTo>
                  <a:pt x="512" y="1845"/>
                </a:lnTo>
                <a:lnTo>
                  <a:pt x="531" y="1845"/>
                </a:lnTo>
                <a:lnTo>
                  <a:pt x="551" y="1843"/>
                </a:lnTo>
                <a:lnTo>
                  <a:pt x="573" y="1841"/>
                </a:lnTo>
                <a:lnTo>
                  <a:pt x="594" y="1837"/>
                </a:lnTo>
                <a:lnTo>
                  <a:pt x="1457" y="1607"/>
                </a:lnTo>
                <a:lnTo>
                  <a:pt x="1479" y="1599"/>
                </a:lnTo>
                <a:lnTo>
                  <a:pt x="1500" y="1589"/>
                </a:lnTo>
                <a:lnTo>
                  <a:pt x="1519" y="1579"/>
                </a:lnTo>
                <a:lnTo>
                  <a:pt x="1537" y="1569"/>
                </a:lnTo>
                <a:lnTo>
                  <a:pt x="1552" y="1557"/>
                </a:lnTo>
                <a:lnTo>
                  <a:pt x="1567" y="1546"/>
                </a:lnTo>
                <a:lnTo>
                  <a:pt x="1580" y="1534"/>
                </a:lnTo>
                <a:lnTo>
                  <a:pt x="1591" y="1522"/>
                </a:lnTo>
                <a:lnTo>
                  <a:pt x="1601" y="1510"/>
                </a:lnTo>
                <a:lnTo>
                  <a:pt x="1610" y="1496"/>
                </a:lnTo>
                <a:lnTo>
                  <a:pt x="1617" y="1482"/>
                </a:lnTo>
                <a:lnTo>
                  <a:pt x="1624" y="1467"/>
                </a:lnTo>
                <a:lnTo>
                  <a:pt x="1628" y="1453"/>
                </a:lnTo>
                <a:lnTo>
                  <a:pt x="1632" y="1438"/>
                </a:lnTo>
                <a:lnTo>
                  <a:pt x="1633" y="1423"/>
                </a:lnTo>
                <a:lnTo>
                  <a:pt x="1634" y="1406"/>
                </a:lnTo>
                <a:lnTo>
                  <a:pt x="1627" y="927"/>
                </a:lnTo>
                <a:lnTo>
                  <a:pt x="1664" y="910"/>
                </a:lnTo>
                <a:lnTo>
                  <a:pt x="1701" y="894"/>
                </a:lnTo>
                <a:lnTo>
                  <a:pt x="1775" y="863"/>
                </a:lnTo>
                <a:lnTo>
                  <a:pt x="1851" y="834"/>
                </a:lnTo>
                <a:lnTo>
                  <a:pt x="1929" y="807"/>
                </a:lnTo>
                <a:lnTo>
                  <a:pt x="2008" y="782"/>
                </a:lnTo>
                <a:lnTo>
                  <a:pt x="2089" y="759"/>
                </a:lnTo>
                <a:lnTo>
                  <a:pt x="2170" y="739"/>
                </a:lnTo>
                <a:lnTo>
                  <a:pt x="2252" y="720"/>
                </a:lnTo>
                <a:lnTo>
                  <a:pt x="2335" y="705"/>
                </a:lnTo>
                <a:lnTo>
                  <a:pt x="2420" y="690"/>
                </a:lnTo>
                <a:lnTo>
                  <a:pt x="2504" y="679"/>
                </a:lnTo>
                <a:lnTo>
                  <a:pt x="2589" y="669"/>
                </a:lnTo>
                <a:lnTo>
                  <a:pt x="2675" y="661"/>
                </a:lnTo>
                <a:lnTo>
                  <a:pt x="2761" y="657"/>
                </a:lnTo>
                <a:lnTo>
                  <a:pt x="2848" y="654"/>
                </a:lnTo>
                <a:lnTo>
                  <a:pt x="2934" y="652"/>
                </a:lnTo>
                <a:lnTo>
                  <a:pt x="3021" y="654"/>
                </a:lnTo>
                <a:lnTo>
                  <a:pt x="3106" y="657"/>
                </a:lnTo>
                <a:lnTo>
                  <a:pt x="3192" y="661"/>
                </a:lnTo>
                <a:lnTo>
                  <a:pt x="3278" y="669"/>
                </a:lnTo>
                <a:lnTo>
                  <a:pt x="3364" y="679"/>
                </a:lnTo>
                <a:lnTo>
                  <a:pt x="3449" y="690"/>
                </a:lnTo>
                <a:lnTo>
                  <a:pt x="3532" y="705"/>
                </a:lnTo>
                <a:lnTo>
                  <a:pt x="3616" y="720"/>
                </a:lnTo>
                <a:lnTo>
                  <a:pt x="3698" y="739"/>
                </a:lnTo>
                <a:lnTo>
                  <a:pt x="3780" y="759"/>
                </a:lnTo>
                <a:lnTo>
                  <a:pt x="3860" y="782"/>
                </a:lnTo>
                <a:lnTo>
                  <a:pt x="3939" y="807"/>
                </a:lnTo>
                <a:lnTo>
                  <a:pt x="4017" y="834"/>
                </a:lnTo>
                <a:lnTo>
                  <a:pt x="4093" y="863"/>
                </a:lnTo>
                <a:lnTo>
                  <a:pt x="4168" y="894"/>
                </a:lnTo>
                <a:lnTo>
                  <a:pt x="4204" y="910"/>
                </a:lnTo>
                <a:lnTo>
                  <a:pt x="4241" y="927"/>
                </a:lnTo>
                <a:lnTo>
                  <a:pt x="4235" y="1406"/>
                </a:lnTo>
                <a:lnTo>
                  <a:pt x="4235" y="1423"/>
                </a:lnTo>
                <a:lnTo>
                  <a:pt x="4237" y="1438"/>
                </a:lnTo>
                <a:lnTo>
                  <a:pt x="4240" y="1453"/>
                </a:lnTo>
                <a:lnTo>
                  <a:pt x="4245" y="1467"/>
                </a:lnTo>
                <a:lnTo>
                  <a:pt x="4250" y="1482"/>
                </a:lnTo>
                <a:lnTo>
                  <a:pt x="4258" y="1496"/>
                </a:lnTo>
                <a:lnTo>
                  <a:pt x="4266" y="1510"/>
                </a:lnTo>
                <a:lnTo>
                  <a:pt x="4276" y="1522"/>
                </a:lnTo>
                <a:lnTo>
                  <a:pt x="4288" y="1534"/>
                </a:lnTo>
                <a:lnTo>
                  <a:pt x="4300" y="1546"/>
                </a:lnTo>
                <a:lnTo>
                  <a:pt x="4315" y="1557"/>
                </a:lnTo>
                <a:lnTo>
                  <a:pt x="4331" y="1569"/>
                </a:lnTo>
                <a:lnTo>
                  <a:pt x="4349" y="1579"/>
                </a:lnTo>
                <a:lnTo>
                  <a:pt x="4368" y="1589"/>
                </a:lnTo>
                <a:lnTo>
                  <a:pt x="4389" y="1599"/>
                </a:lnTo>
                <a:lnTo>
                  <a:pt x="4412" y="1607"/>
                </a:lnTo>
                <a:lnTo>
                  <a:pt x="5275" y="1837"/>
                </a:lnTo>
                <a:lnTo>
                  <a:pt x="5296" y="1841"/>
                </a:lnTo>
                <a:lnTo>
                  <a:pt x="5316" y="1843"/>
                </a:lnTo>
                <a:lnTo>
                  <a:pt x="5336" y="1845"/>
                </a:lnTo>
                <a:lnTo>
                  <a:pt x="5355" y="1845"/>
                </a:lnTo>
                <a:lnTo>
                  <a:pt x="5374" y="1844"/>
                </a:lnTo>
                <a:lnTo>
                  <a:pt x="5392" y="1842"/>
                </a:lnTo>
                <a:lnTo>
                  <a:pt x="5408" y="1838"/>
                </a:lnTo>
                <a:lnTo>
                  <a:pt x="5425" y="1834"/>
                </a:lnTo>
                <a:lnTo>
                  <a:pt x="5440" y="1828"/>
                </a:lnTo>
                <a:lnTo>
                  <a:pt x="5454" y="1821"/>
                </a:lnTo>
                <a:lnTo>
                  <a:pt x="5469" y="1813"/>
                </a:lnTo>
                <a:lnTo>
                  <a:pt x="5481" y="1803"/>
                </a:lnTo>
                <a:lnTo>
                  <a:pt x="5493" y="1790"/>
                </a:lnTo>
                <a:lnTo>
                  <a:pt x="5504" y="1778"/>
                </a:lnTo>
                <a:lnTo>
                  <a:pt x="5514" y="1764"/>
                </a:lnTo>
                <a:lnTo>
                  <a:pt x="5523" y="1748"/>
                </a:lnTo>
                <a:lnTo>
                  <a:pt x="5820" y="1128"/>
                </a:lnTo>
                <a:lnTo>
                  <a:pt x="5835" y="1095"/>
                </a:lnTo>
                <a:lnTo>
                  <a:pt x="5848" y="1065"/>
                </a:lnTo>
                <a:lnTo>
                  <a:pt x="5856" y="1037"/>
                </a:lnTo>
                <a:lnTo>
                  <a:pt x="5863" y="1011"/>
                </a:lnTo>
                <a:lnTo>
                  <a:pt x="5867" y="988"/>
                </a:lnTo>
                <a:lnTo>
                  <a:pt x="5868" y="966"/>
                </a:lnTo>
                <a:lnTo>
                  <a:pt x="5868" y="956"/>
                </a:lnTo>
                <a:lnTo>
                  <a:pt x="5867" y="946"/>
                </a:lnTo>
                <a:lnTo>
                  <a:pt x="5864" y="936"/>
                </a:lnTo>
                <a:lnTo>
                  <a:pt x="5862" y="927"/>
                </a:lnTo>
                <a:lnTo>
                  <a:pt x="5859" y="918"/>
                </a:lnTo>
                <a:lnTo>
                  <a:pt x="5854" y="909"/>
                </a:lnTo>
                <a:lnTo>
                  <a:pt x="5845" y="892"/>
                </a:lnTo>
                <a:lnTo>
                  <a:pt x="5833" y="876"/>
                </a:lnTo>
                <a:lnTo>
                  <a:pt x="5820" y="861"/>
                </a:lnTo>
                <a:lnTo>
                  <a:pt x="5803" y="846"/>
                </a:lnTo>
                <a:lnTo>
                  <a:pt x="5784" y="832"/>
                </a:lnTo>
                <a:lnTo>
                  <a:pt x="5763" y="817"/>
                </a:lnTo>
                <a:lnTo>
                  <a:pt x="5741" y="803"/>
                </a:lnTo>
                <a:lnTo>
                  <a:pt x="5652" y="754"/>
                </a:lnTo>
                <a:lnTo>
                  <a:pt x="5564" y="706"/>
                </a:lnTo>
                <a:lnTo>
                  <a:pt x="5476" y="660"/>
                </a:lnTo>
                <a:lnTo>
                  <a:pt x="5389" y="616"/>
                </a:lnTo>
                <a:lnTo>
                  <a:pt x="5301" y="572"/>
                </a:lnTo>
                <a:lnTo>
                  <a:pt x="5213" y="531"/>
                </a:lnTo>
                <a:lnTo>
                  <a:pt x="5125" y="491"/>
                </a:lnTo>
                <a:lnTo>
                  <a:pt x="5037" y="452"/>
                </a:lnTo>
                <a:lnTo>
                  <a:pt x="4950" y="415"/>
                </a:lnTo>
                <a:lnTo>
                  <a:pt x="4862" y="381"/>
                </a:lnTo>
                <a:lnTo>
                  <a:pt x="4774" y="346"/>
                </a:lnTo>
                <a:lnTo>
                  <a:pt x="4686" y="315"/>
                </a:lnTo>
                <a:lnTo>
                  <a:pt x="4599" y="284"/>
                </a:lnTo>
                <a:lnTo>
                  <a:pt x="4511" y="255"/>
                </a:lnTo>
                <a:lnTo>
                  <a:pt x="4423" y="228"/>
                </a:lnTo>
                <a:lnTo>
                  <a:pt x="4336" y="201"/>
                </a:lnTo>
                <a:lnTo>
                  <a:pt x="4248" y="178"/>
                </a:lnTo>
                <a:lnTo>
                  <a:pt x="4161" y="154"/>
                </a:lnTo>
                <a:lnTo>
                  <a:pt x="4073" y="133"/>
                </a:lnTo>
                <a:lnTo>
                  <a:pt x="3985" y="114"/>
                </a:lnTo>
                <a:lnTo>
                  <a:pt x="3898" y="95"/>
                </a:lnTo>
                <a:lnTo>
                  <a:pt x="3810" y="80"/>
                </a:lnTo>
                <a:lnTo>
                  <a:pt x="3722" y="64"/>
                </a:lnTo>
                <a:lnTo>
                  <a:pt x="3635" y="51"/>
                </a:lnTo>
                <a:lnTo>
                  <a:pt x="3547" y="39"/>
                </a:lnTo>
                <a:lnTo>
                  <a:pt x="3460" y="29"/>
                </a:lnTo>
                <a:lnTo>
                  <a:pt x="3372" y="21"/>
                </a:lnTo>
                <a:lnTo>
                  <a:pt x="3285" y="14"/>
                </a:lnTo>
                <a:lnTo>
                  <a:pt x="3197" y="8"/>
                </a:lnTo>
                <a:lnTo>
                  <a:pt x="3109" y="4"/>
                </a:lnTo>
                <a:lnTo>
                  <a:pt x="3022" y="2"/>
                </a:lnTo>
                <a:lnTo>
                  <a:pt x="2934" y="0"/>
                </a:lnTo>
                <a:lnTo>
                  <a:pt x="2847" y="2"/>
                </a:lnTo>
                <a:lnTo>
                  <a:pt x="2759" y="4"/>
                </a:lnTo>
                <a:lnTo>
                  <a:pt x="2672" y="8"/>
                </a:lnTo>
                <a:lnTo>
                  <a:pt x="2584" y="14"/>
                </a:lnTo>
                <a:lnTo>
                  <a:pt x="2497" y="21"/>
                </a:lnTo>
                <a:lnTo>
                  <a:pt x="2409" y="29"/>
                </a:lnTo>
                <a:lnTo>
                  <a:pt x="2320" y="39"/>
                </a:lnTo>
                <a:lnTo>
                  <a:pt x="2234" y="51"/>
                </a:lnTo>
                <a:lnTo>
                  <a:pt x="2145" y="64"/>
                </a:lnTo>
                <a:lnTo>
                  <a:pt x="2059" y="80"/>
                </a:lnTo>
                <a:lnTo>
                  <a:pt x="1970" y="95"/>
                </a:lnTo>
                <a:lnTo>
                  <a:pt x="1882" y="114"/>
                </a:lnTo>
                <a:lnTo>
                  <a:pt x="1795" y="133"/>
                </a:lnTo>
                <a:lnTo>
                  <a:pt x="1707" y="154"/>
                </a:lnTo>
                <a:lnTo>
                  <a:pt x="1620" y="178"/>
                </a:lnTo>
                <a:lnTo>
                  <a:pt x="1532" y="201"/>
                </a:lnTo>
                <a:lnTo>
                  <a:pt x="1444" y="228"/>
                </a:lnTo>
                <a:lnTo>
                  <a:pt x="1357" y="255"/>
                </a:lnTo>
                <a:lnTo>
                  <a:pt x="1269" y="284"/>
                </a:lnTo>
                <a:lnTo>
                  <a:pt x="1181" y="315"/>
                </a:lnTo>
                <a:lnTo>
                  <a:pt x="1094" y="346"/>
                </a:lnTo>
                <a:lnTo>
                  <a:pt x="1006" y="381"/>
                </a:lnTo>
                <a:lnTo>
                  <a:pt x="918" y="415"/>
                </a:lnTo>
                <a:lnTo>
                  <a:pt x="830" y="452"/>
                </a:lnTo>
                <a:lnTo>
                  <a:pt x="743" y="491"/>
                </a:lnTo>
                <a:lnTo>
                  <a:pt x="655" y="531"/>
                </a:lnTo>
                <a:lnTo>
                  <a:pt x="567" y="572"/>
                </a:lnTo>
                <a:lnTo>
                  <a:pt x="479" y="616"/>
                </a:lnTo>
                <a:lnTo>
                  <a:pt x="391" y="660"/>
                </a:lnTo>
                <a:lnTo>
                  <a:pt x="303" y="706"/>
                </a:lnTo>
                <a:lnTo>
                  <a:pt x="216" y="754"/>
                </a:lnTo>
                <a:lnTo>
                  <a:pt x="128" y="803"/>
                </a:lnTo>
                <a:lnTo>
                  <a:pt x="104" y="817"/>
                </a:lnTo>
                <a:lnTo>
                  <a:pt x="84" y="832"/>
                </a:lnTo>
                <a:lnTo>
                  <a:pt x="65" y="846"/>
                </a:lnTo>
                <a:lnTo>
                  <a:pt x="49" y="861"/>
                </a:lnTo>
                <a:lnTo>
                  <a:pt x="34" y="876"/>
                </a:lnTo>
                <a:lnTo>
                  <a:pt x="23" y="892"/>
                </a:lnTo>
                <a:lnTo>
                  <a:pt x="13" y="909"/>
                </a:lnTo>
                <a:lnTo>
                  <a:pt x="10" y="918"/>
                </a:lnTo>
                <a:lnTo>
                  <a:pt x="6" y="927"/>
                </a:lnTo>
                <a:lnTo>
                  <a:pt x="4" y="936"/>
                </a:lnTo>
                <a:lnTo>
                  <a:pt x="2" y="946"/>
                </a:lnTo>
                <a:lnTo>
                  <a:pt x="1" y="956"/>
                </a:lnTo>
                <a:lnTo>
                  <a:pt x="0" y="966"/>
                </a:lnTo>
                <a:lnTo>
                  <a:pt x="1" y="988"/>
                </a:lnTo>
                <a:lnTo>
                  <a:pt x="4" y="1011"/>
                </a:lnTo>
                <a:lnTo>
                  <a:pt x="11" y="1037"/>
                </a:lnTo>
                <a:lnTo>
                  <a:pt x="21" y="1065"/>
                </a:lnTo>
                <a:lnTo>
                  <a:pt x="33" y="1095"/>
                </a:lnTo>
                <a:lnTo>
                  <a:pt x="49" y="1128"/>
                </a:lnTo>
                <a:close/>
                <a:moveTo>
                  <a:pt x="2041" y="1134"/>
                </a:moveTo>
                <a:lnTo>
                  <a:pt x="2041" y="1134"/>
                </a:lnTo>
                <a:lnTo>
                  <a:pt x="2096" y="1117"/>
                </a:lnTo>
                <a:lnTo>
                  <a:pt x="2153" y="1101"/>
                </a:lnTo>
                <a:lnTo>
                  <a:pt x="2210" y="1085"/>
                </a:lnTo>
                <a:lnTo>
                  <a:pt x="2267" y="1072"/>
                </a:lnTo>
                <a:lnTo>
                  <a:pt x="2324" y="1058"/>
                </a:lnTo>
                <a:lnTo>
                  <a:pt x="2381" y="1046"/>
                </a:lnTo>
                <a:lnTo>
                  <a:pt x="2438" y="1036"/>
                </a:lnTo>
                <a:lnTo>
                  <a:pt x="2495" y="1026"/>
                </a:lnTo>
                <a:lnTo>
                  <a:pt x="2553" y="1017"/>
                </a:lnTo>
                <a:lnTo>
                  <a:pt x="2610" y="1009"/>
                </a:lnTo>
                <a:lnTo>
                  <a:pt x="2668" y="1004"/>
                </a:lnTo>
                <a:lnTo>
                  <a:pt x="2726" y="998"/>
                </a:lnTo>
                <a:lnTo>
                  <a:pt x="2785" y="995"/>
                </a:lnTo>
                <a:lnTo>
                  <a:pt x="2843" y="991"/>
                </a:lnTo>
                <a:lnTo>
                  <a:pt x="2902" y="989"/>
                </a:lnTo>
                <a:lnTo>
                  <a:pt x="2960" y="989"/>
                </a:lnTo>
                <a:lnTo>
                  <a:pt x="3019" y="989"/>
                </a:lnTo>
                <a:lnTo>
                  <a:pt x="3079" y="991"/>
                </a:lnTo>
                <a:lnTo>
                  <a:pt x="3136" y="995"/>
                </a:lnTo>
                <a:lnTo>
                  <a:pt x="3194" y="998"/>
                </a:lnTo>
                <a:lnTo>
                  <a:pt x="3252" y="1004"/>
                </a:lnTo>
                <a:lnTo>
                  <a:pt x="3310" y="1009"/>
                </a:lnTo>
                <a:lnTo>
                  <a:pt x="3368" y="1017"/>
                </a:lnTo>
                <a:lnTo>
                  <a:pt x="3426" y="1026"/>
                </a:lnTo>
                <a:lnTo>
                  <a:pt x="3483" y="1036"/>
                </a:lnTo>
                <a:lnTo>
                  <a:pt x="3541" y="1046"/>
                </a:lnTo>
                <a:lnTo>
                  <a:pt x="3598" y="1058"/>
                </a:lnTo>
                <a:lnTo>
                  <a:pt x="3655" y="1072"/>
                </a:lnTo>
                <a:lnTo>
                  <a:pt x="3712" y="1085"/>
                </a:lnTo>
                <a:lnTo>
                  <a:pt x="3769" y="1101"/>
                </a:lnTo>
                <a:lnTo>
                  <a:pt x="3824" y="1117"/>
                </a:lnTo>
                <a:lnTo>
                  <a:pt x="3881" y="1134"/>
                </a:lnTo>
                <a:lnTo>
                  <a:pt x="3881" y="1618"/>
                </a:lnTo>
                <a:lnTo>
                  <a:pt x="3884" y="1651"/>
                </a:lnTo>
                <a:lnTo>
                  <a:pt x="3890" y="1681"/>
                </a:lnTo>
                <a:lnTo>
                  <a:pt x="3898" y="1709"/>
                </a:lnTo>
                <a:lnTo>
                  <a:pt x="3907" y="1736"/>
                </a:lnTo>
                <a:lnTo>
                  <a:pt x="3918" y="1760"/>
                </a:lnTo>
                <a:lnTo>
                  <a:pt x="3931" y="1783"/>
                </a:lnTo>
                <a:lnTo>
                  <a:pt x="3946" y="1804"/>
                </a:lnTo>
                <a:lnTo>
                  <a:pt x="3961" y="1823"/>
                </a:lnTo>
                <a:lnTo>
                  <a:pt x="3979" y="1839"/>
                </a:lnTo>
                <a:lnTo>
                  <a:pt x="3999" y="1855"/>
                </a:lnTo>
                <a:lnTo>
                  <a:pt x="4020" y="1868"/>
                </a:lnTo>
                <a:lnTo>
                  <a:pt x="4043" y="1881"/>
                </a:lnTo>
                <a:lnTo>
                  <a:pt x="4066" y="1891"/>
                </a:lnTo>
                <a:lnTo>
                  <a:pt x="4092" y="1900"/>
                </a:lnTo>
                <a:lnTo>
                  <a:pt x="4119" y="1907"/>
                </a:lnTo>
                <a:lnTo>
                  <a:pt x="4146" y="1913"/>
                </a:lnTo>
                <a:lnTo>
                  <a:pt x="4896" y="2061"/>
                </a:lnTo>
                <a:lnTo>
                  <a:pt x="4925" y="2068"/>
                </a:lnTo>
                <a:lnTo>
                  <a:pt x="4951" y="2077"/>
                </a:lnTo>
                <a:lnTo>
                  <a:pt x="4977" y="2086"/>
                </a:lnTo>
                <a:lnTo>
                  <a:pt x="5001" y="2097"/>
                </a:lnTo>
                <a:lnTo>
                  <a:pt x="5024" y="2109"/>
                </a:lnTo>
                <a:lnTo>
                  <a:pt x="5044" y="2123"/>
                </a:lnTo>
                <a:lnTo>
                  <a:pt x="5063" y="2137"/>
                </a:lnTo>
                <a:lnTo>
                  <a:pt x="5081" y="2154"/>
                </a:lnTo>
                <a:lnTo>
                  <a:pt x="5095" y="2172"/>
                </a:lnTo>
                <a:lnTo>
                  <a:pt x="5108" y="2191"/>
                </a:lnTo>
                <a:lnTo>
                  <a:pt x="5120" y="2212"/>
                </a:lnTo>
                <a:lnTo>
                  <a:pt x="5129" y="2235"/>
                </a:lnTo>
                <a:lnTo>
                  <a:pt x="5134" y="2260"/>
                </a:lnTo>
                <a:lnTo>
                  <a:pt x="5139" y="2285"/>
                </a:lnTo>
                <a:lnTo>
                  <a:pt x="5141" y="2314"/>
                </a:lnTo>
                <a:lnTo>
                  <a:pt x="5141" y="2344"/>
                </a:lnTo>
                <a:lnTo>
                  <a:pt x="5141" y="3729"/>
                </a:lnTo>
                <a:lnTo>
                  <a:pt x="2960" y="3729"/>
                </a:lnTo>
                <a:lnTo>
                  <a:pt x="781" y="3729"/>
                </a:lnTo>
                <a:lnTo>
                  <a:pt x="781" y="2344"/>
                </a:lnTo>
                <a:lnTo>
                  <a:pt x="780" y="2314"/>
                </a:lnTo>
                <a:lnTo>
                  <a:pt x="782" y="2285"/>
                </a:lnTo>
                <a:lnTo>
                  <a:pt x="787" y="2260"/>
                </a:lnTo>
                <a:lnTo>
                  <a:pt x="793" y="2235"/>
                </a:lnTo>
                <a:lnTo>
                  <a:pt x="802" y="2212"/>
                </a:lnTo>
                <a:lnTo>
                  <a:pt x="813" y="2191"/>
                </a:lnTo>
                <a:lnTo>
                  <a:pt x="826" y="2172"/>
                </a:lnTo>
                <a:lnTo>
                  <a:pt x="841" y="2154"/>
                </a:lnTo>
                <a:lnTo>
                  <a:pt x="858" y="2137"/>
                </a:lnTo>
                <a:lnTo>
                  <a:pt x="877" y="2123"/>
                </a:lnTo>
                <a:lnTo>
                  <a:pt x="898" y="2109"/>
                </a:lnTo>
                <a:lnTo>
                  <a:pt x="920" y="2097"/>
                </a:lnTo>
                <a:lnTo>
                  <a:pt x="944" y="2086"/>
                </a:lnTo>
                <a:lnTo>
                  <a:pt x="971" y="2077"/>
                </a:lnTo>
                <a:lnTo>
                  <a:pt x="997" y="2068"/>
                </a:lnTo>
                <a:lnTo>
                  <a:pt x="1026" y="2061"/>
                </a:lnTo>
                <a:lnTo>
                  <a:pt x="1775" y="1913"/>
                </a:lnTo>
                <a:lnTo>
                  <a:pt x="1803" y="1907"/>
                </a:lnTo>
                <a:lnTo>
                  <a:pt x="1830" y="1900"/>
                </a:lnTo>
                <a:lnTo>
                  <a:pt x="1855" y="1891"/>
                </a:lnTo>
                <a:lnTo>
                  <a:pt x="1879" y="1881"/>
                </a:lnTo>
                <a:lnTo>
                  <a:pt x="1901" y="1868"/>
                </a:lnTo>
                <a:lnTo>
                  <a:pt x="1923" y="1855"/>
                </a:lnTo>
                <a:lnTo>
                  <a:pt x="1941" y="1839"/>
                </a:lnTo>
                <a:lnTo>
                  <a:pt x="1959" y="1823"/>
                </a:lnTo>
                <a:lnTo>
                  <a:pt x="1976" y="1804"/>
                </a:lnTo>
                <a:lnTo>
                  <a:pt x="1991" y="1783"/>
                </a:lnTo>
                <a:lnTo>
                  <a:pt x="2003" y="1760"/>
                </a:lnTo>
                <a:lnTo>
                  <a:pt x="2014" y="1736"/>
                </a:lnTo>
                <a:lnTo>
                  <a:pt x="2024" y="1709"/>
                </a:lnTo>
                <a:lnTo>
                  <a:pt x="2031" y="1681"/>
                </a:lnTo>
                <a:lnTo>
                  <a:pt x="2037" y="1651"/>
                </a:lnTo>
                <a:lnTo>
                  <a:pt x="2041" y="1618"/>
                </a:lnTo>
                <a:lnTo>
                  <a:pt x="2041" y="1134"/>
                </a:lnTo>
                <a:close/>
                <a:moveTo>
                  <a:pt x="2971" y="1671"/>
                </a:moveTo>
                <a:lnTo>
                  <a:pt x="2971" y="1671"/>
                </a:lnTo>
                <a:lnTo>
                  <a:pt x="3017" y="1672"/>
                </a:lnTo>
                <a:lnTo>
                  <a:pt x="3063" y="1676"/>
                </a:lnTo>
                <a:lnTo>
                  <a:pt x="3107" y="1682"/>
                </a:lnTo>
                <a:lnTo>
                  <a:pt x="3151" y="1690"/>
                </a:lnTo>
                <a:lnTo>
                  <a:pt x="3194" y="1699"/>
                </a:lnTo>
                <a:lnTo>
                  <a:pt x="3237" y="1711"/>
                </a:lnTo>
                <a:lnTo>
                  <a:pt x="3278" y="1726"/>
                </a:lnTo>
                <a:lnTo>
                  <a:pt x="3318" y="1741"/>
                </a:lnTo>
                <a:lnTo>
                  <a:pt x="3358" y="1759"/>
                </a:lnTo>
                <a:lnTo>
                  <a:pt x="3396" y="1779"/>
                </a:lnTo>
                <a:lnTo>
                  <a:pt x="3434" y="1800"/>
                </a:lnTo>
                <a:lnTo>
                  <a:pt x="3470" y="1824"/>
                </a:lnTo>
                <a:lnTo>
                  <a:pt x="3505" y="1848"/>
                </a:lnTo>
                <a:lnTo>
                  <a:pt x="3539" y="1875"/>
                </a:lnTo>
                <a:lnTo>
                  <a:pt x="3571" y="1903"/>
                </a:lnTo>
                <a:lnTo>
                  <a:pt x="3602" y="1933"/>
                </a:lnTo>
                <a:lnTo>
                  <a:pt x="3631" y="1963"/>
                </a:lnTo>
                <a:lnTo>
                  <a:pt x="3659" y="1995"/>
                </a:lnTo>
                <a:lnTo>
                  <a:pt x="3686" y="2030"/>
                </a:lnTo>
                <a:lnTo>
                  <a:pt x="3711" y="2065"/>
                </a:lnTo>
                <a:lnTo>
                  <a:pt x="3734" y="2100"/>
                </a:lnTo>
                <a:lnTo>
                  <a:pt x="3755" y="2138"/>
                </a:lnTo>
                <a:lnTo>
                  <a:pt x="3775" y="2176"/>
                </a:lnTo>
                <a:lnTo>
                  <a:pt x="3793" y="2216"/>
                </a:lnTo>
                <a:lnTo>
                  <a:pt x="3809" y="2256"/>
                </a:lnTo>
                <a:lnTo>
                  <a:pt x="3823" y="2298"/>
                </a:lnTo>
                <a:lnTo>
                  <a:pt x="3835" y="2340"/>
                </a:lnTo>
                <a:lnTo>
                  <a:pt x="3845" y="2383"/>
                </a:lnTo>
                <a:lnTo>
                  <a:pt x="3853" y="2427"/>
                </a:lnTo>
                <a:lnTo>
                  <a:pt x="3859" y="2471"/>
                </a:lnTo>
                <a:lnTo>
                  <a:pt x="3862" y="2517"/>
                </a:lnTo>
                <a:lnTo>
                  <a:pt x="3863" y="2563"/>
                </a:lnTo>
                <a:lnTo>
                  <a:pt x="3863" y="2591"/>
                </a:lnTo>
                <a:lnTo>
                  <a:pt x="3861" y="2617"/>
                </a:lnTo>
                <a:lnTo>
                  <a:pt x="3860" y="2645"/>
                </a:lnTo>
                <a:lnTo>
                  <a:pt x="3857" y="2672"/>
                </a:lnTo>
                <a:lnTo>
                  <a:pt x="3853" y="2699"/>
                </a:lnTo>
                <a:lnTo>
                  <a:pt x="3849" y="2726"/>
                </a:lnTo>
                <a:lnTo>
                  <a:pt x="3843" y="2751"/>
                </a:lnTo>
                <a:lnTo>
                  <a:pt x="3838" y="2778"/>
                </a:lnTo>
                <a:lnTo>
                  <a:pt x="3831" y="2802"/>
                </a:lnTo>
                <a:lnTo>
                  <a:pt x="3823" y="2828"/>
                </a:lnTo>
                <a:lnTo>
                  <a:pt x="3814" y="2854"/>
                </a:lnTo>
                <a:lnTo>
                  <a:pt x="3805" y="2878"/>
                </a:lnTo>
                <a:lnTo>
                  <a:pt x="3796" y="2903"/>
                </a:lnTo>
                <a:lnTo>
                  <a:pt x="3786" y="2926"/>
                </a:lnTo>
                <a:lnTo>
                  <a:pt x="3775" y="2950"/>
                </a:lnTo>
                <a:lnTo>
                  <a:pt x="3763" y="2973"/>
                </a:lnTo>
                <a:lnTo>
                  <a:pt x="3410" y="2802"/>
                </a:lnTo>
                <a:lnTo>
                  <a:pt x="3423" y="2776"/>
                </a:lnTo>
                <a:lnTo>
                  <a:pt x="3435" y="2748"/>
                </a:lnTo>
                <a:lnTo>
                  <a:pt x="3446" y="2719"/>
                </a:lnTo>
                <a:lnTo>
                  <a:pt x="3455" y="2689"/>
                </a:lnTo>
                <a:lnTo>
                  <a:pt x="3462" y="2659"/>
                </a:lnTo>
                <a:lnTo>
                  <a:pt x="3466" y="2627"/>
                </a:lnTo>
                <a:lnTo>
                  <a:pt x="3470" y="2595"/>
                </a:lnTo>
                <a:lnTo>
                  <a:pt x="3471" y="2563"/>
                </a:lnTo>
                <a:lnTo>
                  <a:pt x="3470" y="2537"/>
                </a:lnTo>
                <a:lnTo>
                  <a:pt x="3469" y="2512"/>
                </a:lnTo>
                <a:lnTo>
                  <a:pt x="3465" y="2487"/>
                </a:lnTo>
                <a:lnTo>
                  <a:pt x="3461" y="2462"/>
                </a:lnTo>
                <a:lnTo>
                  <a:pt x="3455" y="2438"/>
                </a:lnTo>
                <a:lnTo>
                  <a:pt x="3449" y="2415"/>
                </a:lnTo>
                <a:lnTo>
                  <a:pt x="3441" y="2391"/>
                </a:lnTo>
                <a:lnTo>
                  <a:pt x="3432" y="2369"/>
                </a:lnTo>
                <a:lnTo>
                  <a:pt x="3422" y="2347"/>
                </a:lnTo>
                <a:lnTo>
                  <a:pt x="3411" y="2325"/>
                </a:lnTo>
                <a:lnTo>
                  <a:pt x="3398" y="2304"/>
                </a:lnTo>
                <a:lnTo>
                  <a:pt x="3386" y="2284"/>
                </a:lnTo>
                <a:lnTo>
                  <a:pt x="3372" y="2264"/>
                </a:lnTo>
                <a:lnTo>
                  <a:pt x="3357" y="2245"/>
                </a:lnTo>
                <a:lnTo>
                  <a:pt x="3342" y="2227"/>
                </a:lnTo>
                <a:lnTo>
                  <a:pt x="3325" y="2209"/>
                </a:lnTo>
                <a:lnTo>
                  <a:pt x="3307" y="2193"/>
                </a:lnTo>
                <a:lnTo>
                  <a:pt x="3289" y="2177"/>
                </a:lnTo>
                <a:lnTo>
                  <a:pt x="3270" y="2163"/>
                </a:lnTo>
                <a:lnTo>
                  <a:pt x="3251" y="2149"/>
                </a:lnTo>
                <a:lnTo>
                  <a:pt x="3230" y="2136"/>
                </a:lnTo>
                <a:lnTo>
                  <a:pt x="3210" y="2124"/>
                </a:lnTo>
                <a:lnTo>
                  <a:pt x="3188" y="2113"/>
                </a:lnTo>
                <a:lnTo>
                  <a:pt x="3165" y="2102"/>
                </a:lnTo>
                <a:lnTo>
                  <a:pt x="3143" y="2094"/>
                </a:lnTo>
                <a:lnTo>
                  <a:pt x="3120" y="2086"/>
                </a:lnTo>
                <a:lnTo>
                  <a:pt x="3096" y="2079"/>
                </a:lnTo>
                <a:lnTo>
                  <a:pt x="3072" y="2074"/>
                </a:lnTo>
                <a:lnTo>
                  <a:pt x="3047" y="2069"/>
                </a:lnTo>
                <a:lnTo>
                  <a:pt x="3023" y="2066"/>
                </a:lnTo>
                <a:lnTo>
                  <a:pt x="2997" y="2065"/>
                </a:lnTo>
                <a:lnTo>
                  <a:pt x="2971" y="2063"/>
                </a:lnTo>
                <a:lnTo>
                  <a:pt x="2946" y="2065"/>
                </a:lnTo>
                <a:lnTo>
                  <a:pt x="2920" y="2066"/>
                </a:lnTo>
                <a:lnTo>
                  <a:pt x="2896" y="2069"/>
                </a:lnTo>
                <a:lnTo>
                  <a:pt x="2871" y="2074"/>
                </a:lnTo>
                <a:lnTo>
                  <a:pt x="2847" y="2079"/>
                </a:lnTo>
                <a:lnTo>
                  <a:pt x="2823" y="2086"/>
                </a:lnTo>
                <a:lnTo>
                  <a:pt x="2800" y="2094"/>
                </a:lnTo>
                <a:lnTo>
                  <a:pt x="2778" y="2102"/>
                </a:lnTo>
                <a:lnTo>
                  <a:pt x="2755" y="2113"/>
                </a:lnTo>
                <a:lnTo>
                  <a:pt x="2734" y="2124"/>
                </a:lnTo>
                <a:lnTo>
                  <a:pt x="2713" y="2136"/>
                </a:lnTo>
                <a:lnTo>
                  <a:pt x="2693" y="2149"/>
                </a:lnTo>
                <a:lnTo>
                  <a:pt x="2673" y="2163"/>
                </a:lnTo>
                <a:lnTo>
                  <a:pt x="2654" y="2177"/>
                </a:lnTo>
                <a:lnTo>
                  <a:pt x="2636" y="2193"/>
                </a:lnTo>
                <a:lnTo>
                  <a:pt x="2619" y="2209"/>
                </a:lnTo>
                <a:lnTo>
                  <a:pt x="2603" y="2227"/>
                </a:lnTo>
                <a:lnTo>
                  <a:pt x="2587" y="2245"/>
                </a:lnTo>
                <a:lnTo>
                  <a:pt x="2571" y="2264"/>
                </a:lnTo>
                <a:lnTo>
                  <a:pt x="2558" y="2284"/>
                </a:lnTo>
                <a:lnTo>
                  <a:pt x="2545" y="2304"/>
                </a:lnTo>
                <a:lnTo>
                  <a:pt x="2532" y="2325"/>
                </a:lnTo>
                <a:lnTo>
                  <a:pt x="2521" y="2347"/>
                </a:lnTo>
                <a:lnTo>
                  <a:pt x="2512" y="2369"/>
                </a:lnTo>
                <a:lnTo>
                  <a:pt x="2502" y="2391"/>
                </a:lnTo>
                <a:lnTo>
                  <a:pt x="2494" y="2415"/>
                </a:lnTo>
                <a:lnTo>
                  <a:pt x="2488" y="2438"/>
                </a:lnTo>
                <a:lnTo>
                  <a:pt x="2482" y="2462"/>
                </a:lnTo>
                <a:lnTo>
                  <a:pt x="2478" y="2487"/>
                </a:lnTo>
                <a:lnTo>
                  <a:pt x="2475" y="2512"/>
                </a:lnTo>
                <a:lnTo>
                  <a:pt x="2473" y="2537"/>
                </a:lnTo>
                <a:lnTo>
                  <a:pt x="2472" y="2563"/>
                </a:lnTo>
                <a:lnTo>
                  <a:pt x="2473" y="2588"/>
                </a:lnTo>
                <a:lnTo>
                  <a:pt x="2475" y="2614"/>
                </a:lnTo>
                <a:lnTo>
                  <a:pt x="2478" y="2639"/>
                </a:lnTo>
                <a:lnTo>
                  <a:pt x="2482" y="2663"/>
                </a:lnTo>
                <a:lnTo>
                  <a:pt x="2488" y="2688"/>
                </a:lnTo>
                <a:lnTo>
                  <a:pt x="2494" y="2711"/>
                </a:lnTo>
                <a:lnTo>
                  <a:pt x="2502" y="2734"/>
                </a:lnTo>
                <a:lnTo>
                  <a:pt x="2512" y="2757"/>
                </a:lnTo>
                <a:lnTo>
                  <a:pt x="2521" y="2779"/>
                </a:lnTo>
                <a:lnTo>
                  <a:pt x="2532" y="2801"/>
                </a:lnTo>
                <a:lnTo>
                  <a:pt x="2545" y="2821"/>
                </a:lnTo>
                <a:lnTo>
                  <a:pt x="2558" y="2841"/>
                </a:lnTo>
                <a:lnTo>
                  <a:pt x="2571" y="2861"/>
                </a:lnTo>
                <a:lnTo>
                  <a:pt x="2587" y="2880"/>
                </a:lnTo>
                <a:lnTo>
                  <a:pt x="2603" y="2898"/>
                </a:lnTo>
                <a:lnTo>
                  <a:pt x="2619" y="2916"/>
                </a:lnTo>
                <a:lnTo>
                  <a:pt x="2636" y="2933"/>
                </a:lnTo>
                <a:lnTo>
                  <a:pt x="2654" y="2948"/>
                </a:lnTo>
                <a:lnTo>
                  <a:pt x="2673" y="2963"/>
                </a:lnTo>
                <a:lnTo>
                  <a:pt x="2693" y="2976"/>
                </a:lnTo>
                <a:lnTo>
                  <a:pt x="2713" y="2990"/>
                </a:lnTo>
                <a:lnTo>
                  <a:pt x="2734" y="3002"/>
                </a:lnTo>
                <a:lnTo>
                  <a:pt x="2755" y="3013"/>
                </a:lnTo>
                <a:lnTo>
                  <a:pt x="2778" y="3023"/>
                </a:lnTo>
                <a:lnTo>
                  <a:pt x="2800" y="3032"/>
                </a:lnTo>
                <a:lnTo>
                  <a:pt x="2823" y="3040"/>
                </a:lnTo>
                <a:lnTo>
                  <a:pt x="2847" y="3047"/>
                </a:lnTo>
                <a:lnTo>
                  <a:pt x="2871" y="3052"/>
                </a:lnTo>
                <a:lnTo>
                  <a:pt x="2896" y="3057"/>
                </a:lnTo>
                <a:lnTo>
                  <a:pt x="2920" y="3060"/>
                </a:lnTo>
                <a:lnTo>
                  <a:pt x="2946" y="3061"/>
                </a:lnTo>
                <a:lnTo>
                  <a:pt x="2971" y="3062"/>
                </a:lnTo>
                <a:lnTo>
                  <a:pt x="2994" y="3061"/>
                </a:lnTo>
                <a:lnTo>
                  <a:pt x="3015" y="3060"/>
                </a:lnTo>
                <a:lnTo>
                  <a:pt x="3037" y="3058"/>
                </a:lnTo>
                <a:lnTo>
                  <a:pt x="3058" y="3054"/>
                </a:lnTo>
                <a:lnTo>
                  <a:pt x="3079" y="3051"/>
                </a:lnTo>
                <a:lnTo>
                  <a:pt x="3100" y="3045"/>
                </a:lnTo>
                <a:lnTo>
                  <a:pt x="3120" y="3040"/>
                </a:lnTo>
                <a:lnTo>
                  <a:pt x="3140" y="3033"/>
                </a:lnTo>
                <a:lnTo>
                  <a:pt x="3159" y="3025"/>
                </a:lnTo>
                <a:lnTo>
                  <a:pt x="3178" y="3018"/>
                </a:lnTo>
                <a:lnTo>
                  <a:pt x="3197" y="3009"/>
                </a:lnTo>
                <a:lnTo>
                  <a:pt x="3215" y="2999"/>
                </a:lnTo>
                <a:lnTo>
                  <a:pt x="3232" y="2989"/>
                </a:lnTo>
                <a:lnTo>
                  <a:pt x="3250" y="2977"/>
                </a:lnTo>
                <a:lnTo>
                  <a:pt x="3267" y="2965"/>
                </a:lnTo>
                <a:lnTo>
                  <a:pt x="3283" y="2953"/>
                </a:lnTo>
                <a:lnTo>
                  <a:pt x="3563" y="3229"/>
                </a:lnTo>
                <a:lnTo>
                  <a:pt x="3533" y="3255"/>
                </a:lnTo>
                <a:lnTo>
                  <a:pt x="3502" y="3279"/>
                </a:lnTo>
                <a:lnTo>
                  <a:pt x="3470" y="3303"/>
                </a:lnTo>
                <a:lnTo>
                  <a:pt x="3436" y="3324"/>
                </a:lnTo>
                <a:lnTo>
                  <a:pt x="3402" y="3344"/>
                </a:lnTo>
                <a:lnTo>
                  <a:pt x="3366" y="3362"/>
                </a:lnTo>
                <a:lnTo>
                  <a:pt x="3330" y="3379"/>
                </a:lnTo>
                <a:lnTo>
                  <a:pt x="3294" y="3394"/>
                </a:lnTo>
                <a:lnTo>
                  <a:pt x="3256" y="3408"/>
                </a:lnTo>
                <a:lnTo>
                  <a:pt x="3217" y="3420"/>
                </a:lnTo>
                <a:lnTo>
                  <a:pt x="3178" y="3430"/>
                </a:lnTo>
                <a:lnTo>
                  <a:pt x="3138" y="3439"/>
                </a:lnTo>
                <a:lnTo>
                  <a:pt x="3097" y="3446"/>
                </a:lnTo>
                <a:lnTo>
                  <a:pt x="3056" y="3450"/>
                </a:lnTo>
                <a:lnTo>
                  <a:pt x="3014" y="3453"/>
                </a:lnTo>
                <a:lnTo>
                  <a:pt x="2971" y="3454"/>
                </a:lnTo>
                <a:lnTo>
                  <a:pt x="2926" y="3453"/>
                </a:lnTo>
                <a:lnTo>
                  <a:pt x="2880" y="3450"/>
                </a:lnTo>
                <a:lnTo>
                  <a:pt x="2835" y="3444"/>
                </a:lnTo>
                <a:lnTo>
                  <a:pt x="2792" y="3435"/>
                </a:lnTo>
                <a:lnTo>
                  <a:pt x="2749" y="3427"/>
                </a:lnTo>
                <a:lnTo>
                  <a:pt x="2706" y="3414"/>
                </a:lnTo>
                <a:lnTo>
                  <a:pt x="2665" y="3400"/>
                </a:lnTo>
                <a:lnTo>
                  <a:pt x="2625" y="3384"/>
                </a:lnTo>
                <a:lnTo>
                  <a:pt x="2585" y="3366"/>
                </a:lnTo>
                <a:lnTo>
                  <a:pt x="2547" y="3346"/>
                </a:lnTo>
                <a:lnTo>
                  <a:pt x="2510" y="3325"/>
                </a:lnTo>
                <a:lnTo>
                  <a:pt x="2473" y="3302"/>
                </a:lnTo>
                <a:lnTo>
                  <a:pt x="2439" y="3277"/>
                </a:lnTo>
                <a:lnTo>
                  <a:pt x="2405" y="3250"/>
                </a:lnTo>
                <a:lnTo>
                  <a:pt x="2373" y="3223"/>
                </a:lnTo>
                <a:lnTo>
                  <a:pt x="2342" y="3193"/>
                </a:lnTo>
                <a:lnTo>
                  <a:pt x="2312" y="3162"/>
                </a:lnTo>
                <a:lnTo>
                  <a:pt x="2284" y="3130"/>
                </a:lnTo>
                <a:lnTo>
                  <a:pt x="2257" y="3096"/>
                </a:lnTo>
                <a:lnTo>
                  <a:pt x="2232" y="3061"/>
                </a:lnTo>
                <a:lnTo>
                  <a:pt x="2209" y="3025"/>
                </a:lnTo>
                <a:lnTo>
                  <a:pt x="2188" y="2987"/>
                </a:lnTo>
                <a:lnTo>
                  <a:pt x="2168" y="2950"/>
                </a:lnTo>
                <a:lnTo>
                  <a:pt x="2150" y="2909"/>
                </a:lnTo>
                <a:lnTo>
                  <a:pt x="2134" y="2869"/>
                </a:lnTo>
                <a:lnTo>
                  <a:pt x="2120" y="2828"/>
                </a:lnTo>
                <a:lnTo>
                  <a:pt x="2109" y="2786"/>
                </a:lnTo>
                <a:lnTo>
                  <a:pt x="2099" y="2742"/>
                </a:lnTo>
                <a:lnTo>
                  <a:pt x="2091" y="2699"/>
                </a:lnTo>
                <a:lnTo>
                  <a:pt x="2085" y="2654"/>
                </a:lnTo>
                <a:lnTo>
                  <a:pt x="2081" y="2608"/>
                </a:lnTo>
                <a:lnTo>
                  <a:pt x="2080" y="2563"/>
                </a:lnTo>
                <a:lnTo>
                  <a:pt x="2081" y="2517"/>
                </a:lnTo>
                <a:lnTo>
                  <a:pt x="2085" y="2471"/>
                </a:lnTo>
                <a:lnTo>
                  <a:pt x="2091" y="2427"/>
                </a:lnTo>
                <a:lnTo>
                  <a:pt x="2099" y="2383"/>
                </a:lnTo>
                <a:lnTo>
                  <a:pt x="2109" y="2340"/>
                </a:lnTo>
                <a:lnTo>
                  <a:pt x="2120" y="2298"/>
                </a:lnTo>
                <a:lnTo>
                  <a:pt x="2134" y="2256"/>
                </a:lnTo>
                <a:lnTo>
                  <a:pt x="2150" y="2216"/>
                </a:lnTo>
                <a:lnTo>
                  <a:pt x="2168" y="2176"/>
                </a:lnTo>
                <a:lnTo>
                  <a:pt x="2188" y="2138"/>
                </a:lnTo>
                <a:lnTo>
                  <a:pt x="2209" y="2100"/>
                </a:lnTo>
                <a:lnTo>
                  <a:pt x="2232" y="2065"/>
                </a:lnTo>
                <a:lnTo>
                  <a:pt x="2257" y="2030"/>
                </a:lnTo>
                <a:lnTo>
                  <a:pt x="2284" y="1995"/>
                </a:lnTo>
                <a:lnTo>
                  <a:pt x="2312" y="1963"/>
                </a:lnTo>
                <a:lnTo>
                  <a:pt x="2342" y="1933"/>
                </a:lnTo>
                <a:lnTo>
                  <a:pt x="2373" y="1903"/>
                </a:lnTo>
                <a:lnTo>
                  <a:pt x="2405" y="1875"/>
                </a:lnTo>
                <a:lnTo>
                  <a:pt x="2439" y="1848"/>
                </a:lnTo>
                <a:lnTo>
                  <a:pt x="2473" y="1824"/>
                </a:lnTo>
                <a:lnTo>
                  <a:pt x="2510" y="1800"/>
                </a:lnTo>
                <a:lnTo>
                  <a:pt x="2547" y="1779"/>
                </a:lnTo>
                <a:lnTo>
                  <a:pt x="2585" y="1759"/>
                </a:lnTo>
                <a:lnTo>
                  <a:pt x="2625" y="1741"/>
                </a:lnTo>
                <a:lnTo>
                  <a:pt x="2665" y="1726"/>
                </a:lnTo>
                <a:lnTo>
                  <a:pt x="2706" y="1711"/>
                </a:lnTo>
                <a:lnTo>
                  <a:pt x="2749" y="1699"/>
                </a:lnTo>
                <a:lnTo>
                  <a:pt x="2792" y="1690"/>
                </a:lnTo>
                <a:lnTo>
                  <a:pt x="2835" y="1682"/>
                </a:lnTo>
                <a:lnTo>
                  <a:pt x="2880" y="1676"/>
                </a:lnTo>
                <a:lnTo>
                  <a:pt x="2926" y="1672"/>
                </a:lnTo>
                <a:lnTo>
                  <a:pt x="2971" y="1671"/>
                </a:lnTo>
                <a:close/>
                <a:moveTo>
                  <a:pt x="4858" y="3824"/>
                </a:moveTo>
                <a:lnTo>
                  <a:pt x="4858" y="3824"/>
                </a:lnTo>
                <a:lnTo>
                  <a:pt x="4328" y="3824"/>
                </a:lnTo>
                <a:lnTo>
                  <a:pt x="4328" y="4208"/>
                </a:lnTo>
                <a:lnTo>
                  <a:pt x="4702" y="4208"/>
                </a:lnTo>
                <a:lnTo>
                  <a:pt x="4858" y="3824"/>
                </a:lnTo>
                <a:close/>
                <a:moveTo>
                  <a:pt x="1064" y="3824"/>
                </a:moveTo>
                <a:lnTo>
                  <a:pt x="1064" y="3824"/>
                </a:lnTo>
                <a:lnTo>
                  <a:pt x="1594" y="3824"/>
                </a:lnTo>
                <a:lnTo>
                  <a:pt x="1594" y="4208"/>
                </a:lnTo>
                <a:lnTo>
                  <a:pt x="1219" y="4208"/>
                </a:lnTo>
                <a:lnTo>
                  <a:pt x="1064" y="38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>
            <a:scene3d>
              <a:camera prst="orthographicFront"/>
              <a:lightRig dir="t" rig="threeP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600">
              <a:solidFill>
                <a:schemeClr val="tx1">
                  <a:lumMod val="50000"/>
                  <a:lumOff val="50000"/>
                </a:schemeClr>
              </a:solidFill>
              <a:latin charset="-122" panose="02010601030101010101" pitchFamily="2" typeface="字体视界-紫水晶体"/>
              <a:ea charset="-122" panose="02010601030101010101" pitchFamily="2" typeface="字体视界-紫水晶体"/>
            </a:endParaRPr>
          </a:p>
        </p:txBody>
      </p:sp>
      <p:sp>
        <p:nvSpPr>
          <p:cNvPr id="66" name="KSO_Shape">
            <a:extLst>
              <a:ext uri="{FF2B5EF4-FFF2-40B4-BE49-F238E27FC236}">
                <a16:creationId xmlns:a16="http://schemas.microsoft.com/office/drawing/2014/main" id="{5772394A-8663-446A-8D4D-43AB862934FC}"/>
              </a:ext>
            </a:extLst>
          </p:cNvPr>
          <p:cNvSpPr/>
          <p:nvPr/>
        </p:nvSpPr>
        <p:spPr bwMode="auto">
          <a:xfrm>
            <a:off x="5668645" y="2457969"/>
            <a:ext cx="854710" cy="791210"/>
          </a:xfrm>
          <a:custGeom>
            <a:gdLst>
              <a:gd fmla="*/ 2147483646 w 5982" name="T0"/>
              <a:gd fmla="*/ 0 h 5544" name="T1"/>
              <a:gd fmla="*/ 2147483646 w 5982" name="T2"/>
              <a:gd fmla="*/ 2147483646 h 5544" name="T3"/>
              <a:gd fmla="*/ 2147483646 w 5982" name="T4"/>
              <a:gd fmla="*/ 2147483646 h 5544" name="T5"/>
              <a:gd fmla="*/ 2147483646 w 5982" name="T6"/>
              <a:gd fmla="*/ 2147483646 h 5544" name="T7"/>
              <a:gd fmla="*/ 2147483646 w 5982" name="T8"/>
              <a:gd fmla="*/ 2147483646 h 5544" name="T9"/>
              <a:gd fmla="*/ 1840863726 w 5982" name="T10"/>
              <a:gd fmla="*/ 2147483646 h 5544" name="T11"/>
              <a:gd fmla="*/ 904306876 w 5982" name="T12"/>
              <a:gd fmla="*/ 2147483646 h 5544" name="T13"/>
              <a:gd fmla="*/ 290651983 w 5982" name="T14"/>
              <a:gd fmla="*/ 2147483646 h 5544" name="T15"/>
              <a:gd fmla="*/ 0 w 5982" name="T16"/>
              <a:gd fmla="*/ 2147483646 h 5544" name="T17"/>
              <a:gd fmla="*/ 2147483646 w 5982" name="T18"/>
              <a:gd fmla="*/ 2147483646 h 5544" name="T19"/>
              <a:gd fmla="*/ 2147483646 w 5982" name="T20"/>
              <a:gd fmla="*/ 2147483646 h 5544" name="T21"/>
              <a:gd fmla="*/ 2147483646 w 5982" name="T22"/>
              <a:gd fmla="*/ 2147483646 h 5544" name="T23"/>
              <a:gd fmla="*/ 2147483646 w 5982" name="T24"/>
              <a:gd fmla="*/ 2147483646 h 5544" name="T25"/>
              <a:gd fmla="*/ 2147483646 w 5982" name="T26"/>
              <a:gd fmla="*/ 2147483646 h 5544" name="T27"/>
              <a:gd fmla="*/ 2147483646 w 5982" name="T28"/>
              <a:gd fmla="*/ 2147483646 h 5544" name="T29"/>
              <a:gd fmla="*/ 2147483646 w 5982" name="T30"/>
              <a:gd fmla="*/ 2147483646 h 5544" name="T31"/>
              <a:gd fmla="*/ 2147483646 w 5982" name="T32"/>
              <a:gd fmla="*/ 2147483646 h 5544" name="T33"/>
              <a:gd fmla="*/ 2147483646 w 5982" name="T34"/>
              <a:gd fmla="*/ 2147483646 h 5544" name="T35"/>
              <a:gd fmla="*/ 2147483646 w 5982" name="T36"/>
              <a:gd fmla="*/ 2147483646 h 5544" name="T37"/>
              <a:gd fmla="*/ 2147483646 w 5982" name="T38"/>
              <a:gd fmla="*/ 2147483646 h 5544" name="T39"/>
              <a:gd fmla="*/ 2147483646 w 5982" name="T40"/>
              <a:gd fmla="*/ 2147483646 h 5544" name="T41"/>
              <a:gd fmla="*/ 2147483646 w 5982" name="T42"/>
              <a:gd fmla="*/ 2147483646 h 5544" name="T43"/>
              <a:gd fmla="*/ 2147483646 w 5982" name="T44"/>
              <a:gd fmla="*/ 2147483646 h 5544" name="T45"/>
              <a:gd fmla="*/ 2147483646 w 5982" name="T46"/>
              <a:gd fmla="*/ 2147483646 h 5544" name="T47"/>
              <a:gd fmla="*/ 2147483646 w 5982" name="T48"/>
              <a:gd fmla="*/ 2147483646 h 5544" name="T49"/>
              <a:gd fmla="*/ 2147483646 w 5982" name="T50"/>
              <a:gd fmla="*/ 2147483646 h 5544" name="T51"/>
              <a:gd fmla="*/ 2147483646 w 5982" name="T52"/>
              <a:gd fmla="*/ 2147483646 h 5544" name="T53"/>
              <a:gd fmla="*/ 2147483646 w 5982" name="T54"/>
              <a:gd fmla="*/ 2147483646 h 5544" name="T55"/>
              <a:gd fmla="*/ 2147483646 w 5982" name="T56"/>
              <a:gd fmla="*/ 2147483646 h 5544" name="T57"/>
              <a:gd fmla="*/ 2147483646 w 5982" name="T58"/>
              <a:gd fmla="*/ 2147483646 h 5544" name="T59"/>
              <a:gd fmla="*/ 2147483646 w 5982" name="T60"/>
              <a:gd fmla="*/ 2147483646 h 5544" name="T61"/>
              <a:gd fmla="*/ 2147483646 w 5982" name="T62"/>
              <a:gd fmla="*/ 2147483646 h 5544" name="T63"/>
              <a:gd fmla="*/ 2147483646 w 5982" name="T64"/>
              <a:gd fmla="*/ 2147483646 h 5544" name="T65"/>
              <a:gd fmla="*/ 2147483646 w 5982" name="T66"/>
              <a:gd fmla="*/ 2147483646 h 5544" name="T67"/>
              <a:gd fmla="*/ 2147483646 w 5982" name="T68"/>
              <a:gd fmla="*/ 2147483646 h 5544" name="T69"/>
              <a:gd fmla="*/ 2147483646 w 5982" name="T70"/>
              <a:gd fmla="*/ 2147483646 h 5544" name="T71"/>
              <a:gd fmla="*/ 2147483646 w 5982" name="T72"/>
              <a:gd fmla="*/ 2147483646 h 5544" name="T73"/>
              <a:gd fmla="*/ 2147483646 w 5982" name="T74"/>
              <a:gd fmla="*/ 2147483646 h 5544" name="T75"/>
              <a:gd fmla="*/ 2147483646 w 5982" name="T76"/>
              <a:gd fmla="*/ 2147483646 h 5544" name="T77"/>
              <a:gd fmla="*/ 2147483646 w 5982" name="T78"/>
              <a:gd fmla="*/ 2147483646 h 5544" name="T79"/>
              <a:gd fmla="*/ 2147483646 w 5982" name="T80"/>
              <a:gd fmla="*/ 2147483646 h 5544" name="T81"/>
              <a:gd fmla="*/ 2147483646 w 5982" name="T82"/>
              <a:gd fmla="*/ 2147483646 h 5544" name="T83"/>
              <a:gd fmla="*/ 2147483646 w 5982" name="T84"/>
              <a:gd fmla="*/ 2147483646 h 5544" name="T85"/>
              <a:gd fmla="*/ 2147483646 w 5982" name="T86"/>
              <a:gd fmla="*/ 2147483646 h 5544" name="T87"/>
              <a:gd fmla="*/ 2147483646 w 5982" name="T88"/>
              <a:gd fmla="*/ 2147483646 h 5544" name="T89"/>
              <a:gd fmla="*/ 2147483646 w 5982" name="T90"/>
              <a:gd fmla="*/ 2147483646 h 5544" name="T91"/>
              <a:gd fmla="*/ 2147483646 w 5982" name="T92"/>
              <a:gd fmla="*/ 2147483646 h 5544" name="T93"/>
              <a:gd fmla="*/ 2147483646 w 5982" name="T94"/>
              <a:gd fmla="*/ 2147483646 h 5544" name="T95"/>
              <a:gd fmla="*/ 2147483646 w 5982" name="T96"/>
              <a:gd fmla="*/ 2147483646 h 5544" name="T97"/>
              <a:gd fmla="*/ 2147483646 w 5982" name="T98"/>
              <a:gd fmla="*/ 2147483646 h 5544" name="T99"/>
              <a:gd fmla="*/ 2147483646 w 5982" name="T100"/>
              <a:gd fmla="*/ 2147483646 h 5544" name="T101"/>
              <a:gd fmla="*/ 2147483646 w 5982" name="T102"/>
              <a:gd fmla="*/ 2147483646 h 5544" name="T103"/>
              <a:gd fmla="*/ 2147483646 w 5982" name="T104"/>
              <a:gd fmla="*/ 2147483646 h 5544" name="T105"/>
              <a:gd fmla="*/ 2147483646 w 5982" name="T106"/>
              <a:gd fmla="*/ 2147483646 h 5544" name="T107"/>
              <a:gd fmla="*/ 2147483646 w 5982" name="T108"/>
              <a:gd fmla="*/ 2147483646 h 5544" name="T109"/>
              <a:gd fmla="*/ 2147483646 w 5982" name="T110"/>
              <a:gd fmla="*/ 2147483646 h 5544" name="T111"/>
              <a:gd fmla="*/ 2147483646 w 5982" name="T112"/>
              <a:gd fmla="*/ 2147483646 h 5544" name="T113"/>
              <a:gd fmla="*/ 2147483646 w 5982" name="T114"/>
              <a:gd fmla="*/ 2147483646 h 5544" name="T115"/>
              <a:gd fmla="*/ 2147483646 w 5982" name="T116"/>
              <a:gd fmla="*/ 2147483646 h 5544" name="T117"/>
              <a:gd fmla="*/ 2147483646 w 5982" name="T118"/>
              <a:gd fmla="*/ 2147483646 h 5544" name="T119"/>
              <a:gd fmla="*/ 2147483646 w 5982" name="T120"/>
              <a:gd fmla="*/ 2147483646 h 5544" name="T121"/>
              <a:gd fmla="*/ 2147483646 w 5982" name="T122"/>
              <a:gd fmla="*/ 2147483646 h 5544" name="T123"/>
              <a:gd fmla="*/ 2147483646 w 5982" name="T124"/>
              <a:gd fmla="*/ 2147483646 h 5544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60000 65536" name="T180"/>
              <a:gd fmla="*/ 0 60000 65536" name="T181"/>
              <a:gd fmla="*/ 0 60000 65536" name="T182"/>
              <a:gd fmla="*/ 0 60000 65536" name="T183"/>
              <a:gd fmla="*/ 0 60000 65536" name="T184"/>
              <a:gd fmla="*/ 0 60000 65536" name="T185"/>
              <a:gd fmla="*/ 0 60000 65536" name="T186"/>
              <a:gd fmla="*/ 0 60000 65536" name="T187"/>
              <a:gd fmla="*/ 0 60000 65536" name="T188"/>
            </a:gdLst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b="b" l="0" r="r" t="0"/>
            <a:pathLst>
              <a:path h="5544" w="5982">
                <a:moveTo>
                  <a:pt x="5691" y="1008"/>
                </a:moveTo>
                <a:lnTo>
                  <a:pt x="4765" y="1008"/>
                </a:lnTo>
                <a:lnTo>
                  <a:pt x="4765" y="0"/>
                </a:lnTo>
                <a:lnTo>
                  <a:pt x="1217" y="0"/>
                </a:lnTo>
                <a:lnTo>
                  <a:pt x="1217" y="1008"/>
                </a:lnTo>
                <a:lnTo>
                  <a:pt x="291" y="1008"/>
                </a:lnTo>
                <a:lnTo>
                  <a:pt x="275" y="1008"/>
                </a:lnTo>
                <a:lnTo>
                  <a:pt x="261" y="1009"/>
                </a:lnTo>
                <a:lnTo>
                  <a:pt x="246" y="1012"/>
                </a:lnTo>
                <a:lnTo>
                  <a:pt x="232" y="1014"/>
                </a:lnTo>
                <a:lnTo>
                  <a:pt x="217" y="1017"/>
                </a:lnTo>
                <a:lnTo>
                  <a:pt x="204" y="1021"/>
                </a:lnTo>
                <a:lnTo>
                  <a:pt x="190" y="1026"/>
                </a:lnTo>
                <a:lnTo>
                  <a:pt x="177" y="1031"/>
                </a:lnTo>
                <a:lnTo>
                  <a:pt x="164" y="1037"/>
                </a:lnTo>
                <a:lnTo>
                  <a:pt x="151" y="1043"/>
                </a:lnTo>
                <a:lnTo>
                  <a:pt x="139" y="1051"/>
                </a:lnTo>
                <a:lnTo>
                  <a:pt x="128" y="1057"/>
                </a:lnTo>
                <a:lnTo>
                  <a:pt x="116" y="1066"/>
                </a:lnTo>
                <a:lnTo>
                  <a:pt x="106" y="1074"/>
                </a:lnTo>
                <a:lnTo>
                  <a:pt x="84" y="1093"/>
                </a:lnTo>
                <a:lnTo>
                  <a:pt x="65" y="1114"/>
                </a:lnTo>
                <a:lnTo>
                  <a:pt x="57" y="1125"/>
                </a:lnTo>
                <a:lnTo>
                  <a:pt x="49" y="1137"/>
                </a:lnTo>
                <a:lnTo>
                  <a:pt x="41" y="1148"/>
                </a:lnTo>
                <a:lnTo>
                  <a:pt x="34" y="1160"/>
                </a:lnTo>
                <a:lnTo>
                  <a:pt x="28" y="1173"/>
                </a:lnTo>
                <a:lnTo>
                  <a:pt x="22" y="1186"/>
                </a:lnTo>
                <a:lnTo>
                  <a:pt x="16" y="1199"/>
                </a:lnTo>
                <a:lnTo>
                  <a:pt x="12" y="1212"/>
                </a:lnTo>
                <a:lnTo>
                  <a:pt x="9" y="1227"/>
                </a:lnTo>
                <a:lnTo>
                  <a:pt x="5" y="1240"/>
                </a:lnTo>
                <a:lnTo>
                  <a:pt x="3" y="1255"/>
                </a:lnTo>
                <a:lnTo>
                  <a:pt x="1" y="1269"/>
                </a:lnTo>
                <a:lnTo>
                  <a:pt x="0" y="1284"/>
                </a:lnTo>
                <a:lnTo>
                  <a:pt x="0" y="1299"/>
                </a:lnTo>
                <a:lnTo>
                  <a:pt x="0" y="3772"/>
                </a:lnTo>
                <a:lnTo>
                  <a:pt x="1217" y="3772"/>
                </a:lnTo>
                <a:lnTo>
                  <a:pt x="1217" y="4194"/>
                </a:lnTo>
                <a:lnTo>
                  <a:pt x="2567" y="5544"/>
                </a:lnTo>
                <a:lnTo>
                  <a:pt x="4765" y="5544"/>
                </a:lnTo>
                <a:lnTo>
                  <a:pt x="4765" y="3787"/>
                </a:lnTo>
                <a:lnTo>
                  <a:pt x="5982" y="3787"/>
                </a:lnTo>
                <a:lnTo>
                  <a:pt x="5982" y="1299"/>
                </a:lnTo>
                <a:lnTo>
                  <a:pt x="5982" y="1284"/>
                </a:lnTo>
                <a:lnTo>
                  <a:pt x="5981" y="1269"/>
                </a:lnTo>
                <a:lnTo>
                  <a:pt x="5979" y="1255"/>
                </a:lnTo>
                <a:lnTo>
                  <a:pt x="5976" y="1240"/>
                </a:lnTo>
                <a:lnTo>
                  <a:pt x="5973" y="1227"/>
                </a:lnTo>
                <a:lnTo>
                  <a:pt x="5969" y="1212"/>
                </a:lnTo>
                <a:lnTo>
                  <a:pt x="5964" y="1199"/>
                </a:lnTo>
                <a:lnTo>
                  <a:pt x="5959" y="1186"/>
                </a:lnTo>
                <a:lnTo>
                  <a:pt x="5953" y="1173"/>
                </a:lnTo>
                <a:lnTo>
                  <a:pt x="5946" y="1160"/>
                </a:lnTo>
                <a:lnTo>
                  <a:pt x="5940" y="1148"/>
                </a:lnTo>
                <a:lnTo>
                  <a:pt x="5932" y="1137"/>
                </a:lnTo>
                <a:lnTo>
                  <a:pt x="5924" y="1125"/>
                </a:lnTo>
                <a:lnTo>
                  <a:pt x="5915" y="1114"/>
                </a:lnTo>
                <a:lnTo>
                  <a:pt x="5896" y="1093"/>
                </a:lnTo>
                <a:lnTo>
                  <a:pt x="5876" y="1074"/>
                </a:lnTo>
                <a:lnTo>
                  <a:pt x="5865" y="1066"/>
                </a:lnTo>
                <a:lnTo>
                  <a:pt x="5854" y="1057"/>
                </a:lnTo>
                <a:lnTo>
                  <a:pt x="5841" y="1051"/>
                </a:lnTo>
                <a:lnTo>
                  <a:pt x="5829" y="1043"/>
                </a:lnTo>
                <a:lnTo>
                  <a:pt x="5817" y="1037"/>
                </a:lnTo>
                <a:lnTo>
                  <a:pt x="5804" y="1031"/>
                </a:lnTo>
                <a:lnTo>
                  <a:pt x="5791" y="1026"/>
                </a:lnTo>
                <a:lnTo>
                  <a:pt x="5777" y="1021"/>
                </a:lnTo>
                <a:lnTo>
                  <a:pt x="5763" y="1017"/>
                </a:lnTo>
                <a:lnTo>
                  <a:pt x="5749" y="1014"/>
                </a:lnTo>
                <a:lnTo>
                  <a:pt x="5735" y="1012"/>
                </a:lnTo>
                <a:lnTo>
                  <a:pt x="5720" y="1009"/>
                </a:lnTo>
                <a:lnTo>
                  <a:pt x="5705" y="1008"/>
                </a:lnTo>
                <a:lnTo>
                  <a:pt x="5691" y="1008"/>
                </a:lnTo>
                <a:close/>
                <a:moveTo>
                  <a:pt x="1559" y="342"/>
                </a:moveTo>
                <a:lnTo>
                  <a:pt x="4423" y="342"/>
                </a:lnTo>
                <a:lnTo>
                  <a:pt x="4423" y="1008"/>
                </a:lnTo>
                <a:lnTo>
                  <a:pt x="1559" y="1008"/>
                </a:lnTo>
                <a:lnTo>
                  <a:pt x="1559" y="342"/>
                </a:lnTo>
                <a:close/>
                <a:moveTo>
                  <a:pt x="5104" y="3310"/>
                </a:moveTo>
                <a:lnTo>
                  <a:pt x="4765" y="3310"/>
                </a:lnTo>
                <a:lnTo>
                  <a:pt x="4765" y="2632"/>
                </a:lnTo>
                <a:lnTo>
                  <a:pt x="4423" y="2632"/>
                </a:lnTo>
                <a:lnTo>
                  <a:pt x="4423" y="5202"/>
                </a:lnTo>
                <a:lnTo>
                  <a:pt x="3016" y="5202"/>
                </a:lnTo>
                <a:lnTo>
                  <a:pt x="2992" y="5201"/>
                </a:lnTo>
                <a:lnTo>
                  <a:pt x="2970" y="5198"/>
                </a:lnTo>
                <a:lnTo>
                  <a:pt x="2949" y="5194"/>
                </a:lnTo>
                <a:lnTo>
                  <a:pt x="2929" y="5188"/>
                </a:lnTo>
                <a:lnTo>
                  <a:pt x="2910" y="5181"/>
                </a:lnTo>
                <a:lnTo>
                  <a:pt x="2892" y="5172"/>
                </a:lnTo>
                <a:lnTo>
                  <a:pt x="2874" y="5162"/>
                </a:lnTo>
                <a:lnTo>
                  <a:pt x="2859" y="5150"/>
                </a:lnTo>
                <a:lnTo>
                  <a:pt x="2843" y="5136"/>
                </a:lnTo>
                <a:lnTo>
                  <a:pt x="2829" y="5123"/>
                </a:lnTo>
                <a:lnTo>
                  <a:pt x="2815" y="5107"/>
                </a:lnTo>
                <a:lnTo>
                  <a:pt x="2803" y="5090"/>
                </a:lnTo>
                <a:lnTo>
                  <a:pt x="2791" y="5073"/>
                </a:lnTo>
                <a:lnTo>
                  <a:pt x="2779" y="5054"/>
                </a:lnTo>
                <a:lnTo>
                  <a:pt x="2769" y="5034"/>
                </a:lnTo>
                <a:lnTo>
                  <a:pt x="2759" y="5012"/>
                </a:lnTo>
                <a:lnTo>
                  <a:pt x="2752" y="4991"/>
                </a:lnTo>
                <a:lnTo>
                  <a:pt x="2743" y="4969"/>
                </a:lnTo>
                <a:lnTo>
                  <a:pt x="2736" y="4945"/>
                </a:lnTo>
                <a:lnTo>
                  <a:pt x="2729" y="4922"/>
                </a:lnTo>
                <a:lnTo>
                  <a:pt x="2723" y="4896"/>
                </a:lnTo>
                <a:lnTo>
                  <a:pt x="2718" y="4872"/>
                </a:lnTo>
                <a:lnTo>
                  <a:pt x="2709" y="4819"/>
                </a:lnTo>
                <a:lnTo>
                  <a:pt x="2701" y="4766"/>
                </a:lnTo>
                <a:lnTo>
                  <a:pt x="2697" y="4710"/>
                </a:lnTo>
                <a:lnTo>
                  <a:pt x="2695" y="4654"/>
                </a:lnTo>
                <a:lnTo>
                  <a:pt x="2694" y="4598"/>
                </a:lnTo>
                <a:lnTo>
                  <a:pt x="2694" y="4542"/>
                </a:lnTo>
                <a:lnTo>
                  <a:pt x="2695" y="4485"/>
                </a:lnTo>
                <a:lnTo>
                  <a:pt x="2698" y="4430"/>
                </a:lnTo>
                <a:lnTo>
                  <a:pt x="2701" y="4377"/>
                </a:lnTo>
                <a:lnTo>
                  <a:pt x="2706" y="4324"/>
                </a:lnTo>
                <a:lnTo>
                  <a:pt x="2710" y="4274"/>
                </a:lnTo>
                <a:lnTo>
                  <a:pt x="2721" y="4183"/>
                </a:lnTo>
                <a:lnTo>
                  <a:pt x="2733" y="4106"/>
                </a:lnTo>
                <a:lnTo>
                  <a:pt x="2743" y="4047"/>
                </a:lnTo>
                <a:lnTo>
                  <a:pt x="2752" y="3994"/>
                </a:lnTo>
                <a:lnTo>
                  <a:pt x="2701" y="4005"/>
                </a:lnTo>
                <a:lnTo>
                  <a:pt x="2643" y="4018"/>
                </a:lnTo>
                <a:lnTo>
                  <a:pt x="2567" y="4031"/>
                </a:lnTo>
                <a:lnTo>
                  <a:pt x="2478" y="4044"/>
                </a:lnTo>
                <a:lnTo>
                  <a:pt x="2429" y="4051"/>
                </a:lnTo>
                <a:lnTo>
                  <a:pt x="2379" y="4057"/>
                </a:lnTo>
                <a:lnTo>
                  <a:pt x="2325" y="4061"/>
                </a:lnTo>
                <a:lnTo>
                  <a:pt x="2272" y="4065"/>
                </a:lnTo>
                <a:lnTo>
                  <a:pt x="2217" y="4069"/>
                </a:lnTo>
                <a:lnTo>
                  <a:pt x="2161" y="4070"/>
                </a:lnTo>
                <a:lnTo>
                  <a:pt x="2106" y="4070"/>
                </a:lnTo>
                <a:lnTo>
                  <a:pt x="2051" y="4068"/>
                </a:lnTo>
                <a:lnTo>
                  <a:pt x="1996" y="4064"/>
                </a:lnTo>
                <a:lnTo>
                  <a:pt x="1943" y="4058"/>
                </a:lnTo>
                <a:lnTo>
                  <a:pt x="1917" y="4054"/>
                </a:lnTo>
                <a:lnTo>
                  <a:pt x="1891" y="4050"/>
                </a:lnTo>
                <a:lnTo>
                  <a:pt x="1867" y="4044"/>
                </a:lnTo>
                <a:lnTo>
                  <a:pt x="1842" y="4039"/>
                </a:lnTo>
                <a:lnTo>
                  <a:pt x="1819" y="4032"/>
                </a:lnTo>
                <a:lnTo>
                  <a:pt x="1796" y="4025"/>
                </a:lnTo>
                <a:lnTo>
                  <a:pt x="1773" y="4016"/>
                </a:lnTo>
                <a:lnTo>
                  <a:pt x="1752" y="4007"/>
                </a:lnTo>
                <a:lnTo>
                  <a:pt x="1731" y="3999"/>
                </a:lnTo>
                <a:lnTo>
                  <a:pt x="1712" y="3987"/>
                </a:lnTo>
                <a:lnTo>
                  <a:pt x="1693" y="3976"/>
                </a:lnTo>
                <a:lnTo>
                  <a:pt x="1675" y="3964"/>
                </a:lnTo>
                <a:lnTo>
                  <a:pt x="1658" y="3952"/>
                </a:lnTo>
                <a:lnTo>
                  <a:pt x="1643" y="3937"/>
                </a:lnTo>
                <a:lnTo>
                  <a:pt x="1628" y="3923"/>
                </a:lnTo>
                <a:lnTo>
                  <a:pt x="1615" y="3906"/>
                </a:lnTo>
                <a:lnTo>
                  <a:pt x="1603" y="3889"/>
                </a:lnTo>
                <a:lnTo>
                  <a:pt x="1593" y="3871"/>
                </a:lnTo>
                <a:lnTo>
                  <a:pt x="1583" y="3852"/>
                </a:lnTo>
                <a:lnTo>
                  <a:pt x="1575" y="3832"/>
                </a:lnTo>
                <a:lnTo>
                  <a:pt x="1569" y="3811"/>
                </a:lnTo>
                <a:lnTo>
                  <a:pt x="1564" y="3789"/>
                </a:lnTo>
                <a:lnTo>
                  <a:pt x="1561" y="3765"/>
                </a:lnTo>
                <a:lnTo>
                  <a:pt x="1559" y="3741"/>
                </a:lnTo>
                <a:lnTo>
                  <a:pt x="1559" y="2632"/>
                </a:lnTo>
                <a:lnTo>
                  <a:pt x="1217" y="2632"/>
                </a:lnTo>
                <a:lnTo>
                  <a:pt x="1217" y="3296"/>
                </a:lnTo>
                <a:lnTo>
                  <a:pt x="876" y="3296"/>
                </a:lnTo>
                <a:lnTo>
                  <a:pt x="876" y="2141"/>
                </a:lnTo>
                <a:lnTo>
                  <a:pt x="5104" y="2141"/>
                </a:lnTo>
                <a:lnTo>
                  <a:pt x="5104" y="3310"/>
                </a:lnTo>
                <a:close/>
                <a:moveTo>
                  <a:pt x="5350" y="1722"/>
                </a:moveTo>
                <a:lnTo>
                  <a:pt x="5350" y="1722"/>
                </a:lnTo>
                <a:lnTo>
                  <a:pt x="5325" y="1721"/>
                </a:lnTo>
                <a:lnTo>
                  <a:pt x="5303" y="1718"/>
                </a:lnTo>
                <a:lnTo>
                  <a:pt x="5280" y="1712"/>
                </a:lnTo>
                <a:lnTo>
                  <a:pt x="5258" y="1704"/>
                </a:lnTo>
                <a:lnTo>
                  <a:pt x="5238" y="1694"/>
                </a:lnTo>
                <a:lnTo>
                  <a:pt x="5219" y="1682"/>
                </a:lnTo>
                <a:lnTo>
                  <a:pt x="5201" y="1669"/>
                </a:lnTo>
                <a:lnTo>
                  <a:pt x="5184" y="1654"/>
                </a:lnTo>
                <a:lnTo>
                  <a:pt x="5169" y="1637"/>
                </a:lnTo>
                <a:lnTo>
                  <a:pt x="5155" y="1619"/>
                </a:lnTo>
                <a:lnTo>
                  <a:pt x="5144" y="1601"/>
                </a:lnTo>
                <a:lnTo>
                  <a:pt x="5134" y="1579"/>
                </a:lnTo>
                <a:lnTo>
                  <a:pt x="5126" y="1558"/>
                </a:lnTo>
                <a:lnTo>
                  <a:pt x="5121" y="1536"/>
                </a:lnTo>
                <a:lnTo>
                  <a:pt x="5117" y="1512"/>
                </a:lnTo>
                <a:lnTo>
                  <a:pt x="5116" y="1489"/>
                </a:lnTo>
                <a:lnTo>
                  <a:pt x="5117" y="1466"/>
                </a:lnTo>
                <a:lnTo>
                  <a:pt x="5121" y="1442"/>
                </a:lnTo>
                <a:lnTo>
                  <a:pt x="5126" y="1420"/>
                </a:lnTo>
                <a:lnTo>
                  <a:pt x="5134" y="1399"/>
                </a:lnTo>
                <a:lnTo>
                  <a:pt x="5144" y="1379"/>
                </a:lnTo>
                <a:lnTo>
                  <a:pt x="5155" y="1359"/>
                </a:lnTo>
                <a:lnTo>
                  <a:pt x="5169" y="1341"/>
                </a:lnTo>
                <a:lnTo>
                  <a:pt x="5184" y="1324"/>
                </a:lnTo>
                <a:lnTo>
                  <a:pt x="5201" y="1309"/>
                </a:lnTo>
                <a:lnTo>
                  <a:pt x="5219" y="1296"/>
                </a:lnTo>
                <a:lnTo>
                  <a:pt x="5238" y="1284"/>
                </a:lnTo>
                <a:lnTo>
                  <a:pt x="5258" y="1275"/>
                </a:lnTo>
                <a:lnTo>
                  <a:pt x="5280" y="1267"/>
                </a:lnTo>
                <a:lnTo>
                  <a:pt x="5303" y="1261"/>
                </a:lnTo>
                <a:lnTo>
                  <a:pt x="5325" y="1257"/>
                </a:lnTo>
                <a:lnTo>
                  <a:pt x="5350" y="1256"/>
                </a:lnTo>
                <a:lnTo>
                  <a:pt x="5373" y="1257"/>
                </a:lnTo>
                <a:lnTo>
                  <a:pt x="5396" y="1261"/>
                </a:lnTo>
                <a:lnTo>
                  <a:pt x="5419" y="1267"/>
                </a:lnTo>
                <a:lnTo>
                  <a:pt x="5440" y="1275"/>
                </a:lnTo>
                <a:lnTo>
                  <a:pt x="5460" y="1284"/>
                </a:lnTo>
                <a:lnTo>
                  <a:pt x="5479" y="1296"/>
                </a:lnTo>
                <a:lnTo>
                  <a:pt x="5497" y="1309"/>
                </a:lnTo>
                <a:lnTo>
                  <a:pt x="5513" y="1324"/>
                </a:lnTo>
                <a:lnTo>
                  <a:pt x="5529" y="1341"/>
                </a:lnTo>
                <a:lnTo>
                  <a:pt x="5542" y="1359"/>
                </a:lnTo>
                <a:lnTo>
                  <a:pt x="5554" y="1379"/>
                </a:lnTo>
                <a:lnTo>
                  <a:pt x="5564" y="1399"/>
                </a:lnTo>
                <a:lnTo>
                  <a:pt x="5571" y="1420"/>
                </a:lnTo>
                <a:lnTo>
                  <a:pt x="5577" y="1442"/>
                </a:lnTo>
                <a:lnTo>
                  <a:pt x="5580" y="1466"/>
                </a:lnTo>
                <a:lnTo>
                  <a:pt x="5582" y="1489"/>
                </a:lnTo>
                <a:lnTo>
                  <a:pt x="5580" y="1512"/>
                </a:lnTo>
                <a:lnTo>
                  <a:pt x="5577" y="1536"/>
                </a:lnTo>
                <a:lnTo>
                  <a:pt x="5571" y="1558"/>
                </a:lnTo>
                <a:lnTo>
                  <a:pt x="5564" y="1579"/>
                </a:lnTo>
                <a:lnTo>
                  <a:pt x="5554" y="1601"/>
                </a:lnTo>
                <a:lnTo>
                  <a:pt x="5542" y="1619"/>
                </a:lnTo>
                <a:lnTo>
                  <a:pt x="5529" y="1637"/>
                </a:lnTo>
                <a:lnTo>
                  <a:pt x="5513" y="1654"/>
                </a:lnTo>
                <a:lnTo>
                  <a:pt x="5497" y="1669"/>
                </a:lnTo>
                <a:lnTo>
                  <a:pt x="5479" y="1682"/>
                </a:lnTo>
                <a:lnTo>
                  <a:pt x="5460" y="1694"/>
                </a:lnTo>
                <a:lnTo>
                  <a:pt x="5440" y="1704"/>
                </a:lnTo>
                <a:lnTo>
                  <a:pt x="5419" y="1712"/>
                </a:lnTo>
                <a:lnTo>
                  <a:pt x="5396" y="1718"/>
                </a:lnTo>
                <a:lnTo>
                  <a:pt x="5373" y="1721"/>
                </a:lnTo>
                <a:lnTo>
                  <a:pt x="5350" y="1722"/>
                </a:lnTo>
                <a:close/>
                <a:moveTo>
                  <a:pt x="4016" y="2679"/>
                </a:moveTo>
                <a:lnTo>
                  <a:pt x="2045" y="2679"/>
                </a:lnTo>
                <a:lnTo>
                  <a:pt x="2045" y="3023"/>
                </a:lnTo>
                <a:lnTo>
                  <a:pt x="4016" y="3023"/>
                </a:lnTo>
                <a:lnTo>
                  <a:pt x="4016" y="2679"/>
                </a:lnTo>
                <a:close/>
                <a:moveTo>
                  <a:pt x="2045" y="3695"/>
                </a:moveTo>
                <a:lnTo>
                  <a:pt x="4016" y="3695"/>
                </a:lnTo>
                <a:lnTo>
                  <a:pt x="4016" y="3352"/>
                </a:lnTo>
                <a:lnTo>
                  <a:pt x="2045" y="3352"/>
                </a:lnTo>
                <a:lnTo>
                  <a:pt x="2045" y="369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>
            <a:scene3d>
              <a:camera prst="orthographicFront"/>
              <a:lightRig dir="t" rig="threeP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600">
              <a:solidFill>
                <a:schemeClr val="tx1">
                  <a:lumMod val="50000"/>
                  <a:lumOff val="50000"/>
                </a:schemeClr>
              </a:solidFill>
              <a:latin charset="-122" panose="02010601030101010101" pitchFamily="2" typeface="字体视界-紫水晶体"/>
              <a:ea charset="-122" panose="02010601030101010101" pitchFamily="2" typeface="字体视界-紫水晶体"/>
            </a:endParaRPr>
          </a:p>
        </p:txBody>
      </p:sp>
      <p:sp>
        <p:nvSpPr>
          <p:cNvPr id="67" name="KSO_Shape">
            <a:extLst>
              <a:ext uri="{FF2B5EF4-FFF2-40B4-BE49-F238E27FC236}">
                <a16:creationId xmlns:a16="http://schemas.microsoft.com/office/drawing/2014/main" id="{D2AD1BDB-B70D-4157-A12F-35BA20C7EE4E}"/>
              </a:ext>
            </a:extLst>
          </p:cNvPr>
          <p:cNvSpPr/>
          <p:nvPr/>
        </p:nvSpPr>
        <p:spPr bwMode="auto">
          <a:xfrm>
            <a:off x="2714625" y="2557664"/>
            <a:ext cx="854710" cy="592455"/>
          </a:xfrm>
          <a:custGeom>
            <a:gdLst>
              <a:gd fmla="*/ 1239327 w 6190" name="T0"/>
              <a:gd fmla="*/ 156252 h 4291" name="T1"/>
              <a:gd fmla="*/ 1294415 w 6190" name="T2"/>
              <a:gd fmla="*/ 211617 h 4291" name="T3"/>
              <a:gd fmla="*/ 1294415 w 6190" name="T4"/>
              <a:gd fmla="*/ 1106686 h 4291" name="T5"/>
              <a:gd fmla="*/ 790313 w 6190" name="T6"/>
              <a:gd fmla="*/ 1106686 h 4291" name="T7"/>
              <a:gd fmla="*/ 790313 w 6190" name="T8"/>
              <a:gd fmla="*/ 1144518 h 4291" name="T9"/>
              <a:gd fmla="*/ 830321 w 6190" name="T10"/>
              <a:gd fmla="*/ 1150362 h 4291" name="T11"/>
              <a:gd fmla="*/ 870637 w 6190" name="T12"/>
              <a:gd fmla="*/ 1158052 h 4291" name="T13"/>
              <a:gd fmla="*/ 911261 w 6190" name="T14"/>
              <a:gd fmla="*/ 1166972 h 4291" name="T15"/>
              <a:gd fmla="*/ 951577 w 6190" name="T16"/>
              <a:gd fmla="*/ 1177737 h 4291" name="T17"/>
              <a:gd fmla="*/ 991893 w 6190" name="T18"/>
              <a:gd fmla="*/ 1189733 h 4291" name="T19"/>
              <a:gd fmla="*/ 1032208 w 6190" name="T20"/>
              <a:gd fmla="*/ 1203882 h 4291" name="T21"/>
              <a:gd fmla="*/ 1072524 w 6190" name="T22"/>
              <a:gd fmla="*/ 1219569 h 4291" name="T23"/>
              <a:gd fmla="*/ 1112840 w 6190" name="T24"/>
              <a:gd fmla="*/ 1236793 h 4291" name="T25"/>
              <a:gd fmla="*/ 1112840 w 6190" name="T26"/>
              <a:gd fmla="*/ 1319841 h 4291" name="T27"/>
              <a:gd fmla="*/ 194501 w 6190" name="T28"/>
              <a:gd fmla="*/ 1319841 h 4291" name="T29"/>
              <a:gd fmla="*/ 194501 w 6190" name="T30"/>
              <a:gd fmla="*/ 1236793 h 4291" name="T31"/>
              <a:gd fmla="*/ 214197 w 6190" name="T32"/>
              <a:gd fmla="*/ 1228796 h 4291" name="T33"/>
              <a:gd fmla="*/ 252974 w 6190" name="T34"/>
              <a:gd fmla="*/ 1213725 h 4291" name="T35"/>
              <a:gd fmla="*/ 292059 w 6190" name="T36"/>
              <a:gd fmla="*/ 1199883 h 4291" name="T37"/>
              <a:gd fmla="*/ 330836 w 6190" name="T38"/>
              <a:gd fmla="*/ 1187580 h 4291" name="T39"/>
              <a:gd fmla="*/ 370229 w 6190" name="T40"/>
              <a:gd fmla="*/ 1176507 h 4291" name="T41"/>
              <a:gd fmla="*/ 409313 w 6190" name="T42"/>
              <a:gd fmla="*/ 1166664 h 4291" name="T43"/>
              <a:gd fmla="*/ 448090 w 6190" name="T44"/>
              <a:gd fmla="*/ 1158052 h 4291" name="T45"/>
              <a:gd fmla="*/ 487483 w 6190" name="T46"/>
              <a:gd fmla="*/ 1151285 h 4291" name="T47"/>
              <a:gd fmla="*/ 506872 w 6190" name="T48"/>
              <a:gd fmla="*/ 1106686 h 4291" name="T49"/>
              <a:gd fmla="*/ 0 w 6190" name="T50"/>
              <a:gd fmla="*/ 1106686 h 4291" name="T51"/>
              <a:gd fmla="*/ 0 w 6190" name="T52"/>
              <a:gd fmla="*/ 211617 h 4291" name="T53"/>
              <a:gd fmla="*/ 55088 w 6190" name="T54"/>
              <a:gd fmla="*/ 156252 h 4291" name="T55"/>
              <a:gd fmla="*/ 1365814 w 6190" name="T56"/>
              <a:gd fmla="*/ 1319841 h 4291" name="T57"/>
              <a:gd fmla="*/ 1905000 w 6190" name="T58"/>
              <a:gd fmla="*/ 0 h 4291" name="T59"/>
              <a:gd fmla="*/ 1365814 w 6190" name="T60"/>
              <a:gd fmla="*/ 1319841 h 4291" name="T61"/>
              <a:gd fmla="*/ 1433828 w 6190" name="T62"/>
              <a:gd fmla="*/ 115036 h 4291" name="T63"/>
              <a:gd fmla="*/ 1846527 w 6190" name="T64"/>
              <a:gd fmla="*/ 243299 h 4291" name="T65"/>
              <a:gd fmla="*/ 1433828 w 6190" name="T66"/>
              <a:gd fmla="*/ 115036 h 4291" name="T67"/>
              <a:gd fmla="*/ 1433828 w 6190" name="T68"/>
              <a:gd fmla="*/ 315273 h 4291" name="T69"/>
              <a:gd fmla="*/ 1846527 w 6190" name="T70"/>
              <a:gd fmla="*/ 444151 h 4291" name="T71"/>
              <a:gd fmla="*/ 1433828 w 6190" name="T72"/>
              <a:gd fmla="*/ 315273 h 4291" name="T73"/>
              <a:gd fmla="*/ 1431674 w 6190" name="T74"/>
              <a:gd fmla="*/ 553035 h 4291" name="T75"/>
              <a:gd fmla="*/ 1570163 w 6190" name="T76"/>
              <a:gd fmla="*/ 652385 h 4291" name="T77"/>
              <a:gd fmla="*/ 1431674 w 6190" name="T78"/>
              <a:gd fmla="*/ 553035 h 4291" name="T79"/>
              <a:gd fmla="*/ 1431674 w 6190" name="T80"/>
              <a:gd fmla="*/ 712671 h 4291" name="T81"/>
              <a:gd fmla="*/ 1570163 w 6190" name="T82"/>
              <a:gd fmla="*/ 812021 h 4291" name="T83"/>
              <a:gd fmla="*/ 1431674 w 6190" name="T84"/>
              <a:gd fmla="*/ 712671 h 4291" name="T85"/>
              <a:gd fmla="*/ 1183931 w 6190" name="T86"/>
              <a:gd fmla="*/ 266983 h 4291" name="T87"/>
              <a:gd fmla="*/ 110484 w 6190" name="T88"/>
              <a:gd fmla="*/ 995956 h 4291" name="T89"/>
              <a:gd fmla="*/ 1183931 w 6190" name="T90"/>
              <a:gd fmla="*/ 266983 h 4291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</a:gdLst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b="b" l="0" r="r" t="0"/>
            <a:pathLst>
              <a:path h="4291" w="6190">
                <a:moveTo>
                  <a:pt x="179" y="508"/>
                </a:moveTo>
                <a:lnTo>
                  <a:pt x="4027" y="508"/>
                </a:lnTo>
                <a:lnTo>
                  <a:pt x="4206" y="508"/>
                </a:lnTo>
                <a:lnTo>
                  <a:pt x="4206" y="688"/>
                </a:lnTo>
                <a:lnTo>
                  <a:pt x="4206" y="3418"/>
                </a:lnTo>
                <a:lnTo>
                  <a:pt x="4206" y="3598"/>
                </a:lnTo>
                <a:lnTo>
                  <a:pt x="4027" y="3598"/>
                </a:lnTo>
                <a:lnTo>
                  <a:pt x="2568" y="3598"/>
                </a:lnTo>
                <a:lnTo>
                  <a:pt x="2568" y="3721"/>
                </a:lnTo>
                <a:lnTo>
                  <a:pt x="2634" y="3731"/>
                </a:lnTo>
                <a:lnTo>
                  <a:pt x="2698" y="3740"/>
                </a:lnTo>
                <a:lnTo>
                  <a:pt x="2764" y="3752"/>
                </a:lnTo>
                <a:lnTo>
                  <a:pt x="2829" y="3765"/>
                </a:lnTo>
                <a:lnTo>
                  <a:pt x="2895" y="3779"/>
                </a:lnTo>
                <a:lnTo>
                  <a:pt x="2961" y="3794"/>
                </a:lnTo>
                <a:lnTo>
                  <a:pt x="3026" y="3811"/>
                </a:lnTo>
                <a:lnTo>
                  <a:pt x="3092" y="3829"/>
                </a:lnTo>
                <a:lnTo>
                  <a:pt x="3157" y="3848"/>
                </a:lnTo>
                <a:lnTo>
                  <a:pt x="3223" y="3868"/>
                </a:lnTo>
                <a:lnTo>
                  <a:pt x="3288" y="3891"/>
                </a:lnTo>
                <a:lnTo>
                  <a:pt x="3354" y="3914"/>
                </a:lnTo>
                <a:lnTo>
                  <a:pt x="3419" y="3938"/>
                </a:lnTo>
                <a:lnTo>
                  <a:pt x="3485" y="3965"/>
                </a:lnTo>
                <a:lnTo>
                  <a:pt x="3550" y="3993"/>
                </a:lnTo>
                <a:lnTo>
                  <a:pt x="3616" y="4021"/>
                </a:lnTo>
                <a:lnTo>
                  <a:pt x="3616" y="4291"/>
                </a:lnTo>
                <a:lnTo>
                  <a:pt x="632" y="4291"/>
                </a:lnTo>
                <a:lnTo>
                  <a:pt x="632" y="4021"/>
                </a:lnTo>
                <a:lnTo>
                  <a:pt x="696" y="3995"/>
                </a:lnTo>
                <a:lnTo>
                  <a:pt x="758" y="3970"/>
                </a:lnTo>
                <a:lnTo>
                  <a:pt x="822" y="3946"/>
                </a:lnTo>
                <a:lnTo>
                  <a:pt x="885" y="3924"/>
                </a:lnTo>
                <a:lnTo>
                  <a:pt x="949" y="3901"/>
                </a:lnTo>
                <a:lnTo>
                  <a:pt x="1013" y="3881"/>
                </a:lnTo>
                <a:lnTo>
                  <a:pt x="1075" y="3861"/>
                </a:lnTo>
                <a:lnTo>
                  <a:pt x="1139" y="3843"/>
                </a:lnTo>
                <a:lnTo>
                  <a:pt x="1203" y="3825"/>
                </a:lnTo>
                <a:lnTo>
                  <a:pt x="1266" y="3809"/>
                </a:lnTo>
                <a:lnTo>
                  <a:pt x="1330" y="3793"/>
                </a:lnTo>
                <a:lnTo>
                  <a:pt x="1394" y="3779"/>
                </a:lnTo>
                <a:lnTo>
                  <a:pt x="1456" y="3765"/>
                </a:lnTo>
                <a:lnTo>
                  <a:pt x="1520" y="3753"/>
                </a:lnTo>
                <a:lnTo>
                  <a:pt x="1584" y="3743"/>
                </a:lnTo>
                <a:lnTo>
                  <a:pt x="1647" y="3733"/>
                </a:lnTo>
                <a:lnTo>
                  <a:pt x="1647" y="3598"/>
                </a:lnTo>
                <a:lnTo>
                  <a:pt x="179" y="3598"/>
                </a:lnTo>
                <a:lnTo>
                  <a:pt x="0" y="3598"/>
                </a:lnTo>
                <a:lnTo>
                  <a:pt x="0" y="3418"/>
                </a:lnTo>
                <a:lnTo>
                  <a:pt x="0" y="688"/>
                </a:lnTo>
                <a:lnTo>
                  <a:pt x="0" y="508"/>
                </a:lnTo>
                <a:lnTo>
                  <a:pt x="179" y="508"/>
                </a:lnTo>
                <a:close/>
                <a:moveTo>
                  <a:pt x="4438" y="4291"/>
                </a:moveTo>
                <a:lnTo>
                  <a:pt x="6190" y="4291"/>
                </a:lnTo>
                <a:lnTo>
                  <a:pt x="6190" y="0"/>
                </a:lnTo>
                <a:lnTo>
                  <a:pt x="4438" y="0"/>
                </a:lnTo>
                <a:lnTo>
                  <a:pt x="4438" y="4291"/>
                </a:lnTo>
                <a:close/>
                <a:moveTo>
                  <a:pt x="4659" y="374"/>
                </a:moveTo>
                <a:lnTo>
                  <a:pt x="6000" y="374"/>
                </a:lnTo>
                <a:lnTo>
                  <a:pt x="6000" y="791"/>
                </a:lnTo>
                <a:lnTo>
                  <a:pt x="4659" y="791"/>
                </a:lnTo>
                <a:lnTo>
                  <a:pt x="4659" y="374"/>
                </a:lnTo>
                <a:close/>
                <a:moveTo>
                  <a:pt x="4659" y="1025"/>
                </a:moveTo>
                <a:lnTo>
                  <a:pt x="6000" y="1025"/>
                </a:lnTo>
                <a:lnTo>
                  <a:pt x="6000" y="1444"/>
                </a:lnTo>
                <a:lnTo>
                  <a:pt x="4659" y="1444"/>
                </a:lnTo>
                <a:lnTo>
                  <a:pt x="4659" y="1025"/>
                </a:lnTo>
                <a:close/>
                <a:moveTo>
                  <a:pt x="4652" y="1798"/>
                </a:moveTo>
                <a:lnTo>
                  <a:pt x="5102" y="1798"/>
                </a:lnTo>
                <a:lnTo>
                  <a:pt x="5102" y="2121"/>
                </a:lnTo>
                <a:lnTo>
                  <a:pt x="4652" y="2121"/>
                </a:lnTo>
                <a:lnTo>
                  <a:pt x="4652" y="1798"/>
                </a:lnTo>
                <a:close/>
                <a:moveTo>
                  <a:pt x="4652" y="2317"/>
                </a:moveTo>
                <a:lnTo>
                  <a:pt x="5102" y="2317"/>
                </a:lnTo>
                <a:lnTo>
                  <a:pt x="5102" y="2640"/>
                </a:lnTo>
                <a:lnTo>
                  <a:pt x="4652" y="2640"/>
                </a:lnTo>
                <a:lnTo>
                  <a:pt x="4652" y="2317"/>
                </a:lnTo>
                <a:close/>
                <a:moveTo>
                  <a:pt x="3847" y="868"/>
                </a:moveTo>
                <a:lnTo>
                  <a:pt x="359" y="868"/>
                </a:lnTo>
                <a:lnTo>
                  <a:pt x="359" y="3238"/>
                </a:lnTo>
                <a:lnTo>
                  <a:pt x="3847" y="3238"/>
                </a:lnTo>
                <a:lnTo>
                  <a:pt x="3847" y="86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>
            <a:scene3d>
              <a:camera prst="orthographicFront"/>
              <a:lightRig dir="t" rig="threeP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600">
              <a:solidFill>
                <a:schemeClr val="tx1">
                  <a:lumMod val="50000"/>
                  <a:lumOff val="50000"/>
                </a:schemeClr>
              </a:solidFill>
              <a:latin charset="-122" panose="02010601030101010101" pitchFamily="2" typeface="字体视界-紫水晶体"/>
              <a:ea charset="-122" panose="02010601030101010101" pitchFamily="2" typeface="字体视界-紫水晶体"/>
            </a:endParaRPr>
          </a:p>
        </p:txBody>
      </p:sp>
      <p:sp>
        <p:nvSpPr>
          <p:cNvPr id="19" name="文本框 6">
            <a:extLst>
              <a:ext uri="{FF2B5EF4-FFF2-40B4-BE49-F238E27FC236}">
                <a16:creationId xmlns:a16="http://schemas.microsoft.com/office/drawing/2014/main" id="{60BECF63-1B13-4699-8A7A-D609576B5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2504" y="435981"/>
            <a:ext cx="3098165" cy="504462"/>
          </a:xfrm>
          <a:prstGeom prst="rect">
            <a:avLst/>
          </a:prstGeom>
          <a:noFill/>
          <a:ln>
            <a:noFill/>
          </a:ln>
        </p:spPr>
        <p:txBody>
          <a:bodyPr bIns="38871" lIns="77744" rIns="77744" tIns="38871" wrap="square">
            <a:spAutoFit/>
          </a:bodyPr>
          <a:lstStyle/>
          <a:p>
            <a:pPr defTabSz="1096645">
              <a:defRPr/>
            </a:pPr>
            <a:r>
              <a:rPr altLang="en-US" lang="zh-CN" sz="2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提高管理业务水平</a:t>
            </a:r>
          </a:p>
        </p:txBody>
      </p:sp>
    </p:spTree>
    <p:extLst>
      <p:ext uri="{BB962C8B-B14F-4D97-AF65-F5344CB8AC3E}">
        <p14:creationId val="3722019908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8" nodeType="after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2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23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26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8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">
                                      <p:cBhvr>
                                        <p:cTn dur="500" id="34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53"/>
      <p:bldP grpId="0" spid="56"/>
      <p:bldP grpId="0" spid="58"/>
      <p:bldP grpId="0" spid="19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2" name="图片 51">
            <a:extLst>
              <a:ext uri="{FF2B5EF4-FFF2-40B4-BE49-F238E27FC236}">
                <a16:creationId xmlns:a16="http://schemas.microsoft.com/office/drawing/2014/main" id="{07754AA7-B08D-4766-9360-33A2A300F5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D5727CCB-194E-4F9D-80CF-2AE9B1B0CDCD}"/>
              </a:ext>
            </a:extLst>
          </p:cNvPr>
          <p:cNvSpPr/>
          <p:nvPr/>
        </p:nvSpPr>
        <p:spPr>
          <a:xfrm>
            <a:off x="354563" y="259168"/>
            <a:ext cx="11515260" cy="628253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r" blurRad="76200" dir="8100000" dist="25400" rotWithShape="0">
              <a:schemeClr val="tx1">
                <a:lumMod val="85000"/>
                <a:lumOff val="1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1030101010101" pitchFamily="2" typeface="字体视界-紫水晶体"/>
              <a:ea charset="-122" panose="02010601030101010101" pitchFamily="2" typeface="字体视界-紫水晶体"/>
            </a:endParaRPr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6115176D-D2BB-4E79-9024-39631C0E352D}"/>
              </a:ext>
            </a:extLst>
          </p:cNvPr>
          <p:cNvCxnSpPr/>
          <p:nvPr/>
        </p:nvCxnSpPr>
        <p:spPr>
          <a:xfrm rot="18900000">
            <a:off x="2513179" y="3494746"/>
            <a:ext cx="1008051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solid"/>
            <a:headEnd len="med" type="oval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962EA1F4-0827-4901-8686-A585CA66C051}"/>
              </a:ext>
            </a:extLst>
          </p:cNvPr>
          <p:cNvCxnSpPr/>
          <p:nvPr/>
        </p:nvCxnSpPr>
        <p:spPr>
          <a:xfrm flipH="1" rot="2700000">
            <a:off x="4160786" y="3515724"/>
            <a:ext cx="1008183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solid"/>
            <a:headEnd len="med" type="oval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组合 1">
            <a:extLst>
              <a:ext uri="{FF2B5EF4-FFF2-40B4-BE49-F238E27FC236}">
                <a16:creationId xmlns:a16="http://schemas.microsoft.com/office/drawing/2014/main" id="{ED98FE85-C34E-4C54-A575-8141988D85B9}"/>
              </a:ext>
            </a:extLst>
          </p:cNvPr>
          <p:cNvGrpSpPr/>
          <p:nvPr/>
        </p:nvGrpSpPr>
        <p:grpSpPr>
          <a:xfrm>
            <a:off x="988473" y="2180828"/>
            <a:ext cx="2351702" cy="890831"/>
            <a:chOff x="6278307" y="2195545"/>
            <a:chExt cx="1764006" cy="668123"/>
          </a:xfrm>
        </p:grpSpPr>
        <p:sp>
          <p:nvSpPr>
            <p:cNvPr id="12" name="TextBox 20">
              <a:extLst>
                <a:ext uri="{FF2B5EF4-FFF2-40B4-BE49-F238E27FC236}">
                  <a16:creationId xmlns:a16="http://schemas.microsoft.com/office/drawing/2014/main" id="{9A52A2BA-2207-43BE-A18A-F90950CCF43E}"/>
                </a:ext>
              </a:extLst>
            </p:cNvPr>
            <p:cNvSpPr txBox="1"/>
            <p:nvPr/>
          </p:nvSpPr>
          <p:spPr bwMode="auto">
            <a:xfrm>
              <a:off x="6382171" y="2494098"/>
              <a:ext cx="1526083" cy="367152"/>
            </a:xfrm>
            <a:prstGeom prst="rect">
              <a:avLst/>
            </a:prstGeom>
            <a:noFill/>
          </p:spPr>
          <p:txBody>
            <a:bodyPr anchor="t" anchorCtr="0" bIns="46648" compatLnSpc="1" lIns="93296" numCol="1" rIns="93296" tIns="46648" vert="horz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altLang="en-US" lang="zh-CN" sz="1300">
                  <a:ea charset="-122" panose="02010600030101010101" pitchFamily="2" typeface="等线"/>
                  <a:sym typeface="+mn-ea"/>
                </a:rPr>
                <a:t>对在职人员进行三基培训，并组织理论考试</a:t>
              </a:r>
            </a:p>
          </p:txBody>
        </p:sp>
        <p:sp>
          <p:nvSpPr>
            <p:cNvPr id="14" name="TextBox 19">
              <a:extLst>
                <a:ext uri="{FF2B5EF4-FFF2-40B4-BE49-F238E27FC236}">
                  <a16:creationId xmlns:a16="http://schemas.microsoft.com/office/drawing/2014/main" id="{612CD35C-5D77-4820-870C-E52C7D7190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78307" y="2195545"/>
              <a:ext cx="1764006" cy="3100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6648" compatLnSpc="1" lIns="93296" numCol="1" rIns="93296" tIns="46648" vert="horz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altLang="zh-CN" lang="zh-CN" sz="21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-122" panose="02010600030101010101" pitchFamily="2" typeface="宋体"/>
                </a:rPr>
                <a:t>三基培训</a:t>
              </a:r>
            </a:p>
          </p:txBody>
        </p:sp>
      </p:grp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33935405-8EAB-47DE-9D52-EA7943DD089E}"/>
              </a:ext>
            </a:extLst>
          </p:cNvPr>
          <p:cNvCxnSpPr/>
          <p:nvPr/>
        </p:nvCxnSpPr>
        <p:spPr>
          <a:xfrm rot="18900000">
            <a:off x="5521405" y="3494746"/>
            <a:ext cx="1008051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solid"/>
            <a:headEnd len="med" type="oval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组合 1">
            <a:extLst>
              <a:ext uri="{FF2B5EF4-FFF2-40B4-BE49-F238E27FC236}">
                <a16:creationId xmlns:a16="http://schemas.microsoft.com/office/drawing/2014/main" id="{342986B0-E257-444F-9C0F-D2FB555976E9}"/>
              </a:ext>
            </a:extLst>
          </p:cNvPr>
          <p:cNvGrpSpPr/>
          <p:nvPr/>
        </p:nvGrpSpPr>
        <p:grpSpPr>
          <a:xfrm>
            <a:off x="4252411" y="2180828"/>
            <a:ext cx="2351702" cy="890905"/>
            <a:chOff x="6278307" y="2195545"/>
            <a:chExt cx="1764006" cy="668179"/>
          </a:xfrm>
        </p:grpSpPr>
        <p:sp>
          <p:nvSpPr>
            <p:cNvPr id="17" name="TextBox 20">
              <a:extLst>
                <a:ext uri="{FF2B5EF4-FFF2-40B4-BE49-F238E27FC236}">
                  <a16:creationId xmlns:a16="http://schemas.microsoft.com/office/drawing/2014/main" id="{DD744375-5178-45AA-915F-7AB8B700EEE4}"/>
                </a:ext>
              </a:extLst>
            </p:cNvPr>
            <p:cNvSpPr txBox="1"/>
            <p:nvPr/>
          </p:nvSpPr>
          <p:spPr bwMode="auto">
            <a:xfrm>
              <a:off x="6353565" y="2494154"/>
              <a:ext cx="1554682" cy="367152"/>
            </a:xfrm>
            <a:prstGeom prst="rect">
              <a:avLst/>
            </a:prstGeom>
            <a:noFill/>
          </p:spPr>
          <p:txBody>
            <a:bodyPr anchor="t" anchorCtr="0" bIns="46648" compatLnSpc="1" lIns="93296" numCol="1" rIns="93296" tIns="46648" vert="horz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defRPr/>
              </a:pPr>
              <a:r>
                <a:rPr altLang="en-US" lang="zh-CN" sz="1300">
                  <a:ea charset="-122" panose="02010600030101010101" pitchFamily="2" typeface="等线"/>
                  <a:sym typeface="+mn-ea"/>
                </a:rPr>
                <a:t>科室每周晨间提问1-2次，内容为基础和骨科知识</a:t>
              </a:r>
            </a:p>
          </p:txBody>
        </p:sp>
        <p:sp>
          <p:nvSpPr>
            <p:cNvPr id="19" name="TextBox 19">
              <a:extLst>
                <a:ext uri="{FF2B5EF4-FFF2-40B4-BE49-F238E27FC236}">
                  <a16:creationId xmlns:a16="http://schemas.microsoft.com/office/drawing/2014/main" id="{4175081F-CE7A-4321-9277-DE437519BF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78307" y="2195545"/>
              <a:ext cx="1764006" cy="3100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6648" compatLnSpc="1" lIns="93296" numCol="1" rIns="93296" tIns="46648" vert="horz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altLang="en-US" lang="zh-CN" sz="2100">
                  <a:ea charset="-122" panose="02010600030101010101" pitchFamily="2" typeface="等线"/>
                  <a:sym typeface="+mn-ea"/>
                </a:rPr>
                <a:t>晨间提问</a:t>
              </a:r>
            </a:p>
          </p:txBody>
        </p:sp>
      </p:grp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BA08B2A8-4389-4D09-9BBB-B9AA613FC056}"/>
              </a:ext>
            </a:extLst>
          </p:cNvPr>
          <p:cNvCxnSpPr/>
          <p:nvPr/>
        </p:nvCxnSpPr>
        <p:spPr>
          <a:xfrm flipH="1" rot="2700000">
            <a:off x="7254007" y="3515724"/>
            <a:ext cx="1008183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solid"/>
            <a:headEnd len="med" type="oval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4D4B7CE1-A369-4E66-A554-2B4633562BD9}"/>
              </a:ext>
            </a:extLst>
          </p:cNvPr>
          <p:cNvCxnSpPr/>
          <p:nvPr/>
        </p:nvCxnSpPr>
        <p:spPr>
          <a:xfrm rot="18900000">
            <a:off x="8664448" y="3552572"/>
            <a:ext cx="1008051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solid"/>
            <a:headEnd len="med" type="oval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组合 1">
            <a:extLst>
              <a:ext uri="{FF2B5EF4-FFF2-40B4-BE49-F238E27FC236}">
                <a16:creationId xmlns:a16="http://schemas.microsoft.com/office/drawing/2014/main" id="{C8315EA3-351C-4988-A456-9D85E6CA7A6C}"/>
              </a:ext>
            </a:extLst>
          </p:cNvPr>
          <p:cNvGrpSpPr/>
          <p:nvPr/>
        </p:nvGrpSpPr>
        <p:grpSpPr>
          <a:xfrm>
            <a:off x="7276100" y="2180828"/>
            <a:ext cx="2351702" cy="890831"/>
            <a:chOff x="6278307" y="2195545"/>
            <a:chExt cx="1764006" cy="668123"/>
          </a:xfrm>
        </p:grpSpPr>
        <p:sp>
          <p:nvSpPr>
            <p:cNvPr id="23" name="TextBox 20">
              <a:extLst>
                <a:ext uri="{FF2B5EF4-FFF2-40B4-BE49-F238E27FC236}">
                  <a16:creationId xmlns:a16="http://schemas.microsoft.com/office/drawing/2014/main" id="{67EBEDF2-D341-4699-B073-31E92CB0C3C6}"/>
                </a:ext>
              </a:extLst>
            </p:cNvPr>
            <p:cNvSpPr txBox="1"/>
            <p:nvPr/>
          </p:nvSpPr>
          <p:spPr bwMode="auto">
            <a:xfrm>
              <a:off x="6382172" y="2494098"/>
              <a:ext cx="1526083" cy="367152"/>
            </a:xfrm>
            <a:prstGeom prst="rect">
              <a:avLst/>
            </a:prstGeom>
            <a:noFill/>
          </p:spPr>
          <p:txBody>
            <a:bodyPr anchor="t" anchorCtr="0" bIns="46648" compatLnSpc="1" lIns="93296" numCol="1" rIns="93296" tIns="46648" vert="horz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altLang="zh-CN" lang="en-US" sz="1300">
                  <a:ea charset="-122" panose="02010600030101010101" pitchFamily="2" typeface="等线"/>
                  <a:sym typeface="+mn-ea"/>
                </a:rPr>
                <a:t>12月初，对全院护士分组进行了护理技术操作考核</a:t>
              </a:r>
            </a:p>
          </p:txBody>
        </p:sp>
        <p:sp>
          <p:nvSpPr>
            <p:cNvPr id="24" name="TextBox 19">
              <a:extLst>
                <a:ext uri="{FF2B5EF4-FFF2-40B4-BE49-F238E27FC236}">
                  <a16:creationId xmlns:a16="http://schemas.microsoft.com/office/drawing/2014/main" id="{41FB597E-7F53-4F70-92BF-5D5221B2C2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78307" y="2195545"/>
              <a:ext cx="1764006" cy="3100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6648" compatLnSpc="1" lIns="93296" numCol="1" rIns="93296" tIns="46648" vert="horz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altLang="en-US" lang="zh-CN" sz="2100">
                  <a:ea charset="-122" panose="02010600030101010101" pitchFamily="2" typeface="等线"/>
                  <a:sym typeface="+mn-ea"/>
                </a:rPr>
                <a:t>操作考核</a:t>
              </a:r>
            </a:p>
          </p:txBody>
        </p:sp>
      </p:grpSp>
      <p:grpSp>
        <p:nvGrpSpPr>
          <p:cNvPr id="25" name="组合 1">
            <a:extLst>
              <a:ext uri="{FF2B5EF4-FFF2-40B4-BE49-F238E27FC236}">
                <a16:creationId xmlns:a16="http://schemas.microsoft.com/office/drawing/2014/main" id="{6B4E2531-0FA2-4C0E-8C8A-CAF65750BE3E}"/>
              </a:ext>
            </a:extLst>
          </p:cNvPr>
          <p:cNvGrpSpPr/>
          <p:nvPr/>
        </p:nvGrpSpPr>
        <p:grpSpPr>
          <a:xfrm>
            <a:off x="2668188" y="4114070"/>
            <a:ext cx="2351702" cy="890831"/>
            <a:chOff x="6278307" y="2195545"/>
            <a:chExt cx="1764006" cy="668123"/>
          </a:xfrm>
        </p:grpSpPr>
        <p:sp>
          <p:nvSpPr>
            <p:cNvPr id="26" name="TextBox 20">
              <a:extLst>
                <a:ext uri="{FF2B5EF4-FFF2-40B4-BE49-F238E27FC236}">
                  <a16:creationId xmlns:a16="http://schemas.microsoft.com/office/drawing/2014/main" id="{B9721E07-987F-4CCF-9A2A-C49C68F6AA20}"/>
                </a:ext>
              </a:extLst>
            </p:cNvPr>
            <p:cNvSpPr txBox="1"/>
            <p:nvPr/>
          </p:nvSpPr>
          <p:spPr bwMode="auto">
            <a:xfrm>
              <a:off x="6382171" y="2494098"/>
              <a:ext cx="1526083" cy="367152"/>
            </a:xfrm>
            <a:prstGeom prst="rect">
              <a:avLst/>
            </a:prstGeom>
            <a:noFill/>
          </p:spPr>
          <p:txBody>
            <a:bodyPr anchor="t" anchorCtr="0" bIns="46648" compatLnSpc="1" lIns="93296" numCol="1" rIns="93296" tIns="46648" vert="horz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defRPr/>
              </a:pPr>
              <a:r>
                <a:rPr altLang="en-US" lang="zh-CN" sz="1300">
                  <a:ea charset="-122" panose="02010600030101010101" pitchFamily="2" typeface="等线"/>
                  <a:sym typeface="+mn-ea"/>
                </a:rPr>
                <a:t>聘请专家授课，讲授骨科、内、外科知识，提高知识</a:t>
              </a:r>
            </a:p>
          </p:txBody>
        </p:sp>
        <p:sp>
          <p:nvSpPr>
            <p:cNvPr id="27" name="TextBox 19">
              <a:extLst>
                <a:ext uri="{FF2B5EF4-FFF2-40B4-BE49-F238E27FC236}">
                  <a16:creationId xmlns:a16="http://schemas.microsoft.com/office/drawing/2014/main" id="{AD487EB8-4BC3-4653-B2A9-BD0B251493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78307" y="2195545"/>
              <a:ext cx="1764006" cy="3100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6648" compatLnSpc="1" lIns="93296" numCol="1" rIns="93296" tIns="46648" vert="horz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altLang="en-US" lang="zh-CN" sz="2100">
                  <a:ea charset="-122" panose="02010600030101010101" pitchFamily="2" typeface="等线"/>
                  <a:sym typeface="+mn-ea"/>
                </a:rPr>
                <a:t>专家授课</a:t>
              </a:r>
            </a:p>
          </p:txBody>
        </p:sp>
      </p:grpSp>
      <p:grpSp>
        <p:nvGrpSpPr>
          <p:cNvPr id="28" name="组合 1">
            <a:extLst>
              <a:ext uri="{FF2B5EF4-FFF2-40B4-BE49-F238E27FC236}">
                <a16:creationId xmlns:a16="http://schemas.microsoft.com/office/drawing/2014/main" id="{6D0B9276-FC1E-4E75-A9F9-92158C29FA53}"/>
              </a:ext>
            </a:extLst>
          </p:cNvPr>
          <p:cNvGrpSpPr/>
          <p:nvPr/>
        </p:nvGrpSpPr>
        <p:grpSpPr>
          <a:xfrm>
            <a:off x="5830664" y="4114070"/>
            <a:ext cx="2351702" cy="890830"/>
            <a:chOff x="6278307" y="2195545"/>
            <a:chExt cx="1764006" cy="668123"/>
          </a:xfrm>
        </p:grpSpPr>
        <p:sp>
          <p:nvSpPr>
            <p:cNvPr id="29" name="TextBox 20">
              <a:extLst>
                <a:ext uri="{FF2B5EF4-FFF2-40B4-BE49-F238E27FC236}">
                  <a16:creationId xmlns:a16="http://schemas.microsoft.com/office/drawing/2014/main" id="{B5F0C5D8-042D-4F10-A3D5-C0B5917D0DCD}"/>
                </a:ext>
              </a:extLst>
            </p:cNvPr>
            <p:cNvSpPr txBox="1"/>
            <p:nvPr/>
          </p:nvSpPr>
          <p:spPr bwMode="auto">
            <a:xfrm>
              <a:off x="6382172" y="2494098"/>
              <a:ext cx="1526083" cy="367152"/>
            </a:xfrm>
            <a:prstGeom prst="rect">
              <a:avLst/>
            </a:prstGeom>
            <a:noFill/>
          </p:spPr>
          <p:txBody>
            <a:bodyPr anchor="t" anchorCtr="0" bIns="46648" compatLnSpc="1" lIns="93296" numCol="1" rIns="93296" tIns="46648" vert="horz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altLang="zh-CN" lang="en-US" sz="1300">
                  <a:ea charset="-122" panose="02010600030101010101" pitchFamily="2" typeface="等线"/>
                  <a:sym typeface="+mn-ea"/>
                </a:rPr>
                <a:t>"三八妇女节"举行了护理技术操作比赛</a:t>
              </a:r>
            </a:p>
          </p:txBody>
        </p:sp>
        <p:sp>
          <p:nvSpPr>
            <p:cNvPr id="30" name="TextBox 19">
              <a:extLst>
                <a:ext uri="{FF2B5EF4-FFF2-40B4-BE49-F238E27FC236}">
                  <a16:creationId xmlns:a16="http://schemas.microsoft.com/office/drawing/2014/main" id="{AB9C0A84-B4F4-422D-8539-B0DB03448E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78306" y="2195545"/>
              <a:ext cx="1764006" cy="3100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6648" compatLnSpc="1" lIns="93296" numCol="1" rIns="93296" tIns="46648" vert="horz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altLang="en-US" lang="zh-CN" sz="2100">
                  <a:ea charset="-122" panose="02010600030101010101" pitchFamily="2" typeface="等线"/>
                  <a:sym typeface="+mn-ea"/>
                </a:rPr>
                <a:t>护理比赛</a:t>
              </a:r>
            </a:p>
          </p:txBody>
        </p:sp>
      </p:grpSp>
      <p:grpSp>
        <p:nvGrpSpPr>
          <p:cNvPr id="31" name="组合 1">
            <a:extLst>
              <a:ext uri="{FF2B5EF4-FFF2-40B4-BE49-F238E27FC236}">
                <a16:creationId xmlns:a16="http://schemas.microsoft.com/office/drawing/2014/main" id="{142DC618-93CF-4CF1-933C-D88277B85D25}"/>
              </a:ext>
            </a:extLst>
          </p:cNvPr>
          <p:cNvGrpSpPr/>
          <p:nvPr/>
        </p:nvGrpSpPr>
        <p:grpSpPr>
          <a:xfrm>
            <a:off x="8908069" y="4114070"/>
            <a:ext cx="2351702" cy="890831"/>
            <a:chOff x="6278307" y="2195545"/>
            <a:chExt cx="1764006" cy="668123"/>
          </a:xfrm>
        </p:grpSpPr>
        <p:sp>
          <p:nvSpPr>
            <p:cNvPr id="32" name="TextBox 20">
              <a:extLst>
                <a:ext uri="{FF2B5EF4-FFF2-40B4-BE49-F238E27FC236}">
                  <a16:creationId xmlns:a16="http://schemas.microsoft.com/office/drawing/2014/main" id="{4187D3A6-F30A-41B6-8DE2-36935E855A42}"/>
                </a:ext>
              </a:extLst>
            </p:cNvPr>
            <p:cNvSpPr txBox="1"/>
            <p:nvPr/>
          </p:nvSpPr>
          <p:spPr bwMode="auto">
            <a:xfrm>
              <a:off x="6382171" y="2494098"/>
              <a:ext cx="1526083" cy="367152"/>
            </a:xfrm>
            <a:prstGeom prst="rect">
              <a:avLst/>
            </a:prstGeom>
            <a:noFill/>
          </p:spPr>
          <p:txBody>
            <a:bodyPr anchor="t" anchorCtr="0" bIns="46648" compatLnSpc="1" lIns="93296" numCol="1" rIns="93296" tIns="46648" vert="horz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altLang="en-US" lang="zh-CN" sz="1300">
                  <a:ea charset="-122" panose="02010600030101010101" pitchFamily="2" typeface="等线"/>
                  <a:sym typeface="+mn-ea"/>
                </a:rPr>
                <a:t>加强危重病人的护理，坚持交接班制度和晨间护理</a:t>
              </a:r>
            </a:p>
          </p:txBody>
        </p:sp>
        <p:sp>
          <p:nvSpPr>
            <p:cNvPr id="33" name="TextBox 19">
              <a:extLst>
                <a:ext uri="{FF2B5EF4-FFF2-40B4-BE49-F238E27FC236}">
                  <a16:creationId xmlns:a16="http://schemas.microsoft.com/office/drawing/2014/main" id="{0E098621-B803-4C5A-9E38-337A31D7BE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78306" y="2195545"/>
              <a:ext cx="1764006" cy="3100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6648" compatLnSpc="1" lIns="93296" numCol="1" rIns="93296" tIns="46648" vert="horz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altLang="en-US" lang="zh-CN" sz="2100">
                  <a:ea charset="-122" panose="02010600030101010101" pitchFamily="2" typeface="等线"/>
                  <a:sym typeface="+mn-ea"/>
                </a:rPr>
                <a:t>晨间护理</a:t>
              </a:r>
            </a:p>
          </p:txBody>
        </p:sp>
      </p:grp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87B0621E-9D19-4926-B45D-75B76462C74D}"/>
              </a:ext>
            </a:extLst>
          </p:cNvPr>
          <p:cNvGrpSpPr/>
          <p:nvPr/>
        </p:nvGrpSpPr>
        <p:grpSpPr>
          <a:xfrm>
            <a:off x="1814196" y="3852496"/>
            <a:ext cx="971024" cy="971151"/>
            <a:chOff x="1302940" y="2971177"/>
            <a:chExt cx="728363" cy="728363"/>
          </a:xfrm>
        </p:grpSpPr>
        <p:sp>
          <p:nvSpPr>
            <p:cNvPr id="35" name="椭圆 34">
              <a:extLst>
                <a:ext uri="{FF2B5EF4-FFF2-40B4-BE49-F238E27FC236}">
                  <a16:creationId xmlns:a16="http://schemas.microsoft.com/office/drawing/2014/main" id="{09A73928-08B8-404D-A11D-A67889C426DA}"/>
                </a:ext>
              </a:extLst>
            </p:cNvPr>
            <p:cNvSpPr/>
            <p:nvPr/>
          </p:nvSpPr>
          <p:spPr>
            <a:xfrm>
              <a:off x="1302940" y="2971177"/>
              <a:ext cx="728363" cy="728363"/>
            </a:xfrm>
            <a:prstGeom prst="ellipse">
              <a:avLst/>
            </a:prstGeom>
            <a:solidFill>
              <a:srgbClr val="EB60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36" name="TextBox 19">
              <a:extLst>
                <a:ext uri="{FF2B5EF4-FFF2-40B4-BE49-F238E27FC236}">
                  <a16:creationId xmlns:a16="http://schemas.microsoft.com/office/drawing/2014/main" id="{A73C247B-70CB-411C-B711-41950CAC21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71764" y="3115228"/>
              <a:ext cx="566214" cy="378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6648" compatLnSpc="1" lIns="93296" numCol="1" rIns="93296" tIns="46648" vert="horz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altLang="zh-CN" lang="en-US" sz="27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-122" panose="02010600030101010101" pitchFamily="2" typeface="宋体"/>
                </a:rPr>
                <a:t>01</a:t>
              </a:r>
            </a:p>
          </p:txBody>
        </p:sp>
      </p:grp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F7C158B0-C6D8-4C53-804A-48EBBCBC484B}"/>
              </a:ext>
            </a:extLst>
          </p:cNvPr>
          <p:cNvGrpSpPr/>
          <p:nvPr/>
        </p:nvGrpSpPr>
        <p:grpSpPr>
          <a:xfrm>
            <a:off x="4859641" y="3852495"/>
            <a:ext cx="971024" cy="971151"/>
            <a:chOff x="3587321" y="2971176"/>
            <a:chExt cx="728363" cy="728363"/>
          </a:xfrm>
          <a:solidFill>
            <a:srgbClr val="EB604D"/>
          </a:solidFill>
        </p:grpSpPr>
        <p:sp>
          <p:nvSpPr>
            <p:cNvPr id="38" name="椭圆 37">
              <a:extLst>
                <a:ext uri="{FF2B5EF4-FFF2-40B4-BE49-F238E27FC236}">
                  <a16:creationId xmlns:a16="http://schemas.microsoft.com/office/drawing/2014/main" id="{ACE0FF7E-7123-4C54-9F78-23DE22957D30}"/>
                </a:ext>
              </a:extLst>
            </p:cNvPr>
            <p:cNvSpPr/>
            <p:nvPr/>
          </p:nvSpPr>
          <p:spPr>
            <a:xfrm>
              <a:off x="3587321" y="2971176"/>
              <a:ext cx="728363" cy="72836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39" name="TextBox 19">
              <a:extLst>
                <a:ext uri="{FF2B5EF4-FFF2-40B4-BE49-F238E27FC236}">
                  <a16:creationId xmlns:a16="http://schemas.microsoft.com/office/drawing/2014/main" id="{AC9EFDB0-786B-4F07-A77F-92489073A7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5896" y="3115229"/>
              <a:ext cx="566214" cy="37858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6648" compatLnSpc="1" lIns="93296" numCol="1" rIns="93296" tIns="46648" vert="horz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altLang="zh-CN" lang="en-US" sz="27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-122" panose="02010600030101010101" pitchFamily="2" typeface="宋体"/>
                </a:rPr>
                <a:t>03</a:t>
              </a:r>
            </a:p>
          </p:txBody>
        </p: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39C33C6D-0FD2-4437-9474-C728BC315271}"/>
              </a:ext>
            </a:extLst>
          </p:cNvPr>
          <p:cNvGrpSpPr/>
          <p:nvPr/>
        </p:nvGrpSpPr>
        <p:grpSpPr>
          <a:xfrm>
            <a:off x="7940844" y="3852495"/>
            <a:ext cx="971024" cy="971151"/>
            <a:chOff x="5898524" y="2971176"/>
            <a:chExt cx="728363" cy="728363"/>
          </a:xfrm>
          <a:solidFill>
            <a:srgbClr val="EB604D"/>
          </a:solidFill>
        </p:grpSpPr>
        <p:sp>
          <p:nvSpPr>
            <p:cNvPr id="41" name="椭圆 40">
              <a:extLst>
                <a:ext uri="{FF2B5EF4-FFF2-40B4-BE49-F238E27FC236}">
                  <a16:creationId xmlns:a16="http://schemas.microsoft.com/office/drawing/2014/main" id="{634E4601-0206-4E6D-ABC4-B1B20A617DD8}"/>
                </a:ext>
              </a:extLst>
            </p:cNvPr>
            <p:cNvSpPr/>
            <p:nvPr/>
          </p:nvSpPr>
          <p:spPr>
            <a:xfrm>
              <a:off x="5898524" y="2971176"/>
              <a:ext cx="728363" cy="72836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42" name="TextBox 19">
              <a:extLst>
                <a:ext uri="{FF2B5EF4-FFF2-40B4-BE49-F238E27FC236}">
                  <a16:creationId xmlns:a16="http://schemas.microsoft.com/office/drawing/2014/main" id="{6F747640-CDD1-42A4-AFA6-027B3D9EC4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79597" y="3115229"/>
              <a:ext cx="566214" cy="37858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6648" compatLnSpc="1" lIns="93296" numCol="1" rIns="93296" tIns="46648" vert="horz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altLang="zh-CN" lang="en-US" sz="27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-122" panose="02010600030101010101" pitchFamily="2" typeface="宋体"/>
                </a:rPr>
                <a:t>05</a:t>
              </a:r>
            </a:p>
          </p:txBody>
        </p:sp>
      </p:grp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EFF6C48D-E700-4C2C-9D4D-35FC9D268D2C}"/>
              </a:ext>
            </a:extLst>
          </p:cNvPr>
          <p:cNvGrpSpPr/>
          <p:nvPr/>
        </p:nvGrpSpPr>
        <p:grpSpPr>
          <a:xfrm>
            <a:off x="3337452" y="2330111"/>
            <a:ext cx="971024" cy="971151"/>
            <a:chOff x="2445531" y="1829388"/>
            <a:chExt cx="728363" cy="728363"/>
          </a:xfrm>
          <a:solidFill>
            <a:srgbClr val="B098F1"/>
          </a:solidFill>
        </p:grpSpPr>
        <p:sp>
          <p:nvSpPr>
            <p:cNvPr id="44" name="椭圆 43">
              <a:extLst>
                <a:ext uri="{FF2B5EF4-FFF2-40B4-BE49-F238E27FC236}">
                  <a16:creationId xmlns:a16="http://schemas.microsoft.com/office/drawing/2014/main" id="{03DBBF4A-B0E0-4B16-9732-D0A7EB59BA12}"/>
                </a:ext>
              </a:extLst>
            </p:cNvPr>
            <p:cNvSpPr/>
            <p:nvPr/>
          </p:nvSpPr>
          <p:spPr>
            <a:xfrm>
              <a:off x="2445531" y="1829388"/>
              <a:ext cx="728363" cy="72836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45" name="TextBox 19">
              <a:extLst>
                <a:ext uri="{FF2B5EF4-FFF2-40B4-BE49-F238E27FC236}">
                  <a16:creationId xmlns:a16="http://schemas.microsoft.com/office/drawing/2014/main" id="{04C4ABDD-30E2-4EEF-A460-94691629C6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7495" y="1980240"/>
              <a:ext cx="566214" cy="37858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6648" compatLnSpc="1" lIns="93296" numCol="1" rIns="93296" tIns="46648" vert="horz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altLang="zh-CN" lang="en-US" sz="27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-122" panose="02010600030101010101" pitchFamily="2" typeface="宋体"/>
                </a:rPr>
                <a:t>02</a:t>
              </a:r>
            </a:p>
          </p:txBody>
        </p:sp>
      </p:grpSp>
      <p:grpSp>
        <p:nvGrpSpPr>
          <p:cNvPr id="46" name="组合 45">
            <a:extLst>
              <a:ext uri="{FF2B5EF4-FFF2-40B4-BE49-F238E27FC236}">
                <a16:creationId xmlns:a16="http://schemas.microsoft.com/office/drawing/2014/main" id="{EB2F0DC7-552F-4133-8727-BA6437766964}"/>
              </a:ext>
            </a:extLst>
          </p:cNvPr>
          <p:cNvGrpSpPr/>
          <p:nvPr/>
        </p:nvGrpSpPr>
        <p:grpSpPr>
          <a:xfrm>
            <a:off x="6381828" y="2330111"/>
            <a:ext cx="971024" cy="971151"/>
            <a:chOff x="4729110" y="1829388"/>
            <a:chExt cx="728363" cy="728363"/>
          </a:xfrm>
          <a:solidFill>
            <a:srgbClr val="B098F1"/>
          </a:solidFill>
        </p:grpSpPr>
        <p:sp>
          <p:nvSpPr>
            <p:cNvPr id="47" name="椭圆 46">
              <a:extLst>
                <a:ext uri="{FF2B5EF4-FFF2-40B4-BE49-F238E27FC236}">
                  <a16:creationId xmlns:a16="http://schemas.microsoft.com/office/drawing/2014/main" id="{44A5D7D1-B1CD-4D6C-ADDE-115EE8A54C2E}"/>
                </a:ext>
              </a:extLst>
            </p:cNvPr>
            <p:cNvSpPr/>
            <p:nvPr/>
          </p:nvSpPr>
          <p:spPr>
            <a:xfrm>
              <a:off x="4729110" y="1829388"/>
              <a:ext cx="728363" cy="72836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48" name="TextBox 19">
              <a:extLst>
                <a:ext uri="{FF2B5EF4-FFF2-40B4-BE49-F238E27FC236}">
                  <a16:creationId xmlns:a16="http://schemas.microsoft.com/office/drawing/2014/main" id="{A50F3605-AD4D-444C-9AEC-A820B49B2E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33687" y="1980240"/>
              <a:ext cx="566214" cy="37858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6648" compatLnSpc="1" lIns="93296" numCol="1" rIns="93296" tIns="46648" vert="horz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altLang="zh-CN" lang="en-US" sz="27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-122" panose="02010600030101010101" pitchFamily="2" typeface="宋体"/>
                </a:rPr>
                <a:t>04</a:t>
              </a:r>
            </a:p>
          </p:txBody>
        </p:sp>
      </p:grpSp>
      <p:grpSp>
        <p:nvGrpSpPr>
          <p:cNvPr id="49" name="组合 48">
            <a:extLst>
              <a:ext uri="{FF2B5EF4-FFF2-40B4-BE49-F238E27FC236}">
                <a16:creationId xmlns:a16="http://schemas.microsoft.com/office/drawing/2014/main" id="{2E1E8B6B-9FF8-4602-98B4-E1C04B6BF5C1}"/>
              </a:ext>
            </a:extLst>
          </p:cNvPr>
          <p:cNvGrpSpPr/>
          <p:nvPr/>
        </p:nvGrpSpPr>
        <p:grpSpPr>
          <a:xfrm>
            <a:off x="9463031" y="2330111"/>
            <a:ext cx="971024" cy="971151"/>
            <a:chOff x="7040313" y="1829388"/>
            <a:chExt cx="728363" cy="728363"/>
          </a:xfrm>
          <a:solidFill>
            <a:srgbClr val="B098F1"/>
          </a:solidFill>
        </p:grpSpPr>
        <p:sp>
          <p:nvSpPr>
            <p:cNvPr id="50" name="椭圆 49">
              <a:extLst>
                <a:ext uri="{FF2B5EF4-FFF2-40B4-BE49-F238E27FC236}">
                  <a16:creationId xmlns:a16="http://schemas.microsoft.com/office/drawing/2014/main" id="{99BA0EE8-797A-4CFD-BAD0-FC9697518F8D}"/>
                </a:ext>
              </a:extLst>
            </p:cNvPr>
            <p:cNvSpPr/>
            <p:nvPr/>
          </p:nvSpPr>
          <p:spPr>
            <a:xfrm>
              <a:off x="7040313" y="1829388"/>
              <a:ext cx="728363" cy="72836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51" name="TextBox 19">
              <a:extLst>
                <a:ext uri="{FF2B5EF4-FFF2-40B4-BE49-F238E27FC236}">
                  <a16:creationId xmlns:a16="http://schemas.microsoft.com/office/drawing/2014/main" id="{5BC96163-31A7-4EC9-96B4-00237AD46D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43468" y="1980240"/>
              <a:ext cx="566214" cy="37858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6648" compatLnSpc="1" lIns="93296" numCol="1" rIns="93296" tIns="46648" vert="horz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altLang="zh-CN" lang="en-US" sz="27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-122" panose="02010600030101010101" pitchFamily="2" typeface="宋体"/>
                </a:rPr>
                <a:t>06</a:t>
              </a:r>
            </a:p>
          </p:txBody>
        </p:sp>
      </p:grpSp>
      <p:sp>
        <p:nvSpPr>
          <p:cNvPr id="53" name="文本框 6">
            <a:extLst>
              <a:ext uri="{FF2B5EF4-FFF2-40B4-BE49-F238E27FC236}">
                <a16:creationId xmlns:a16="http://schemas.microsoft.com/office/drawing/2014/main" id="{E0A5892F-040E-4ECF-93F4-56757E31F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2504" y="435981"/>
            <a:ext cx="3098165" cy="504462"/>
          </a:xfrm>
          <a:prstGeom prst="rect">
            <a:avLst/>
          </a:prstGeom>
          <a:noFill/>
          <a:ln>
            <a:noFill/>
          </a:ln>
        </p:spPr>
        <p:txBody>
          <a:bodyPr bIns="38871" lIns="77744" rIns="77744" tIns="38871" wrap="square">
            <a:spAutoFit/>
          </a:bodyPr>
          <a:lstStyle/>
          <a:p>
            <a:pPr defTabSz="1096645">
              <a:defRPr/>
            </a:pPr>
            <a:r>
              <a:rPr altLang="en-US" lang="zh-CN" sz="2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提高管理业务水平</a:t>
            </a:r>
          </a:p>
        </p:txBody>
      </p:sp>
    </p:spTree>
    <p:extLst>
      <p:ext uri="{BB962C8B-B14F-4D97-AF65-F5344CB8AC3E}">
        <p14:creationId val="2166304504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5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1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3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4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4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7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4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id="5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8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3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5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8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69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">
                                      <p:cBhvr>
                                        <p:cTn dur="500" id="75" tmFilter="0,0; .5, 1; 1, 1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53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6" name="图片 15">
            <a:extLst>
              <a:ext uri="{FF2B5EF4-FFF2-40B4-BE49-F238E27FC236}">
                <a16:creationId xmlns:a16="http://schemas.microsoft.com/office/drawing/2014/main" id="{DB2D03AA-D1DD-4277-B7E2-11F9331851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7DF4E56F-F7CD-4468-A8C2-DA752629F376}"/>
              </a:ext>
            </a:extLst>
          </p:cNvPr>
          <p:cNvSpPr/>
          <p:nvPr/>
        </p:nvSpPr>
        <p:spPr>
          <a:xfrm>
            <a:off x="6846041" y="2383024"/>
            <a:ext cx="1605280" cy="579120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l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b="1" lang="en-US" sz="3200">
                <a:solidFill>
                  <a:srgbClr val="B098F1"/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Part 03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A70C069C-76B4-4540-A4AE-074B954BF9F8}"/>
              </a:ext>
            </a:extLst>
          </p:cNvPr>
          <p:cNvSpPr/>
          <p:nvPr/>
        </p:nvSpPr>
        <p:spPr>
          <a:xfrm>
            <a:off x="5478678" y="3049459"/>
            <a:ext cx="4246880" cy="701040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altLang="en-US" b="1" lang="zh-CN" sz="4000">
                <a:solidFill>
                  <a:srgbClr val="EB604D"/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加强医德医风建设</a:t>
            </a:r>
          </a:p>
        </p:txBody>
      </p:sp>
      <p:sp>
        <p:nvSpPr>
          <p:cNvPr id="19" name="加号 18">
            <a:extLst>
              <a:ext uri="{FF2B5EF4-FFF2-40B4-BE49-F238E27FC236}">
                <a16:creationId xmlns:a16="http://schemas.microsoft.com/office/drawing/2014/main" id="{23789C1F-27AA-4620-A6F7-570CA8655A82}"/>
              </a:ext>
            </a:extLst>
          </p:cNvPr>
          <p:cNvSpPr/>
          <p:nvPr/>
        </p:nvSpPr>
        <p:spPr>
          <a:xfrm rot="20472936">
            <a:off x="1937904" y="4027422"/>
            <a:ext cx="696130" cy="696130"/>
          </a:xfrm>
          <a:prstGeom prst="mathPl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1030101010101" pitchFamily="2" typeface="字体视界-简圆体"/>
              <a:ea charset="-122" panose="02010601030101010101" pitchFamily="2" typeface="字体视界-简圆体"/>
            </a:endParaRPr>
          </a:p>
        </p:txBody>
      </p:sp>
      <p:sp>
        <p:nvSpPr>
          <p:cNvPr id="20" name="加号 19">
            <a:extLst>
              <a:ext uri="{FF2B5EF4-FFF2-40B4-BE49-F238E27FC236}">
                <a16:creationId xmlns:a16="http://schemas.microsoft.com/office/drawing/2014/main" id="{556DFF90-0784-431B-9503-7B9E595F443F}"/>
              </a:ext>
            </a:extLst>
          </p:cNvPr>
          <p:cNvSpPr/>
          <p:nvPr/>
        </p:nvSpPr>
        <p:spPr>
          <a:xfrm rot="2221369">
            <a:off x="10892985" y="271266"/>
            <a:ext cx="696130" cy="696130"/>
          </a:xfrm>
          <a:prstGeom prst="mathPl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1030101010101" pitchFamily="2" typeface="字体视界-简圆体"/>
              <a:ea charset="-122" panose="02010601030101010101" pitchFamily="2" typeface="字体视界-简圆体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4E80389B-A1F0-4D03-99CF-E07FA659ED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259973" y="951100"/>
            <a:ext cx="7192694" cy="5138260"/>
          </a:xfrm>
          <a:prstGeom prst="rect">
            <a:avLst/>
          </a:prstGeom>
        </p:spPr>
      </p:pic>
      <p:sp>
        <p:nvSpPr>
          <p:cNvPr id="13" name="TextBox 23">
            <a:extLst>
              <a:ext uri="{FF2B5EF4-FFF2-40B4-BE49-F238E27FC236}">
                <a16:creationId xmlns:a16="http://schemas.microsoft.com/office/drawing/2014/main" id="{10CDA057-21FA-460C-A277-27BA6A512F88}"/>
              </a:ext>
            </a:extLst>
          </p:cNvPr>
          <p:cNvSpPr txBox="1"/>
          <p:nvPr/>
        </p:nvSpPr>
        <p:spPr>
          <a:xfrm>
            <a:off x="5584377" y="3778121"/>
            <a:ext cx="1834642" cy="509473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342900" marL="342900">
              <a:lnSpc>
                <a:spcPct val="130000"/>
              </a:lnSpc>
              <a:buFont charset="2" panose="05000000000000000000" pitchFamily="2" typeface="Wingdings"/>
              <a:buChar char="ü"/>
            </a:pPr>
            <a:r>
              <a:rPr altLang="en-US" lang="zh-CN" sz="211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cs typeface="+mn-ea"/>
                <a:sym charset="0" panose="020b0604020202020204" pitchFamily="34" typeface="Arial"/>
              </a:rPr>
              <a:t>医德建设</a:t>
            </a:r>
          </a:p>
        </p:txBody>
      </p:sp>
      <p:sp>
        <p:nvSpPr>
          <p:cNvPr id="14" name="TextBox 23">
            <a:extLst>
              <a:ext uri="{FF2B5EF4-FFF2-40B4-BE49-F238E27FC236}">
                <a16:creationId xmlns:a16="http://schemas.microsoft.com/office/drawing/2014/main" id="{BD116C15-3CC6-4DFE-ADE1-97C7674C485D}"/>
              </a:ext>
            </a:extLst>
          </p:cNvPr>
          <p:cNvSpPr txBox="1"/>
          <p:nvPr/>
        </p:nvSpPr>
        <p:spPr>
          <a:xfrm>
            <a:off x="8022546" y="3757345"/>
            <a:ext cx="1834642" cy="509473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342900" marL="342900">
              <a:lnSpc>
                <a:spcPct val="130000"/>
              </a:lnSpc>
              <a:buFont charset="2" panose="05000000000000000000" pitchFamily="2" typeface="Wingdings"/>
              <a:buChar char="ü"/>
            </a:pPr>
            <a:r>
              <a:rPr altLang="en-US" lang="zh-CN" sz="211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cs typeface="+mn-ea"/>
                <a:sym charset="0" panose="020b0604020202020204" pitchFamily="34" typeface="Arial"/>
              </a:rPr>
              <a:t>考核达标</a:t>
            </a:r>
          </a:p>
        </p:txBody>
      </p:sp>
    </p:spTree>
    <p:extLst>
      <p:ext uri="{BB962C8B-B14F-4D97-AF65-F5344CB8AC3E}">
        <p14:creationId val="96253712"/>
      </p:ext>
    </p:extLst>
  </p:cSld>
  <p:clrMapOvr>
    <a:masterClrMapping/>
  </p:clrMapOvr>
  <mc:AlternateContent>
    <mc:Choice Requires="p14">
      <p:transition p14:dur="1500" spd="slow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  <p:cond delay="0" evt="onBegin">
                          <p:tn val="17"/>
                        </p:cond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6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33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  <p:bldP grpId="0" spid="12"/>
      <p:bldP grpId="0" spid="19"/>
      <p:bldP grpId="0" spid="20"/>
      <p:bldP grpId="0" spid="13"/>
      <p:bldP grpId="0" spid="14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3" name="图片 92">
            <a:extLst>
              <a:ext uri="{FF2B5EF4-FFF2-40B4-BE49-F238E27FC236}">
                <a16:creationId xmlns:a16="http://schemas.microsoft.com/office/drawing/2014/main" id="{24432338-E224-4E0B-9693-B249B0947C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D5727CCB-194E-4F9D-80CF-2AE9B1B0CDCD}"/>
              </a:ext>
            </a:extLst>
          </p:cNvPr>
          <p:cNvSpPr/>
          <p:nvPr/>
        </p:nvSpPr>
        <p:spPr>
          <a:xfrm>
            <a:off x="354563" y="286463"/>
            <a:ext cx="11515260" cy="628253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r" blurRad="76200" dir="8100000" dist="25400" rotWithShape="0">
              <a:schemeClr val="tx1">
                <a:lumMod val="85000"/>
                <a:lumOff val="1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1030101010101" pitchFamily="2" typeface="字体视界-紫水晶体"/>
              <a:ea charset="-122" panose="02010601030101010101" pitchFamily="2" typeface="字体视界-紫水晶体"/>
            </a:endParaRPr>
          </a:p>
        </p:txBody>
      </p:sp>
      <p:sp>
        <p:nvSpPr>
          <p:cNvPr id="27" name="文本框 6">
            <a:extLst>
              <a:ext uri="{FF2B5EF4-FFF2-40B4-BE49-F238E27FC236}">
                <a16:creationId xmlns:a16="http://schemas.microsoft.com/office/drawing/2014/main" id="{C2B652F7-73CB-4C26-BFDE-C06428884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1584" y="521225"/>
            <a:ext cx="3098165" cy="504462"/>
          </a:xfrm>
          <a:prstGeom prst="rect">
            <a:avLst/>
          </a:prstGeom>
          <a:noFill/>
          <a:ln>
            <a:noFill/>
          </a:ln>
        </p:spPr>
        <p:txBody>
          <a:bodyPr bIns="38871" lIns="77744" rIns="77744" tIns="38871" wrap="square">
            <a:spAutoFit/>
          </a:bodyPr>
          <a:lstStyle/>
          <a:p>
            <a:pPr defTabSz="1096645">
              <a:defRPr/>
            </a:pPr>
            <a:r>
              <a:rPr altLang="en-US" lang="zh-CN" sz="2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加强医德医风建设</a:t>
            </a:r>
          </a:p>
        </p:txBody>
      </p: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580C1085-F1FD-4375-8329-D16ABB06196F}"/>
              </a:ext>
            </a:extLst>
          </p:cNvPr>
          <p:cNvGrpSpPr/>
          <p:nvPr/>
        </p:nvGrpSpPr>
        <p:grpSpPr>
          <a:xfrm>
            <a:off x="490455" y="4977549"/>
            <a:ext cx="3176979" cy="852804"/>
            <a:chOff x="4631245" y="1185160"/>
            <a:chExt cx="2259814" cy="606607"/>
          </a:xfrm>
        </p:grpSpPr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id="{52596D99-E03A-4BCD-B1E6-4AF64DB9CD1B}"/>
                </a:ext>
              </a:extLst>
            </p:cNvPr>
            <p:cNvGrpSpPr/>
            <p:nvPr/>
          </p:nvGrpSpPr>
          <p:grpSpPr>
            <a:xfrm>
              <a:off x="4631245" y="1185160"/>
              <a:ext cx="423677" cy="466117"/>
              <a:chOff x="6242320" y="1105631"/>
              <a:chExt cx="564902" cy="621491"/>
            </a:xfrm>
          </p:grpSpPr>
          <p:sp>
            <p:nvSpPr>
              <p:cNvPr id="32" name="TextBox 6">
                <a:extLst>
                  <a:ext uri="{FF2B5EF4-FFF2-40B4-BE49-F238E27FC236}">
                    <a16:creationId xmlns:a16="http://schemas.microsoft.com/office/drawing/2014/main" id="{18F21EFC-E61A-4E22-B267-E2C65C30FB1C}"/>
                  </a:ext>
                </a:extLst>
              </p:cNvPr>
              <p:cNvSpPr txBox="1"/>
              <p:nvPr/>
            </p:nvSpPr>
            <p:spPr>
              <a:xfrm>
                <a:off x="6327224" y="1108040"/>
                <a:ext cx="448425" cy="487817"/>
              </a:xfrm>
              <a:prstGeom prst="rect">
                <a:avLst/>
              </a:prstGeom>
              <a:noFill/>
            </p:spPr>
            <p:txBody>
              <a:bodyPr anchor="ctr" bIns="0" lIns="0" rIns="0" rtlCol="0" tIns="0" vert="horz" wrap="square">
                <a:spAutoFit/>
              </a:bodyPr>
              <a:lstStyle/>
              <a:p>
                <a:pPr algn="l"/>
                <a:r>
                  <a:rPr altLang="zh-CN" lang="en-US" sz="3375">
                    <a:solidFill>
                      <a:schemeClr val="tx1"/>
                    </a:solidFill>
                    <a:latin charset="0" panose="020b0806030902050204" pitchFamily="34" typeface="Impact"/>
                    <a:ea charset="-122" panose="020b0503020204020204" pitchFamily="34" typeface="微软雅黑"/>
                  </a:rPr>
                  <a:t>01</a:t>
                </a:r>
              </a:p>
            </p:txBody>
          </p:sp>
          <p:sp>
            <p:nvSpPr>
              <p:cNvPr id="33" name="文本框 22">
                <a:extLst>
                  <a:ext uri="{FF2B5EF4-FFF2-40B4-BE49-F238E27FC236}">
                    <a16:creationId xmlns:a16="http://schemas.microsoft.com/office/drawing/2014/main" id="{38CF7D05-53F0-4C2B-A381-A6EDD959A857}"/>
                  </a:ext>
                </a:extLst>
              </p:cNvPr>
              <p:cNvSpPr txBox="1"/>
              <p:nvPr/>
            </p:nvSpPr>
            <p:spPr>
              <a:xfrm>
                <a:off x="6242321" y="1516939"/>
                <a:ext cx="564902" cy="208858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b="1" lang="en-US" sz="845">
                    <a:solidFill>
                      <a:schemeClr val="tx1"/>
                    </a:solidFill>
                    <a:latin charset="-34" panose="020b0502040204020203" pitchFamily="34" typeface="Leelawadee"/>
                    <a:cs charset="-34" panose="020b0502040204020203" pitchFamily="34" typeface="Leelawadee"/>
                  </a:rPr>
                  <a:t>OPTION</a:t>
                </a:r>
              </a:p>
            </p:txBody>
          </p:sp>
        </p:grpSp>
        <p:cxnSp>
          <p:nvCxnSpPr>
            <p:cNvPr id="30" name="直接连接符 29">
              <a:extLst>
                <a:ext uri="{FF2B5EF4-FFF2-40B4-BE49-F238E27FC236}">
                  <a16:creationId xmlns:a16="http://schemas.microsoft.com/office/drawing/2014/main" id="{03CE1EE9-C34F-415D-A40A-33CD18CE3121}"/>
                </a:ext>
              </a:extLst>
            </p:cNvPr>
            <p:cNvCxnSpPr/>
            <p:nvPr/>
          </p:nvCxnSpPr>
          <p:spPr>
            <a:xfrm>
              <a:off x="4663083" y="1687804"/>
              <a:ext cx="2227976" cy="0"/>
            </a:xfrm>
            <a:prstGeom prst="line">
              <a:avLst/>
            </a:prstGeom>
            <a:ln w="28575">
              <a:solidFill>
                <a:srgbClr val="2CB1C5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文本框 44">
              <a:extLst>
                <a:ext uri="{FF2B5EF4-FFF2-40B4-BE49-F238E27FC236}">
                  <a16:creationId xmlns:a16="http://schemas.microsoft.com/office/drawing/2014/main" id="{148D4300-0ADA-40AA-A44E-AB5FBE6C9D7F}"/>
                </a:ext>
              </a:extLst>
            </p:cNvPr>
            <p:cNvSpPr txBox="1"/>
            <p:nvPr/>
          </p:nvSpPr>
          <p:spPr>
            <a:xfrm>
              <a:off x="5226561" y="1227618"/>
              <a:ext cx="1478353" cy="396391"/>
            </a:xfrm>
            <a:prstGeom prst="rect">
              <a:avLst/>
            </a:prstGeom>
            <a:noFill/>
          </p:spPr>
          <p:txBody>
            <a:bodyPr bIns="48206" lIns="96413" rIns="96413" rtlCol="0" tIns="48206"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260">
                  <a:ea charset="-122" panose="02010600030101010101" pitchFamily="2" typeface="等线"/>
                  <a:sym typeface="+mn-ea"/>
                </a:rPr>
                <a:t>继续落实护士行为规范，</a:t>
              </a:r>
            </a:p>
            <a:p>
              <a:pPr>
                <a:lnSpc>
                  <a:spcPct val="120000"/>
                </a:lnSpc>
              </a:pPr>
              <a:r>
                <a:rPr altLang="en-US" lang="zh-CN" sz="1260">
                  <a:ea charset="-122" panose="02010600030101010101" pitchFamily="2" typeface="等线"/>
                  <a:sym typeface="+mn-ea"/>
                </a:rPr>
                <a:t>落实护士文明用语50句</a:t>
              </a:r>
            </a:p>
          </p:txBody>
        </p:sp>
      </p:grp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B7C9B301-9CD4-456A-ADFC-6CAD1FE81573}"/>
              </a:ext>
            </a:extLst>
          </p:cNvPr>
          <p:cNvGrpSpPr/>
          <p:nvPr/>
        </p:nvGrpSpPr>
        <p:grpSpPr>
          <a:xfrm>
            <a:off x="803663" y="3006255"/>
            <a:ext cx="3361475" cy="706647"/>
            <a:chOff x="4631245" y="1185160"/>
            <a:chExt cx="2391048" cy="502644"/>
          </a:xfrm>
        </p:grpSpPr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id="{E8EE1A0F-8B02-4275-8938-6FD1373D8887}"/>
                </a:ext>
              </a:extLst>
            </p:cNvPr>
            <p:cNvGrpSpPr/>
            <p:nvPr/>
          </p:nvGrpSpPr>
          <p:grpSpPr>
            <a:xfrm>
              <a:off x="4631245" y="1185160"/>
              <a:ext cx="423677" cy="466117"/>
              <a:chOff x="6242320" y="1105631"/>
              <a:chExt cx="564902" cy="621491"/>
            </a:xfrm>
          </p:grpSpPr>
          <p:sp>
            <p:nvSpPr>
              <p:cNvPr id="38" name="TextBox 6">
                <a:extLst>
                  <a:ext uri="{FF2B5EF4-FFF2-40B4-BE49-F238E27FC236}">
                    <a16:creationId xmlns:a16="http://schemas.microsoft.com/office/drawing/2014/main" id="{10404032-1E1E-4AC7-926B-2FF5F58F822D}"/>
                  </a:ext>
                </a:extLst>
              </p:cNvPr>
              <p:cNvSpPr txBox="1"/>
              <p:nvPr/>
            </p:nvSpPr>
            <p:spPr>
              <a:xfrm>
                <a:off x="6327224" y="1108040"/>
                <a:ext cx="448425" cy="487817"/>
              </a:xfrm>
              <a:prstGeom prst="rect">
                <a:avLst/>
              </a:prstGeom>
              <a:noFill/>
            </p:spPr>
            <p:txBody>
              <a:bodyPr anchor="ctr" bIns="0" lIns="0" rIns="0" rtlCol="0" tIns="0" vert="horz" wrap="square">
                <a:spAutoFit/>
              </a:bodyPr>
              <a:lstStyle/>
              <a:p>
                <a:pPr algn="l"/>
                <a:r>
                  <a:rPr altLang="zh-CN" lang="en-US" sz="3375">
                    <a:solidFill>
                      <a:schemeClr val="tx1"/>
                    </a:solidFill>
                    <a:latin charset="0" panose="020b0806030902050204" pitchFamily="34" typeface="Impact"/>
                    <a:ea charset="-122" panose="020b0503020204020204" pitchFamily="34" typeface="微软雅黑"/>
                  </a:rPr>
                  <a:t>02</a:t>
                </a:r>
              </a:p>
            </p:txBody>
          </p:sp>
          <p:sp>
            <p:nvSpPr>
              <p:cNvPr id="39" name="文本框 22">
                <a:extLst>
                  <a:ext uri="{FF2B5EF4-FFF2-40B4-BE49-F238E27FC236}">
                    <a16:creationId xmlns:a16="http://schemas.microsoft.com/office/drawing/2014/main" id="{5D336ACB-50D5-49AB-8332-698A4B6775EB}"/>
                  </a:ext>
                </a:extLst>
              </p:cNvPr>
              <p:cNvSpPr txBox="1"/>
              <p:nvPr/>
            </p:nvSpPr>
            <p:spPr>
              <a:xfrm>
                <a:off x="6242321" y="1516939"/>
                <a:ext cx="564902" cy="208858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b="1" lang="en-US" sz="845">
                    <a:solidFill>
                      <a:schemeClr val="tx1"/>
                    </a:solidFill>
                    <a:latin charset="-34" panose="020b0502040204020203" pitchFamily="34" typeface="Leelawadee"/>
                    <a:cs charset="-34" panose="020b0502040204020203" pitchFamily="34" typeface="Leelawadee"/>
                  </a:rPr>
                  <a:t>OPTION</a:t>
                </a:r>
              </a:p>
            </p:txBody>
          </p:sp>
        </p:grpSp>
        <p:cxnSp>
          <p:nvCxnSpPr>
            <p:cNvPr id="36" name="直接连接符 35">
              <a:extLst>
                <a:ext uri="{FF2B5EF4-FFF2-40B4-BE49-F238E27FC236}">
                  <a16:creationId xmlns:a16="http://schemas.microsoft.com/office/drawing/2014/main" id="{04FD6BB3-6FB2-4A2A-ADC3-448F29590A1F}"/>
                </a:ext>
              </a:extLst>
            </p:cNvPr>
            <p:cNvCxnSpPr/>
            <p:nvPr/>
          </p:nvCxnSpPr>
          <p:spPr>
            <a:xfrm flipV="1">
              <a:off x="4663083" y="1678306"/>
              <a:ext cx="1944332" cy="9498"/>
            </a:xfrm>
            <a:prstGeom prst="line">
              <a:avLst/>
            </a:prstGeom>
            <a:ln w="28575">
              <a:solidFill>
                <a:srgbClr val="E95A6E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文本框 44">
              <a:extLst>
                <a:ext uri="{FF2B5EF4-FFF2-40B4-BE49-F238E27FC236}">
                  <a16:creationId xmlns:a16="http://schemas.microsoft.com/office/drawing/2014/main" id="{E568C9B2-5AAC-4667-8C78-5A028B0AA8E5}"/>
                </a:ext>
              </a:extLst>
            </p:cNvPr>
            <p:cNvSpPr txBox="1"/>
            <p:nvPr/>
          </p:nvSpPr>
          <p:spPr>
            <a:xfrm>
              <a:off x="5107654" y="1229705"/>
              <a:ext cx="1914639" cy="396391"/>
            </a:xfrm>
            <a:prstGeom prst="rect">
              <a:avLst/>
            </a:prstGeom>
            <a:noFill/>
          </p:spPr>
          <p:txBody>
            <a:bodyPr bIns="48206" lIns="96413" rIns="96413" rtlCol="0" tIns="48206"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260">
                  <a:ea charset="-122" panose="02010600030101010101" pitchFamily="2" typeface="等线"/>
                  <a:sym typeface="+mn-ea"/>
                </a:rPr>
                <a:t>分别于6月、11月组织全体护士</a:t>
              </a:r>
            </a:p>
            <a:p>
              <a:pPr>
                <a:lnSpc>
                  <a:spcPct val="120000"/>
                </a:lnSpc>
              </a:pPr>
              <a:r>
                <a:rPr altLang="en-US" lang="zh-CN" sz="1260">
                  <a:ea charset="-122" panose="02010600030101010101" pitchFamily="2" typeface="等线"/>
                  <a:sym typeface="+mn-ea"/>
                </a:rPr>
                <a:t>参加**、**的礼仪培训</a:t>
              </a:r>
            </a:p>
          </p:txBody>
        </p: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779EE4CD-C0E7-430C-9A8C-57D073D1DD63}"/>
              </a:ext>
            </a:extLst>
          </p:cNvPr>
          <p:cNvGrpSpPr/>
          <p:nvPr/>
        </p:nvGrpSpPr>
        <p:grpSpPr>
          <a:xfrm>
            <a:off x="2122522" y="1745545"/>
            <a:ext cx="3063132" cy="706647"/>
            <a:chOff x="4631245" y="1185160"/>
            <a:chExt cx="2178834" cy="502644"/>
          </a:xfrm>
        </p:grpSpPr>
        <p:grpSp>
          <p:nvGrpSpPr>
            <p:cNvPr id="41" name="组合 40">
              <a:extLst>
                <a:ext uri="{FF2B5EF4-FFF2-40B4-BE49-F238E27FC236}">
                  <a16:creationId xmlns:a16="http://schemas.microsoft.com/office/drawing/2014/main" id="{A90EA779-EC28-41BA-B700-D9F0D43E9D49}"/>
                </a:ext>
              </a:extLst>
            </p:cNvPr>
            <p:cNvGrpSpPr/>
            <p:nvPr/>
          </p:nvGrpSpPr>
          <p:grpSpPr>
            <a:xfrm>
              <a:off x="4631245" y="1185160"/>
              <a:ext cx="423677" cy="466117"/>
              <a:chOff x="6242320" y="1105631"/>
              <a:chExt cx="564903" cy="621491"/>
            </a:xfrm>
          </p:grpSpPr>
          <p:sp>
            <p:nvSpPr>
              <p:cNvPr id="44" name="TextBox 6">
                <a:extLst>
                  <a:ext uri="{FF2B5EF4-FFF2-40B4-BE49-F238E27FC236}">
                    <a16:creationId xmlns:a16="http://schemas.microsoft.com/office/drawing/2014/main" id="{8A389342-730F-41C2-9CE4-AF3ACC9E7F2F}"/>
                  </a:ext>
                </a:extLst>
              </p:cNvPr>
              <p:cNvSpPr txBox="1"/>
              <p:nvPr/>
            </p:nvSpPr>
            <p:spPr>
              <a:xfrm>
                <a:off x="6327224" y="1108040"/>
                <a:ext cx="448425" cy="487817"/>
              </a:xfrm>
              <a:prstGeom prst="rect">
                <a:avLst/>
              </a:prstGeom>
              <a:noFill/>
            </p:spPr>
            <p:txBody>
              <a:bodyPr anchor="ctr" bIns="0" lIns="0" rIns="0" rtlCol="0" tIns="0" vert="horz" wrap="square">
                <a:spAutoFit/>
              </a:bodyPr>
              <a:lstStyle/>
              <a:p>
                <a:pPr algn="l"/>
                <a:r>
                  <a:rPr altLang="zh-CN" lang="en-US" sz="3375">
                    <a:solidFill>
                      <a:schemeClr val="tx1"/>
                    </a:solidFill>
                    <a:latin charset="0" panose="020b0806030902050204" pitchFamily="34" typeface="Impact"/>
                    <a:ea charset="-122" panose="020b0503020204020204" pitchFamily="34" typeface="微软雅黑"/>
                  </a:rPr>
                  <a:t>03</a:t>
                </a:r>
              </a:p>
            </p:txBody>
          </p:sp>
          <p:sp>
            <p:nvSpPr>
              <p:cNvPr id="45" name="文本框 22">
                <a:extLst>
                  <a:ext uri="{FF2B5EF4-FFF2-40B4-BE49-F238E27FC236}">
                    <a16:creationId xmlns:a16="http://schemas.microsoft.com/office/drawing/2014/main" id="{52C5A206-CCAB-48B7-B1BE-1AE2FF2F13C8}"/>
                  </a:ext>
                </a:extLst>
              </p:cNvPr>
              <p:cNvSpPr txBox="1"/>
              <p:nvPr/>
            </p:nvSpPr>
            <p:spPr>
              <a:xfrm>
                <a:off x="6242320" y="1516939"/>
                <a:ext cx="564903" cy="208858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b="1" lang="en-US" sz="845">
                    <a:solidFill>
                      <a:schemeClr val="tx1"/>
                    </a:solidFill>
                    <a:latin charset="-34" panose="020b0502040204020203" pitchFamily="34" typeface="Leelawadee"/>
                    <a:cs charset="-34" panose="020b0502040204020203" pitchFamily="34" typeface="Leelawadee"/>
                  </a:rPr>
                  <a:t>OPTION</a:t>
                </a:r>
              </a:p>
            </p:txBody>
          </p:sp>
        </p:grpSp>
        <p:cxnSp>
          <p:nvCxnSpPr>
            <p:cNvPr id="42" name="直接连接符 41">
              <a:extLst>
                <a:ext uri="{FF2B5EF4-FFF2-40B4-BE49-F238E27FC236}">
                  <a16:creationId xmlns:a16="http://schemas.microsoft.com/office/drawing/2014/main" id="{8BEC9FED-060E-41C7-86FB-2C6466DFC2A2}"/>
                </a:ext>
              </a:extLst>
            </p:cNvPr>
            <p:cNvCxnSpPr/>
            <p:nvPr/>
          </p:nvCxnSpPr>
          <p:spPr>
            <a:xfrm flipV="1">
              <a:off x="4663083" y="1678306"/>
              <a:ext cx="1944332" cy="9498"/>
            </a:xfrm>
            <a:prstGeom prst="line">
              <a:avLst/>
            </a:prstGeom>
            <a:ln w="28575">
              <a:solidFill>
                <a:srgbClr val="2CB1C5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文本框 44">
              <a:extLst>
                <a:ext uri="{FF2B5EF4-FFF2-40B4-BE49-F238E27FC236}">
                  <a16:creationId xmlns:a16="http://schemas.microsoft.com/office/drawing/2014/main" id="{A36F49F4-C4D0-4A4D-B345-646AFD56A5FA}"/>
                </a:ext>
              </a:extLst>
            </p:cNvPr>
            <p:cNvSpPr txBox="1"/>
            <p:nvPr/>
          </p:nvSpPr>
          <p:spPr>
            <a:xfrm>
              <a:off x="5107655" y="1229705"/>
              <a:ext cx="1702425" cy="396391"/>
            </a:xfrm>
            <a:prstGeom prst="rect">
              <a:avLst/>
            </a:prstGeom>
            <a:noFill/>
          </p:spPr>
          <p:txBody>
            <a:bodyPr bIns="48206" lIns="96413" rIns="96413" rtlCol="0" tIns="48206"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260">
                  <a:ea charset="-122" panose="02010600030101010101" pitchFamily="2" typeface="等线"/>
                  <a:sym typeface="+mn-ea"/>
                </a:rPr>
                <a:t>继续开展健康教育，对住院病人发放满意度调查表</a:t>
              </a:r>
            </a:p>
          </p:txBody>
        </p:sp>
      </p:grpSp>
      <p:grpSp>
        <p:nvGrpSpPr>
          <p:cNvPr id="46" name="组合 45">
            <a:extLst>
              <a:ext uri="{FF2B5EF4-FFF2-40B4-BE49-F238E27FC236}">
                <a16:creationId xmlns:a16="http://schemas.microsoft.com/office/drawing/2014/main" id="{B5FA0178-3A3C-4BFF-99B0-92A4A785FA77}"/>
              </a:ext>
            </a:extLst>
          </p:cNvPr>
          <p:cNvGrpSpPr/>
          <p:nvPr/>
        </p:nvGrpSpPr>
        <p:grpSpPr>
          <a:xfrm>
            <a:off x="7328608" y="1668728"/>
            <a:ext cx="3361475" cy="706647"/>
            <a:chOff x="4631245" y="1185160"/>
            <a:chExt cx="2391048" cy="502644"/>
          </a:xfrm>
        </p:grpSpPr>
        <p:grpSp>
          <p:nvGrpSpPr>
            <p:cNvPr id="47" name="组合 46">
              <a:extLst>
                <a:ext uri="{FF2B5EF4-FFF2-40B4-BE49-F238E27FC236}">
                  <a16:creationId xmlns:a16="http://schemas.microsoft.com/office/drawing/2014/main" id="{C6835D7A-39F5-472E-AD39-B489A72272FB}"/>
                </a:ext>
              </a:extLst>
            </p:cNvPr>
            <p:cNvGrpSpPr/>
            <p:nvPr/>
          </p:nvGrpSpPr>
          <p:grpSpPr>
            <a:xfrm>
              <a:off x="4631245" y="1185160"/>
              <a:ext cx="423677" cy="466117"/>
              <a:chOff x="6242320" y="1105631"/>
              <a:chExt cx="564902" cy="621491"/>
            </a:xfrm>
          </p:grpSpPr>
          <p:sp>
            <p:nvSpPr>
              <p:cNvPr id="50" name="TextBox 6">
                <a:extLst>
                  <a:ext uri="{FF2B5EF4-FFF2-40B4-BE49-F238E27FC236}">
                    <a16:creationId xmlns:a16="http://schemas.microsoft.com/office/drawing/2014/main" id="{9A915A3F-8E4B-4D94-AC6B-7EEE59EA8CF7}"/>
                  </a:ext>
                </a:extLst>
              </p:cNvPr>
              <p:cNvSpPr txBox="1"/>
              <p:nvPr/>
            </p:nvSpPr>
            <p:spPr>
              <a:xfrm>
                <a:off x="6327224" y="1108040"/>
                <a:ext cx="448425" cy="487817"/>
              </a:xfrm>
              <a:prstGeom prst="rect">
                <a:avLst/>
              </a:prstGeom>
              <a:noFill/>
            </p:spPr>
            <p:txBody>
              <a:bodyPr anchor="ctr" bIns="0" lIns="0" rIns="0" rtlCol="0" tIns="0" vert="horz" wrap="square">
                <a:spAutoFit/>
              </a:bodyPr>
              <a:lstStyle/>
              <a:p>
                <a:pPr algn="l"/>
                <a:r>
                  <a:rPr altLang="zh-CN" lang="en-US" sz="3375">
                    <a:solidFill>
                      <a:schemeClr val="tx1"/>
                    </a:solidFill>
                    <a:latin charset="0" panose="020b0806030902050204" pitchFamily="34" typeface="Impact"/>
                    <a:ea charset="-122" panose="020b0503020204020204" pitchFamily="34" typeface="微软雅黑"/>
                  </a:rPr>
                  <a:t>04</a:t>
                </a:r>
              </a:p>
            </p:txBody>
          </p:sp>
          <p:sp>
            <p:nvSpPr>
              <p:cNvPr id="51" name="文本框 22">
                <a:extLst>
                  <a:ext uri="{FF2B5EF4-FFF2-40B4-BE49-F238E27FC236}">
                    <a16:creationId xmlns:a16="http://schemas.microsoft.com/office/drawing/2014/main" id="{E0A00FAE-B8A1-43D7-A084-05FAFA6ACE57}"/>
                  </a:ext>
                </a:extLst>
              </p:cNvPr>
              <p:cNvSpPr txBox="1"/>
              <p:nvPr/>
            </p:nvSpPr>
            <p:spPr>
              <a:xfrm>
                <a:off x="6242320" y="1516939"/>
                <a:ext cx="564902" cy="208858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b="1" lang="en-US" sz="845">
                    <a:solidFill>
                      <a:schemeClr val="tx1"/>
                    </a:solidFill>
                    <a:latin charset="-34" panose="020b0502040204020203" pitchFamily="34" typeface="Leelawadee"/>
                    <a:cs charset="-34" panose="020b0502040204020203" pitchFamily="34" typeface="Leelawadee"/>
                  </a:rPr>
                  <a:t>OPTION</a:t>
                </a:r>
              </a:p>
            </p:txBody>
          </p:sp>
        </p:grpSp>
        <p:cxnSp>
          <p:nvCxnSpPr>
            <p:cNvPr id="48" name="直接连接符 47">
              <a:extLst>
                <a:ext uri="{FF2B5EF4-FFF2-40B4-BE49-F238E27FC236}">
                  <a16:creationId xmlns:a16="http://schemas.microsoft.com/office/drawing/2014/main" id="{1609EB1D-0A53-4F44-9DFD-BAA0A0C39123}"/>
                </a:ext>
              </a:extLst>
            </p:cNvPr>
            <p:cNvCxnSpPr/>
            <p:nvPr/>
          </p:nvCxnSpPr>
          <p:spPr>
            <a:xfrm flipV="1">
              <a:off x="4663083" y="1678306"/>
              <a:ext cx="1944332" cy="9498"/>
            </a:xfrm>
            <a:prstGeom prst="line">
              <a:avLst/>
            </a:prstGeom>
            <a:ln w="28575">
              <a:solidFill>
                <a:srgbClr val="E95A6E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文本框 44">
              <a:extLst>
                <a:ext uri="{FF2B5EF4-FFF2-40B4-BE49-F238E27FC236}">
                  <a16:creationId xmlns:a16="http://schemas.microsoft.com/office/drawing/2014/main" id="{87B3AAB5-03FB-47C9-9147-CD3A6142539E}"/>
                </a:ext>
              </a:extLst>
            </p:cNvPr>
            <p:cNvSpPr txBox="1"/>
            <p:nvPr/>
          </p:nvSpPr>
          <p:spPr>
            <a:xfrm>
              <a:off x="5107654" y="1229705"/>
              <a:ext cx="1914639" cy="396391"/>
            </a:xfrm>
            <a:prstGeom prst="rect">
              <a:avLst/>
            </a:prstGeom>
            <a:noFill/>
          </p:spPr>
          <p:txBody>
            <a:bodyPr bIns="48206" lIns="96413" rIns="96413" rtlCol="0" tIns="48206"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260">
                  <a:ea charset="-122" panose="02010600030101010101" pitchFamily="2" typeface="等线"/>
                  <a:sym typeface="+mn-ea"/>
                </a:rPr>
                <a:t>对满意度调查中存在的问题提出了整改措施，评选出了最佳护士</a:t>
              </a:r>
            </a:p>
          </p:txBody>
        </p:sp>
      </p:grp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E8E0127A-845D-477F-9ACF-35CBB2C57A19}"/>
              </a:ext>
            </a:extLst>
          </p:cNvPr>
          <p:cNvGrpSpPr/>
          <p:nvPr/>
        </p:nvGrpSpPr>
        <p:grpSpPr>
          <a:xfrm>
            <a:off x="8508348" y="3050330"/>
            <a:ext cx="3361475" cy="706647"/>
            <a:chOff x="4631245" y="1185160"/>
            <a:chExt cx="2391048" cy="502644"/>
          </a:xfrm>
        </p:grpSpPr>
        <p:grpSp>
          <p:nvGrpSpPr>
            <p:cNvPr id="53" name="组合 52">
              <a:extLst>
                <a:ext uri="{FF2B5EF4-FFF2-40B4-BE49-F238E27FC236}">
                  <a16:creationId xmlns:a16="http://schemas.microsoft.com/office/drawing/2014/main" id="{0E00D659-0ED6-4271-BDAB-279CAF842FC6}"/>
                </a:ext>
              </a:extLst>
            </p:cNvPr>
            <p:cNvGrpSpPr/>
            <p:nvPr/>
          </p:nvGrpSpPr>
          <p:grpSpPr>
            <a:xfrm>
              <a:off x="4631245" y="1185160"/>
              <a:ext cx="423677" cy="466117"/>
              <a:chOff x="6242320" y="1105631"/>
              <a:chExt cx="564902" cy="621491"/>
            </a:xfrm>
          </p:grpSpPr>
          <p:sp>
            <p:nvSpPr>
              <p:cNvPr id="56" name="TextBox 6">
                <a:extLst>
                  <a:ext uri="{FF2B5EF4-FFF2-40B4-BE49-F238E27FC236}">
                    <a16:creationId xmlns:a16="http://schemas.microsoft.com/office/drawing/2014/main" id="{E80FE77D-D02E-4216-B961-915233359564}"/>
                  </a:ext>
                </a:extLst>
              </p:cNvPr>
              <p:cNvSpPr txBox="1"/>
              <p:nvPr/>
            </p:nvSpPr>
            <p:spPr>
              <a:xfrm>
                <a:off x="6327222" y="1108040"/>
                <a:ext cx="448425" cy="487817"/>
              </a:xfrm>
              <a:prstGeom prst="rect">
                <a:avLst/>
              </a:prstGeom>
              <a:noFill/>
            </p:spPr>
            <p:txBody>
              <a:bodyPr anchor="ctr" bIns="0" lIns="0" rIns="0" rtlCol="0" tIns="0" vert="horz" wrap="square">
                <a:spAutoFit/>
              </a:bodyPr>
              <a:lstStyle/>
              <a:p>
                <a:pPr algn="l"/>
                <a:r>
                  <a:rPr altLang="zh-CN" lang="en-US" sz="3375">
                    <a:solidFill>
                      <a:schemeClr val="tx1"/>
                    </a:solidFill>
                    <a:latin charset="0" panose="020b0806030902050204" pitchFamily="34" typeface="Impact"/>
                    <a:ea charset="-122" panose="020b0503020204020204" pitchFamily="34" typeface="微软雅黑"/>
                  </a:rPr>
                  <a:t>05</a:t>
                </a:r>
              </a:p>
            </p:txBody>
          </p:sp>
          <p:sp>
            <p:nvSpPr>
              <p:cNvPr id="57" name="文本框 22">
                <a:extLst>
                  <a:ext uri="{FF2B5EF4-FFF2-40B4-BE49-F238E27FC236}">
                    <a16:creationId xmlns:a16="http://schemas.microsoft.com/office/drawing/2014/main" id="{C286CE4C-9F1A-4339-97AA-3772DD16791B}"/>
                  </a:ext>
                </a:extLst>
              </p:cNvPr>
              <p:cNvSpPr txBox="1"/>
              <p:nvPr/>
            </p:nvSpPr>
            <p:spPr>
              <a:xfrm>
                <a:off x="6242321" y="1516939"/>
                <a:ext cx="564902" cy="208858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b="1" lang="en-US" sz="845">
                    <a:solidFill>
                      <a:schemeClr val="tx1"/>
                    </a:solidFill>
                    <a:latin charset="-34" panose="020b0502040204020203" pitchFamily="34" typeface="Leelawadee"/>
                    <a:cs charset="-34" panose="020b0502040204020203" pitchFamily="34" typeface="Leelawadee"/>
                  </a:rPr>
                  <a:t>OPTION</a:t>
                </a:r>
              </a:p>
            </p:txBody>
          </p:sp>
        </p:grpSp>
        <p:cxnSp>
          <p:nvCxnSpPr>
            <p:cNvPr id="54" name="直接连接符 53">
              <a:extLst>
                <a:ext uri="{FF2B5EF4-FFF2-40B4-BE49-F238E27FC236}">
                  <a16:creationId xmlns:a16="http://schemas.microsoft.com/office/drawing/2014/main" id="{3E0B1C4A-4A83-4A3E-A937-CBE3EABCBFC5}"/>
                </a:ext>
              </a:extLst>
            </p:cNvPr>
            <p:cNvCxnSpPr/>
            <p:nvPr/>
          </p:nvCxnSpPr>
          <p:spPr>
            <a:xfrm flipV="1">
              <a:off x="4663083" y="1678306"/>
              <a:ext cx="1944332" cy="9498"/>
            </a:xfrm>
            <a:prstGeom prst="line">
              <a:avLst/>
            </a:prstGeom>
            <a:ln w="28575">
              <a:solidFill>
                <a:srgbClr val="2CB1C5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文本框 44">
              <a:extLst>
                <a:ext uri="{FF2B5EF4-FFF2-40B4-BE49-F238E27FC236}">
                  <a16:creationId xmlns:a16="http://schemas.microsoft.com/office/drawing/2014/main" id="{69C142AC-35B4-45C7-8C97-0A6AF8891F15}"/>
                </a:ext>
              </a:extLst>
            </p:cNvPr>
            <p:cNvSpPr txBox="1"/>
            <p:nvPr/>
          </p:nvSpPr>
          <p:spPr>
            <a:xfrm>
              <a:off x="5107654" y="1229705"/>
              <a:ext cx="1914639" cy="396391"/>
            </a:xfrm>
            <a:prstGeom prst="rect">
              <a:avLst/>
            </a:prstGeom>
            <a:noFill/>
          </p:spPr>
          <p:txBody>
            <a:bodyPr bIns="48206" lIns="96413" rIns="96413" rtlCol="0" tIns="48206"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260">
                  <a:ea charset="-122" panose="02010600030101010101" pitchFamily="2" typeface="等线"/>
                  <a:sym typeface="+mn-ea"/>
                </a:rPr>
                <a:t>每月科室定期召开工休座谈会，征求病人意见，给予最大程度的满足</a:t>
              </a:r>
            </a:p>
          </p:txBody>
        </p:sp>
      </p:grpSp>
      <p:grpSp>
        <p:nvGrpSpPr>
          <p:cNvPr id="58" name="组合 57">
            <a:extLst>
              <a:ext uri="{FF2B5EF4-FFF2-40B4-BE49-F238E27FC236}">
                <a16:creationId xmlns:a16="http://schemas.microsoft.com/office/drawing/2014/main" id="{751217F5-FBE0-445F-9C78-D58E4C8215BF}"/>
              </a:ext>
            </a:extLst>
          </p:cNvPr>
          <p:cNvGrpSpPr/>
          <p:nvPr/>
        </p:nvGrpSpPr>
        <p:grpSpPr>
          <a:xfrm>
            <a:off x="8671674" y="5187125"/>
            <a:ext cx="3187649" cy="670042"/>
            <a:chOff x="4631245" y="1185207"/>
            <a:chExt cx="2391048" cy="502597"/>
          </a:xfrm>
        </p:grpSpPr>
        <p:grpSp>
          <p:nvGrpSpPr>
            <p:cNvPr id="59" name="组合 58">
              <a:extLst>
                <a:ext uri="{FF2B5EF4-FFF2-40B4-BE49-F238E27FC236}">
                  <a16:creationId xmlns:a16="http://schemas.microsoft.com/office/drawing/2014/main" id="{66C37DE8-05BA-4AFF-9C2A-5DD2942A287D}"/>
                </a:ext>
              </a:extLst>
            </p:cNvPr>
            <p:cNvGrpSpPr/>
            <p:nvPr/>
          </p:nvGrpSpPr>
          <p:grpSpPr>
            <a:xfrm>
              <a:off x="4631245" y="1185207"/>
              <a:ext cx="434311" cy="470037"/>
              <a:chOff x="6242320" y="1105694"/>
              <a:chExt cx="579081" cy="626718"/>
            </a:xfrm>
          </p:grpSpPr>
          <p:sp>
            <p:nvSpPr>
              <p:cNvPr id="62" name="TextBox 6">
                <a:extLst>
                  <a:ext uri="{FF2B5EF4-FFF2-40B4-BE49-F238E27FC236}">
                    <a16:creationId xmlns:a16="http://schemas.microsoft.com/office/drawing/2014/main" id="{AC78B042-0C64-41CD-A7AC-43BF4B6F5489}"/>
                  </a:ext>
                </a:extLst>
              </p:cNvPr>
              <p:cNvSpPr txBox="1"/>
              <p:nvPr/>
            </p:nvSpPr>
            <p:spPr>
              <a:xfrm>
                <a:off x="6327225" y="1108076"/>
                <a:ext cx="448425" cy="487745"/>
              </a:xfrm>
              <a:prstGeom prst="rect">
                <a:avLst/>
              </a:prstGeom>
              <a:noFill/>
            </p:spPr>
            <p:txBody>
              <a:bodyPr anchor="ctr" bIns="0" lIns="0" rIns="0" rtlCol="0" tIns="0" vert="horz" wrap="square">
                <a:spAutoFit/>
              </a:bodyPr>
              <a:lstStyle/>
              <a:p>
                <a:pPr algn="l"/>
                <a:r>
                  <a:rPr altLang="zh-CN" lang="en-US" sz="3200">
                    <a:solidFill>
                      <a:schemeClr val="tx1"/>
                    </a:solidFill>
                    <a:latin charset="0" panose="020b0806030902050204" pitchFamily="34" typeface="Impact"/>
                    <a:ea charset="-122" panose="020b0503020204020204" pitchFamily="34" typeface="微软雅黑"/>
                  </a:rPr>
                  <a:t>06</a:t>
                </a:r>
              </a:p>
            </p:txBody>
          </p:sp>
          <p:sp>
            <p:nvSpPr>
              <p:cNvPr id="63" name="文本框 22">
                <a:extLst>
                  <a:ext uri="{FF2B5EF4-FFF2-40B4-BE49-F238E27FC236}">
                    <a16:creationId xmlns:a16="http://schemas.microsoft.com/office/drawing/2014/main" id="{0B6DF93A-B616-4AF0-A4FD-95D0CA70E9C1}"/>
                  </a:ext>
                </a:extLst>
              </p:cNvPr>
              <p:cNvSpPr txBox="1"/>
              <p:nvPr/>
            </p:nvSpPr>
            <p:spPr>
              <a:xfrm>
                <a:off x="6242321" y="1516940"/>
                <a:ext cx="573479" cy="213389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b="1" lang="en-US" sz="800">
                    <a:solidFill>
                      <a:schemeClr val="tx1"/>
                    </a:solidFill>
                    <a:latin charset="-34" panose="020b0502040204020203" pitchFamily="34" typeface="Leelawadee"/>
                    <a:cs charset="-34" panose="020b0502040204020203" pitchFamily="34" typeface="Leelawadee"/>
                  </a:rPr>
                  <a:t>OPTION</a:t>
                </a:r>
              </a:p>
            </p:txBody>
          </p:sp>
        </p:grpSp>
        <p:cxnSp>
          <p:nvCxnSpPr>
            <p:cNvPr id="60" name="直接连接符 59">
              <a:extLst>
                <a:ext uri="{FF2B5EF4-FFF2-40B4-BE49-F238E27FC236}">
                  <a16:creationId xmlns:a16="http://schemas.microsoft.com/office/drawing/2014/main" id="{D2B25F1F-955F-4FC9-B27D-13654F1488A1}"/>
                </a:ext>
              </a:extLst>
            </p:cNvPr>
            <p:cNvCxnSpPr/>
            <p:nvPr/>
          </p:nvCxnSpPr>
          <p:spPr>
            <a:xfrm flipV="1">
              <a:off x="4663083" y="1678306"/>
              <a:ext cx="1944332" cy="9498"/>
            </a:xfrm>
            <a:prstGeom prst="line">
              <a:avLst/>
            </a:prstGeom>
            <a:ln w="28575">
              <a:solidFill>
                <a:srgbClr val="E95A6E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文本框 44">
              <a:extLst>
                <a:ext uri="{FF2B5EF4-FFF2-40B4-BE49-F238E27FC236}">
                  <a16:creationId xmlns:a16="http://schemas.microsoft.com/office/drawing/2014/main" id="{32528D6B-ACC9-4EFD-9407-768E020988BB}"/>
                </a:ext>
              </a:extLst>
            </p:cNvPr>
            <p:cNvSpPr txBox="1"/>
            <p:nvPr/>
          </p:nvSpPr>
          <p:spPr>
            <a:xfrm>
              <a:off x="5107655" y="1229705"/>
              <a:ext cx="1914639" cy="397807"/>
            </a:xfrm>
            <a:prstGeom prst="rect">
              <a:avLst/>
            </a:prstGeom>
            <a:noFill/>
          </p:spPr>
          <p:txBody>
            <a:bodyPr bIns="45714" lIns="91428" rIns="91428" rtlCol="0" tIns="45714"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200">
                  <a:ea charset="-122" panose="02010600030101010101" pitchFamily="2" typeface="等线"/>
                  <a:sym typeface="+mn-ea"/>
                </a:rPr>
                <a:t>进行岗前职业道德教育、规章制度、行为规范教育及护理基础知识考核</a:t>
              </a:r>
            </a:p>
          </p:txBody>
        </p:sp>
      </p:grpSp>
      <p:grpSp>
        <p:nvGrpSpPr>
          <p:cNvPr id="64" name="Group 97">
            <a:extLst>
              <a:ext uri="{FF2B5EF4-FFF2-40B4-BE49-F238E27FC236}">
                <a16:creationId xmlns:a16="http://schemas.microsoft.com/office/drawing/2014/main" id="{89618632-E4A3-45EB-BAC7-C825A9F49930}"/>
              </a:ext>
            </a:extLst>
          </p:cNvPr>
          <p:cNvGrpSpPr/>
          <p:nvPr/>
        </p:nvGrpSpPr>
        <p:grpSpPr>
          <a:xfrm>
            <a:off x="3495915" y="2317829"/>
            <a:ext cx="5249724" cy="4942056"/>
            <a:chOff x="12765924" y="3578459"/>
            <a:chExt cx="9438091" cy="8888824"/>
          </a:xfrm>
        </p:grpSpPr>
        <p:sp>
          <p:nvSpPr>
            <p:cNvPr id="65" name="Block Arc 37">
              <a:extLst>
                <a:ext uri="{FF2B5EF4-FFF2-40B4-BE49-F238E27FC236}">
                  <a16:creationId xmlns:a16="http://schemas.microsoft.com/office/drawing/2014/main" id="{A37E4676-BA08-4C39-87C7-548C4F1EF9DF}"/>
                </a:ext>
              </a:extLst>
            </p:cNvPr>
            <p:cNvSpPr/>
            <p:nvPr/>
          </p:nvSpPr>
          <p:spPr>
            <a:xfrm>
              <a:off x="13077734" y="3659516"/>
              <a:ext cx="8806228" cy="8807767"/>
            </a:xfrm>
            <a:prstGeom prst="blockArc">
              <a:avLst>
                <a:gd fmla="val 8826967" name="adj1"/>
                <a:gd fmla="val 1986563" name="adj2"/>
                <a:gd fmla="val 19223" name="adj3"/>
              </a:avLst>
            </a:prstGeom>
            <a:solidFill>
              <a:srgbClr val="EB604D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3765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kern="0" lang="en-US" sz="2530">
                <a:solidFill>
                  <a:schemeClr val="bg1"/>
                </a:solidFill>
                <a:latin typeface="Raleway Light"/>
                <a:ea typeface="+mn-ea"/>
              </a:endParaRPr>
            </a:p>
          </p:txBody>
        </p:sp>
        <p:sp>
          <p:nvSpPr>
            <p:cNvPr id="66" name="Block Arc 38">
              <a:extLst>
                <a:ext uri="{FF2B5EF4-FFF2-40B4-BE49-F238E27FC236}">
                  <a16:creationId xmlns:a16="http://schemas.microsoft.com/office/drawing/2014/main" id="{CAC31C75-C532-4F25-B05A-24C61B41978C}"/>
                </a:ext>
              </a:extLst>
            </p:cNvPr>
            <p:cNvSpPr/>
            <p:nvPr/>
          </p:nvSpPr>
          <p:spPr>
            <a:xfrm>
              <a:off x="13077734" y="3659516"/>
              <a:ext cx="8806228" cy="8807767"/>
            </a:xfrm>
            <a:prstGeom prst="blockArc">
              <a:avLst>
                <a:gd fmla="val 11218752" name="adj1"/>
                <a:gd fmla="val 1986563" name="adj2"/>
                <a:gd fmla="val 19223" name="adj3"/>
              </a:avLst>
            </a:prstGeom>
            <a:solidFill>
              <a:srgbClr val="7BBFBB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3765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kern="0" lang="en-US" sz="2530">
                <a:solidFill>
                  <a:schemeClr val="bg1"/>
                </a:solidFill>
                <a:latin typeface="Raleway Light"/>
                <a:ea typeface="+mn-ea"/>
              </a:endParaRPr>
            </a:p>
          </p:txBody>
        </p:sp>
        <p:sp>
          <p:nvSpPr>
            <p:cNvPr id="67" name="Block Arc 39">
              <a:extLst>
                <a:ext uri="{FF2B5EF4-FFF2-40B4-BE49-F238E27FC236}">
                  <a16:creationId xmlns:a16="http://schemas.microsoft.com/office/drawing/2014/main" id="{C57733A9-4096-4074-A8E7-CBDF2F8A74FF}"/>
                </a:ext>
              </a:extLst>
            </p:cNvPr>
            <p:cNvSpPr/>
            <p:nvPr/>
          </p:nvSpPr>
          <p:spPr>
            <a:xfrm>
              <a:off x="13077734" y="3659516"/>
              <a:ext cx="8806228" cy="8807767"/>
            </a:xfrm>
            <a:prstGeom prst="blockArc">
              <a:avLst>
                <a:gd fmla="val 13722802" name="adj1"/>
                <a:gd fmla="val 1986563" name="adj2"/>
                <a:gd fmla="val 19223" name="adj3"/>
              </a:avLst>
            </a:prstGeom>
            <a:solidFill>
              <a:srgbClr val="EB604D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3765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kern="0" lang="en-US" sz="2530">
                <a:solidFill>
                  <a:schemeClr val="bg1"/>
                </a:solidFill>
                <a:latin typeface="Raleway Light"/>
                <a:ea typeface="+mn-ea"/>
              </a:endParaRPr>
            </a:p>
          </p:txBody>
        </p:sp>
        <p:sp>
          <p:nvSpPr>
            <p:cNvPr id="68" name="Block Arc 40">
              <a:extLst>
                <a:ext uri="{FF2B5EF4-FFF2-40B4-BE49-F238E27FC236}">
                  <a16:creationId xmlns:a16="http://schemas.microsoft.com/office/drawing/2014/main" id="{1B550B8C-C8BB-4503-A2C4-48E07B683B8D}"/>
                </a:ext>
              </a:extLst>
            </p:cNvPr>
            <p:cNvSpPr/>
            <p:nvPr/>
          </p:nvSpPr>
          <p:spPr>
            <a:xfrm>
              <a:off x="13077734" y="3659516"/>
              <a:ext cx="8806228" cy="8807767"/>
            </a:xfrm>
            <a:prstGeom prst="blockArc">
              <a:avLst>
                <a:gd fmla="val 16218384" name="adj1"/>
                <a:gd fmla="val 1986563" name="adj2"/>
                <a:gd fmla="val 19223" name="adj3"/>
              </a:avLst>
            </a:prstGeom>
            <a:solidFill>
              <a:srgbClr val="7BBFBB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3765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kern="0" lang="en-US" sz="2530">
                <a:solidFill>
                  <a:schemeClr val="bg1"/>
                </a:solidFill>
                <a:latin typeface="Raleway Light"/>
                <a:ea typeface="+mn-ea"/>
              </a:endParaRPr>
            </a:p>
          </p:txBody>
        </p:sp>
        <p:sp>
          <p:nvSpPr>
            <p:cNvPr id="69" name="Block Arc 41">
              <a:extLst>
                <a:ext uri="{FF2B5EF4-FFF2-40B4-BE49-F238E27FC236}">
                  <a16:creationId xmlns:a16="http://schemas.microsoft.com/office/drawing/2014/main" id="{969E0408-CCE6-457A-BE26-754105411ACC}"/>
                </a:ext>
              </a:extLst>
            </p:cNvPr>
            <p:cNvSpPr/>
            <p:nvPr/>
          </p:nvSpPr>
          <p:spPr>
            <a:xfrm>
              <a:off x="13077734" y="3659516"/>
              <a:ext cx="8806228" cy="8807767"/>
            </a:xfrm>
            <a:prstGeom prst="blockArc">
              <a:avLst>
                <a:gd fmla="val 18745087" name="adj1"/>
                <a:gd fmla="val 1986563" name="adj2"/>
                <a:gd fmla="val 19223" name="adj3"/>
              </a:avLst>
            </a:prstGeom>
            <a:solidFill>
              <a:srgbClr val="EB604D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3765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kern="0" lang="en-US" sz="2530">
                <a:solidFill>
                  <a:schemeClr val="bg1"/>
                </a:solidFill>
                <a:latin typeface="Raleway Light"/>
                <a:ea typeface="+mn-ea"/>
              </a:endParaRPr>
            </a:p>
          </p:txBody>
        </p:sp>
        <p:sp>
          <p:nvSpPr>
            <p:cNvPr id="70" name="Block Arc 42">
              <a:extLst>
                <a:ext uri="{FF2B5EF4-FFF2-40B4-BE49-F238E27FC236}">
                  <a16:creationId xmlns:a16="http://schemas.microsoft.com/office/drawing/2014/main" id="{2CCCA3F1-165C-46D2-809D-F61EF104B3DF}"/>
                </a:ext>
              </a:extLst>
            </p:cNvPr>
            <p:cNvSpPr/>
            <p:nvPr/>
          </p:nvSpPr>
          <p:spPr>
            <a:xfrm>
              <a:off x="13077734" y="3659516"/>
              <a:ext cx="8806228" cy="8807767"/>
            </a:xfrm>
            <a:prstGeom prst="blockArc">
              <a:avLst>
                <a:gd fmla="val 21150995" name="adj1"/>
                <a:gd fmla="val 1986563" name="adj2"/>
                <a:gd fmla="val 19223" name="adj3"/>
              </a:avLst>
            </a:prstGeom>
            <a:solidFill>
              <a:srgbClr val="7BBFBB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3765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kern="0" lang="en-US" sz="2530">
                <a:solidFill>
                  <a:schemeClr val="bg1"/>
                </a:solidFill>
                <a:latin typeface="Raleway Light"/>
                <a:ea typeface="+mn-ea"/>
              </a:endParaRPr>
            </a:p>
          </p:txBody>
        </p:sp>
        <p:sp>
          <p:nvSpPr>
            <p:cNvPr id="71" name="Isosceles Triangle 43">
              <a:extLst>
                <a:ext uri="{FF2B5EF4-FFF2-40B4-BE49-F238E27FC236}">
                  <a16:creationId xmlns:a16="http://schemas.microsoft.com/office/drawing/2014/main" id="{67A22BA0-19BD-4828-BC19-EA3E3482B8D2}"/>
                </a:ext>
              </a:extLst>
            </p:cNvPr>
            <p:cNvSpPr/>
            <p:nvPr/>
          </p:nvSpPr>
          <p:spPr>
            <a:xfrm rot="6387854">
              <a:off x="21847528" y="9012760"/>
              <a:ext cx="383304" cy="329667"/>
            </a:xfrm>
            <a:prstGeom prst="triangle">
              <a:avLst/>
            </a:prstGeom>
            <a:solidFill>
              <a:srgbClr val="E95A6E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1218565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zh-CN" kern="0" lang="zh-CN" sz="2530">
                <a:solidFill>
                  <a:schemeClr val="bg1"/>
                </a:solidFill>
                <a:latin typeface="Raleway Light"/>
                <a:ea charset="-128" panose="020b0600070205080204" pitchFamily="34" typeface="MS PGothic"/>
              </a:endParaRPr>
            </a:p>
          </p:txBody>
        </p:sp>
        <p:sp>
          <p:nvSpPr>
            <p:cNvPr id="72" name="Isosceles Triangle 44">
              <a:extLst>
                <a:ext uri="{FF2B5EF4-FFF2-40B4-BE49-F238E27FC236}">
                  <a16:creationId xmlns:a16="http://schemas.microsoft.com/office/drawing/2014/main" id="{BD89189F-F3EB-42BE-88AB-3FD79BC47914}"/>
                </a:ext>
              </a:extLst>
            </p:cNvPr>
            <p:cNvSpPr/>
            <p:nvPr/>
          </p:nvSpPr>
          <p:spPr>
            <a:xfrm flipH="1" rot="15212146">
              <a:off x="12739105" y="9012760"/>
              <a:ext cx="383304" cy="329667"/>
            </a:xfrm>
            <a:prstGeom prst="triangle">
              <a:avLst/>
            </a:prstGeom>
            <a:solidFill>
              <a:srgbClr val="2CB1C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1218565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zh-CN" kern="0" lang="zh-CN" sz="2530">
                <a:solidFill>
                  <a:schemeClr val="bg1"/>
                </a:solidFill>
                <a:latin typeface="Raleway Light"/>
                <a:ea charset="-128" panose="020b0600070205080204" pitchFamily="34" typeface="MS PGothic"/>
              </a:endParaRPr>
            </a:p>
          </p:txBody>
        </p:sp>
        <p:sp>
          <p:nvSpPr>
            <p:cNvPr id="73" name="Isosceles Triangle 45">
              <a:extLst>
                <a:ext uri="{FF2B5EF4-FFF2-40B4-BE49-F238E27FC236}">
                  <a16:creationId xmlns:a16="http://schemas.microsoft.com/office/drawing/2014/main" id="{4CFDD27A-16C0-42A0-86BF-E206C64E780A}"/>
                </a:ext>
              </a:extLst>
            </p:cNvPr>
            <p:cNvSpPr/>
            <p:nvPr/>
          </p:nvSpPr>
          <p:spPr>
            <a:xfrm rot="3806845">
              <a:off x="21462918" y="5723758"/>
              <a:ext cx="383304" cy="329667"/>
            </a:xfrm>
            <a:prstGeom prst="triangle">
              <a:avLst/>
            </a:prstGeom>
            <a:solidFill>
              <a:srgbClr val="2CB1C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1218565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zh-CN" kern="0" lang="zh-CN" sz="2530">
                <a:solidFill>
                  <a:schemeClr val="bg1"/>
                </a:solidFill>
                <a:latin typeface="Raleway Light"/>
                <a:ea charset="-128" panose="020b0600070205080204" pitchFamily="34" typeface="MS PGothic"/>
              </a:endParaRPr>
            </a:p>
          </p:txBody>
        </p:sp>
        <p:sp>
          <p:nvSpPr>
            <p:cNvPr id="74" name="Isosceles Triangle 46">
              <a:extLst>
                <a:ext uri="{FF2B5EF4-FFF2-40B4-BE49-F238E27FC236}">
                  <a16:creationId xmlns:a16="http://schemas.microsoft.com/office/drawing/2014/main" id="{A03C182A-62BE-4D24-80AC-B666C8CCA955}"/>
                </a:ext>
              </a:extLst>
            </p:cNvPr>
            <p:cNvSpPr/>
            <p:nvPr/>
          </p:nvSpPr>
          <p:spPr>
            <a:xfrm flipH="1" rot="17793156">
              <a:off x="13177289" y="5723758"/>
              <a:ext cx="383304" cy="329667"/>
            </a:xfrm>
            <a:prstGeom prst="triangle">
              <a:avLst/>
            </a:prstGeom>
            <a:solidFill>
              <a:srgbClr val="E95A6E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1218565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zh-CN" kern="0" lang="zh-CN" sz="2530">
                <a:solidFill>
                  <a:schemeClr val="bg1"/>
                </a:solidFill>
                <a:latin typeface="Raleway Light"/>
                <a:ea charset="-128" panose="020b0600070205080204" pitchFamily="34" typeface="MS PGothic"/>
              </a:endParaRPr>
            </a:p>
          </p:txBody>
        </p:sp>
        <p:sp>
          <p:nvSpPr>
            <p:cNvPr id="75" name="Isosceles Triangle 47">
              <a:extLst>
                <a:ext uri="{FF2B5EF4-FFF2-40B4-BE49-F238E27FC236}">
                  <a16:creationId xmlns:a16="http://schemas.microsoft.com/office/drawing/2014/main" id="{DEFE9B3B-8992-44BB-800D-8B0E7C4E23E9}"/>
                </a:ext>
              </a:extLst>
            </p:cNvPr>
            <p:cNvSpPr/>
            <p:nvPr/>
          </p:nvSpPr>
          <p:spPr>
            <a:xfrm rot="1344356">
              <a:off x="19160089" y="3578459"/>
              <a:ext cx="383237" cy="331098"/>
            </a:xfrm>
            <a:prstGeom prst="triangle">
              <a:avLst/>
            </a:prstGeom>
            <a:solidFill>
              <a:srgbClr val="E95A6E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1218565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zh-CN" kern="0" lang="zh-CN" sz="2530">
                <a:solidFill>
                  <a:schemeClr val="bg1"/>
                </a:solidFill>
                <a:latin typeface="Raleway Light"/>
                <a:ea charset="-128" panose="020b0600070205080204" pitchFamily="34" typeface="MS PGothic"/>
              </a:endParaRPr>
            </a:p>
          </p:txBody>
        </p:sp>
        <p:sp>
          <p:nvSpPr>
            <p:cNvPr id="76" name="Isosceles Triangle 48">
              <a:extLst>
                <a:ext uri="{FF2B5EF4-FFF2-40B4-BE49-F238E27FC236}">
                  <a16:creationId xmlns:a16="http://schemas.microsoft.com/office/drawing/2014/main" id="{8F3CF9F1-569F-422E-8368-7DC60CDADFD0}"/>
                </a:ext>
              </a:extLst>
            </p:cNvPr>
            <p:cNvSpPr/>
            <p:nvPr/>
          </p:nvSpPr>
          <p:spPr>
            <a:xfrm flipH="1" rot="20255644">
              <a:off x="15521391" y="3578459"/>
              <a:ext cx="383238" cy="331098"/>
            </a:xfrm>
            <a:prstGeom prst="triangle">
              <a:avLst/>
            </a:prstGeom>
            <a:solidFill>
              <a:srgbClr val="2CB1C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1218565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zh-CN" kern="0" lang="zh-CN" sz="2530">
                <a:solidFill>
                  <a:schemeClr val="bg1"/>
                </a:solidFill>
                <a:latin typeface="Raleway Light"/>
                <a:ea charset="-128" panose="020b0600070205080204" pitchFamily="34" typeface="MS PGothic"/>
              </a:endParaRPr>
            </a:p>
          </p:txBody>
        </p:sp>
        <p:sp>
          <p:nvSpPr>
            <p:cNvPr id="77" name="Freeform 8">
              <a:extLst>
                <a:ext uri="{FF2B5EF4-FFF2-40B4-BE49-F238E27FC236}">
                  <a16:creationId xmlns:a16="http://schemas.microsoft.com/office/drawing/2014/main" id="{2CFA8163-1300-4C2B-9785-B8ABC4B8BC8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666660" y="8303869"/>
              <a:ext cx="736212" cy="844841"/>
            </a:xfrm>
            <a:custGeom>
              <a:gdLst>
                <a:gd fmla="*/ 2147483647 w 192" name="T0"/>
                <a:gd fmla="*/ 516147929 h 220" name="T1"/>
                <a:gd fmla="*/ 2147483647 w 192" name="T2"/>
                <a:gd fmla="*/ 132724521 h 220" name="T3"/>
                <a:gd fmla="*/ 2147483647 w 192" name="T4"/>
                <a:gd fmla="*/ 0 h 220" name="T5"/>
                <a:gd fmla="*/ 499899451 w 192" name="T6"/>
                <a:gd fmla="*/ 0 h 220" name="T7"/>
                <a:gd fmla="*/ 308760411 w 192" name="T8"/>
                <a:gd fmla="*/ 132724521 h 220" name="T9"/>
                <a:gd fmla="*/ 191139041 w 192" name="T10"/>
                <a:gd fmla="*/ 516147929 h 220" name="T11"/>
                <a:gd fmla="*/ 0 w 192" name="T12"/>
                <a:gd fmla="*/ 707857712 h 220" name="T13"/>
                <a:gd fmla="*/ 0 w 192" name="T14"/>
                <a:gd fmla="*/ 1017545701 h 220" name="T15"/>
                <a:gd fmla="*/ 191139041 w 192" name="T16"/>
                <a:gd fmla="*/ 1209255485 h 220" name="T17"/>
                <a:gd fmla="*/ 308760411 w 192" name="T18"/>
                <a:gd fmla="*/ 1209255485 h 220" name="T19"/>
                <a:gd fmla="*/ 294059177 w 192" name="T20"/>
                <a:gd fmla="*/ 1238751956 h 220" name="T21"/>
                <a:gd fmla="*/ 499899451 w 192" name="T22"/>
                <a:gd fmla="*/ 2147483647 h 220" name="T23"/>
                <a:gd fmla="*/ 705739725 w 192" name="T24"/>
                <a:gd fmla="*/ 2147483647 h 220" name="T25"/>
                <a:gd fmla="*/ 2117219176 w 192" name="T26"/>
                <a:gd fmla="*/ 2147483647 h 220" name="T27"/>
                <a:gd fmla="*/ 2147483647 w 192" name="T28"/>
                <a:gd fmla="*/ 2147483647 h 220" name="T29"/>
                <a:gd fmla="*/ 2147483647 w 192" name="T30"/>
                <a:gd fmla="*/ 1238751956 h 220" name="T31"/>
                <a:gd fmla="*/ 2147483647 w 192" name="T32"/>
                <a:gd fmla="*/ 1209255485 h 220" name="T33"/>
                <a:gd fmla="*/ 2147483647 w 192" name="T34"/>
                <a:gd fmla="*/ 1209255485 h 220" name="T35"/>
                <a:gd fmla="*/ 2147483647 w 192" name="T36"/>
                <a:gd fmla="*/ 1017545701 h 220" name="T37"/>
                <a:gd fmla="*/ 2147483647 w 192" name="T38"/>
                <a:gd fmla="*/ 707857712 h 220" name="T39"/>
                <a:gd fmla="*/ 2147483647 w 192" name="T40"/>
                <a:gd fmla="*/ 516147929 h 220" name="T41"/>
                <a:gd fmla="*/ 499899451 w 192" name="T42"/>
                <a:gd fmla="*/ 206459939 h 220" name="T43"/>
                <a:gd fmla="*/ 2147483647 w 192" name="T44"/>
                <a:gd fmla="*/ 206459939 h 220" name="T45"/>
                <a:gd fmla="*/ 2147483647 w 192" name="T46"/>
                <a:gd fmla="*/ 501397773 h 220" name="T47"/>
                <a:gd fmla="*/ 396979314 w 192" name="T48"/>
                <a:gd fmla="*/ 501397773 h 220" name="T49"/>
                <a:gd fmla="*/ 499899451 w 192" name="T50"/>
                <a:gd fmla="*/ 206459939 h 220" name="T51"/>
                <a:gd fmla="*/ 705739725 w 192" name="T52"/>
                <a:gd fmla="*/ 2147483647 h 220" name="T53"/>
                <a:gd fmla="*/ 676333424 w 192" name="T54"/>
                <a:gd fmla="*/ 2147483647 h 220" name="T55"/>
                <a:gd fmla="*/ 2146625477 w 192" name="T56"/>
                <a:gd fmla="*/ 2147483647 h 220" name="T57"/>
                <a:gd fmla="*/ 2117219176 w 192" name="T58"/>
                <a:gd fmla="*/ 2147483647 h 220" name="T59"/>
                <a:gd fmla="*/ 705739725 w 192" name="T60"/>
                <a:gd fmla="*/ 2147483647 h 220" name="T61"/>
                <a:gd fmla="*/ 2147483647 w 192" name="T62"/>
                <a:gd fmla="*/ 2147483647 h 220" name="T63"/>
                <a:gd fmla="*/ 661632191 w 192" name="T64"/>
                <a:gd fmla="*/ 2147483647 h 220" name="T65"/>
                <a:gd fmla="*/ 544006986 w 192" name="T66"/>
                <a:gd fmla="*/ 1622175364 h 220" name="T67"/>
                <a:gd fmla="*/ 2147483647 w 192" name="T68"/>
                <a:gd fmla="*/ 1622175364 h 220" name="T69"/>
                <a:gd fmla="*/ 2147483647 w 192" name="T70"/>
                <a:gd fmla="*/ 2147483647 h 220" name="T71"/>
                <a:gd fmla="*/ 2147483647 w 192" name="T72"/>
                <a:gd fmla="*/ 1518943474 h 220" name="T73"/>
                <a:gd fmla="*/ 529305753 w 192" name="T74"/>
                <a:gd fmla="*/ 1518943474 h 220" name="T75"/>
                <a:gd fmla="*/ 499899451 w 192" name="T76"/>
                <a:gd fmla="*/ 1209255485 h 220" name="T77"/>
                <a:gd fmla="*/ 2147483647 w 192" name="T78"/>
                <a:gd fmla="*/ 1209255485 h 220" name="T79"/>
                <a:gd fmla="*/ 2147483647 w 192" name="T80"/>
                <a:gd fmla="*/ 1518943474 h 220" name="T81"/>
                <a:gd fmla="*/ 2147483647 w 192" name="T82"/>
                <a:gd fmla="*/ 1017545701 h 220" name="T83"/>
                <a:gd fmla="*/ 191139041 w 192" name="T84"/>
                <a:gd fmla="*/ 1017545701 h 220" name="T85"/>
                <a:gd fmla="*/ 191139041 w 192" name="T86"/>
                <a:gd fmla="*/ 707857712 h 220" name="T87"/>
                <a:gd fmla="*/ 2147483647 w 192" name="T88"/>
                <a:gd fmla="*/ 707857712 h 220" name="T89"/>
                <a:gd fmla="*/ 2147483647 w 192" name="T90"/>
                <a:gd fmla="*/ 1017545701 h 220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</a:gdLst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b="b" l="0" r="r" t="0"/>
              <a:pathLst>
                <a:path h="220" w="192">
                  <a:moveTo>
                    <a:pt x="179" y="35"/>
                  </a:moveTo>
                  <a:cubicBezTo>
                    <a:pt x="171" y="9"/>
                    <a:pt x="171" y="9"/>
                    <a:pt x="171" y="9"/>
                  </a:cubicBezTo>
                  <a:cubicBezTo>
                    <a:pt x="169" y="4"/>
                    <a:pt x="164" y="0"/>
                    <a:pt x="158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8" y="0"/>
                    <a:pt x="23" y="4"/>
                    <a:pt x="21" y="9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5" y="35"/>
                    <a:pt x="0" y="41"/>
                    <a:pt x="0" y="48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76"/>
                    <a:pt x="6" y="82"/>
                    <a:pt x="13" y="82"/>
                  </a:cubicBezTo>
                  <a:cubicBezTo>
                    <a:pt x="21" y="82"/>
                    <a:pt x="21" y="82"/>
                    <a:pt x="21" y="82"/>
                  </a:cubicBezTo>
                  <a:cubicBezTo>
                    <a:pt x="21" y="83"/>
                    <a:pt x="20" y="83"/>
                    <a:pt x="20" y="84"/>
                  </a:cubicBezTo>
                  <a:cubicBezTo>
                    <a:pt x="34" y="208"/>
                    <a:pt x="34" y="208"/>
                    <a:pt x="34" y="208"/>
                  </a:cubicBezTo>
                  <a:cubicBezTo>
                    <a:pt x="35" y="215"/>
                    <a:pt x="41" y="220"/>
                    <a:pt x="48" y="220"/>
                  </a:cubicBezTo>
                  <a:cubicBezTo>
                    <a:pt x="144" y="220"/>
                    <a:pt x="144" y="220"/>
                    <a:pt x="144" y="220"/>
                  </a:cubicBezTo>
                  <a:cubicBezTo>
                    <a:pt x="151" y="220"/>
                    <a:pt x="157" y="215"/>
                    <a:pt x="158" y="208"/>
                  </a:cubicBezTo>
                  <a:cubicBezTo>
                    <a:pt x="172" y="84"/>
                    <a:pt x="172" y="84"/>
                    <a:pt x="172" y="84"/>
                  </a:cubicBezTo>
                  <a:cubicBezTo>
                    <a:pt x="172" y="83"/>
                    <a:pt x="171" y="83"/>
                    <a:pt x="171" y="82"/>
                  </a:cubicBezTo>
                  <a:cubicBezTo>
                    <a:pt x="179" y="82"/>
                    <a:pt x="179" y="82"/>
                    <a:pt x="179" y="82"/>
                  </a:cubicBezTo>
                  <a:cubicBezTo>
                    <a:pt x="186" y="82"/>
                    <a:pt x="192" y="76"/>
                    <a:pt x="192" y="69"/>
                  </a:cubicBezTo>
                  <a:cubicBezTo>
                    <a:pt x="192" y="48"/>
                    <a:pt x="192" y="48"/>
                    <a:pt x="192" y="48"/>
                  </a:cubicBezTo>
                  <a:cubicBezTo>
                    <a:pt x="192" y="41"/>
                    <a:pt x="186" y="35"/>
                    <a:pt x="179" y="35"/>
                  </a:cubicBezTo>
                  <a:close/>
                  <a:moveTo>
                    <a:pt x="34" y="14"/>
                  </a:moveTo>
                  <a:cubicBezTo>
                    <a:pt x="158" y="14"/>
                    <a:pt x="158" y="14"/>
                    <a:pt x="158" y="14"/>
                  </a:cubicBezTo>
                  <a:cubicBezTo>
                    <a:pt x="165" y="34"/>
                    <a:pt x="165" y="34"/>
                    <a:pt x="165" y="34"/>
                  </a:cubicBezTo>
                  <a:cubicBezTo>
                    <a:pt x="27" y="34"/>
                    <a:pt x="27" y="34"/>
                    <a:pt x="27" y="34"/>
                  </a:cubicBezTo>
                  <a:lnTo>
                    <a:pt x="34" y="14"/>
                  </a:lnTo>
                  <a:close/>
                  <a:moveTo>
                    <a:pt x="48" y="206"/>
                  </a:moveTo>
                  <a:cubicBezTo>
                    <a:pt x="46" y="186"/>
                    <a:pt x="46" y="186"/>
                    <a:pt x="46" y="186"/>
                  </a:cubicBezTo>
                  <a:cubicBezTo>
                    <a:pt x="146" y="186"/>
                    <a:pt x="146" y="186"/>
                    <a:pt x="146" y="186"/>
                  </a:cubicBezTo>
                  <a:cubicBezTo>
                    <a:pt x="144" y="206"/>
                    <a:pt x="144" y="206"/>
                    <a:pt x="144" y="206"/>
                  </a:cubicBezTo>
                  <a:lnTo>
                    <a:pt x="48" y="206"/>
                  </a:lnTo>
                  <a:close/>
                  <a:moveTo>
                    <a:pt x="147" y="179"/>
                  </a:moveTo>
                  <a:cubicBezTo>
                    <a:pt x="45" y="179"/>
                    <a:pt x="45" y="179"/>
                    <a:pt x="45" y="179"/>
                  </a:cubicBezTo>
                  <a:cubicBezTo>
                    <a:pt x="37" y="110"/>
                    <a:pt x="37" y="110"/>
                    <a:pt x="37" y="110"/>
                  </a:cubicBezTo>
                  <a:cubicBezTo>
                    <a:pt x="155" y="110"/>
                    <a:pt x="155" y="110"/>
                    <a:pt x="155" y="110"/>
                  </a:cubicBezTo>
                  <a:lnTo>
                    <a:pt x="147" y="179"/>
                  </a:lnTo>
                  <a:close/>
                  <a:moveTo>
                    <a:pt x="156" y="103"/>
                  </a:moveTo>
                  <a:cubicBezTo>
                    <a:pt x="36" y="103"/>
                    <a:pt x="36" y="103"/>
                    <a:pt x="36" y="103"/>
                  </a:cubicBezTo>
                  <a:cubicBezTo>
                    <a:pt x="34" y="82"/>
                    <a:pt x="34" y="82"/>
                    <a:pt x="34" y="82"/>
                  </a:cubicBezTo>
                  <a:cubicBezTo>
                    <a:pt x="158" y="82"/>
                    <a:pt x="158" y="82"/>
                    <a:pt x="158" y="82"/>
                  </a:cubicBezTo>
                  <a:lnTo>
                    <a:pt x="156" y="103"/>
                  </a:lnTo>
                  <a:close/>
                  <a:moveTo>
                    <a:pt x="179" y="69"/>
                  </a:moveTo>
                  <a:cubicBezTo>
                    <a:pt x="13" y="69"/>
                    <a:pt x="13" y="69"/>
                    <a:pt x="13" y="69"/>
                  </a:cubicBezTo>
                  <a:cubicBezTo>
                    <a:pt x="13" y="48"/>
                    <a:pt x="13" y="48"/>
                    <a:pt x="13" y="48"/>
                  </a:cubicBezTo>
                  <a:cubicBezTo>
                    <a:pt x="179" y="48"/>
                    <a:pt x="179" y="48"/>
                    <a:pt x="179" y="48"/>
                  </a:cubicBezTo>
                  <a:lnTo>
                    <a:pt x="179" y="6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bIns="128526" lIns="257051" rIns="257051" tIns="128526"/>
            <a:lstStyle/>
            <a:p>
              <a:pPr defTabSz="1218565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 sz="2530">
                <a:solidFill>
                  <a:schemeClr val="bg1"/>
                </a:solidFill>
              </a:endParaRPr>
            </a:p>
          </p:txBody>
        </p:sp>
        <p:grpSp>
          <p:nvGrpSpPr>
            <p:cNvPr id="78" name="Group 66">
              <a:extLst>
                <a:ext uri="{FF2B5EF4-FFF2-40B4-BE49-F238E27FC236}">
                  <a16:creationId xmlns:a16="http://schemas.microsoft.com/office/drawing/2014/main" id="{ABAD989E-A211-4647-8507-935067AF7126}"/>
                </a:ext>
              </a:extLst>
            </p:cNvPr>
            <p:cNvGrpSpPr/>
            <p:nvPr/>
          </p:nvGrpSpPr>
          <p:grpSpPr>
            <a:xfrm>
              <a:off x="14015352" y="5922567"/>
              <a:ext cx="645884" cy="936774"/>
              <a:chOff x="-990600" y="3375025"/>
              <a:chExt cx="571500" cy="828675"/>
            </a:xfrm>
            <a:solidFill>
              <a:srgbClr val="FFFFFF"/>
            </a:solidFill>
          </p:grpSpPr>
          <p:sp>
            <p:nvSpPr>
              <p:cNvPr id="89" name="Freeform 5">
                <a:extLst>
                  <a:ext uri="{FF2B5EF4-FFF2-40B4-BE49-F238E27FC236}">
                    <a16:creationId xmlns:a16="http://schemas.microsoft.com/office/drawing/2014/main" id="{45F3A29C-E25C-41F4-96EE-CD3F91342D9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990600" y="3375025"/>
                <a:ext cx="571500" cy="828675"/>
              </a:xfrm>
              <a:custGeom>
                <a:gdLst>
                  <a:gd fmla="*/ 131 w 152" name="T0"/>
                  <a:gd fmla="*/ 0 h 220" name="T1"/>
                  <a:gd fmla="*/ 21 w 152" name="T2"/>
                  <a:gd fmla="*/ 0 h 220" name="T3"/>
                  <a:gd fmla="*/ 0 w 152" name="T4"/>
                  <a:gd fmla="*/ 21 h 220" name="T5"/>
                  <a:gd fmla="*/ 0 w 152" name="T6"/>
                  <a:gd fmla="*/ 199 h 220" name="T7"/>
                  <a:gd fmla="*/ 21 w 152" name="T8"/>
                  <a:gd fmla="*/ 220 h 220" name="T9"/>
                  <a:gd fmla="*/ 131 w 152" name="T10"/>
                  <a:gd fmla="*/ 220 h 220" name="T11"/>
                  <a:gd fmla="*/ 152 w 152" name="T12"/>
                  <a:gd fmla="*/ 199 h 220" name="T13"/>
                  <a:gd fmla="*/ 152 w 152" name="T14"/>
                  <a:gd fmla="*/ 21 h 220" name="T15"/>
                  <a:gd fmla="*/ 131 w 152" name="T16"/>
                  <a:gd fmla="*/ 0 h 220" name="T17"/>
                  <a:gd fmla="*/ 138 w 152" name="T18"/>
                  <a:gd fmla="*/ 199 h 220" name="T19"/>
                  <a:gd fmla="*/ 131 w 152" name="T20"/>
                  <a:gd fmla="*/ 206 h 220" name="T21"/>
                  <a:gd fmla="*/ 21 w 152" name="T22"/>
                  <a:gd fmla="*/ 206 h 220" name="T23"/>
                  <a:gd fmla="*/ 14 w 152" name="T24"/>
                  <a:gd fmla="*/ 199 h 220" name="T25"/>
                  <a:gd fmla="*/ 14 w 152" name="T26"/>
                  <a:gd fmla="*/ 186 h 220" name="T27"/>
                  <a:gd fmla="*/ 138 w 152" name="T28"/>
                  <a:gd fmla="*/ 186 h 220" name="T29"/>
                  <a:gd fmla="*/ 138 w 152" name="T30"/>
                  <a:gd fmla="*/ 199 h 220" name="T31"/>
                  <a:gd fmla="*/ 138 w 152" name="T32"/>
                  <a:gd fmla="*/ 179 h 220" name="T33"/>
                  <a:gd fmla="*/ 14 w 152" name="T34"/>
                  <a:gd fmla="*/ 179 h 220" name="T35"/>
                  <a:gd fmla="*/ 14 w 152" name="T36"/>
                  <a:gd fmla="*/ 41 h 220" name="T37"/>
                  <a:gd fmla="*/ 138 w 152" name="T38"/>
                  <a:gd fmla="*/ 41 h 220" name="T39"/>
                  <a:gd fmla="*/ 138 w 152" name="T40"/>
                  <a:gd fmla="*/ 179 h 220" name="T41"/>
                  <a:gd fmla="*/ 138 w 152" name="T42"/>
                  <a:gd fmla="*/ 34 h 220" name="T43"/>
                  <a:gd fmla="*/ 14 w 152" name="T44"/>
                  <a:gd fmla="*/ 34 h 220" name="T45"/>
                  <a:gd fmla="*/ 14 w 152" name="T46"/>
                  <a:gd fmla="*/ 21 h 220" name="T47"/>
                  <a:gd fmla="*/ 21 w 152" name="T48"/>
                  <a:gd fmla="*/ 14 h 220" name="T49"/>
                  <a:gd fmla="*/ 131 w 152" name="T50"/>
                  <a:gd fmla="*/ 14 h 220" name="T51"/>
                  <a:gd fmla="*/ 138 w 152" name="T52"/>
                  <a:gd fmla="*/ 21 h 220" name="T53"/>
                  <a:gd fmla="*/ 138 w 152" name="T54"/>
                  <a:gd fmla="*/ 34 h 220" name="T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220" w="152">
                    <a:moveTo>
                      <a:pt x="131" y="0"/>
                    </a:moveTo>
                    <a:cubicBezTo>
                      <a:pt x="21" y="0"/>
                      <a:pt x="21" y="0"/>
                      <a:pt x="21" y="0"/>
                    </a:cubicBezTo>
                    <a:cubicBezTo>
                      <a:pt x="10" y="0"/>
                      <a:pt x="0" y="9"/>
                      <a:pt x="0" y="21"/>
                    </a:cubicBezTo>
                    <a:cubicBezTo>
                      <a:pt x="0" y="199"/>
                      <a:pt x="0" y="199"/>
                      <a:pt x="0" y="199"/>
                    </a:cubicBezTo>
                    <a:cubicBezTo>
                      <a:pt x="0" y="211"/>
                      <a:pt x="10" y="220"/>
                      <a:pt x="21" y="220"/>
                    </a:cubicBezTo>
                    <a:cubicBezTo>
                      <a:pt x="131" y="220"/>
                      <a:pt x="131" y="220"/>
                      <a:pt x="131" y="220"/>
                    </a:cubicBezTo>
                    <a:cubicBezTo>
                      <a:pt x="142" y="220"/>
                      <a:pt x="152" y="211"/>
                      <a:pt x="152" y="199"/>
                    </a:cubicBezTo>
                    <a:cubicBezTo>
                      <a:pt x="152" y="21"/>
                      <a:pt x="152" y="21"/>
                      <a:pt x="152" y="21"/>
                    </a:cubicBezTo>
                    <a:cubicBezTo>
                      <a:pt x="152" y="9"/>
                      <a:pt x="142" y="0"/>
                      <a:pt x="131" y="0"/>
                    </a:cubicBezTo>
                    <a:close/>
                    <a:moveTo>
                      <a:pt x="138" y="199"/>
                    </a:moveTo>
                    <a:cubicBezTo>
                      <a:pt x="138" y="203"/>
                      <a:pt x="135" y="206"/>
                      <a:pt x="131" y="206"/>
                    </a:cubicBezTo>
                    <a:cubicBezTo>
                      <a:pt x="21" y="206"/>
                      <a:pt x="21" y="206"/>
                      <a:pt x="21" y="206"/>
                    </a:cubicBezTo>
                    <a:cubicBezTo>
                      <a:pt x="17" y="206"/>
                      <a:pt x="14" y="203"/>
                      <a:pt x="14" y="199"/>
                    </a:cubicBezTo>
                    <a:cubicBezTo>
                      <a:pt x="14" y="186"/>
                      <a:pt x="14" y="186"/>
                      <a:pt x="14" y="186"/>
                    </a:cubicBezTo>
                    <a:cubicBezTo>
                      <a:pt x="138" y="186"/>
                      <a:pt x="138" y="186"/>
                      <a:pt x="138" y="186"/>
                    </a:cubicBezTo>
                    <a:lnTo>
                      <a:pt x="138" y="199"/>
                    </a:lnTo>
                    <a:close/>
                    <a:moveTo>
                      <a:pt x="138" y="179"/>
                    </a:moveTo>
                    <a:cubicBezTo>
                      <a:pt x="14" y="179"/>
                      <a:pt x="14" y="179"/>
                      <a:pt x="14" y="179"/>
                    </a:cubicBezTo>
                    <a:cubicBezTo>
                      <a:pt x="14" y="41"/>
                      <a:pt x="14" y="41"/>
                      <a:pt x="14" y="41"/>
                    </a:cubicBezTo>
                    <a:cubicBezTo>
                      <a:pt x="138" y="41"/>
                      <a:pt x="138" y="41"/>
                      <a:pt x="138" y="41"/>
                    </a:cubicBezTo>
                    <a:lnTo>
                      <a:pt x="138" y="179"/>
                    </a:lnTo>
                    <a:close/>
                    <a:moveTo>
                      <a:pt x="138" y="34"/>
                    </a:moveTo>
                    <a:cubicBezTo>
                      <a:pt x="14" y="34"/>
                      <a:pt x="14" y="34"/>
                      <a:pt x="14" y="34"/>
                    </a:cubicBezTo>
                    <a:cubicBezTo>
                      <a:pt x="14" y="21"/>
                      <a:pt x="14" y="21"/>
                      <a:pt x="14" y="21"/>
                    </a:cubicBezTo>
                    <a:cubicBezTo>
                      <a:pt x="14" y="17"/>
                      <a:pt x="17" y="14"/>
                      <a:pt x="21" y="14"/>
                    </a:cubicBezTo>
                    <a:cubicBezTo>
                      <a:pt x="131" y="14"/>
                      <a:pt x="131" y="14"/>
                      <a:pt x="131" y="14"/>
                    </a:cubicBezTo>
                    <a:cubicBezTo>
                      <a:pt x="135" y="14"/>
                      <a:pt x="138" y="17"/>
                      <a:pt x="138" y="21"/>
                    </a:cubicBezTo>
                    <a:lnTo>
                      <a:pt x="138" y="3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defTabSz="913765"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ern="0" lang="id-ID" sz="2530">
                  <a:solidFill>
                    <a:schemeClr val="bg1"/>
                  </a:solidFill>
                  <a:latin typeface="Raleway Light"/>
                  <a:ea typeface="+mn-ea"/>
                </a:endParaRPr>
              </a:p>
            </p:txBody>
          </p:sp>
          <p:sp>
            <p:nvSpPr>
              <p:cNvPr id="90" name="Freeform 6">
                <a:extLst>
                  <a:ext uri="{FF2B5EF4-FFF2-40B4-BE49-F238E27FC236}">
                    <a16:creationId xmlns:a16="http://schemas.microsoft.com/office/drawing/2014/main" id="{BF299CC8-8110-46B0-8287-3727B6A67337}"/>
                  </a:ext>
                </a:extLst>
              </p:cNvPr>
              <p:cNvSpPr/>
              <p:nvPr/>
            </p:nvSpPr>
            <p:spPr bwMode="auto">
              <a:xfrm>
                <a:off x="-757238" y="3454400"/>
                <a:ext cx="104775" cy="22225"/>
              </a:xfrm>
              <a:custGeom>
                <a:gdLst>
                  <a:gd fmla="*/ 28 w 28" name="T0"/>
                  <a:gd fmla="*/ 3 h 6" name="T1"/>
                  <a:gd fmla="*/ 24 w 28" name="T2"/>
                  <a:gd fmla="*/ 6 h 6" name="T3"/>
                  <a:gd fmla="*/ 4 w 28" name="T4"/>
                  <a:gd fmla="*/ 6 h 6" name="T5"/>
                  <a:gd fmla="*/ 0 w 28" name="T6"/>
                  <a:gd fmla="*/ 3 h 6" name="T7"/>
                  <a:gd fmla="*/ 0 w 28" name="T8"/>
                  <a:gd fmla="*/ 3 h 6" name="T9"/>
                  <a:gd fmla="*/ 4 w 28" name="T10"/>
                  <a:gd fmla="*/ 0 h 6" name="T11"/>
                  <a:gd fmla="*/ 24 w 28" name="T12"/>
                  <a:gd fmla="*/ 0 h 6" name="T13"/>
                  <a:gd fmla="*/ 28 w 28" name="T14"/>
                  <a:gd fmla="*/ 3 h 6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6" w="28">
                    <a:moveTo>
                      <a:pt x="28" y="3"/>
                    </a:moveTo>
                    <a:cubicBezTo>
                      <a:pt x="28" y="5"/>
                      <a:pt x="26" y="6"/>
                      <a:pt x="24" y="6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2" y="6"/>
                      <a:pt x="0" y="5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"/>
                      <a:pt x="2" y="0"/>
                      <a:pt x="4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6" y="0"/>
                      <a:pt x="28" y="1"/>
                      <a:pt x="28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defTabSz="913765"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ern="0" lang="id-ID" sz="2530">
                  <a:solidFill>
                    <a:schemeClr val="bg1"/>
                  </a:solidFill>
                  <a:latin typeface="Raleway Light"/>
                  <a:ea typeface="+mn-ea"/>
                </a:endParaRPr>
              </a:p>
            </p:txBody>
          </p:sp>
          <p:sp>
            <p:nvSpPr>
              <p:cNvPr id="91" name="Freeform 7">
                <a:extLst>
                  <a:ext uri="{FF2B5EF4-FFF2-40B4-BE49-F238E27FC236}">
                    <a16:creationId xmlns:a16="http://schemas.microsoft.com/office/drawing/2014/main" id="{2191BF50-79B5-4B17-BBC9-330CDB81B7CB}"/>
                  </a:ext>
                </a:extLst>
              </p:cNvPr>
              <p:cNvSpPr/>
              <p:nvPr/>
            </p:nvSpPr>
            <p:spPr bwMode="auto">
              <a:xfrm>
                <a:off x="-730250" y="4097338"/>
                <a:ext cx="52387" cy="26988"/>
              </a:xfrm>
              <a:custGeom>
                <a:gdLst>
                  <a:gd fmla="*/ 14 w 14" name="T0"/>
                  <a:gd fmla="*/ 4 h 7" name="T1"/>
                  <a:gd fmla="*/ 10 w 14" name="T2"/>
                  <a:gd fmla="*/ 7 h 7" name="T3"/>
                  <a:gd fmla="*/ 4 w 14" name="T4"/>
                  <a:gd fmla="*/ 7 h 7" name="T5"/>
                  <a:gd fmla="*/ 0 w 14" name="T6"/>
                  <a:gd fmla="*/ 4 h 7" name="T7"/>
                  <a:gd fmla="*/ 0 w 14" name="T8"/>
                  <a:gd fmla="*/ 4 h 7" name="T9"/>
                  <a:gd fmla="*/ 4 w 14" name="T10"/>
                  <a:gd fmla="*/ 0 h 7" name="T11"/>
                  <a:gd fmla="*/ 10 w 14" name="T12"/>
                  <a:gd fmla="*/ 0 h 7" name="T13"/>
                  <a:gd fmla="*/ 14 w 14" name="T14"/>
                  <a:gd fmla="*/ 4 h 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7" w="14">
                    <a:moveTo>
                      <a:pt x="14" y="4"/>
                    </a:moveTo>
                    <a:cubicBezTo>
                      <a:pt x="14" y="6"/>
                      <a:pt x="12" y="7"/>
                      <a:pt x="10" y="7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2" y="7"/>
                      <a:pt x="0" y="6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2" y="0"/>
                      <a:pt x="14" y="2"/>
                      <a:pt x="14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defTabSz="913765"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ern="0" lang="id-ID" sz="2530">
                  <a:solidFill>
                    <a:schemeClr val="bg1"/>
                  </a:solidFill>
                  <a:latin typeface="Raleway Light"/>
                  <a:ea typeface="+mn-ea"/>
                </a:endParaRPr>
              </a:p>
            </p:txBody>
          </p:sp>
        </p:grpSp>
        <p:grpSp>
          <p:nvGrpSpPr>
            <p:cNvPr id="79" name="Group 70">
              <a:extLst>
                <a:ext uri="{FF2B5EF4-FFF2-40B4-BE49-F238E27FC236}">
                  <a16:creationId xmlns:a16="http://schemas.microsoft.com/office/drawing/2014/main" id="{8586678E-77BD-415B-A160-A8D3D9B47DD4}"/>
                </a:ext>
              </a:extLst>
            </p:cNvPr>
            <p:cNvGrpSpPr/>
            <p:nvPr/>
          </p:nvGrpSpPr>
          <p:grpSpPr>
            <a:xfrm>
              <a:off x="20359644" y="6024200"/>
              <a:ext cx="550847" cy="800628"/>
              <a:chOff x="-1587" y="-1587"/>
              <a:chExt cx="4211637" cy="6119812"/>
            </a:xfrm>
            <a:solidFill>
              <a:srgbClr val="FFFFFF"/>
            </a:solidFill>
          </p:grpSpPr>
          <p:sp>
            <p:nvSpPr>
              <p:cNvPr id="87" name="Freeform 39">
                <a:extLst>
                  <a:ext uri="{FF2B5EF4-FFF2-40B4-BE49-F238E27FC236}">
                    <a16:creationId xmlns:a16="http://schemas.microsoft.com/office/drawing/2014/main" id="{CF087968-3137-41DB-8E82-0FD34143E0E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1587" y="-1587"/>
                <a:ext cx="4211637" cy="6119812"/>
              </a:xfrm>
              <a:custGeom>
                <a:gdLst>
                  <a:gd fmla="*/ 560 w 1120" name="T0"/>
                  <a:gd fmla="*/ 0 h 1629" name="T1"/>
                  <a:gd fmla="*/ 0 w 1120" name="T2"/>
                  <a:gd fmla="*/ 560 h 1629" name="T3"/>
                  <a:gd fmla="*/ 256 w 1120" name="T4"/>
                  <a:gd fmla="*/ 1174 h 1629" name="T5"/>
                  <a:gd fmla="*/ 560 w 1120" name="T6"/>
                  <a:gd fmla="*/ 1629 h 1629" name="T7"/>
                  <a:gd fmla="*/ 864 w 1120" name="T8"/>
                  <a:gd fmla="*/ 1175 h 1629" name="T9"/>
                  <a:gd fmla="*/ 1120 w 1120" name="T10"/>
                  <a:gd fmla="*/ 560 h 1629" name="T11"/>
                  <a:gd fmla="*/ 560 w 1120" name="T12"/>
                  <a:gd fmla="*/ 0 h 1629" name="T13"/>
                  <a:gd fmla="*/ 692 w 1120" name="T14"/>
                  <a:gd fmla="*/ 1383 h 1629" name="T15"/>
                  <a:gd fmla="*/ 440 w 1120" name="T16"/>
                  <a:gd fmla="*/ 1415 h 1629" name="T17"/>
                  <a:gd fmla="*/ 409 w 1120" name="T18"/>
                  <a:gd fmla="*/ 1319 h 1629" name="T19"/>
                  <a:gd fmla="*/ 409 w 1120" name="T20"/>
                  <a:gd fmla="*/ 1317 h 1629" name="T21"/>
                  <a:gd fmla="*/ 724 w 1120" name="T22"/>
                  <a:gd fmla="*/ 1278 h 1629" name="T23"/>
                  <a:gd fmla="*/ 710 w 1120" name="T24"/>
                  <a:gd fmla="*/ 1323 h 1629" name="T25"/>
                  <a:gd fmla="*/ 692 w 1120" name="T26"/>
                  <a:gd fmla="*/ 1383 h 1629" name="T27"/>
                  <a:gd fmla="*/ 394 w 1120" name="T28"/>
                  <a:gd fmla="*/ 1268 h 1629" name="T29"/>
                  <a:gd fmla="*/ 363 w 1120" name="T30"/>
                  <a:gd fmla="*/ 1171 h 1629" name="T31"/>
                  <a:gd fmla="*/ 758 w 1120" name="T32"/>
                  <a:gd fmla="*/ 1171 h 1629" name="T33"/>
                  <a:gd fmla="*/ 740 w 1120" name="T34"/>
                  <a:gd fmla="*/ 1225 h 1629" name="T35"/>
                  <a:gd fmla="*/ 394 w 1120" name="T36"/>
                  <a:gd fmla="*/ 1268 h 1629" name="T37"/>
                  <a:gd fmla="*/ 560 w 1120" name="T38"/>
                  <a:gd fmla="*/ 1527 h 1629" name="T39"/>
                  <a:gd fmla="*/ 458 w 1120" name="T40"/>
                  <a:gd fmla="*/ 1464 h 1629" name="T41"/>
                  <a:gd fmla="*/ 674 w 1120" name="T42"/>
                  <a:gd fmla="*/ 1437 h 1629" name="T43"/>
                  <a:gd fmla="*/ 560 w 1120" name="T44"/>
                  <a:gd fmla="*/ 1527 h 1629" name="T45"/>
                  <a:gd fmla="*/ 798 w 1120" name="T46"/>
                  <a:gd fmla="*/ 1069 h 1629" name="T47"/>
                  <a:gd fmla="*/ 323 w 1120" name="T48"/>
                  <a:gd fmla="*/ 1069 h 1629" name="T49"/>
                  <a:gd fmla="*/ 237 w 1120" name="T50"/>
                  <a:gd fmla="*/ 905 h 1629" name="T51"/>
                  <a:gd fmla="*/ 102 w 1120" name="T52"/>
                  <a:gd fmla="*/ 560 h 1629" name="T53"/>
                  <a:gd fmla="*/ 560 w 1120" name="T54"/>
                  <a:gd fmla="*/ 102 h 1629" name="T55"/>
                  <a:gd fmla="*/ 1018 w 1120" name="T56"/>
                  <a:gd fmla="*/ 560 h 1629" name="T57"/>
                  <a:gd fmla="*/ 883 w 1120" name="T58"/>
                  <a:gd fmla="*/ 906 h 1629" name="T59"/>
                  <a:gd fmla="*/ 798 w 1120" name="T60"/>
                  <a:gd fmla="*/ 1069 h 1629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1629" w="1120">
                    <a:moveTo>
                      <a:pt x="560" y="0"/>
                    </a:moveTo>
                    <a:cubicBezTo>
                      <a:pt x="251" y="0"/>
                      <a:pt x="0" y="251"/>
                      <a:pt x="0" y="560"/>
                    </a:cubicBezTo>
                    <a:cubicBezTo>
                      <a:pt x="0" y="765"/>
                      <a:pt x="188" y="983"/>
                      <a:pt x="256" y="1174"/>
                    </a:cubicBezTo>
                    <a:cubicBezTo>
                      <a:pt x="358" y="1459"/>
                      <a:pt x="347" y="1629"/>
                      <a:pt x="560" y="1629"/>
                    </a:cubicBezTo>
                    <a:cubicBezTo>
                      <a:pt x="776" y="1629"/>
                      <a:pt x="762" y="1459"/>
                      <a:pt x="864" y="1175"/>
                    </a:cubicBezTo>
                    <a:cubicBezTo>
                      <a:pt x="932" y="983"/>
                      <a:pt x="1120" y="764"/>
                      <a:pt x="1120" y="560"/>
                    </a:cubicBezTo>
                    <a:cubicBezTo>
                      <a:pt x="1120" y="251"/>
                      <a:pt x="869" y="0"/>
                      <a:pt x="560" y="0"/>
                    </a:cubicBezTo>
                    <a:close/>
                    <a:moveTo>
                      <a:pt x="692" y="1383"/>
                    </a:moveTo>
                    <a:cubicBezTo>
                      <a:pt x="440" y="1415"/>
                      <a:pt x="440" y="1415"/>
                      <a:pt x="440" y="1415"/>
                    </a:cubicBezTo>
                    <a:cubicBezTo>
                      <a:pt x="431" y="1389"/>
                      <a:pt x="421" y="1358"/>
                      <a:pt x="409" y="1319"/>
                    </a:cubicBezTo>
                    <a:cubicBezTo>
                      <a:pt x="409" y="1318"/>
                      <a:pt x="409" y="1318"/>
                      <a:pt x="409" y="1317"/>
                    </a:cubicBezTo>
                    <a:cubicBezTo>
                      <a:pt x="724" y="1278"/>
                      <a:pt x="724" y="1278"/>
                      <a:pt x="724" y="1278"/>
                    </a:cubicBezTo>
                    <a:cubicBezTo>
                      <a:pt x="719" y="1293"/>
                      <a:pt x="714" y="1309"/>
                      <a:pt x="710" y="1323"/>
                    </a:cubicBezTo>
                    <a:cubicBezTo>
                      <a:pt x="704" y="1346"/>
                      <a:pt x="698" y="1365"/>
                      <a:pt x="692" y="1383"/>
                    </a:cubicBezTo>
                    <a:close/>
                    <a:moveTo>
                      <a:pt x="394" y="1268"/>
                    </a:moveTo>
                    <a:cubicBezTo>
                      <a:pt x="385" y="1237"/>
                      <a:pt x="374" y="1205"/>
                      <a:pt x="363" y="1171"/>
                    </a:cubicBezTo>
                    <a:cubicBezTo>
                      <a:pt x="758" y="1171"/>
                      <a:pt x="758" y="1171"/>
                      <a:pt x="758" y="1171"/>
                    </a:cubicBezTo>
                    <a:cubicBezTo>
                      <a:pt x="752" y="1189"/>
                      <a:pt x="745" y="1208"/>
                      <a:pt x="740" y="1225"/>
                    </a:cubicBezTo>
                    <a:lnTo>
                      <a:pt x="394" y="1268"/>
                    </a:lnTo>
                    <a:close/>
                    <a:moveTo>
                      <a:pt x="560" y="1527"/>
                    </a:moveTo>
                    <a:cubicBezTo>
                      <a:pt x="508" y="1527"/>
                      <a:pt x="485" y="1521"/>
                      <a:pt x="458" y="1464"/>
                    </a:cubicBezTo>
                    <a:cubicBezTo>
                      <a:pt x="674" y="1437"/>
                      <a:pt x="674" y="1437"/>
                      <a:pt x="674" y="1437"/>
                    </a:cubicBezTo>
                    <a:cubicBezTo>
                      <a:pt x="643" y="1521"/>
                      <a:pt x="620" y="1527"/>
                      <a:pt x="560" y="1527"/>
                    </a:cubicBezTo>
                    <a:close/>
                    <a:moveTo>
                      <a:pt x="798" y="1069"/>
                    </a:moveTo>
                    <a:cubicBezTo>
                      <a:pt x="323" y="1069"/>
                      <a:pt x="323" y="1069"/>
                      <a:pt x="323" y="1069"/>
                    </a:cubicBezTo>
                    <a:cubicBezTo>
                      <a:pt x="297" y="1014"/>
                      <a:pt x="267" y="959"/>
                      <a:pt x="237" y="905"/>
                    </a:cubicBezTo>
                    <a:cubicBezTo>
                      <a:pt x="170" y="786"/>
                      <a:pt x="102" y="664"/>
                      <a:pt x="102" y="560"/>
                    </a:cubicBezTo>
                    <a:cubicBezTo>
                      <a:pt x="102" y="307"/>
                      <a:pt x="307" y="102"/>
                      <a:pt x="560" y="102"/>
                    </a:cubicBezTo>
                    <a:cubicBezTo>
                      <a:pt x="813" y="102"/>
                      <a:pt x="1018" y="307"/>
                      <a:pt x="1018" y="560"/>
                    </a:cubicBezTo>
                    <a:cubicBezTo>
                      <a:pt x="1018" y="663"/>
                      <a:pt x="949" y="786"/>
                      <a:pt x="883" y="906"/>
                    </a:cubicBezTo>
                    <a:cubicBezTo>
                      <a:pt x="853" y="960"/>
                      <a:pt x="823" y="1014"/>
                      <a:pt x="798" y="10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defTabSz="913765"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ern="0" lang="id-ID" sz="2530">
                  <a:solidFill>
                    <a:schemeClr val="bg1"/>
                  </a:solidFill>
                  <a:latin typeface="Raleway Light"/>
                  <a:ea typeface="+mn-ea"/>
                </a:endParaRPr>
              </a:p>
            </p:txBody>
          </p:sp>
          <p:sp>
            <p:nvSpPr>
              <p:cNvPr id="88" name="Freeform 40">
                <a:extLst>
                  <a:ext uri="{FF2B5EF4-FFF2-40B4-BE49-F238E27FC236}">
                    <a16:creationId xmlns:a16="http://schemas.microsoft.com/office/drawing/2014/main" id="{7860B929-498A-47CB-AE8A-C9A877265FA6}"/>
                  </a:ext>
                </a:extLst>
              </p:cNvPr>
              <p:cNvSpPr/>
              <p:nvPr/>
            </p:nvSpPr>
            <p:spPr bwMode="auto">
              <a:xfrm>
                <a:off x="957263" y="955675"/>
                <a:ext cx="1239837" cy="1239837"/>
              </a:xfrm>
              <a:custGeom>
                <a:gdLst>
                  <a:gd fmla="*/ 305 w 330" name="T0"/>
                  <a:gd fmla="*/ 0 h 330" name="T1"/>
                  <a:gd fmla="*/ 0 w 330" name="T2"/>
                  <a:gd fmla="*/ 305 h 330" name="T3"/>
                  <a:gd fmla="*/ 25 w 330" name="T4"/>
                  <a:gd fmla="*/ 330 h 330" name="T5"/>
                  <a:gd fmla="*/ 50 w 330" name="T6"/>
                  <a:gd fmla="*/ 305 h 330" name="T7"/>
                  <a:gd fmla="*/ 305 w 330" name="T8"/>
                  <a:gd fmla="*/ 50 h 330" name="T9"/>
                  <a:gd fmla="*/ 330 w 330" name="T10"/>
                  <a:gd fmla="*/ 25 h 330" name="T11"/>
                  <a:gd fmla="*/ 305 w 330" name="T12"/>
                  <a:gd fmla="*/ 0 h 33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30" w="330">
                    <a:moveTo>
                      <a:pt x="305" y="0"/>
                    </a:moveTo>
                    <a:cubicBezTo>
                      <a:pt x="137" y="0"/>
                      <a:pt x="0" y="137"/>
                      <a:pt x="0" y="305"/>
                    </a:cubicBezTo>
                    <a:cubicBezTo>
                      <a:pt x="0" y="319"/>
                      <a:pt x="11" y="330"/>
                      <a:pt x="25" y="330"/>
                    </a:cubicBezTo>
                    <a:cubicBezTo>
                      <a:pt x="39" y="330"/>
                      <a:pt x="50" y="319"/>
                      <a:pt x="50" y="305"/>
                    </a:cubicBezTo>
                    <a:cubicBezTo>
                      <a:pt x="50" y="165"/>
                      <a:pt x="165" y="50"/>
                      <a:pt x="305" y="50"/>
                    </a:cubicBezTo>
                    <a:cubicBezTo>
                      <a:pt x="319" y="50"/>
                      <a:pt x="330" y="39"/>
                      <a:pt x="330" y="25"/>
                    </a:cubicBezTo>
                    <a:cubicBezTo>
                      <a:pt x="330" y="11"/>
                      <a:pt x="319" y="0"/>
                      <a:pt x="30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defTabSz="913765"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ern="0" lang="id-ID" sz="2530">
                  <a:solidFill>
                    <a:schemeClr val="bg1"/>
                  </a:solidFill>
                  <a:latin typeface="Raleway Light"/>
                  <a:ea typeface="+mn-ea"/>
                </a:endParaRPr>
              </a:p>
            </p:txBody>
          </p:sp>
        </p:grpSp>
        <p:grpSp>
          <p:nvGrpSpPr>
            <p:cNvPr id="80" name="Group 73">
              <a:extLst>
                <a:ext uri="{FF2B5EF4-FFF2-40B4-BE49-F238E27FC236}">
                  <a16:creationId xmlns:a16="http://schemas.microsoft.com/office/drawing/2014/main" id="{D7AF8570-7EF9-49EC-B6CE-B468B512CF26}"/>
                </a:ext>
              </a:extLst>
            </p:cNvPr>
            <p:cNvGrpSpPr/>
            <p:nvPr/>
          </p:nvGrpSpPr>
          <p:grpSpPr>
            <a:xfrm>
              <a:off x="20603260" y="8314456"/>
              <a:ext cx="749927" cy="749824"/>
              <a:chOff x="0" y="1588"/>
              <a:chExt cx="4016375" cy="4014787"/>
            </a:xfrm>
            <a:solidFill>
              <a:srgbClr val="FFFFFF"/>
            </a:solidFill>
          </p:grpSpPr>
          <p:sp>
            <p:nvSpPr>
              <p:cNvPr id="85" name="Freeform 48">
                <a:extLst>
                  <a:ext uri="{FF2B5EF4-FFF2-40B4-BE49-F238E27FC236}">
                    <a16:creationId xmlns:a16="http://schemas.microsoft.com/office/drawing/2014/main" id="{F4C408FB-517E-475F-B8D1-75C07010282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0" y="1588"/>
                <a:ext cx="4016375" cy="4014787"/>
              </a:xfrm>
              <a:custGeom>
                <a:gdLst>
                  <a:gd fmla="*/ 690 w 1068" name="T0"/>
                  <a:gd fmla="*/ 335 h 1068" name="T1"/>
                  <a:gd fmla="*/ 534 w 1068" name="T2"/>
                  <a:gd fmla="*/ 0 h 1068" name="T3"/>
                  <a:gd fmla="*/ 301 w 1068" name="T4"/>
                  <a:gd fmla="*/ 342 h 1068" name="T5"/>
                  <a:gd fmla="*/ 267 w 1068" name="T6"/>
                  <a:gd fmla="*/ 360 h 1068" name="T7"/>
                  <a:gd fmla="*/ 100 w 1068" name="T8"/>
                  <a:gd fmla="*/ 334 h 1068" name="T9"/>
                  <a:gd fmla="*/ 0 w 1068" name="T10"/>
                  <a:gd fmla="*/ 968 h 1068" name="T11"/>
                  <a:gd fmla="*/ 201 w 1068" name="T12"/>
                  <a:gd fmla="*/ 1068 h 1068" name="T13"/>
                  <a:gd fmla="*/ 291 w 1068" name="T14"/>
                  <a:gd fmla="*/ 1011 h 1068" name="T15"/>
                  <a:gd fmla="*/ 301 w 1068" name="T16"/>
                  <a:gd fmla="*/ 1013 h 1068" name="T17"/>
                  <a:gd fmla="*/ 635 w 1068" name="T18"/>
                  <a:gd fmla="*/ 1068 h 1068" name="T19"/>
                  <a:gd fmla="*/ 937 w 1068" name="T20"/>
                  <a:gd fmla="*/ 1004 h 1068" name="T21"/>
                  <a:gd fmla="*/ 952 w 1068" name="T22"/>
                  <a:gd fmla="*/ 909 h 1068" name="T23"/>
                  <a:gd fmla="*/ 1007 w 1068" name="T24"/>
                  <a:gd fmla="*/ 732 h 1068" name="T25"/>
                  <a:gd fmla="*/ 1039 w 1068" name="T26"/>
                  <a:gd fmla="*/ 560 h 1068" name="T27"/>
                  <a:gd fmla="*/ 1068 w 1068" name="T28"/>
                  <a:gd fmla="*/ 481 h 1068" name="T29"/>
                  <a:gd fmla="*/ 974 w 1068" name="T30"/>
                  <a:gd fmla="*/ 349 h 1068" name="T31"/>
                  <a:gd fmla="*/ 201 w 1068" name="T32"/>
                  <a:gd fmla="*/ 1001 h 1068" name="T33"/>
                  <a:gd fmla="*/ 67 w 1068" name="T34"/>
                  <a:gd fmla="*/ 968 h 1068" name="T35"/>
                  <a:gd fmla="*/ 100 w 1068" name="T36"/>
                  <a:gd fmla="*/ 401 h 1068" name="T37"/>
                  <a:gd fmla="*/ 234 w 1068" name="T38"/>
                  <a:gd fmla="*/ 434 h 1068" name="T39"/>
                  <a:gd fmla="*/ 1001 w 1068" name="T40"/>
                  <a:gd fmla="*/ 485 h 1068" name="T41"/>
                  <a:gd fmla="*/ 868 w 1068" name="T42"/>
                  <a:gd fmla="*/ 534 h 1068" name="T43"/>
                  <a:gd fmla="*/ 868 w 1068" name="T44"/>
                  <a:gd fmla="*/ 567 h 1068" name="T45"/>
                  <a:gd fmla="*/ 986 w 1068" name="T46"/>
                  <a:gd fmla="*/ 629 h 1068" name="T47"/>
                  <a:gd fmla="*/ 835 w 1068" name="T48"/>
                  <a:gd fmla="*/ 701 h 1068" name="T49"/>
                  <a:gd fmla="*/ 835 w 1068" name="T50"/>
                  <a:gd fmla="*/ 734 h 1068" name="T51"/>
                  <a:gd fmla="*/ 944 w 1068" name="T52"/>
                  <a:gd fmla="*/ 803 h 1068" name="T53"/>
                  <a:gd fmla="*/ 801 w 1068" name="T54"/>
                  <a:gd fmla="*/ 868 h 1068" name="T55"/>
                  <a:gd fmla="*/ 801 w 1068" name="T56"/>
                  <a:gd fmla="*/ 901 h 1068" name="T57"/>
                  <a:gd fmla="*/ 888 w 1068" name="T58"/>
                  <a:gd fmla="*/ 948 h 1068" name="T59"/>
                  <a:gd fmla="*/ 818 w 1068" name="T60"/>
                  <a:gd fmla="*/ 1001 h 1068" name="T61"/>
                  <a:gd fmla="*/ 450 w 1068" name="T62"/>
                  <a:gd fmla="*/ 980 h 1068" name="T63"/>
                  <a:gd fmla="*/ 268 w 1068" name="T64"/>
                  <a:gd fmla="*/ 914 h 1068" name="T65"/>
                  <a:gd fmla="*/ 294 w 1068" name="T66"/>
                  <a:gd fmla="*/ 418 h 1068" name="T67"/>
                  <a:gd fmla="*/ 501 w 1068" name="T68"/>
                  <a:gd fmla="*/ 100 h 1068" name="T69"/>
                  <a:gd fmla="*/ 632 w 1068" name="T70"/>
                  <a:gd fmla="*/ 225 h 1068" name="T71"/>
                  <a:gd fmla="*/ 962 w 1068" name="T72"/>
                  <a:gd fmla="*/ 413 h 1068" name="T73"/>
                  <a:gd fmla="*/ 1001 w 1068" name="T74"/>
                  <a:gd fmla="*/ 485 h 1068" name="T7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b="b" l="0" r="r" t="0"/>
                <a:pathLst>
                  <a:path h="1068" w="1068">
                    <a:moveTo>
                      <a:pt x="974" y="349"/>
                    </a:moveTo>
                    <a:cubicBezTo>
                      <a:pt x="932" y="339"/>
                      <a:pt x="834" y="339"/>
                      <a:pt x="690" y="335"/>
                    </a:cubicBezTo>
                    <a:cubicBezTo>
                      <a:pt x="697" y="304"/>
                      <a:pt x="699" y="275"/>
                      <a:pt x="699" y="225"/>
                    </a:cubicBezTo>
                    <a:cubicBezTo>
                      <a:pt x="699" y="105"/>
                      <a:pt x="611" y="0"/>
                      <a:pt x="534" y="0"/>
                    </a:cubicBezTo>
                    <a:cubicBezTo>
                      <a:pt x="480" y="0"/>
                      <a:pt x="435" y="45"/>
                      <a:pt x="434" y="99"/>
                    </a:cubicBezTo>
                    <a:cubicBezTo>
                      <a:pt x="433" y="167"/>
                      <a:pt x="413" y="283"/>
                      <a:pt x="301" y="342"/>
                    </a:cubicBezTo>
                    <a:cubicBezTo>
                      <a:pt x="292" y="346"/>
                      <a:pt x="269" y="357"/>
                      <a:pt x="265" y="359"/>
                    </a:cubicBezTo>
                    <a:cubicBezTo>
                      <a:pt x="267" y="360"/>
                      <a:pt x="267" y="360"/>
                      <a:pt x="267" y="360"/>
                    </a:cubicBezTo>
                    <a:cubicBezTo>
                      <a:pt x="250" y="345"/>
                      <a:pt x="225" y="334"/>
                      <a:pt x="201" y="334"/>
                    </a:cubicBezTo>
                    <a:cubicBezTo>
                      <a:pt x="100" y="334"/>
                      <a:pt x="100" y="334"/>
                      <a:pt x="100" y="334"/>
                    </a:cubicBezTo>
                    <a:cubicBezTo>
                      <a:pt x="45" y="334"/>
                      <a:pt x="0" y="379"/>
                      <a:pt x="0" y="434"/>
                    </a:cubicBezTo>
                    <a:cubicBezTo>
                      <a:pt x="0" y="968"/>
                      <a:pt x="0" y="968"/>
                      <a:pt x="0" y="968"/>
                    </a:cubicBezTo>
                    <a:cubicBezTo>
                      <a:pt x="0" y="1023"/>
                      <a:pt x="45" y="1068"/>
                      <a:pt x="100" y="1068"/>
                    </a:cubicBezTo>
                    <a:cubicBezTo>
                      <a:pt x="201" y="1068"/>
                      <a:pt x="201" y="1068"/>
                      <a:pt x="201" y="1068"/>
                    </a:cubicBezTo>
                    <a:cubicBezTo>
                      <a:pt x="240" y="1068"/>
                      <a:pt x="273" y="1044"/>
                      <a:pt x="290" y="1010"/>
                    </a:cubicBezTo>
                    <a:cubicBezTo>
                      <a:pt x="290" y="1011"/>
                      <a:pt x="291" y="1011"/>
                      <a:pt x="291" y="1011"/>
                    </a:cubicBezTo>
                    <a:cubicBezTo>
                      <a:pt x="293" y="1011"/>
                      <a:pt x="296" y="1012"/>
                      <a:pt x="299" y="1013"/>
                    </a:cubicBezTo>
                    <a:cubicBezTo>
                      <a:pt x="300" y="1013"/>
                      <a:pt x="300" y="1013"/>
                      <a:pt x="301" y="1013"/>
                    </a:cubicBezTo>
                    <a:cubicBezTo>
                      <a:pt x="320" y="1018"/>
                      <a:pt x="357" y="1027"/>
                      <a:pt x="436" y="1045"/>
                    </a:cubicBezTo>
                    <a:cubicBezTo>
                      <a:pt x="453" y="1049"/>
                      <a:pt x="542" y="1068"/>
                      <a:pt x="635" y="1068"/>
                    </a:cubicBezTo>
                    <a:cubicBezTo>
                      <a:pt x="818" y="1068"/>
                      <a:pt x="818" y="1068"/>
                      <a:pt x="818" y="1068"/>
                    </a:cubicBezTo>
                    <a:cubicBezTo>
                      <a:pt x="873" y="1068"/>
                      <a:pt x="913" y="1047"/>
                      <a:pt x="937" y="1004"/>
                    </a:cubicBezTo>
                    <a:cubicBezTo>
                      <a:pt x="938" y="1003"/>
                      <a:pt x="945" y="988"/>
                      <a:pt x="952" y="968"/>
                    </a:cubicBezTo>
                    <a:cubicBezTo>
                      <a:pt x="956" y="952"/>
                      <a:pt x="958" y="931"/>
                      <a:pt x="952" y="909"/>
                    </a:cubicBezTo>
                    <a:cubicBezTo>
                      <a:pt x="988" y="884"/>
                      <a:pt x="1000" y="847"/>
                      <a:pt x="1007" y="823"/>
                    </a:cubicBezTo>
                    <a:cubicBezTo>
                      <a:pt x="1020" y="783"/>
                      <a:pt x="1016" y="753"/>
                      <a:pt x="1007" y="732"/>
                    </a:cubicBezTo>
                    <a:cubicBezTo>
                      <a:pt x="1027" y="713"/>
                      <a:pt x="1045" y="684"/>
                      <a:pt x="1052" y="640"/>
                    </a:cubicBezTo>
                    <a:cubicBezTo>
                      <a:pt x="1056" y="612"/>
                      <a:pt x="1052" y="584"/>
                      <a:pt x="1039" y="560"/>
                    </a:cubicBezTo>
                    <a:cubicBezTo>
                      <a:pt x="1058" y="539"/>
                      <a:pt x="1066" y="513"/>
                      <a:pt x="1067" y="488"/>
                    </a:cubicBezTo>
                    <a:cubicBezTo>
                      <a:pt x="1068" y="481"/>
                      <a:pt x="1068" y="481"/>
                      <a:pt x="1068" y="481"/>
                    </a:cubicBezTo>
                    <a:cubicBezTo>
                      <a:pt x="1068" y="476"/>
                      <a:pt x="1068" y="474"/>
                      <a:pt x="1068" y="464"/>
                    </a:cubicBezTo>
                    <a:cubicBezTo>
                      <a:pt x="1068" y="422"/>
                      <a:pt x="1039" y="368"/>
                      <a:pt x="974" y="349"/>
                    </a:cubicBezTo>
                    <a:close/>
                    <a:moveTo>
                      <a:pt x="234" y="968"/>
                    </a:moveTo>
                    <a:cubicBezTo>
                      <a:pt x="234" y="986"/>
                      <a:pt x="219" y="1001"/>
                      <a:pt x="201" y="1001"/>
                    </a:cubicBezTo>
                    <a:cubicBezTo>
                      <a:pt x="100" y="1001"/>
                      <a:pt x="100" y="1001"/>
                      <a:pt x="100" y="1001"/>
                    </a:cubicBezTo>
                    <a:cubicBezTo>
                      <a:pt x="82" y="1001"/>
                      <a:pt x="67" y="986"/>
                      <a:pt x="67" y="968"/>
                    </a:cubicBezTo>
                    <a:cubicBezTo>
                      <a:pt x="67" y="434"/>
                      <a:pt x="67" y="434"/>
                      <a:pt x="67" y="434"/>
                    </a:cubicBezTo>
                    <a:cubicBezTo>
                      <a:pt x="67" y="415"/>
                      <a:pt x="82" y="401"/>
                      <a:pt x="100" y="401"/>
                    </a:cubicBezTo>
                    <a:cubicBezTo>
                      <a:pt x="201" y="401"/>
                      <a:pt x="201" y="401"/>
                      <a:pt x="201" y="401"/>
                    </a:cubicBezTo>
                    <a:cubicBezTo>
                      <a:pt x="219" y="401"/>
                      <a:pt x="234" y="415"/>
                      <a:pt x="234" y="434"/>
                    </a:cubicBezTo>
                    <a:lnTo>
                      <a:pt x="234" y="968"/>
                    </a:lnTo>
                    <a:close/>
                    <a:moveTo>
                      <a:pt x="1001" y="485"/>
                    </a:moveTo>
                    <a:cubicBezTo>
                      <a:pt x="1000" y="502"/>
                      <a:pt x="993" y="534"/>
                      <a:pt x="935" y="534"/>
                    </a:cubicBezTo>
                    <a:cubicBezTo>
                      <a:pt x="885" y="534"/>
                      <a:pt x="868" y="534"/>
                      <a:pt x="868" y="534"/>
                    </a:cubicBezTo>
                    <a:cubicBezTo>
                      <a:pt x="859" y="534"/>
                      <a:pt x="851" y="541"/>
                      <a:pt x="851" y="551"/>
                    </a:cubicBezTo>
                    <a:cubicBezTo>
                      <a:pt x="851" y="560"/>
                      <a:pt x="859" y="567"/>
                      <a:pt x="868" y="567"/>
                    </a:cubicBezTo>
                    <a:cubicBezTo>
                      <a:pt x="868" y="567"/>
                      <a:pt x="883" y="567"/>
                      <a:pt x="933" y="567"/>
                    </a:cubicBezTo>
                    <a:cubicBezTo>
                      <a:pt x="983" y="567"/>
                      <a:pt x="989" y="609"/>
                      <a:pt x="986" y="629"/>
                    </a:cubicBezTo>
                    <a:cubicBezTo>
                      <a:pt x="982" y="654"/>
                      <a:pt x="970" y="701"/>
                      <a:pt x="914" y="701"/>
                    </a:cubicBezTo>
                    <a:cubicBezTo>
                      <a:pt x="858" y="701"/>
                      <a:pt x="835" y="701"/>
                      <a:pt x="835" y="701"/>
                    </a:cubicBezTo>
                    <a:cubicBezTo>
                      <a:pt x="825" y="701"/>
                      <a:pt x="818" y="708"/>
                      <a:pt x="818" y="718"/>
                    </a:cubicBezTo>
                    <a:cubicBezTo>
                      <a:pt x="818" y="727"/>
                      <a:pt x="825" y="734"/>
                      <a:pt x="835" y="734"/>
                    </a:cubicBezTo>
                    <a:cubicBezTo>
                      <a:pt x="835" y="734"/>
                      <a:pt x="874" y="734"/>
                      <a:pt x="900" y="734"/>
                    </a:cubicBezTo>
                    <a:cubicBezTo>
                      <a:pt x="957" y="734"/>
                      <a:pt x="952" y="777"/>
                      <a:pt x="944" y="803"/>
                    </a:cubicBezTo>
                    <a:cubicBezTo>
                      <a:pt x="933" y="837"/>
                      <a:pt x="926" y="868"/>
                      <a:pt x="856" y="868"/>
                    </a:cubicBezTo>
                    <a:cubicBezTo>
                      <a:pt x="831" y="868"/>
                      <a:pt x="801" y="868"/>
                      <a:pt x="801" y="868"/>
                    </a:cubicBezTo>
                    <a:cubicBezTo>
                      <a:pt x="792" y="868"/>
                      <a:pt x="784" y="875"/>
                      <a:pt x="784" y="884"/>
                    </a:cubicBezTo>
                    <a:cubicBezTo>
                      <a:pt x="784" y="894"/>
                      <a:pt x="792" y="901"/>
                      <a:pt x="801" y="901"/>
                    </a:cubicBezTo>
                    <a:cubicBezTo>
                      <a:pt x="801" y="901"/>
                      <a:pt x="824" y="901"/>
                      <a:pt x="853" y="901"/>
                    </a:cubicBezTo>
                    <a:cubicBezTo>
                      <a:pt x="890" y="901"/>
                      <a:pt x="892" y="936"/>
                      <a:pt x="888" y="948"/>
                    </a:cubicBezTo>
                    <a:cubicBezTo>
                      <a:pt x="884" y="962"/>
                      <a:pt x="879" y="972"/>
                      <a:pt x="878" y="972"/>
                    </a:cubicBezTo>
                    <a:cubicBezTo>
                      <a:pt x="868" y="990"/>
                      <a:pt x="852" y="1001"/>
                      <a:pt x="818" y="1001"/>
                    </a:cubicBezTo>
                    <a:cubicBezTo>
                      <a:pt x="635" y="1001"/>
                      <a:pt x="635" y="1001"/>
                      <a:pt x="635" y="1001"/>
                    </a:cubicBezTo>
                    <a:cubicBezTo>
                      <a:pt x="544" y="1001"/>
                      <a:pt x="453" y="980"/>
                      <a:pt x="450" y="980"/>
                    </a:cubicBezTo>
                    <a:cubicBezTo>
                      <a:pt x="312" y="948"/>
                      <a:pt x="304" y="946"/>
                      <a:pt x="296" y="943"/>
                    </a:cubicBezTo>
                    <a:cubicBezTo>
                      <a:pt x="296" y="943"/>
                      <a:pt x="268" y="938"/>
                      <a:pt x="268" y="914"/>
                    </a:cubicBezTo>
                    <a:cubicBezTo>
                      <a:pt x="267" y="453"/>
                      <a:pt x="267" y="453"/>
                      <a:pt x="267" y="453"/>
                    </a:cubicBezTo>
                    <a:cubicBezTo>
                      <a:pt x="267" y="437"/>
                      <a:pt x="277" y="423"/>
                      <a:pt x="294" y="418"/>
                    </a:cubicBezTo>
                    <a:cubicBezTo>
                      <a:pt x="296" y="417"/>
                      <a:pt x="299" y="416"/>
                      <a:pt x="301" y="415"/>
                    </a:cubicBezTo>
                    <a:cubicBezTo>
                      <a:pt x="453" y="352"/>
                      <a:pt x="500" y="214"/>
                      <a:pt x="501" y="100"/>
                    </a:cubicBezTo>
                    <a:cubicBezTo>
                      <a:pt x="501" y="84"/>
                      <a:pt x="513" y="67"/>
                      <a:pt x="534" y="67"/>
                    </a:cubicBezTo>
                    <a:cubicBezTo>
                      <a:pt x="570" y="67"/>
                      <a:pt x="632" y="138"/>
                      <a:pt x="632" y="225"/>
                    </a:cubicBezTo>
                    <a:cubicBezTo>
                      <a:pt x="632" y="304"/>
                      <a:pt x="629" y="318"/>
                      <a:pt x="601" y="401"/>
                    </a:cubicBezTo>
                    <a:cubicBezTo>
                      <a:pt x="935" y="401"/>
                      <a:pt x="932" y="405"/>
                      <a:pt x="962" y="413"/>
                    </a:cubicBezTo>
                    <a:cubicBezTo>
                      <a:pt x="998" y="423"/>
                      <a:pt x="1002" y="454"/>
                      <a:pt x="1002" y="464"/>
                    </a:cubicBezTo>
                    <a:cubicBezTo>
                      <a:pt x="1002" y="476"/>
                      <a:pt x="1001" y="474"/>
                      <a:pt x="1001" y="48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defTabSz="913765"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ern="0" lang="id-ID" sz="2530">
                  <a:solidFill>
                    <a:schemeClr val="bg1"/>
                  </a:solidFill>
                  <a:latin typeface="Raleway Light"/>
                  <a:ea typeface="+mn-ea"/>
                </a:endParaRPr>
              </a:p>
            </p:txBody>
          </p:sp>
          <p:sp>
            <p:nvSpPr>
              <p:cNvPr id="86" name="Freeform 49">
                <a:extLst>
                  <a:ext uri="{FF2B5EF4-FFF2-40B4-BE49-F238E27FC236}">
                    <a16:creationId xmlns:a16="http://schemas.microsoft.com/office/drawing/2014/main" id="{0CF5BDBC-ACEC-4675-92E9-9BAC0B9E05F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76238" y="3263900"/>
                <a:ext cx="379413" cy="376237"/>
              </a:xfrm>
              <a:custGeom>
                <a:gdLst>
                  <a:gd fmla="*/ 50 w 101" name="T0"/>
                  <a:gd fmla="*/ 0 h 100" name="T1"/>
                  <a:gd fmla="*/ 0 w 101" name="T2"/>
                  <a:gd fmla="*/ 50 h 100" name="T3"/>
                  <a:gd fmla="*/ 50 w 101" name="T4"/>
                  <a:gd fmla="*/ 100 h 100" name="T5"/>
                  <a:gd fmla="*/ 101 w 101" name="T6"/>
                  <a:gd fmla="*/ 50 h 100" name="T7"/>
                  <a:gd fmla="*/ 50 w 101" name="T8"/>
                  <a:gd fmla="*/ 0 h 100" name="T9"/>
                  <a:gd fmla="*/ 50 w 101" name="T10"/>
                  <a:gd fmla="*/ 67 h 100" name="T11"/>
                  <a:gd fmla="*/ 34 w 101" name="T12"/>
                  <a:gd fmla="*/ 50 h 100" name="T13"/>
                  <a:gd fmla="*/ 50 w 101" name="T14"/>
                  <a:gd fmla="*/ 33 h 100" name="T15"/>
                  <a:gd fmla="*/ 67 w 101" name="T16"/>
                  <a:gd fmla="*/ 50 h 100" name="T17"/>
                  <a:gd fmla="*/ 50 w 101" name="T18"/>
                  <a:gd fmla="*/ 67 h 10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100" w="100">
                    <a:moveTo>
                      <a:pt x="50" y="0"/>
                    </a:moveTo>
                    <a:cubicBezTo>
                      <a:pt x="23" y="0"/>
                      <a:pt x="0" y="22"/>
                      <a:pt x="0" y="50"/>
                    </a:cubicBezTo>
                    <a:cubicBezTo>
                      <a:pt x="0" y="77"/>
                      <a:pt x="23" y="100"/>
                      <a:pt x="50" y="100"/>
                    </a:cubicBezTo>
                    <a:cubicBezTo>
                      <a:pt x="78" y="100"/>
                      <a:pt x="101" y="77"/>
                      <a:pt x="101" y="50"/>
                    </a:cubicBezTo>
                    <a:cubicBezTo>
                      <a:pt x="101" y="22"/>
                      <a:pt x="78" y="0"/>
                      <a:pt x="50" y="0"/>
                    </a:cubicBezTo>
                    <a:close/>
                    <a:moveTo>
                      <a:pt x="50" y="67"/>
                    </a:moveTo>
                    <a:cubicBezTo>
                      <a:pt x="41" y="67"/>
                      <a:pt x="34" y="59"/>
                      <a:pt x="34" y="50"/>
                    </a:cubicBezTo>
                    <a:cubicBezTo>
                      <a:pt x="34" y="41"/>
                      <a:pt x="41" y="33"/>
                      <a:pt x="50" y="33"/>
                    </a:cubicBezTo>
                    <a:cubicBezTo>
                      <a:pt x="60" y="33"/>
                      <a:pt x="67" y="41"/>
                      <a:pt x="67" y="50"/>
                    </a:cubicBezTo>
                    <a:cubicBezTo>
                      <a:pt x="67" y="59"/>
                      <a:pt x="60" y="67"/>
                      <a:pt x="50" y="6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defTabSz="913765"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ern="0" lang="id-ID" sz="2530">
                  <a:solidFill>
                    <a:schemeClr val="bg1"/>
                  </a:solidFill>
                  <a:latin typeface="Raleway Light"/>
                  <a:ea typeface="+mn-ea"/>
                </a:endParaRPr>
              </a:p>
            </p:txBody>
          </p:sp>
        </p:grpSp>
        <p:grpSp>
          <p:nvGrpSpPr>
            <p:cNvPr id="81" name="Group 76">
              <a:extLst>
                <a:ext uri="{FF2B5EF4-FFF2-40B4-BE49-F238E27FC236}">
                  <a16:creationId xmlns:a16="http://schemas.microsoft.com/office/drawing/2014/main" id="{C4119068-C11E-4E3F-A664-59202B29FB45}"/>
                </a:ext>
              </a:extLst>
            </p:cNvPr>
            <p:cNvGrpSpPr/>
            <p:nvPr/>
          </p:nvGrpSpPr>
          <p:grpSpPr>
            <a:xfrm>
              <a:off x="15757556" y="4413122"/>
              <a:ext cx="873610" cy="753752"/>
              <a:chOff x="-122237" y="-128588"/>
              <a:chExt cx="4632324" cy="3995738"/>
            </a:xfrm>
            <a:solidFill>
              <a:srgbClr val="FFFFFF"/>
            </a:solidFill>
          </p:grpSpPr>
          <p:sp>
            <p:nvSpPr>
              <p:cNvPr id="83" name="Freeform 34">
                <a:extLst>
                  <a:ext uri="{FF2B5EF4-FFF2-40B4-BE49-F238E27FC236}">
                    <a16:creationId xmlns:a16="http://schemas.microsoft.com/office/drawing/2014/main" id="{8FCBCF7E-1C98-44E0-9B66-04DE91F7C42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122237" y="-128588"/>
                <a:ext cx="4632324" cy="3995738"/>
              </a:xfrm>
              <a:custGeom>
                <a:gdLst>
                  <a:gd fmla="*/ 1096 w 1232" name="T0"/>
                  <a:gd fmla="*/ 134 h 1062" name="T1"/>
                  <a:gd fmla="*/ 616 w 1232" name="T2"/>
                  <a:gd fmla="*/ 123 h 1062" name="T3"/>
                  <a:gd fmla="*/ 136 w 1232" name="T4"/>
                  <a:gd fmla="*/ 134 h 1062" name="T5"/>
                  <a:gd fmla="*/ 136 w 1232" name="T6"/>
                  <a:gd fmla="*/ 622 h 1062" name="T7"/>
                  <a:gd fmla="*/ 538 w 1232" name="T8"/>
                  <a:gd fmla="*/ 1020 h 1062" name="T9"/>
                  <a:gd fmla="*/ 694 w 1232" name="T10"/>
                  <a:gd fmla="*/ 1020 h 1062" name="T11"/>
                  <a:gd fmla="*/ 1096 w 1232" name="T12"/>
                  <a:gd fmla="*/ 622 h 1062" name="T13"/>
                  <a:gd fmla="*/ 1096 w 1232" name="T14"/>
                  <a:gd fmla="*/ 134 h 1062" name="T15"/>
                  <a:gd fmla="*/ 1044 w 1232" name="T16"/>
                  <a:gd fmla="*/ 570 h 1062" name="T17"/>
                  <a:gd fmla="*/ 642 w 1232" name="T18"/>
                  <a:gd fmla="*/ 968 h 1062" name="T19"/>
                  <a:gd fmla="*/ 590 w 1232" name="T20"/>
                  <a:gd fmla="*/ 968 h 1062" name="T21"/>
                  <a:gd fmla="*/ 188 w 1232" name="T22"/>
                  <a:gd fmla="*/ 570 h 1062" name="T23"/>
                  <a:gd fmla="*/ 188 w 1232" name="T24"/>
                  <a:gd fmla="*/ 185 h 1062" name="T25"/>
                  <a:gd fmla="*/ 567 w 1232" name="T26"/>
                  <a:gd fmla="*/ 177 h 1062" name="T27"/>
                  <a:gd fmla="*/ 616 w 1232" name="T28"/>
                  <a:gd fmla="*/ 221 h 1062" name="T29"/>
                  <a:gd fmla="*/ 665 w 1232" name="T30"/>
                  <a:gd fmla="*/ 177 h 1062" name="T31"/>
                  <a:gd fmla="*/ 1044 w 1232" name="T32"/>
                  <a:gd fmla="*/ 185 h 1062" name="T33"/>
                  <a:gd fmla="*/ 1044 w 1232" name="T34"/>
                  <a:gd fmla="*/ 570 h 1062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1062" w="1232">
                    <a:moveTo>
                      <a:pt x="1096" y="134"/>
                    </a:moveTo>
                    <a:cubicBezTo>
                      <a:pt x="964" y="3"/>
                      <a:pt x="753" y="0"/>
                      <a:pt x="616" y="123"/>
                    </a:cubicBezTo>
                    <a:cubicBezTo>
                      <a:pt x="479" y="0"/>
                      <a:pt x="268" y="3"/>
                      <a:pt x="136" y="134"/>
                    </a:cubicBezTo>
                    <a:cubicBezTo>
                      <a:pt x="0" y="268"/>
                      <a:pt x="0" y="487"/>
                      <a:pt x="136" y="622"/>
                    </a:cubicBezTo>
                    <a:cubicBezTo>
                      <a:pt x="175" y="660"/>
                      <a:pt x="538" y="1020"/>
                      <a:pt x="538" y="1020"/>
                    </a:cubicBezTo>
                    <a:cubicBezTo>
                      <a:pt x="581" y="1062"/>
                      <a:pt x="651" y="1062"/>
                      <a:pt x="694" y="1020"/>
                    </a:cubicBezTo>
                    <a:cubicBezTo>
                      <a:pt x="694" y="1020"/>
                      <a:pt x="1092" y="626"/>
                      <a:pt x="1096" y="622"/>
                    </a:cubicBezTo>
                    <a:cubicBezTo>
                      <a:pt x="1232" y="487"/>
                      <a:pt x="1232" y="268"/>
                      <a:pt x="1096" y="134"/>
                    </a:cubicBezTo>
                    <a:close/>
                    <a:moveTo>
                      <a:pt x="1044" y="570"/>
                    </a:moveTo>
                    <a:cubicBezTo>
                      <a:pt x="642" y="968"/>
                      <a:pt x="642" y="968"/>
                      <a:pt x="642" y="968"/>
                    </a:cubicBezTo>
                    <a:cubicBezTo>
                      <a:pt x="628" y="982"/>
                      <a:pt x="604" y="982"/>
                      <a:pt x="590" y="968"/>
                    </a:cubicBezTo>
                    <a:cubicBezTo>
                      <a:pt x="188" y="570"/>
                      <a:pt x="188" y="570"/>
                      <a:pt x="188" y="570"/>
                    </a:cubicBezTo>
                    <a:cubicBezTo>
                      <a:pt x="81" y="464"/>
                      <a:pt x="81" y="291"/>
                      <a:pt x="188" y="185"/>
                    </a:cubicBezTo>
                    <a:cubicBezTo>
                      <a:pt x="291" y="82"/>
                      <a:pt x="458" y="79"/>
                      <a:pt x="567" y="177"/>
                    </a:cubicBezTo>
                    <a:cubicBezTo>
                      <a:pt x="616" y="221"/>
                      <a:pt x="616" y="221"/>
                      <a:pt x="616" y="221"/>
                    </a:cubicBezTo>
                    <a:cubicBezTo>
                      <a:pt x="665" y="177"/>
                      <a:pt x="665" y="177"/>
                      <a:pt x="665" y="177"/>
                    </a:cubicBezTo>
                    <a:cubicBezTo>
                      <a:pt x="774" y="79"/>
                      <a:pt x="941" y="82"/>
                      <a:pt x="1044" y="185"/>
                    </a:cubicBezTo>
                    <a:cubicBezTo>
                      <a:pt x="1151" y="291"/>
                      <a:pt x="1151" y="464"/>
                      <a:pt x="1044" y="57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defTabSz="913765"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ern="0" lang="id-ID" sz="2530">
                  <a:solidFill>
                    <a:schemeClr val="bg1"/>
                  </a:solidFill>
                  <a:latin typeface="Raleway Light"/>
                  <a:ea typeface="+mn-ea"/>
                </a:endParaRPr>
              </a:p>
            </p:txBody>
          </p:sp>
          <p:sp>
            <p:nvSpPr>
              <p:cNvPr id="84" name="Freeform 35">
                <a:extLst>
                  <a:ext uri="{FF2B5EF4-FFF2-40B4-BE49-F238E27FC236}">
                    <a16:creationId xmlns:a16="http://schemas.microsoft.com/office/drawing/2014/main" id="{6D0AFD37-9DD6-4066-BB84-C1F3FEC1F287}"/>
                  </a:ext>
                </a:extLst>
              </p:cNvPr>
              <p:cNvSpPr/>
              <p:nvPr/>
            </p:nvSpPr>
            <p:spPr bwMode="auto">
              <a:xfrm>
                <a:off x="688975" y="681038"/>
                <a:ext cx="650875" cy="650875"/>
              </a:xfrm>
              <a:custGeom>
                <a:gdLst>
                  <a:gd fmla="*/ 154 w 173" name="T0"/>
                  <a:gd fmla="*/ 0 h 173" name="T1"/>
                  <a:gd fmla="*/ 154 w 173" name="T2"/>
                  <a:gd fmla="*/ 0 h 173" name="T3"/>
                  <a:gd fmla="*/ 0 w 173" name="T4"/>
                  <a:gd fmla="*/ 154 h 173" name="T5"/>
                  <a:gd fmla="*/ 0 w 173" name="T6"/>
                  <a:gd fmla="*/ 154 h 173" name="T7"/>
                  <a:gd fmla="*/ 18 w 173" name="T8"/>
                  <a:gd fmla="*/ 173 h 173" name="T9"/>
                  <a:gd fmla="*/ 36 w 173" name="T10"/>
                  <a:gd fmla="*/ 154 h 173" name="T11"/>
                  <a:gd fmla="*/ 36 w 173" name="T12"/>
                  <a:gd fmla="*/ 154 h 173" name="T13"/>
                  <a:gd fmla="*/ 154 w 173" name="T14"/>
                  <a:gd fmla="*/ 36 h 173" name="T15"/>
                  <a:gd fmla="*/ 154 w 173" name="T16"/>
                  <a:gd fmla="*/ 36 h 173" name="T17"/>
                  <a:gd fmla="*/ 173 w 173" name="T18"/>
                  <a:gd fmla="*/ 18 h 173" name="T19"/>
                  <a:gd fmla="*/ 154 w 173" name="T20"/>
                  <a:gd fmla="*/ 0 h 173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173" w="173">
                    <a:moveTo>
                      <a:pt x="154" y="0"/>
                    </a:moveTo>
                    <a:cubicBezTo>
                      <a:pt x="154" y="0"/>
                      <a:pt x="154" y="0"/>
                      <a:pt x="154" y="0"/>
                    </a:cubicBezTo>
                    <a:cubicBezTo>
                      <a:pt x="69" y="0"/>
                      <a:pt x="0" y="69"/>
                      <a:pt x="0" y="154"/>
                    </a:cubicBezTo>
                    <a:cubicBezTo>
                      <a:pt x="0" y="154"/>
                      <a:pt x="0" y="154"/>
                      <a:pt x="0" y="154"/>
                    </a:cubicBezTo>
                    <a:cubicBezTo>
                      <a:pt x="0" y="165"/>
                      <a:pt x="8" y="173"/>
                      <a:pt x="18" y="173"/>
                    </a:cubicBezTo>
                    <a:cubicBezTo>
                      <a:pt x="28" y="173"/>
                      <a:pt x="36" y="165"/>
                      <a:pt x="36" y="154"/>
                    </a:cubicBezTo>
                    <a:cubicBezTo>
                      <a:pt x="36" y="154"/>
                      <a:pt x="36" y="154"/>
                      <a:pt x="36" y="154"/>
                    </a:cubicBezTo>
                    <a:cubicBezTo>
                      <a:pt x="36" y="89"/>
                      <a:pt x="89" y="36"/>
                      <a:pt x="154" y="36"/>
                    </a:cubicBezTo>
                    <a:cubicBezTo>
                      <a:pt x="154" y="36"/>
                      <a:pt x="154" y="36"/>
                      <a:pt x="154" y="36"/>
                    </a:cubicBezTo>
                    <a:cubicBezTo>
                      <a:pt x="165" y="36"/>
                      <a:pt x="173" y="28"/>
                      <a:pt x="173" y="18"/>
                    </a:cubicBezTo>
                    <a:cubicBezTo>
                      <a:pt x="173" y="8"/>
                      <a:pt x="165" y="0"/>
                      <a:pt x="15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defTabSz="913765"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ern="0" lang="id-ID" sz="2530">
                  <a:solidFill>
                    <a:schemeClr val="bg1"/>
                  </a:solidFill>
                  <a:latin typeface="Raleway Light"/>
                  <a:ea typeface="+mn-ea"/>
                </a:endParaRPr>
              </a:p>
            </p:txBody>
          </p:sp>
        </p:grpSp>
        <p:sp>
          <p:nvSpPr>
            <p:cNvPr id="82" name="Freeform 44">
              <a:extLst>
                <a:ext uri="{FF2B5EF4-FFF2-40B4-BE49-F238E27FC236}">
                  <a16:creationId xmlns:a16="http://schemas.microsoft.com/office/drawing/2014/main" id="{88B6F5BD-7136-4A8C-95E4-E1466DE102A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435214" y="4541253"/>
              <a:ext cx="826579" cy="620562"/>
            </a:xfrm>
            <a:custGeom>
              <a:gdLst>
                <a:gd fmla="*/ 500239139 w 1124" name="T0"/>
                <a:gd fmla="*/ 11379915 h 843" name="T1"/>
                <a:gd fmla="*/ 134658838 w 1124" name="T2"/>
                <a:gd fmla="*/ 0 h 843" name="T3"/>
                <a:gd fmla="*/ 11356637 w 1124" name="T4"/>
                <a:gd fmla="*/ 107837186 h 843" name="T5"/>
                <a:gd fmla="*/ 9734365 w 1124" name="T6"/>
                <a:gd fmla="*/ 159859127 h 843" name="T7"/>
                <a:gd fmla="*/ 303929568 w 1124" name="T8"/>
                <a:gd fmla="*/ 456817551 h 843" name="T9"/>
                <a:gd fmla="*/ 598124036 w 1124" name="T10"/>
                <a:gd fmla="*/ 159859127 h 843" name="T11"/>
                <a:gd fmla="*/ 596501765 w 1124" name="T12"/>
                <a:gd fmla="*/ 107837186 h 843" name="T13"/>
                <a:gd fmla="*/ 261746830 w 1124" name="T14"/>
                <a:gd fmla="*/ 133305993 h 843" name="T15"/>
                <a:gd fmla="*/ 346111571 w 1124" name="T16"/>
                <a:gd fmla="*/ 133305993 h 843" name="T17"/>
                <a:gd fmla="*/ 370447852 w 1124" name="T18"/>
                <a:gd fmla="*/ 42268149 h 843" name="T19"/>
                <a:gd fmla="*/ 360713487 w 1124" name="T20"/>
                <a:gd fmla="*/ 120842487 h 843" name="T21"/>
                <a:gd fmla="*/ 247144915 w 1124" name="T22"/>
                <a:gd fmla="*/ 120842487 h 843" name="T23"/>
                <a:gd fmla="*/ 237410550 w 1124" name="T24"/>
                <a:gd fmla="*/ 42268149 h 843" name="T25"/>
                <a:gd fmla="*/ 247144915 w 1124" name="T26"/>
                <a:gd fmla="*/ 120842487 h 843" name="T27"/>
                <a:gd fmla="*/ 303929568 w 1124" name="T28"/>
                <a:gd fmla="*/ 389080596 h 843" name="T29"/>
                <a:gd fmla="*/ 350978386 w 1124" name="T30"/>
                <a:gd fmla="*/ 152272517 h 843" name="T31"/>
                <a:gd fmla="*/ 464005711 w 1124" name="T32"/>
                <a:gd fmla="*/ 152272517 h 843" name="T33"/>
                <a:gd fmla="*/ 370447852 w 1124" name="T34"/>
                <a:gd fmla="*/ 152272517 h 843" name="T35"/>
                <a:gd fmla="*/ 422364220 w 1124" name="T36"/>
                <a:gd fmla="*/ 94290090 h 843" name="T37"/>
                <a:gd fmla="*/ 375855178 w 1124" name="T38"/>
                <a:gd fmla="*/ 133305993 h 843" name="T39"/>
                <a:gd fmla="*/ 460219920 w 1124" name="T40"/>
                <a:gd fmla="*/ 37932312 h 843" name="T41"/>
                <a:gd fmla="*/ 393161125 w 1124" name="T42"/>
                <a:gd fmla="*/ 37932312 h 843" name="T43"/>
                <a:gd fmla="*/ 261746830 w 1124" name="T44"/>
                <a:gd fmla="*/ 37932312 h 843" name="T45"/>
                <a:gd fmla="*/ 303929568 w 1124" name="T46"/>
                <a:gd fmla="*/ 73155647 h 843" name="T47"/>
                <a:gd fmla="*/ 147638481 w 1124" name="T48"/>
                <a:gd fmla="*/ 37932312 h 843" name="T49"/>
                <a:gd fmla="*/ 184412422 w 1124" name="T50"/>
                <a:gd fmla="*/ 68278751 h 843" name="T51"/>
                <a:gd fmla="*/ 232003223 w 1124" name="T52"/>
                <a:gd fmla="*/ 133305993 h 843" name="T53"/>
                <a:gd fmla="*/ 185494182 w 1124" name="T54"/>
                <a:gd fmla="*/ 94290090 h 843" name="T55"/>
                <a:gd fmla="*/ 283919591 w 1124" name="T56"/>
                <a:gd fmla="*/ 385829087 h 843" name="T57"/>
                <a:gd fmla="*/ 237410550 w 1124" name="T58"/>
                <a:gd fmla="*/ 152272517 h 843" name="T59"/>
                <a:gd fmla="*/ 54620399 w 1124" name="T60"/>
                <a:gd fmla="*/ 152272517 h 843" name="T61"/>
                <a:gd fmla="*/ 241196341 w 1124" name="T62"/>
                <a:gd fmla="*/ 351690079 h 843" name="T63"/>
                <a:gd fmla="*/ 553238002 w 1124" name="T64"/>
                <a:gd fmla="*/ 152272517 h 843" name="T65"/>
                <a:gd fmla="*/ 486178472 w 1124" name="T66"/>
                <a:gd fmla="*/ 152272517 h 843" name="T67"/>
                <a:gd fmla="*/ 436966135 w 1124" name="T68"/>
                <a:gd fmla="*/ 81825848 h 843" name="T69"/>
                <a:gd fmla="*/ 568379694 w 1124" name="T70"/>
                <a:gd fmla="*/ 133305993 h 843" name="T71"/>
                <a:gd fmla="*/ 127087992 w 1124" name="T72"/>
                <a:gd fmla="*/ 45518922 h 843" name="T73"/>
                <a:gd fmla="*/ 119516411 w 1124" name="T74"/>
                <a:gd fmla="*/ 133305993 h 843" name="T75"/>
                <a:gd fmla="*/ 127087992 w 1124" name="T76"/>
                <a:gd fmla="*/ 45518922 h 843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</a:gdLst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b="b" l="0" r="r" t="0"/>
              <a:pathLst>
                <a:path h="843" w="1124">
                  <a:moveTo>
                    <a:pt x="1103" y="199"/>
                  </a:moveTo>
                  <a:cubicBezTo>
                    <a:pt x="925" y="21"/>
                    <a:pt x="925" y="21"/>
                    <a:pt x="925" y="21"/>
                  </a:cubicBezTo>
                  <a:cubicBezTo>
                    <a:pt x="912" y="7"/>
                    <a:pt x="894" y="0"/>
                    <a:pt x="875" y="0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230" y="0"/>
                    <a:pt x="212" y="7"/>
                    <a:pt x="199" y="21"/>
                  </a:cubicBezTo>
                  <a:cubicBezTo>
                    <a:pt x="21" y="199"/>
                    <a:pt x="21" y="199"/>
                    <a:pt x="21" y="199"/>
                  </a:cubicBezTo>
                  <a:cubicBezTo>
                    <a:pt x="7" y="213"/>
                    <a:pt x="0" y="231"/>
                    <a:pt x="0" y="249"/>
                  </a:cubicBezTo>
                  <a:cubicBezTo>
                    <a:pt x="0" y="266"/>
                    <a:pt x="6" y="282"/>
                    <a:pt x="18" y="295"/>
                  </a:cubicBezTo>
                  <a:cubicBezTo>
                    <a:pt x="509" y="819"/>
                    <a:pt x="509" y="819"/>
                    <a:pt x="509" y="819"/>
                  </a:cubicBezTo>
                  <a:cubicBezTo>
                    <a:pt x="523" y="834"/>
                    <a:pt x="542" y="843"/>
                    <a:pt x="562" y="843"/>
                  </a:cubicBezTo>
                  <a:cubicBezTo>
                    <a:pt x="582" y="843"/>
                    <a:pt x="601" y="834"/>
                    <a:pt x="615" y="819"/>
                  </a:cubicBezTo>
                  <a:cubicBezTo>
                    <a:pt x="1106" y="295"/>
                    <a:pt x="1106" y="295"/>
                    <a:pt x="1106" y="295"/>
                  </a:cubicBezTo>
                  <a:cubicBezTo>
                    <a:pt x="1118" y="282"/>
                    <a:pt x="1124" y="265"/>
                    <a:pt x="1124" y="248"/>
                  </a:cubicBezTo>
                  <a:cubicBezTo>
                    <a:pt x="1124" y="230"/>
                    <a:pt x="1117" y="213"/>
                    <a:pt x="1103" y="199"/>
                  </a:cubicBezTo>
                  <a:close/>
                  <a:moveTo>
                    <a:pt x="640" y="246"/>
                  </a:moveTo>
                  <a:cubicBezTo>
                    <a:pt x="484" y="246"/>
                    <a:pt x="484" y="246"/>
                    <a:pt x="484" y="246"/>
                  </a:cubicBezTo>
                  <a:cubicBezTo>
                    <a:pt x="562" y="181"/>
                    <a:pt x="562" y="181"/>
                    <a:pt x="562" y="181"/>
                  </a:cubicBezTo>
                  <a:lnTo>
                    <a:pt x="640" y="246"/>
                  </a:lnTo>
                  <a:close/>
                  <a:moveTo>
                    <a:pt x="589" y="158"/>
                  </a:moveTo>
                  <a:cubicBezTo>
                    <a:pt x="685" y="78"/>
                    <a:pt x="685" y="78"/>
                    <a:pt x="685" y="78"/>
                  </a:cubicBezTo>
                  <a:cubicBezTo>
                    <a:pt x="756" y="149"/>
                    <a:pt x="756" y="149"/>
                    <a:pt x="756" y="149"/>
                  </a:cubicBezTo>
                  <a:cubicBezTo>
                    <a:pt x="667" y="223"/>
                    <a:pt x="667" y="223"/>
                    <a:pt x="667" y="223"/>
                  </a:cubicBezTo>
                  <a:lnTo>
                    <a:pt x="589" y="158"/>
                  </a:lnTo>
                  <a:close/>
                  <a:moveTo>
                    <a:pt x="457" y="223"/>
                  </a:moveTo>
                  <a:cubicBezTo>
                    <a:pt x="368" y="149"/>
                    <a:pt x="368" y="149"/>
                    <a:pt x="368" y="149"/>
                  </a:cubicBezTo>
                  <a:cubicBezTo>
                    <a:pt x="439" y="78"/>
                    <a:pt x="439" y="78"/>
                    <a:pt x="439" y="78"/>
                  </a:cubicBezTo>
                  <a:cubicBezTo>
                    <a:pt x="535" y="158"/>
                    <a:pt x="535" y="158"/>
                    <a:pt x="535" y="158"/>
                  </a:cubicBezTo>
                  <a:lnTo>
                    <a:pt x="457" y="223"/>
                  </a:lnTo>
                  <a:close/>
                  <a:moveTo>
                    <a:pt x="649" y="281"/>
                  </a:moveTo>
                  <a:cubicBezTo>
                    <a:pt x="562" y="718"/>
                    <a:pt x="562" y="718"/>
                    <a:pt x="562" y="718"/>
                  </a:cubicBezTo>
                  <a:cubicBezTo>
                    <a:pt x="475" y="281"/>
                    <a:pt x="475" y="281"/>
                    <a:pt x="475" y="281"/>
                  </a:cubicBezTo>
                  <a:lnTo>
                    <a:pt x="649" y="281"/>
                  </a:lnTo>
                  <a:close/>
                  <a:moveTo>
                    <a:pt x="685" y="281"/>
                  </a:moveTo>
                  <a:cubicBezTo>
                    <a:pt x="858" y="281"/>
                    <a:pt x="858" y="281"/>
                    <a:pt x="858" y="281"/>
                  </a:cubicBezTo>
                  <a:cubicBezTo>
                    <a:pt x="599" y="712"/>
                    <a:pt x="599" y="712"/>
                    <a:pt x="599" y="712"/>
                  </a:cubicBezTo>
                  <a:lnTo>
                    <a:pt x="685" y="281"/>
                  </a:lnTo>
                  <a:close/>
                  <a:moveTo>
                    <a:pt x="695" y="246"/>
                  </a:moveTo>
                  <a:cubicBezTo>
                    <a:pt x="781" y="174"/>
                    <a:pt x="781" y="174"/>
                    <a:pt x="781" y="174"/>
                  </a:cubicBezTo>
                  <a:cubicBezTo>
                    <a:pt x="853" y="246"/>
                    <a:pt x="853" y="246"/>
                    <a:pt x="853" y="246"/>
                  </a:cubicBezTo>
                  <a:lnTo>
                    <a:pt x="695" y="246"/>
                  </a:lnTo>
                  <a:close/>
                  <a:moveTo>
                    <a:pt x="727" y="70"/>
                  </a:moveTo>
                  <a:cubicBezTo>
                    <a:pt x="851" y="70"/>
                    <a:pt x="851" y="70"/>
                    <a:pt x="851" y="70"/>
                  </a:cubicBezTo>
                  <a:cubicBezTo>
                    <a:pt x="783" y="126"/>
                    <a:pt x="783" y="126"/>
                    <a:pt x="783" y="126"/>
                  </a:cubicBezTo>
                  <a:lnTo>
                    <a:pt x="727" y="70"/>
                  </a:lnTo>
                  <a:close/>
                  <a:moveTo>
                    <a:pt x="562" y="135"/>
                  </a:moveTo>
                  <a:cubicBezTo>
                    <a:pt x="484" y="70"/>
                    <a:pt x="484" y="70"/>
                    <a:pt x="484" y="70"/>
                  </a:cubicBezTo>
                  <a:cubicBezTo>
                    <a:pt x="640" y="70"/>
                    <a:pt x="640" y="70"/>
                    <a:pt x="640" y="70"/>
                  </a:cubicBezTo>
                  <a:lnTo>
                    <a:pt x="562" y="135"/>
                  </a:lnTo>
                  <a:close/>
                  <a:moveTo>
                    <a:pt x="341" y="126"/>
                  </a:moveTo>
                  <a:cubicBezTo>
                    <a:pt x="273" y="70"/>
                    <a:pt x="273" y="70"/>
                    <a:pt x="273" y="70"/>
                  </a:cubicBezTo>
                  <a:cubicBezTo>
                    <a:pt x="397" y="70"/>
                    <a:pt x="397" y="70"/>
                    <a:pt x="397" y="70"/>
                  </a:cubicBezTo>
                  <a:lnTo>
                    <a:pt x="341" y="126"/>
                  </a:lnTo>
                  <a:close/>
                  <a:moveTo>
                    <a:pt x="343" y="174"/>
                  </a:moveTo>
                  <a:cubicBezTo>
                    <a:pt x="429" y="246"/>
                    <a:pt x="429" y="246"/>
                    <a:pt x="429" y="246"/>
                  </a:cubicBezTo>
                  <a:cubicBezTo>
                    <a:pt x="271" y="246"/>
                    <a:pt x="271" y="246"/>
                    <a:pt x="271" y="246"/>
                  </a:cubicBezTo>
                  <a:lnTo>
                    <a:pt x="343" y="174"/>
                  </a:lnTo>
                  <a:close/>
                  <a:moveTo>
                    <a:pt x="439" y="281"/>
                  </a:moveTo>
                  <a:cubicBezTo>
                    <a:pt x="525" y="712"/>
                    <a:pt x="525" y="712"/>
                    <a:pt x="525" y="712"/>
                  </a:cubicBezTo>
                  <a:cubicBezTo>
                    <a:pt x="266" y="281"/>
                    <a:pt x="266" y="281"/>
                    <a:pt x="266" y="281"/>
                  </a:cubicBezTo>
                  <a:lnTo>
                    <a:pt x="439" y="281"/>
                  </a:lnTo>
                  <a:close/>
                  <a:moveTo>
                    <a:pt x="446" y="649"/>
                  </a:moveTo>
                  <a:cubicBezTo>
                    <a:pt x="101" y="281"/>
                    <a:pt x="101" y="281"/>
                    <a:pt x="101" y="281"/>
                  </a:cubicBezTo>
                  <a:cubicBezTo>
                    <a:pt x="225" y="281"/>
                    <a:pt x="225" y="281"/>
                    <a:pt x="225" y="281"/>
                  </a:cubicBezTo>
                  <a:lnTo>
                    <a:pt x="446" y="649"/>
                  </a:lnTo>
                  <a:close/>
                  <a:moveTo>
                    <a:pt x="899" y="281"/>
                  </a:moveTo>
                  <a:cubicBezTo>
                    <a:pt x="1023" y="281"/>
                    <a:pt x="1023" y="281"/>
                    <a:pt x="1023" y="281"/>
                  </a:cubicBezTo>
                  <a:cubicBezTo>
                    <a:pt x="678" y="649"/>
                    <a:pt x="678" y="649"/>
                    <a:pt x="678" y="649"/>
                  </a:cubicBezTo>
                  <a:lnTo>
                    <a:pt x="899" y="281"/>
                  </a:lnTo>
                  <a:close/>
                  <a:moveTo>
                    <a:pt x="903" y="246"/>
                  </a:moveTo>
                  <a:cubicBezTo>
                    <a:pt x="808" y="151"/>
                    <a:pt x="808" y="151"/>
                    <a:pt x="808" y="151"/>
                  </a:cubicBezTo>
                  <a:cubicBezTo>
                    <a:pt x="889" y="84"/>
                    <a:pt x="889" y="84"/>
                    <a:pt x="889" y="84"/>
                  </a:cubicBezTo>
                  <a:cubicBezTo>
                    <a:pt x="1051" y="246"/>
                    <a:pt x="1051" y="246"/>
                    <a:pt x="1051" y="246"/>
                  </a:cubicBezTo>
                  <a:lnTo>
                    <a:pt x="903" y="246"/>
                  </a:lnTo>
                  <a:close/>
                  <a:moveTo>
                    <a:pt x="235" y="84"/>
                  </a:moveTo>
                  <a:cubicBezTo>
                    <a:pt x="316" y="151"/>
                    <a:pt x="316" y="151"/>
                    <a:pt x="316" y="151"/>
                  </a:cubicBezTo>
                  <a:cubicBezTo>
                    <a:pt x="221" y="246"/>
                    <a:pt x="221" y="246"/>
                    <a:pt x="221" y="246"/>
                  </a:cubicBezTo>
                  <a:cubicBezTo>
                    <a:pt x="70" y="246"/>
                    <a:pt x="70" y="246"/>
                    <a:pt x="70" y="246"/>
                  </a:cubicBezTo>
                  <a:lnTo>
                    <a:pt x="235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bIns="128526" lIns="257051" rIns="257051" tIns="128526"/>
            <a:lstStyle/>
            <a:p>
              <a:pPr defTabSz="1218565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 sz="2530">
                <a:solidFill>
                  <a:schemeClr val="bg1"/>
                </a:solidFill>
              </a:endParaRPr>
            </a:p>
          </p:txBody>
        </p:sp>
      </p:grpSp>
      <p:pic>
        <p:nvPicPr>
          <p:cNvPr id="92" name="图片 91">
            <a:extLst>
              <a:ext uri="{FF2B5EF4-FFF2-40B4-BE49-F238E27FC236}">
                <a16:creationId xmlns:a16="http://schemas.microsoft.com/office/drawing/2014/main" id="{836EE9DF-6F80-411B-9A4E-522DEEEA00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203709" y="3646793"/>
            <a:ext cx="3692158" cy="2607398"/>
          </a:xfrm>
          <a:prstGeom prst="rect">
            <a:avLst/>
          </a:prstGeom>
        </p:spPr>
      </p:pic>
    </p:spTree>
    <p:extLst>
      <p:ext uri="{BB962C8B-B14F-4D97-AF65-F5344CB8AC3E}">
        <p14:creationId val="1480229314"/>
      </p:ext>
    </p:extLst>
  </p:cSld>
  <p:clrMapOvr>
    <a:masterClrMapping/>
  </p:clrMapOvr>
  <mc:AlternateContent>
    <mc:Choice Requires="p14">
      <p:transition p14:dur="2500" spd="slow">
        <p:checker/>
      </p:transition>
    </mc:Choice>
    <mc:Fallback>
      <p:transition spd="slow">
        <p:checker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">
                                      <p:cBhvr>
                                        <p:cTn dur="500" id="15" tmFilter="0,0; .5, 1; 1, 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7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19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1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23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5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27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9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31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3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35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7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39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4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3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6" nodeType="clickPar">
                      <p:stCondLst>
                        <p:cond delay="indefinite"/>
                        <p:cond delay="0" evt="onBegin">
                          <p:tn val="45"/>
                        </p:cond>
                      </p:stCondLst>
                      <p:childTnLst>
                        <p:par>
                          <p:cTn fill="hold" id="4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8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2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27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9" name="图片 38">
            <a:extLst>
              <a:ext uri="{FF2B5EF4-FFF2-40B4-BE49-F238E27FC236}">
                <a16:creationId xmlns:a16="http://schemas.microsoft.com/office/drawing/2014/main" id="{C0AEED1D-DB21-4DC4-9B13-CACD0AA790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D5727CCB-194E-4F9D-80CF-2AE9B1B0CDCD}"/>
              </a:ext>
            </a:extLst>
          </p:cNvPr>
          <p:cNvSpPr/>
          <p:nvPr/>
        </p:nvSpPr>
        <p:spPr>
          <a:xfrm>
            <a:off x="354563" y="286463"/>
            <a:ext cx="11515260" cy="628253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r" blurRad="76200" dir="8100000" dist="25400" rotWithShape="0">
              <a:schemeClr val="tx1">
                <a:lumMod val="85000"/>
                <a:lumOff val="1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1030101010101" pitchFamily="2" typeface="字体视界-紫水晶体"/>
              <a:ea charset="-122" panose="02010601030101010101" pitchFamily="2" typeface="字体视界-紫水晶体"/>
            </a:endParaRP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2D06BADC-1E43-46E9-84FF-E3DDFF0ACD97}"/>
              </a:ext>
            </a:extLst>
          </p:cNvPr>
          <p:cNvGrpSpPr/>
          <p:nvPr/>
        </p:nvGrpSpPr>
        <p:grpSpPr>
          <a:xfrm>
            <a:off x="1442976" y="1755752"/>
            <a:ext cx="5080780" cy="3760556"/>
            <a:chOff x="935230" y="1275606"/>
            <a:chExt cx="3811081" cy="2820417"/>
          </a:xfrm>
        </p:grpSpPr>
        <p:sp>
          <p:nvSpPr>
            <p:cNvPr id="9" name="Line 6">
              <a:extLst>
                <a:ext uri="{FF2B5EF4-FFF2-40B4-BE49-F238E27FC236}">
                  <a16:creationId xmlns:a16="http://schemas.microsoft.com/office/drawing/2014/main" id="{45D77486-FFEB-4587-BB69-13B63DBC0A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173" y="1415432"/>
              <a:ext cx="3544138" cy="0"/>
            </a:xfrm>
            <a:prstGeom prst="line">
              <a:avLst/>
            </a:prstGeom>
            <a:noFill/>
            <a:ln cap="flat" w="5">
              <a:solidFill>
                <a:schemeClr val="accent3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28967" compatLnSpc="1" lIns="57934" numCol="1" rIns="57934" tIns="28967" vert="horz" wrap="square"/>
            <a:lstStyle/>
            <a:p>
              <a:endParaRPr altLang="en-US" lang="zh-CN" sz="16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1" name="Line 7">
              <a:extLst>
                <a:ext uri="{FF2B5EF4-FFF2-40B4-BE49-F238E27FC236}">
                  <a16:creationId xmlns:a16="http://schemas.microsoft.com/office/drawing/2014/main" id="{B28B44FF-AD78-49B2-944A-E9F0329FBE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173" y="1753776"/>
              <a:ext cx="3544138" cy="0"/>
            </a:xfrm>
            <a:prstGeom prst="line">
              <a:avLst/>
            </a:prstGeom>
            <a:noFill/>
            <a:ln cap="flat" w="5">
              <a:solidFill>
                <a:schemeClr val="accent3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28967" compatLnSpc="1" lIns="57934" numCol="1" rIns="57934" tIns="28967" vert="horz" wrap="square"/>
            <a:lstStyle/>
            <a:p>
              <a:endParaRPr altLang="en-US" lang="zh-CN" sz="16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2" name="Line 8">
              <a:extLst>
                <a:ext uri="{FF2B5EF4-FFF2-40B4-BE49-F238E27FC236}">
                  <a16:creationId xmlns:a16="http://schemas.microsoft.com/office/drawing/2014/main" id="{C5C19D85-DDBF-415D-98E6-52D15C6218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173" y="2084161"/>
              <a:ext cx="3544138" cy="0"/>
            </a:xfrm>
            <a:prstGeom prst="line">
              <a:avLst/>
            </a:prstGeom>
            <a:noFill/>
            <a:ln cap="flat" w="5">
              <a:solidFill>
                <a:schemeClr val="accent3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28967" compatLnSpc="1" lIns="57934" numCol="1" rIns="57934" tIns="28967" vert="horz" wrap="square"/>
            <a:lstStyle/>
            <a:p>
              <a:endParaRPr altLang="en-US" lang="zh-CN" sz="16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4" name="Line 9">
              <a:extLst>
                <a:ext uri="{FF2B5EF4-FFF2-40B4-BE49-F238E27FC236}">
                  <a16:creationId xmlns:a16="http://schemas.microsoft.com/office/drawing/2014/main" id="{E2D02BEB-7184-4C12-8BDA-9DC70FE3A7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173" y="2422506"/>
              <a:ext cx="3544138" cy="0"/>
            </a:xfrm>
            <a:prstGeom prst="line">
              <a:avLst/>
            </a:prstGeom>
            <a:noFill/>
            <a:ln cap="flat" w="5">
              <a:solidFill>
                <a:schemeClr val="accent3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28967" compatLnSpc="1" lIns="57934" numCol="1" rIns="57934" tIns="28967" vert="horz" wrap="square"/>
            <a:lstStyle/>
            <a:p>
              <a:endParaRPr altLang="en-US" lang="zh-CN" sz="16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5" name="Line 10">
              <a:extLst>
                <a:ext uri="{FF2B5EF4-FFF2-40B4-BE49-F238E27FC236}">
                  <a16:creationId xmlns:a16="http://schemas.microsoft.com/office/drawing/2014/main" id="{5F9BF67E-29B1-4293-BECA-39D3EDFA09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173" y="2760849"/>
              <a:ext cx="3544138" cy="0"/>
            </a:xfrm>
            <a:prstGeom prst="line">
              <a:avLst/>
            </a:prstGeom>
            <a:noFill/>
            <a:ln cap="flat" w="5">
              <a:solidFill>
                <a:schemeClr val="accent3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28967" compatLnSpc="1" lIns="57934" numCol="1" rIns="57934" tIns="28967" vert="horz" wrap="square"/>
            <a:lstStyle/>
            <a:p>
              <a:endParaRPr altLang="en-US" lang="zh-CN" sz="16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6" name="Line 11">
              <a:extLst>
                <a:ext uri="{FF2B5EF4-FFF2-40B4-BE49-F238E27FC236}">
                  <a16:creationId xmlns:a16="http://schemas.microsoft.com/office/drawing/2014/main" id="{85B834C6-7FCC-4B27-8C8F-69429147C7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173" y="3099194"/>
              <a:ext cx="3544138" cy="0"/>
            </a:xfrm>
            <a:prstGeom prst="line">
              <a:avLst/>
            </a:prstGeom>
            <a:noFill/>
            <a:ln cap="flat" w="5">
              <a:solidFill>
                <a:schemeClr val="accent3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28967" compatLnSpc="1" lIns="57934" numCol="1" rIns="57934" tIns="28967" vert="horz" wrap="square"/>
            <a:lstStyle/>
            <a:p>
              <a:endParaRPr altLang="en-US" lang="zh-CN" sz="16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7" name="Line 12">
              <a:extLst>
                <a:ext uri="{FF2B5EF4-FFF2-40B4-BE49-F238E27FC236}">
                  <a16:creationId xmlns:a16="http://schemas.microsoft.com/office/drawing/2014/main" id="{D93F8966-C349-4C82-963C-00C37A5C3D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173" y="3429578"/>
              <a:ext cx="3544138" cy="0"/>
            </a:xfrm>
            <a:prstGeom prst="line">
              <a:avLst/>
            </a:prstGeom>
            <a:noFill/>
            <a:ln cap="flat" w="5">
              <a:solidFill>
                <a:schemeClr val="accent3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28967" compatLnSpc="1" lIns="57934" numCol="1" rIns="57934" tIns="28967" vert="horz" wrap="square"/>
            <a:lstStyle/>
            <a:p>
              <a:endParaRPr altLang="en-US" lang="zh-CN" sz="16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8" name="Line 13">
              <a:extLst>
                <a:ext uri="{FF2B5EF4-FFF2-40B4-BE49-F238E27FC236}">
                  <a16:creationId xmlns:a16="http://schemas.microsoft.com/office/drawing/2014/main" id="{3C768451-C879-471C-B055-B0B7FAEBF9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173" y="3767923"/>
              <a:ext cx="3544138" cy="0"/>
            </a:xfrm>
            <a:prstGeom prst="line">
              <a:avLst/>
            </a:prstGeom>
            <a:noFill/>
            <a:ln cap="flat" w="5">
              <a:solidFill>
                <a:schemeClr val="accent3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28967" compatLnSpc="1" lIns="57934" numCol="1" rIns="57934" tIns="28967" vert="horz" wrap="square"/>
            <a:lstStyle/>
            <a:p>
              <a:endParaRPr altLang="en-US" lang="zh-CN" sz="16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9" name="Rectangle 14">
              <a:extLst>
                <a:ext uri="{FF2B5EF4-FFF2-40B4-BE49-F238E27FC236}">
                  <a16:creationId xmlns:a16="http://schemas.microsoft.com/office/drawing/2014/main" id="{F347DF4C-1E63-4E03-ACCB-0C8C67ABB1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5674" y="1690089"/>
              <a:ext cx="346062" cy="2077836"/>
            </a:xfrm>
            <a:prstGeom prst="rect">
              <a:avLst/>
            </a:prstGeom>
            <a:solidFill>
              <a:srgbClr val="B098F1"/>
            </a:solidFill>
            <a:ln>
              <a:noFill/>
            </a:ln>
          </p:spPr>
          <p:txBody>
            <a:bodyPr anchor="t" anchorCtr="0" bIns="28967" compatLnSpc="1" lIns="57934" numCol="1" rIns="57934" tIns="28967" vert="horz" wrap="square"/>
            <a:lstStyle/>
            <a:p>
              <a:endParaRPr altLang="en-US" lang="zh-CN" sz="16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7DBEC64B-C97D-472A-97ED-98D75F7804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0580" y="2386683"/>
              <a:ext cx="350039" cy="1381243"/>
            </a:xfrm>
            <a:prstGeom prst="rect">
              <a:avLst/>
            </a:prstGeom>
            <a:solidFill>
              <a:srgbClr val="EB604D"/>
            </a:solidFill>
            <a:ln>
              <a:noFill/>
            </a:ln>
          </p:spPr>
          <p:txBody>
            <a:bodyPr anchor="t" anchorCtr="0" bIns="28967" compatLnSpc="1" lIns="57934" numCol="1" rIns="57934" tIns="28967" vert="horz" wrap="square"/>
            <a:lstStyle/>
            <a:p>
              <a:endParaRPr altLang="en-US" lang="zh-CN" sz="16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id="{B9177951-379F-420F-836E-7539EB2ECF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7642" y="2271246"/>
              <a:ext cx="338105" cy="1496679"/>
            </a:xfrm>
            <a:prstGeom prst="rect">
              <a:avLst/>
            </a:prstGeom>
            <a:solidFill>
              <a:srgbClr val="B098F1"/>
            </a:solidFill>
            <a:ln>
              <a:noFill/>
            </a:ln>
          </p:spPr>
          <p:txBody>
            <a:bodyPr anchor="t" anchorCtr="0" bIns="28967" compatLnSpc="1" lIns="57934" numCol="1" rIns="57934" tIns="28967" vert="horz" wrap="square"/>
            <a:lstStyle/>
            <a:p>
              <a:endParaRPr altLang="en-US" lang="zh-CN" sz="16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8D28AED-7BDE-401C-9F04-5746344587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4590" y="2694842"/>
              <a:ext cx="350039" cy="1073081"/>
            </a:xfrm>
            <a:prstGeom prst="rect">
              <a:avLst/>
            </a:prstGeom>
            <a:solidFill>
              <a:srgbClr val="EB604D"/>
            </a:solidFill>
            <a:ln>
              <a:noFill/>
            </a:ln>
          </p:spPr>
          <p:txBody>
            <a:bodyPr anchor="t" anchorCtr="0" bIns="28967" compatLnSpc="1" lIns="57934" numCol="1" rIns="57934" tIns="28967" vert="horz" wrap="square"/>
            <a:lstStyle/>
            <a:p>
              <a:endParaRPr altLang="en-US" lang="zh-CN" sz="16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3" name="TextBox 14">
              <a:extLst>
                <a:ext uri="{FF2B5EF4-FFF2-40B4-BE49-F238E27FC236}">
                  <a16:creationId xmlns:a16="http://schemas.microsoft.com/office/drawing/2014/main" id="{E214B952-3E2A-4BF2-9B65-40DC06CB16CD}"/>
                </a:ext>
              </a:extLst>
            </p:cNvPr>
            <p:cNvSpPr txBox="1"/>
            <p:nvPr/>
          </p:nvSpPr>
          <p:spPr>
            <a:xfrm>
              <a:off x="1004671" y="3628098"/>
              <a:ext cx="166695" cy="226331"/>
            </a:xfrm>
            <a:prstGeom prst="rect">
              <a:avLst/>
            </a:prstGeom>
            <a:noFill/>
          </p:spPr>
          <p:txBody>
            <a:bodyPr bIns="28967" lIns="57934" rIns="57934" rtlCol="0" tIns="28967" wrap="none">
              <a:spAutoFit/>
            </a:bodyPr>
            <a:lstStyle/>
            <a:p>
              <a:r>
                <a:rPr altLang="zh-CN" lang="en-US" sz="16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</a:p>
          </p:txBody>
        </p:sp>
        <p:sp>
          <p:nvSpPr>
            <p:cNvPr id="24" name="TextBox 15">
              <a:extLst>
                <a:ext uri="{FF2B5EF4-FFF2-40B4-BE49-F238E27FC236}">
                  <a16:creationId xmlns:a16="http://schemas.microsoft.com/office/drawing/2014/main" id="{D85443E0-498E-4BC9-B910-F6BD908C2F6E}"/>
                </a:ext>
              </a:extLst>
            </p:cNvPr>
            <p:cNvSpPr txBox="1"/>
            <p:nvPr/>
          </p:nvSpPr>
          <p:spPr>
            <a:xfrm>
              <a:off x="1001914" y="3292029"/>
              <a:ext cx="166695" cy="226331"/>
            </a:xfrm>
            <a:prstGeom prst="rect">
              <a:avLst/>
            </a:prstGeom>
            <a:noFill/>
          </p:spPr>
          <p:txBody>
            <a:bodyPr bIns="28967" lIns="57934" rIns="57934" rtlCol="0" tIns="28967" wrap="none">
              <a:spAutoFit/>
            </a:bodyPr>
            <a:lstStyle/>
            <a:p>
              <a:r>
                <a:rPr altLang="zh-CN" lang="en-US" sz="16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</a:p>
          </p:txBody>
        </p:sp>
        <p:sp>
          <p:nvSpPr>
            <p:cNvPr id="25" name="TextBox 16">
              <a:extLst>
                <a:ext uri="{FF2B5EF4-FFF2-40B4-BE49-F238E27FC236}">
                  <a16:creationId xmlns:a16="http://schemas.microsoft.com/office/drawing/2014/main" id="{5F29B675-ED69-479C-9833-A890C3017C11}"/>
                </a:ext>
              </a:extLst>
            </p:cNvPr>
            <p:cNvSpPr txBox="1"/>
            <p:nvPr/>
          </p:nvSpPr>
          <p:spPr>
            <a:xfrm>
              <a:off x="935230" y="2955958"/>
              <a:ext cx="246477" cy="226331"/>
            </a:xfrm>
            <a:prstGeom prst="rect">
              <a:avLst/>
            </a:prstGeom>
            <a:noFill/>
          </p:spPr>
          <p:txBody>
            <a:bodyPr bIns="28967" lIns="57934" rIns="57934" rtlCol="0" tIns="28967" wrap="none">
              <a:spAutoFit/>
            </a:bodyPr>
            <a:lstStyle/>
            <a:p>
              <a:r>
                <a:rPr altLang="zh-CN" lang="en-US" sz="16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</a:p>
          </p:txBody>
        </p:sp>
        <p:sp>
          <p:nvSpPr>
            <p:cNvPr id="26" name="TextBox 17">
              <a:extLst>
                <a:ext uri="{FF2B5EF4-FFF2-40B4-BE49-F238E27FC236}">
                  <a16:creationId xmlns:a16="http://schemas.microsoft.com/office/drawing/2014/main" id="{517C33AE-A6D2-4B62-9324-4032D0758802}"/>
                </a:ext>
              </a:extLst>
            </p:cNvPr>
            <p:cNvSpPr txBox="1"/>
            <p:nvPr/>
          </p:nvSpPr>
          <p:spPr>
            <a:xfrm>
              <a:off x="935230" y="2619889"/>
              <a:ext cx="246477" cy="226331"/>
            </a:xfrm>
            <a:prstGeom prst="rect">
              <a:avLst/>
            </a:prstGeom>
            <a:noFill/>
          </p:spPr>
          <p:txBody>
            <a:bodyPr bIns="28967" lIns="57934" rIns="57934" rtlCol="0" tIns="28967" wrap="none">
              <a:spAutoFit/>
            </a:bodyPr>
            <a:lstStyle/>
            <a:p>
              <a:r>
                <a:rPr altLang="zh-CN" lang="en-US" sz="16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15</a:t>
              </a:r>
            </a:p>
          </p:txBody>
        </p:sp>
        <p:sp>
          <p:nvSpPr>
            <p:cNvPr id="28" name="TextBox 18">
              <a:extLst>
                <a:ext uri="{FF2B5EF4-FFF2-40B4-BE49-F238E27FC236}">
                  <a16:creationId xmlns:a16="http://schemas.microsoft.com/office/drawing/2014/main" id="{EC15CFE9-9F48-447A-9E55-8EA2BDDEE4E0}"/>
                </a:ext>
              </a:extLst>
            </p:cNvPr>
            <p:cNvSpPr txBox="1"/>
            <p:nvPr/>
          </p:nvSpPr>
          <p:spPr>
            <a:xfrm>
              <a:off x="935230" y="2283818"/>
              <a:ext cx="246477" cy="226331"/>
            </a:xfrm>
            <a:prstGeom prst="rect">
              <a:avLst/>
            </a:prstGeom>
            <a:noFill/>
          </p:spPr>
          <p:txBody>
            <a:bodyPr bIns="28967" lIns="57934" rIns="57934" rtlCol="0" tIns="28967" wrap="none">
              <a:spAutoFit/>
            </a:bodyPr>
            <a:lstStyle/>
            <a:p>
              <a:r>
                <a:rPr altLang="zh-CN" lang="en-US" sz="16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20</a:t>
              </a:r>
            </a:p>
          </p:txBody>
        </p:sp>
        <p:sp>
          <p:nvSpPr>
            <p:cNvPr id="29" name="TextBox 19">
              <a:extLst>
                <a:ext uri="{FF2B5EF4-FFF2-40B4-BE49-F238E27FC236}">
                  <a16:creationId xmlns:a16="http://schemas.microsoft.com/office/drawing/2014/main" id="{416A41D8-44CC-464D-ADAE-B0F580009CBE}"/>
                </a:ext>
              </a:extLst>
            </p:cNvPr>
            <p:cNvSpPr txBox="1"/>
            <p:nvPr/>
          </p:nvSpPr>
          <p:spPr>
            <a:xfrm>
              <a:off x="935230" y="1947748"/>
              <a:ext cx="246477" cy="226331"/>
            </a:xfrm>
            <a:prstGeom prst="rect">
              <a:avLst/>
            </a:prstGeom>
            <a:noFill/>
          </p:spPr>
          <p:txBody>
            <a:bodyPr bIns="28967" lIns="57934" rIns="57934" rtlCol="0" tIns="28967" wrap="none">
              <a:spAutoFit/>
            </a:bodyPr>
            <a:lstStyle/>
            <a:p>
              <a:r>
                <a:rPr lang="en-US" sz="16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25</a:t>
              </a:r>
            </a:p>
          </p:txBody>
        </p:sp>
        <p:sp>
          <p:nvSpPr>
            <p:cNvPr id="30" name="TextBox 20">
              <a:extLst>
                <a:ext uri="{FF2B5EF4-FFF2-40B4-BE49-F238E27FC236}">
                  <a16:creationId xmlns:a16="http://schemas.microsoft.com/office/drawing/2014/main" id="{65FB6227-441E-45D2-A065-8125107EF956}"/>
                </a:ext>
              </a:extLst>
            </p:cNvPr>
            <p:cNvSpPr txBox="1"/>
            <p:nvPr/>
          </p:nvSpPr>
          <p:spPr>
            <a:xfrm>
              <a:off x="935230" y="1611677"/>
              <a:ext cx="246477" cy="226331"/>
            </a:xfrm>
            <a:prstGeom prst="rect">
              <a:avLst/>
            </a:prstGeom>
            <a:noFill/>
          </p:spPr>
          <p:txBody>
            <a:bodyPr bIns="28967" lIns="57934" rIns="57934" rtlCol="0" tIns="28967" wrap="none">
              <a:spAutoFit/>
            </a:bodyPr>
            <a:lstStyle/>
            <a:p>
              <a:r>
                <a:rPr lang="en-US" sz="16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30</a:t>
              </a:r>
            </a:p>
          </p:txBody>
        </p:sp>
        <p:sp>
          <p:nvSpPr>
            <p:cNvPr id="31" name="TextBox 21">
              <a:extLst>
                <a:ext uri="{FF2B5EF4-FFF2-40B4-BE49-F238E27FC236}">
                  <a16:creationId xmlns:a16="http://schemas.microsoft.com/office/drawing/2014/main" id="{DE847310-6FDC-4424-BA60-DE9FD28607F7}"/>
                </a:ext>
              </a:extLst>
            </p:cNvPr>
            <p:cNvSpPr txBox="1"/>
            <p:nvPr/>
          </p:nvSpPr>
          <p:spPr>
            <a:xfrm>
              <a:off x="935230" y="1275606"/>
              <a:ext cx="246477" cy="226331"/>
            </a:xfrm>
            <a:prstGeom prst="rect">
              <a:avLst/>
            </a:prstGeom>
            <a:noFill/>
          </p:spPr>
          <p:txBody>
            <a:bodyPr bIns="28967" lIns="57934" rIns="57934" rtlCol="0" tIns="28967" wrap="none">
              <a:spAutoFit/>
            </a:bodyPr>
            <a:lstStyle/>
            <a:p>
              <a:r>
                <a:rPr lang="en-US" sz="16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35</a:t>
              </a:r>
            </a:p>
          </p:txBody>
        </p:sp>
        <p:sp>
          <p:nvSpPr>
            <p:cNvPr id="32" name="TextBox 22">
              <a:extLst>
                <a:ext uri="{FF2B5EF4-FFF2-40B4-BE49-F238E27FC236}">
                  <a16:creationId xmlns:a16="http://schemas.microsoft.com/office/drawing/2014/main" id="{0CDA8CE5-031C-4074-BD39-EB89AE96869B}"/>
                </a:ext>
              </a:extLst>
            </p:cNvPr>
            <p:cNvSpPr txBox="1"/>
            <p:nvPr/>
          </p:nvSpPr>
          <p:spPr>
            <a:xfrm>
              <a:off x="1371970" y="3868851"/>
              <a:ext cx="544172" cy="226330"/>
            </a:xfrm>
            <a:prstGeom prst="rect">
              <a:avLst/>
            </a:prstGeom>
            <a:noFill/>
          </p:spPr>
          <p:txBody>
            <a:bodyPr bIns="28967" lIns="57934" rIns="57934" rtlCol="0" tIns="28967" wrap="none">
              <a:spAutoFit/>
            </a:bodyPr>
            <a:lstStyle/>
            <a:p>
              <a:r>
                <a:rPr altLang="en-US" lang="zh-CN" sz="16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一季度</a:t>
              </a:r>
            </a:p>
          </p:txBody>
        </p:sp>
        <p:sp>
          <p:nvSpPr>
            <p:cNvPr id="33" name="TextBox 23">
              <a:extLst>
                <a:ext uri="{FF2B5EF4-FFF2-40B4-BE49-F238E27FC236}">
                  <a16:creationId xmlns:a16="http://schemas.microsoft.com/office/drawing/2014/main" id="{EE07145C-9593-48B6-A49F-3A01B0AB533F}"/>
                </a:ext>
              </a:extLst>
            </p:cNvPr>
            <p:cNvSpPr txBox="1"/>
            <p:nvPr/>
          </p:nvSpPr>
          <p:spPr>
            <a:xfrm>
              <a:off x="2267156" y="3858851"/>
              <a:ext cx="544172" cy="226330"/>
            </a:xfrm>
            <a:prstGeom prst="rect">
              <a:avLst/>
            </a:prstGeom>
            <a:noFill/>
          </p:spPr>
          <p:txBody>
            <a:bodyPr bIns="28967" lIns="57934" rIns="57934" rtlCol="0" tIns="28967" wrap="none">
              <a:spAutoFit/>
            </a:bodyPr>
            <a:lstStyle/>
            <a:p>
              <a:pPr algn="l"/>
              <a:r>
                <a:rPr altLang="en-US" lang="zh-CN" sz="16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二季度</a:t>
              </a:r>
            </a:p>
          </p:txBody>
        </p:sp>
        <p:sp>
          <p:nvSpPr>
            <p:cNvPr id="34" name="TextBox 24">
              <a:extLst>
                <a:ext uri="{FF2B5EF4-FFF2-40B4-BE49-F238E27FC236}">
                  <a16:creationId xmlns:a16="http://schemas.microsoft.com/office/drawing/2014/main" id="{BBE8E94E-7BAF-4941-A09E-622DB1C14E0D}"/>
                </a:ext>
              </a:extLst>
            </p:cNvPr>
            <p:cNvSpPr txBox="1"/>
            <p:nvPr/>
          </p:nvSpPr>
          <p:spPr>
            <a:xfrm>
              <a:off x="3178444" y="3858851"/>
              <a:ext cx="544172" cy="226330"/>
            </a:xfrm>
            <a:prstGeom prst="rect">
              <a:avLst/>
            </a:prstGeom>
            <a:noFill/>
          </p:spPr>
          <p:txBody>
            <a:bodyPr bIns="28967" lIns="57934" rIns="57934" rtlCol="0" tIns="28967" wrap="none">
              <a:spAutoFit/>
            </a:bodyPr>
            <a:lstStyle/>
            <a:p>
              <a:r>
                <a:rPr altLang="en-US" lang="zh-CN" sz="16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三季度</a:t>
              </a:r>
            </a:p>
          </p:txBody>
        </p:sp>
        <p:sp>
          <p:nvSpPr>
            <p:cNvPr id="35" name="TextBox 25">
              <a:extLst>
                <a:ext uri="{FF2B5EF4-FFF2-40B4-BE49-F238E27FC236}">
                  <a16:creationId xmlns:a16="http://schemas.microsoft.com/office/drawing/2014/main" id="{F1930D74-DBCF-450C-B3E4-DC78E9898068}"/>
                </a:ext>
              </a:extLst>
            </p:cNvPr>
            <p:cNvSpPr txBox="1"/>
            <p:nvPr/>
          </p:nvSpPr>
          <p:spPr>
            <a:xfrm>
              <a:off x="4051550" y="3868851"/>
              <a:ext cx="544172" cy="226330"/>
            </a:xfrm>
            <a:prstGeom prst="rect">
              <a:avLst/>
            </a:prstGeom>
            <a:noFill/>
          </p:spPr>
          <p:txBody>
            <a:bodyPr bIns="28967" lIns="57934" rIns="57934" rtlCol="0" tIns="28967" wrap="none">
              <a:spAutoFit/>
            </a:bodyPr>
            <a:lstStyle/>
            <a:p>
              <a:r>
                <a:rPr altLang="en-US" lang="zh-CN" sz="16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四季度</a:t>
              </a:r>
            </a:p>
          </p:txBody>
        </p:sp>
      </p:grpSp>
      <p:sp>
        <p:nvSpPr>
          <p:cNvPr id="36" name="TextBox 26">
            <a:extLst>
              <a:ext uri="{FF2B5EF4-FFF2-40B4-BE49-F238E27FC236}">
                <a16:creationId xmlns:a16="http://schemas.microsoft.com/office/drawing/2014/main" id="{F152F8E0-5668-40CD-9C03-659C12966719}"/>
              </a:ext>
            </a:extLst>
          </p:cNvPr>
          <p:cNvSpPr txBox="1"/>
          <p:nvPr/>
        </p:nvSpPr>
        <p:spPr>
          <a:xfrm>
            <a:off x="7638074" y="2201524"/>
            <a:ext cx="3449938" cy="662454"/>
          </a:xfrm>
          <a:prstGeom prst="rect">
            <a:avLst/>
          </a:prstGeom>
          <a:noFill/>
        </p:spPr>
        <p:txBody>
          <a:bodyPr bIns="38619" lIns="77238" rIns="77238" rtlCol="0" tIns="38619"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z="16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每个季度都对护士进行考核，考核达标人数基本都达到60%以上</a:t>
            </a:r>
          </a:p>
        </p:txBody>
      </p:sp>
      <p:sp>
        <p:nvSpPr>
          <p:cNvPr id="37" name="TextBox 27">
            <a:extLst>
              <a:ext uri="{FF2B5EF4-FFF2-40B4-BE49-F238E27FC236}">
                <a16:creationId xmlns:a16="http://schemas.microsoft.com/office/drawing/2014/main" id="{F0057D23-789D-4F9E-AF22-E5A11A00C184}"/>
              </a:ext>
            </a:extLst>
          </p:cNvPr>
          <p:cNvSpPr txBox="1"/>
          <p:nvPr/>
        </p:nvSpPr>
        <p:spPr>
          <a:xfrm>
            <a:off x="7573304" y="1707744"/>
            <a:ext cx="1498662" cy="457200"/>
          </a:xfrm>
          <a:prstGeom prst="rect">
            <a:avLst/>
          </a:prstGeom>
          <a:noFill/>
        </p:spPr>
        <p:txBody>
          <a:bodyPr anchor="t" bIns="0" lIns="77238" rIns="77238" rtlCol="0" tIns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z="20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itchFamily="2" typeface="华文黑体"/>
              </a:rPr>
              <a:t>考核数据</a:t>
            </a:r>
          </a:p>
        </p:txBody>
      </p:sp>
      <p:graphicFrame>
        <p:nvGraphicFramePr>
          <p:cNvPr id="38" name="图表 37">
            <a:extLst>
              <a:ext uri="{FF2B5EF4-FFF2-40B4-BE49-F238E27FC236}">
                <a16:creationId xmlns:a16="http://schemas.microsoft.com/office/drawing/2014/main" id="{E9294FDF-3FFC-40BC-866A-CD9108CBE4AA}"/>
              </a:ext>
            </a:extLst>
          </p:cNvPr>
          <p:cNvGraphicFramePr/>
          <p:nvPr>
            <p:extLst>
              <p:ext uri="{D42A27DB-BD31-4B8C-83A1-F6EECF244321}">
                <p14:modId val="4255080464"/>
              </p:ext>
            </p:extLst>
          </p:nvPr>
        </p:nvGraphicFramePr>
        <p:xfrm>
          <a:off x="7508877" y="3397561"/>
          <a:ext cx="3095941" cy="2383757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sp>
        <p:nvSpPr>
          <p:cNvPr id="40" name="文本框 6">
            <a:extLst>
              <a:ext uri="{FF2B5EF4-FFF2-40B4-BE49-F238E27FC236}">
                <a16:creationId xmlns:a16="http://schemas.microsoft.com/office/drawing/2014/main" id="{5B49D4CE-3D54-4072-A49C-25ECFF6DF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1584" y="521225"/>
            <a:ext cx="3098165" cy="504462"/>
          </a:xfrm>
          <a:prstGeom prst="rect">
            <a:avLst/>
          </a:prstGeom>
          <a:noFill/>
          <a:ln>
            <a:noFill/>
          </a:ln>
        </p:spPr>
        <p:txBody>
          <a:bodyPr bIns="38871" lIns="77744" rIns="77744" tIns="38871" wrap="square">
            <a:spAutoFit/>
          </a:bodyPr>
          <a:lstStyle/>
          <a:p>
            <a:pPr defTabSz="1096645">
              <a:defRPr/>
            </a:pPr>
            <a:r>
              <a:rPr altLang="en-US" lang="zh-CN" sz="2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加强医德医风建设</a:t>
            </a:r>
          </a:p>
        </p:txBody>
      </p:sp>
    </p:spTree>
    <p:extLst>
      <p:ext uri="{BB962C8B-B14F-4D97-AF65-F5344CB8AC3E}">
        <p14:creationId val="3237106125"/>
      </p:ext>
    </p:extLst>
  </p:cSld>
  <p:clrMapOvr>
    <a:masterClrMapping/>
  </p:clrMapOvr>
  <mc:AlternateContent>
    <mc:Choice Requires="p14">
      <p:transition p14:dur="2500" spd="slow">
        <p:checker/>
      </p:transition>
    </mc:Choice>
    <mc:Fallback>
      <p:transition spd="slow">
        <p:checker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5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7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8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1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2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4" nodeType="afterEffect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>
                                        <p:cTn dur="500" id="26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8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">
                                      <p:cBhvr>
                                        <p:cTn dur="500" id="34" tmFilter="0,0; .5, 1; 1, 1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36"/>
      <p:bldP grpId="0" spid="37"/>
      <p:bldP grpId="0" spid="40"/>
      <p:bldGraphic grpId="0" spid="38">
        <p:bldAsOne/>
      </p:bldGraphic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6" name="图片 15">
            <a:extLst>
              <a:ext uri="{FF2B5EF4-FFF2-40B4-BE49-F238E27FC236}">
                <a16:creationId xmlns:a16="http://schemas.microsoft.com/office/drawing/2014/main" id="{DB2D03AA-D1DD-4277-B7E2-11F9331851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7DF4E56F-F7CD-4468-A8C2-DA752629F376}"/>
              </a:ext>
            </a:extLst>
          </p:cNvPr>
          <p:cNvSpPr/>
          <p:nvPr/>
        </p:nvSpPr>
        <p:spPr>
          <a:xfrm>
            <a:off x="6672748" y="2092078"/>
            <a:ext cx="1605280" cy="579120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l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b="1" lang="en-US" sz="3200">
                <a:solidFill>
                  <a:srgbClr val="B098F1"/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Part 04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A70C069C-76B4-4540-A4AE-074B954BF9F8}"/>
              </a:ext>
            </a:extLst>
          </p:cNvPr>
          <p:cNvSpPr/>
          <p:nvPr/>
        </p:nvSpPr>
        <p:spPr>
          <a:xfrm>
            <a:off x="5305385" y="2758513"/>
            <a:ext cx="4246880" cy="701040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altLang="en-US" b="1" lang="zh-CN" sz="4000">
                <a:solidFill>
                  <a:srgbClr val="EB604D"/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加强院内感染管理</a:t>
            </a:r>
          </a:p>
        </p:txBody>
      </p:sp>
      <p:sp>
        <p:nvSpPr>
          <p:cNvPr id="19" name="加号 18">
            <a:extLst>
              <a:ext uri="{FF2B5EF4-FFF2-40B4-BE49-F238E27FC236}">
                <a16:creationId xmlns:a16="http://schemas.microsoft.com/office/drawing/2014/main" id="{23789C1F-27AA-4620-A6F7-570CA8655A82}"/>
              </a:ext>
            </a:extLst>
          </p:cNvPr>
          <p:cNvSpPr/>
          <p:nvPr/>
        </p:nvSpPr>
        <p:spPr>
          <a:xfrm rot="20472936">
            <a:off x="1937904" y="4027422"/>
            <a:ext cx="696130" cy="696130"/>
          </a:xfrm>
          <a:prstGeom prst="mathPl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1030101010101" pitchFamily="2" typeface="字体视界-简圆体"/>
              <a:ea charset="-122" panose="02010601030101010101" pitchFamily="2" typeface="字体视界-简圆体"/>
            </a:endParaRPr>
          </a:p>
        </p:txBody>
      </p:sp>
      <p:sp>
        <p:nvSpPr>
          <p:cNvPr id="20" name="加号 19">
            <a:extLst>
              <a:ext uri="{FF2B5EF4-FFF2-40B4-BE49-F238E27FC236}">
                <a16:creationId xmlns:a16="http://schemas.microsoft.com/office/drawing/2014/main" id="{556DFF90-0784-431B-9503-7B9E595F443F}"/>
              </a:ext>
            </a:extLst>
          </p:cNvPr>
          <p:cNvSpPr/>
          <p:nvPr/>
        </p:nvSpPr>
        <p:spPr>
          <a:xfrm rot="2221369">
            <a:off x="10892985" y="271266"/>
            <a:ext cx="696130" cy="696130"/>
          </a:xfrm>
          <a:prstGeom prst="mathPl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1030101010101" pitchFamily="2" typeface="字体视界-简圆体"/>
              <a:ea charset="-122" panose="02010601030101010101" pitchFamily="2" typeface="字体视界-简圆体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4E80389B-A1F0-4D03-99CF-E07FA659ED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259973" y="951100"/>
            <a:ext cx="7192694" cy="5138260"/>
          </a:xfrm>
          <a:prstGeom prst="rect">
            <a:avLst/>
          </a:prstGeom>
        </p:spPr>
      </p:pic>
      <p:sp>
        <p:nvSpPr>
          <p:cNvPr id="13" name="TextBox 23">
            <a:extLst>
              <a:ext uri="{FF2B5EF4-FFF2-40B4-BE49-F238E27FC236}">
                <a16:creationId xmlns:a16="http://schemas.microsoft.com/office/drawing/2014/main" id="{08FED645-7924-453D-8B6A-EF0BB6248638}"/>
              </a:ext>
            </a:extLst>
          </p:cNvPr>
          <p:cNvSpPr txBox="1"/>
          <p:nvPr/>
        </p:nvSpPr>
        <p:spPr>
          <a:xfrm>
            <a:off x="5421595" y="3568834"/>
            <a:ext cx="1834642" cy="509473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342900" marL="342900">
              <a:lnSpc>
                <a:spcPct val="130000"/>
              </a:lnSpc>
              <a:buFont charset="2" panose="05000000000000000000" pitchFamily="2" typeface="Wingdings"/>
              <a:buChar char="ü"/>
            </a:pPr>
            <a:r>
              <a:rPr altLang="en-US" lang="zh-CN" sz="211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cs typeface="+mn-ea"/>
                <a:sym charset="0" panose="020b0604020202020204" pitchFamily="34" typeface="Arial"/>
              </a:rPr>
              <a:t>感染途径</a:t>
            </a:r>
          </a:p>
        </p:txBody>
      </p:sp>
      <p:sp>
        <p:nvSpPr>
          <p:cNvPr id="14" name="TextBox 23">
            <a:extLst>
              <a:ext uri="{FF2B5EF4-FFF2-40B4-BE49-F238E27FC236}">
                <a16:creationId xmlns:a16="http://schemas.microsoft.com/office/drawing/2014/main" id="{FF2ED8ED-7463-40BE-93FF-C8D38016D175}"/>
              </a:ext>
            </a:extLst>
          </p:cNvPr>
          <p:cNvSpPr txBox="1"/>
          <p:nvPr/>
        </p:nvSpPr>
        <p:spPr>
          <a:xfrm>
            <a:off x="7859764" y="3548059"/>
            <a:ext cx="1834642" cy="509473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342900" marL="342900">
              <a:lnSpc>
                <a:spcPct val="130000"/>
              </a:lnSpc>
              <a:buFont charset="2" panose="05000000000000000000" pitchFamily="2" typeface="Wingdings"/>
              <a:buChar char="ü"/>
            </a:pPr>
            <a:r>
              <a:rPr altLang="en-US" lang="zh-CN" sz="211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cs typeface="+mn-ea"/>
                <a:sym charset="0" panose="020b0604020202020204" pitchFamily="34" typeface="Arial"/>
              </a:rPr>
              <a:t>感染人群</a:t>
            </a:r>
          </a:p>
        </p:txBody>
      </p:sp>
      <p:sp>
        <p:nvSpPr>
          <p:cNvPr id="15" name="TextBox 23">
            <a:extLst>
              <a:ext uri="{FF2B5EF4-FFF2-40B4-BE49-F238E27FC236}">
                <a16:creationId xmlns:a16="http://schemas.microsoft.com/office/drawing/2014/main" id="{8A4449A9-F1B9-437D-A96E-E1A5009B2646}"/>
              </a:ext>
            </a:extLst>
          </p:cNvPr>
          <p:cNvSpPr txBox="1"/>
          <p:nvPr/>
        </p:nvSpPr>
        <p:spPr>
          <a:xfrm>
            <a:off x="5421595" y="4005449"/>
            <a:ext cx="1834642" cy="509473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342900" marL="342900">
              <a:lnSpc>
                <a:spcPct val="130000"/>
              </a:lnSpc>
              <a:buFont charset="2" panose="05000000000000000000" pitchFamily="2" typeface="Wingdings"/>
              <a:buChar char="ü"/>
            </a:pPr>
            <a:r>
              <a:rPr altLang="en-US" lang="zh-CN" sz="211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cs typeface="+mn-ea"/>
                <a:sym charset="0" panose="020b0604020202020204" pitchFamily="34" typeface="Arial"/>
              </a:rPr>
              <a:t>感染源头</a:t>
            </a:r>
          </a:p>
        </p:txBody>
      </p:sp>
      <p:sp>
        <p:nvSpPr>
          <p:cNvPr id="18" name="TextBox 23">
            <a:extLst>
              <a:ext uri="{FF2B5EF4-FFF2-40B4-BE49-F238E27FC236}">
                <a16:creationId xmlns:a16="http://schemas.microsoft.com/office/drawing/2014/main" id="{1FF4689E-1B86-45EC-B5F8-DC6F3540DB5E}"/>
              </a:ext>
            </a:extLst>
          </p:cNvPr>
          <p:cNvSpPr txBox="1"/>
          <p:nvPr/>
        </p:nvSpPr>
        <p:spPr>
          <a:xfrm>
            <a:off x="7859764" y="3984673"/>
            <a:ext cx="1834642" cy="509473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342900" marL="342900">
              <a:lnSpc>
                <a:spcPct val="130000"/>
              </a:lnSpc>
              <a:buFont charset="2" panose="05000000000000000000" pitchFamily="2" typeface="Wingdings"/>
              <a:buChar char="ü"/>
            </a:pPr>
            <a:r>
              <a:rPr altLang="en-US" lang="zh-CN" sz="211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cs typeface="+mn-ea"/>
                <a:sym charset="0" panose="020b0604020202020204" pitchFamily="34" typeface="Arial"/>
              </a:rPr>
              <a:t>预防感染</a:t>
            </a:r>
          </a:p>
        </p:txBody>
      </p:sp>
    </p:spTree>
    <p:extLst>
      <p:ext uri="{BB962C8B-B14F-4D97-AF65-F5344CB8AC3E}">
        <p14:creationId val="3086859479"/>
      </p:ext>
    </p:extLst>
  </p:cSld>
  <p:clrMapOvr>
    <a:masterClrMapping/>
  </p:clrMapOvr>
  <mc:AlternateContent>
    <mc:Choice Requires="p14">
      <p:transition p14:dur="1500" spd="slow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  <p:cond delay="0" evt="onBegin">
                          <p:tn val="17"/>
                        </p:cond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6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33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40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47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  <p:bldP grpId="0" spid="12"/>
      <p:bldP grpId="0" spid="19"/>
      <p:bldP grpId="0" spid="20"/>
      <p:bldP grpId="0" spid="13"/>
      <p:bldP grpId="0" spid="14"/>
      <p:bldP grpId="0" spid="15"/>
      <p:bldP grpId="0" spid="18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5" name="图片 34">
            <a:extLst>
              <a:ext uri="{FF2B5EF4-FFF2-40B4-BE49-F238E27FC236}">
                <a16:creationId xmlns:a16="http://schemas.microsoft.com/office/drawing/2014/main" id="{3011BFB4-62AF-4691-8AAF-9A44047459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D5727CCB-194E-4F9D-80CF-2AE9B1B0CDCD}"/>
              </a:ext>
            </a:extLst>
          </p:cNvPr>
          <p:cNvSpPr/>
          <p:nvPr/>
        </p:nvSpPr>
        <p:spPr>
          <a:xfrm>
            <a:off x="354563" y="286463"/>
            <a:ext cx="11515260" cy="628253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r" blurRad="76200" dir="8100000" dist="25400" rotWithShape="0">
              <a:schemeClr val="tx1">
                <a:lumMod val="85000"/>
                <a:lumOff val="1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1030101010101" pitchFamily="2" typeface="字体视界-紫水晶体"/>
              <a:ea charset="-122" panose="02010601030101010101" pitchFamily="2" typeface="字体视界-紫水晶体"/>
            </a:endParaRPr>
          </a:p>
        </p:txBody>
      </p:sp>
      <p:sp>
        <p:nvSpPr>
          <p:cNvPr id="27" name="文本框 6">
            <a:extLst>
              <a:ext uri="{FF2B5EF4-FFF2-40B4-BE49-F238E27FC236}">
                <a16:creationId xmlns:a16="http://schemas.microsoft.com/office/drawing/2014/main" id="{C2B652F7-73CB-4C26-BFDE-C06428884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6917" y="480780"/>
            <a:ext cx="3098165" cy="504462"/>
          </a:xfrm>
          <a:prstGeom prst="rect">
            <a:avLst/>
          </a:prstGeom>
          <a:noFill/>
          <a:ln>
            <a:noFill/>
          </a:ln>
        </p:spPr>
        <p:txBody>
          <a:bodyPr bIns="38871" lIns="77744" rIns="77744" tIns="38871" wrap="square">
            <a:spAutoFit/>
          </a:bodyPr>
          <a:lstStyle/>
          <a:p>
            <a:pPr defTabSz="1096645">
              <a:defRPr/>
            </a:pPr>
            <a:r>
              <a:rPr altLang="en-US" lang="zh-CN" sz="2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加强院内感染管理</a:t>
            </a: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64D27D55-86AD-419E-87A6-44540F19B84B}"/>
              </a:ext>
            </a:extLst>
          </p:cNvPr>
          <p:cNvGrpSpPr/>
          <p:nvPr/>
        </p:nvGrpSpPr>
        <p:grpSpPr>
          <a:xfrm>
            <a:off x="1428985" y="2848113"/>
            <a:ext cx="1630991" cy="1631203"/>
            <a:chOff x="1559496" y="2204864"/>
            <a:chExt cx="1791194" cy="1791194"/>
          </a:xfrm>
        </p:grpSpPr>
        <p:sp>
          <p:nvSpPr>
            <p:cNvPr id="9" name="泪滴形 8">
              <a:extLst>
                <a:ext uri="{FF2B5EF4-FFF2-40B4-BE49-F238E27FC236}">
                  <a16:creationId xmlns:a16="http://schemas.microsoft.com/office/drawing/2014/main" id="{FF465706-2024-456D-8ADA-0F8FAECD4C5E}"/>
                </a:ext>
              </a:extLst>
            </p:cNvPr>
            <p:cNvSpPr/>
            <p:nvPr/>
          </p:nvSpPr>
          <p:spPr bwMode="auto">
            <a:xfrm rot="2386516">
              <a:off x="1559496" y="2204864"/>
              <a:ext cx="1791194" cy="1791194"/>
            </a:xfrm>
            <a:prstGeom prst="teardrop">
              <a:avLst/>
            </a:prstGeom>
            <a:solidFill>
              <a:srgbClr val="B098F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>
              <a:flatTx/>
            </a:bodyPr>
            <a:lstStyle/>
            <a:p>
              <a:pPr algn="ctr"/>
              <a:endParaRPr altLang="en-US" lang="zh-CN" sz="100">
                <a:cs typeface="+mn-ea"/>
              </a:endParaRPr>
            </a:p>
          </p:txBody>
        </p:sp>
        <p:sp>
          <p:nvSpPr>
            <p:cNvPr id="11" name="椭圆 10">
              <a:extLst>
                <a:ext uri="{FF2B5EF4-FFF2-40B4-BE49-F238E27FC236}">
                  <a16:creationId xmlns:a16="http://schemas.microsoft.com/office/drawing/2014/main" id="{076B475B-7E0A-461E-9BD0-363748CCF498}"/>
                </a:ext>
              </a:extLst>
            </p:cNvPr>
            <p:cNvSpPr/>
            <p:nvPr/>
          </p:nvSpPr>
          <p:spPr bwMode="auto">
            <a:xfrm>
              <a:off x="1645035" y="2289085"/>
              <a:ext cx="1629747" cy="1629747"/>
            </a:xfrm>
            <a:prstGeom prst="ellipse">
              <a:avLst/>
            </a:prstGeom>
            <a:solidFill>
              <a:srgbClr val="EB604D"/>
            </a:solidFill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 rtlCol="0">
              <a:flatTx/>
            </a:bodyPr>
            <a:lstStyle/>
            <a:p>
              <a:pPr algn="ctr"/>
              <a:r>
                <a:rPr altLang="en-US" b="1" lang="zh-CN" sz="2000">
                  <a:latin typeface="+mn-ea"/>
                  <a:cs typeface="+mn-ea"/>
                </a:rPr>
                <a:t>感染源</a:t>
              </a:r>
            </a:p>
          </p:txBody>
        </p:sp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A6AC4821-2AE7-47B2-A96E-858D330070EF}"/>
              </a:ext>
            </a:extLst>
          </p:cNvPr>
          <p:cNvGrpSpPr/>
          <p:nvPr/>
        </p:nvGrpSpPr>
        <p:grpSpPr>
          <a:xfrm>
            <a:off x="3723488" y="2836634"/>
            <a:ext cx="1630991" cy="1631203"/>
            <a:chOff x="1559496" y="2204864"/>
            <a:chExt cx="1791194" cy="1791194"/>
          </a:xfrm>
          <a:solidFill>
            <a:srgbClr val="E95A6E"/>
          </a:solidFill>
        </p:grpSpPr>
        <p:sp>
          <p:nvSpPr>
            <p:cNvPr id="14" name="泪滴形 13">
              <a:extLst>
                <a:ext uri="{FF2B5EF4-FFF2-40B4-BE49-F238E27FC236}">
                  <a16:creationId xmlns:a16="http://schemas.microsoft.com/office/drawing/2014/main" id="{6229DBF2-9D08-43E9-AE56-AEE791A901BB}"/>
                </a:ext>
              </a:extLst>
            </p:cNvPr>
            <p:cNvSpPr/>
            <p:nvPr/>
          </p:nvSpPr>
          <p:spPr bwMode="auto">
            <a:xfrm rot="2386516">
              <a:off x="1559496" y="2204864"/>
              <a:ext cx="1791194" cy="1791194"/>
            </a:xfrm>
            <a:prstGeom prst="teardrop">
              <a:avLst/>
            </a:prstGeom>
            <a:solidFill>
              <a:srgbClr val="B098F1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 rtlCol="0">
              <a:flatTx/>
            </a:bodyPr>
            <a:lstStyle/>
            <a:p>
              <a:pPr algn="ctr"/>
              <a:endParaRPr altLang="en-US" lang="zh-CN" sz="2000">
                <a:cs typeface="+mn-ea"/>
              </a:endParaRPr>
            </a:p>
          </p:txBody>
        </p:sp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FB32B9B9-9E7A-49C8-97C5-9D8162413ED1}"/>
                </a:ext>
              </a:extLst>
            </p:cNvPr>
            <p:cNvSpPr/>
            <p:nvPr/>
          </p:nvSpPr>
          <p:spPr bwMode="auto">
            <a:xfrm>
              <a:off x="1645035" y="2289085"/>
              <a:ext cx="1629747" cy="1629747"/>
            </a:xfrm>
            <a:prstGeom prst="ellipse">
              <a:avLst/>
            </a:prstGeom>
            <a:solidFill>
              <a:srgbClr val="EB604D"/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 rtlCol="0">
              <a:flatTx/>
            </a:bodyPr>
            <a:lstStyle/>
            <a:p>
              <a:pPr algn="ctr"/>
              <a:r>
                <a:rPr altLang="en-US" b="1" lang="zh-CN" sz="2000">
                  <a:latin typeface="+mn-ea"/>
                  <a:cs typeface="+mn-ea"/>
                </a:rPr>
                <a:t>传播</a:t>
              </a:r>
            </a:p>
            <a:p>
              <a:pPr algn="ctr"/>
              <a:r>
                <a:rPr altLang="en-US" b="1" lang="zh-CN" sz="2000">
                  <a:latin typeface="+mn-ea"/>
                  <a:cs typeface="+mn-ea"/>
                </a:rPr>
                <a:t>途径</a:t>
              </a: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3766DE3F-EACD-411F-82C7-B1EC9FFF8FC0}"/>
              </a:ext>
            </a:extLst>
          </p:cNvPr>
          <p:cNvGrpSpPr/>
          <p:nvPr/>
        </p:nvGrpSpPr>
        <p:grpSpPr>
          <a:xfrm>
            <a:off x="5995963" y="2859592"/>
            <a:ext cx="1630991" cy="1631203"/>
            <a:chOff x="1559496" y="2204864"/>
            <a:chExt cx="1791194" cy="1791194"/>
          </a:xfrm>
          <a:solidFill>
            <a:srgbClr val="2CB1C5"/>
          </a:solidFill>
        </p:grpSpPr>
        <p:sp>
          <p:nvSpPr>
            <p:cNvPr id="17" name="泪滴形 16">
              <a:extLst>
                <a:ext uri="{FF2B5EF4-FFF2-40B4-BE49-F238E27FC236}">
                  <a16:creationId xmlns:a16="http://schemas.microsoft.com/office/drawing/2014/main" id="{4E26FFF3-0423-433C-BFC3-A7D013A95BCB}"/>
                </a:ext>
              </a:extLst>
            </p:cNvPr>
            <p:cNvSpPr/>
            <p:nvPr/>
          </p:nvSpPr>
          <p:spPr bwMode="auto">
            <a:xfrm rot="2386516">
              <a:off x="1559496" y="2204864"/>
              <a:ext cx="1791194" cy="1791194"/>
            </a:xfrm>
            <a:prstGeom prst="teardrop">
              <a:avLst/>
            </a:prstGeom>
            <a:solidFill>
              <a:srgbClr val="B098F1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 rtlCol="0">
              <a:flatTx/>
            </a:bodyPr>
            <a:lstStyle/>
            <a:p>
              <a:pPr algn="ctr"/>
              <a:endParaRPr altLang="en-US" lang="zh-CN" sz="2000">
                <a:cs typeface="+mn-ea"/>
              </a:endParaRPr>
            </a:p>
          </p:txBody>
        </p:sp>
        <p:sp>
          <p:nvSpPr>
            <p:cNvPr id="18" name="椭圆 17">
              <a:extLst>
                <a:ext uri="{FF2B5EF4-FFF2-40B4-BE49-F238E27FC236}">
                  <a16:creationId xmlns:a16="http://schemas.microsoft.com/office/drawing/2014/main" id="{1D040E0E-878F-404E-87E2-0BEDCDDA4612}"/>
                </a:ext>
              </a:extLst>
            </p:cNvPr>
            <p:cNvSpPr/>
            <p:nvPr/>
          </p:nvSpPr>
          <p:spPr bwMode="auto">
            <a:xfrm>
              <a:off x="1645035" y="2289085"/>
              <a:ext cx="1629747" cy="1629747"/>
            </a:xfrm>
            <a:prstGeom prst="ellipse">
              <a:avLst/>
            </a:prstGeom>
            <a:solidFill>
              <a:srgbClr val="EB604D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 rtlCol="0">
              <a:flatTx/>
            </a:bodyPr>
            <a:lstStyle/>
            <a:p>
              <a:pPr algn="ctr"/>
              <a:r>
                <a:rPr altLang="en-US" b="1" lang="zh-CN" sz="2000">
                  <a:latin typeface="+mn-ea"/>
                  <a:cs typeface="+mn-ea"/>
                </a:rPr>
                <a:t>易感</a:t>
              </a:r>
            </a:p>
            <a:p>
              <a:pPr algn="ctr"/>
              <a:r>
                <a:rPr altLang="en-US" b="1" lang="zh-CN" sz="2000">
                  <a:latin typeface="+mn-ea"/>
                  <a:cs typeface="+mn-ea"/>
                </a:rPr>
                <a:t>人群</a:t>
              </a:r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14529DDD-60E5-4B7E-9B4E-0CDC7AB00D6C}"/>
              </a:ext>
            </a:extLst>
          </p:cNvPr>
          <p:cNvGrpSpPr/>
          <p:nvPr/>
        </p:nvGrpSpPr>
        <p:grpSpPr>
          <a:xfrm>
            <a:off x="8398941" y="2719660"/>
            <a:ext cx="1864906" cy="1865148"/>
            <a:chOff x="8949333" y="2289085"/>
            <a:chExt cx="1768699" cy="1768699"/>
          </a:xfrm>
          <a:solidFill>
            <a:srgbClr val="7BBFBB"/>
          </a:solidFill>
        </p:grpSpPr>
        <p:sp>
          <p:nvSpPr>
            <p:cNvPr id="20" name="椭圆 19">
              <a:extLst>
                <a:ext uri="{FF2B5EF4-FFF2-40B4-BE49-F238E27FC236}">
                  <a16:creationId xmlns:a16="http://schemas.microsoft.com/office/drawing/2014/main" id="{582DABA3-AAC6-4D9F-9B2D-BA406F6A47BF}"/>
                </a:ext>
              </a:extLst>
            </p:cNvPr>
            <p:cNvSpPr/>
            <p:nvPr/>
          </p:nvSpPr>
          <p:spPr bwMode="auto">
            <a:xfrm>
              <a:off x="8949333" y="2289085"/>
              <a:ext cx="1768699" cy="1768699"/>
            </a:xfrm>
            <a:prstGeom prst="ellipse">
              <a:avLst/>
            </a:prstGeom>
            <a:grpFill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 rtlCol="0">
              <a:flatTx/>
            </a:bodyPr>
            <a:lstStyle/>
            <a:p>
              <a:pPr algn="ctr"/>
              <a:endParaRPr altLang="en-US" lang="zh-CN" sz="100">
                <a:cs typeface="+mn-ea"/>
              </a:endParaRPr>
            </a:p>
          </p:txBody>
        </p:sp>
        <p:sp>
          <p:nvSpPr>
            <p:cNvPr id="21" name="椭圆 20">
              <a:extLst>
                <a:ext uri="{FF2B5EF4-FFF2-40B4-BE49-F238E27FC236}">
                  <a16:creationId xmlns:a16="http://schemas.microsoft.com/office/drawing/2014/main" id="{FF654981-28A8-4A68-9542-DDCB6053F4CE}"/>
                </a:ext>
              </a:extLst>
            </p:cNvPr>
            <p:cNvSpPr/>
            <p:nvPr/>
          </p:nvSpPr>
          <p:spPr bwMode="auto">
            <a:xfrm>
              <a:off x="9018808" y="2358560"/>
              <a:ext cx="1629747" cy="1629747"/>
            </a:xfrm>
            <a:prstGeom prst="ellipse">
              <a:avLst/>
            </a:prstGeom>
            <a:solidFill>
              <a:srgbClr val="B098F1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 rtlCol="0">
              <a:flatTx/>
            </a:bodyPr>
            <a:lstStyle/>
            <a:p>
              <a:pPr algn="ctr"/>
              <a:r>
                <a:rPr altLang="en-US" b="1" lang="zh-CN" sz="2530">
                  <a:latin typeface="+mn-ea"/>
                  <a:cs typeface="+mn-ea"/>
                </a:rPr>
                <a:t>院内</a:t>
              </a:r>
            </a:p>
            <a:p>
              <a:pPr algn="ctr"/>
              <a:r>
                <a:rPr altLang="en-US" b="1" lang="zh-CN" sz="2530">
                  <a:latin typeface="+mn-ea"/>
                  <a:cs typeface="+mn-ea"/>
                </a:rPr>
                <a:t>感染</a:t>
              </a:r>
            </a:p>
          </p:txBody>
        </p: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343AA99C-85F4-4709-8294-D78BF42C0E0A}"/>
              </a:ext>
            </a:extLst>
          </p:cNvPr>
          <p:cNvGrpSpPr/>
          <p:nvPr/>
        </p:nvGrpSpPr>
        <p:grpSpPr>
          <a:xfrm>
            <a:off x="1077456" y="4534164"/>
            <a:ext cx="2194365" cy="1522096"/>
            <a:chOff x="1586141" y="4091759"/>
            <a:chExt cx="2081162" cy="1443386"/>
          </a:xfrm>
        </p:grpSpPr>
        <p:sp>
          <p:nvSpPr>
            <p:cNvPr id="23" name="等腰三角形 22">
              <a:extLst>
                <a:ext uri="{FF2B5EF4-FFF2-40B4-BE49-F238E27FC236}">
                  <a16:creationId xmlns:a16="http://schemas.microsoft.com/office/drawing/2014/main" id="{032F2E37-B925-4870-B297-83C55FC98E98}"/>
                </a:ext>
              </a:extLst>
            </p:cNvPr>
            <p:cNvSpPr/>
            <p:nvPr/>
          </p:nvSpPr>
          <p:spPr bwMode="auto">
            <a:xfrm flipV="1">
              <a:off x="2475760" y="4091759"/>
              <a:ext cx="432048" cy="372455"/>
            </a:xfrm>
            <a:prstGeom prst="triangle">
              <a:avLst/>
            </a:prstGeom>
            <a:solidFill>
              <a:srgbClr val="EB604D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 rtlCol="0">
              <a:flatTx/>
            </a:bodyPr>
            <a:lstStyle/>
            <a:p>
              <a:pPr algn="ctr"/>
              <a:endParaRPr altLang="en-US" lang="zh-CN" sz="100">
                <a:cs typeface="+mn-ea"/>
              </a:endParaRPr>
            </a:p>
          </p:txBody>
        </p:sp>
        <p:cxnSp>
          <p:nvCxnSpPr>
            <p:cNvPr id="24" name="直接连接符 12">
              <a:extLst>
                <a:ext uri="{FF2B5EF4-FFF2-40B4-BE49-F238E27FC236}">
                  <a16:creationId xmlns:a16="http://schemas.microsoft.com/office/drawing/2014/main" id="{96CC2B48-4A54-486D-9F1C-CD89A7D8E9C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716265" y="4600806"/>
              <a:ext cx="1951038" cy="12700"/>
            </a:xfrm>
            <a:prstGeom prst="line">
              <a:avLst/>
            </a:prstGeom>
            <a:noFill/>
            <a:ln w="38100">
              <a:solidFill>
                <a:srgbClr val="E95A6E"/>
              </a:solidFill>
              <a:prstDash val="lgDash"/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BDB00FF3-BA24-47A5-A925-4B5AF91CD959}"/>
                </a:ext>
              </a:extLst>
            </p:cNvPr>
            <p:cNvSpPr/>
            <p:nvPr/>
          </p:nvSpPr>
          <p:spPr>
            <a:xfrm>
              <a:off x="1586141" y="4709578"/>
              <a:ext cx="2068098" cy="8172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 eaLnBrk="1" hangingPunct="1" latinLnBrk="0">
                <a:lnSpc>
                  <a:spcPct val="150000"/>
                </a:lnSpc>
              </a:pPr>
              <a:r>
                <a:rPr altLang="en-US" b="1" lang="zh-CN" sz="1685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+mn-ea"/>
                </a:rPr>
                <a:t>指病原微生物自然生存、繁殖并排出宿主。</a:t>
              </a:r>
            </a:p>
          </p:txBody>
        </p:sp>
      </p:grpSp>
      <p:grpSp>
        <p:nvGrpSpPr>
          <p:cNvPr id="26" name="组合 25">
            <a:extLst>
              <a:ext uri="{FF2B5EF4-FFF2-40B4-BE49-F238E27FC236}">
                <a16:creationId xmlns:a16="http://schemas.microsoft.com/office/drawing/2014/main" id="{C3EDE7BD-CFE4-4102-8F47-AD567925C722}"/>
              </a:ext>
            </a:extLst>
          </p:cNvPr>
          <p:cNvGrpSpPr/>
          <p:nvPr/>
        </p:nvGrpSpPr>
        <p:grpSpPr>
          <a:xfrm>
            <a:off x="5661893" y="4535513"/>
            <a:ext cx="3072675" cy="1487330"/>
            <a:chOff x="5934076" y="4093039"/>
            <a:chExt cx="2914162" cy="1410418"/>
          </a:xfrm>
        </p:grpSpPr>
        <p:sp>
          <p:nvSpPr>
            <p:cNvPr id="28" name="等腰三角形 27">
              <a:extLst>
                <a:ext uri="{FF2B5EF4-FFF2-40B4-BE49-F238E27FC236}">
                  <a16:creationId xmlns:a16="http://schemas.microsoft.com/office/drawing/2014/main" id="{935D65E3-D97B-44D2-98B9-8191EFD37A97}"/>
                </a:ext>
              </a:extLst>
            </p:cNvPr>
            <p:cNvSpPr/>
            <p:nvPr/>
          </p:nvSpPr>
          <p:spPr bwMode="auto">
            <a:xfrm flipV="1">
              <a:off x="6808314" y="4093039"/>
              <a:ext cx="432048" cy="372455"/>
            </a:xfrm>
            <a:prstGeom prst="triangle">
              <a:avLst/>
            </a:prstGeom>
            <a:solidFill>
              <a:srgbClr val="EB604D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 rtlCol="0">
              <a:flatTx/>
            </a:bodyPr>
            <a:lstStyle/>
            <a:p>
              <a:pPr algn="ctr"/>
              <a:endParaRPr altLang="en-US" lang="zh-CN" sz="100">
                <a:cs typeface="+mn-ea"/>
              </a:endParaRPr>
            </a:p>
          </p:txBody>
        </p:sp>
        <p:cxnSp>
          <p:nvCxnSpPr>
            <p:cNvPr id="29" name="直接连接符 12">
              <a:extLst>
                <a:ext uri="{FF2B5EF4-FFF2-40B4-BE49-F238E27FC236}">
                  <a16:creationId xmlns:a16="http://schemas.microsoft.com/office/drawing/2014/main" id="{B2186A2B-F910-4F7B-B163-9C44B56C08C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048819" y="4613506"/>
              <a:ext cx="1951038" cy="12700"/>
            </a:xfrm>
            <a:prstGeom prst="line">
              <a:avLst/>
            </a:prstGeom>
            <a:noFill/>
            <a:ln w="38100">
              <a:solidFill>
                <a:srgbClr val="E95A6E"/>
              </a:solidFill>
              <a:prstDash val="lgDash"/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C5FB55FA-8F70-4B80-ADDE-B8908BA068C3}"/>
                </a:ext>
              </a:extLst>
            </p:cNvPr>
            <p:cNvSpPr/>
            <p:nvPr/>
          </p:nvSpPr>
          <p:spPr>
            <a:xfrm>
              <a:off x="5934076" y="4715675"/>
              <a:ext cx="2914162" cy="8172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 eaLnBrk="1" hangingPunct="1" latinLnBrk="0">
                <a:lnSpc>
                  <a:spcPct val="150000"/>
                </a:lnSpc>
              </a:pPr>
              <a:r>
                <a:rPr altLang="en-US" b="1" lang="zh-CN" sz="1685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+mn-ea"/>
                </a:rPr>
                <a:t>包括机体免疫功能受损者；婴幼儿及老年人；营养不良者等</a:t>
              </a:r>
            </a:p>
          </p:txBody>
        </p:sp>
      </p:grp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002F17E9-AE9F-4C88-BB59-7C23A6E5616B}"/>
              </a:ext>
            </a:extLst>
          </p:cNvPr>
          <p:cNvGrpSpPr/>
          <p:nvPr/>
        </p:nvGrpSpPr>
        <p:grpSpPr>
          <a:xfrm>
            <a:off x="3335880" y="1273966"/>
            <a:ext cx="2534285" cy="1483404"/>
            <a:chOff x="3728058" y="1000152"/>
            <a:chExt cx="2403546" cy="1406695"/>
          </a:xfrm>
        </p:grpSpPr>
        <p:sp>
          <p:nvSpPr>
            <p:cNvPr id="32" name="等腰三角形 31">
              <a:extLst>
                <a:ext uri="{FF2B5EF4-FFF2-40B4-BE49-F238E27FC236}">
                  <a16:creationId xmlns:a16="http://schemas.microsoft.com/office/drawing/2014/main" id="{2515801D-0B04-4E73-9A81-668B3298FFE5}"/>
                </a:ext>
              </a:extLst>
            </p:cNvPr>
            <p:cNvSpPr/>
            <p:nvPr/>
          </p:nvSpPr>
          <p:spPr bwMode="auto">
            <a:xfrm>
              <a:off x="4653071" y="2034392"/>
              <a:ext cx="432048" cy="372455"/>
            </a:xfrm>
            <a:prstGeom prst="triangle">
              <a:avLst/>
            </a:prstGeom>
            <a:solidFill>
              <a:srgbClr val="EB604D"/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 rtlCol="0">
              <a:flatTx/>
            </a:bodyPr>
            <a:lstStyle/>
            <a:p>
              <a:pPr algn="ctr"/>
              <a:endParaRPr altLang="en-US" lang="zh-CN" sz="100">
                <a:cs typeface="+mn-ea"/>
              </a:endParaRPr>
            </a:p>
          </p:txBody>
        </p:sp>
        <p:cxnSp>
          <p:nvCxnSpPr>
            <p:cNvPr id="33" name="直接连接符 12">
              <a:extLst>
                <a:ext uri="{FF2B5EF4-FFF2-40B4-BE49-F238E27FC236}">
                  <a16:creationId xmlns:a16="http://schemas.microsoft.com/office/drawing/2014/main" id="{114C839C-0C1A-444D-A099-B57A17F034C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893576" y="1941395"/>
              <a:ext cx="1951038" cy="12700"/>
            </a:xfrm>
            <a:prstGeom prst="line">
              <a:avLst/>
            </a:prstGeom>
            <a:noFill/>
            <a:ln w="38100">
              <a:solidFill>
                <a:srgbClr val="E95A6E"/>
              </a:solidFill>
              <a:prstDash val="lgDash"/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7309D80B-B6D0-4708-A566-43465108C6CD}"/>
                </a:ext>
              </a:extLst>
            </p:cNvPr>
            <p:cNvSpPr/>
            <p:nvPr/>
          </p:nvSpPr>
          <p:spPr>
            <a:xfrm>
              <a:off x="3728058" y="1000152"/>
              <a:ext cx="2403546" cy="8172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 eaLnBrk="1" hangingPunct="1" latinLnBrk="0">
                <a:lnSpc>
                  <a:spcPct val="150000"/>
                </a:lnSpc>
              </a:pPr>
              <a:r>
                <a:rPr altLang="en-US" b="1" lang="zh-CN" sz="1685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+mn-ea"/>
                </a:rPr>
                <a:t>指病原体从感染源排出并侵入易感人群的途径</a:t>
              </a:r>
            </a:p>
          </p:txBody>
        </p:sp>
      </p:grpSp>
    </p:spTree>
    <p:extLst>
      <p:ext uri="{BB962C8B-B14F-4D97-AF65-F5344CB8AC3E}">
        <p14:creationId val="4173165599"/>
      </p:ext>
    </p:extLst>
  </p:cSld>
  <p:clrMapOvr>
    <a:masterClrMapping/>
  </p:clrMapOvr>
  <mc:AlternateContent>
    <mc:Choice Requires="p14">
      <p:transition p14:dur="2500" spd="slow">
        <p:checker/>
      </p:transition>
    </mc:Choice>
    <mc:Fallback>
      <p:transition spd="slow">
        <p:checker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">
                                      <p:cBhvr>
                                        <p:cTn dur="500" id="15" tmFilter="0,0; .5, 1; 1, 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1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3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9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41" nodeType="afterEffect" presetClass="entr" presetID="6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out)" transition="in">
                                      <p:cBhvr>
                                        <p:cTn dur="2000" id="43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27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9" name="图片 28">
            <a:extLst>
              <a:ext uri="{FF2B5EF4-FFF2-40B4-BE49-F238E27FC236}">
                <a16:creationId xmlns:a16="http://schemas.microsoft.com/office/drawing/2014/main" id="{AAF9E84B-49AC-49DE-9D96-C84A5D51E2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D5727CCB-194E-4F9D-80CF-2AE9B1B0CDCD}"/>
              </a:ext>
            </a:extLst>
          </p:cNvPr>
          <p:cNvSpPr/>
          <p:nvPr/>
        </p:nvSpPr>
        <p:spPr>
          <a:xfrm>
            <a:off x="354563" y="286463"/>
            <a:ext cx="11515260" cy="628253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r" blurRad="76200" dir="8100000" dist="25400" rotWithShape="0">
              <a:schemeClr val="tx1">
                <a:lumMod val="85000"/>
                <a:lumOff val="1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1030101010101" pitchFamily="2" typeface="字体视界-紫水晶体"/>
              <a:ea charset="-122" panose="02010601030101010101" pitchFamily="2" typeface="字体视界-紫水晶体"/>
            </a:endParaRPr>
          </a:p>
        </p:txBody>
      </p:sp>
      <p:sp>
        <p:nvSpPr>
          <p:cNvPr id="8" name="六边形 7">
            <a:extLst>
              <a:ext uri="{FF2B5EF4-FFF2-40B4-BE49-F238E27FC236}">
                <a16:creationId xmlns:a16="http://schemas.microsoft.com/office/drawing/2014/main" id="{65F5D9E0-0D84-4ED7-B22C-2B1BCAF75BAD}"/>
              </a:ext>
            </a:extLst>
          </p:cNvPr>
          <p:cNvSpPr/>
          <p:nvPr/>
        </p:nvSpPr>
        <p:spPr>
          <a:xfrm rot="16200000">
            <a:off x="4465154" y="1739644"/>
            <a:ext cx="1523765" cy="1434131"/>
          </a:xfrm>
          <a:prstGeom prst="hexagon">
            <a:avLst/>
          </a:prstGeom>
          <a:solidFill>
            <a:srgbClr val="B098F1"/>
          </a:solidFill>
          <a:ln cap="rnd" w="158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135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6A523EB2-4720-44F0-B0F5-E0A78D7744C9}"/>
              </a:ext>
            </a:extLst>
          </p:cNvPr>
          <p:cNvPicPr>
            <a:picLocks noChangeAspect="1"/>
          </p:cNvPicPr>
          <p:nvPr/>
        </p:nvPicPr>
        <p:blipFill>
          <a:blip r:embed="rId4">
            <a:biLevel thresh="50000"/>
          </a:blip>
          <a:stretch>
            <a:fillRect/>
          </a:stretch>
        </p:blipFill>
        <p:spPr>
          <a:xfrm>
            <a:off x="4947499" y="2153102"/>
            <a:ext cx="603448" cy="603448"/>
          </a:xfrm>
          <a:prstGeom prst="rect">
            <a:avLst/>
          </a:prstGeom>
        </p:spPr>
      </p:pic>
      <p:sp>
        <p:nvSpPr>
          <p:cNvPr id="11" name="六边形 10">
            <a:extLst>
              <a:ext uri="{FF2B5EF4-FFF2-40B4-BE49-F238E27FC236}">
                <a16:creationId xmlns:a16="http://schemas.microsoft.com/office/drawing/2014/main" id="{155E1CB1-2DEE-4677-9186-8B34D2FD23A5}"/>
              </a:ext>
            </a:extLst>
          </p:cNvPr>
          <p:cNvSpPr/>
          <p:nvPr/>
        </p:nvSpPr>
        <p:spPr>
          <a:xfrm rot="16200000">
            <a:off x="3704375" y="3021756"/>
            <a:ext cx="1523765" cy="1434131"/>
          </a:xfrm>
          <a:prstGeom prst="hexagon">
            <a:avLst/>
          </a:prstGeom>
          <a:solidFill>
            <a:srgbClr val="EB604D"/>
          </a:solidFill>
          <a:ln cap="rnd" w="158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135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4508D6C4-3446-4306-B56A-E105634D7420}"/>
              </a:ext>
            </a:extLst>
          </p:cNvPr>
          <p:cNvPicPr>
            <a:picLocks noChangeAspect="1"/>
          </p:cNvPicPr>
          <p:nvPr/>
        </p:nvPicPr>
        <p:blipFill>
          <a:blip r:embed="rId5">
            <a:biLevel thresh="50000"/>
          </a:blip>
          <a:stretch>
            <a:fillRect/>
          </a:stretch>
        </p:blipFill>
        <p:spPr>
          <a:xfrm>
            <a:off x="4173386" y="3421880"/>
            <a:ext cx="603448" cy="603448"/>
          </a:xfrm>
          <a:prstGeom prst="rect">
            <a:avLst/>
          </a:prstGeom>
        </p:spPr>
      </p:pic>
      <p:sp>
        <p:nvSpPr>
          <p:cNvPr id="14" name="六边形 13">
            <a:extLst>
              <a:ext uri="{FF2B5EF4-FFF2-40B4-BE49-F238E27FC236}">
                <a16:creationId xmlns:a16="http://schemas.microsoft.com/office/drawing/2014/main" id="{E65CF98F-185D-4816-810A-4BD59993B40C}"/>
              </a:ext>
            </a:extLst>
          </p:cNvPr>
          <p:cNvSpPr/>
          <p:nvPr/>
        </p:nvSpPr>
        <p:spPr>
          <a:xfrm rot="16200000">
            <a:off x="4465154" y="4332861"/>
            <a:ext cx="1523765" cy="1434131"/>
          </a:xfrm>
          <a:prstGeom prst="hexagon">
            <a:avLst/>
          </a:prstGeom>
          <a:solidFill>
            <a:srgbClr val="B098F1"/>
          </a:solidFill>
          <a:ln cap="rnd" w="158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135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id="{9D12F356-F196-4465-B9F4-4FD8F5468245}"/>
              </a:ext>
            </a:extLst>
          </p:cNvPr>
          <p:cNvPicPr>
            <a:picLocks noChangeAspect="1"/>
          </p:cNvPicPr>
          <p:nvPr/>
        </p:nvPicPr>
        <p:blipFill>
          <a:blip r:embed="rId6">
            <a:biLevel thresh="50000"/>
          </a:blip>
          <a:stretch>
            <a:fillRect/>
          </a:stretch>
        </p:blipFill>
        <p:spPr>
          <a:xfrm>
            <a:off x="4947499" y="4732986"/>
            <a:ext cx="603448" cy="603448"/>
          </a:xfrm>
          <a:prstGeom prst="rect">
            <a:avLst/>
          </a:prstGeom>
        </p:spPr>
      </p:pic>
      <p:sp>
        <p:nvSpPr>
          <p:cNvPr id="16" name="六边形 15">
            <a:extLst>
              <a:ext uri="{FF2B5EF4-FFF2-40B4-BE49-F238E27FC236}">
                <a16:creationId xmlns:a16="http://schemas.microsoft.com/office/drawing/2014/main" id="{41CE0FC1-2692-4E36-BCAE-73771412AD80}"/>
              </a:ext>
            </a:extLst>
          </p:cNvPr>
          <p:cNvSpPr/>
          <p:nvPr/>
        </p:nvSpPr>
        <p:spPr>
          <a:xfrm rot="16200000">
            <a:off x="6077793" y="4267273"/>
            <a:ext cx="1523765" cy="1434131"/>
          </a:xfrm>
          <a:prstGeom prst="hexagon">
            <a:avLst/>
          </a:prstGeom>
          <a:solidFill>
            <a:srgbClr val="EB604D"/>
          </a:solidFill>
          <a:ln cap="rnd" w="158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135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9A8F29E5-7007-4005-A03C-E23CDE4723BE}"/>
              </a:ext>
            </a:extLst>
          </p:cNvPr>
          <p:cNvPicPr>
            <a:picLocks noChangeAspect="1"/>
          </p:cNvPicPr>
          <p:nvPr/>
        </p:nvPicPr>
        <p:blipFill>
          <a:blip r:embed="rId7">
            <a:biLevel thresh="50000"/>
          </a:blip>
          <a:stretch>
            <a:fillRect/>
          </a:stretch>
        </p:blipFill>
        <p:spPr>
          <a:xfrm>
            <a:off x="6546803" y="4661482"/>
            <a:ext cx="603448" cy="645712"/>
          </a:xfrm>
          <a:prstGeom prst="rect">
            <a:avLst/>
          </a:prstGeom>
        </p:spPr>
      </p:pic>
      <p:sp>
        <p:nvSpPr>
          <p:cNvPr id="18" name="六边形 17">
            <a:extLst>
              <a:ext uri="{FF2B5EF4-FFF2-40B4-BE49-F238E27FC236}">
                <a16:creationId xmlns:a16="http://schemas.microsoft.com/office/drawing/2014/main" id="{62189984-EBBB-4D0F-8DE0-EE2D20F4632D}"/>
              </a:ext>
            </a:extLst>
          </p:cNvPr>
          <p:cNvSpPr/>
          <p:nvPr/>
        </p:nvSpPr>
        <p:spPr>
          <a:xfrm rot="16200000">
            <a:off x="6786005" y="2988020"/>
            <a:ext cx="1523765" cy="1434131"/>
          </a:xfrm>
          <a:prstGeom prst="hexagon">
            <a:avLst/>
          </a:prstGeom>
          <a:solidFill>
            <a:srgbClr val="B098F1"/>
          </a:solidFill>
          <a:ln cap="rnd" w="158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135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pic>
        <p:nvPicPr>
          <p:cNvPr id="19" name="图片 18">
            <a:extLst>
              <a:ext uri="{FF2B5EF4-FFF2-40B4-BE49-F238E27FC236}">
                <a16:creationId xmlns:a16="http://schemas.microsoft.com/office/drawing/2014/main" id="{F319C3FA-3F84-48CF-AB18-275548D3268F}"/>
              </a:ext>
            </a:extLst>
          </p:cNvPr>
          <p:cNvPicPr>
            <a:picLocks noChangeAspect="1"/>
          </p:cNvPicPr>
          <p:nvPr/>
        </p:nvPicPr>
        <p:blipFill>
          <a:blip r:embed="rId8">
            <a:biLevel thresh="50000"/>
          </a:blip>
          <a:stretch>
            <a:fillRect/>
          </a:stretch>
        </p:blipFill>
        <p:spPr>
          <a:xfrm>
            <a:off x="7246263" y="3553235"/>
            <a:ext cx="631387" cy="350769"/>
          </a:xfrm>
          <a:prstGeom prst="rect">
            <a:avLst/>
          </a:prstGeom>
        </p:spPr>
      </p:pic>
      <p:sp>
        <p:nvSpPr>
          <p:cNvPr id="20" name="六边形 19">
            <a:extLst>
              <a:ext uri="{FF2B5EF4-FFF2-40B4-BE49-F238E27FC236}">
                <a16:creationId xmlns:a16="http://schemas.microsoft.com/office/drawing/2014/main" id="{9AF64AF1-995A-4413-9C51-E58E5584662F}"/>
              </a:ext>
            </a:extLst>
          </p:cNvPr>
          <p:cNvSpPr/>
          <p:nvPr/>
        </p:nvSpPr>
        <p:spPr>
          <a:xfrm rot="16200000">
            <a:off x="6051183" y="1712565"/>
            <a:ext cx="1523765" cy="1434131"/>
          </a:xfrm>
          <a:prstGeom prst="hexagon">
            <a:avLst/>
          </a:prstGeom>
          <a:solidFill>
            <a:srgbClr val="EB604D"/>
          </a:solidFill>
          <a:ln cap="rnd" w="158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135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pic>
        <p:nvPicPr>
          <p:cNvPr id="21" name="图片 20">
            <a:extLst>
              <a:ext uri="{FF2B5EF4-FFF2-40B4-BE49-F238E27FC236}">
                <a16:creationId xmlns:a16="http://schemas.microsoft.com/office/drawing/2014/main" id="{6F9922AB-520A-4AE7-B86D-E5730424C1FB}"/>
              </a:ext>
            </a:extLst>
          </p:cNvPr>
          <p:cNvPicPr>
            <a:picLocks noChangeAspect="1"/>
          </p:cNvPicPr>
          <p:nvPr/>
        </p:nvPicPr>
        <p:blipFill>
          <a:blip r:embed="rId9">
            <a:biLevel thresh="50000"/>
          </a:blip>
          <a:stretch>
            <a:fillRect/>
          </a:stretch>
        </p:blipFill>
        <p:spPr>
          <a:xfrm>
            <a:off x="6392124" y="1990931"/>
            <a:ext cx="877401" cy="877401"/>
          </a:xfrm>
          <a:prstGeom prst="rect">
            <a:avLst/>
          </a:prstGeom>
        </p:spPr>
      </p:pic>
      <p:sp>
        <p:nvSpPr>
          <p:cNvPr id="22" name="矩形 21">
            <a:extLst>
              <a:ext uri="{FF2B5EF4-FFF2-40B4-BE49-F238E27FC236}">
                <a16:creationId xmlns:a16="http://schemas.microsoft.com/office/drawing/2014/main" id="{7E36CF2A-8424-4AAD-8AA7-235D93824B6B}"/>
              </a:ext>
            </a:extLst>
          </p:cNvPr>
          <p:cNvSpPr/>
          <p:nvPr/>
        </p:nvSpPr>
        <p:spPr>
          <a:xfrm flipH="1">
            <a:off x="8008724" y="2103196"/>
            <a:ext cx="2744470" cy="650202"/>
          </a:xfrm>
          <a:prstGeom prst="rect">
            <a:avLst/>
          </a:prstGeom>
          <a:effectLst/>
        </p:spPr>
        <p:txBody>
          <a:bodyPr bIns="81261" lIns="162524" rIns="162524" tIns="81261" wrap="square">
            <a:spAutoFit/>
          </a:bodyPr>
          <a:lstStyle/>
          <a:p>
            <a:r>
              <a:rPr altLang="en-US" lang="zh-CN" sz="1600">
                <a:ea charset="-122" panose="02010600030101010101" pitchFamily="2" typeface="等线"/>
                <a:sym typeface="+mn-ea"/>
              </a:rPr>
              <a:t>严格执行了院内管理领导小组制定的消毒隔离制度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5C09D715-0324-4455-8A48-E0CEA6E81839}"/>
              </a:ext>
            </a:extLst>
          </p:cNvPr>
          <p:cNvSpPr/>
          <p:nvPr/>
        </p:nvSpPr>
        <p:spPr>
          <a:xfrm flipH="1">
            <a:off x="8361149" y="3371927"/>
            <a:ext cx="2392045" cy="650202"/>
          </a:xfrm>
          <a:prstGeom prst="rect">
            <a:avLst/>
          </a:prstGeom>
          <a:effectLst/>
        </p:spPr>
        <p:txBody>
          <a:bodyPr bIns="81261" lIns="162524" rIns="162524" tIns="81261" wrap="square">
            <a:spAutoFit/>
          </a:bodyPr>
          <a:lstStyle/>
          <a:p>
            <a:pPr eaLnBrk="1" hangingPunct="1" indent="0" lvl="0" marL="0">
              <a:buNone/>
            </a:pPr>
            <a:r>
              <a:rPr altLang="en-US" lang="zh-CN" sz="1600">
                <a:ea charset="-122" panose="02010600030101010101" pitchFamily="2" typeface="等线"/>
                <a:sym typeface="+mn-ea"/>
              </a:rPr>
              <a:t>坚持每月对病区治疗室、换药室的空气培养，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928B9DE8-6CD9-42CA-ACC1-E2ED9940A74F}"/>
              </a:ext>
            </a:extLst>
          </p:cNvPr>
          <p:cNvSpPr/>
          <p:nvPr/>
        </p:nvSpPr>
        <p:spPr>
          <a:xfrm flipH="1">
            <a:off x="1145645" y="4600652"/>
            <a:ext cx="3027680" cy="650202"/>
          </a:xfrm>
          <a:prstGeom prst="rect">
            <a:avLst/>
          </a:prstGeom>
          <a:effectLst/>
        </p:spPr>
        <p:txBody>
          <a:bodyPr bIns="81261" lIns="162524" rIns="162524" tIns="81261" wrap="square">
            <a:spAutoFit/>
          </a:bodyPr>
          <a:lstStyle/>
          <a:p>
            <a:r>
              <a:rPr altLang="en-US" lang="zh-CN" sz="1600">
                <a:ea charset="-122" panose="02010600030101010101" pitchFamily="2" typeface="等线"/>
                <a:sym typeface="+mn-ea"/>
              </a:rPr>
              <a:t>一次性用品使用后均能及时毁形，浸泡，集中处理，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CA2A40B-5754-44E1-A14A-2997C9BE0A14}"/>
              </a:ext>
            </a:extLst>
          </p:cNvPr>
          <p:cNvSpPr/>
          <p:nvPr/>
        </p:nvSpPr>
        <p:spPr>
          <a:xfrm flipH="1">
            <a:off x="1317730" y="3371927"/>
            <a:ext cx="2431415" cy="650202"/>
          </a:xfrm>
          <a:prstGeom prst="rect">
            <a:avLst/>
          </a:prstGeom>
          <a:effectLst/>
        </p:spPr>
        <p:txBody>
          <a:bodyPr bIns="81261" lIns="162524" rIns="162524" tIns="81261" wrap="square">
            <a:spAutoFit/>
          </a:bodyPr>
          <a:lstStyle/>
          <a:p>
            <a:r>
              <a:rPr altLang="en-US" lang="zh-CN" sz="1600">
                <a:ea charset="-122" panose="02010600030101010101" pitchFamily="2" typeface="等线"/>
                <a:sym typeface="+mn-ea"/>
              </a:rPr>
              <a:t>严格执行管理要求，无菌包内用化学指示剂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5E43A568-A706-46B0-B68A-00A36078C1F1}"/>
              </a:ext>
            </a:extLst>
          </p:cNvPr>
          <p:cNvSpPr/>
          <p:nvPr/>
        </p:nvSpPr>
        <p:spPr>
          <a:xfrm flipH="1">
            <a:off x="1473940" y="2102562"/>
            <a:ext cx="2699385" cy="650202"/>
          </a:xfrm>
          <a:prstGeom prst="rect">
            <a:avLst/>
          </a:prstGeom>
          <a:effectLst/>
        </p:spPr>
        <p:txBody>
          <a:bodyPr bIns="81261" lIns="162524" rIns="162524" tIns="81261" wrap="square">
            <a:spAutoFit/>
          </a:bodyPr>
          <a:lstStyle/>
          <a:p>
            <a:pPr eaLnBrk="1" hangingPunct="1" indent="0" marL="0">
              <a:buNone/>
            </a:pPr>
            <a:r>
              <a:rPr altLang="en-US" lang="zh-CN" sz="1600">
                <a:ea charset="-122" panose="02010600030101010101" pitchFamily="2" typeface="等线"/>
                <a:sym typeface="+mn-ea"/>
              </a:rPr>
              <a:t>建立了消毒物品监测记录本，进行了定期定点监测。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CBB8F65E-EAE9-4A0E-B5BC-FFD2F09E4FBD}"/>
              </a:ext>
            </a:extLst>
          </p:cNvPr>
          <p:cNvSpPr txBox="1"/>
          <p:nvPr/>
        </p:nvSpPr>
        <p:spPr>
          <a:xfrm>
            <a:off x="7707099" y="4634942"/>
            <a:ext cx="3046095" cy="579120"/>
          </a:xfrm>
          <a:prstGeom prst="rect">
            <a:avLst/>
          </a:prstGeom>
          <a:noFill/>
        </p:spPr>
        <p:txBody>
          <a:bodyPr anchor="t" rtlCol="0" wrap="square">
            <a:spAutoFit/>
          </a:bodyPr>
          <a:lstStyle/>
          <a:p>
            <a:pPr eaLnBrk="1" hangingPunct="1" indent="0" lvl="0" marL="0">
              <a:buNone/>
            </a:pPr>
            <a:r>
              <a:rPr altLang="en-US" lang="zh-CN" sz="1600">
                <a:ea charset="-122" panose="02010600030101010101" pitchFamily="2" typeface="等线"/>
                <a:sym typeface="+mn-ea"/>
              </a:rPr>
              <a:t>坚持每月对治疗室、换药室进行紫外线消毒，并记录监测</a:t>
            </a:r>
          </a:p>
        </p:txBody>
      </p:sp>
      <p:sp>
        <p:nvSpPr>
          <p:cNvPr id="30" name="文本框 6">
            <a:extLst>
              <a:ext uri="{FF2B5EF4-FFF2-40B4-BE49-F238E27FC236}">
                <a16:creationId xmlns:a16="http://schemas.microsoft.com/office/drawing/2014/main" id="{E5DDA791-0658-4175-B422-FA061E1F9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6917" y="480780"/>
            <a:ext cx="3098165" cy="504462"/>
          </a:xfrm>
          <a:prstGeom prst="rect">
            <a:avLst/>
          </a:prstGeom>
          <a:noFill/>
          <a:ln>
            <a:noFill/>
          </a:ln>
        </p:spPr>
        <p:txBody>
          <a:bodyPr bIns="38871" lIns="77744" rIns="77744" tIns="38871" wrap="square">
            <a:spAutoFit/>
          </a:bodyPr>
          <a:lstStyle/>
          <a:p>
            <a:pPr defTabSz="1096645">
              <a:defRPr/>
            </a:pPr>
            <a:r>
              <a:rPr altLang="en-US" lang="zh-CN" sz="2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加强院内感染管理</a:t>
            </a:r>
          </a:p>
        </p:txBody>
      </p:sp>
    </p:spTree>
    <p:extLst>
      <p:ext uri="{BB962C8B-B14F-4D97-AF65-F5344CB8AC3E}">
        <p14:creationId val="1075449514"/>
      </p:ext>
    </p:extLst>
  </p:cSld>
  <p:clrMapOvr>
    <a:masterClrMapping/>
  </p:clrMapOvr>
  <mc:AlternateContent>
    <mc:Choice Requires="p14">
      <p:transition p14:dur="2500" spd="slow">
        <p:checker/>
      </p:transition>
    </mc:Choice>
    <mc:Fallback>
      <p:transition spd="slow">
        <p:checker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3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4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6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7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5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5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7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1" id="5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2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6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5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6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6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7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3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4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75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">
                                      <p:cBhvr>
                                        <p:cTn dur="500" id="81" tmFilter="0,0; .5, 1; 1, 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8"/>
      <p:bldP grpId="0" spid="11"/>
      <p:bldP grpId="0" spid="14"/>
      <p:bldP grpId="0" spid="16"/>
      <p:bldP grpId="0" spid="18"/>
      <p:bldP grpId="0" spid="20"/>
      <p:bldP grpId="0" spid="22"/>
      <p:bldP grpId="0" spid="23"/>
      <p:bldP grpId="0" spid="24"/>
      <p:bldP grpId="0" spid="25"/>
      <p:bldP grpId="0" spid="26"/>
      <p:bldP grpId="1" spid="28"/>
      <p:bldP grpId="0" spid="30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6" name="图片 15">
            <a:extLst>
              <a:ext uri="{FF2B5EF4-FFF2-40B4-BE49-F238E27FC236}">
                <a16:creationId xmlns:a16="http://schemas.microsoft.com/office/drawing/2014/main" id="{DB2D03AA-D1DD-4277-B7E2-11F9331851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7DF4E56F-F7CD-4468-A8C2-DA752629F376}"/>
              </a:ext>
            </a:extLst>
          </p:cNvPr>
          <p:cNvSpPr/>
          <p:nvPr/>
        </p:nvSpPr>
        <p:spPr>
          <a:xfrm>
            <a:off x="6672748" y="2092078"/>
            <a:ext cx="1605280" cy="579120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l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b="1" lang="en-US" sz="3200">
                <a:solidFill>
                  <a:srgbClr val="B098F1"/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Part 04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A70C069C-76B4-4540-A4AE-074B954BF9F8}"/>
              </a:ext>
            </a:extLst>
          </p:cNvPr>
          <p:cNvSpPr/>
          <p:nvPr/>
        </p:nvSpPr>
        <p:spPr>
          <a:xfrm>
            <a:off x="5305385" y="2758513"/>
            <a:ext cx="4246880" cy="701040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altLang="en-US" b="1" lang="zh-CN" sz="4000">
                <a:solidFill>
                  <a:srgbClr val="EB604D"/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出色完成护理工作</a:t>
            </a:r>
          </a:p>
        </p:txBody>
      </p:sp>
      <p:sp>
        <p:nvSpPr>
          <p:cNvPr id="19" name="加号 18">
            <a:extLst>
              <a:ext uri="{FF2B5EF4-FFF2-40B4-BE49-F238E27FC236}">
                <a16:creationId xmlns:a16="http://schemas.microsoft.com/office/drawing/2014/main" id="{23789C1F-27AA-4620-A6F7-570CA8655A82}"/>
              </a:ext>
            </a:extLst>
          </p:cNvPr>
          <p:cNvSpPr/>
          <p:nvPr/>
        </p:nvSpPr>
        <p:spPr>
          <a:xfrm rot="20472936">
            <a:off x="1937904" y="4027422"/>
            <a:ext cx="696130" cy="696130"/>
          </a:xfrm>
          <a:prstGeom prst="mathPl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1030101010101" pitchFamily="2" typeface="字体视界-简圆体"/>
              <a:ea charset="-122" panose="02010601030101010101" pitchFamily="2" typeface="字体视界-简圆体"/>
            </a:endParaRPr>
          </a:p>
        </p:txBody>
      </p:sp>
      <p:sp>
        <p:nvSpPr>
          <p:cNvPr id="20" name="加号 19">
            <a:extLst>
              <a:ext uri="{FF2B5EF4-FFF2-40B4-BE49-F238E27FC236}">
                <a16:creationId xmlns:a16="http://schemas.microsoft.com/office/drawing/2014/main" id="{556DFF90-0784-431B-9503-7B9E595F443F}"/>
              </a:ext>
            </a:extLst>
          </p:cNvPr>
          <p:cNvSpPr/>
          <p:nvPr/>
        </p:nvSpPr>
        <p:spPr>
          <a:xfrm rot="2221369">
            <a:off x="10892985" y="271266"/>
            <a:ext cx="696130" cy="696130"/>
          </a:xfrm>
          <a:prstGeom prst="mathPl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1030101010101" pitchFamily="2" typeface="字体视界-简圆体"/>
              <a:ea charset="-122" panose="02010601030101010101" pitchFamily="2" typeface="字体视界-简圆体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4E80389B-A1F0-4D03-99CF-E07FA659ED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259973" y="951100"/>
            <a:ext cx="7192694" cy="5138260"/>
          </a:xfrm>
          <a:prstGeom prst="rect">
            <a:avLst/>
          </a:prstGeom>
        </p:spPr>
      </p:pic>
      <p:sp>
        <p:nvSpPr>
          <p:cNvPr id="21" name="TextBox 23">
            <a:extLst>
              <a:ext uri="{FF2B5EF4-FFF2-40B4-BE49-F238E27FC236}">
                <a16:creationId xmlns:a16="http://schemas.microsoft.com/office/drawing/2014/main" id="{F30EAAA1-3A55-457F-A2C7-299665F0DB61}"/>
              </a:ext>
            </a:extLst>
          </p:cNvPr>
          <p:cNvSpPr txBox="1"/>
          <p:nvPr/>
        </p:nvSpPr>
        <p:spPr>
          <a:xfrm>
            <a:off x="5305385" y="3542978"/>
            <a:ext cx="2307532" cy="509473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342900" marL="342900">
              <a:lnSpc>
                <a:spcPct val="130000"/>
              </a:lnSpc>
              <a:buFont charset="2" panose="05000000000000000000" pitchFamily="2" typeface="Wingdings"/>
              <a:buChar char="ü"/>
            </a:pPr>
            <a:r>
              <a:rPr altLang="en-US" lang="zh-CN" sz="211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cs typeface="+mn-ea"/>
                <a:sym charset="0" panose="020b0604020202020204" pitchFamily="34" typeface="Arial"/>
              </a:rPr>
              <a:t>以病人为中心</a:t>
            </a:r>
          </a:p>
        </p:txBody>
      </p:sp>
      <p:sp>
        <p:nvSpPr>
          <p:cNvPr id="22" name="TextBox 23">
            <a:extLst>
              <a:ext uri="{FF2B5EF4-FFF2-40B4-BE49-F238E27FC236}">
                <a16:creationId xmlns:a16="http://schemas.microsoft.com/office/drawing/2014/main" id="{3FB67410-63E3-4394-9A80-36338AD5A196}"/>
              </a:ext>
            </a:extLst>
          </p:cNvPr>
          <p:cNvSpPr txBox="1"/>
          <p:nvPr/>
        </p:nvSpPr>
        <p:spPr>
          <a:xfrm>
            <a:off x="7743554" y="3522202"/>
            <a:ext cx="2844575" cy="509473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342900" marL="342900">
              <a:lnSpc>
                <a:spcPct val="130000"/>
              </a:lnSpc>
              <a:buFont charset="2" panose="05000000000000000000" pitchFamily="2" typeface="Wingdings"/>
              <a:buChar char="ü"/>
            </a:pPr>
            <a:r>
              <a:rPr altLang="en-US" lang="zh-CN" sz="211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cs typeface="+mn-ea"/>
                <a:sym charset="0" panose="020b0604020202020204" pitchFamily="34" typeface="Arial"/>
              </a:rPr>
              <a:t>提供优质服务</a:t>
            </a:r>
          </a:p>
        </p:txBody>
      </p:sp>
      <p:sp>
        <p:nvSpPr>
          <p:cNvPr id="23" name="TextBox 23">
            <a:extLst>
              <a:ext uri="{FF2B5EF4-FFF2-40B4-BE49-F238E27FC236}">
                <a16:creationId xmlns:a16="http://schemas.microsoft.com/office/drawing/2014/main" id="{25872EC3-C618-41EC-83C3-3ECA6CD75402}"/>
              </a:ext>
            </a:extLst>
          </p:cNvPr>
          <p:cNvSpPr txBox="1"/>
          <p:nvPr/>
        </p:nvSpPr>
        <p:spPr>
          <a:xfrm>
            <a:off x="5305385" y="3979591"/>
            <a:ext cx="2553191" cy="509473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342900" marL="342900">
              <a:lnSpc>
                <a:spcPct val="130000"/>
              </a:lnSpc>
              <a:buFont charset="2" panose="05000000000000000000" pitchFamily="2" typeface="Wingdings"/>
              <a:buChar char="ü"/>
            </a:pPr>
            <a:r>
              <a:rPr altLang="en-US" lang="zh-CN" sz="211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cs typeface="+mn-ea"/>
                <a:sym charset="0" panose="020b0604020202020204" pitchFamily="34" typeface="Arial"/>
              </a:rPr>
              <a:t>护士言传身教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647539F-58EE-45FE-8A50-B176A1A7FDB6}"/>
              </a:ext>
            </a:extLst>
          </p:cNvPr>
          <p:cNvSpPr txBox="1"/>
          <p:nvPr/>
        </p:nvSpPr>
        <p:spPr>
          <a:xfrm>
            <a:off x="7743554" y="3958816"/>
            <a:ext cx="2553191" cy="509473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342900" marL="342900">
              <a:lnSpc>
                <a:spcPct val="130000"/>
              </a:lnSpc>
              <a:buFont charset="2" panose="05000000000000000000" pitchFamily="2" typeface="Wingdings"/>
              <a:buChar char="ü"/>
            </a:pPr>
            <a:r>
              <a:rPr altLang="en-US" lang="zh-CN" sz="211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cs typeface="+mn-ea"/>
                <a:sym charset="0" panose="020b0604020202020204" pitchFamily="34" typeface="Arial"/>
              </a:rPr>
              <a:t>提供专业知识</a:t>
            </a:r>
          </a:p>
        </p:txBody>
      </p:sp>
    </p:spTree>
    <p:extLst>
      <p:ext uri="{BB962C8B-B14F-4D97-AF65-F5344CB8AC3E}">
        <p14:creationId val="3072082084"/>
      </p:ext>
    </p:extLst>
  </p:cSld>
  <p:clrMapOvr>
    <a:masterClrMapping/>
  </p:clrMapOvr>
  <mc:AlternateContent>
    <mc:Choice Requires="p14">
      <p:transition p14:dur="1500" spd="slow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  <p:cond delay="0" evt="onBegin">
                          <p:tn val="17"/>
                        </p:cond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6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33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40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47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  <p:bldP grpId="0" spid="12"/>
      <p:bldP grpId="0" spid="19"/>
      <p:bldP grpId="0" spid="20"/>
      <p:bldP grpId="0" spid="21"/>
      <p:bldP grpId="0" spid="22"/>
      <p:bldP grpId="0" spid="23"/>
      <p:bldP grpId="0" spid="24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2" name="图片 61">
            <a:extLst>
              <a:ext uri="{FF2B5EF4-FFF2-40B4-BE49-F238E27FC236}">
                <a16:creationId xmlns:a16="http://schemas.microsoft.com/office/drawing/2014/main" id="{58FF87A3-F665-4EA7-B2DD-17CDA6595D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D5727CCB-194E-4F9D-80CF-2AE9B1B0CDCD}"/>
              </a:ext>
            </a:extLst>
          </p:cNvPr>
          <p:cNvSpPr/>
          <p:nvPr/>
        </p:nvSpPr>
        <p:spPr>
          <a:xfrm>
            <a:off x="354563" y="286463"/>
            <a:ext cx="11515260" cy="628253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r" blurRad="76200" dir="8100000" dist="25400" rotWithShape="0">
              <a:schemeClr val="tx1">
                <a:lumMod val="85000"/>
                <a:lumOff val="1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1030101010101" pitchFamily="2" typeface="字体视界-紫水晶体"/>
              <a:ea charset="-122" panose="02010601030101010101" pitchFamily="2" typeface="字体视界-紫水晶体"/>
            </a:endParaRPr>
          </a:p>
        </p:txBody>
      </p:sp>
      <p:sp>
        <p:nvSpPr>
          <p:cNvPr id="33" name="文本框 6">
            <a:extLst>
              <a:ext uri="{FF2B5EF4-FFF2-40B4-BE49-F238E27FC236}">
                <a16:creationId xmlns:a16="http://schemas.microsoft.com/office/drawing/2014/main" id="{3AFF49BF-96FB-47BF-934B-A1A7876E14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944" y="481363"/>
            <a:ext cx="3098165" cy="504462"/>
          </a:xfrm>
          <a:prstGeom prst="rect">
            <a:avLst/>
          </a:prstGeom>
          <a:noFill/>
          <a:ln>
            <a:noFill/>
          </a:ln>
        </p:spPr>
        <p:txBody>
          <a:bodyPr bIns="38871" lIns="77744" rIns="77744" tIns="38871" wrap="square">
            <a:spAutoFit/>
          </a:bodyPr>
          <a:lstStyle/>
          <a:p>
            <a:pPr defTabSz="1096645">
              <a:defRPr/>
            </a:pPr>
            <a:r>
              <a:rPr altLang="en-US" lang="zh-CN" sz="2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出色完成护理工作</a:t>
            </a:r>
          </a:p>
        </p:txBody>
      </p:sp>
      <p:grpSp>
        <p:nvGrpSpPr>
          <p:cNvPr id="34" name="Group 74">
            <a:extLst>
              <a:ext uri="{FF2B5EF4-FFF2-40B4-BE49-F238E27FC236}">
                <a16:creationId xmlns:a16="http://schemas.microsoft.com/office/drawing/2014/main" id="{62460A3B-37A2-4E85-B107-C736C11782B9}"/>
              </a:ext>
            </a:extLst>
          </p:cNvPr>
          <p:cNvGrpSpPr/>
          <p:nvPr/>
        </p:nvGrpSpPr>
        <p:grpSpPr>
          <a:xfrm>
            <a:off x="7442109" y="1211839"/>
            <a:ext cx="3459073" cy="997179"/>
            <a:chOff x="3094892" y="1926635"/>
            <a:chExt cx="3873305" cy="945590"/>
          </a:xfrm>
        </p:grpSpPr>
        <p:sp>
          <p:nvSpPr>
            <p:cNvPr id="35" name="TextBox 75">
              <a:extLst>
                <a:ext uri="{FF2B5EF4-FFF2-40B4-BE49-F238E27FC236}">
                  <a16:creationId xmlns:a16="http://schemas.microsoft.com/office/drawing/2014/main" id="{C254B59B-7E60-4BE7-AB68-359D5B6276A2}"/>
                </a:ext>
              </a:extLst>
            </p:cNvPr>
            <p:cNvSpPr txBox="1"/>
            <p:nvPr/>
          </p:nvSpPr>
          <p:spPr>
            <a:xfrm>
              <a:off x="3094891" y="1926635"/>
              <a:ext cx="2252583" cy="42487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l">
                <a:lnSpc>
                  <a:spcPct val="130000"/>
                </a:lnSpc>
              </a:pPr>
              <a:r>
                <a:rPr altLang="en-US" b="1" lang="zh-CN">
                  <a:solidFill>
                    <a:schemeClr val="tx1">
                      <a:lumMod val="65000"/>
                      <a:lumOff val="3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typeface="+mn-ea"/>
                </a:rPr>
                <a:t>坚持以病人为中心</a:t>
              </a:r>
            </a:p>
          </p:txBody>
        </p:sp>
        <p:sp>
          <p:nvSpPr>
            <p:cNvPr id="36" name="Rectangle 76">
              <a:extLst>
                <a:ext uri="{FF2B5EF4-FFF2-40B4-BE49-F238E27FC236}">
                  <a16:creationId xmlns:a16="http://schemas.microsoft.com/office/drawing/2014/main" id="{96F96150-51FB-4EB4-9744-E4C89A242A7D}"/>
                </a:ext>
              </a:extLst>
            </p:cNvPr>
            <p:cNvSpPr/>
            <p:nvPr/>
          </p:nvSpPr>
          <p:spPr>
            <a:xfrm>
              <a:off x="3094893" y="2255625"/>
              <a:ext cx="3873305" cy="6127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z="1400">
                  <a:ea charset="-122" panose="02010600030101010101" pitchFamily="2" typeface="等线"/>
                  <a:sym typeface="+mn-ea"/>
                </a:rPr>
                <a:t>以质量为核心，为病人提供优质服务的宗旨，深入开展了以病人为中心的健康教育</a:t>
              </a:r>
            </a:p>
          </p:txBody>
        </p:sp>
      </p:grpSp>
      <p:grpSp>
        <p:nvGrpSpPr>
          <p:cNvPr id="37" name="Group 77">
            <a:extLst>
              <a:ext uri="{FF2B5EF4-FFF2-40B4-BE49-F238E27FC236}">
                <a16:creationId xmlns:a16="http://schemas.microsoft.com/office/drawing/2014/main" id="{E95B9973-9350-489C-8B39-E1B576EF19D3}"/>
              </a:ext>
            </a:extLst>
          </p:cNvPr>
          <p:cNvGrpSpPr/>
          <p:nvPr/>
        </p:nvGrpSpPr>
        <p:grpSpPr>
          <a:xfrm>
            <a:off x="7442109" y="2446022"/>
            <a:ext cx="3459073" cy="997179"/>
            <a:chOff x="3094892" y="1926635"/>
            <a:chExt cx="3873305" cy="945590"/>
          </a:xfrm>
        </p:grpSpPr>
        <p:sp>
          <p:nvSpPr>
            <p:cNvPr id="38" name="TextBox 78">
              <a:extLst>
                <a:ext uri="{FF2B5EF4-FFF2-40B4-BE49-F238E27FC236}">
                  <a16:creationId xmlns:a16="http://schemas.microsoft.com/office/drawing/2014/main" id="{A0E3F242-967F-4357-9B1A-686904319FFF}"/>
                </a:ext>
              </a:extLst>
            </p:cNvPr>
            <p:cNvSpPr txBox="1"/>
            <p:nvPr/>
          </p:nvSpPr>
          <p:spPr>
            <a:xfrm>
              <a:off x="3094891" y="1926635"/>
              <a:ext cx="2252583" cy="42487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l">
                <a:lnSpc>
                  <a:spcPct val="130000"/>
                </a:lnSpc>
              </a:pPr>
              <a:r>
                <a:rPr altLang="en-US" b="1" lang="zh-CN"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坚持提供优质服务</a:t>
              </a:r>
            </a:p>
          </p:txBody>
        </p:sp>
        <p:sp>
          <p:nvSpPr>
            <p:cNvPr id="39" name="Rectangle 79">
              <a:extLst>
                <a:ext uri="{FF2B5EF4-FFF2-40B4-BE49-F238E27FC236}">
                  <a16:creationId xmlns:a16="http://schemas.microsoft.com/office/drawing/2014/main" id="{BAE3C495-8304-4A76-9432-3E48D2F750B4}"/>
                </a:ext>
              </a:extLst>
            </p:cNvPr>
            <p:cNvSpPr/>
            <p:nvPr/>
          </p:nvSpPr>
          <p:spPr>
            <a:xfrm>
              <a:off x="3094893" y="2255625"/>
              <a:ext cx="3873305" cy="6127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z="1400">
                  <a:ea charset="-122" panose="02010600030101010101" pitchFamily="2" typeface="等线"/>
                  <a:sym typeface="+mn-ea"/>
                </a:rPr>
                <a:t>坚持为病人提供优质服务的宗旨，让病人感到医护人员的专业以及关怀</a:t>
              </a:r>
            </a:p>
          </p:txBody>
        </p:sp>
      </p:grpSp>
      <p:grpSp>
        <p:nvGrpSpPr>
          <p:cNvPr id="40" name="Group 80">
            <a:extLst>
              <a:ext uri="{FF2B5EF4-FFF2-40B4-BE49-F238E27FC236}">
                <a16:creationId xmlns:a16="http://schemas.microsoft.com/office/drawing/2014/main" id="{8347AA30-C17D-4C06-BBE2-F5BA8C381FE4}"/>
              </a:ext>
            </a:extLst>
          </p:cNvPr>
          <p:cNvGrpSpPr/>
          <p:nvPr/>
        </p:nvGrpSpPr>
        <p:grpSpPr>
          <a:xfrm>
            <a:off x="7442109" y="3682395"/>
            <a:ext cx="3459073" cy="997179"/>
            <a:chOff x="3094892" y="1926635"/>
            <a:chExt cx="3873305" cy="945590"/>
          </a:xfrm>
        </p:grpSpPr>
        <p:sp>
          <p:nvSpPr>
            <p:cNvPr id="41" name="TextBox 81">
              <a:extLst>
                <a:ext uri="{FF2B5EF4-FFF2-40B4-BE49-F238E27FC236}">
                  <a16:creationId xmlns:a16="http://schemas.microsoft.com/office/drawing/2014/main" id="{E0C4F2FD-8449-4B4A-A9E1-2B06836B2AB9}"/>
                </a:ext>
              </a:extLst>
            </p:cNvPr>
            <p:cNvSpPr txBox="1"/>
            <p:nvPr/>
          </p:nvSpPr>
          <p:spPr>
            <a:xfrm>
              <a:off x="3094891" y="1926635"/>
              <a:ext cx="2252583" cy="42487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l">
                <a:lnSpc>
                  <a:spcPct val="130000"/>
                </a:lnSpc>
              </a:pPr>
              <a:r>
                <a:rPr altLang="en-US" b="1" lang="zh-CN"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坚持护士言传身教</a:t>
              </a:r>
            </a:p>
          </p:txBody>
        </p:sp>
        <p:sp>
          <p:nvSpPr>
            <p:cNvPr id="42" name="Rectangle 82">
              <a:extLst>
                <a:ext uri="{FF2B5EF4-FFF2-40B4-BE49-F238E27FC236}">
                  <a16:creationId xmlns:a16="http://schemas.microsoft.com/office/drawing/2014/main" id="{F539D1ED-FB8D-4885-90AD-5EDC302D5C4D}"/>
                </a:ext>
              </a:extLst>
            </p:cNvPr>
            <p:cNvSpPr/>
            <p:nvPr/>
          </p:nvSpPr>
          <p:spPr>
            <a:xfrm>
              <a:off x="3094893" y="2255625"/>
              <a:ext cx="3873305" cy="6127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z="1400">
                  <a:ea charset="-122" panose="02010600030101010101" pitchFamily="2" typeface="等线"/>
                  <a:sym typeface="+mn-ea"/>
                </a:rPr>
                <a:t>通过护士的言传身教，让病人熟悉掌握疾病防治，康复及相关的医疗等知识</a:t>
              </a:r>
            </a:p>
          </p:txBody>
        </p:sp>
      </p:grpSp>
      <p:grpSp>
        <p:nvGrpSpPr>
          <p:cNvPr id="43" name="Group 83">
            <a:extLst>
              <a:ext uri="{FF2B5EF4-FFF2-40B4-BE49-F238E27FC236}">
                <a16:creationId xmlns:a16="http://schemas.microsoft.com/office/drawing/2014/main" id="{D8A09D20-0C04-4BDF-8FB0-EB92DE832238}"/>
              </a:ext>
            </a:extLst>
          </p:cNvPr>
          <p:cNvGrpSpPr/>
          <p:nvPr/>
        </p:nvGrpSpPr>
        <p:grpSpPr>
          <a:xfrm>
            <a:off x="7442109" y="4880143"/>
            <a:ext cx="3459073" cy="997179"/>
            <a:chOff x="3094892" y="1926635"/>
            <a:chExt cx="3873305" cy="945590"/>
          </a:xfrm>
        </p:grpSpPr>
        <p:sp>
          <p:nvSpPr>
            <p:cNvPr id="44" name="TextBox 84">
              <a:extLst>
                <a:ext uri="{FF2B5EF4-FFF2-40B4-BE49-F238E27FC236}">
                  <a16:creationId xmlns:a16="http://schemas.microsoft.com/office/drawing/2014/main" id="{C499522B-15A9-4557-8A4F-006917E490B2}"/>
                </a:ext>
              </a:extLst>
            </p:cNvPr>
            <p:cNvSpPr txBox="1"/>
            <p:nvPr/>
          </p:nvSpPr>
          <p:spPr>
            <a:xfrm>
              <a:off x="3094891" y="1926635"/>
              <a:ext cx="2252583" cy="42487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l">
                <a:lnSpc>
                  <a:spcPct val="130000"/>
                </a:lnSpc>
              </a:pPr>
              <a:r>
                <a:rPr altLang="en-GB" b="1" lang="zh-CN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b0604020202020204" pitchFamily="34" typeface="Arial"/>
                </a:rPr>
                <a:t>提供护理保健知识</a:t>
              </a:r>
            </a:p>
          </p:txBody>
        </p:sp>
        <p:sp>
          <p:nvSpPr>
            <p:cNvPr id="45" name="Rectangle 85">
              <a:extLst>
                <a:ext uri="{FF2B5EF4-FFF2-40B4-BE49-F238E27FC236}">
                  <a16:creationId xmlns:a16="http://schemas.microsoft.com/office/drawing/2014/main" id="{AAD55F40-1041-4885-819D-A4507AD367BB}"/>
                </a:ext>
              </a:extLst>
            </p:cNvPr>
            <p:cNvSpPr/>
            <p:nvPr/>
          </p:nvSpPr>
          <p:spPr>
            <a:xfrm>
              <a:off x="3094893" y="2255624"/>
              <a:ext cx="3873305" cy="6127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z="1400">
                  <a:ea charset="-122" panose="02010600030101010101" pitchFamily="2" typeface="等线"/>
                  <a:sym typeface="+mn-ea"/>
                </a:rPr>
                <a:t>护士根据病人的相关特点，进行言传身教，让病人了解护理及自我保健等知识</a:t>
              </a:r>
            </a:p>
          </p:txBody>
        </p:sp>
      </p:grpSp>
      <p:grpSp>
        <p:nvGrpSpPr>
          <p:cNvPr id="46" name="组合 45">
            <a:extLst>
              <a:ext uri="{FF2B5EF4-FFF2-40B4-BE49-F238E27FC236}">
                <a16:creationId xmlns:a16="http://schemas.microsoft.com/office/drawing/2014/main" id="{E23B7117-DE8A-4DED-B736-0B2EC18468D4}"/>
              </a:ext>
            </a:extLst>
          </p:cNvPr>
          <p:cNvGrpSpPr/>
          <p:nvPr/>
        </p:nvGrpSpPr>
        <p:grpSpPr>
          <a:xfrm>
            <a:off x="6644750" y="1313126"/>
            <a:ext cx="632460" cy="637540"/>
            <a:chOff x="1834" y="2698"/>
            <a:chExt cx="996" cy="1004"/>
          </a:xfrm>
        </p:grpSpPr>
        <p:sp>
          <p:nvSpPr>
            <p:cNvPr id="47" name="Oval 4">
              <a:extLst>
                <a:ext uri="{FF2B5EF4-FFF2-40B4-BE49-F238E27FC236}">
                  <a16:creationId xmlns:a16="http://schemas.microsoft.com/office/drawing/2014/main" id="{61637966-C0D5-4DB5-8080-C7DD599C83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4" y="2698"/>
              <a:ext cx="997" cy="1004"/>
            </a:xfrm>
            <a:prstGeom prst="ellipse">
              <a:avLst/>
            </a:prstGeom>
            <a:solidFill>
              <a:srgbClr val="D98298"/>
            </a:solidFill>
            <a:ln>
              <a:noFill/>
            </a:ln>
          </p:spPr>
          <p:txBody>
            <a:bodyPr/>
            <a:lstStyle/>
            <a:p>
              <a:endParaRPr altLang="en-US" lang="zh-CN">
                <a:solidFill>
                  <a:prstClr val="black"/>
                </a:solidFill>
                <a:latin charset="-122" panose="02010601030101010101" pitchFamily="2" typeface="字体视界-紫水晶体"/>
                <a:ea charset="-122" panose="02010601030101010101" pitchFamily="2" typeface="字体视界-紫水晶体"/>
              </a:endParaRPr>
            </a:p>
          </p:txBody>
        </p:sp>
        <p:grpSp>
          <p:nvGrpSpPr>
            <p:cNvPr id="48" name="Group 12">
              <a:extLst>
                <a:ext uri="{FF2B5EF4-FFF2-40B4-BE49-F238E27FC236}">
                  <a16:creationId xmlns:a16="http://schemas.microsoft.com/office/drawing/2014/main" id="{3AA19C34-43D5-4CFF-B372-AFE2E4646B02}"/>
                </a:ext>
              </a:extLst>
            </p:cNvPr>
            <p:cNvGrpSpPr/>
            <p:nvPr/>
          </p:nvGrpSpPr>
          <p:grpSpPr>
            <a:xfrm>
              <a:off x="2136" y="2939"/>
              <a:ext cx="407" cy="519"/>
              <a:chExt cx="120" cy="153"/>
            </a:xfrm>
            <a:solidFill>
              <a:srgbClr val="F8F8F8"/>
            </a:solidFill>
          </p:grpSpPr>
          <p:sp>
            <p:nvSpPr>
              <p:cNvPr id="49" name="Freeform 13">
                <a:extLst>
                  <a:ext uri="{FF2B5EF4-FFF2-40B4-BE49-F238E27FC236}">
                    <a16:creationId xmlns:a16="http://schemas.microsoft.com/office/drawing/2014/main" id="{B782AE06-696E-4A3A-AE21-1A8F7507A25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0" y="0"/>
                <a:ext cx="116" cy="116"/>
              </a:xfrm>
              <a:custGeom>
                <a:gdLst>
                  <a:gd fmla="*/ 10 w 66" name="T0"/>
                  <a:gd fmla="*/ 57 h 66" name="T1"/>
                  <a:gd fmla="*/ 9 w 66" name="T2"/>
                  <a:gd fmla="*/ 64 h 66" name="T3"/>
                  <a:gd fmla="*/ 7 w 66" name="T4"/>
                  <a:gd fmla="*/ 57 h 66" name="T5"/>
                  <a:gd fmla="*/ 12 w 66" name="T6"/>
                  <a:gd fmla="*/ 52 h 66" name="T7"/>
                  <a:gd fmla="*/ 53 w 66" name="T8"/>
                  <a:gd fmla="*/ 12 h 66" name="T9"/>
                  <a:gd fmla="*/ 57 w 66" name="T10"/>
                  <a:gd fmla="*/ 2 h 66" name="T11"/>
                  <a:gd fmla="*/ 59 w 66" name="T12"/>
                  <a:gd fmla="*/ 10 h 66" name="T13"/>
                  <a:gd fmla="*/ 57 w 66" name="T14"/>
                  <a:gd fmla="*/ 12 h 66" name="T15"/>
                  <a:gd fmla="*/ 56 w 66" name="T16"/>
                  <a:gd fmla="*/ 13 h 66" name="T17"/>
                  <a:gd fmla="*/ 54 w 66" name="T18"/>
                  <a:gd fmla="*/ 14 h 66" name="T19"/>
                  <a:gd fmla="*/ 56 w 66" name="T20"/>
                  <a:gd fmla="*/ 21 h 66" name="T21"/>
                  <a:gd fmla="*/ 53 w 66" name="T22"/>
                  <a:gd fmla="*/ 16 h 66" name="T23"/>
                  <a:gd fmla="*/ 43 w 66" name="T24"/>
                  <a:gd fmla="*/ 25 h 66" name="T25"/>
                  <a:gd fmla="*/ 46 w 66" name="T26"/>
                  <a:gd fmla="*/ 31 h 66" name="T27"/>
                  <a:gd fmla="*/ 35 w 66" name="T28"/>
                  <a:gd fmla="*/ 33 h 66" name="T29"/>
                  <a:gd fmla="*/ 38 w 66" name="T30"/>
                  <a:gd fmla="*/ 39 h 66" name="T31"/>
                  <a:gd fmla="*/ 27 w 66" name="T32"/>
                  <a:gd fmla="*/ 41 h 66" name="T33"/>
                  <a:gd fmla="*/ 29 w 66" name="T34"/>
                  <a:gd fmla="*/ 48 h 66" name="T35"/>
                  <a:gd fmla="*/ 16 w 66" name="T36"/>
                  <a:gd fmla="*/ 52 h 66" name="T37"/>
                  <a:gd fmla="*/ 21 w 66" name="T38"/>
                  <a:gd fmla="*/ 56 h 66" name="T39"/>
                  <a:gd fmla="*/ 14 w 66" name="T40"/>
                  <a:gd fmla="*/ 54 h 66" name="T41"/>
                  <a:gd fmla="*/ 13 w 66" name="T42"/>
                  <a:gd fmla="*/ 55 h 66" name="T43"/>
                  <a:gd fmla="*/ 16 w 66" name="T44"/>
                  <a:gd fmla="*/ 61 h 66" name="T45"/>
                  <a:gd fmla="*/ 32 w 66" name="T46"/>
                  <a:gd fmla="*/ 17 h 66" name="T47"/>
                  <a:gd fmla="*/ 25 w 66" name="T48"/>
                  <a:gd fmla="*/ 24 h 66" name="T49"/>
                  <a:gd fmla="*/ 39 w 66" name="T50"/>
                  <a:gd fmla="*/ 26 h 66" name="T51"/>
                  <a:gd fmla="*/ 29 w 66" name="T52"/>
                  <a:gd fmla="*/ 8 h 66" name="T53"/>
                  <a:gd fmla="*/ 16 w 66" name="T54"/>
                  <a:gd fmla="*/ 15 h 66" name="T55"/>
                  <a:gd fmla="*/ 31 w 66" name="T56"/>
                  <a:gd fmla="*/ 16 h 66" name="T57"/>
                  <a:gd fmla="*/ 33 w 66" name="T58"/>
                  <a:gd fmla="*/ 13 h 66" name="T59"/>
                  <a:gd fmla="*/ 45 w 66" name="T60"/>
                  <a:gd fmla="*/ 10 h 66" name="T61"/>
                  <a:gd fmla="*/ 35 w 66" name="T62"/>
                  <a:gd fmla="*/ 17 h 66" name="T63"/>
                  <a:gd fmla="*/ 50 w 66" name="T64"/>
                  <a:gd fmla="*/ 15 h 66" name="T65"/>
                  <a:gd fmla="*/ 36 w 66" name="T66"/>
                  <a:gd fmla="*/ 15 h 66" name="T67"/>
                  <a:gd fmla="*/ 14 w 66" name="T68"/>
                  <a:gd fmla="*/ 32 h 66" name="T69"/>
                  <a:gd fmla="*/ 21 w 66" name="T70"/>
                  <a:gd fmla="*/ 23 h 66" name="T71"/>
                  <a:gd fmla="*/ 7 w 66" name="T72"/>
                  <a:gd fmla="*/ 28 h 66" name="T73"/>
                  <a:gd fmla="*/ 10 w 66" name="T74"/>
                  <a:gd fmla="*/ 46 h 66" name="T75"/>
                  <a:gd fmla="*/ 13 w 66" name="T76"/>
                  <a:gd fmla="*/ 34 h 66" name="T77"/>
                  <a:gd fmla="*/ 17 w 66" name="T78"/>
                  <a:gd fmla="*/ 34 h 66" name="T79"/>
                  <a:gd fmla="*/ 31 w 66" name="T80"/>
                  <a:gd fmla="*/ 34 h 66" name="T81"/>
                  <a:gd fmla="*/ 22 w 66" name="T82"/>
                  <a:gd fmla="*/ 25 h 66" name="T83"/>
                  <a:gd fmla="*/ 23 w 66" name="T84"/>
                  <a:gd fmla="*/ 41 h 66" name="T85"/>
                  <a:gd fmla="*/ 13 w 66" name="T86"/>
                  <a:gd fmla="*/ 50 h 66" name="T87"/>
                  <a:gd fmla="*/ 23 w 66" name="T88"/>
                  <a:gd fmla="*/ 41 h 66" name="T8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b="b" l="0" r="r" t="0"/>
                <a:pathLst>
                  <a:path h="66" w="66">
                    <a:moveTo>
                      <a:pt x="16" y="61"/>
                    </a:moveTo>
                    <a:cubicBezTo>
                      <a:pt x="14" y="60"/>
                      <a:pt x="13" y="59"/>
                      <a:pt x="11" y="57"/>
                    </a:cubicBezTo>
                    <a:cubicBezTo>
                      <a:pt x="11" y="57"/>
                      <a:pt x="11" y="57"/>
                      <a:pt x="10" y="57"/>
                    </a:cubicBezTo>
                    <a:cubicBezTo>
                      <a:pt x="10" y="58"/>
                      <a:pt x="10" y="58"/>
                      <a:pt x="10" y="58"/>
                    </a:cubicBezTo>
                    <a:cubicBezTo>
                      <a:pt x="9" y="58"/>
                      <a:pt x="9" y="59"/>
                      <a:pt x="9" y="59"/>
                    </a:cubicBezTo>
                    <a:cubicBezTo>
                      <a:pt x="10" y="61"/>
                      <a:pt x="10" y="63"/>
                      <a:pt x="9" y="64"/>
                    </a:cubicBezTo>
                    <a:cubicBezTo>
                      <a:pt x="7" y="66"/>
                      <a:pt x="4" y="66"/>
                      <a:pt x="2" y="64"/>
                    </a:cubicBezTo>
                    <a:cubicBezTo>
                      <a:pt x="0" y="63"/>
                      <a:pt x="0" y="60"/>
                      <a:pt x="2" y="58"/>
                    </a:cubicBezTo>
                    <a:cubicBezTo>
                      <a:pt x="3" y="56"/>
                      <a:pt x="6" y="56"/>
                      <a:pt x="7" y="57"/>
                    </a:cubicBezTo>
                    <a:cubicBezTo>
                      <a:pt x="8" y="57"/>
                      <a:pt x="8" y="57"/>
                      <a:pt x="8" y="57"/>
                    </a:cubicBezTo>
                    <a:cubicBezTo>
                      <a:pt x="9" y="55"/>
                      <a:pt x="11" y="54"/>
                      <a:pt x="12" y="53"/>
                    </a:cubicBezTo>
                    <a:cubicBezTo>
                      <a:pt x="12" y="53"/>
                      <a:pt x="12" y="52"/>
                      <a:pt x="12" y="52"/>
                    </a:cubicBezTo>
                    <a:cubicBezTo>
                      <a:pt x="2" y="41"/>
                      <a:pt x="2" y="24"/>
                      <a:pt x="13" y="13"/>
                    </a:cubicBezTo>
                    <a:cubicBezTo>
                      <a:pt x="24" y="2"/>
                      <a:pt x="41" y="3"/>
                      <a:pt x="52" y="12"/>
                    </a:cubicBezTo>
                    <a:cubicBezTo>
                      <a:pt x="52" y="12"/>
                      <a:pt x="53" y="12"/>
                      <a:pt x="53" y="12"/>
                    </a:cubicBezTo>
                    <a:cubicBezTo>
                      <a:pt x="56" y="9"/>
                      <a:pt x="56" y="9"/>
                      <a:pt x="56" y="9"/>
                    </a:cubicBezTo>
                    <a:cubicBezTo>
                      <a:pt x="57" y="8"/>
                      <a:pt x="57" y="8"/>
                      <a:pt x="57" y="8"/>
                    </a:cubicBezTo>
                    <a:cubicBezTo>
                      <a:pt x="56" y="6"/>
                      <a:pt x="56" y="4"/>
                      <a:pt x="57" y="2"/>
                    </a:cubicBezTo>
                    <a:cubicBezTo>
                      <a:pt x="59" y="0"/>
                      <a:pt x="62" y="0"/>
                      <a:pt x="64" y="2"/>
                    </a:cubicBezTo>
                    <a:cubicBezTo>
                      <a:pt x="66" y="4"/>
                      <a:pt x="66" y="7"/>
                      <a:pt x="64" y="9"/>
                    </a:cubicBezTo>
                    <a:cubicBezTo>
                      <a:pt x="63" y="10"/>
                      <a:pt x="60" y="11"/>
                      <a:pt x="59" y="10"/>
                    </a:cubicBezTo>
                    <a:cubicBezTo>
                      <a:pt x="58" y="10"/>
                      <a:pt x="58" y="10"/>
                      <a:pt x="58" y="10"/>
                    </a:cubicBezTo>
                    <a:cubicBezTo>
                      <a:pt x="57" y="11"/>
                      <a:pt x="57" y="11"/>
                      <a:pt x="57" y="11"/>
                    </a:cubicBezTo>
                    <a:cubicBezTo>
                      <a:pt x="57" y="11"/>
                      <a:pt x="57" y="11"/>
                      <a:pt x="57" y="12"/>
                    </a:cubicBezTo>
                    <a:cubicBezTo>
                      <a:pt x="58" y="13"/>
                      <a:pt x="60" y="15"/>
                      <a:pt x="61" y="16"/>
                    </a:cubicBezTo>
                    <a:cubicBezTo>
                      <a:pt x="59" y="18"/>
                      <a:pt x="59" y="18"/>
                      <a:pt x="59" y="18"/>
                    </a:cubicBezTo>
                    <a:cubicBezTo>
                      <a:pt x="58" y="16"/>
                      <a:pt x="57" y="15"/>
                      <a:pt x="56" y="13"/>
                    </a:cubicBezTo>
                    <a:cubicBezTo>
                      <a:pt x="56" y="13"/>
                      <a:pt x="55" y="13"/>
                      <a:pt x="55" y="13"/>
                    </a:cubicBezTo>
                    <a:cubicBezTo>
                      <a:pt x="55" y="13"/>
                      <a:pt x="55" y="13"/>
                      <a:pt x="55" y="13"/>
                    </a:cubicBezTo>
                    <a:cubicBezTo>
                      <a:pt x="54" y="14"/>
                      <a:pt x="54" y="14"/>
                      <a:pt x="54" y="14"/>
                    </a:cubicBezTo>
                    <a:cubicBezTo>
                      <a:pt x="54" y="14"/>
                      <a:pt x="54" y="14"/>
                      <a:pt x="54" y="15"/>
                    </a:cubicBezTo>
                    <a:cubicBezTo>
                      <a:pt x="55" y="16"/>
                      <a:pt x="57" y="18"/>
                      <a:pt x="57" y="19"/>
                    </a:cubicBezTo>
                    <a:cubicBezTo>
                      <a:pt x="56" y="21"/>
                      <a:pt x="56" y="21"/>
                      <a:pt x="56" y="21"/>
                    </a:cubicBezTo>
                    <a:cubicBezTo>
                      <a:pt x="56" y="21"/>
                      <a:pt x="56" y="21"/>
                      <a:pt x="56" y="21"/>
                    </a:cubicBezTo>
                    <a:cubicBezTo>
                      <a:pt x="53" y="23"/>
                      <a:pt x="53" y="23"/>
                      <a:pt x="53" y="23"/>
                    </a:cubicBezTo>
                    <a:cubicBezTo>
                      <a:pt x="54" y="21"/>
                      <a:pt x="54" y="18"/>
                      <a:pt x="53" y="16"/>
                    </a:cubicBezTo>
                    <a:cubicBezTo>
                      <a:pt x="53" y="16"/>
                      <a:pt x="52" y="16"/>
                      <a:pt x="52" y="16"/>
                    </a:cubicBezTo>
                    <a:cubicBezTo>
                      <a:pt x="52" y="16"/>
                      <a:pt x="52" y="16"/>
                      <a:pt x="51" y="16"/>
                    </a:cubicBezTo>
                    <a:cubicBezTo>
                      <a:pt x="43" y="25"/>
                      <a:pt x="43" y="25"/>
                      <a:pt x="43" y="25"/>
                    </a:cubicBezTo>
                    <a:cubicBezTo>
                      <a:pt x="43" y="25"/>
                      <a:pt x="43" y="25"/>
                      <a:pt x="43" y="25"/>
                    </a:cubicBezTo>
                    <a:cubicBezTo>
                      <a:pt x="43" y="26"/>
                      <a:pt x="45" y="28"/>
                      <a:pt x="47" y="29"/>
                    </a:cubicBezTo>
                    <a:cubicBezTo>
                      <a:pt x="46" y="31"/>
                      <a:pt x="46" y="31"/>
                      <a:pt x="46" y="31"/>
                    </a:cubicBezTo>
                    <a:cubicBezTo>
                      <a:pt x="44" y="30"/>
                      <a:pt x="43" y="29"/>
                      <a:pt x="42" y="27"/>
                    </a:cubicBezTo>
                    <a:cubicBezTo>
                      <a:pt x="41" y="27"/>
                      <a:pt x="41" y="27"/>
                      <a:pt x="40" y="27"/>
                    </a:cubicBezTo>
                    <a:cubicBezTo>
                      <a:pt x="35" y="33"/>
                      <a:pt x="35" y="33"/>
                      <a:pt x="35" y="33"/>
                    </a:cubicBezTo>
                    <a:cubicBezTo>
                      <a:pt x="35" y="33"/>
                      <a:pt x="35" y="34"/>
                      <a:pt x="35" y="34"/>
                    </a:cubicBezTo>
                    <a:cubicBezTo>
                      <a:pt x="39" y="38"/>
                      <a:pt x="39" y="38"/>
                      <a:pt x="39" y="38"/>
                    </a:cubicBezTo>
                    <a:cubicBezTo>
                      <a:pt x="38" y="39"/>
                      <a:pt x="38" y="39"/>
                      <a:pt x="38" y="39"/>
                    </a:cubicBezTo>
                    <a:cubicBezTo>
                      <a:pt x="34" y="35"/>
                      <a:pt x="34" y="35"/>
                      <a:pt x="34" y="35"/>
                    </a:cubicBezTo>
                    <a:cubicBezTo>
                      <a:pt x="33" y="35"/>
                      <a:pt x="33" y="35"/>
                      <a:pt x="32" y="35"/>
                    </a:cubicBezTo>
                    <a:cubicBezTo>
                      <a:pt x="27" y="41"/>
                      <a:pt x="27" y="41"/>
                      <a:pt x="27" y="41"/>
                    </a:cubicBezTo>
                    <a:cubicBezTo>
                      <a:pt x="27" y="41"/>
                      <a:pt x="27" y="42"/>
                      <a:pt x="27" y="42"/>
                    </a:cubicBezTo>
                    <a:cubicBezTo>
                      <a:pt x="28" y="43"/>
                      <a:pt x="30" y="45"/>
                      <a:pt x="31" y="46"/>
                    </a:cubicBezTo>
                    <a:cubicBezTo>
                      <a:pt x="29" y="48"/>
                      <a:pt x="29" y="48"/>
                      <a:pt x="29" y="48"/>
                    </a:cubicBezTo>
                    <a:cubicBezTo>
                      <a:pt x="28" y="46"/>
                      <a:pt x="27" y="45"/>
                      <a:pt x="26" y="43"/>
                    </a:cubicBezTo>
                    <a:cubicBezTo>
                      <a:pt x="25" y="43"/>
                      <a:pt x="25" y="43"/>
                      <a:pt x="24" y="43"/>
                    </a:cubicBezTo>
                    <a:cubicBezTo>
                      <a:pt x="16" y="52"/>
                      <a:pt x="16" y="52"/>
                      <a:pt x="16" y="52"/>
                    </a:cubicBezTo>
                    <a:cubicBezTo>
                      <a:pt x="16" y="52"/>
                      <a:pt x="16" y="53"/>
                      <a:pt x="16" y="53"/>
                    </a:cubicBezTo>
                    <a:cubicBezTo>
                      <a:pt x="18" y="54"/>
                      <a:pt x="21" y="54"/>
                      <a:pt x="23" y="54"/>
                    </a:cubicBezTo>
                    <a:cubicBezTo>
                      <a:pt x="21" y="56"/>
                      <a:pt x="21" y="56"/>
                      <a:pt x="21" y="56"/>
                    </a:cubicBezTo>
                    <a:cubicBezTo>
                      <a:pt x="21" y="56"/>
                      <a:pt x="21" y="56"/>
                      <a:pt x="21" y="56"/>
                    </a:cubicBezTo>
                    <a:cubicBezTo>
                      <a:pt x="19" y="58"/>
                      <a:pt x="19" y="58"/>
                      <a:pt x="19" y="58"/>
                    </a:cubicBezTo>
                    <a:cubicBezTo>
                      <a:pt x="17" y="57"/>
                      <a:pt x="16" y="56"/>
                      <a:pt x="14" y="54"/>
                    </a:cubicBezTo>
                    <a:cubicBezTo>
                      <a:pt x="14" y="54"/>
                      <a:pt x="14" y="54"/>
                      <a:pt x="13" y="55"/>
                    </a:cubicBezTo>
                    <a:cubicBezTo>
                      <a:pt x="13" y="55"/>
                      <a:pt x="13" y="55"/>
                      <a:pt x="13" y="55"/>
                    </a:cubicBezTo>
                    <a:cubicBezTo>
                      <a:pt x="13" y="55"/>
                      <a:pt x="13" y="55"/>
                      <a:pt x="13" y="55"/>
                    </a:cubicBezTo>
                    <a:cubicBezTo>
                      <a:pt x="13" y="56"/>
                      <a:pt x="13" y="56"/>
                      <a:pt x="13" y="56"/>
                    </a:cubicBezTo>
                    <a:cubicBezTo>
                      <a:pt x="14" y="57"/>
                      <a:pt x="16" y="58"/>
                      <a:pt x="17" y="59"/>
                    </a:cubicBezTo>
                    <a:lnTo>
                      <a:pt x="16" y="61"/>
                    </a:lnTo>
                    <a:close/>
                    <a:moveTo>
                      <a:pt x="39" y="25"/>
                    </a:moveTo>
                    <a:cubicBezTo>
                      <a:pt x="37" y="22"/>
                      <a:pt x="35" y="20"/>
                      <a:pt x="33" y="18"/>
                    </a:cubicBezTo>
                    <a:cubicBezTo>
                      <a:pt x="33" y="17"/>
                      <a:pt x="33" y="17"/>
                      <a:pt x="32" y="17"/>
                    </a:cubicBezTo>
                    <a:cubicBezTo>
                      <a:pt x="30" y="19"/>
                      <a:pt x="27" y="21"/>
                      <a:pt x="25" y="23"/>
                    </a:cubicBezTo>
                    <a:cubicBezTo>
                      <a:pt x="25" y="23"/>
                      <a:pt x="25" y="23"/>
                      <a:pt x="25" y="23"/>
                    </a:cubicBezTo>
                    <a:cubicBezTo>
                      <a:pt x="25" y="24"/>
                      <a:pt x="25" y="24"/>
                      <a:pt x="25" y="24"/>
                    </a:cubicBezTo>
                    <a:cubicBezTo>
                      <a:pt x="32" y="31"/>
                      <a:pt x="32" y="31"/>
                      <a:pt x="32" y="31"/>
                    </a:cubicBezTo>
                    <a:cubicBezTo>
                      <a:pt x="33" y="32"/>
                      <a:pt x="33" y="32"/>
                      <a:pt x="34" y="31"/>
                    </a:cubicBezTo>
                    <a:cubicBezTo>
                      <a:pt x="39" y="26"/>
                      <a:pt x="39" y="26"/>
                      <a:pt x="39" y="26"/>
                    </a:cubicBezTo>
                    <a:cubicBezTo>
                      <a:pt x="39" y="26"/>
                      <a:pt x="39" y="25"/>
                      <a:pt x="39" y="25"/>
                    </a:cubicBezTo>
                    <a:close/>
                    <a:moveTo>
                      <a:pt x="32" y="14"/>
                    </a:moveTo>
                    <a:cubicBezTo>
                      <a:pt x="31" y="12"/>
                      <a:pt x="30" y="10"/>
                      <a:pt x="29" y="8"/>
                    </a:cubicBezTo>
                    <a:cubicBezTo>
                      <a:pt x="29" y="8"/>
                      <a:pt x="29" y="7"/>
                      <a:pt x="28" y="8"/>
                    </a:cubicBezTo>
                    <a:cubicBezTo>
                      <a:pt x="24" y="8"/>
                      <a:pt x="19" y="10"/>
                      <a:pt x="16" y="13"/>
                    </a:cubicBezTo>
                    <a:cubicBezTo>
                      <a:pt x="15" y="14"/>
                      <a:pt x="15" y="14"/>
                      <a:pt x="16" y="15"/>
                    </a:cubicBezTo>
                    <a:cubicBezTo>
                      <a:pt x="23" y="21"/>
                      <a:pt x="23" y="21"/>
                      <a:pt x="23" y="21"/>
                    </a:cubicBezTo>
                    <a:cubicBezTo>
                      <a:pt x="23" y="22"/>
                      <a:pt x="23" y="22"/>
                      <a:pt x="24" y="21"/>
                    </a:cubicBezTo>
                    <a:cubicBezTo>
                      <a:pt x="26" y="19"/>
                      <a:pt x="29" y="17"/>
                      <a:pt x="31" y="16"/>
                    </a:cubicBezTo>
                    <a:cubicBezTo>
                      <a:pt x="32" y="15"/>
                      <a:pt x="32" y="15"/>
                      <a:pt x="32" y="14"/>
                    </a:cubicBezTo>
                    <a:close/>
                    <a:moveTo>
                      <a:pt x="31" y="8"/>
                    </a:moveTo>
                    <a:cubicBezTo>
                      <a:pt x="32" y="10"/>
                      <a:pt x="32" y="12"/>
                      <a:pt x="33" y="13"/>
                    </a:cubicBezTo>
                    <a:cubicBezTo>
                      <a:pt x="34" y="14"/>
                      <a:pt x="34" y="14"/>
                      <a:pt x="34" y="14"/>
                    </a:cubicBezTo>
                    <a:cubicBezTo>
                      <a:pt x="38" y="12"/>
                      <a:pt x="42" y="11"/>
                      <a:pt x="45" y="11"/>
                    </a:cubicBezTo>
                    <a:cubicBezTo>
                      <a:pt x="45" y="11"/>
                      <a:pt x="46" y="10"/>
                      <a:pt x="45" y="10"/>
                    </a:cubicBezTo>
                    <a:cubicBezTo>
                      <a:pt x="41" y="8"/>
                      <a:pt x="37" y="7"/>
                      <a:pt x="32" y="7"/>
                    </a:cubicBezTo>
                    <a:cubicBezTo>
                      <a:pt x="31" y="7"/>
                      <a:pt x="31" y="8"/>
                      <a:pt x="31" y="8"/>
                    </a:cubicBezTo>
                    <a:close/>
                    <a:moveTo>
                      <a:pt x="35" y="17"/>
                    </a:moveTo>
                    <a:cubicBezTo>
                      <a:pt x="37" y="19"/>
                      <a:pt x="38" y="21"/>
                      <a:pt x="40" y="23"/>
                    </a:cubicBezTo>
                    <a:cubicBezTo>
                      <a:pt x="41" y="24"/>
                      <a:pt x="41" y="24"/>
                      <a:pt x="42" y="23"/>
                    </a:cubicBezTo>
                    <a:cubicBezTo>
                      <a:pt x="50" y="15"/>
                      <a:pt x="50" y="15"/>
                      <a:pt x="50" y="15"/>
                    </a:cubicBezTo>
                    <a:cubicBezTo>
                      <a:pt x="50" y="15"/>
                      <a:pt x="50" y="14"/>
                      <a:pt x="50" y="14"/>
                    </a:cubicBezTo>
                    <a:cubicBezTo>
                      <a:pt x="50" y="14"/>
                      <a:pt x="50" y="14"/>
                      <a:pt x="50" y="14"/>
                    </a:cubicBezTo>
                    <a:cubicBezTo>
                      <a:pt x="46" y="11"/>
                      <a:pt x="40" y="13"/>
                      <a:pt x="36" y="15"/>
                    </a:cubicBezTo>
                    <a:cubicBezTo>
                      <a:pt x="35" y="16"/>
                      <a:pt x="35" y="16"/>
                      <a:pt x="35" y="17"/>
                    </a:cubicBezTo>
                    <a:close/>
                    <a:moveTo>
                      <a:pt x="8" y="29"/>
                    </a:moveTo>
                    <a:cubicBezTo>
                      <a:pt x="10" y="30"/>
                      <a:pt x="12" y="31"/>
                      <a:pt x="14" y="32"/>
                    </a:cubicBezTo>
                    <a:cubicBezTo>
                      <a:pt x="15" y="32"/>
                      <a:pt x="15" y="32"/>
                      <a:pt x="15" y="32"/>
                    </a:cubicBezTo>
                    <a:cubicBezTo>
                      <a:pt x="17" y="29"/>
                      <a:pt x="19" y="26"/>
                      <a:pt x="21" y="24"/>
                    </a:cubicBezTo>
                    <a:cubicBezTo>
                      <a:pt x="21" y="24"/>
                      <a:pt x="21" y="23"/>
                      <a:pt x="21" y="23"/>
                    </a:cubicBezTo>
                    <a:cubicBezTo>
                      <a:pt x="14" y="16"/>
                      <a:pt x="14" y="16"/>
                      <a:pt x="14" y="16"/>
                    </a:cubicBezTo>
                    <a:cubicBezTo>
                      <a:pt x="14" y="16"/>
                      <a:pt x="14" y="16"/>
                      <a:pt x="13" y="16"/>
                    </a:cubicBezTo>
                    <a:cubicBezTo>
                      <a:pt x="10" y="20"/>
                      <a:pt x="8" y="24"/>
                      <a:pt x="7" y="28"/>
                    </a:cubicBezTo>
                    <a:cubicBezTo>
                      <a:pt x="7" y="29"/>
                      <a:pt x="7" y="29"/>
                      <a:pt x="8" y="29"/>
                    </a:cubicBezTo>
                    <a:close/>
                    <a:moveTo>
                      <a:pt x="7" y="32"/>
                    </a:moveTo>
                    <a:cubicBezTo>
                      <a:pt x="7" y="37"/>
                      <a:pt x="8" y="41"/>
                      <a:pt x="10" y="46"/>
                    </a:cubicBezTo>
                    <a:cubicBezTo>
                      <a:pt x="10" y="46"/>
                      <a:pt x="10" y="46"/>
                      <a:pt x="10" y="45"/>
                    </a:cubicBezTo>
                    <a:cubicBezTo>
                      <a:pt x="10" y="42"/>
                      <a:pt x="12" y="38"/>
                      <a:pt x="13" y="35"/>
                    </a:cubicBezTo>
                    <a:cubicBezTo>
                      <a:pt x="14" y="34"/>
                      <a:pt x="14" y="34"/>
                      <a:pt x="13" y="34"/>
                    </a:cubicBezTo>
                    <a:cubicBezTo>
                      <a:pt x="11" y="33"/>
                      <a:pt x="10" y="32"/>
                      <a:pt x="8" y="31"/>
                    </a:cubicBezTo>
                    <a:cubicBezTo>
                      <a:pt x="7" y="31"/>
                      <a:pt x="7" y="32"/>
                      <a:pt x="7" y="32"/>
                    </a:cubicBezTo>
                    <a:close/>
                    <a:moveTo>
                      <a:pt x="17" y="34"/>
                    </a:moveTo>
                    <a:cubicBezTo>
                      <a:pt x="20" y="35"/>
                      <a:pt x="22" y="37"/>
                      <a:pt x="24" y="39"/>
                    </a:cubicBezTo>
                    <a:cubicBezTo>
                      <a:pt x="25" y="40"/>
                      <a:pt x="25" y="40"/>
                      <a:pt x="26" y="39"/>
                    </a:cubicBezTo>
                    <a:cubicBezTo>
                      <a:pt x="31" y="34"/>
                      <a:pt x="31" y="34"/>
                      <a:pt x="31" y="34"/>
                    </a:cubicBezTo>
                    <a:cubicBezTo>
                      <a:pt x="31" y="34"/>
                      <a:pt x="31" y="33"/>
                      <a:pt x="31" y="33"/>
                    </a:cubicBezTo>
                    <a:cubicBezTo>
                      <a:pt x="24" y="25"/>
                      <a:pt x="24" y="25"/>
                      <a:pt x="24" y="25"/>
                    </a:cubicBezTo>
                    <a:cubicBezTo>
                      <a:pt x="23" y="25"/>
                      <a:pt x="23" y="25"/>
                      <a:pt x="22" y="25"/>
                    </a:cubicBezTo>
                    <a:cubicBezTo>
                      <a:pt x="20" y="28"/>
                      <a:pt x="18" y="30"/>
                      <a:pt x="17" y="33"/>
                    </a:cubicBezTo>
                    <a:cubicBezTo>
                      <a:pt x="17" y="33"/>
                      <a:pt x="17" y="33"/>
                      <a:pt x="17" y="34"/>
                    </a:cubicBezTo>
                    <a:close/>
                    <a:moveTo>
                      <a:pt x="23" y="41"/>
                    </a:moveTo>
                    <a:cubicBezTo>
                      <a:pt x="21" y="39"/>
                      <a:pt x="19" y="37"/>
                      <a:pt x="16" y="36"/>
                    </a:cubicBezTo>
                    <a:cubicBezTo>
                      <a:pt x="16" y="35"/>
                      <a:pt x="15" y="35"/>
                      <a:pt x="15" y="36"/>
                    </a:cubicBezTo>
                    <a:cubicBezTo>
                      <a:pt x="13" y="40"/>
                      <a:pt x="11" y="46"/>
                      <a:pt x="13" y="50"/>
                    </a:cubicBezTo>
                    <a:cubicBezTo>
                      <a:pt x="13" y="51"/>
                      <a:pt x="14" y="51"/>
                      <a:pt x="15" y="50"/>
                    </a:cubicBezTo>
                    <a:cubicBezTo>
                      <a:pt x="23" y="42"/>
                      <a:pt x="23" y="42"/>
                      <a:pt x="23" y="42"/>
                    </a:cubicBezTo>
                    <a:cubicBezTo>
                      <a:pt x="23" y="42"/>
                      <a:pt x="23" y="41"/>
                      <a:pt x="23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>
                  <a:solidFill>
                    <a:prstClr val="black"/>
                  </a:solidFill>
                  <a:latin charset="-122" panose="02010601030101010101" pitchFamily="2" typeface="字体视界-紫水晶体"/>
                  <a:ea charset="-122" panose="02010601030101010101" pitchFamily="2" typeface="字体视界-紫水晶体"/>
                </a:endParaRPr>
              </a:p>
            </p:txBody>
          </p:sp>
          <p:sp>
            <p:nvSpPr>
              <p:cNvPr id="50" name="Freeform 14">
                <a:extLst>
                  <a:ext uri="{FF2B5EF4-FFF2-40B4-BE49-F238E27FC236}">
                    <a16:creationId xmlns:a16="http://schemas.microsoft.com/office/drawing/2014/main" id="{1CD9B95E-E448-4A3E-AD00-21141B8FE4F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" y="28"/>
                <a:ext cx="102" cy="125"/>
              </a:xfrm>
              <a:custGeom>
                <a:gdLst>
                  <a:gd fmla="*/ 34 w 58" name="T0"/>
                  <a:gd fmla="*/ 29 h 71" name="T1"/>
                  <a:gd fmla="*/ 25 w 58" name="T2"/>
                  <a:gd fmla="*/ 35 h 71" name="T3"/>
                  <a:gd fmla="*/ 27 w 58" name="T4"/>
                  <a:gd fmla="*/ 42 h 71" name="T5"/>
                  <a:gd fmla="*/ 40 w 58" name="T6"/>
                  <a:gd fmla="*/ 37 h 71" name="T7"/>
                  <a:gd fmla="*/ 6 w 58" name="T8"/>
                  <a:gd fmla="*/ 45 h 71" name="T9"/>
                  <a:gd fmla="*/ 44 w 58" name="T10"/>
                  <a:gd fmla="*/ 39 h 71" name="T11"/>
                  <a:gd fmla="*/ 51 w 58" name="T12"/>
                  <a:gd fmla="*/ 0 h 71" name="T13"/>
                  <a:gd fmla="*/ 26 w 58" name="T14"/>
                  <a:gd fmla="*/ 50 h 71" name="T15"/>
                  <a:gd fmla="*/ 25 w 58" name="T16"/>
                  <a:gd fmla="*/ 52 h 71" name="T17"/>
                  <a:gd fmla="*/ 25 w 58" name="T18"/>
                  <a:gd fmla="*/ 61 h 71" name="T19"/>
                  <a:gd fmla="*/ 25 w 58" name="T20"/>
                  <a:gd fmla="*/ 63 h 71" name="T21"/>
                  <a:gd fmla="*/ 45 w 58" name="T22"/>
                  <a:gd fmla="*/ 69 h 71" name="T23"/>
                  <a:gd fmla="*/ 1 w 58" name="T24"/>
                  <a:gd fmla="*/ 71 h 71" name="T25"/>
                  <a:gd fmla="*/ 20 w 58" name="T26"/>
                  <a:gd fmla="*/ 63 h 71" name="T27"/>
                  <a:gd fmla="*/ 21 w 58" name="T28"/>
                  <a:gd fmla="*/ 61 h 71" name="T29"/>
                  <a:gd fmla="*/ 21 w 58" name="T30"/>
                  <a:gd fmla="*/ 52 h 71" name="T31"/>
                  <a:gd fmla="*/ 21 w 58" name="T32"/>
                  <a:gd fmla="*/ 50 h 71" name="T33"/>
                  <a:gd fmla="*/ 6 w 58" name="T34"/>
                  <a:gd fmla="*/ 45 h 71" name="T35"/>
                  <a:gd fmla="*/ 11 w 58" name="T36"/>
                  <a:gd fmla="*/ 40 h 71" name="T37"/>
                  <a:gd fmla="*/ 24 w 58" name="T38"/>
                  <a:gd fmla="*/ 43 h 71" name="T39"/>
                  <a:gd fmla="*/ 23 w 58" name="T40"/>
                  <a:gd fmla="*/ 37 h 71" name="T41"/>
                  <a:gd fmla="*/ 11 w 58" name="T42"/>
                  <a:gd fmla="*/ 40 h 71" name="T43"/>
                  <a:gd fmla="*/ 13 w 58" name="T44"/>
                  <a:gd fmla="*/ 38 h 71" name="T45"/>
                  <a:gd fmla="*/ 21 w 58" name="T46"/>
                  <a:gd fmla="*/ 34 h 71" name="T47"/>
                  <a:gd fmla="*/ 21 w 58" name="T48"/>
                  <a:gd fmla="*/ 30 h 71" name="T49"/>
                  <a:gd fmla="*/ 24 w 58" name="T50"/>
                  <a:gd fmla="*/ 33 h 71" name="T51"/>
                  <a:gd fmla="*/ 31 w 58" name="T52"/>
                  <a:gd fmla="*/ 27 h 71" name="T53"/>
                  <a:gd fmla="*/ 29 w 58" name="T54"/>
                  <a:gd fmla="*/ 22 h 71" name="T55"/>
                  <a:gd fmla="*/ 33 w 58" name="T56"/>
                  <a:gd fmla="*/ 25 h 71" name="T57"/>
                  <a:gd fmla="*/ 39 w 58" name="T58"/>
                  <a:gd fmla="*/ 18 h 71" name="T59"/>
                  <a:gd fmla="*/ 36 w 58" name="T60"/>
                  <a:gd fmla="*/ 15 h 71" name="T61"/>
                  <a:gd fmla="*/ 40 w 58" name="T62"/>
                  <a:gd fmla="*/ 15 h 71" name="T63"/>
                  <a:gd fmla="*/ 43 w 58" name="T64"/>
                  <a:gd fmla="*/ 7 h 71" name="T65"/>
                  <a:gd fmla="*/ 46 w 58" name="T66"/>
                  <a:gd fmla="*/ 5 h 71" name="T67"/>
                  <a:gd fmla="*/ 43 w 58" name="T68"/>
                  <a:gd fmla="*/ 17 h 71" name="T69"/>
                  <a:gd fmla="*/ 49 w 58" name="T70"/>
                  <a:gd fmla="*/ 18 h 71" name="T71"/>
                  <a:gd fmla="*/ 46 w 58" name="T72"/>
                  <a:gd fmla="*/ 5 h 71" name="T73"/>
                  <a:gd fmla="*/ 43 w 58" name="T74"/>
                  <a:gd fmla="*/ 37 h 71" name="T75"/>
                  <a:gd fmla="*/ 48 w 58" name="T76"/>
                  <a:gd fmla="*/ 21 h 71" name="T77"/>
                  <a:gd fmla="*/ 41 w 58" name="T78"/>
                  <a:gd fmla="*/ 19 h 71" name="T79"/>
                  <a:gd fmla="*/ 35 w 58" name="T80"/>
                  <a:gd fmla="*/ 28 h 71" name="T81"/>
                  <a:gd fmla="*/ 42 w 58" name="T82"/>
                  <a:gd fmla="*/ 35 h 71" name="T83"/>
                  <a:gd fmla="*/ 49 w 58" name="T84"/>
                  <a:gd fmla="*/ 22 h 71" name="T8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b="b" l="0" r="r" t="0"/>
                <a:pathLst>
                  <a:path h="71" w="57">
                    <a:moveTo>
                      <a:pt x="40" y="36"/>
                    </a:moveTo>
                    <a:cubicBezTo>
                      <a:pt x="34" y="29"/>
                      <a:pt x="34" y="29"/>
                      <a:pt x="34" y="29"/>
                    </a:cubicBezTo>
                    <a:cubicBezTo>
                      <a:pt x="33" y="29"/>
                      <a:pt x="33" y="29"/>
                      <a:pt x="32" y="29"/>
                    </a:cubicBezTo>
                    <a:cubicBezTo>
                      <a:pt x="30" y="32"/>
                      <a:pt x="27" y="33"/>
                      <a:pt x="25" y="35"/>
                    </a:cubicBezTo>
                    <a:cubicBezTo>
                      <a:pt x="24" y="35"/>
                      <a:pt x="24" y="36"/>
                      <a:pt x="24" y="36"/>
                    </a:cubicBezTo>
                    <a:cubicBezTo>
                      <a:pt x="26" y="38"/>
                      <a:pt x="26" y="40"/>
                      <a:pt x="27" y="42"/>
                    </a:cubicBezTo>
                    <a:cubicBezTo>
                      <a:pt x="27" y="43"/>
                      <a:pt x="27" y="43"/>
                      <a:pt x="28" y="43"/>
                    </a:cubicBezTo>
                    <a:cubicBezTo>
                      <a:pt x="32" y="42"/>
                      <a:pt x="37" y="40"/>
                      <a:pt x="40" y="37"/>
                    </a:cubicBezTo>
                    <a:cubicBezTo>
                      <a:pt x="41" y="37"/>
                      <a:pt x="41" y="36"/>
                      <a:pt x="40" y="36"/>
                    </a:cubicBezTo>
                    <a:close/>
                    <a:moveTo>
                      <a:pt x="6" y="45"/>
                    </a:moveTo>
                    <a:cubicBezTo>
                      <a:pt x="7" y="43"/>
                      <a:pt x="7" y="43"/>
                      <a:pt x="7" y="43"/>
                    </a:cubicBezTo>
                    <a:cubicBezTo>
                      <a:pt x="19" y="50"/>
                      <a:pt x="34" y="49"/>
                      <a:pt x="44" y="39"/>
                    </a:cubicBezTo>
                    <a:cubicBezTo>
                      <a:pt x="54" y="29"/>
                      <a:pt x="56" y="13"/>
                      <a:pt x="49" y="2"/>
                    </a:cubicBezTo>
                    <a:cubicBezTo>
                      <a:pt x="51" y="0"/>
                      <a:pt x="51" y="0"/>
                      <a:pt x="51" y="0"/>
                    </a:cubicBezTo>
                    <a:cubicBezTo>
                      <a:pt x="58" y="13"/>
                      <a:pt x="57" y="29"/>
                      <a:pt x="46" y="40"/>
                    </a:cubicBezTo>
                    <a:cubicBezTo>
                      <a:pt x="40" y="46"/>
                      <a:pt x="33" y="49"/>
                      <a:pt x="26" y="50"/>
                    </a:cubicBezTo>
                    <a:cubicBezTo>
                      <a:pt x="25" y="50"/>
                      <a:pt x="25" y="50"/>
                      <a:pt x="25" y="50"/>
                    </a:cubicBezTo>
                    <a:cubicBezTo>
                      <a:pt x="25" y="52"/>
                      <a:pt x="25" y="52"/>
                      <a:pt x="25" y="52"/>
                    </a:cubicBezTo>
                    <a:cubicBezTo>
                      <a:pt x="25" y="52"/>
                      <a:pt x="25" y="52"/>
                      <a:pt x="25" y="52"/>
                    </a:cubicBezTo>
                    <a:cubicBezTo>
                      <a:pt x="29" y="54"/>
                      <a:pt x="29" y="59"/>
                      <a:pt x="25" y="61"/>
                    </a:cubicBezTo>
                    <a:cubicBezTo>
                      <a:pt x="25" y="61"/>
                      <a:pt x="25" y="61"/>
                      <a:pt x="25" y="61"/>
                    </a:cubicBezTo>
                    <a:cubicBezTo>
                      <a:pt x="25" y="63"/>
                      <a:pt x="25" y="63"/>
                      <a:pt x="25" y="63"/>
                    </a:cubicBezTo>
                    <a:cubicBezTo>
                      <a:pt x="25" y="63"/>
                      <a:pt x="25" y="63"/>
                      <a:pt x="26" y="63"/>
                    </a:cubicBezTo>
                    <a:cubicBezTo>
                      <a:pt x="32" y="64"/>
                      <a:pt x="40" y="66"/>
                      <a:pt x="45" y="69"/>
                    </a:cubicBezTo>
                    <a:cubicBezTo>
                      <a:pt x="46" y="70"/>
                      <a:pt x="46" y="71"/>
                      <a:pt x="45" y="71"/>
                    </a:cubicBezTo>
                    <a:cubicBezTo>
                      <a:pt x="1" y="71"/>
                      <a:pt x="1" y="71"/>
                      <a:pt x="1" y="71"/>
                    </a:cubicBezTo>
                    <a:cubicBezTo>
                      <a:pt x="0" y="71"/>
                      <a:pt x="0" y="70"/>
                      <a:pt x="1" y="69"/>
                    </a:cubicBezTo>
                    <a:cubicBezTo>
                      <a:pt x="6" y="66"/>
                      <a:pt x="14" y="64"/>
                      <a:pt x="20" y="63"/>
                    </a:cubicBezTo>
                    <a:cubicBezTo>
                      <a:pt x="21" y="63"/>
                      <a:pt x="21" y="63"/>
                      <a:pt x="21" y="63"/>
                    </a:cubicBezTo>
                    <a:cubicBezTo>
                      <a:pt x="21" y="61"/>
                      <a:pt x="21" y="61"/>
                      <a:pt x="21" y="61"/>
                    </a:cubicBezTo>
                    <a:cubicBezTo>
                      <a:pt x="21" y="61"/>
                      <a:pt x="21" y="61"/>
                      <a:pt x="21" y="61"/>
                    </a:cubicBezTo>
                    <a:cubicBezTo>
                      <a:pt x="17" y="59"/>
                      <a:pt x="17" y="54"/>
                      <a:pt x="21" y="52"/>
                    </a:cubicBezTo>
                    <a:cubicBezTo>
                      <a:pt x="21" y="52"/>
                      <a:pt x="21" y="52"/>
                      <a:pt x="21" y="52"/>
                    </a:cubicBezTo>
                    <a:cubicBezTo>
                      <a:pt x="21" y="50"/>
                      <a:pt x="21" y="50"/>
                      <a:pt x="21" y="50"/>
                    </a:cubicBezTo>
                    <a:cubicBezTo>
                      <a:pt x="21" y="50"/>
                      <a:pt x="21" y="50"/>
                      <a:pt x="20" y="50"/>
                    </a:cubicBezTo>
                    <a:cubicBezTo>
                      <a:pt x="15" y="49"/>
                      <a:pt x="10" y="48"/>
                      <a:pt x="6" y="45"/>
                    </a:cubicBezTo>
                    <a:close/>
                    <a:moveTo>
                      <a:pt x="9" y="42"/>
                    </a:moveTo>
                    <a:cubicBezTo>
                      <a:pt x="11" y="40"/>
                      <a:pt x="11" y="40"/>
                      <a:pt x="11" y="40"/>
                    </a:cubicBezTo>
                    <a:cubicBezTo>
                      <a:pt x="11" y="40"/>
                      <a:pt x="11" y="40"/>
                      <a:pt x="11" y="40"/>
                    </a:cubicBezTo>
                    <a:cubicBezTo>
                      <a:pt x="15" y="43"/>
                      <a:pt x="19" y="44"/>
                      <a:pt x="24" y="43"/>
                    </a:cubicBezTo>
                    <a:cubicBezTo>
                      <a:pt x="25" y="43"/>
                      <a:pt x="25" y="43"/>
                      <a:pt x="25" y="42"/>
                    </a:cubicBezTo>
                    <a:cubicBezTo>
                      <a:pt x="24" y="41"/>
                      <a:pt x="24" y="39"/>
                      <a:pt x="23" y="37"/>
                    </a:cubicBezTo>
                    <a:cubicBezTo>
                      <a:pt x="22" y="37"/>
                      <a:pt x="22" y="37"/>
                      <a:pt x="22" y="37"/>
                    </a:cubicBezTo>
                    <a:cubicBezTo>
                      <a:pt x="18" y="39"/>
                      <a:pt x="15" y="40"/>
                      <a:pt x="11" y="40"/>
                    </a:cubicBezTo>
                    <a:cubicBezTo>
                      <a:pt x="11" y="40"/>
                      <a:pt x="11" y="40"/>
                      <a:pt x="11" y="40"/>
                    </a:cubicBezTo>
                    <a:cubicBezTo>
                      <a:pt x="13" y="38"/>
                      <a:pt x="13" y="38"/>
                      <a:pt x="13" y="38"/>
                    </a:cubicBezTo>
                    <a:cubicBezTo>
                      <a:pt x="16" y="37"/>
                      <a:pt x="18" y="36"/>
                      <a:pt x="20" y="35"/>
                    </a:cubicBezTo>
                    <a:cubicBezTo>
                      <a:pt x="21" y="35"/>
                      <a:pt x="21" y="34"/>
                      <a:pt x="21" y="34"/>
                    </a:cubicBezTo>
                    <a:cubicBezTo>
                      <a:pt x="20" y="33"/>
                      <a:pt x="20" y="32"/>
                      <a:pt x="19" y="32"/>
                    </a:cubicBezTo>
                    <a:cubicBezTo>
                      <a:pt x="21" y="30"/>
                      <a:pt x="21" y="30"/>
                      <a:pt x="21" y="30"/>
                    </a:cubicBezTo>
                    <a:cubicBezTo>
                      <a:pt x="21" y="31"/>
                      <a:pt x="22" y="32"/>
                      <a:pt x="23" y="33"/>
                    </a:cubicBezTo>
                    <a:cubicBezTo>
                      <a:pt x="23" y="33"/>
                      <a:pt x="23" y="34"/>
                      <a:pt x="24" y="33"/>
                    </a:cubicBezTo>
                    <a:cubicBezTo>
                      <a:pt x="26" y="32"/>
                      <a:pt x="29" y="30"/>
                      <a:pt x="31" y="28"/>
                    </a:cubicBezTo>
                    <a:cubicBezTo>
                      <a:pt x="31" y="28"/>
                      <a:pt x="31" y="27"/>
                      <a:pt x="31" y="27"/>
                    </a:cubicBezTo>
                    <a:cubicBezTo>
                      <a:pt x="28" y="23"/>
                      <a:pt x="28" y="23"/>
                      <a:pt x="28" y="23"/>
                    </a:cubicBezTo>
                    <a:cubicBezTo>
                      <a:pt x="29" y="22"/>
                      <a:pt x="29" y="22"/>
                      <a:pt x="29" y="22"/>
                    </a:cubicBezTo>
                    <a:cubicBezTo>
                      <a:pt x="32" y="25"/>
                      <a:pt x="32" y="25"/>
                      <a:pt x="32" y="25"/>
                    </a:cubicBezTo>
                    <a:cubicBezTo>
                      <a:pt x="33" y="25"/>
                      <a:pt x="33" y="25"/>
                      <a:pt x="33" y="25"/>
                    </a:cubicBezTo>
                    <a:cubicBezTo>
                      <a:pt x="33" y="25"/>
                      <a:pt x="33" y="25"/>
                      <a:pt x="34" y="25"/>
                    </a:cubicBezTo>
                    <a:cubicBezTo>
                      <a:pt x="36" y="23"/>
                      <a:pt x="38" y="20"/>
                      <a:pt x="39" y="18"/>
                    </a:cubicBezTo>
                    <a:cubicBezTo>
                      <a:pt x="39" y="18"/>
                      <a:pt x="39" y="17"/>
                      <a:pt x="39" y="17"/>
                    </a:cubicBezTo>
                    <a:cubicBezTo>
                      <a:pt x="38" y="16"/>
                      <a:pt x="37" y="16"/>
                      <a:pt x="36" y="15"/>
                    </a:cubicBezTo>
                    <a:cubicBezTo>
                      <a:pt x="37" y="13"/>
                      <a:pt x="37" y="13"/>
                      <a:pt x="37" y="13"/>
                    </a:cubicBezTo>
                    <a:cubicBezTo>
                      <a:pt x="38" y="14"/>
                      <a:pt x="39" y="15"/>
                      <a:pt x="40" y="15"/>
                    </a:cubicBezTo>
                    <a:cubicBezTo>
                      <a:pt x="40" y="15"/>
                      <a:pt x="41" y="15"/>
                      <a:pt x="41" y="15"/>
                    </a:cubicBezTo>
                    <a:cubicBezTo>
                      <a:pt x="42" y="13"/>
                      <a:pt x="43" y="10"/>
                      <a:pt x="43" y="7"/>
                    </a:cubicBezTo>
                    <a:cubicBezTo>
                      <a:pt x="46" y="5"/>
                      <a:pt x="46" y="5"/>
                      <a:pt x="46" y="5"/>
                    </a:cubicBezTo>
                    <a:cubicBezTo>
                      <a:pt x="46" y="5"/>
                      <a:pt x="46" y="5"/>
                      <a:pt x="46" y="5"/>
                    </a:cubicBezTo>
                    <a:cubicBezTo>
                      <a:pt x="46" y="9"/>
                      <a:pt x="44" y="13"/>
                      <a:pt x="43" y="16"/>
                    </a:cubicBezTo>
                    <a:cubicBezTo>
                      <a:pt x="42" y="16"/>
                      <a:pt x="43" y="17"/>
                      <a:pt x="43" y="17"/>
                    </a:cubicBezTo>
                    <a:cubicBezTo>
                      <a:pt x="45" y="18"/>
                      <a:pt x="46" y="19"/>
                      <a:pt x="48" y="19"/>
                    </a:cubicBezTo>
                    <a:cubicBezTo>
                      <a:pt x="49" y="19"/>
                      <a:pt x="49" y="19"/>
                      <a:pt x="49" y="18"/>
                    </a:cubicBezTo>
                    <a:cubicBezTo>
                      <a:pt x="49" y="14"/>
                      <a:pt x="48" y="9"/>
                      <a:pt x="46" y="5"/>
                    </a:cubicBezTo>
                    <a:cubicBezTo>
                      <a:pt x="46" y="5"/>
                      <a:pt x="46" y="5"/>
                      <a:pt x="46" y="5"/>
                    </a:cubicBezTo>
                    <a:cubicBezTo>
                      <a:pt x="47" y="3"/>
                      <a:pt x="47" y="3"/>
                      <a:pt x="47" y="3"/>
                    </a:cubicBezTo>
                    <a:cubicBezTo>
                      <a:pt x="53" y="14"/>
                      <a:pt x="52" y="28"/>
                      <a:pt x="43" y="37"/>
                    </a:cubicBezTo>
                    <a:cubicBezTo>
                      <a:pt x="34" y="46"/>
                      <a:pt x="20" y="48"/>
                      <a:pt x="9" y="42"/>
                    </a:cubicBezTo>
                    <a:close/>
                    <a:moveTo>
                      <a:pt x="48" y="21"/>
                    </a:moveTo>
                    <a:cubicBezTo>
                      <a:pt x="46" y="21"/>
                      <a:pt x="44" y="20"/>
                      <a:pt x="42" y="19"/>
                    </a:cubicBezTo>
                    <a:cubicBezTo>
                      <a:pt x="42" y="18"/>
                      <a:pt x="41" y="19"/>
                      <a:pt x="41" y="19"/>
                    </a:cubicBezTo>
                    <a:cubicBezTo>
                      <a:pt x="39" y="22"/>
                      <a:pt x="37" y="24"/>
                      <a:pt x="35" y="27"/>
                    </a:cubicBezTo>
                    <a:cubicBezTo>
                      <a:pt x="35" y="27"/>
                      <a:pt x="35" y="27"/>
                      <a:pt x="35" y="28"/>
                    </a:cubicBezTo>
                    <a:cubicBezTo>
                      <a:pt x="42" y="34"/>
                      <a:pt x="42" y="34"/>
                      <a:pt x="42" y="34"/>
                    </a:cubicBezTo>
                    <a:cubicBezTo>
                      <a:pt x="42" y="35"/>
                      <a:pt x="42" y="35"/>
                      <a:pt x="42" y="35"/>
                    </a:cubicBezTo>
                    <a:cubicBezTo>
                      <a:pt x="42" y="35"/>
                      <a:pt x="43" y="35"/>
                      <a:pt x="43" y="34"/>
                    </a:cubicBezTo>
                    <a:cubicBezTo>
                      <a:pt x="46" y="31"/>
                      <a:pt x="48" y="27"/>
                      <a:pt x="49" y="22"/>
                    </a:cubicBezTo>
                    <a:cubicBezTo>
                      <a:pt x="49" y="22"/>
                      <a:pt x="49" y="21"/>
                      <a:pt x="48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>
                  <a:solidFill>
                    <a:prstClr val="black"/>
                  </a:solidFill>
                  <a:latin charset="-122" panose="02010601030101010101" pitchFamily="2" typeface="字体视界-紫水晶体"/>
                  <a:ea charset="-122" panose="02010601030101010101" pitchFamily="2" typeface="字体视界-紫水晶体"/>
                </a:endParaRPr>
              </a:p>
            </p:txBody>
          </p:sp>
        </p:grpSp>
      </p:grpSp>
      <p:grpSp>
        <p:nvGrpSpPr>
          <p:cNvPr id="51" name="组合 50">
            <a:extLst>
              <a:ext uri="{FF2B5EF4-FFF2-40B4-BE49-F238E27FC236}">
                <a16:creationId xmlns:a16="http://schemas.microsoft.com/office/drawing/2014/main" id="{B7243D51-E97B-48E8-9931-E1BE0E6D4DA8}"/>
              </a:ext>
            </a:extLst>
          </p:cNvPr>
          <p:cNvGrpSpPr/>
          <p:nvPr/>
        </p:nvGrpSpPr>
        <p:grpSpPr>
          <a:xfrm>
            <a:off x="6625383" y="2591445"/>
            <a:ext cx="632460" cy="635000"/>
            <a:chOff x="1834" y="4502"/>
            <a:chExt cx="996" cy="1000"/>
          </a:xfrm>
        </p:grpSpPr>
        <p:sp>
          <p:nvSpPr>
            <p:cNvPr id="52" name="Oval 5">
              <a:extLst>
                <a:ext uri="{FF2B5EF4-FFF2-40B4-BE49-F238E27FC236}">
                  <a16:creationId xmlns:a16="http://schemas.microsoft.com/office/drawing/2014/main" id="{D2696A56-A2BB-4BAB-956A-BE3EF9CE1E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4" y="4502"/>
              <a:ext cx="997" cy="1000"/>
            </a:xfrm>
            <a:prstGeom prst="ellipse">
              <a:avLst/>
            </a:prstGeom>
            <a:solidFill>
              <a:srgbClr val="B098F1"/>
            </a:solidFill>
            <a:ln>
              <a:noFill/>
            </a:ln>
          </p:spPr>
          <p:txBody>
            <a:bodyPr/>
            <a:lstStyle/>
            <a:p>
              <a:endParaRPr altLang="en-US" lang="zh-CN">
                <a:solidFill>
                  <a:prstClr val="black"/>
                </a:solidFill>
                <a:latin charset="-122" panose="02010601030101010101" pitchFamily="2" typeface="字体视界-紫水晶体"/>
                <a:ea charset="-122" panose="02010601030101010101" pitchFamily="2" typeface="字体视界-紫水晶体"/>
              </a:endParaRPr>
            </a:p>
          </p:txBody>
        </p:sp>
        <p:sp>
          <p:nvSpPr>
            <p:cNvPr id="53" name="Freeform 19">
              <a:extLst>
                <a:ext uri="{FF2B5EF4-FFF2-40B4-BE49-F238E27FC236}">
                  <a16:creationId xmlns:a16="http://schemas.microsoft.com/office/drawing/2014/main" id="{0F6D6CA6-CD9F-4CE7-A000-501433CC0E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88" y="4747"/>
              <a:ext cx="427" cy="502"/>
            </a:xfrm>
            <a:custGeom>
              <a:gdLst>
                <a:gd fmla="*/ 24 w 72" name="T0"/>
                <a:gd fmla="*/ 71 h 85" name="T1"/>
                <a:gd fmla="*/ 30 w 72" name="T2"/>
                <a:gd fmla="*/ 73 h 85" name="T3"/>
                <a:gd fmla="*/ 18 w 72" name="T4"/>
                <a:gd fmla="*/ 30 h 85" name="T5"/>
                <a:gd fmla="*/ 18 w 72" name="T6"/>
                <a:gd fmla="*/ 32 h 85" name="T7"/>
                <a:gd fmla="*/ 4 w 72" name="T8"/>
                <a:gd fmla="*/ 55 h 85" name="T9"/>
                <a:gd fmla="*/ 3 w 72" name="T10"/>
                <a:gd fmla="*/ 55 h 85" name="T11"/>
                <a:gd fmla="*/ 17 w 72" name="T12"/>
                <a:gd fmla="*/ 29 h 85" name="T13"/>
                <a:gd fmla="*/ 18 w 72" name="T14"/>
                <a:gd fmla="*/ 30 h 85" name="T15"/>
                <a:gd fmla="*/ 68 w 72" name="T16"/>
                <a:gd fmla="*/ 59 h 85" name="T17"/>
                <a:gd fmla="*/ 54 w 72" name="T18"/>
                <a:gd fmla="*/ 82 h 85" name="T19"/>
                <a:gd fmla="*/ 54 w 72" name="T20"/>
                <a:gd fmla="*/ 84 h 85" name="T21"/>
                <a:gd fmla="*/ 55 w 72" name="T22"/>
                <a:gd fmla="*/ 84 h 85" name="T23"/>
                <a:gd fmla="*/ 69 w 72" name="T24"/>
                <a:gd fmla="*/ 59 h 85" name="T25"/>
                <a:gd fmla="*/ 60 w 72" name="T26"/>
                <a:gd fmla="*/ 59 h 85" name="T27"/>
                <a:gd fmla="*/ 59 w 72" name="T28"/>
                <a:gd fmla="*/ 59 h 85" name="T29"/>
                <a:gd fmla="*/ 50 w 72" name="T30"/>
                <a:gd fmla="*/ 75 h 85" name="T31"/>
                <a:gd fmla="*/ 50 w 72" name="T32"/>
                <a:gd fmla="*/ 76 h 85" name="T33"/>
                <a:gd fmla="*/ 51 w 72" name="T34"/>
                <a:gd fmla="*/ 78 h 85" name="T35"/>
                <a:gd fmla="*/ 60 w 72" name="T36"/>
                <a:gd fmla="*/ 59 h 85" name="T37"/>
                <a:gd fmla="*/ 22 w 72" name="T38"/>
                <a:gd fmla="*/ 37 h 85" name="T39"/>
                <a:gd fmla="*/ 22 w 72" name="T40"/>
                <a:gd fmla="*/ 39 h 85" name="T41"/>
                <a:gd fmla="*/ 13 w 72" name="T42"/>
                <a:gd fmla="*/ 54 h 85" name="T43"/>
                <a:gd fmla="*/ 12 w 72" name="T44"/>
                <a:gd fmla="*/ 55 h 85" name="T45"/>
                <a:gd fmla="*/ 21 w 72" name="T46"/>
                <a:gd fmla="*/ 36 h 85" name="T47"/>
                <a:gd fmla="*/ 51 w 72" name="T48"/>
                <a:gd fmla="*/ 57 h 85" name="T49"/>
                <a:gd fmla="*/ 46 w 72" name="T50"/>
                <a:gd fmla="*/ 76 h 85" name="T51"/>
                <a:gd fmla="*/ 14 w 72" name="T52"/>
                <a:gd fmla="*/ 62 h 85" name="T53"/>
                <a:gd fmla="*/ 22 w 72" name="T54"/>
                <a:gd fmla="*/ 53 h 85" name="T55"/>
                <a:gd fmla="*/ 41 w 72" name="T56"/>
                <a:gd fmla="*/ 38 h 85" name="T57"/>
                <a:gd fmla="*/ 45 w 72" name="T58"/>
                <a:gd fmla="*/ 33 h 85" name="T59"/>
                <a:gd fmla="*/ 52 w 72" name="T60"/>
                <a:gd fmla="*/ 35 h 85" name="T61"/>
                <a:gd fmla="*/ 51 w 72" name="T62"/>
                <a:gd fmla="*/ 37 h 85" name="T63"/>
                <a:gd fmla="*/ 51 w 72" name="T64"/>
                <a:gd fmla="*/ 57 h 85" name="T65"/>
                <a:gd fmla="*/ 59 w 72" name="T66"/>
                <a:gd fmla="*/ 7 h 85" name="T67"/>
                <a:gd fmla="*/ 67 w 72" name="T68"/>
                <a:gd fmla="*/ 11 h 85" name="T69"/>
                <a:gd fmla="*/ 54 w 72" name="T70"/>
                <a:gd fmla="*/ 34 h 85" name="T71"/>
                <a:gd fmla="*/ 47 w 72" name="T72"/>
                <a:gd fmla="*/ 31 h 85" name="T73"/>
                <a:gd fmla="*/ 61 w 72" name="T74"/>
                <a:gd fmla="*/ 5 h 85" name="T75"/>
                <a:gd fmla="*/ 68 w 72" name="T76"/>
                <a:gd fmla="*/ 9 h 85" name="T77"/>
                <a:gd fmla="*/ 61 w 72" name="T78"/>
                <a:gd fmla="*/ 6 h 85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85" w="72">
                  <a:moveTo>
                    <a:pt x="30" y="74"/>
                  </a:moveTo>
                  <a:cubicBezTo>
                    <a:pt x="27" y="78"/>
                    <a:pt x="22" y="74"/>
                    <a:pt x="24" y="71"/>
                  </a:cubicBezTo>
                  <a:cubicBezTo>
                    <a:pt x="24" y="70"/>
                    <a:pt x="24" y="70"/>
                    <a:pt x="25" y="70"/>
                  </a:cubicBezTo>
                  <a:cubicBezTo>
                    <a:pt x="30" y="73"/>
                    <a:pt x="30" y="73"/>
                    <a:pt x="30" y="73"/>
                  </a:cubicBezTo>
                  <a:cubicBezTo>
                    <a:pt x="31" y="73"/>
                    <a:pt x="31" y="74"/>
                    <a:pt x="30" y="74"/>
                  </a:cubicBezTo>
                  <a:close/>
                  <a:moveTo>
                    <a:pt x="18" y="30"/>
                  </a:moveTo>
                  <a:cubicBezTo>
                    <a:pt x="19" y="30"/>
                    <a:pt x="19" y="30"/>
                    <a:pt x="19" y="30"/>
                  </a:cubicBezTo>
                  <a:cubicBezTo>
                    <a:pt x="19" y="31"/>
                    <a:pt x="18" y="32"/>
                    <a:pt x="18" y="32"/>
                  </a:cubicBezTo>
                  <a:cubicBezTo>
                    <a:pt x="9" y="35"/>
                    <a:pt x="3" y="44"/>
                    <a:pt x="5" y="54"/>
                  </a:cubicBezTo>
                  <a:cubicBezTo>
                    <a:pt x="5" y="54"/>
                    <a:pt x="5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3" y="55"/>
                    <a:pt x="3" y="55"/>
                  </a:cubicBezTo>
                  <a:cubicBezTo>
                    <a:pt x="3" y="55"/>
                    <a:pt x="3" y="55"/>
                    <a:pt x="3" y="54"/>
                  </a:cubicBezTo>
                  <a:cubicBezTo>
                    <a:pt x="0" y="43"/>
                    <a:pt x="7" y="33"/>
                    <a:pt x="17" y="29"/>
                  </a:cubicBezTo>
                  <a:cubicBezTo>
                    <a:pt x="17" y="29"/>
                    <a:pt x="18" y="29"/>
                    <a:pt x="18" y="29"/>
                  </a:cubicBezTo>
                  <a:cubicBezTo>
                    <a:pt x="18" y="29"/>
                    <a:pt x="18" y="30"/>
                    <a:pt x="18" y="30"/>
                  </a:cubicBezTo>
                  <a:close/>
                  <a:moveTo>
                    <a:pt x="68" y="59"/>
                  </a:moveTo>
                  <a:cubicBezTo>
                    <a:pt x="68" y="59"/>
                    <a:pt x="68" y="59"/>
                    <a:pt x="68" y="59"/>
                  </a:cubicBezTo>
                  <a:cubicBezTo>
                    <a:pt x="67" y="59"/>
                    <a:pt x="67" y="59"/>
                    <a:pt x="67" y="60"/>
                  </a:cubicBezTo>
                  <a:cubicBezTo>
                    <a:pt x="69" y="69"/>
                    <a:pt x="63" y="79"/>
                    <a:pt x="54" y="82"/>
                  </a:cubicBezTo>
                  <a:cubicBezTo>
                    <a:pt x="54" y="82"/>
                    <a:pt x="53" y="83"/>
                    <a:pt x="53" y="83"/>
                  </a:cubicBezTo>
                  <a:cubicBezTo>
                    <a:pt x="54" y="84"/>
                    <a:pt x="54" y="84"/>
                    <a:pt x="54" y="84"/>
                  </a:cubicBezTo>
                  <a:cubicBezTo>
                    <a:pt x="54" y="84"/>
                    <a:pt x="54" y="84"/>
                    <a:pt x="54" y="84"/>
                  </a:cubicBezTo>
                  <a:cubicBezTo>
                    <a:pt x="54" y="85"/>
                    <a:pt x="55" y="85"/>
                    <a:pt x="55" y="84"/>
                  </a:cubicBezTo>
                  <a:cubicBezTo>
                    <a:pt x="65" y="81"/>
                    <a:pt x="72" y="70"/>
                    <a:pt x="69" y="59"/>
                  </a:cubicBezTo>
                  <a:cubicBezTo>
                    <a:pt x="69" y="59"/>
                    <a:pt x="69" y="59"/>
                    <a:pt x="69" y="59"/>
                  </a:cubicBezTo>
                  <a:cubicBezTo>
                    <a:pt x="69" y="59"/>
                    <a:pt x="68" y="59"/>
                    <a:pt x="68" y="59"/>
                  </a:cubicBezTo>
                  <a:close/>
                  <a:moveTo>
                    <a:pt x="60" y="59"/>
                  </a:moveTo>
                  <a:cubicBezTo>
                    <a:pt x="60" y="59"/>
                    <a:pt x="60" y="59"/>
                    <a:pt x="60" y="59"/>
                  </a:cubicBezTo>
                  <a:cubicBezTo>
                    <a:pt x="59" y="59"/>
                    <a:pt x="59" y="59"/>
                    <a:pt x="59" y="59"/>
                  </a:cubicBezTo>
                  <a:cubicBezTo>
                    <a:pt x="59" y="60"/>
                    <a:pt x="59" y="60"/>
                    <a:pt x="59" y="60"/>
                  </a:cubicBezTo>
                  <a:cubicBezTo>
                    <a:pt x="61" y="67"/>
                    <a:pt x="57" y="74"/>
                    <a:pt x="50" y="75"/>
                  </a:cubicBezTo>
                  <a:cubicBezTo>
                    <a:pt x="50" y="75"/>
                    <a:pt x="50" y="75"/>
                    <a:pt x="50" y="75"/>
                  </a:cubicBezTo>
                  <a:cubicBezTo>
                    <a:pt x="50" y="76"/>
                    <a:pt x="50" y="76"/>
                    <a:pt x="50" y="76"/>
                  </a:cubicBezTo>
                  <a:cubicBezTo>
                    <a:pt x="50" y="77"/>
                    <a:pt x="50" y="77"/>
                    <a:pt x="50" y="77"/>
                  </a:cubicBezTo>
                  <a:cubicBezTo>
                    <a:pt x="50" y="77"/>
                    <a:pt x="50" y="78"/>
                    <a:pt x="51" y="78"/>
                  </a:cubicBezTo>
                  <a:cubicBezTo>
                    <a:pt x="59" y="76"/>
                    <a:pt x="64" y="67"/>
                    <a:pt x="61" y="59"/>
                  </a:cubicBezTo>
                  <a:cubicBezTo>
                    <a:pt x="61" y="59"/>
                    <a:pt x="61" y="59"/>
                    <a:pt x="60" y="59"/>
                  </a:cubicBezTo>
                  <a:close/>
                  <a:moveTo>
                    <a:pt x="22" y="37"/>
                  </a:moveTo>
                  <a:cubicBezTo>
                    <a:pt x="22" y="37"/>
                    <a:pt x="22" y="37"/>
                    <a:pt x="22" y="37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2" y="38"/>
                    <a:pt x="22" y="39"/>
                    <a:pt x="22" y="39"/>
                  </a:cubicBezTo>
                  <a:cubicBezTo>
                    <a:pt x="15" y="40"/>
                    <a:pt x="11" y="47"/>
                    <a:pt x="13" y="53"/>
                  </a:cubicBezTo>
                  <a:cubicBezTo>
                    <a:pt x="13" y="54"/>
                    <a:pt x="13" y="54"/>
                    <a:pt x="13" y="54"/>
                  </a:cubicBezTo>
                  <a:cubicBezTo>
                    <a:pt x="13" y="55"/>
                    <a:pt x="13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1" y="55"/>
                    <a:pt x="11" y="55"/>
                    <a:pt x="11" y="54"/>
                  </a:cubicBezTo>
                  <a:cubicBezTo>
                    <a:pt x="8" y="46"/>
                    <a:pt x="13" y="38"/>
                    <a:pt x="21" y="36"/>
                  </a:cubicBezTo>
                  <a:cubicBezTo>
                    <a:pt x="22" y="36"/>
                    <a:pt x="22" y="36"/>
                    <a:pt x="22" y="37"/>
                  </a:cubicBezTo>
                  <a:close/>
                  <a:moveTo>
                    <a:pt x="51" y="57"/>
                  </a:moveTo>
                  <a:cubicBezTo>
                    <a:pt x="48" y="62"/>
                    <a:pt x="47" y="65"/>
                    <a:pt x="46" y="68"/>
                  </a:cubicBezTo>
                  <a:cubicBezTo>
                    <a:pt x="46" y="70"/>
                    <a:pt x="46" y="72"/>
                    <a:pt x="46" y="76"/>
                  </a:cubicBezTo>
                  <a:cubicBezTo>
                    <a:pt x="46" y="79"/>
                    <a:pt x="45" y="80"/>
                    <a:pt x="42" y="79"/>
                  </a:cubicBezTo>
                  <a:cubicBezTo>
                    <a:pt x="33" y="73"/>
                    <a:pt x="23" y="68"/>
                    <a:pt x="14" y="62"/>
                  </a:cubicBezTo>
                  <a:cubicBezTo>
                    <a:pt x="12" y="61"/>
                    <a:pt x="12" y="59"/>
                    <a:pt x="14" y="58"/>
                  </a:cubicBezTo>
                  <a:cubicBezTo>
                    <a:pt x="18" y="56"/>
                    <a:pt x="20" y="55"/>
                    <a:pt x="22" y="53"/>
                  </a:cubicBezTo>
                  <a:cubicBezTo>
                    <a:pt x="24" y="51"/>
                    <a:pt x="25" y="49"/>
                    <a:pt x="28" y="44"/>
                  </a:cubicBezTo>
                  <a:cubicBezTo>
                    <a:pt x="31" y="38"/>
                    <a:pt x="37" y="37"/>
                    <a:pt x="41" y="38"/>
                  </a:cubicBezTo>
                  <a:cubicBezTo>
                    <a:pt x="44" y="38"/>
                    <a:pt x="44" y="37"/>
                    <a:pt x="45" y="34"/>
                  </a:cubicBezTo>
                  <a:cubicBezTo>
                    <a:pt x="45" y="34"/>
                    <a:pt x="45" y="33"/>
                    <a:pt x="45" y="33"/>
                  </a:cubicBezTo>
                  <a:cubicBezTo>
                    <a:pt x="46" y="32"/>
                    <a:pt x="46" y="32"/>
                    <a:pt x="47" y="32"/>
                  </a:cubicBezTo>
                  <a:cubicBezTo>
                    <a:pt x="52" y="35"/>
                    <a:pt x="52" y="35"/>
                    <a:pt x="52" y="35"/>
                  </a:cubicBezTo>
                  <a:cubicBezTo>
                    <a:pt x="53" y="36"/>
                    <a:pt x="53" y="36"/>
                    <a:pt x="52" y="37"/>
                  </a:cubicBezTo>
                  <a:cubicBezTo>
                    <a:pt x="52" y="37"/>
                    <a:pt x="52" y="37"/>
                    <a:pt x="51" y="37"/>
                  </a:cubicBezTo>
                  <a:cubicBezTo>
                    <a:pt x="49" y="40"/>
                    <a:pt x="49" y="41"/>
                    <a:pt x="50" y="43"/>
                  </a:cubicBezTo>
                  <a:cubicBezTo>
                    <a:pt x="53" y="46"/>
                    <a:pt x="54" y="52"/>
                    <a:pt x="51" y="57"/>
                  </a:cubicBezTo>
                  <a:close/>
                  <a:moveTo>
                    <a:pt x="46" y="30"/>
                  </a:moveTo>
                  <a:cubicBezTo>
                    <a:pt x="49" y="23"/>
                    <a:pt x="54" y="13"/>
                    <a:pt x="59" y="7"/>
                  </a:cubicBezTo>
                  <a:cubicBezTo>
                    <a:pt x="59" y="7"/>
                    <a:pt x="60" y="7"/>
                    <a:pt x="60" y="7"/>
                  </a:cubicBezTo>
                  <a:cubicBezTo>
                    <a:pt x="67" y="11"/>
                    <a:pt x="67" y="11"/>
                    <a:pt x="67" y="11"/>
                  </a:cubicBezTo>
                  <a:cubicBezTo>
                    <a:pt x="68" y="11"/>
                    <a:pt x="68" y="11"/>
                    <a:pt x="68" y="12"/>
                  </a:cubicBezTo>
                  <a:cubicBezTo>
                    <a:pt x="65" y="19"/>
                    <a:pt x="59" y="29"/>
                    <a:pt x="54" y="34"/>
                  </a:cubicBezTo>
                  <a:cubicBezTo>
                    <a:pt x="54" y="35"/>
                    <a:pt x="54" y="35"/>
                    <a:pt x="53" y="35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6" y="31"/>
                    <a:pt x="46" y="30"/>
                    <a:pt x="46" y="30"/>
                  </a:cubicBezTo>
                  <a:close/>
                  <a:moveTo>
                    <a:pt x="61" y="5"/>
                  </a:moveTo>
                  <a:cubicBezTo>
                    <a:pt x="64" y="2"/>
                    <a:pt x="66" y="0"/>
                    <a:pt x="68" y="1"/>
                  </a:cubicBezTo>
                  <a:cubicBezTo>
                    <a:pt x="70" y="2"/>
                    <a:pt x="70" y="5"/>
                    <a:pt x="68" y="9"/>
                  </a:cubicBezTo>
                  <a:cubicBezTo>
                    <a:pt x="68" y="10"/>
                    <a:pt x="68" y="10"/>
                    <a:pt x="67" y="10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61" y="6"/>
                    <a:pt x="61" y="5"/>
                    <a:pt x="61" y="5"/>
                  </a:cubicBez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/>
            <a:lstStyle/>
            <a:p>
              <a:endParaRPr altLang="en-US" lang="zh-CN">
                <a:solidFill>
                  <a:prstClr val="black"/>
                </a:solidFill>
                <a:latin charset="-122" panose="02010601030101010101" pitchFamily="2" typeface="字体视界-紫水晶体"/>
                <a:ea charset="-122" panose="02010601030101010101" pitchFamily="2" typeface="字体视界-紫水晶体"/>
              </a:endParaRPr>
            </a:p>
          </p:txBody>
        </p:sp>
      </p:grpSp>
      <p:grpSp>
        <p:nvGrpSpPr>
          <p:cNvPr id="54" name="组合 53">
            <a:extLst>
              <a:ext uri="{FF2B5EF4-FFF2-40B4-BE49-F238E27FC236}">
                <a16:creationId xmlns:a16="http://schemas.microsoft.com/office/drawing/2014/main" id="{2ED44187-BD5F-420D-BBC9-07065EF07F1A}"/>
              </a:ext>
            </a:extLst>
          </p:cNvPr>
          <p:cNvGrpSpPr/>
          <p:nvPr/>
        </p:nvGrpSpPr>
        <p:grpSpPr>
          <a:xfrm>
            <a:off x="6625383" y="3733175"/>
            <a:ext cx="632460" cy="635000"/>
            <a:chOff x="1834" y="6300"/>
            <a:chExt cx="996" cy="1000"/>
          </a:xfrm>
        </p:grpSpPr>
        <p:sp>
          <p:nvSpPr>
            <p:cNvPr id="55" name="Oval 6">
              <a:extLst>
                <a:ext uri="{FF2B5EF4-FFF2-40B4-BE49-F238E27FC236}">
                  <a16:creationId xmlns:a16="http://schemas.microsoft.com/office/drawing/2014/main" id="{47E78EA9-0E17-47C2-85B3-422F4A0A68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4" y="6300"/>
              <a:ext cx="997" cy="1000"/>
            </a:xfrm>
            <a:prstGeom prst="ellipse">
              <a:avLst/>
            </a:prstGeom>
            <a:solidFill>
              <a:srgbClr val="D98298"/>
            </a:solidFill>
            <a:ln>
              <a:noFill/>
            </a:ln>
          </p:spPr>
          <p:txBody>
            <a:bodyPr/>
            <a:lstStyle/>
            <a:p>
              <a:endParaRPr altLang="en-US" lang="zh-CN">
                <a:solidFill>
                  <a:prstClr val="black"/>
                </a:solidFill>
                <a:latin charset="-122" panose="02010601030101010101" pitchFamily="2" typeface="字体视界-紫水晶体"/>
                <a:ea charset="-122" panose="02010601030101010101" pitchFamily="2" typeface="字体视界-紫水晶体"/>
              </a:endParaRPr>
            </a:p>
          </p:txBody>
        </p:sp>
        <p:sp>
          <p:nvSpPr>
            <p:cNvPr id="56" name="Freeform 20">
              <a:extLst>
                <a:ext uri="{FF2B5EF4-FFF2-40B4-BE49-F238E27FC236}">
                  <a16:creationId xmlns:a16="http://schemas.microsoft.com/office/drawing/2014/main" id="{8D072723-C1FD-4B8C-A299-4AF8CDDC3F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83" y="6632"/>
              <a:ext cx="359" cy="400"/>
            </a:xfrm>
            <a:custGeom>
              <a:gdLst>
                <a:gd fmla="*/ 6 w 60" name="T0"/>
                <a:gd fmla="*/ 52 h 67" name="T1"/>
                <a:gd fmla="*/ 0 w 60" name="T2"/>
                <a:gd fmla="*/ 6 h 67" name="T3"/>
                <a:gd fmla="*/ 42 w 60" name="T4"/>
                <a:gd fmla="*/ 0 h 67" name="T5"/>
                <a:gd fmla="*/ 43 w 60" name="T6"/>
                <a:gd fmla="*/ 8 h 67" name="T7"/>
                <a:gd fmla="*/ 42 w 60" name="T8"/>
                <a:gd fmla="*/ 9 h 67" name="T9"/>
                <a:gd fmla="*/ 41 w 60" name="T10"/>
                <a:gd fmla="*/ 3 h 67" name="T11"/>
                <a:gd fmla="*/ 6 w 60" name="T12"/>
                <a:gd fmla="*/ 1 h 67" name="T13"/>
                <a:gd fmla="*/ 42 w 60" name="T14"/>
                <a:gd fmla="*/ 10 h 67" name="T15"/>
                <a:gd fmla="*/ 43 w 60" name="T16"/>
                <a:gd fmla="*/ 12 h 67" name="T17"/>
                <a:gd fmla="*/ 22 w 60" name="T18"/>
                <a:gd fmla="*/ 13 h 67" name="T19"/>
                <a:gd fmla="*/ 15 w 60" name="T20"/>
                <a:gd fmla="*/ 51 h 67" name="T21"/>
                <a:gd fmla="*/ 58 w 60" name="T22"/>
                <a:gd fmla="*/ 67 h 67" name="T23"/>
                <a:gd fmla="*/ 16 w 60" name="T24"/>
                <a:gd fmla="*/ 61 h 67" name="T25"/>
                <a:gd fmla="*/ 22 w 60" name="T26"/>
                <a:gd fmla="*/ 14 h 67" name="T27"/>
                <a:gd fmla="*/ 60 w 60" name="T28"/>
                <a:gd fmla="*/ 16 h 67" name="T29"/>
                <a:gd fmla="*/ 59 w 60" name="T30"/>
                <a:gd fmla="*/ 24 h 67" name="T31"/>
                <a:gd fmla="*/ 57 w 60" name="T32"/>
                <a:gd fmla="*/ 23 h 67" name="T33"/>
                <a:gd fmla="*/ 56 w 60" name="T34"/>
                <a:gd fmla="*/ 16 h 67" name="T35"/>
                <a:gd fmla="*/ 22 w 60" name="T36"/>
                <a:gd fmla="*/ 25 h 67" name="T37"/>
                <a:gd fmla="*/ 60 w 60" name="T38"/>
                <a:gd fmla="*/ 27 h 67" name="T39"/>
                <a:gd fmla="*/ 58 w 60" name="T40"/>
                <a:gd fmla="*/ 67 h 67" name="T41"/>
                <a:gd fmla="*/ 23 w 60" name="T42"/>
                <a:gd fmla="*/ 18 h 67" name="T43"/>
                <a:gd fmla="*/ 22 w 60" name="T44"/>
                <a:gd fmla="*/ 17 h 67" name="T45"/>
                <a:gd fmla="*/ 55 w 60" name="T46"/>
                <a:gd fmla="*/ 16 h 67" name="T47"/>
                <a:gd fmla="*/ 56 w 60" name="T48"/>
                <a:gd fmla="*/ 17 h 67" name="T49"/>
                <a:gd fmla="*/ 55 w 60" name="T50"/>
                <a:gd fmla="*/ 20 h 67" name="T51"/>
                <a:gd fmla="*/ 22 w 60" name="T52"/>
                <a:gd fmla="*/ 19 h 67" name="T53"/>
                <a:gd fmla="*/ 23 w 60" name="T54"/>
                <a:gd fmla="*/ 18 h 67" name="T55"/>
                <a:gd fmla="*/ 56 w 60" name="T56"/>
                <a:gd fmla="*/ 19 h 67" name="T57"/>
                <a:gd fmla="*/ 55 w 60" name="T58"/>
                <a:gd fmla="*/ 20 h 67" name="T59"/>
                <a:gd fmla="*/ 23 w 60" name="T60"/>
                <a:gd fmla="*/ 22 h 67" name="T61"/>
                <a:gd fmla="*/ 22 w 60" name="T62"/>
                <a:gd fmla="*/ 21 h 67" name="T63"/>
                <a:gd fmla="*/ 55 w 60" name="T64"/>
                <a:gd fmla="*/ 21 h 67" name="T65"/>
                <a:gd fmla="*/ 56 w 60" name="T66"/>
                <a:gd fmla="*/ 22 h 67" name="T67"/>
                <a:gd fmla="*/ 55 w 60" name="T68"/>
                <a:gd fmla="*/ 25 h 67" name="T69"/>
                <a:gd fmla="*/ 22 w 60" name="T70"/>
                <a:gd fmla="*/ 24 h 67" name="T71"/>
                <a:gd fmla="*/ 23 w 60" name="T72"/>
                <a:gd fmla="*/ 23 h 67" name="T73"/>
                <a:gd fmla="*/ 56 w 60" name="T74"/>
                <a:gd fmla="*/ 24 h 67" name="T75"/>
                <a:gd fmla="*/ 55 w 60" name="T76"/>
                <a:gd fmla="*/ 25 h 67" name="T77"/>
                <a:gd fmla="*/ 7 w 60" name="T78"/>
                <a:gd fmla="*/ 3 h 67" name="T79"/>
                <a:gd fmla="*/ 6 w 60" name="T80"/>
                <a:gd fmla="*/ 2 h 67" name="T81"/>
                <a:gd fmla="*/ 39 w 60" name="T82"/>
                <a:gd fmla="*/ 2 h 67" name="T83"/>
                <a:gd fmla="*/ 40 w 60" name="T84"/>
                <a:gd fmla="*/ 2 h 67" name="T85"/>
                <a:gd fmla="*/ 39 w 60" name="T86"/>
                <a:gd fmla="*/ 5 h 67" name="T87"/>
                <a:gd fmla="*/ 6 w 60" name="T88"/>
                <a:gd fmla="*/ 5 h 67" name="T89"/>
                <a:gd fmla="*/ 7 w 60" name="T90"/>
                <a:gd fmla="*/ 4 h 67" name="T91"/>
                <a:gd fmla="*/ 40 w 60" name="T92"/>
                <a:gd fmla="*/ 5 h 67" name="T93"/>
                <a:gd fmla="*/ 39 w 60" name="T94"/>
                <a:gd fmla="*/ 5 h 67" name="T95"/>
                <a:gd fmla="*/ 7 w 60" name="T96"/>
                <a:gd fmla="*/ 8 h 67" name="T97"/>
                <a:gd fmla="*/ 6 w 60" name="T98"/>
                <a:gd fmla="*/ 7 h 67" name="T99"/>
                <a:gd fmla="*/ 39 w 60" name="T100"/>
                <a:gd fmla="*/ 6 h 67" name="T101"/>
                <a:gd fmla="*/ 40 w 60" name="T102"/>
                <a:gd fmla="*/ 7 h 67" name="T103"/>
                <a:gd fmla="*/ 39 w 60" name="T104"/>
                <a:gd fmla="*/ 10 h 67" name="T105"/>
                <a:gd fmla="*/ 6 w 60" name="T106"/>
                <a:gd fmla="*/ 9 h 67" name="T107"/>
                <a:gd fmla="*/ 7 w 60" name="T108"/>
                <a:gd fmla="*/ 8 h 67" name="T109"/>
                <a:gd fmla="*/ 40 w 60" name="T110"/>
                <a:gd fmla="*/ 9 h 67" name="T111"/>
                <a:gd fmla="*/ 39 w 60" name="T112"/>
                <a:gd fmla="*/ 10 h 67" name="T1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b="b" l="0" r="r" t="0"/>
              <a:pathLst>
                <a:path h="67" w="60">
                  <a:moveTo>
                    <a:pt x="14" y="52"/>
                  </a:moveTo>
                  <a:cubicBezTo>
                    <a:pt x="6" y="52"/>
                    <a:pt x="6" y="52"/>
                    <a:pt x="6" y="52"/>
                  </a:cubicBezTo>
                  <a:cubicBezTo>
                    <a:pt x="3" y="52"/>
                    <a:pt x="0" y="49"/>
                    <a:pt x="0" y="46"/>
                  </a:cubicBezTo>
                  <a:cubicBezTo>
                    <a:pt x="0" y="32"/>
                    <a:pt x="0" y="19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18" y="0"/>
                    <a:pt x="30" y="0"/>
                    <a:pt x="42" y="0"/>
                  </a:cubicBezTo>
                  <a:cubicBezTo>
                    <a:pt x="43" y="0"/>
                    <a:pt x="43" y="0"/>
                    <a:pt x="43" y="1"/>
                  </a:cubicBezTo>
                  <a:cubicBezTo>
                    <a:pt x="43" y="8"/>
                    <a:pt x="43" y="8"/>
                    <a:pt x="43" y="8"/>
                  </a:cubicBezTo>
                  <a:cubicBezTo>
                    <a:pt x="43" y="8"/>
                    <a:pt x="43" y="9"/>
                    <a:pt x="42" y="9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42" y="9"/>
                    <a:pt x="41" y="8"/>
                    <a:pt x="41" y="8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41" y="2"/>
                    <a:pt x="41" y="1"/>
                    <a:pt x="40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0" y="1"/>
                    <a:pt x="0" y="10"/>
                    <a:pt x="6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3" y="10"/>
                    <a:pt x="43" y="11"/>
                    <a:pt x="43" y="11"/>
                  </a:cubicBezTo>
                  <a:cubicBezTo>
                    <a:pt x="43" y="12"/>
                    <a:pt x="43" y="12"/>
                    <a:pt x="43" y="12"/>
                  </a:cubicBezTo>
                  <a:cubicBezTo>
                    <a:pt x="43" y="13"/>
                    <a:pt x="43" y="13"/>
                    <a:pt x="42" y="13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18" y="13"/>
                    <a:pt x="15" y="16"/>
                    <a:pt x="15" y="20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2"/>
                    <a:pt x="14" y="52"/>
                  </a:cubicBezTo>
                  <a:close/>
                  <a:moveTo>
                    <a:pt x="58" y="67"/>
                  </a:moveTo>
                  <a:cubicBezTo>
                    <a:pt x="22" y="67"/>
                    <a:pt x="22" y="67"/>
                    <a:pt x="22" y="67"/>
                  </a:cubicBezTo>
                  <a:cubicBezTo>
                    <a:pt x="19" y="67"/>
                    <a:pt x="16" y="64"/>
                    <a:pt x="16" y="61"/>
                  </a:cubicBezTo>
                  <a:cubicBezTo>
                    <a:pt x="16" y="47"/>
                    <a:pt x="16" y="34"/>
                    <a:pt x="16" y="20"/>
                  </a:cubicBezTo>
                  <a:cubicBezTo>
                    <a:pt x="16" y="17"/>
                    <a:pt x="19" y="14"/>
                    <a:pt x="22" y="14"/>
                  </a:cubicBezTo>
                  <a:cubicBezTo>
                    <a:pt x="35" y="14"/>
                    <a:pt x="46" y="14"/>
                    <a:pt x="58" y="14"/>
                  </a:cubicBezTo>
                  <a:cubicBezTo>
                    <a:pt x="59" y="14"/>
                    <a:pt x="60" y="15"/>
                    <a:pt x="60" y="16"/>
                  </a:cubicBezTo>
                  <a:cubicBezTo>
                    <a:pt x="60" y="23"/>
                    <a:pt x="60" y="23"/>
                    <a:pt x="60" y="23"/>
                  </a:cubicBezTo>
                  <a:cubicBezTo>
                    <a:pt x="60" y="23"/>
                    <a:pt x="59" y="24"/>
                    <a:pt x="59" y="24"/>
                  </a:cubicBezTo>
                  <a:cubicBezTo>
                    <a:pt x="59" y="24"/>
                    <a:pt x="59" y="24"/>
                    <a:pt x="59" y="24"/>
                  </a:cubicBezTo>
                  <a:cubicBezTo>
                    <a:pt x="58" y="24"/>
                    <a:pt x="57" y="23"/>
                    <a:pt x="57" y="23"/>
                  </a:cubicBezTo>
                  <a:cubicBezTo>
                    <a:pt x="57" y="17"/>
                    <a:pt x="57" y="17"/>
                    <a:pt x="57" y="17"/>
                  </a:cubicBezTo>
                  <a:cubicBezTo>
                    <a:pt x="57" y="16"/>
                    <a:pt x="57" y="16"/>
                    <a:pt x="56" y="16"/>
                  </a:cubicBezTo>
                  <a:cubicBezTo>
                    <a:pt x="22" y="16"/>
                    <a:pt x="22" y="16"/>
                    <a:pt x="22" y="16"/>
                  </a:cubicBezTo>
                  <a:cubicBezTo>
                    <a:pt x="16" y="16"/>
                    <a:pt x="16" y="25"/>
                    <a:pt x="22" y="25"/>
                  </a:cubicBezTo>
                  <a:cubicBezTo>
                    <a:pt x="58" y="25"/>
                    <a:pt x="58" y="25"/>
                    <a:pt x="58" y="25"/>
                  </a:cubicBezTo>
                  <a:cubicBezTo>
                    <a:pt x="59" y="25"/>
                    <a:pt x="60" y="26"/>
                    <a:pt x="60" y="27"/>
                  </a:cubicBezTo>
                  <a:cubicBezTo>
                    <a:pt x="60" y="39"/>
                    <a:pt x="60" y="52"/>
                    <a:pt x="60" y="65"/>
                  </a:cubicBezTo>
                  <a:cubicBezTo>
                    <a:pt x="60" y="66"/>
                    <a:pt x="59" y="67"/>
                    <a:pt x="58" y="67"/>
                  </a:cubicBezTo>
                  <a:close/>
                  <a:moveTo>
                    <a:pt x="55" y="18"/>
                  </a:moveTo>
                  <a:cubicBezTo>
                    <a:pt x="23" y="18"/>
                    <a:pt x="23" y="18"/>
                    <a:pt x="23" y="18"/>
                  </a:cubicBezTo>
                  <a:cubicBezTo>
                    <a:pt x="22" y="18"/>
                    <a:pt x="22" y="17"/>
                    <a:pt x="22" y="17"/>
                  </a:cubicBezTo>
                  <a:cubicBezTo>
                    <a:pt x="22" y="17"/>
                    <a:pt x="22" y="17"/>
                    <a:pt x="22" y="17"/>
                  </a:cubicBezTo>
                  <a:cubicBezTo>
                    <a:pt x="22" y="17"/>
                    <a:pt x="22" y="16"/>
                    <a:pt x="23" y="16"/>
                  </a:cubicBezTo>
                  <a:cubicBezTo>
                    <a:pt x="55" y="16"/>
                    <a:pt x="55" y="16"/>
                    <a:pt x="55" y="16"/>
                  </a:cubicBezTo>
                  <a:cubicBezTo>
                    <a:pt x="56" y="16"/>
                    <a:pt x="56" y="17"/>
                    <a:pt x="56" y="17"/>
                  </a:cubicBezTo>
                  <a:cubicBezTo>
                    <a:pt x="56" y="17"/>
                    <a:pt x="56" y="17"/>
                    <a:pt x="56" y="17"/>
                  </a:cubicBezTo>
                  <a:cubicBezTo>
                    <a:pt x="56" y="17"/>
                    <a:pt x="56" y="18"/>
                    <a:pt x="55" y="18"/>
                  </a:cubicBezTo>
                  <a:close/>
                  <a:moveTo>
                    <a:pt x="55" y="20"/>
                  </a:moveTo>
                  <a:cubicBezTo>
                    <a:pt x="23" y="20"/>
                    <a:pt x="23" y="20"/>
                    <a:pt x="23" y="20"/>
                  </a:cubicBezTo>
                  <a:cubicBezTo>
                    <a:pt x="22" y="20"/>
                    <a:pt x="22" y="20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9"/>
                    <a:pt x="22" y="18"/>
                    <a:pt x="23" y="18"/>
                  </a:cubicBezTo>
                  <a:cubicBezTo>
                    <a:pt x="55" y="18"/>
                    <a:pt x="55" y="18"/>
                    <a:pt x="55" y="18"/>
                  </a:cubicBezTo>
                  <a:cubicBezTo>
                    <a:pt x="56" y="18"/>
                    <a:pt x="56" y="19"/>
                    <a:pt x="56" y="19"/>
                  </a:cubicBezTo>
                  <a:cubicBezTo>
                    <a:pt x="56" y="19"/>
                    <a:pt x="56" y="19"/>
                    <a:pt x="56" y="19"/>
                  </a:cubicBezTo>
                  <a:cubicBezTo>
                    <a:pt x="56" y="20"/>
                    <a:pt x="56" y="20"/>
                    <a:pt x="55" y="20"/>
                  </a:cubicBezTo>
                  <a:close/>
                  <a:moveTo>
                    <a:pt x="55" y="22"/>
                  </a:moveTo>
                  <a:cubicBezTo>
                    <a:pt x="23" y="22"/>
                    <a:pt x="23" y="22"/>
                    <a:pt x="23" y="22"/>
                  </a:cubicBezTo>
                  <a:cubicBezTo>
                    <a:pt x="22" y="22"/>
                    <a:pt x="22" y="22"/>
                    <a:pt x="22" y="22"/>
                  </a:cubicBezTo>
                  <a:cubicBezTo>
                    <a:pt x="22" y="21"/>
                    <a:pt x="22" y="21"/>
                    <a:pt x="22" y="21"/>
                  </a:cubicBezTo>
                  <a:cubicBezTo>
                    <a:pt x="22" y="21"/>
                    <a:pt x="22" y="21"/>
                    <a:pt x="23" y="21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6" y="21"/>
                    <a:pt x="56" y="21"/>
                    <a:pt x="56" y="21"/>
                  </a:cubicBezTo>
                  <a:cubicBezTo>
                    <a:pt x="56" y="22"/>
                    <a:pt x="56" y="22"/>
                    <a:pt x="56" y="22"/>
                  </a:cubicBezTo>
                  <a:cubicBezTo>
                    <a:pt x="56" y="22"/>
                    <a:pt x="56" y="22"/>
                    <a:pt x="55" y="22"/>
                  </a:cubicBezTo>
                  <a:close/>
                  <a:moveTo>
                    <a:pt x="55" y="25"/>
                  </a:moveTo>
                  <a:cubicBezTo>
                    <a:pt x="23" y="25"/>
                    <a:pt x="23" y="25"/>
                    <a:pt x="23" y="25"/>
                  </a:cubicBezTo>
                  <a:cubicBezTo>
                    <a:pt x="22" y="25"/>
                    <a:pt x="22" y="24"/>
                    <a:pt x="22" y="24"/>
                  </a:cubicBezTo>
                  <a:cubicBezTo>
                    <a:pt x="22" y="24"/>
                    <a:pt x="22" y="24"/>
                    <a:pt x="22" y="24"/>
                  </a:cubicBezTo>
                  <a:cubicBezTo>
                    <a:pt x="22" y="23"/>
                    <a:pt x="22" y="23"/>
                    <a:pt x="23" y="23"/>
                  </a:cubicBezTo>
                  <a:cubicBezTo>
                    <a:pt x="55" y="23"/>
                    <a:pt x="55" y="23"/>
                    <a:pt x="55" y="23"/>
                  </a:cubicBezTo>
                  <a:cubicBezTo>
                    <a:pt x="56" y="23"/>
                    <a:pt x="56" y="23"/>
                    <a:pt x="56" y="24"/>
                  </a:cubicBezTo>
                  <a:cubicBezTo>
                    <a:pt x="56" y="24"/>
                    <a:pt x="56" y="24"/>
                    <a:pt x="56" y="24"/>
                  </a:cubicBezTo>
                  <a:cubicBezTo>
                    <a:pt x="56" y="24"/>
                    <a:pt x="56" y="25"/>
                    <a:pt x="55" y="25"/>
                  </a:cubicBezTo>
                  <a:close/>
                  <a:moveTo>
                    <a:pt x="39" y="3"/>
                  </a:moveTo>
                  <a:cubicBezTo>
                    <a:pt x="7" y="3"/>
                    <a:pt x="7" y="3"/>
                    <a:pt x="7" y="3"/>
                  </a:cubicBezTo>
                  <a:cubicBezTo>
                    <a:pt x="6" y="3"/>
                    <a:pt x="6" y="3"/>
                    <a:pt x="6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6" y="2"/>
                    <a:pt x="7" y="2"/>
                  </a:cubicBezTo>
                  <a:cubicBezTo>
                    <a:pt x="39" y="2"/>
                    <a:pt x="39" y="2"/>
                    <a:pt x="39" y="2"/>
                  </a:cubicBezTo>
                  <a:cubicBezTo>
                    <a:pt x="40" y="2"/>
                    <a:pt x="40" y="2"/>
                    <a:pt x="40" y="2"/>
                  </a:cubicBezTo>
                  <a:cubicBezTo>
                    <a:pt x="40" y="2"/>
                    <a:pt x="40" y="2"/>
                    <a:pt x="40" y="2"/>
                  </a:cubicBezTo>
                  <a:cubicBezTo>
                    <a:pt x="40" y="3"/>
                    <a:pt x="40" y="3"/>
                    <a:pt x="39" y="3"/>
                  </a:cubicBezTo>
                  <a:close/>
                  <a:moveTo>
                    <a:pt x="39" y="5"/>
                  </a:moveTo>
                  <a:cubicBezTo>
                    <a:pt x="7" y="5"/>
                    <a:pt x="7" y="5"/>
                    <a:pt x="7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4"/>
                    <a:pt x="6" y="4"/>
                    <a:pt x="7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40" y="4"/>
                    <a:pt x="40" y="4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39" y="5"/>
                  </a:cubicBezTo>
                  <a:close/>
                  <a:moveTo>
                    <a:pt x="39" y="8"/>
                  </a:moveTo>
                  <a:cubicBezTo>
                    <a:pt x="7" y="8"/>
                    <a:pt x="7" y="8"/>
                    <a:pt x="7" y="8"/>
                  </a:cubicBezTo>
                  <a:cubicBezTo>
                    <a:pt x="6" y="8"/>
                    <a:pt x="6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6"/>
                    <a:pt x="6" y="6"/>
                    <a:pt x="7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40" y="6"/>
                    <a:pt x="40" y="6"/>
                    <a:pt x="40" y="7"/>
                  </a:cubicBezTo>
                  <a:cubicBezTo>
                    <a:pt x="40" y="7"/>
                    <a:pt x="40" y="7"/>
                    <a:pt x="40" y="7"/>
                  </a:cubicBezTo>
                  <a:cubicBezTo>
                    <a:pt x="40" y="7"/>
                    <a:pt x="40" y="8"/>
                    <a:pt x="39" y="8"/>
                  </a:cubicBezTo>
                  <a:close/>
                  <a:moveTo>
                    <a:pt x="39" y="10"/>
                  </a:moveTo>
                  <a:cubicBezTo>
                    <a:pt x="7" y="10"/>
                    <a:pt x="7" y="10"/>
                    <a:pt x="7" y="10"/>
                  </a:cubicBezTo>
                  <a:cubicBezTo>
                    <a:pt x="6" y="10"/>
                    <a:pt x="6" y="10"/>
                    <a:pt x="6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9"/>
                    <a:pt x="6" y="8"/>
                    <a:pt x="7" y="8"/>
                  </a:cubicBezTo>
                  <a:cubicBezTo>
                    <a:pt x="39" y="8"/>
                    <a:pt x="39" y="8"/>
                    <a:pt x="39" y="8"/>
                  </a:cubicBezTo>
                  <a:cubicBezTo>
                    <a:pt x="40" y="8"/>
                    <a:pt x="40" y="9"/>
                    <a:pt x="40" y="9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40" y="10"/>
                    <a:pt x="40" y="10"/>
                    <a:pt x="39" y="10"/>
                  </a:cubicBez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/>
            <a:lstStyle/>
            <a:p>
              <a:endParaRPr altLang="en-US" lang="zh-CN">
                <a:solidFill>
                  <a:prstClr val="black"/>
                </a:solidFill>
                <a:latin charset="-122" panose="02010601030101010101" pitchFamily="2" typeface="字体视界-紫水晶体"/>
                <a:ea charset="-122" panose="02010601030101010101" pitchFamily="2" typeface="字体视界-紫水晶体"/>
              </a:endParaRPr>
            </a:p>
          </p:txBody>
        </p:sp>
      </p:grpSp>
      <p:grpSp>
        <p:nvGrpSpPr>
          <p:cNvPr id="57" name="组合 56">
            <a:extLst>
              <a:ext uri="{FF2B5EF4-FFF2-40B4-BE49-F238E27FC236}">
                <a16:creationId xmlns:a16="http://schemas.microsoft.com/office/drawing/2014/main" id="{88D38073-106F-4D51-B020-09C5FFF252E7}"/>
              </a:ext>
            </a:extLst>
          </p:cNvPr>
          <p:cNvGrpSpPr/>
          <p:nvPr/>
        </p:nvGrpSpPr>
        <p:grpSpPr>
          <a:xfrm>
            <a:off x="6625383" y="5008191"/>
            <a:ext cx="632460" cy="637540"/>
            <a:chOff x="1834" y="2698"/>
            <a:chExt cx="996" cy="1004"/>
          </a:xfrm>
        </p:grpSpPr>
        <p:sp>
          <p:nvSpPr>
            <p:cNvPr id="58" name="Oval 4">
              <a:extLst>
                <a:ext uri="{FF2B5EF4-FFF2-40B4-BE49-F238E27FC236}">
                  <a16:creationId xmlns:a16="http://schemas.microsoft.com/office/drawing/2014/main" id="{9C9F6948-8226-417C-B5F3-728413429A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4" y="2698"/>
              <a:ext cx="997" cy="1004"/>
            </a:xfrm>
            <a:prstGeom prst="ellipse">
              <a:avLst/>
            </a:prstGeom>
            <a:solidFill>
              <a:srgbClr val="B098F1"/>
            </a:solidFill>
            <a:ln>
              <a:noFill/>
            </a:ln>
          </p:spPr>
          <p:txBody>
            <a:bodyPr/>
            <a:lstStyle/>
            <a:p>
              <a:endParaRPr altLang="en-US" lang="zh-CN">
                <a:solidFill>
                  <a:prstClr val="black"/>
                </a:solidFill>
                <a:latin charset="-122" panose="02010601030101010101" pitchFamily="2" typeface="字体视界-紫水晶体"/>
                <a:ea charset="-122" panose="02010601030101010101" pitchFamily="2" typeface="字体视界-紫水晶体"/>
              </a:endParaRPr>
            </a:p>
          </p:txBody>
        </p:sp>
        <p:grpSp>
          <p:nvGrpSpPr>
            <p:cNvPr id="59" name="Group 12">
              <a:extLst>
                <a:ext uri="{FF2B5EF4-FFF2-40B4-BE49-F238E27FC236}">
                  <a16:creationId xmlns:a16="http://schemas.microsoft.com/office/drawing/2014/main" id="{8149BD47-EB9E-40D9-8DFB-CACB39AAC3A3}"/>
                </a:ext>
              </a:extLst>
            </p:cNvPr>
            <p:cNvGrpSpPr/>
            <p:nvPr/>
          </p:nvGrpSpPr>
          <p:grpSpPr>
            <a:xfrm>
              <a:off x="2136" y="2939"/>
              <a:ext cx="407" cy="519"/>
              <a:chExt cx="120" cy="153"/>
            </a:xfrm>
            <a:solidFill>
              <a:srgbClr val="F8F8F8"/>
            </a:solidFill>
          </p:grpSpPr>
          <p:sp>
            <p:nvSpPr>
              <p:cNvPr id="60" name="Freeform 13">
                <a:extLst>
                  <a:ext uri="{FF2B5EF4-FFF2-40B4-BE49-F238E27FC236}">
                    <a16:creationId xmlns:a16="http://schemas.microsoft.com/office/drawing/2014/main" id="{6AB40FF0-8223-45B5-9040-CDF43A87258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0" y="0"/>
                <a:ext cx="116" cy="116"/>
              </a:xfrm>
              <a:custGeom>
                <a:gdLst>
                  <a:gd fmla="*/ 10 w 66" name="T0"/>
                  <a:gd fmla="*/ 57 h 66" name="T1"/>
                  <a:gd fmla="*/ 9 w 66" name="T2"/>
                  <a:gd fmla="*/ 64 h 66" name="T3"/>
                  <a:gd fmla="*/ 7 w 66" name="T4"/>
                  <a:gd fmla="*/ 57 h 66" name="T5"/>
                  <a:gd fmla="*/ 12 w 66" name="T6"/>
                  <a:gd fmla="*/ 52 h 66" name="T7"/>
                  <a:gd fmla="*/ 53 w 66" name="T8"/>
                  <a:gd fmla="*/ 12 h 66" name="T9"/>
                  <a:gd fmla="*/ 57 w 66" name="T10"/>
                  <a:gd fmla="*/ 2 h 66" name="T11"/>
                  <a:gd fmla="*/ 59 w 66" name="T12"/>
                  <a:gd fmla="*/ 10 h 66" name="T13"/>
                  <a:gd fmla="*/ 57 w 66" name="T14"/>
                  <a:gd fmla="*/ 12 h 66" name="T15"/>
                  <a:gd fmla="*/ 56 w 66" name="T16"/>
                  <a:gd fmla="*/ 13 h 66" name="T17"/>
                  <a:gd fmla="*/ 54 w 66" name="T18"/>
                  <a:gd fmla="*/ 14 h 66" name="T19"/>
                  <a:gd fmla="*/ 56 w 66" name="T20"/>
                  <a:gd fmla="*/ 21 h 66" name="T21"/>
                  <a:gd fmla="*/ 53 w 66" name="T22"/>
                  <a:gd fmla="*/ 16 h 66" name="T23"/>
                  <a:gd fmla="*/ 43 w 66" name="T24"/>
                  <a:gd fmla="*/ 25 h 66" name="T25"/>
                  <a:gd fmla="*/ 46 w 66" name="T26"/>
                  <a:gd fmla="*/ 31 h 66" name="T27"/>
                  <a:gd fmla="*/ 35 w 66" name="T28"/>
                  <a:gd fmla="*/ 33 h 66" name="T29"/>
                  <a:gd fmla="*/ 38 w 66" name="T30"/>
                  <a:gd fmla="*/ 39 h 66" name="T31"/>
                  <a:gd fmla="*/ 27 w 66" name="T32"/>
                  <a:gd fmla="*/ 41 h 66" name="T33"/>
                  <a:gd fmla="*/ 29 w 66" name="T34"/>
                  <a:gd fmla="*/ 48 h 66" name="T35"/>
                  <a:gd fmla="*/ 16 w 66" name="T36"/>
                  <a:gd fmla="*/ 52 h 66" name="T37"/>
                  <a:gd fmla="*/ 21 w 66" name="T38"/>
                  <a:gd fmla="*/ 56 h 66" name="T39"/>
                  <a:gd fmla="*/ 14 w 66" name="T40"/>
                  <a:gd fmla="*/ 54 h 66" name="T41"/>
                  <a:gd fmla="*/ 13 w 66" name="T42"/>
                  <a:gd fmla="*/ 55 h 66" name="T43"/>
                  <a:gd fmla="*/ 16 w 66" name="T44"/>
                  <a:gd fmla="*/ 61 h 66" name="T45"/>
                  <a:gd fmla="*/ 32 w 66" name="T46"/>
                  <a:gd fmla="*/ 17 h 66" name="T47"/>
                  <a:gd fmla="*/ 25 w 66" name="T48"/>
                  <a:gd fmla="*/ 24 h 66" name="T49"/>
                  <a:gd fmla="*/ 39 w 66" name="T50"/>
                  <a:gd fmla="*/ 26 h 66" name="T51"/>
                  <a:gd fmla="*/ 29 w 66" name="T52"/>
                  <a:gd fmla="*/ 8 h 66" name="T53"/>
                  <a:gd fmla="*/ 16 w 66" name="T54"/>
                  <a:gd fmla="*/ 15 h 66" name="T55"/>
                  <a:gd fmla="*/ 31 w 66" name="T56"/>
                  <a:gd fmla="*/ 16 h 66" name="T57"/>
                  <a:gd fmla="*/ 33 w 66" name="T58"/>
                  <a:gd fmla="*/ 13 h 66" name="T59"/>
                  <a:gd fmla="*/ 45 w 66" name="T60"/>
                  <a:gd fmla="*/ 10 h 66" name="T61"/>
                  <a:gd fmla="*/ 35 w 66" name="T62"/>
                  <a:gd fmla="*/ 17 h 66" name="T63"/>
                  <a:gd fmla="*/ 50 w 66" name="T64"/>
                  <a:gd fmla="*/ 15 h 66" name="T65"/>
                  <a:gd fmla="*/ 36 w 66" name="T66"/>
                  <a:gd fmla="*/ 15 h 66" name="T67"/>
                  <a:gd fmla="*/ 14 w 66" name="T68"/>
                  <a:gd fmla="*/ 32 h 66" name="T69"/>
                  <a:gd fmla="*/ 21 w 66" name="T70"/>
                  <a:gd fmla="*/ 23 h 66" name="T71"/>
                  <a:gd fmla="*/ 7 w 66" name="T72"/>
                  <a:gd fmla="*/ 28 h 66" name="T73"/>
                  <a:gd fmla="*/ 10 w 66" name="T74"/>
                  <a:gd fmla="*/ 46 h 66" name="T75"/>
                  <a:gd fmla="*/ 13 w 66" name="T76"/>
                  <a:gd fmla="*/ 34 h 66" name="T77"/>
                  <a:gd fmla="*/ 17 w 66" name="T78"/>
                  <a:gd fmla="*/ 34 h 66" name="T79"/>
                  <a:gd fmla="*/ 31 w 66" name="T80"/>
                  <a:gd fmla="*/ 34 h 66" name="T81"/>
                  <a:gd fmla="*/ 22 w 66" name="T82"/>
                  <a:gd fmla="*/ 25 h 66" name="T83"/>
                  <a:gd fmla="*/ 23 w 66" name="T84"/>
                  <a:gd fmla="*/ 41 h 66" name="T85"/>
                  <a:gd fmla="*/ 13 w 66" name="T86"/>
                  <a:gd fmla="*/ 50 h 66" name="T87"/>
                  <a:gd fmla="*/ 23 w 66" name="T88"/>
                  <a:gd fmla="*/ 41 h 66" name="T8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b="b" l="0" r="r" t="0"/>
                <a:pathLst>
                  <a:path h="66" w="66">
                    <a:moveTo>
                      <a:pt x="16" y="61"/>
                    </a:moveTo>
                    <a:cubicBezTo>
                      <a:pt x="14" y="60"/>
                      <a:pt x="13" y="59"/>
                      <a:pt x="11" y="57"/>
                    </a:cubicBezTo>
                    <a:cubicBezTo>
                      <a:pt x="11" y="57"/>
                      <a:pt x="11" y="57"/>
                      <a:pt x="10" y="57"/>
                    </a:cubicBezTo>
                    <a:cubicBezTo>
                      <a:pt x="10" y="58"/>
                      <a:pt x="10" y="58"/>
                      <a:pt x="10" y="58"/>
                    </a:cubicBezTo>
                    <a:cubicBezTo>
                      <a:pt x="9" y="58"/>
                      <a:pt x="9" y="59"/>
                      <a:pt x="9" y="59"/>
                    </a:cubicBezTo>
                    <a:cubicBezTo>
                      <a:pt x="10" y="61"/>
                      <a:pt x="10" y="63"/>
                      <a:pt x="9" y="64"/>
                    </a:cubicBezTo>
                    <a:cubicBezTo>
                      <a:pt x="7" y="66"/>
                      <a:pt x="4" y="66"/>
                      <a:pt x="2" y="64"/>
                    </a:cubicBezTo>
                    <a:cubicBezTo>
                      <a:pt x="0" y="63"/>
                      <a:pt x="0" y="60"/>
                      <a:pt x="2" y="58"/>
                    </a:cubicBezTo>
                    <a:cubicBezTo>
                      <a:pt x="3" y="56"/>
                      <a:pt x="6" y="56"/>
                      <a:pt x="7" y="57"/>
                    </a:cubicBezTo>
                    <a:cubicBezTo>
                      <a:pt x="8" y="57"/>
                      <a:pt x="8" y="57"/>
                      <a:pt x="8" y="57"/>
                    </a:cubicBezTo>
                    <a:cubicBezTo>
                      <a:pt x="9" y="55"/>
                      <a:pt x="11" y="54"/>
                      <a:pt x="12" y="53"/>
                    </a:cubicBezTo>
                    <a:cubicBezTo>
                      <a:pt x="12" y="53"/>
                      <a:pt x="12" y="52"/>
                      <a:pt x="12" y="52"/>
                    </a:cubicBezTo>
                    <a:cubicBezTo>
                      <a:pt x="2" y="41"/>
                      <a:pt x="2" y="24"/>
                      <a:pt x="13" y="13"/>
                    </a:cubicBezTo>
                    <a:cubicBezTo>
                      <a:pt x="24" y="2"/>
                      <a:pt x="41" y="3"/>
                      <a:pt x="52" y="12"/>
                    </a:cubicBezTo>
                    <a:cubicBezTo>
                      <a:pt x="52" y="12"/>
                      <a:pt x="53" y="12"/>
                      <a:pt x="53" y="12"/>
                    </a:cubicBezTo>
                    <a:cubicBezTo>
                      <a:pt x="56" y="9"/>
                      <a:pt x="56" y="9"/>
                      <a:pt x="56" y="9"/>
                    </a:cubicBezTo>
                    <a:cubicBezTo>
                      <a:pt x="57" y="8"/>
                      <a:pt x="57" y="8"/>
                      <a:pt x="57" y="8"/>
                    </a:cubicBezTo>
                    <a:cubicBezTo>
                      <a:pt x="56" y="6"/>
                      <a:pt x="56" y="4"/>
                      <a:pt x="57" y="2"/>
                    </a:cubicBezTo>
                    <a:cubicBezTo>
                      <a:pt x="59" y="0"/>
                      <a:pt x="62" y="0"/>
                      <a:pt x="64" y="2"/>
                    </a:cubicBezTo>
                    <a:cubicBezTo>
                      <a:pt x="66" y="4"/>
                      <a:pt x="66" y="7"/>
                      <a:pt x="64" y="9"/>
                    </a:cubicBezTo>
                    <a:cubicBezTo>
                      <a:pt x="63" y="10"/>
                      <a:pt x="60" y="11"/>
                      <a:pt x="59" y="10"/>
                    </a:cubicBezTo>
                    <a:cubicBezTo>
                      <a:pt x="58" y="10"/>
                      <a:pt x="58" y="10"/>
                      <a:pt x="58" y="10"/>
                    </a:cubicBezTo>
                    <a:cubicBezTo>
                      <a:pt x="57" y="11"/>
                      <a:pt x="57" y="11"/>
                      <a:pt x="57" y="11"/>
                    </a:cubicBezTo>
                    <a:cubicBezTo>
                      <a:pt x="57" y="11"/>
                      <a:pt x="57" y="11"/>
                      <a:pt x="57" y="12"/>
                    </a:cubicBezTo>
                    <a:cubicBezTo>
                      <a:pt x="58" y="13"/>
                      <a:pt x="60" y="15"/>
                      <a:pt x="61" y="16"/>
                    </a:cubicBezTo>
                    <a:cubicBezTo>
                      <a:pt x="59" y="18"/>
                      <a:pt x="59" y="18"/>
                      <a:pt x="59" y="18"/>
                    </a:cubicBezTo>
                    <a:cubicBezTo>
                      <a:pt x="58" y="16"/>
                      <a:pt x="57" y="15"/>
                      <a:pt x="56" y="13"/>
                    </a:cubicBezTo>
                    <a:cubicBezTo>
                      <a:pt x="56" y="13"/>
                      <a:pt x="55" y="13"/>
                      <a:pt x="55" y="13"/>
                    </a:cubicBezTo>
                    <a:cubicBezTo>
                      <a:pt x="55" y="13"/>
                      <a:pt x="55" y="13"/>
                      <a:pt x="55" y="13"/>
                    </a:cubicBezTo>
                    <a:cubicBezTo>
                      <a:pt x="54" y="14"/>
                      <a:pt x="54" y="14"/>
                      <a:pt x="54" y="14"/>
                    </a:cubicBezTo>
                    <a:cubicBezTo>
                      <a:pt x="54" y="14"/>
                      <a:pt x="54" y="14"/>
                      <a:pt x="54" y="15"/>
                    </a:cubicBezTo>
                    <a:cubicBezTo>
                      <a:pt x="55" y="16"/>
                      <a:pt x="57" y="18"/>
                      <a:pt x="57" y="19"/>
                    </a:cubicBezTo>
                    <a:cubicBezTo>
                      <a:pt x="56" y="21"/>
                      <a:pt x="56" y="21"/>
                      <a:pt x="56" y="21"/>
                    </a:cubicBezTo>
                    <a:cubicBezTo>
                      <a:pt x="56" y="21"/>
                      <a:pt x="56" y="21"/>
                      <a:pt x="56" y="21"/>
                    </a:cubicBezTo>
                    <a:cubicBezTo>
                      <a:pt x="53" y="23"/>
                      <a:pt x="53" y="23"/>
                      <a:pt x="53" y="23"/>
                    </a:cubicBezTo>
                    <a:cubicBezTo>
                      <a:pt x="54" y="21"/>
                      <a:pt x="54" y="18"/>
                      <a:pt x="53" y="16"/>
                    </a:cubicBezTo>
                    <a:cubicBezTo>
                      <a:pt x="53" y="16"/>
                      <a:pt x="52" y="16"/>
                      <a:pt x="52" y="16"/>
                    </a:cubicBezTo>
                    <a:cubicBezTo>
                      <a:pt x="52" y="16"/>
                      <a:pt x="52" y="16"/>
                      <a:pt x="51" y="16"/>
                    </a:cubicBezTo>
                    <a:cubicBezTo>
                      <a:pt x="43" y="25"/>
                      <a:pt x="43" y="25"/>
                      <a:pt x="43" y="25"/>
                    </a:cubicBezTo>
                    <a:cubicBezTo>
                      <a:pt x="43" y="25"/>
                      <a:pt x="43" y="25"/>
                      <a:pt x="43" y="25"/>
                    </a:cubicBezTo>
                    <a:cubicBezTo>
                      <a:pt x="43" y="26"/>
                      <a:pt x="45" y="28"/>
                      <a:pt x="47" y="29"/>
                    </a:cubicBezTo>
                    <a:cubicBezTo>
                      <a:pt x="46" y="31"/>
                      <a:pt x="46" y="31"/>
                      <a:pt x="46" y="31"/>
                    </a:cubicBezTo>
                    <a:cubicBezTo>
                      <a:pt x="44" y="30"/>
                      <a:pt x="43" y="29"/>
                      <a:pt x="42" y="27"/>
                    </a:cubicBezTo>
                    <a:cubicBezTo>
                      <a:pt x="41" y="27"/>
                      <a:pt x="41" y="27"/>
                      <a:pt x="40" y="27"/>
                    </a:cubicBezTo>
                    <a:cubicBezTo>
                      <a:pt x="35" y="33"/>
                      <a:pt x="35" y="33"/>
                      <a:pt x="35" y="33"/>
                    </a:cubicBezTo>
                    <a:cubicBezTo>
                      <a:pt x="35" y="33"/>
                      <a:pt x="35" y="34"/>
                      <a:pt x="35" y="34"/>
                    </a:cubicBezTo>
                    <a:cubicBezTo>
                      <a:pt x="39" y="38"/>
                      <a:pt x="39" y="38"/>
                      <a:pt x="39" y="38"/>
                    </a:cubicBezTo>
                    <a:cubicBezTo>
                      <a:pt x="38" y="39"/>
                      <a:pt x="38" y="39"/>
                      <a:pt x="38" y="39"/>
                    </a:cubicBezTo>
                    <a:cubicBezTo>
                      <a:pt x="34" y="35"/>
                      <a:pt x="34" y="35"/>
                      <a:pt x="34" y="35"/>
                    </a:cubicBezTo>
                    <a:cubicBezTo>
                      <a:pt x="33" y="35"/>
                      <a:pt x="33" y="35"/>
                      <a:pt x="32" y="35"/>
                    </a:cubicBezTo>
                    <a:cubicBezTo>
                      <a:pt x="27" y="41"/>
                      <a:pt x="27" y="41"/>
                      <a:pt x="27" y="41"/>
                    </a:cubicBezTo>
                    <a:cubicBezTo>
                      <a:pt x="27" y="41"/>
                      <a:pt x="27" y="42"/>
                      <a:pt x="27" y="42"/>
                    </a:cubicBezTo>
                    <a:cubicBezTo>
                      <a:pt x="28" y="43"/>
                      <a:pt x="30" y="45"/>
                      <a:pt x="31" y="46"/>
                    </a:cubicBezTo>
                    <a:cubicBezTo>
                      <a:pt x="29" y="48"/>
                      <a:pt x="29" y="48"/>
                      <a:pt x="29" y="48"/>
                    </a:cubicBezTo>
                    <a:cubicBezTo>
                      <a:pt x="28" y="46"/>
                      <a:pt x="27" y="45"/>
                      <a:pt x="26" y="43"/>
                    </a:cubicBezTo>
                    <a:cubicBezTo>
                      <a:pt x="25" y="43"/>
                      <a:pt x="25" y="43"/>
                      <a:pt x="24" y="43"/>
                    </a:cubicBezTo>
                    <a:cubicBezTo>
                      <a:pt x="16" y="52"/>
                      <a:pt x="16" y="52"/>
                      <a:pt x="16" y="52"/>
                    </a:cubicBezTo>
                    <a:cubicBezTo>
                      <a:pt x="16" y="52"/>
                      <a:pt x="16" y="53"/>
                      <a:pt x="16" y="53"/>
                    </a:cubicBezTo>
                    <a:cubicBezTo>
                      <a:pt x="18" y="54"/>
                      <a:pt x="21" y="54"/>
                      <a:pt x="23" y="54"/>
                    </a:cubicBezTo>
                    <a:cubicBezTo>
                      <a:pt x="21" y="56"/>
                      <a:pt x="21" y="56"/>
                      <a:pt x="21" y="56"/>
                    </a:cubicBezTo>
                    <a:cubicBezTo>
                      <a:pt x="21" y="56"/>
                      <a:pt x="21" y="56"/>
                      <a:pt x="21" y="56"/>
                    </a:cubicBezTo>
                    <a:cubicBezTo>
                      <a:pt x="19" y="58"/>
                      <a:pt x="19" y="58"/>
                      <a:pt x="19" y="58"/>
                    </a:cubicBezTo>
                    <a:cubicBezTo>
                      <a:pt x="17" y="57"/>
                      <a:pt x="16" y="56"/>
                      <a:pt x="14" y="54"/>
                    </a:cubicBezTo>
                    <a:cubicBezTo>
                      <a:pt x="14" y="54"/>
                      <a:pt x="14" y="54"/>
                      <a:pt x="13" y="55"/>
                    </a:cubicBezTo>
                    <a:cubicBezTo>
                      <a:pt x="13" y="55"/>
                      <a:pt x="13" y="55"/>
                      <a:pt x="13" y="55"/>
                    </a:cubicBezTo>
                    <a:cubicBezTo>
                      <a:pt x="13" y="55"/>
                      <a:pt x="13" y="55"/>
                      <a:pt x="13" y="55"/>
                    </a:cubicBezTo>
                    <a:cubicBezTo>
                      <a:pt x="13" y="56"/>
                      <a:pt x="13" y="56"/>
                      <a:pt x="13" y="56"/>
                    </a:cubicBezTo>
                    <a:cubicBezTo>
                      <a:pt x="14" y="57"/>
                      <a:pt x="16" y="58"/>
                      <a:pt x="17" y="59"/>
                    </a:cubicBezTo>
                    <a:lnTo>
                      <a:pt x="16" y="61"/>
                    </a:lnTo>
                    <a:close/>
                    <a:moveTo>
                      <a:pt x="39" y="25"/>
                    </a:moveTo>
                    <a:cubicBezTo>
                      <a:pt x="37" y="22"/>
                      <a:pt x="35" y="20"/>
                      <a:pt x="33" y="18"/>
                    </a:cubicBezTo>
                    <a:cubicBezTo>
                      <a:pt x="33" y="17"/>
                      <a:pt x="33" y="17"/>
                      <a:pt x="32" y="17"/>
                    </a:cubicBezTo>
                    <a:cubicBezTo>
                      <a:pt x="30" y="19"/>
                      <a:pt x="27" y="21"/>
                      <a:pt x="25" y="23"/>
                    </a:cubicBezTo>
                    <a:cubicBezTo>
                      <a:pt x="25" y="23"/>
                      <a:pt x="25" y="23"/>
                      <a:pt x="25" y="23"/>
                    </a:cubicBezTo>
                    <a:cubicBezTo>
                      <a:pt x="25" y="24"/>
                      <a:pt x="25" y="24"/>
                      <a:pt x="25" y="24"/>
                    </a:cubicBezTo>
                    <a:cubicBezTo>
                      <a:pt x="32" y="31"/>
                      <a:pt x="32" y="31"/>
                      <a:pt x="32" y="31"/>
                    </a:cubicBezTo>
                    <a:cubicBezTo>
                      <a:pt x="33" y="32"/>
                      <a:pt x="33" y="32"/>
                      <a:pt x="34" y="31"/>
                    </a:cubicBezTo>
                    <a:cubicBezTo>
                      <a:pt x="39" y="26"/>
                      <a:pt x="39" y="26"/>
                      <a:pt x="39" y="26"/>
                    </a:cubicBezTo>
                    <a:cubicBezTo>
                      <a:pt x="39" y="26"/>
                      <a:pt x="39" y="25"/>
                      <a:pt x="39" y="25"/>
                    </a:cubicBezTo>
                    <a:close/>
                    <a:moveTo>
                      <a:pt x="32" y="14"/>
                    </a:moveTo>
                    <a:cubicBezTo>
                      <a:pt x="31" y="12"/>
                      <a:pt x="30" y="10"/>
                      <a:pt x="29" y="8"/>
                    </a:cubicBezTo>
                    <a:cubicBezTo>
                      <a:pt x="29" y="8"/>
                      <a:pt x="29" y="7"/>
                      <a:pt x="28" y="8"/>
                    </a:cubicBezTo>
                    <a:cubicBezTo>
                      <a:pt x="24" y="8"/>
                      <a:pt x="19" y="10"/>
                      <a:pt x="16" y="13"/>
                    </a:cubicBezTo>
                    <a:cubicBezTo>
                      <a:pt x="15" y="14"/>
                      <a:pt x="15" y="14"/>
                      <a:pt x="16" y="15"/>
                    </a:cubicBezTo>
                    <a:cubicBezTo>
                      <a:pt x="23" y="21"/>
                      <a:pt x="23" y="21"/>
                      <a:pt x="23" y="21"/>
                    </a:cubicBezTo>
                    <a:cubicBezTo>
                      <a:pt x="23" y="22"/>
                      <a:pt x="23" y="22"/>
                      <a:pt x="24" y="21"/>
                    </a:cubicBezTo>
                    <a:cubicBezTo>
                      <a:pt x="26" y="19"/>
                      <a:pt x="29" y="17"/>
                      <a:pt x="31" y="16"/>
                    </a:cubicBezTo>
                    <a:cubicBezTo>
                      <a:pt x="32" y="15"/>
                      <a:pt x="32" y="15"/>
                      <a:pt x="32" y="14"/>
                    </a:cubicBezTo>
                    <a:close/>
                    <a:moveTo>
                      <a:pt x="31" y="8"/>
                    </a:moveTo>
                    <a:cubicBezTo>
                      <a:pt x="32" y="10"/>
                      <a:pt x="32" y="12"/>
                      <a:pt x="33" y="13"/>
                    </a:cubicBezTo>
                    <a:cubicBezTo>
                      <a:pt x="34" y="14"/>
                      <a:pt x="34" y="14"/>
                      <a:pt x="34" y="14"/>
                    </a:cubicBezTo>
                    <a:cubicBezTo>
                      <a:pt x="38" y="12"/>
                      <a:pt x="42" y="11"/>
                      <a:pt x="45" y="11"/>
                    </a:cubicBezTo>
                    <a:cubicBezTo>
                      <a:pt x="45" y="11"/>
                      <a:pt x="46" y="10"/>
                      <a:pt x="45" y="10"/>
                    </a:cubicBezTo>
                    <a:cubicBezTo>
                      <a:pt x="41" y="8"/>
                      <a:pt x="37" y="7"/>
                      <a:pt x="32" y="7"/>
                    </a:cubicBezTo>
                    <a:cubicBezTo>
                      <a:pt x="31" y="7"/>
                      <a:pt x="31" y="8"/>
                      <a:pt x="31" y="8"/>
                    </a:cubicBezTo>
                    <a:close/>
                    <a:moveTo>
                      <a:pt x="35" y="17"/>
                    </a:moveTo>
                    <a:cubicBezTo>
                      <a:pt x="37" y="19"/>
                      <a:pt x="38" y="21"/>
                      <a:pt x="40" y="23"/>
                    </a:cubicBezTo>
                    <a:cubicBezTo>
                      <a:pt x="41" y="24"/>
                      <a:pt x="41" y="24"/>
                      <a:pt x="42" y="23"/>
                    </a:cubicBezTo>
                    <a:cubicBezTo>
                      <a:pt x="50" y="15"/>
                      <a:pt x="50" y="15"/>
                      <a:pt x="50" y="15"/>
                    </a:cubicBezTo>
                    <a:cubicBezTo>
                      <a:pt x="50" y="15"/>
                      <a:pt x="50" y="14"/>
                      <a:pt x="50" y="14"/>
                    </a:cubicBezTo>
                    <a:cubicBezTo>
                      <a:pt x="50" y="14"/>
                      <a:pt x="50" y="14"/>
                      <a:pt x="50" y="14"/>
                    </a:cubicBezTo>
                    <a:cubicBezTo>
                      <a:pt x="46" y="11"/>
                      <a:pt x="40" y="13"/>
                      <a:pt x="36" y="15"/>
                    </a:cubicBezTo>
                    <a:cubicBezTo>
                      <a:pt x="35" y="16"/>
                      <a:pt x="35" y="16"/>
                      <a:pt x="35" y="17"/>
                    </a:cubicBezTo>
                    <a:close/>
                    <a:moveTo>
                      <a:pt x="8" y="29"/>
                    </a:moveTo>
                    <a:cubicBezTo>
                      <a:pt x="10" y="30"/>
                      <a:pt x="12" y="31"/>
                      <a:pt x="14" y="32"/>
                    </a:cubicBezTo>
                    <a:cubicBezTo>
                      <a:pt x="15" y="32"/>
                      <a:pt x="15" y="32"/>
                      <a:pt x="15" y="32"/>
                    </a:cubicBezTo>
                    <a:cubicBezTo>
                      <a:pt x="17" y="29"/>
                      <a:pt x="19" y="26"/>
                      <a:pt x="21" y="24"/>
                    </a:cubicBezTo>
                    <a:cubicBezTo>
                      <a:pt x="21" y="24"/>
                      <a:pt x="21" y="23"/>
                      <a:pt x="21" y="23"/>
                    </a:cubicBezTo>
                    <a:cubicBezTo>
                      <a:pt x="14" y="16"/>
                      <a:pt x="14" y="16"/>
                      <a:pt x="14" y="16"/>
                    </a:cubicBezTo>
                    <a:cubicBezTo>
                      <a:pt x="14" y="16"/>
                      <a:pt x="14" y="16"/>
                      <a:pt x="13" y="16"/>
                    </a:cubicBezTo>
                    <a:cubicBezTo>
                      <a:pt x="10" y="20"/>
                      <a:pt x="8" y="24"/>
                      <a:pt x="7" y="28"/>
                    </a:cubicBezTo>
                    <a:cubicBezTo>
                      <a:pt x="7" y="29"/>
                      <a:pt x="7" y="29"/>
                      <a:pt x="8" y="29"/>
                    </a:cubicBezTo>
                    <a:close/>
                    <a:moveTo>
                      <a:pt x="7" y="32"/>
                    </a:moveTo>
                    <a:cubicBezTo>
                      <a:pt x="7" y="37"/>
                      <a:pt x="8" y="41"/>
                      <a:pt x="10" y="46"/>
                    </a:cubicBezTo>
                    <a:cubicBezTo>
                      <a:pt x="10" y="46"/>
                      <a:pt x="10" y="46"/>
                      <a:pt x="10" y="45"/>
                    </a:cubicBezTo>
                    <a:cubicBezTo>
                      <a:pt x="10" y="42"/>
                      <a:pt x="12" y="38"/>
                      <a:pt x="13" y="35"/>
                    </a:cubicBezTo>
                    <a:cubicBezTo>
                      <a:pt x="14" y="34"/>
                      <a:pt x="14" y="34"/>
                      <a:pt x="13" y="34"/>
                    </a:cubicBezTo>
                    <a:cubicBezTo>
                      <a:pt x="11" y="33"/>
                      <a:pt x="10" y="32"/>
                      <a:pt x="8" y="31"/>
                    </a:cubicBezTo>
                    <a:cubicBezTo>
                      <a:pt x="7" y="31"/>
                      <a:pt x="7" y="32"/>
                      <a:pt x="7" y="32"/>
                    </a:cubicBezTo>
                    <a:close/>
                    <a:moveTo>
                      <a:pt x="17" y="34"/>
                    </a:moveTo>
                    <a:cubicBezTo>
                      <a:pt x="20" y="35"/>
                      <a:pt x="22" y="37"/>
                      <a:pt x="24" y="39"/>
                    </a:cubicBezTo>
                    <a:cubicBezTo>
                      <a:pt x="25" y="40"/>
                      <a:pt x="25" y="40"/>
                      <a:pt x="26" y="39"/>
                    </a:cubicBezTo>
                    <a:cubicBezTo>
                      <a:pt x="31" y="34"/>
                      <a:pt x="31" y="34"/>
                      <a:pt x="31" y="34"/>
                    </a:cubicBezTo>
                    <a:cubicBezTo>
                      <a:pt x="31" y="34"/>
                      <a:pt x="31" y="33"/>
                      <a:pt x="31" y="33"/>
                    </a:cubicBezTo>
                    <a:cubicBezTo>
                      <a:pt x="24" y="25"/>
                      <a:pt x="24" y="25"/>
                      <a:pt x="24" y="25"/>
                    </a:cubicBezTo>
                    <a:cubicBezTo>
                      <a:pt x="23" y="25"/>
                      <a:pt x="23" y="25"/>
                      <a:pt x="22" y="25"/>
                    </a:cubicBezTo>
                    <a:cubicBezTo>
                      <a:pt x="20" y="28"/>
                      <a:pt x="18" y="30"/>
                      <a:pt x="17" y="33"/>
                    </a:cubicBezTo>
                    <a:cubicBezTo>
                      <a:pt x="17" y="33"/>
                      <a:pt x="17" y="33"/>
                      <a:pt x="17" y="34"/>
                    </a:cubicBezTo>
                    <a:close/>
                    <a:moveTo>
                      <a:pt x="23" y="41"/>
                    </a:moveTo>
                    <a:cubicBezTo>
                      <a:pt x="21" y="39"/>
                      <a:pt x="19" y="37"/>
                      <a:pt x="16" y="36"/>
                    </a:cubicBezTo>
                    <a:cubicBezTo>
                      <a:pt x="16" y="35"/>
                      <a:pt x="15" y="35"/>
                      <a:pt x="15" y="36"/>
                    </a:cubicBezTo>
                    <a:cubicBezTo>
                      <a:pt x="13" y="40"/>
                      <a:pt x="11" y="46"/>
                      <a:pt x="13" y="50"/>
                    </a:cubicBezTo>
                    <a:cubicBezTo>
                      <a:pt x="13" y="51"/>
                      <a:pt x="14" y="51"/>
                      <a:pt x="15" y="50"/>
                    </a:cubicBezTo>
                    <a:cubicBezTo>
                      <a:pt x="23" y="42"/>
                      <a:pt x="23" y="42"/>
                      <a:pt x="23" y="42"/>
                    </a:cubicBezTo>
                    <a:cubicBezTo>
                      <a:pt x="23" y="42"/>
                      <a:pt x="23" y="41"/>
                      <a:pt x="23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>
                  <a:solidFill>
                    <a:prstClr val="black"/>
                  </a:solidFill>
                  <a:latin charset="-122" panose="02010601030101010101" pitchFamily="2" typeface="字体视界-紫水晶体"/>
                  <a:ea charset="-122" panose="02010601030101010101" pitchFamily="2" typeface="字体视界-紫水晶体"/>
                </a:endParaRPr>
              </a:p>
            </p:txBody>
          </p:sp>
          <p:sp>
            <p:nvSpPr>
              <p:cNvPr id="61" name="Freeform 14">
                <a:extLst>
                  <a:ext uri="{FF2B5EF4-FFF2-40B4-BE49-F238E27FC236}">
                    <a16:creationId xmlns:a16="http://schemas.microsoft.com/office/drawing/2014/main" id="{C576304A-B130-4FD1-93F4-3A98CB653A5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" y="28"/>
                <a:ext cx="102" cy="125"/>
              </a:xfrm>
              <a:custGeom>
                <a:gdLst>
                  <a:gd fmla="*/ 34 w 58" name="T0"/>
                  <a:gd fmla="*/ 29 h 71" name="T1"/>
                  <a:gd fmla="*/ 25 w 58" name="T2"/>
                  <a:gd fmla="*/ 35 h 71" name="T3"/>
                  <a:gd fmla="*/ 27 w 58" name="T4"/>
                  <a:gd fmla="*/ 42 h 71" name="T5"/>
                  <a:gd fmla="*/ 40 w 58" name="T6"/>
                  <a:gd fmla="*/ 37 h 71" name="T7"/>
                  <a:gd fmla="*/ 6 w 58" name="T8"/>
                  <a:gd fmla="*/ 45 h 71" name="T9"/>
                  <a:gd fmla="*/ 44 w 58" name="T10"/>
                  <a:gd fmla="*/ 39 h 71" name="T11"/>
                  <a:gd fmla="*/ 51 w 58" name="T12"/>
                  <a:gd fmla="*/ 0 h 71" name="T13"/>
                  <a:gd fmla="*/ 26 w 58" name="T14"/>
                  <a:gd fmla="*/ 50 h 71" name="T15"/>
                  <a:gd fmla="*/ 25 w 58" name="T16"/>
                  <a:gd fmla="*/ 52 h 71" name="T17"/>
                  <a:gd fmla="*/ 25 w 58" name="T18"/>
                  <a:gd fmla="*/ 61 h 71" name="T19"/>
                  <a:gd fmla="*/ 25 w 58" name="T20"/>
                  <a:gd fmla="*/ 63 h 71" name="T21"/>
                  <a:gd fmla="*/ 45 w 58" name="T22"/>
                  <a:gd fmla="*/ 69 h 71" name="T23"/>
                  <a:gd fmla="*/ 1 w 58" name="T24"/>
                  <a:gd fmla="*/ 71 h 71" name="T25"/>
                  <a:gd fmla="*/ 20 w 58" name="T26"/>
                  <a:gd fmla="*/ 63 h 71" name="T27"/>
                  <a:gd fmla="*/ 21 w 58" name="T28"/>
                  <a:gd fmla="*/ 61 h 71" name="T29"/>
                  <a:gd fmla="*/ 21 w 58" name="T30"/>
                  <a:gd fmla="*/ 52 h 71" name="T31"/>
                  <a:gd fmla="*/ 21 w 58" name="T32"/>
                  <a:gd fmla="*/ 50 h 71" name="T33"/>
                  <a:gd fmla="*/ 6 w 58" name="T34"/>
                  <a:gd fmla="*/ 45 h 71" name="T35"/>
                  <a:gd fmla="*/ 11 w 58" name="T36"/>
                  <a:gd fmla="*/ 40 h 71" name="T37"/>
                  <a:gd fmla="*/ 24 w 58" name="T38"/>
                  <a:gd fmla="*/ 43 h 71" name="T39"/>
                  <a:gd fmla="*/ 23 w 58" name="T40"/>
                  <a:gd fmla="*/ 37 h 71" name="T41"/>
                  <a:gd fmla="*/ 11 w 58" name="T42"/>
                  <a:gd fmla="*/ 40 h 71" name="T43"/>
                  <a:gd fmla="*/ 13 w 58" name="T44"/>
                  <a:gd fmla="*/ 38 h 71" name="T45"/>
                  <a:gd fmla="*/ 21 w 58" name="T46"/>
                  <a:gd fmla="*/ 34 h 71" name="T47"/>
                  <a:gd fmla="*/ 21 w 58" name="T48"/>
                  <a:gd fmla="*/ 30 h 71" name="T49"/>
                  <a:gd fmla="*/ 24 w 58" name="T50"/>
                  <a:gd fmla="*/ 33 h 71" name="T51"/>
                  <a:gd fmla="*/ 31 w 58" name="T52"/>
                  <a:gd fmla="*/ 27 h 71" name="T53"/>
                  <a:gd fmla="*/ 29 w 58" name="T54"/>
                  <a:gd fmla="*/ 22 h 71" name="T55"/>
                  <a:gd fmla="*/ 33 w 58" name="T56"/>
                  <a:gd fmla="*/ 25 h 71" name="T57"/>
                  <a:gd fmla="*/ 39 w 58" name="T58"/>
                  <a:gd fmla="*/ 18 h 71" name="T59"/>
                  <a:gd fmla="*/ 36 w 58" name="T60"/>
                  <a:gd fmla="*/ 15 h 71" name="T61"/>
                  <a:gd fmla="*/ 40 w 58" name="T62"/>
                  <a:gd fmla="*/ 15 h 71" name="T63"/>
                  <a:gd fmla="*/ 43 w 58" name="T64"/>
                  <a:gd fmla="*/ 7 h 71" name="T65"/>
                  <a:gd fmla="*/ 46 w 58" name="T66"/>
                  <a:gd fmla="*/ 5 h 71" name="T67"/>
                  <a:gd fmla="*/ 43 w 58" name="T68"/>
                  <a:gd fmla="*/ 17 h 71" name="T69"/>
                  <a:gd fmla="*/ 49 w 58" name="T70"/>
                  <a:gd fmla="*/ 18 h 71" name="T71"/>
                  <a:gd fmla="*/ 46 w 58" name="T72"/>
                  <a:gd fmla="*/ 5 h 71" name="T73"/>
                  <a:gd fmla="*/ 43 w 58" name="T74"/>
                  <a:gd fmla="*/ 37 h 71" name="T75"/>
                  <a:gd fmla="*/ 48 w 58" name="T76"/>
                  <a:gd fmla="*/ 21 h 71" name="T77"/>
                  <a:gd fmla="*/ 41 w 58" name="T78"/>
                  <a:gd fmla="*/ 19 h 71" name="T79"/>
                  <a:gd fmla="*/ 35 w 58" name="T80"/>
                  <a:gd fmla="*/ 28 h 71" name="T81"/>
                  <a:gd fmla="*/ 42 w 58" name="T82"/>
                  <a:gd fmla="*/ 35 h 71" name="T83"/>
                  <a:gd fmla="*/ 49 w 58" name="T84"/>
                  <a:gd fmla="*/ 22 h 71" name="T8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b="b" l="0" r="r" t="0"/>
                <a:pathLst>
                  <a:path h="71" w="57">
                    <a:moveTo>
                      <a:pt x="40" y="36"/>
                    </a:moveTo>
                    <a:cubicBezTo>
                      <a:pt x="34" y="29"/>
                      <a:pt x="34" y="29"/>
                      <a:pt x="34" y="29"/>
                    </a:cubicBezTo>
                    <a:cubicBezTo>
                      <a:pt x="33" y="29"/>
                      <a:pt x="33" y="29"/>
                      <a:pt x="32" y="29"/>
                    </a:cubicBezTo>
                    <a:cubicBezTo>
                      <a:pt x="30" y="32"/>
                      <a:pt x="27" y="33"/>
                      <a:pt x="25" y="35"/>
                    </a:cubicBezTo>
                    <a:cubicBezTo>
                      <a:pt x="24" y="35"/>
                      <a:pt x="24" y="36"/>
                      <a:pt x="24" y="36"/>
                    </a:cubicBezTo>
                    <a:cubicBezTo>
                      <a:pt x="26" y="38"/>
                      <a:pt x="26" y="40"/>
                      <a:pt x="27" y="42"/>
                    </a:cubicBezTo>
                    <a:cubicBezTo>
                      <a:pt x="27" y="43"/>
                      <a:pt x="27" y="43"/>
                      <a:pt x="28" y="43"/>
                    </a:cubicBezTo>
                    <a:cubicBezTo>
                      <a:pt x="32" y="42"/>
                      <a:pt x="37" y="40"/>
                      <a:pt x="40" y="37"/>
                    </a:cubicBezTo>
                    <a:cubicBezTo>
                      <a:pt x="41" y="37"/>
                      <a:pt x="41" y="36"/>
                      <a:pt x="40" y="36"/>
                    </a:cubicBezTo>
                    <a:close/>
                    <a:moveTo>
                      <a:pt x="6" y="45"/>
                    </a:moveTo>
                    <a:cubicBezTo>
                      <a:pt x="7" y="43"/>
                      <a:pt x="7" y="43"/>
                      <a:pt x="7" y="43"/>
                    </a:cubicBezTo>
                    <a:cubicBezTo>
                      <a:pt x="19" y="50"/>
                      <a:pt x="34" y="49"/>
                      <a:pt x="44" y="39"/>
                    </a:cubicBezTo>
                    <a:cubicBezTo>
                      <a:pt x="54" y="29"/>
                      <a:pt x="56" y="13"/>
                      <a:pt x="49" y="2"/>
                    </a:cubicBezTo>
                    <a:cubicBezTo>
                      <a:pt x="51" y="0"/>
                      <a:pt x="51" y="0"/>
                      <a:pt x="51" y="0"/>
                    </a:cubicBezTo>
                    <a:cubicBezTo>
                      <a:pt x="58" y="13"/>
                      <a:pt x="57" y="29"/>
                      <a:pt x="46" y="40"/>
                    </a:cubicBezTo>
                    <a:cubicBezTo>
                      <a:pt x="40" y="46"/>
                      <a:pt x="33" y="49"/>
                      <a:pt x="26" y="50"/>
                    </a:cubicBezTo>
                    <a:cubicBezTo>
                      <a:pt x="25" y="50"/>
                      <a:pt x="25" y="50"/>
                      <a:pt x="25" y="50"/>
                    </a:cubicBezTo>
                    <a:cubicBezTo>
                      <a:pt x="25" y="52"/>
                      <a:pt x="25" y="52"/>
                      <a:pt x="25" y="52"/>
                    </a:cubicBezTo>
                    <a:cubicBezTo>
                      <a:pt x="25" y="52"/>
                      <a:pt x="25" y="52"/>
                      <a:pt x="25" y="52"/>
                    </a:cubicBezTo>
                    <a:cubicBezTo>
                      <a:pt x="29" y="54"/>
                      <a:pt x="29" y="59"/>
                      <a:pt x="25" y="61"/>
                    </a:cubicBezTo>
                    <a:cubicBezTo>
                      <a:pt x="25" y="61"/>
                      <a:pt x="25" y="61"/>
                      <a:pt x="25" y="61"/>
                    </a:cubicBezTo>
                    <a:cubicBezTo>
                      <a:pt x="25" y="63"/>
                      <a:pt x="25" y="63"/>
                      <a:pt x="25" y="63"/>
                    </a:cubicBezTo>
                    <a:cubicBezTo>
                      <a:pt x="25" y="63"/>
                      <a:pt x="25" y="63"/>
                      <a:pt x="26" y="63"/>
                    </a:cubicBezTo>
                    <a:cubicBezTo>
                      <a:pt x="32" y="64"/>
                      <a:pt x="40" y="66"/>
                      <a:pt x="45" y="69"/>
                    </a:cubicBezTo>
                    <a:cubicBezTo>
                      <a:pt x="46" y="70"/>
                      <a:pt x="46" y="71"/>
                      <a:pt x="45" y="71"/>
                    </a:cubicBezTo>
                    <a:cubicBezTo>
                      <a:pt x="1" y="71"/>
                      <a:pt x="1" y="71"/>
                      <a:pt x="1" y="71"/>
                    </a:cubicBezTo>
                    <a:cubicBezTo>
                      <a:pt x="0" y="71"/>
                      <a:pt x="0" y="70"/>
                      <a:pt x="1" y="69"/>
                    </a:cubicBezTo>
                    <a:cubicBezTo>
                      <a:pt x="6" y="66"/>
                      <a:pt x="14" y="64"/>
                      <a:pt x="20" y="63"/>
                    </a:cubicBezTo>
                    <a:cubicBezTo>
                      <a:pt x="21" y="63"/>
                      <a:pt x="21" y="63"/>
                      <a:pt x="21" y="63"/>
                    </a:cubicBezTo>
                    <a:cubicBezTo>
                      <a:pt x="21" y="61"/>
                      <a:pt x="21" y="61"/>
                      <a:pt x="21" y="61"/>
                    </a:cubicBezTo>
                    <a:cubicBezTo>
                      <a:pt x="21" y="61"/>
                      <a:pt x="21" y="61"/>
                      <a:pt x="21" y="61"/>
                    </a:cubicBezTo>
                    <a:cubicBezTo>
                      <a:pt x="17" y="59"/>
                      <a:pt x="17" y="54"/>
                      <a:pt x="21" y="52"/>
                    </a:cubicBezTo>
                    <a:cubicBezTo>
                      <a:pt x="21" y="52"/>
                      <a:pt x="21" y="52"/>
                      <a:pt x="21" y="52"/>
                    </a:cubicBezTo>
                    <a:cubicBezTo>
                      <a:pt x="21" y="50"/>
                      <a:pt x="21" y="50"/>
                      <a:pt x="21" y="50"/>
                    </a:cubicBezTo>
                    <a:cubicBezTo>
                      <a:pt x="21" y="50"/>
                      <a:pt x="21" y="50"/>
                      <a:pt x="20" y="50"/>
                    </a:cubicBezTo>
                    <a:cubicBezTo>
                      <a:pt x="15" y="49"/>
                      <a:pt x="10" y="48"/>
                      <a:pt x="6" y="45"/>
                    </a:cubicBezTo>
                    <a:close/>
                    <a:moveTo>
                      <a:pt x="9" y="42"/>
                    </a:moveTo>
                    <a:cubicBezTo>
                      <a:pt x="11" y="40"/>
                      <a:pt x="11" y="40"/>
                      <a:pt x="11" y="40"/>
                    </a:cubicBezTo>
                    <a:cubicBezTo>
                      <a:pt x="11" y="40"/>
                      <a:pt x="11" y="40"/>
                      <a:pt x="11" y="40"/>
                    </a:cubicBezTo>
                    <a:cubicBezTo>
                      <a:pt x="15" y="43"/>
                      <a:pt x="19" y="44"/>
                      <a:pt x="24" y="43"/>
                    </a:cubicBezTo>
                    <a:cubicBezTo>
                      <a:pt x="25" y="43"/>
                      <a:pt x="25" y="43"/>
                      <a:pt x="25" y="42"/>
                    </a:cubicBezTo>
                    <a:cubicBezTo>
                      <a:pt x="24" y="41"/>
                      <a:pt x="24" y="39"/>
                      <a:pt x="23" y="37"/>
                    </a:cubicBezTo>
                    <a:cubicBezTo>
                      <a:pt x="22" y="37"/>
                      <a:pt x="22" y="37"/>
                      <a:pt x="22" y="37"/>
                    </a:cubicBezTo>
                    <a:cubicBezTo>
                      <a:pt x="18" y="39"/>
                      <a:pt x="15" y="40"/>
                      <a:pt x="11" y="40"/>
                    </a:cubicBezTo>
                    <a:cubicBezTo>
                      <a:pt x="11" y="40"/>
                      <a:pt x="11" y="40"/>
                      <a:pt x="11" y="40"/>
                    </a:cubicBezTo>
                    <a:cubicBezTo>
                      <a:pt x="13" y="38"/>
                      <a:pt x="13" y="38"/>
                      <a:pt x="13" y="38"/>
                    </a:cubicBezTo>
                    <a:cubicBezTo>
                      <a:pt x="16" y="37"/>
                      <a:pt x="18" y="36"/>
                      <a:pt x="20" y="35"/>
                    </a:cubicBezTo>
                    <a:cubicBezTo>
                      <a:pt x="21" y="35"/>
                      <a:pt x="21" y="34"/>
                      <a:pt x="21" y="34"/>
                    </a:cubicBezTo>
                    <a:cubicBezTo>
                      <a:pt x="20" y="33"/>
                      <a:pt x="20" y="32"/>
                      <a:pt x="19" y="32"/>
                    </a:cubicBezTo>
                    <a:cubicBezTo>
                      <a:pt x="21" y="30"/>
                      <a:pt x="21" y="30"/>
                      <a:pt x="21" y="30"/>
                    </a:cubicBezTo>
                    <a:cubicBezTo>
                      <a:pt x="21" y="31"/>
                      <a:pt x="22" y="32"/>
                      <a:pt x="23" y="33"/>
                    </a:cubicBezTo>
                    <a:cubicBezTo>
                      <a:pt x="23" y="33"/>
                      <a:pt x="23" y="34"/>
                      <a:pt x="24" y="33"/>
                    </a:cubicBezTo>
                    <a:cubicBezTo>
                      <a:pt x="26" y="32"/>
                      <a:pt x="29" y="30"/>
                      <a:pt x="31" y="28"/>
                    </a:cubicBezTo>
                    <a:cubicBezTo>
                      <a:pt x="31" y="28"/>
                      <a:pt x="31" y="27"/>
                      <a:pt x="31" y="27"/>
                    </a:cubicBezTo>
                    <a:cubicBezTo>
                      <a:pt x="28" y="23"/>
                      <a:pt x="28" y="23"/>
                      <a:pt x="28" y="23"/>
                    </a:cubicBezTo>
                    <a:cubicBezTo>
                      <a:pt x="29" y="22"/>
                      <a:pt x="29" y="22"/>
                      <a:pt x="29" y="22"/>
                    </a:cubicBezTo>
                    <a:cubicBezTo>
                      <a:pt x="32" y="25"/>
                      <a:pt x="32" y="25"/>
                      <a:pt x="32" y="25"/>
                    </a:cubicBezTo>
                    <a:cubicBezTo>
                      <a:pt x="33" y="25"/>
                      <a:pt x="33" y="25"/>
                      <a:pt x="33" y="25"/>
                    </a:cubicBezTo>
                    <a:cubicBezTo>
                      <a:pt x="33" y="25"/>
                      <a:pt x="33" y="25"/>
                      <a:pt x="34" y="25"/>
                    </a:cubicBezTo>
                    <a:cubicBezTo>
                      <a:pt x="36" y="23"/>
                      <a:pt x="38" y="20"/>
                      <a:pt x="39" y="18"/>
                    </a:cubicBezTo>
                    <a:cubicBezTo>
                      <a:pt x="39" y="18"/>
                      <a:pt x="39" y="17"/>
                      <a:pt x="39" y="17"/>
                    </a:cubicBezTo>
                    <a:cubicBezTo>
                      <a:pt x="38" y="16"/>
                      <a:pt x="37" y="16"/>
                      <a:pt x="36" y="15"/>
                    </a:cubicBezTo>
                    <a:cubicBezTo>
                      <a:pt x="37" y="13"/>
                      <a:pt x="37" y="13"/>
                      <a:pt x="37" y="13"/>
                    </a:cubicBezTo>
                    <a:cubicBezTo>
                      <a:pt x="38" y="14"/>
                      <a:pt x="39" y="15"/>
                      <a:pt x="40" y="15"/>
                    </a:cubicBezTo>
                    <a:cubicBezTo>
                      <a:pt x="40" y="15"/>
                      <a:pt x="41" y="15"/>
                      <a:pt x="41" y="15"/>
                    </a:cubicBezTo>
                    <a:cubicBezTo>
                      <a:pt x="42" y="13"/>
                      <a:pt x="43" y="10"/>
                      <a:pt x="43" y="7"/>
                    </a:cubicBezTo>
                    <a:cubicBezTo>
                      <a:pt x="46" y="5"/>
                      <a:pt x="46" y="5"/>
                      <a:pt x="46" y="5"/>
                    </a:cubicBezTo>
                    <a:cubicBezTo>
                      <a:pt x="46" y="5"/>
                      <a:pt x="46" y="5"/>
                      <a:pt x="46" y="5"/>
                    </a:cubicBezTo>
                    <a:cubicBezTo>
                      <a:pt x="46" y="9"/>
                      <a:pt x="44" y="13"/>
                      <a:pt x="43" y="16"/>
                    </a:cubicBezTo>
                    <a:cubicBezTo>
                      <a:pt x="42" y="16"/>
                      <a:pt x="43" y="17"/>
                      <a:pt x="43" y="17"/>
                    </a:cubicBezTo>
                    <a:cubicBezTo>
                      <a:pt x="45" y="18"/>
                      <a:pt x="46" y="19"/>
                      <a:pt x="48" y="19"/>
                    </a:cubicBezTo>
                    <a:cubicBezTo>
                      <a:pt x="49" y="19"/>
                      <a:pt x="49" y="19"/>
                      <a:pt x="49" y="18"/>
                    </a:cubicBezTo>
                    <a:cubicBezTo>
                      <a:pt x="49" y="14"/>
                      <a:pt x="48" y="9"/>
                      <a:pt x="46" y="5"/>
                    </a:cubicBezTo>
                    <a:cubicBezTo>
                      <a:pt x="46" y="5"/>
                      <a:pt x="46" y="5"/>
                      <a:pt x="46" y="5"/>
                    </a:cubicBezTo>
                    <a:cubicBezTo>
                      <a:pt x="47" y="3"/>
                      <a:pt x="47" y="3"/>
                      <a:pt x="47" y="3"/>
                    </a:cubicBezTo>
                    <a:cubicBezTo>
                      <a:pt x="53" y="14"/>
                      <a:pt x="52" y="28"/>
                      <a:pt x="43" y="37"/>
                    </a:cubicBezTo>
                    <a:cubicBezTo>
                      <a:pt x="34" y="46"/>
                      <a:pt x="20" y="48"/>
                      <a:pt x="9" y="42"/>
                    </a:cubicBezTo>
                    <a:close/>
                    <a:moveTo>
                      <a:pt x="48" y="21"/>
                    </a:moveTo>
                    <a:cubicBezTo>
                      <a:pt x="46" y="21"/>
                      <a:pt x="44" y="20"/>
                      <a:pt x="42" y="19"/>
                    </a:cubicBezTo>
                    <a:cubicBezTo>
                      <a:pt x="42" y="18"/>
                      <a:pt x="41" y="19"/>
                      <a:pt x="41" y="19"/>
                    </a:cubicBezTo>
                    <a:cubicBezTo>
                      <a:pt x="39" y="22"/>
                      <a:pt x="37" y="24"/>
                      <a:pt x="35" y="27"/>
                    </a:cubicBezTo>
                    <a:cubicBezTo>
                      <a:pt x="35" y="27"/>
                      <a:pt x="35" y="27"/>
                      <a:pt x="35" y="28"/>
                    </a:cubicBezTo>
                    <a:cubicBezTo>
                      <a:pt x="42" y="34"/>
                      <a:pt x="42" y="34"/>
                      <a:pt x="42" y="34"/>
                    </a:cubicBezTo>
                    <a:cubicBezTo>
                      <a:pt x="42" y="35"/>
                      <a:pt x="42" y="35"/>
                      <a:pt x="42" y="35"/>
                    </a:cubicBezTo>
                    <a:cubicBezTo>
                      <a:pt x="42" y="35"/>
                      <a:pt x="43" y="35"/>
                      <a:pt x="43" y="34"/>
                    </a:cubicBezTo>
                    <a:cubicBezTo>
                      <a:pt x="46" y="31"/>
                      <a:pt x="48" y="27"/>
                      <a:pt x="49" y="22"/>
                    </a:cubicBezTo>
                    <a:cubicBezTo>
                      <a:pt x="49" y="22"/>
                      <a:pt x="49" y="21"/>
                      <a:pt x="48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>
                  <a:solidFill>
                    <a:prstClr val="black"/>
                  </a:solidFill>
                  <a:latin charset="-122" panose="02010601030101010101" pitchFamily="2" typeface="字体视界-紫水晶体"/>
                  <a:ea charset="-122" panose="02010601030101010101" pitchFamily="2" typeface="字体视界-紫水晶体"/>
                </a:endParaRPr>
              </a:p>
            </p:txBody>
          </p:sp>
        </p:grpSp>
      </p:grpSp>
      <p:pic>
        <p:nvPicPr>
          <p:cNvPr id="73" name="图片 72">
            <a:extLst>
              <a:ext uri="{FF2B5EF4-FFF2-40B4-BE49-F238E27FC236}">
                <a16:creationId xmlns:a16="http://schemas.microsoft.com/office/drawing/2014/main" id="{C56FAFFA-370E-486E-B50E-58EA52E08C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28111" y="1526474"/>
            <a:ext cx="5361125" cy="4595469"/>
          </a:xfrm>
          <a:prstGeom prst="rect">
            <a:avLst/>
          </a:prstGeom>
        </p:spPr>
      </p:pic>
    </p:spTree>
    <p:extLst>
      <p:ext uri="{BB962C8B-B14F-4D97-AF65-F5344CB8AC3E}">
        <p14:creationId val="3473863158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">
                                      <p:cBhvr>
                                        <p:cTn dur="500" id="15" tmFilter="0,0; .5, 1; 1, 1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7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2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4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5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7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9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32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4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5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4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4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5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0" nodeType="clickPar">
                      <p:stCondLst>
                        <p:cond delay="indefinite"/>
                        <p:cond delay="0" evt="onBegin">
                          <p:tn val="59"/>
                        </p:cond>
                      </p:stCondLst>
                      <p:childTnLst>
                        <p:par>
                          <p:cTn fill="hold" id="6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6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4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5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6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33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id="{881E36FF-0016-404B-88AD-326FDB5DF5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30F0B7C2-3A07-4073-AC12-BECFD2E9F8E4}"/>
              </a:ext>
            </a:extLst>
          </p:cNvPr>
          <p:cNvSpPr txBox="1"/>
          <p:nvPr/>
        </p:nvSpPr>
        <p:spPr>
          <a:xfrm>
            <a:off x="2887596" y="2332800"/>
            <a:ext cx="6798945" cy="2834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 eaLnBrk="1" hangingPunct="1" latinLnBrk="0">
              <a:lnSpc>
                <a:spcPct val="150000"/>
              </a:lnSpc>
            </a:pPr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</a:rPr>
              <a:t>一年来，在院领导和护理院长及科护士长的领导、帮助和指点下，本着“一切以病人为中心，一切为病人”的服务宗旨，较好的完成了院领导布置的各项护理工作计划。完成了2020年护理计划90%以上，现将工作总结情况如下：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1EF7B3DB-CB49-4811-9C95-1BAC09B9B1A5}"/>
              </a:ext>
            </a:extLst>
          </p:cNvPr>
          <p:cNvSpPr txBox="1"/>
          <p:nvPr/>
        </p:nvSpPr>
        <p:spPr>
          <a:xfrm>
            <a:off x="5375526" y="1581595"/>
            <a:ext cx="1585595" cy="640080"/>
          </a:xfrm>
          <a:prstGeom prst="rect">
            <a:avLst/>
          </a:prstGeom>
          <a:noFill/>
        </p:spPr>
        <p:txBody>
          <a:bodyPr anchor="t" rtlCol="0" wrap="square">
            <a:spAutoFit/>
          </a:bodyPr>
          <a:lstStyle/>
          <a:p>
            <a:r>
              <a:rPr altLang="en-US" lang="zh-CN" sz="3600">
                <a:solidFill>
                  <a:srgbClr val="EB604D"/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</a:rPr>
              <a:t>前 言</a:t>
            </a:r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E29AB793-FBCF-4461-A6D9-E71EF2E331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b="19131" l="24891" r="24891" t="19131"/>
          <a:stretch>
            <a:fillRect/>
          </a:stretch>
        </p:blipFill>
        <p:spPr>
          <a:xfrm rot="19634306">
            <a:off x="4960969" y="1269523"/>
            <a:ext cx="718684" cy="623955"/>
          </a:xfrm>
          <a:prstGeom prst="rect">
            <a:avLst/>
          </a:prstGeom>
        </p:spPr>
      </p:pic>
      <p:sp>
        <p:nvSpPr>
          <p:cNvPr id="18" name="加号 17">
            <a:extLst>
              <a:ext uri="{FF2B5EF4-FFF2-40B4-BE49-F238E27FC236}">
                <a16:creationId xmlns:a16="http://schemas.microsoft.com/office/drawing/2014/main" id="{D75C3201-0DB1-405E-AF6B-CCD0D508DD74}"/>
              </a:ext>
            </a:extLst>
          </p:cNvPr>
          <p:cNvSpPr/>
          <p:nvPr/>
        </p:nvSpPr>
        <p:spPr>
          <a:xfrm rot="1092845">
            <a:off x="3401471" y="6036765"/>
            <a:ext cx="696130" cy="696130"/>
          </a:xfrm>
          <a:prstGeom prst="mathPl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1030101010101" pitchFamily="2" typeface="字体视界-简圆体"/>
              <a:ea charset="-122" panose="02010601030101010101" pitchFamily="2" typeface="字体视界-简圆体"/>
            </a:endParaRPr>
          </a:p>
        </p:txBody>
      </p:sp>
      <p:sp>
        <p:nvSpPr>
          <p:cNvPr id="19" name="加号 18">
            <a:extLst>
              <a:ext uri="{FF2B5EF4-FFF2-40B4-BE49-F238E27FC236}">
                <a16:creationId xmlns:a16="http://schemas.microsoft.com/office/drawing/2014/main" id="{4101A274-552F-4939-8E08-B9914495879D}"/>
              </a:ext>
            </a:extLst>
          </p:cNvPr>
          <p:cNvSpPr/>
          <p:nvPr/>
        </p:nvSpPr>
        <p:spPr>
          <a:xfrm rot="20175940">
            <a:off x="11109516" y="335639"/>
            <a:ext cx="571142" cy="571142"/>
          </a:xfrm>
          <a:prstGeom prst="mathPl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1030101010101" pitchFamily="2" typeface="字体视界-简圆体"/>
              <a:ea charset="-122" panose="02010601030101010101" pitchFamily="2" typeface="字体视界-简圆体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80C21E8A-5EF5-41AF-B36E-A40BC36CA94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110430" y="3136281"/>
            <a:ext cx="3859966" cy="2757452"/>
          </a:xfrm>
          <a:prstGeom prst="rect">
            <a:avLst/>
          </a:prstGeom>
        </p:spPr>
      </p:pic>
    </p:spTree>
    <p:extLst>
      <p:ext uri="{BB962C8B-B14F-4D97-AF65-F5344CB8AC3E}">
        <p14:creationId val="3101281091"/>
      </p:ext>
    </p:extLst>
  </p:cSld>
  <p:clrMapOvr>
    <a:masterClrMapping/>
  </p:clrMapOvr>
  <mc:AlternateContent>
    <mc:Choice Requires="p14">
      <p:transition p14:dur="1500" spd="slow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  <p:cond delay="0" evt="onBegin">
                          <p:tn val="14"/>
                        </p:cond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 nodeType="clickPar">
                      <p:stCondLst>
                        <p:cond delay="indefinite"/>
                        <p:cond delay="0" evt="onBegin">
                          <p:tn val="21"/>
                        </p:cond>
                      </p:stCondLst>
                      <p:childTnLst>
                        <p:par>
                          <p:cTn fill="hold" id="2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4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  <p:cond delay="0" evt="onBegin">
                          <p:tn val="29"/>
                        </p:cond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16"/>
      <p:bldP grpId="0" spid="18"/>
      <p:bldP grpId="0" spid="19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8" name="图片 17">
            <a:extLst>
              <a:ext uri="{FF2B5EF4-FFF2-40B4-BE49-F238E27FC236}">
                <a16:creationId xmlns:a16="http://schemas.microsoft.com/office/drawing/2014/main" id="{5A99086B-ABBD-4685-8030-88AF1F8078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D5727CCB-194E-4F9D-80CF-2AE9B1B0CDCD}"/>
              </a:ext>
            </a:extLst>
          </p:cNvPr>
          <p:cNvSpPr/>
          <p:nvPr/>
        </p:nvSpPr>
        <p:spPr>
          <a:xfrm>
            <a:off x="354563" y="286463"/>
            <a:ext cx="11515260" cy="628253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r" blurRad="76200" dir="8100000" dist="25400" rotWithShape="0">
              <a:schemeClr val="tx1">
                <a:lumMod val="85000"/>
                <a:lumOff val="1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1030101010101" pitchFamily="2" typeface="字体视界-紫水晶体"/>
              <a:ea charset="-122" panose="02010601030101010101" pitchFamily="2" typeface="字体视界-紫水晶体"/>
            </a:endParaRPr>
          </a:p>
        </p:txBody>
      </p:sp>
      <p:sp>
        <p:nvSpPr>
          <p:cNvPr id="62" name="矩形 61">
            <a:extLst>
              <a:ext uri="{FF2B5EF4-FFF2-40B4-BE49-F238E27FC236}">
                <a16:creationId xmlns:a16="http://schemas.microsoft.com/office/drawing/2014/main" id="{3FED7510-91E4-43D5-B254-DFC1A7D31716}"/>
              </a:ext>
            </a:extLst>
          </p:cNvPr>
          <p:cNvSpPr/>
          <p:nvPr/>
        </p:nvSpPr>
        <p:spPr>
          <a:xfrm>
            <a:off x="869315" y="1259829"/>
            <a:ext cx="10453370" cy="1005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altLang="en-US" lang="zh-CN" sz="2000">
                <a:ea charset="-122" panose="02010600030101010101" pitchFamily="2" typeface="等线"/>
                <a:sym typeface="+mn-ea"/>
              </a:rPr>
              <a:t>全院护理人员撰写护理论文30篇，其中一篇参加了全国第三届骨科护理学术交流，有3篇参加台州地区学术交流，有2篇参加《当代护士》第二十一次全国护理学术交流。</a:t>
            </a:r>
          </a:p>
        </p:txBody>
      </p:sp>
      <p:grpSp>
        <p:nvGrpSpPr>
          <p:cNvPr id="75" name="Group 100">
            <a:extLst>
              <a:ext uri="{FF2B5EF4-FFF2-40B4-BE49-F238E27FC236}">
                <a16:creationId xmlns:a16="http://schemas.microsoft.com/office/drawing/2014/main" id="{6BE0E2EC-F97E-48BF-9A49-3177584889DD}"/>
              </a:ext>
            </a:extLst>
          </p:cNvPr>
          <p:cNvGrpSpPr/>
          <p:nvPr/>
        </p:nvGrpSpPr>
        <p:grpSpPr>
          <a:xfrm>
            <a:off x="1837295" y="3214099"/>
            <a:ext cx="3005455" cy="1160145"/>
            <a:chOff x="1513650" y="1302669"/>
            <a:chExt cx="2788053" cy="1100124"/>
          </a:xfrm>
        </p:grpSpPr>
        <p:sp>
          <p:nvSpPr>
            <p:cNvPr id="76" name="TextBox 101">
              <a:extLst>
                <a:ext uri="{FF2B5EF4-FFF2-40B4-BE49-F238E27FC236}">
                  <a16:creationId xmlns:a16="http://schemas.microsoft.com/office/drawing/2014/main" id="{88214C11-B423-4E0C-87FC-3DC590486B9E}"/>
                </a:ext>
              </a:extLst>
            </p:cNvPr>
            <p:cNvSpPr txBox="1"/>
            <p:nvPr/>
          </p:nvSpPr>
          <p:spPr>
            <a:xfrm>
              <a:off x="1513650" y="1302670"/>
              <a:ext cx="1017907" cy="42487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GB" b="1" lang="zh-CN">
                  <a:solidFill>
                    <a:schemeClr val="tx1">
                      <a:lumMod val="65000"/>
                      <a:lumOff val="3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发表文章</a:t>
              </a:r>
            </a:p>
          </p:txBody>
        </p:sp>
        <p:sp>
          <p:nvSpPr>
            <p:cNvPr id="77" name="Rectangle 102">
              <a:extLst>
                <a:ext uri="{FF2B5EF4-FFF2-40B4-BE49-F238E27FC236}">
                  <a16:creationId xmlns:a16="http://schemas.microsoft.com/office/drawing/2014/main" id="{EF3E30B7-F557-42C9-AEED-4A0BA8D61D16}"/>
                </a:ext>
              </a:extLst>
            </p:cNvPr>
            <p:cNvSpPr/>
            <p:nvPr/>
          </p:nvSpPr>
          <p:spPr>
            <a:xfrm>
              <a:off x="1513650" y="1709721"/>
              <a:ext cx="2788053" cy="6878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z="1600">
                  <a:ea charset="-122" panose="02010600030101010101" pitchFamily="2" typeface="等线"/>
                  <a:sym typeface="+mn-ea"/>
                </a:rPr>
                <a:t>一篇参加了全国第三届骨科护理学术交流</a:t>
              </a:r>
            </a:p>
          </p:txBody>
        </p:sp>
      </p:grpSp>
      <p:grpSp>
        <p:nvGrpSpPr>
          <p:cNvPr id="81" name="Group 106">
            <a:extLst>
              <a:ext uri="{FF2B5EF4-FFF2-40B4-BE49-F238E27FC236}">
                <a16:creationId xmlns:a16="http://schemas.microsoft.com/office/drawing/2014/main" id="{68960F38-7179-4F06-BCEF-06A5700788E4}"/>
              </a:ext>
            </a:extLst>
          </p:cNvPr>
          <p:cNvGrpSpPr/>
          <p:nvPr/>
        </p:nvGrpSpPr>
        <p:grpSpPr>
          <a:xfrm>
            <a:off x="1837295" y="4738636"/>
            <a:ext cx="3290570" cy="1186180"/>
            <a:chOff x="1513650" y="1278164"/>
            <a:chExt cx="2498218" cy="1124812"/>
          </a:xfrm>
        </p:grpSpPr>
        <p:sp>
          <p:nvSpPr>
            <p:cNvPr id="82" name="TextBox 107">
              <a:extLst>
                <a:ext uri="{FF2B5EF4-FFF2-40B4-BE49-F238E27FC236}">
                  <a16:creationId xmlns:a16="http://schemas.microsoft.com/office/drawing/2014/main" id="{16ED6950-7A6E-4A04-A2AB-B04C25B0F85E}"/>
                </a:ext>
              </a:extLst>
            </p:cNvPr>
            <p:cNvSpPr txBox="1"/>
            <p:nvPr/>
          </p:nvSpPr>
          <p:spPr>
            <a:xfrm>
              <a:off x="1513650" y="1278164"/>
              <a:ext cx="833061" cy="424875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l">
                <a:lnSpc>
                  <a:spcPct val="130000"/>
                </a:lnSpc>
              </a:pPr>
              <a:r>
                <a:rPr altLang="en-GB" b="1" lang="zh-CN">
                  <a:solidFill>
                    <a:schemeClr val="tx1">
                      <a:lumMod val="65000"/>
                      <a:lumOff val="3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发表文章</a:t>
              </a:r>
            </a:p>
          </p:txBody>
        </p:sp>
        <p:sp>
          <p:nvSpPr>
            <p:cNvPr id="83" name="Rectangle 108">
              <a:extLst>
                <a:ext uri="{FF2B5EF4-FFF2-40B4-BE49-F238E27FC236}">
                  <a16:creationId xmlns:a16="http://schemas.microsoft.com/office/drawing/2014/main" id="{E1E93F0D-94B2-4DAD-8CA6-7651D9ACD050}"/>
                </a:ext>
              </a:extLst>
            </p:cNvPr>
            <p:cNvSpPr/>
            <p:nvPr/>
          </p:nvSpPr>
          <p:spPr>
            <a:xfrm>
              <a:off x="1513650" y="1709904"/>
              <a:ext cx="2498218" cy="6878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z="1600">
                  <a:ea charset="-122" panose="02010600030101010101" pitchFamily="2" typeface="等线"/>
                  <a:sym typeface="+mn-ea"/>
                </a:rPr>
                <a:t>有2篇参加《当代护士》第二十一次全国护理学术交流</a:t>
              </a:r>
            </a:p>
          </p:txBody>
        </p:sp>
      </p:grpSp>
      <p:pic>
        <p:nvPicPr>
          <p:cNvPr descr="护士" id="84" name="图片 83">
            <a:extLst>
              <a:ext uri="{FF2B5EF4-FFF2-40B4-BE49-F238E27FC236}">
                <a16:creationId xmlns:a16="http://schemas.microsoft.com/office/drawing/2014/main" id="{79B12F0F-8C03-4247-B1CC-E2AC876156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0205" y="2881619"/>
            <a:ext cx="1114425" cy="1114425"/>
          </a:xfrm>
          <a:prstGeom prst="rect">
            <a:avLst/>
          </a:prstGeom>
        </p:spPr>
      </p:pic>
      <p:pic>
        <p:nvPicPr>
          <p:cNvPr descr="护士 (2)" id="86" name="图片 85">
            <a:extLst>
              <a:ext uri="{FF2B5EF4-FFF2-40B4-BE49-F238E27FC236}">
                <a16:creationId xmlns:a16="http://schemas.microsoft.com/office/drawing/2014/main" id="{144CEC88-2E2B-46B2-B250-CCEF33A386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15885" y="5205084"/>
            <a:ext cx="745490" cy="74549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1733A309-EF4E-4A44-962D-F3D95765DD1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577236" y="2732405"/>
            <a:ext cx="5558100" cy="3925125"/>
          </a:xfrm>
          <a:prstGeom prst="rect">
            <a:avLst/>
          </a:prstGeom>
        </p:spPr>
      </p:pic>
      <p:sp>
        <p:nvSpPr>
          <p:cNvPr id="19" name="文本框 6">
            <a:extLst>
              <a:ext uri="{FF2B5EF4-FFF2-40B4-BE49-F238E27FC236}">
                <a16:creationId xmlns:a16="http://schemas.microsoft.com/office/drawing/2014/main" id="{735EAF2A-DFF3-4AD9-AC19-AA38632A7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944" y="481363"/>
            <a:ext cx="3098165" cy="504462"/>
          </a:xfrm>
          <a:prstGeom prst="rect">
            <a:avLst/>
          </a:prstGeom>
          <a:noFill/>
          <a:ln>
            <a:noFill/>
          </a:ln>
        </p:spPr>
        <p:txBody>
          <a:bodyPr bIns="38871" lIns="77744" rIns="77744" tIns="38871" wrap="square">
            <a:spAutoFit/>
          </a:bodyPr>
          <a:lstStyle/>
          <a:p>
            <a:pPr defTabSz="1096645">
              <a:defRPr/>
            </a:pPr>
            <a:r>
              <a:rPr altLang="en-US" lang="zh-CN" sz="2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出色完成护理工作</a:t>
            </a:r>
          </a:p>
        </p:txBody>
      </p:sp>
    </p:spTree>
    <p:extLst>
      <p:ext uri="{BB962C8B-B14F-4D97-AF65-F5344CB8AC3E}">
        <p14:creationId val="1410638878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8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">
                                      <p:cBhvr>
                                        <p:cTn dur="500" id="24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62"/>
      <p:bldP grpId="0" spid="19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6" name="图片 15">
            <a:extLst>
              <a:ext uri="{FF2B5EF4-FFF2-40B4-BE49-F238E27FC236}">
                <a16:creationId xmlns:a16="http://schemas.microsoft.com/office/drawing/2014/main" id="{DB2D03AA-D1DD-4277-B7E2-11F9331851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7DF4E56F-F7CD-4468-A8C2-DA752629F376}"/>
              </a:ext>
            </a:extLst>
          </p:cNvPr>
          <p:cNvSpPr/>
          <p:nvPr/>
        </p:nvSpPr>
        <p:spPr>
          <a:xfrm>
            <a:off x="6731833" y="2559560"/>
            <a:ext cx="1605280" cy="579120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l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b="1" lang="en-US" sz="3200">
                <a:solidFill>
                  <a:srgbClr val="B098F1"/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Part 06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A70C069C-76B4-4540-A4AE-074B954BF9F8}"/>
              </a:ext>
            </a:extLst>
          </p:cNvPr>
          <p:cNvSpPr/>
          <p:nvPr/>
        </p:nvSpPr>
        <p:spPr>
          <a:xfrm>
            <a:off x="5364470" y="3225995"/>
            <a:ext cx="4246880" cy="701040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altLang="en-US" b="1" lang="zh-CN" sz="4000">
                <a:solidFill>
                  <a:srgbClr val="EB604D"/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工作存在相关问题</a:t>
            </a:r>
          </a:p>
        </p:txBody>
      </p:sp>
      <p:sp>
        <p:nvSpPr>
          <p:cNvPr id="19" name="加号 18">
            <a:extLst>
              <a:ext uri="{FF2B5EF4-FFF2-40B4-BE49-F238E27FC236}">
                <a16:creationId xmlns:a16="http://schemas.microsoft.com/office/drawing/2014/main" id="{23789C1F-27AA-4620-A6F7-570CA8655A82}"/>
              </a:ext>
            </a:extLst>
          </p:cNvPr>
          <p:cNvSpPr/>
          <p:nvPr/>
        </p:nvSpPr>
        <p:spPr>
          <a:xfrm rot="20472936">
            <a:off x="1937904" y="4027422"/>
            <a:ext cx="696130" cy="696130"/>
          </a:xfrm>
          <a:prstGeom prst="mathPl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1030101010101" pitchFamily="2" typeface="字体视界-简圆体"/>
              <a:ea charset="-122" panose="02010601030101010101" pitchFamily="2" typeface="字体视界-简圆体"/>
            </a:endParaRPr>
          </a:p>
        </p:txBody>
      </p:sp>
      <p:sp>
        <p:nvSpPr>
          <p:cNvPr id="20" name="加号 19">
            <a:extLst>
              <a:ext uri="{FF2B5EF4-FFF2-40B4-BE49-F238E27FC236}">
                <a16:creationId xmlns:a16="http://schemas.microsoft.com/office/drawing/2014/main" id="{556DFF90-0784-431B-9503-7B9E595F443F}"/>
              </a:ext>
            </a:extLst>
          </p:cNvPr>
          <p:cNvSpPr/>
          <p:nvPr/>
        </p:nvSpPr>
        <p:spPr>
          <a:xfrm rot="2221369">
            <a:off x="10892985" y="271266"/>
            <a:ext cx="696130" cy="696130"/>
          </a:xfrm>
          <a:prstGeom prst="mathPl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1030101010101" pitchFamily="2" typeface="字体视界-简圆体"/>
              <a:ea charset="-122" panose="02010601030101010101" pitchFamily="2" typeface="字体视界-简圆体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4E80389B-A1F0-4D03-99CF-E07FA659ED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259973" y="951100"/>
            <a:ext cx="7192694" cy="5138260"/>
          </a:xfrm>
          <a:prstGeom prst="rect">
            <a:avLst/>
          </a:prstGeom>
        </p:spPr>
      </p:pic>
    </p:spTree>
    <p:extLst>
      <p:ext uri="{BB962C8B-B14F-4D97-AF65-F5344CB8AC3E}">
        <p14:creationId val="402507751"/>
      </p:ext>
    </p:extLst>
  </p:cSld>
  <p:clrMapOvr>
    <a:masterClrMapping/>
  </p:clrMapOvr>
  <mc:AlternateContent>
    <mc:Choice Requires="p14">
      <p:transition p14:dur="1500" spd="slow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  <p:cond delay="0" evt="onBegin">
                          <p:tn val="17"/>
                        </p:cond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  <p:bldP grpId="0" spid="12"/>
      <p:bldP grpId="0" spid="19"/>
      <p:bldP grpId="0" spid="20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6" name="图片 25">
            <a:extLst>
              <a:ext uri="{FF2B5EF4-FFF2-40B4-BE49-F238E27FC236}">
                <a16:creationId xmlns:a16="http://schemas.microsoft.com/office/drawing/2014/main" id="{643EDF9C-0135-46E5-9554-BB210901D2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D5727CCB-194E-4F9D-80CF-2AE9B1B0CDCD}"/>
              </a:ext>
            </a:extLst>
          </p:cNvPr>
          <p:cNvSpPr/>
          <p:nvPr/>
        </p:nvSpPr>
        <p:spPr>
          <a:xfrm>
            <a:off x="354563" y="286463"/>
            <a:ext cx="11515260" cy="628253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r" blurRad="76200" dir="8100000" dist="25400" rotWithShape="0">
              <a:schemeClr val="tx1">
                <a:lumMod val="85000"/>
                <a:lumOff val="1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1030101010101" pitchFamily="2" typeface="字体视界-紫水晶体"/>
              <a:ea charset="-122" panose="02010601030101010101" pitchFamily="2" typeface="字体视界-紫水晶体"/>
            </a:endParaRPr>
          </a:p>
        </p:txBody>
      </p:sp>
      <p:sp>
        <p:nvSpPr>
          <p:cNvPr id="44" name="文本框 6">
            <a:extLst>
              <a:ext uri="{FF2B5EF4-FFF2-40B4-BE49-F238E27FC236}">
                <a16:creationId xmlns:a16="http://schemas.microsoft.com/office/drawing/2014/main" id="{AA19AFE4-C270-460B-981E-B85FAE3E0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3110" y="491151"/>
            <a:ext cx="3098165" cy="504462"/>
          </a:xfrm>
          <a:prstGeom prst="rect">
            <a:avLst/>
          </a:prstGeom>
          <a:noFill/>
          <a:ln>
            <a:noFill/>
          </a:ln>
        </p:spPr>
        <p:txBody>
          <a:bodyPr bIns="38871" lIns="77744" rIns="77744" tIns="38871" wrap="square">
            <a:spAutoFit/>
          </a:bodyPr>
          <a:lstStyle/>
          <a:p>
            <a:pPr defTabSz="1096645">
              <a:defRPr/>
            </a:pPr>
            <a:r>
              <a:rPr altLang="en-US" lang="zh-CN" sz="2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工作存在相关问题</a:t>
            </a:r>
          </a:p>
        </p:txBody>
      </p:sp>
      <p:cxnSp>
        <p:nvCxnSpPr>
          <p:cNvPr id="45" name="直接连接符 44">
            <a:extLst>
              <a:ext uri="{FF2B5EF4-FFF2-40B4-BE49-F238E27FC236}">
                <a16:creationId xmlns:a16="http://schemas.microsoft.com/office/drawing/2014/main" id="{E0B7B8A4-25D6-4531-BD01-9B56BF487A41}"/>
              </a:ext>
            </a:extLst>
          </p:cNvPr>
          <p:cNvCxnSpPr/>
          <p:nvPr/>
        </p:nvCxnSpPr>
        <p:spPr>
          <a:xfrm flipH="1">
            <a:off x="3599977" y="1969768"/>
            <a:ext cx="0" cy="100252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直接连接符 45">
            <a:extLst>
              <a:ext uri="{FF2B5EF4-FFF2-40B4-BE49-F238E27FC236}">
                <a16:creationId xmlns:a16="http://schemas.microsoft.com/office/drawing/2014/main" id="{EF3187A3-822D-47D6-8256-3F6E0C4ADF05}"/>
              </a:ext>
            </a:extLst>
          </p:cNvPr>
          <p:cNvCxnSpPr/>
          <p:nvPr/>
        </p:nvCxnSpPr>
        <p:spPr>
          <a:xfrm flipH="1">
            <a:off x="8576674" y="1969768"/>
            <a:ext cx="0" cy="100252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7" name="直接连接符 46">
            <a:extLst>
              <a:ext uri="{FF2B5EF4-FFF2-40B4-BE49-F238E27FC236}">
                <a16:creationId xmlns:a16="http://schemas.microsoft.com/office/drawing/2014/main" id="{6AA31C58-62B6-493E-8E5F-86C2E4D1BDFD}"/>
              </a:ext>
            </a:extLst>
          </p:cNvPr>
          <p:cNvCxnSpPr/>
          <p:nvPr/>
        </p:nvCxnSpPr>
        <p:spPr>
          <a:xfrm flipH="1">
            <a:off x="3599977" y="4343689"/>
            <a:ext cx="0" cy="100252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48" name="组合 47">
            <a:extLst>
              <a:ext uri="{FF2B5EF4-FFF2-40B4-BE49-F238E27FC236}">
                <a16:creationId xmlns:a16="http://schemas.microsoft.com/office/drawing/2014/main" id="{1EF07325-597F-4E4C-BD37-7FE49B87BB25}"/>
              </a:ext>
            </a:extLst>
          </p:cNvPr>
          <p:cNvGrpSpPr/>
          <p:nvPr/>
        </p:nvGrpSpPr>
        <p:grpSpPr>
          <a:xfrm>
            <a:off x="829388" y="1916759"/>
            <a:ext cx="10533223" cy="3475372"/>
            <a:chOff x="817489" y="2054570"/>
            <a:chExt cx="10533223" cy="3475372"/>
          </a:xfrm>
        </p:grpSpPr>
        <p:grpSp>
          <p:nvGrpSpPr>
            <p:cNvPr id="49" name="组合 48">
              <a:extLst>
                <a:ext uri="{FF2B5EF4-FFF2-40B4-BE49-F238E27FC236}">
                  <a16:creationId xmlns:a16="http://schemas.microsoft.com/office/drawing/2014/main" id="{8DA9F4CE-E9B2-4D5F-9FC0-75744901C3CC}"/>
                </a:ext>
              </a:extLst>
            </p:cNvPr>
            <p:cNvGrpSpPr/>
            <p:nvPr/>
          </p:nvGrpSpPr>
          <p:grpSpPr>
            <a:xfrm>
              <a:off x="817489" y="2054570"/>
              <a:ext cx="2796540" cy="1288554"/>
              <a:chOff x="601980" y="2158799"/>
              <a:chExt cx="2796540" cy="1288554"/>
            </a:xfrm>
          </p:grpSpPr>
          <p:sp>
            <p:nvSpPr>
              <p:cNvPr id="59" name="文本框 58">
                <a:extLst>
                  <a:ext uri="{FF2B5EF4-FFF2-40B4-BE49-F238E27FC236}">
                    <a16:creationId xmlns:a16="http://schemas.microsoft.com/office/drawing/2014/main" id="{78C2FEB3-F3BC-4502-8F96-7F9475F186F3}"/>
                  </a:ext>
                </a:extLst>
              </p:cNvPr>
              <p:cNvSpPr txBox="1"/>
              <p:nvPr/>
            </p:nvSpPr>
            <p:spPr>
              <a:xfrm>
                <a:off x="601980" y="2158799"/>
                <a:ext cx="2796540" cy="3200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r">
                  <a:lnSpc>
                    <a:spcPts val="1800"/>
                  </a:lnSpc>
                </a:pPr>
                <a:r>
                  <a:rPr altLang="en-US" lang="zh-CN" sz="1600">
                    <a:solidFill>
                      <a:schemeClr val="tx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第一点</a:t>
                </a:r>
              </a:p>
            </p:txBody>
          </p:sp>
          <p:sp>
            <p:nvSpPr>
              <p:cNvPr id="60" name="文本框 59">
                <a:extLst>
                  <a:ext uri="{FF2B5EF4-FFF2-40B4-BE49-F238E27FC236}">
                    <a16:creationId xmlns:a16="http://schemas.microsoft.com/office/drawing/2014/main" id="{16EDA40E-0F94-4972-90AD-FA4CCE057F74}"/>
                  </a:ext>
                </a:extLst>
              </p:cNvPr>
              <p:cNvSpPr txBox="1"/>
              <p:nvPr/>
            </p:nvSpPr>
            <p:spPr>
              <a:xfrm>
                <a:off x="1520909" y="2509244"/>
                <a:ext cx="1876425" cy="5486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l">
                  <a:lnSpc>
                    <a:spcPts val="1800"/>
                  </a:lnSpc>
                </a:pPr>
                <a:r>
                  <a:rPr altLang="en-US" lang="zh-CN" sz="1600">
                    <a:ea charset="-122" panose="02010600030101010101" pitchFamily="2" typeface="等线"/>
                    <a:sym typeface="+mn-ea"/>
                  </a:rPr>
                  <a:t>个别护士素质不高，无菌观念不强</a:t>
                </a:r>
              </a:p>
            </p:txBody>
          </p:sp>
        </p:grpSp>
        <p:grpSp>
          <p:nvGrpSpPr>
            <p:cNvPr id="50" name="组合 49">
              <a:extLst>
                <a:ext uri="{FF2B5EF4-FFF2-40B4-BE49-F238E27FC236}">
                  <a16:creationId xmlns:a16="http://schemas.microsoft.com/office/drawing/2014/main" id="{3412D21F-2326-4E3F-914F-50C95B6D4708}"/>
                </a:ext>
              </a:extLst>
            </p:cNvPr>
            <p:cNvGrpSpPr/>
            <p:nvPr/>
          </p:nvGrpSpPr>
          <p:grpSpPr>
            <a:xfrm>
              <a:off x="8554172" y="2060516"/>
              <a:ext cx="2796540" cy="710665"/>
              <a:chOff x="9997440" y="2163145"/>
              <a:chExt cx="2796540" cy="710665"/>
            </a:xfrm>
          </p:grpSpPr>
          <p:sp>
            <p:nvSpPr>
              <p:cNvPr id="57" name="文本框 56">
                <a:extLst>
                  <a:ext uri="{FF2B5EF4-FFF2-40B4-BE49-F238E27FC236}">
                    <a16:creationId xmlns:a16="http://schemas.microsoft.com/office/drawing/2014/main" id="{D0598FF2-EC77-4C07-8908-0B0B37DFC998}"/>
                  </a:ext>
                </a:extLst>
              </p:cNvPr>
              <p:cNvSpPr txBox="1"/>
              <p:nvPr/>
            </p:nvSpPr>
            <p:spPr>
              <a:xfrm>
                <a:off x="9997439" y="2163145"/>
                <a:ext cx="2796540" cy="3200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>
                  <a:lnSpc>
                    <a:spcPts val="1800"/>
                  </a:lnSpc>
                </a:pPr>
                <a:r>
                  <a:rPr altLang="en-US" lang="zh-CN" sz="1600">
                    <a:solidFill>
                      <a:schemeClr val="tx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第二点</a:t>
                </a:r>
              </a:p>
            </p:txBody>
          </p:sp>
          <p:sp>
            <p:nvSpPr>
              <p:cNvPr id="58" name="文本框 57">
                <a:extLst>
                  <a:ext uri="{FF2B5EF4-FFF2-40B4-BE49-F238E27FC236}">
                    <a16:creationId xmlns:a16="http://schemas.microsoft.com/office/drawing/2014/main" id="{CABDFB5B-A561-4EFD-8767-4CF2BFA3D113}"/>
                  </a:ext>
                </a:extLst>
              </p:cNvPr>
              <p:cNvSpPr txBox="1"/>
              <p:nvPr/>
            </p:nvSpPr>
            <p:spPr>
              <a:xfrm>
                <a:off x="9998710" y="2501600"/>
                <a:ext cx="2160270" cy="5486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>
                  <a:lnSpc>
                    <a:spcPts val="1800"/>
                  </a:lnSpc>
                </a:pPr>
                <a:r>
                  <a:rPr altLang="en-US" lang="zh-CN" sz="1600">
                    <a:ea charset="-122" panose="02010600030101010101" pitchFamily="2" typeface="等线"/>
                    <a:sym typeface="+mn-ea"/>
                  </a:rPr>
                  <a:t>整体护理处于摸索阶段，护理书写欠规范</a:t>
                </a:r>
              </a:p>
            </p:txBody>
          </p:sp>
        </p:grpSp>
        <p:grpSp>
          <p:nvGrpSpPr>
            <p:cNvPr id="51" name="组合 50">
              <a:extLst>
                <a:ext uri="{FF2B5EF4-FFF2-40B4-BE49-F238E27FC236}">
                  <a16:creationId xmlns:a16="http://schemas.microsoft.com/office/drawing/2014/main" id="{D5F80371-9FD9-40FB-96DB-0774BEE1C2BE}"/>
                </a:ext>
              </a:extLst>
            </p:cNvPr>
            <p:cNvGrpSpPr/>
            <p:nvPr/>
          </p:nvGrpSpPr>
          <p:grpSpPr>
            <a:xfrm>
              <a:off x="817489" y="4414843"/>
              <a:ext cx="2796540" cy="1115099"/>
              <a:chOff x="601980" y="2158799"/>
              <a:chExt cx="2796540" cy="1115099"/>
            </a:xfrm>
          </p:grpSpPr>
          <p:sp>
            <p:nvSpPr>
              <p:cNvPr id="55" name="文本框 54">
                <a:extLst>
                  <a:ext uri="{FF2B5EF4-FFF2-40B4-BE49-F238E27FC236}">
                    <a16:creationId xmlns:a16="http://schemas.microsoft.com/office/drawing/2014/main" id="{F6A2DE57-1E1F-475C-8CAC-8235C159A2CE}"/>
                  </a:ext>
                </a:extLst>
              </p:cNvPr>
              <p:cNvSpPr txBox="1"/>
              <p:nvPr/>
            </p:nvSpPr>
            <p:spPr>
              <a:xfrm>
                <a:off x="601980" y="2158800"/>
                <a:ext cx="2796540" cy="3200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r">
                  <a:lnSpc>
                    <a:spcPts val="1800"/>
                  </a:lnSpc>
                </a:pPr>
                <a:r>
                  <a:rPr altLang="en-US" lang="zh-CN" sz="1600">
                    <a:solidFill>
                      <a:schemeClr val="tx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第三点</a:t>
                </a:r>
              </a:p>
            </p:txBody>
          </p:sp>
          <p:sp>
            <p:nvSpPr>
              <p:cNvPr id="56" name="文本框 55">
                <a:extLst>
                  <a:ext uri="{FF2B5EF4-FFF2-40B4-BE49-F238E27FC236}">
                    <a16:creationId xmlns:a16="http://schemas.microsoft.com/office/drawing/2014/main" id="{21D0FAD1-215A-4C94-B841-4D6C04CB53A3}"/>
                  </a:ext>
                </a:extLst>
              </p:cNvPr>
              <p:cNvSpPr txBox="1"/>
              <p:nvPr/>
            </p:nvSpPr>
            <p:spPr>
              <a:xfrm>
                <a:off x="1520909" y="2509244"/>
                <a:ext cx="1876425" cy="5486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r">
                  <a:lnSpc>
                    <a:spcPts val="1800"/>
                  </a:lnSpc>
                </a:pPr>
                <a:r>
                  <a:rPr altLang="en-US" lang="zh-CN" sz="1600">
                    <a:ea charset="-122" panose="02010600030101010101" pitchFamily="2" typeface="等线"/>
                    <a:sym typeface="+mn-ea"/>
                  </a:rPr>
                  <a:t>由于护理人员较少，基础护理不到位</a:t>
                </a:r>
              </a:p>
            </p:txBody>
          </p:sp>
        </p:grpSp>
        <p:grpSp>
          <p:nvGrpSpPr>
            <p:cNvPr id="52" name="组合 51">
              <a:extLst>
                <a:ext uri="{FF2B5EF4-FFF2-40B4-BE49-F238E27FC236}">
                  <a16:creationId xmlns:a16="http://schemas.microsoft.com/office/drawing/2014/main" id="{1A5B2145-9039-47E9-88B9-B48C12007BBA}"/>
                </a:ext>
              </a:extLst>
            </p:cNvPr>
            <p:cNvGrpSpPr/>
            <p:nvPr/>
          </p:nvGrpSpPr>
          <p:grpSpPr>
            <a:xfrm>
              <a:off x="8548517" y="4448085"/>
              <a:ext cx="2796540" cy="891639"/>
              <a:chOff x="9983889" y="3706152"/>
              <a:chExt cx="2796540" cy="891639"/>
            </a:xfrm>
          </p:grpSpPr>
          <p:sp>
            <p:nvSpPr>
              <p:cNvPr id="53" name="文本框 52">
                <a:extLst>
                  <a:ext uri="{FF2B5EF4-FFF2-40B4-BE49-F238E27FC236}">
                    <a16:creationId xmlns:a16="http://schemas.microsoft.com/office/drawing/2014/main" id="{AE7440E0-2294-4DB5-92E2-95F301A735D3}"/>
                  </a:ext>
                </a:extLst>
              </p:cNvPr>
              <p:cNvSpPr txBox="1"/>
              <p:nvPr/>
            </p:nvSpPr>
            <p:spPr>
              <a:xfrm>
                <a:off x="9983887" y="3706152"/>
                <a:ext cx="2796540" cy="3200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>
                  <a:lnSpc>
                    <a:spcPts val="1800"/>
                  </a:lnSpc>
                </a:pPr>
                <a:r>
                  <a:rPr altLang="en-US" lang="zh-CN" sz="1600">
                    <a:solidFill>
                      <a:schemeClr val="tx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第四点</a:t>
                </a:r>
              </a:p>
            </p:txBody>
          </p:sp>
          <p:sp>
            <p:nvSpPr>
              <p:cNvPr id="54" name="文本框 53">
                <a:extLst>
                  <a:ext uri="{FF2B5EF4-FFF2-40B4-BE49-F238E27FC236}">
                    <a16:creationId xmlns:a16="http://schemas.microsoft.com/office/drawing/2014/main" id="{E6DA3FD4-98E4-407F-9EB3-0F99E0FAB645}"/>
                  </a:ext>
                </a:extLst>
              </p:cNvPr>
              <p:cNvSpPr txBox="1"/>
              <p:nvPr/>
            </p:nvSpPr>
            <p:spPr>
              <a:xfrm>
                <a:off x="9985157" y="4044706"/>
                <a:ext cx="1876425" cy="5486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>
                  <a:lnSpc>
                    <a:spcPts val="1800"/>
                  </a:lnSpc>
                </a:pPr>
                <a:r>
                  <a:rPr altLang="en-US" lang="zh-CN" sz="1600">
                    <a:ea charset="-122" panose="02010600030101010101" pitchFamily="2" typeface="等线"/>
                    <a:sym typeface="+mn-ea"/>
                  </a:rPr>
                  <a:t>病房管理不规范，尚不尽人意</a:t>
                </a:r>
              </a:p>
            </p:txBody>
          </p:sp>
        </p:grpSp>
      </p:grpSp>
      <p:cxnSp>
        <p:nvCxnSpPr>
          <p:cNvPr id="61" name="直接连接符 60">
            <a:extLst>
              <a:ext uri="{FF2B5EF4-FFF2-40B4-BE49-F238E27FC236}">
                <a16:creationId xmlns:a16="http://schemas.microsoft.com/office/drawing/2014/main" id="{FA0C6A04-4512-4B1A-B708-DDE50173224E}"/>
              </a:ext>
            </a:extLst>
          </p:cNvPr>
          <p:cNvCxnSpPr/>
          <p:nvPr/>
        </p:nvCxnSpPr>
        <p:spPr>
          <a:xfrm flipH="1">
            <a:off x="8535651" y="4370985"/>
            <a:ext cx="0" cy="100252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62" name="图片 61">
            <a:extLst>
              <a:ext uri="{FF2B5EF4-FFF2-40B4-BE49-F238E27FC236}">
                <a16:creationId xmlns:a16="http://schemas.microsoft.com/office/drawing/2014/main" id="{D45ECCEE-7D97-44B1-B668-80D07A73B4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266506" y="1205226"/>
            <a:ext cx="5286230" cy="4531270"/>
          </a:xfrm>
          <a:prstGeom prst="rect">
            <a:avLst/>
          </a:prstGeom>
        </p:spPr>
      </p:pic>
    </p:spTree>
    <p:extLst>
      <p:ext uri="{BB962C8B-B14F-4D97-AF65-F5344CB8AC3E}">
        <p14:creationId val="4098631605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">
                                      <p:cBhvr>
                                        <p:cTn dur="500" id="15" tmFilter="0,0; .5, 1; 1, 1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9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2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5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8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3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  <p:cond delay="0" evt="onBegin">
                          <p:tn val="34"/>
                        </p:cond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7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9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44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2" name="图片 11">
            <a:extLst>
              <a:ext uri="{FF2B5EF4-FFF2-40B4-BE49-F238E27FC236}">
                <a16:creationId xmlns:a16="http://schemas.microsoft.com/office/drawing/2014/main" id="{DFBBCD54-7C65-4FCB-91D8-4660AC2455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PA_文本框 12">
            <a:extLst>
              <a:ext uri="{FF2B5EF4-FFF2-40B4-BE49-F238E27FC236}">
                <a16:creationId xmlns:a16="http://schemas.microsoft.com/office/drawing/2014/main" id="{E44AD20C-29B9-481C-A809-38C4388023B5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3284215" y="2665816"/>
            <a:ext cx="5623578" cy="1165870"/>
          </a:xfrm>
          <a:prstGeom prst="rect">
            <a:avLst/>
          </a:prstGeom>
          <a:noFill/>
        </p:spPr>
        <p:txBody>
          <a:bodyPr bIns="34295" lIns="68589" rIns="68589" rtlCol="0" tIns="34295" wrap="none">
            <a:spAutoFit/>
          </a:bodyPr>
          <a:lstStyle/>
          <a:p>
            <a:pPr algn="ctr"/>
            <a:r>
              <a:rPr altLang="en-US" lang="zh-CN" sz="7200">
                <a:solidFill>
                  <a:srgbClr val="D98298"/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cs charset="-122" panose="02010601030101010101" typeface="字体视界-简圆体"/>
              </a:rPr>
              <a:t>感谢您的观看</a:t>
            </a:r>
          </a:p>
        </p:txBody>
      </p:sp>
      <p:sp>
        <p:nvSpPr>
          <p:cNvPr id="22" name="加号 21">
            <a:extLst>
              <a:ext uri="{FF2B5EF4-FFF2-40B4-BE49-F238E27FC236}">
                <a16:creationId xmlns:a16="http://schemas.microsoft.com/office/drawing/2014/main" id="{E61FDEF9-4C33-4E7C-9B64-5B4DA56AABBE}"/>
              </a:ext>
            </a:extLst>
          </p:cNvPr>
          <p:cNvSpPr/>
          <p:nvPr/>
        </p:nvSpPr>
        <p:spPr>
          <a:xfrm rot="1092845">
            <a:off x="2859290" y="5952518"/>
            <a:ext cx="696130" cy="696130"/>
          </a:xfrm>
          <a:prstGeom prst="mathPl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24" name="图片 23">
            <a:extLst>
              <a:ext uri="{FF2B5EF4-FFF2-40B4-BE49-F238E27FC236}">
                <a16:creationId xmlns:a16="http://schemas.microsoft.com/office/drawing/2014/main" id="{75B81C0A-035F-4C27-ABF8-DB25C95224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113021" y="3254443"/>
            <a:ext cx="3859966" cy="2757452"/>
          </a:xfrm>
          <a:prstGeom prst="rect">
            <a:avLst/>
          </a:prstGeom>
        </p:spPr>
      </p:pic>
    </p:spTree>
    <p:extLst>
      <p:ext uri="{BB962C8B-B14F-4D97-AF65-F5344CB8AC3E}">
        <p14:creationId val="3026550063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000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 nodeType="clickPar">
                      <p:stCondLst>
                        <p:cond delay="indefinite"/>
                        <p:cond delay="0" evt="onBegin">
                          <p:tn val="10"/>
                        </p:cond>
                      </p:stCondLst>
                      <p:childTnLst>
                        <p:par>
                          <p:cTn fill="hold" id="1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22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2" name="图片 21">
            <a:extLst>
              <a:ext uri="{FF2B5EF4-FFF2-40B4-BE49-F238E27FC236}">
                <a16:creationId xmlns:a16="http://schemas.microsoft.com/office/drawing/2014/main" id="{DE55C08A-E996-4569-A916-0781669176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5">
            <a:extLst>
              <a:ext uri="{FF2B5EF4-FFF2-40B4-BE49-F238E27FC236}">
                <a16:creationId xmlns:a16="http://schemas.microsoft.com/office/drawing/2014/main" id="{102C876E-95E7-408B-8145-113B58E1C70E}"/>
              </a:ext>
            </a:extLst>
          </p:cNvPr>
          <p:cNvSpPr txBox="1"/>
          <p:nvPr/>
        </p:nvSpPr>
        <p:spPr>
          <a:xfrm>
            <a:off x="3059358" y="554081"/>
            <a:ext cx="3052929" cy="539317"/>
          </a:xfrm>
          <a:prstGeom prst="rect">
            <a:avLst/>
          </a:prstGeom>
          <a:noFill/>
        </p:spPr>
        <p:txBody>
          <a:bodyPr bIns="0" lIns="0" rIns="0" tIns="0" wrap="square">
            <a:noAutofit/>
          </a:bodyPr>
          <a:lstStyle/>
          <a:p>
            <a:pPr algn="ctr"/>
            <a:r>
              <a:rPr altLang="en-US" lang="zh-CN" sz="4000">
                <a:solidFill>
                  <a:schemeClr val="bg1"/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cs typeface="+mn-ea"/>
                <a:sym typeface="+mn-lt"/>
              </a:rPr>
              <a:t>目录/content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49E22EF2-23FF-4722-83C7-4E3AF66C0651}"/>
              </a:ext>
            </a:extLst>
          </p:cNvPr>
          <p:cNvSpPr/>
          <p:nvPr/>
        </p:nvSpPr>
        <p:spPr>
          <a:xfrm>
            <a:off x="2753828" y="2176621"/>
            <a:ext cx="3027680" cy="518160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l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2800">
                <a:solidFill>
                  <a:srgbClr val="EB604D"/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认真落实各项制度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0AAA006C-0DC7-46BB-BB3C-9517665E42A8}"/>
              </a:ext>
            </a:extLst>
          </p:cNvPr>
          <p:cNvSpPr/>
          <p:nvPr/>
        </p:nvSpPr>
        <p:spPr>
          <a:xfrm>
            <a:off x="2753828" y="3049827"/>
            <a:ext cx="3027680" cy="518160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l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2800">
                <a:solidFill>
                  <a:srgbClr val="EB604D"/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提高管理业务水平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09DE0115-0915-4457-A5C5-C6EC112C2368}"/>
              </a:ext>
            </a:extLst>
          </p:cNvPr>
          <p:cNvSpPr/>
          <p:nvPr/>
        </p:nvSpPr>
        <p:spPr>
          <a:xfrm>
            <a:off x="2753828" y="3944069"/>
            <a:ext cx="3027680" cy="518160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l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2800">
                <a:solidFill>
                  <a:srgbClr val="EB604D"/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加强医德医风建设</a:t>
            </a: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F03E8E6F-9172-417E-A45A-3CA7620A4180}"/>
              </a:ext>
            </a:extLst>
          </p:cNvPr>
          <p:cNvSpPr/>
          <p:nvPr/>
        </p:nvSpPr>
        <p:spPr>
          <a:xfrm>
            <a:off x="6881549" y="2176621"/>
            <a:ext cx="3027680" cy="518160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l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2800">
                <a:solidFill>
                  <a:srgbClr val="EB604D"/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加强院内感染管理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497EA2DB-70AB-45D4-86B8-43438E714F34}"/>
              </a:ext>
            </a:extLst>
          </p:cNvPr>
          <p:cNvSpPr/>
          <p:nvPr/>
        </p:nvSpPr>
        <p:spPr>
          <a:xfrm>
            <a:off x="6881549" y="3004999"/>
            <a:ext cx="3027680" cy="518160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l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2800">
                <a:solidFill>
                  <a:srgbClr val="EB604D"/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出色完成护理工作</a:t>
            </a: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B9C298F4-4073-432F-A464-B9912204A111}"/>
              </a:ext>
            </a:extLst>
          </p:cNvPr>
          <p:cNvSpPr/>
          <p:nvPr/>
        </p:nvSpPr>
        <p:spPr>
          <a:xfrm>
            <a:off x="6881549" y="3944643"/>
            <a:ext cx="3027680" cy="518160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l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2800">
                <a:solidFill>
                  <a:srgbClr val="EB604D"/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工作存在相关问题</a:t>
            </a:r>
          </a:p>
        </p:txBody>
      </p:sp>
      <p:pic>
        <p:nvPicPr>
          <p:cNvPr id="28" name="图片 27">
            <a:extLst>
              <a:ext uri="{FF2B5EF4-FFF2-40B4-BE49-F238E27FC236}">
                <a16:creationId xmlns:a16="http://schemas.microsoft.com/office/drawing/2014/main" id="{6F5CA3F1-64D0-4536-B2C0-6E75E911EE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b="30190" l="24891" r="30773" t="19131"/>
          <a:stretch>
            <a:fillRect/>
          </a:stretch>
        </p:blipFill>
        <p:spPr>
          <a:xfrm>
            <a:off x="2189018" y="2243194"/>
            <a:ext cx="481680" cy="388824"/>
          </a:xfrm>
          <a:prstGeom prst="rect">
            <a:avLst/>
          </a:prstGeom>
        </p:spPr>
      </p:pic>
      <p:pic>
        <p:nvPicPr>
          <p:cNvPr id="31" name="图片 30">
            <a:extLst>
              <a:ext uri="{FF2B5EF4-FFF2-40B4-BE49-F238E27FC236}">
                <a16:creationId xmlns:a16="http://schemas.microsoft.com/office/drawing/2014/main" id="{CF615DEF-2BFA-4B62-9D9B-38083D68F6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b="30190" l="24891" r="30773" t="19131"/>
          <a:stretch>
            <a:fillRect/>
          </a:stretch>
        </p:blipFill>
        <p:spPr>
          <a:xfrm>
            <a:off x="2189018" y="3108124"/>
            <a:ext cx="481680" cy="388824"/>
          </a:xfrm>
          <a:prstGeom prst="rect">
            <a:avLst/>
          </a:prstGeom>
        </p:spPr>
      </p:pic>
      <p:pic>
        <p:nvPicPr>
          <p:cNvPr id="35" name="图片 34">
            <a:extLst>
              <a:ext uri="{FF2B5EF4-FFF2-40B4-BE49-F238E27FC236}">
                <a16:creationId xmlns:a16="http://schemas.microsoft.com/office/drawing/2014/main" id="{C47C2875-FDCB-4413-A85C-95E33A27E7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b="30190" l="24891" r="30773" t="19131"/>
          <a:stretch>
            <a:fillRect/>
          </a:stretch>
        </p:blipFill>
        <p:spPr>
          <a:xfrm>
            <a:off x="2189018" y="4002365"/>
            <a:ext cx="481680" cy="388824"/>
          </a:xfrm>
          <a:prstGeom prst="rect">
            <a:avLst/>
          </a:prstGeom>
        </p:spPr>
      </p:pic>
      <p:pic>
        <p:nvPicPr>
          <p:cNvPr id="36" name="图片 35">
            <a:extLst>
              <a:ext uri="{FF2B5EF4-FFF2-40B4-BE49-F238E27FC236}">
                <a16:creationId xmlns:a16="http://schemas.microsoft.com/office/drawing/2014/main" id="{E26CC29F-4456-4E5B-92B3-7D44271FD7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b="30190" l="24891" r="30773" t="19131"/>
          <a:stretch>
            <a:fillRect/>
          </a:stretch>
        </p:blipFill>
        <p:spPr>
          <a:xfrm>
            <a:off x="6270000" y="2243194"/>
            <a:ext cx="481680" cy="388824"/>
          </a:xfrm>
          <a:prstGeom prst="rect">
            <a:avLst/>
          </a:prstGeom>
        </p:spPr>
      </p:pic>
      <p:pic>
        <p:nvPicPr>
          <p:cNvPr id="37" name="图片 36">
            <a:extLst>
              <a:ext uri="{FF2B5EF4-FFF2-40B4-BE49-F238E27FC236}">
                <a16:creationId xmlns:a16="http://schemas.microsoft.com/office/drawing/2014/main" id="{D2AB3568-A318-4B24-BFC5-A6D0932375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b="30190" l="24891" r="30773" t="19131"/>
          <a:stretch>
            <a:fillRect/>
          </a:stretch>
        </p:blipFill>
        <p:spPr>
          <a:xfrm>
            <a:off x="6270000" y="3108124"/>
            <a:ext cx="481680" cy="388824"/>
          </a:xfrm>
          <a:prstGeom prst="rect">
            <a:avLst/>
          </a:prstGeom>
        </p:spPr>
      </p:pic>
      <p:pic>
        <p:nvPicPr>
          <p:cNvPr id="38" name="图片 37">
            <a:extLst>
              <a:ext uri="{FF2B5EF4-FFF2-40B4-BE49-F238E27FC236}">
                <a16:creationId xmlns:a16="http://schemas.microsoft.com/office/drawing/2014/main" id="{68B35DB7-E57B-49CA-8E98-4728C2B099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b="30190" l="24891" r="30773" t="19131"/>
          <a:stretch>
            <a:fillRect/>
          </a:stretch>
        </p:blipFill>
        <p:spPr>
          <a:xfrm>
            <a:off x="6270000" y="4002365"/>
            <a:ext cx="481680" cy="388824"/>
          </a:xfrm>
          <a:prstGeom prst="rect">
            <a:avLst/>
          </a:prstGeom>
        </p:spPr>
      </p:pic>
    </p:spTree>
    <p:extLst>
      <p:ext uri="{BB962C8B-B14F-4D97-AF65-F5344CB8AC3E}">
        <p14:creationId val="3186510300"/>
      </p:ext>
    </p:extLst>
  </p:cSld>
  <p:clrMapOvr>
    <a:masterClrMapping/>
  </p:clrMapOvr>
  <mc:AlternateContent>
    <mc:Choice Requires="p14">
      <p:transition p14:dur="1500" spd="slow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  <p:cond delay="0" evt="onBegin">
                          <p:tn val="8"/>
                        </p:cond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  <p:cond delay="0" evt="onBegin">
                          <p:tn val="20"/>
                        </p:cond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 nodeType="clickPar">
                      <p:stCondLst>
                        <p:cond delay="indefinite"/>
                        <p:cond delay="0" evt="onBegin">
                          <p:tn val="32"/>
                        </p:cond>
                      </p:stCondLst>
                      <p:childTnLst>
                        <p:par>
                          <p:cTn fill="hold" id="3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2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5" nodeType="clickPar">
                      <p:stCondLst>
                        <p:cond delay="indefinite"/>
                        <p:cond delay="0" evt="onBegin">
                          <p:tn val="44"/>
                        </p:cond>
                      </p:stCondLst>
                      <p:childTnLst>
                        <p:par>
                          <p:cTn fill="hold" id="4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4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7" nodeType="clickPar">
                      <p:stCondLst>
                        <p:cond delay="indefinite"/>
                        <p:cond delay="0" evt="onBegin">
                          <p:tn val="56"/>
                        </p:cond>
                      </p:stCondLst>
                      <p:childTnLst>
                        <p:par>
                          <p:cTn fill="hold" id="5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2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6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7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8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9" nodeType="clickPar">
                      <p:stCondLst>
                        <p:cond delay="indefinite"/>
                        <p:cond delay="0" evt="onBegin">
                          <p:tn val="68"/>
                        </p:cond>
                      </p:stCondLst>
                      <p:childTnLst>
                        <p:par>
                          <p:cTn fill="hold" id="7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3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4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8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9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18"/>
      <p:bldP grpId="0" spid="21"/>
      <p:bldP grpId="0" spid="24"/>
      <p:bldP grpId="0" spid="27"/>
      <p:bldP grpId="0" spid="30"/>
      <p:bldP grpId="0" spid="33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6" name="图片 15">
            <a:extLst>
              <a:ext uri="{FF2B5EF4-FFF2-40B4-BE49-F238E27FC236}">
                <a16:creationId xmlns:a16="http://schemas.microsoft.com/office/drawing/2014/main" id="{DB2D03AA-D1DD-4277-B7E2-11F9331851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7DF4E56F-F7CD-4468-A8C2-DA752629F376}"/>
              </a:ext>
            </a:extLst>
          </p:cNvPr>
          <p:cNvSpPr/>
          <p:nvPr/>
        </p:nvSpPr>
        <p:spPr>
          <a:xfrm>
            <a:off x="6672748" y="2092078"/>
            <a:ext cx="1605280" cy="579120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l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b="1" lang="en-US" sz="3200">
                <a:solidFill>
                  <a:srgbClr val="B098F1"/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Part 01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A70C069C-76B4-4540-A4AE-074B954BF9F8}"/>
              </a:ext>
            </a:extLst>
          </p:cNvPr>
          <p:cNvSpPr/>
          <p:nvPr/>
        </p:nvSpPr>
        <p:spPr>
          <a:xfrm>
            <a:off x="5305385" y="2758513"/>
            <a:ext cx="4246880" cy="701040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l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4000">
                <a:solidFill>
                  <a:srgbClr val="EB604D"/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认真落实各项制度</a:t>
            </a:r>
          </a:p>
        </p:txBody>
      </p:sp>
      <p:sp>
        <p:nvSpPr>
          <p:cNvPr id="13" name="TextBox 23">
            <a:extLst>
              <a:ext uri="{FF2B5EF4-FFF2-40B4-BE49-F238E27FC236}">
                <a16:creationId xmlns:a16="http://schemas.microsoft.com/office/drawing/2014/main" id="{C9D6827A-7343-4DBC-A890-92F5A793B64C}"/>
              </a:ext>
            </a:extLst>
          </p:cNvPr>
          <p:cNvSpPr txBox="1"/>
          <p:nvPr/>
        </p:nvSpPr>
        <p:spPr>
          <a:xfrm>
            <a:off x="5393114" y="3520230"/>
            <a:ext cx="1834642" cy="509473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342900" marL="342900">
              <a:lnSpc>
                <a:spcPct val="130000"/>
              </a:lnSpc>
              <a:buFont charset="2" panose="05000000000000000000" pitchFamily="2" typeface="Wingdings"/>
              <a:buChar char="ü"/>
            </a:pPr>
            <a:r>
              <a:rPr altLang="en-US" lang="zh-CN" sz="211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cs typeface="+mn-ea"/>
                <a:sym charset="0" panose="020b0604020202020204" pitchFamily="34" typeface="Arial"/>
              </a:rPr>
              <a:t>制度重申</a:t>
            </a:r>
          </a:p>
        </p:txBody>
      </p:sp>
      <p:sp>
        <p:nvSpPr>
          <p:cNvPr id="14" name="TextBox 23">
            <a:extLst>
              <a:ext uri="{FF2B5EF4-FFF2-40B4-BE49-F238E27FC236}">
                <a16:creationId xmlns:a16="http://schemas.microsoft.com/office/drawing/2014/main" id="{30CB5CF4-2EB8-4104-839A-FC00D80A6BD3}"/>
              </a:ext>
            </a:extLst>
          </p:cNvPr>
          <p:cNvSpPr txBox="1"/>
          <p:nvPr/>
        </p:nvSpPr>
        <p:spPr>
          <a:xfrm>
            <a:off x="7831281" y="3499455"/>
            <a:ext cx="1834642" cy="509473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342900" marL="342900">
              <a:lnSpc>
                <a:spcPct val="130000"/>
              </a:lnSpc>
              <a:buFont charset="2" panose="05000000000000000000" pitchFamily="2" typeface="Wingdings"/>
              <a:buChar char="ü"/>
            </a:pPr>
            <a:r>
              <a:rPr altLang="bg-BG" lang="zh-CN" sz="211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cs typeface="+mn-ea"/>
                <a:sym charset="0" panose="020b0604020202020204" pitchFamily="34" typeface="Arial"/>
              </a:rPr>
              <a:t>记录做好</a:t>
            </a:r>
          </a:p>
        </p:txBody>
      </p:sp>
      <p:sp>
        <p:nvSpPr>
          <p:cNvPr id="15" name="TextBox 23">
            <a:extLst>
              <a:ext uri="{FF2B5EF4-FFF2-40B4-BE49-F238E27FC236}">
                <a16:creationId xmlns:a16="http://schemas.microsoft.com/office/drawing/2014/main" id="{E08FCF25-F7CB-4D42-9E17-A708C9757D9F}"/>
              </a:ext>
            </a:extLst>
          </p:cNvPr>
          <p:cNvSpPr txBox="1"/>
          <p:nvPr/>
        </p:nvSpPr>
        <p:spPr>
          <a:xfrm>
            <a:off x="5393114" y="3956845"/>
            <a:ext cx="1834642" cy="509473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342900" marL="342900">
              <a:lnSpc>
                <a:spcPct val="130000"/>
              </a:lnSpc>
              <a:buFont charset="2" panose="05000000000000000000" pitchFamily="2" typeface="Wingdings"/>
              <a:buChar char="ü"/>
            </a:pPr>
            <a:r>
              <a:rPr altLang="bg-BG" lang="zh-CN" sz="211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cs typeface="+mn-ea"/>
                <a:sym charset="0" panose="020b0604020202020204" pitchFamily="34" typeface="Arial"/>
              </a:rPr>
              <a:t>三查七对</a:t>
            </a:r>
          </a:p>
        </p:txBody>
      </p:sp>
      <p:sp>
        <p:nvSpPr>
          <p:cNvPr id="18" name="TextBox 23">
            <a:extLst>
              <a:ext uri="{FF2B5EF4-FFF2-40B4-BE49-F238E27FC236}">
                <a16:creationId xmlns:a16="http://schemas.microsoft.com/office/drawing/2014/main" id="{D208BB5A-4E47-4B1A-B240-E9A0422AD036}"/>
              </a:ext>
            </a:extLst>
          </p:cNvPr>
          <p:cNvSpPr txBox="1"/>
          <p:nvPr/>
        </p:nvSpPr>
        <p:spPr>
          <a:xfrm>
            <a:off x="7831281" y="3936069"/>
            <a:ext cx="1834642" cy="509473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342900" marL="342900">
              <a:lnSpc>
                <a:spcPct val="130000"/>
              </a:lnSpc>
              <a:buFont charset="2" panose="05000000000000000000" pitchFamily="2" typeface="Wingdings"/>
              <a:buChar char="ü"/>
            </a:pPr>
            <a:r>
              <a:rPr altLang="bg-BG" lang="zh-CN" sz="211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cs typeface="+mn-ea"/>
                <a:sym charset="0" panose="020b0604020202020204" pitchFamily="34" typeface="Arial"/>
              </a:rPr>
              <a:t>落实规范</a:t>
            </a:r>
          </a:p>
        </p:txBody>
      </p:sp>
      <p:sp>
        <p:nvSpPr>
          <p:cNvPr id="19" name="加号 18">
            <a:extLst>
              <a:ext uri="{FF2B5EF4-FFF2-40B4-BE49-F238E27FC236}">
                <a16:creationId xmlns:a16="http://schemas.microsoft.com/office/drawing/2014/main" id="{23789C1F-27AA-4620-A6F7-570CA8655A82}"/>
              </a:ext>
            </a:extLst>
          </p:cNvPr>
          <p:cNvSpPr/>
          <p:nvPr/>
        </p:nvSpPr>
        <p:spPr>
          <a:xfrm rot="20472936">
            <a:off x="1937904" y="4027422"/>
            <a:ext cx="696130" cy="696130"/>
          </a:xfrm>
          <a:prstGeom prst="mathPl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1030101010101" pitchFamily="2" typeface="字体视界-简圆体"/>
              <a:ea charset="-122" panose="02010601030101010101" pitchFamily="2" typeface="字体视界-简圆体"/>
            </a:endParaRPr>
          </a:p>
        </p:txBody>
      </p:sp>
      <p:sp>
        <p:nvSpPr>
          <p:cNvPr id="20" name="加号 19">
            <a:extLst>
              <a:ext uri="{FF2B5EF4-FFF2-40B4-BE49-F238E27FC236}">
                <a16:creationId xmlns:a16="http://schemas.microsoft.com/office/drawing/2014/main" id="{556DFF90-0784-431B-9503-7B9E595F443F}"/>
              </a:ext>
            </a:extLst>
          </p:cNvPr>
          <p:cNvSpPr/>
          <p:nvPr/>
        </p:nvSpPr>
        <p:spPr>
          <a:xfrm rot="2221369">
            <a:off x="10892985" y="271266"/>
            <a:ext cx="696130" cy="696130"/>
          </a:xfrm>
          <a:prstGeom prst="mathPl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1030101010101" pitchFamily="2" typeface="字体视界-简圆体"/>
              <a:ea charset="-122" panose="02010601030101010101" pitchFamily="2" typeface="字体视界-简圆体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4E80389B-A1F0-4D03-99CF-E07FA659ED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259973" y="951100"/>
            <a:ext cx="7192694" cy="5138260"/>
          </a:xfrm>
          <a:prstGeom prst="rect">
            <a:avLst/>
          </a:prstGeom>
        </p:spPr>
      </p:pic>
    </p:spTree>
    <p:extLst>
      <p:ext uri="{BB962C8B-B14F-4D97-AF65-F5344CB8AC3E}">
        <p14:creationId val="675496790"/>
      </p:ext>
    </p:extLst>
  </p:cSld>
  <p:clrMapOvr>
    <a:masterClrMapping/>
  </p:clrMapOvr>
  <mc:AlternateContent>
    <mc:Choice Requires="p14">
      <p:transition p14:dur="1500" spd="slow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0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7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4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6" nodeType="clickPar">
                      <p:stCondLst>
                        <p:cond delay="indefinite"/>
                        <p:cond delay="0" evt="onBegin">
                          <p:tn val="45"/>
                        </p:cond>
                      </p:stCondLst>
                      <p:childTnLst>
                        <p:par>
                          <p:cTn fill="hold" id="4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8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  <p:bldP grpId="0" spid="12"/>
      <p:bldP grpId="0" spid="13"/>
      <p:bldP grpId="0" spid="14"/>
      <p:bldP grpId="0" spid="15"/>
      <p:bldP grpId="0" spid="18"/>
      <p:bldP grpId="0" spid="19"/>
      <p:bldP grpId="0" spid="20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6" name="图片 15">
            <a:extLst>
              <a:ext uri="{FF2B5EF4-FFF2-40B4-BE49-F238E27FC236}">
                <a16:creationId xmlns:a16="http://schemas.microsoft.com/office/drawing/2014/main" id="{6747F949-6DFC-4B8E-A3DD-0E25A13E24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D5727CCB-194E-4F9D-80CF-2AE9B1B0CDCD}"/>
              </a:ext>
            </a:extLst>
          </p:cNvPr>
          <p:cNvSpPr/>
          <p:nvPr/>
        </p:nvSpPr>
        <p:spPr>
          <a:xfrm>
            <a:off x="354563" y="286463"/>
            <a:ext cx="11515260" cy="628253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r" blurRad="76200" dir="8100000" dist="25400" rotWithShape="0">
              <a:schemeClr val="tx1">
                <a:lumMod val="85000"/>
                <a:lumOff val="1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1030101010101" pitchFamily="2" typeface="字体视界-紫水晶体"/>
              <a:ea charset="-122" panose="02010601030101010101" pitchFamily="2" typeface="字体视界-紫水晶体"/>
            </a:endParaRPr>
          </a:p>
        </p:txBody>
      </p:sp>
      <p:sp>
        <p:nvSpPr>
          <p:cNvPr id="19" name="文本框 6">
            <a:extLst>
              <a:ext uri="{FF2B5EF4-FFF2-40B4-BE49-F238E27FC236}">
                <a16:creationId xmlns:a16="http://schemas.microsoft.com/office/drawing/2014/main" id="{5F08A90E-4074-47B9-9B38-80C3273EA3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3110" y="512570"/>
            <a:ext cx="3098165" cy="504462"/>
          </a:xfrm>
          <a:prstGeom prst="rect">
            <a:avLst/>
          </a:prstGeom>
          <a:noFill/>
          <a:ln>
            <a:noFill/>
          </a:ln>
        </p:spPr>
        <p:txBody>
          <a:bodyPr bIns="38871" lIns="77744" rIns="77744" tIns="38871" wrap="square">
            <a:spAutoFit/>
          </a:bodyPr>
          <a:lstStyle/>
          <a:p>
            <a:pPr defTabSz="1096645">
              <a:defRPr/>
            </a:pPr>
            <a:r>
              <a:rPr altLang="en-US" lang="zh-CN" sz="2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认真落实各项制度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32B2C8DC-F33F-402B-9CE1-17740F42FE26}"/>
              </a:ext>
            </a:extLst>
          </p:cNvPr>
          <p:cNvSpPr txBox="1"/>
          <p:nvPr/>
        </p:nvSpPr>
        <p:spPr>
          <a:xfrm>
            <a:off x="1313124" y="3475806"/>
            <a:ext cx="4160520" cy="1737360"/>
          </a:xfrm>
          <a:prstGeom prst="rect">
            <a:avLst/>
          </a:prstGeom>
          <a:noFill/>
        </p:spPr>
        <p:txBody>
          <a:bodyPr anchor="t" rtlCol="0" wrap="square">
            <a:spAutoFit/>
          </a:bodyPr>
          <a:lstStyle/>
          <a:p>
            <a:pPr eaLnBrk="1" hangingPunct="1" latinLnBrk="0">
              <a:lnSpc>
                <a:spcPct val="150000"/>
              </a:lnSpc>
            </a:pPr>
            <a:r>
              <a:rPr altLang="en-US" lang="zh-CN"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护理部重申了各级护理人员职责，明确了各类岗位责任制和护理工作制度，如责任护士、巡回护士各尽其职，杜绝了病人自换吊瓶，自拔针的不良现象。</a:t>
            </a:r>
          </a:p>
        </p:txBody>
      </p:sp>
      <p:sp>
        <p:nvSpPr>
          <p:cNvPr id="21" name="矩形 1">
            <a:extLst>
              <a:ext uri="{FF2B5EF4-FFF2-40B4-BE49-F238E27FC236}">
                <a16:creationId xmlns:a16="http://schemas.microsoft.com/office/drawing/2014/main" id="{32BC1CED-C123-49CC-8039-2B52DEB85E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3583" y="2137872"/>
            <a:ext cx="2140834" cy="741118"/>
          </a:xfrm>
          <a:prstGeom prst="rect">
            <a:avLst/>
          </a:prstGeom>
          <a:solidFill>
            <a:srgbClr val="D98298"/>
          </a:solidFill>
          <a:ln algn="ctr" w="25400">
            <a:noFill/>
            <a:miter lim="800000"/>
          </a:ln>
          <a:effectLst/>
        </p:spPr>
        <p:txBody>
          <a:bodyPr anchor="ctr"/>
          <a:lstStyle/>
          <a:p>
            <a:pPr algn="ctr"/>
            <a:endParaRPr altLang="en-US" lang="zh-CN" sz="1705">
              <a:solidFill>
                <a:schemeClr val="bg1"/>
              </a:solidFill>
              <a:latin charset="-122" panose="02010601030101010101" pitchFamily="2" typeface="字体视界-简圆体"/>
              <a:ea charset="-122" panose="02010601030101010101" pitchFamily="2" typeface="字体视界-简圆体"/>
            </a:endParaRPr>
          </a:p>
        </p:txBody>
      </p:sp>
      <p:sp>
        <p:nvSpPr>
          <p:cNvPr id="22" name="文本框 7">
            <a:extLst>
              <a:ext uri="{FF2B5EF4-FFF2-40B4-BE49-F238E27FC236}">
                <a16:creationId xmlns:a16="http://schemas.microsoft.com/office/drawing/2014/main" id="{B41773F8-DACF-480F-B74B-638880063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7704" y="2228032"/>
            <a:ext cx="2139950" cy="6400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altLang="en-US" b="1" lang="zh-CN" sz="3600">
                <a:solidFill>
                  <a:schemeClr val="bg1"/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制度重申</a:t>
            </a:r>
          </a:p>
        </p:txBody>
      </p:sp>
      <p:sp>
        <p:nvSpPr>
          <p:cNvPr id="23" name="燕尾形 9">
            <a:extLst>
              <a:ext uri="{FF2B5EF4-FFF2-40B4-BE49-F238E27FC236}">
                <a16:creationId xmlns:a16="http://schemas.microsoft.com/office/drawing/2014/main" id="{3ABFD5CA-8AC7-4911-9EC0-125372484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7897" y="2158503"/>
            <a:ext cx="474505" cy="714140"/>
          </a:xfrm>
          <a:prstGeom prst="chevron">
            <a:avLst>
              <a:gd fmla="val 50000" name="adj"/>
            </a:avLst>
          </a:prstGeom>
          <a:solidFill>
            <a:srgbClr val="B098F1"/>
          </a:solidFill>
          <a:ln algn="ctr" w="3175">
            <a:noFill/>
            <a:miter lim="800000"/>
          </a:ln>
          <a:effectLst/>
        </p:spPr>
        <p:txBody>
          <a:bodyPr anchor="ctr"/>
          <a:lstStyle/>
          <a:p>
            <a:pPr algn="ctr"/>
            <a:endParaRPr altLang="en-US" lang="zh-CN" sz="1705">
              <a:solidFill>
                <a:schemeClr val="bg1"/>
              </a:solidFill>
              <a:latin charset="-122" panose="02010601030101010101" pitchFamily="2" typeface="字体视界-简圆体"/>
              <a:ea charset="-122" panose="02010601030101010101" pitchFamily="2" typeface="字体视界-简圆体"/>
            </a:endParaRPr>
          </a:p>
        </p:txBody>
      </p:sp>
      <p:sp>
        <p:nvSpPr>
          <p:cNvPr id="24" name="燕尾形 9">
            <a:extLst>
              <a:ext uri="{FF2B5EF4-FFF2-40B4-BE49-F238E27FC236}">
                <a16:creationId xmlns:a16="http://schemas.microsoft.com/office/drawing/2014/main" id="{EC5D0FBE-C194-4313-8F45-023CEC0AF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1467" y="2158503"/>
            <a:ext cx="474505" cy="714140"/>
          </a:xfrm>
          <a:prstGeom prst="chevron">
            <a:avLst>
              <a:gd fmla="val 50000" name="adj"/>
            </a:avLst>
          </a:prstGeom>
          <a:solidFill>
            <a:srgbClr val="B098F1"/>
          </a:solidFill>
          <a:ln algn="ctr" w="3175">
            <a:noFill/>
            <a:miter lim="800000"/>
          </a:ln>
          <a:effectLst/>
        </p:spPr>
        <p:txBody>
          <a:bodyPr anchor="ctr"/>
          <a:lstStyle/>
          <a:p>
            <a:pPr algn="ctr"/>
            <a:endParaRPr altLang="en-US" lang="zh-CN" sz="1705">
              <a:solidFill>
                <a:schemeClr val="bg1"/>
              </a:solidFill>
              <a:latin charset="-122" panose="02010601030101010101" pitchFamily="2" typeface="字体视界-简圆体"/>
              <a:ea charset="-122" panose="02010601030101010101" pitchFamily="2" typeface="字体视界-简圆体"/>
            </a:endParaRPr>
          </a:p>
        </p:txBody>
      </p:sp>
      <p:sp>
        <p:nvSpPr>
          <p:cNvPr id="25" name="燕尾形 9">
            <a:extLst>
              <a:ext uri="{FF2B5EF4-FFF2-40B4-BE49-F238E27FC236}">
                <a16:creationId xmlns:a16="http://schemas.microsoft.com/office/drawing/2014/main" id="{76F6D801-76A7-4AA4-8CB0-A89CC53FEA79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537418" y="2158503"/>
            <a:ext cx="474505" cy="714140"/>
          </a:xfrm>
          <a:prstGeom prst="chevron">
            <a:avLst>
              <a:gd fmla="val 50000" name="adj"/>
            </a:avLst>
          </a:prstGeom>
          <a:solidFill>
            <a:srgbClr val="B098F1"/>
          </a:solidFill>
          <a:ln algn="ctr" w="3175">
            <a:noFill/>
            <a:miter lim="800000"/>
          </a:ln>
          <a:effectLst/>
        </p:spPr>
        <p:txBody>
          <a:bodyPr anchor="ctr" rot="10800000"/>
          <a:lstStyle/>
          <a:p>
            <a:pPr algn="ctr"/>
            <a:endParaRPr altLang="en-US" lang="zh-CN" sz="1705">
              <a:solidFill>
                <a:schemeClr val="bg1"/>
              </a:solidFill>
              <a:latin charset="-122" panose="02010601030101010101" pitchFamily="2" typeface="字体视界-简圆体"/>
              <a:ea charset="-122" panose="02010601030101010101" pitchFamily="2" typeface="字体视界-简圆体"/>
            </a:endParaRPr>
          </a:p>
        </p:txBody>
      </p:sp>
      <p:sp>
        <p:nvSpPr>
          <p:cNvPr id="26" name="燕尾形 9">
            <a:extLst>
              <a:ext uri="{FF2B5EF4-FFF2-40B4-BE49-F238E27FC236}">
                <a16:creationId xmlns:a16="http://schemas.microsoft.com/office/drawing/2014/main" id="{3B1EAAD1-BB3B-4398-84B2-1CCF3B33D02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897663" y="2158503"/>
            <a:ext cx="474506" cy="714140"/>
          </a:xfrm>
          <a:prstGeom prst="chevron">
            <a:avLst>
              <a:gd fmla="val 50000" name="adj"/>
            </a:avLst>
          </a:prstGeom>
          <a:solidFill>
            <a:srgbClr val="B098F1"/>
          </a:solidFill>
          <a:ln algn="ctr" w="3175">
            <a:noFill/>
            <a:miter lim="800000"/>
          </a:ln>
          <a:effectLst/>
        </p:spPr>
        <p:txBody>
          <a:bodyPr anchor="ctr" rot="10800000"/>
          <a:lstStyle/>
          <a:p>
            <a:pPr algn="ctr"/>
            <a:endParaRPr altLang="en-US" lang="zh-CN" sz="1705">
              <a:solidFill>
                <a:schemeClr val="bg1"/>
              </a:solidFill>
              <a:latin charset="-122" panose="02010601030101010101" pitchFamily="2" typeface="字体视界-简圆体"/>
              <a:ea charset="-122" panose="02010601030101010101" pitchFamily="2" typeface="字体视界-简圆体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2472A3A5-6166-4ED1-BF75-9B3C193199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5629814" y="485159"/>
            <a:ext cx="6083838" cy="6083838"/>
          </a:xfrm>
          <a:prstGeom prst="rect">
            <a:avLst/>
          </a:prstGeom>
        </p:spPr>
      </p:pic>
    </p:spTree>
    <p:extLst>
      <p:ext uri="{BB962C8B-B14F-4D97-AF65-F5344CB8AC3E}">
        <p14:creationId val="1778403981"/>
      </p:ext>
    </p:extLst>
  </p:cSld>
  <p:clrMapOvr>
    <a:masterClrMapping/>
  </p:clrMapOvr>
  <p:transition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">
                                      <p:cBhvr>
                                        <p:cTn dur="500" id="15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7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9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1" nodeType="after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lide(fromRight)" transition="in">
                                      <p:cBhvr>
                                        <p:cTn dur="500" id="23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lide(fromRight)" transition="in">
                                      <p:cBhvr>
                                        <p:cTn dur="500" id="26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lide(fromLeft)" transition="in">
                                      <p:cBhvr>
                                        <p:cTn dur="500" id="2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lide(fromLeft)" transition="in">
                                      <p:cBhvr>
                                        <p:cTn dur="500" id="32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1" id="38" nodeType="afterEffect" presetClass="entr" presetID="27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dur="80" id="4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dur="80" id="41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80" id="42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 nodeType="clickPar">
                      <p:stCondLst>
                        <p:cond delay="indefinite"/>
                        <p:cond delay="0" evt="onBegin">
                          <p:tn val="42"/>
                        </p:cond>
                      </p:stCondLst>
                      <p:childTnLst>
                        <p:par>
                          <p:cTn fill="hold" id="4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19"/>
      <p:bldP grpId="1" spid="20"/>
      <p:bldP grpId="0" spid="21"/>
      <p:bldP grpId="0" spid="22"/>
      <p:bldP grpId="0" spid="23"/>
      <p:bldP grpId="0" spid="24"/>
      <p:bldP grpId="0" spid="25"/>
      <p:bldP grpId="0" spid="26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0" name="图片 19">
            <a:extLst>
              <a:ext uri="{FF2B5EF4-FFF2-40B4-BE49-F238E27FC236}">
                <a16:creationId xmlns:a16="http://schemas.microsoft.com/office/drawing/2014/main" id="{336E47D3-8DA9-4BA6-B552-662F436AC6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D5727CCB-194E-4F9D-80CF-2AE9B1B0CDCD}"/>
              </a:ext>
            </a:extLst>
          </p:cNvPr>
          <p:cNvSpPr/>
          <p:nvPr/>
        </p:nvSpPr>
        <p:spPr>
          <a:xfrm>
            <a:off x="354563" y="286463"/>
            <a:ext cx="11515260" cy="628253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r" blurRad="76200" dir="8100000" dist="25400" rotWithShape="0">
              <a:schemeClr val="tx1">
                <a:lumMod val="85000"/>
                <a:lumOff val="1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1030101010101" pitchFamily="2" typeface="字体视界-紫水晶体"/>
              <a:ea charset="-122" panose="02010601030101010101" pitchFamily="2" typeface="字体视界-紫水晶体"/>
            </a:endParaRPr>
          </a:p>
        </p:txBody>
      </p:sp>
      <p:sp>
        <p:nvSpPr>
          <p:cNvPr id="8" name="矩形 38">
            <a:extLst>
              <a:ext uri="{FF2B5EF4-FFF2-40B4-BE49-F238E27FC236}">
                <a16:creationId xmlns:a16="http://schemas.microsoft.com/office/drawing/2014/main" id="{1AC474B8-A07F-47B9-BE1C-AC9688CBE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7130" y="4412655"/>
            <a:ext cx="1148050" cy="380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3" lIns="91425" rIns="91425" tIns="45713" wrap="none">
            <a:spAutoFit/>
          </a:bodyPr>
          <a:lstStyle/>
          <a:p>
            <a:pPr algn="ctr">
              <a:defRPr/>
            </a:pPr>
            <a:r>
              <a:rPr altLang="en-US" lang="zh-CN" sz="1895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做好记录</a:t>
            </a:r>
          </a:p>
        </p:txBody>
      </p:sp>
      <p:sp>
        <p:nvSpPr>
          <p:cNvPr id="9" name="矩形 47">
            <a:extLst>
              <a:ext uri="{FF2B5EF4-FFF2-40B4-BE49-F238E27FC236}">
                <a16:creationId xmlns:a16="http://schemas.microsoft.com/office/drawing/2014/main" id="{A8326D06-1AA4-42DC-B942-13418573F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680" y="4954613"/>
            <a:ext cx="2446020" cy="1042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bevel/>
              </a14:hiddenLine>
            </a:ext>
          </a:extLst>
        </p:spPr>
        <p:txBody>
          <a:bodyPr bIns="45713" lIns="91425" rIns="91425" tIns="45713"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sym typeface="+mn-ea"/>
              </a:rPr>
              <a:t>要求医嘱班班查对，每周护士长参加总核对1-2次，有记录，每周核对</a:t>
            </a:r>
          </a:p>
        </p:txBody>
      </p:sp>
      <p:sp>
        <p:nvSpPr>
          <p:cNvPr id="11" name="矩形 51">
            <a:extLst>
              <a:ext uri="{FF2B5EF4-FFF2-40B4-BE49-F238E27FC236}">
                <a16:creationId xmlns:a16="http://schemas.microsoft.com/office/drawing/2014/main" id="{03106D3F-2F19-4452-A56A-7657F0A40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1293" y="4412655"/>
            <a:ext cx="1148050" cy="380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3" lIns="91425" rIns="91425" tIns="45713" wrap="none">
            <a:spAutoFit/>
          </a:bodyPr>
          <a:lstStyle/>
          <a:p>
            <a:pPr algn="ctr">
              <a:defRPr/>
            </a:pPr>
            <a:r>
              <a:rPr altLang="en-US" lang="zh-CN" sz="1895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三查七对</a:t>
            </a:r>
          </a:p>
        </p:txBody>
      </p:sp>
      <p:sp>
        <p:nvSpPr>
          <p:cNvPr id="12" name="矩形 47">
            <a:extLst>
              <a:ext uri="{FF2B5EF4-FFF2-40B4-BE49-F238E27FC236}">
                <a16:creationId xmlns:a16="http://schemas.microsoft.com/office/drawing/2014/main" id="{B3FFFF2F-7055-41F0-B5DF-8D4CBC8E0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1809" y="4954598"/>
            <a:ext cx="2328703" cy="1042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bevel/>
              </a14:hiddenLine>
            </a:ext>
          </a:extLst>
        </p:spPr>
        <p:txBody>
          <a:bodyPr bIns="45713" lIns="91425" rIns="91425" tIns="45713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sym typeface="+mn-ea"/>
              </a:rPr>
              <a:t>护理操作时要求所有工作人员要做好三查七对，避免出现失误</a:t>
            </a:r>
          </a:p>
        </p:txBody>
      </p:sp>
      <p:sp>
        <p:nvSpPr>
          <p:cNvPr id="14" name="矩形 53">
            <a:extLst>
              <a:ext uri="{FF2B5EF4-FFF2-40B4-BE49-F238E27FC236}">
                <a16:creationId xmlns:a16="http://schemas.microsoft.com/office/drawing/2014/main" id="{49AC8DE9-4A0C-494D-8DB4-037428475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3871" y="4412655"/>
            <a:ext cx="1148050" cy="380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3" lIns="91425" rIns="91425" tIns="45713" wrap="none">
            <a:spAutoFit/>
          </a:bodyPr>
          <a:lstStyle/>
          <a:p>
            <a:pPr algn="ctr">
              <a:defRPr/>
            </a:pPr>
            <a:r>
              <a:rPr altLang="en-US" lang="zh-CN" sz="1895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减少差错</a:t>
            </a:r>
          </a:p>
        </p:txBody>
      </p:sp>
      <p:sp>
        <p:nvSpPr>
          <p:cNvPr id="15" name="矩形 47">
            <a:extLst>
              <a:ext uri="{FF2B5EF4-FFF2-40B4-BE49-F238E27FC236}">
                <a16:creationId xmlns:a16="http://schemas.microsoft.com/office/drawing/2014/main" id="{5199963C-7D38-48A5-8E17-D01E721754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4703" y="4954598"/>
            <a:ext cx="2328703" cy="1042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bevel/>
              </a14:hiddenLine>
            </a:ext>
          </a:extLst>
        </p:spPr>
        <p:txBody>
          <a:bodyPr bIns="45713" lIns="91425" rIns="91425" tIns="45713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  <a:sym typeface="+mn-ea"/>
              </a:rPr>
              <a:t>医护人员要坚持填写输液卡，一年未发生大的护理差错</a:t>
            </a:r>
          </a:p>
        </p:txBody>
      </p:sp>
      <p:sp>
        <p:nvSpPr>
          <p:cNvPr id="16" name="矩形 36">
            <a:extLst>
              <a:ext uri="{FF2B5EF4-FFF2-40B4-BE49-F238E27FC236}">
                <a16:creationId xmlns:a16="http://schemas.microsoft.com/office/drawing/2014/main" id="{04066DA4-37ED-45F4-9210-F33A984C5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1154" y="4799308"/>
            <a:ext cx="1800101" cy="45716"/>
          </a:xfrm>
          <a:prstGeom prst="rect">
            <a:avLst/>
          </a:prstGeom>
          <a:solidFill>
            <a:srgbClr val="7BBFBB"/>
          </a:solidFill>
          <a:ln>
            <a:noFill/>
          </a:ln>
        </p:spPr>
        <p:txBody>
          <a:bodyPr anchor="ctr"/>
          <a:lstStyle/>
          <a:p>
            <a:pPr algn="ctr"/>
            <a:endParaRPr altLang="zh-CN" lang="zh-CN" sz="20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17" name="矩形 36">
            <a:extLst>
              <a:ext uri="{FF2B5EF4-FFF2-40B4-BE49-F238E27FC236}">
                <a16:creationId xmlns:a16="http://schemas.microsoft.com/office/drawing/2014/main" id="{3B93FDF5-7F82-49B6-BCC0-15BE01BC8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2658" y="4799308"/>
            <a:ext cx="1800101" cy="45716"/>
          </a:xfrm>
          <a:prstGeom prst="rect">
            <a:avLst/>
          </a:prstGeom>
          <a:solidFill>
            <a:srgbClr val="7BBFBB"/>
          </a:solidFill>
          <a:ln>
            <a:noFill/>
          </a:ln>
        </p:spPr>
        <p:txBody>
          <a:bodyPr anchor="ctr"/>
          <a:lstStyle/>
          <a:p>
            <a:pPr algn="ctr"/>
            <a:endParaRPr altLang="zh-CN" lang="zh-CN" sz="20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18" name="矩形 36">
            <a:extLst>
              <a:ext uri="{FF2B5EF4-FFF2-40B4-BE49-F238E27FC236}">
                <a16:creationId xmlns:a16="http://schemas.microsoft.com/office/drawing/2014/main" id="{C830904E-BB57-4715-8C3D-58D14C57E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7893" y="4799308"/>
            <a:ext cx="1800101" cy="45716"/>
          </a:xfrm>
          <a:prstGeom prst="rect">
            <a:avLst/>
          </a:prstGeom>
          <a:solidFill>
            <a:srgbClr val="7BBFBB"/>
          </a:solidFill>
          <a:ln>
            <a:noFill/>
          </a:ln>
        </p:spPr>
        <p:txBody>
          <a:bodyPr anchor="ctr"/>
          <a:lstStyle/>
          <a:p>
            <a:pPr algn="ctr"/>
            <a:endParaRPr altLang="zh-CN" lang="zh-CN" sz="20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pic>
        <p:nvPicPr>
          <p:cNvPr id="29" name="图片 28">
            <a:extLst>
              <a:ext uri="{FF2B5EF4-FFF2-40B4-BE49-F238E27FC236}">
                <a16:creationId xmlns:a16="http://schemas.microsoft.com/office/drawing/2014/main" id="{D23479AE-170B-4772-BFC3-E5E57E1D22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214846" y="1464226"/>
            <a:ext cx="2786784" cy="2786784"/>
          </a:xfrm>
          <a:prstGeom prst="rect">
            <a:avLst/>
          </a:prstGeom>
        </p:spPr>
      </p:pic>
      <p:pic>
        <p:nvPicPr>
          <p:cNvPr id="31" name="图片 30">
            <a:extLst>
              <a:ext uri="{FF2B5EF4-FFF2-40B4-BE49-F238E27FC236}">
                <a16:creationId xmlns:a16="http://schemas.microsoft.com/office/drawing/2014/main" id="{F5101D96-652B-47FB-8DED-B3685C3410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528979" y="1592839"/>
            <a:ext cx="2560023" cy="2560023"/>
          </a:xfrm>
          <a:prstGeom prst="rect">
            <a:avLst/>
          </a:prstGeom>
        </p:spPr>
      </p:pic>
      <p:pic>
        <p:nvPicPr>
          <p:cNvPr id="33" name="图片 32">
            <a:extLst>
              <a:ext uri="{FF2B5EF4-FFF2-40B4-BE49-F238E27FC236}">
                <a16:creationId xmlns:a16="http://schemas.microsoft.com/office/drawing/2014/main" id="{93292583-92FF-4780-9C19-9E5BA3122EF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970758" y="1677879"/>
            <a:ext cx="2362332" cy="2362332"/>
          </a:xfrm>
          <a:prstGeom prst="rect">
            <a:avLst/>
          </a:prstGeom>
        </p:spPr>
      </p:pic>
      <p:sp>
        <p:nvSpPr>
          <p:cNvPr id="21" name="文本框 6">
            <a:extLst>
              <a:ext uri="{FF2B5EF4-FFF2-40B4-BE49-F238E27FC236}">
                <a16:creationId xmlns:a16="http://schemas.microsoft.com/office/drawing/2014/main" id="{D584F6EB-A0D3-4655-8FF1-DE077D69E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3110" y="512570"/>
            <a:ext cx="3098165" cy="504462"/>
          </a:xfrm>
          <a:prstGeom prst="rect">
            <a:avLst/>
          </a:prstGeom>
          <a:noFill/>
          <a:ln>
            <a:noFill/>
          </a:ln>
        </p:spPr>
        <p:txBody>
          <a:bodyPr bIns="38871" lIns="77744" rIns="77744" tIns="38871" wrap="square">
            <a:spAutoFit/>
          </a:bodyPr>
          <a:lstStyle/>
          <a:p>
            <a:pPr defTabSz="1096645">
              <a:defRPr/>
            </a:pPr>
            <a:r>
              <a:rPr altLang="en-US" lang="zh-CN" sz="2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认真落实各项制度</a:t>
            </a:r>
          </a:p>
        </p:txBody>
      </p:sp>
    </p:spTree>
    <p:extLst>
      <p:ext uri="{BB962C8B-B14F-4D97-AF65-F5344CB8AC3E}">
        <p14:creationId val="284151814"/>
      </p:ext>
    </p:extLst>
  </p:cSld>
  <p:clrMapOvr>
    <a:masterClrMapping/>
  </p:clrMapOvr>
  <p:transition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4" nodeType="afterEffect" presetClass="entr" presetID="2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right)" prLst="gradientSize: 0.1" transition="in">
                                      <p:cBhvr>
                                        <p:cTn dur="500" id="18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0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5" nodeType="afterEffect" presetClass="entr" presetID="2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right)" prLst="gradientSize: 0.1" transition="in">
                                      <p:cBhvr>
                                        <p:cTn dur="500" id="2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1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6" nodeType="afterEffect" presetClass="entr" presetID="2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right)" prLst="gradientSize: 0.1" transition="in">
                                      <p:cBhvr>
                                        <p:cTn dur="500" id="4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42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47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1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52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57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">
                                      <p:cBhvr>
                                        <p:cTn dur="500" id="63" tmFilter="0,0; .5, 1; 1, 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8"/>
      <p:bldP grpId="0" spid="9"/>
      <p:bldP grpId="0" spid="11"/>
      <p:bldP grpId="0" spid="12"/>
      <p:bldP grpId="0" spid="14"/>
      <p:bldP grpId="0" spid="15"/>
      <p:bldP grpId="0" spid="16"/>
      <p:bldP grpId="0" spid="17"/>
      <p:bldP grpId="0" spid="18"/>
      <p:bldP grpId="0" spid="21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3" name="图片 22">
            <a:extLst>
              <a:ext uri="{FF2B5EF4-FFF2-40B4-BE49-F238E27FC236}">
                <a16:creationId xmlns:a16="http://schemas.microsoft.com/office/drawing/2014/main" id="{313C7CC6-1196-4772-90F0-E87E66E331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D5727CCB-194E-4F9D-80CF-2AE9B1B0CDCD}"/>
              </a:ext>
            </a:extLst>
          </p:cNvPr>
          <p:cNvSpPr/>
          <p:nvPr/>
        </p:nvSpPr>
        <p:spPr>
          <a:xfrm>
            <a:off x="354563" y="286463"/>
            <a:ext cx="11515260" cy="628253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r" blurRad="76200" dir="8100000" dist="25400" rotWithShape="0">
              <a:schemeClr val="tx1">
                <a:lumMod val="85000"/>
                <a:lumOff val="1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1030101010101" pitchFamily="2" typeface="字体视界-紫水晶体"/>
              <a:ea charset="-122" panose="02010601030101010101" pitchFamily="2" typeface="字体视界-紫水晶体"/>
            </a:endParaRPr>
          </a:p>
        </p:txBody>
      </p:sp>
      <p:grpSp>
        <p:nvGrpSpPr>
          <p:cNvPr id="8" name="Group 41">
            <a:extLst>
              <a:ext uri="{FF2B5EF4-FFF2-40B4-BE49-F238E27FC236}">
                <a16:creationId xmlns:a16="http://schemas.microsoft.com/office/drawing/2014/main" id="{9DD82896-B10E-42B7-9D94-8DAC4A80147B}"/>
              </a:ext>
            </a:extLst>
          </p:cNvPr>
          <p:cNvGrpSpPr/>
          <p:nvPr/>
        </p:nvGrpSpPr>
        <p:grpSpPr>
          <a:xfrm>
            <a:off x="2027686" y="1871990"/>
            <a:ext cx="2093123" cy="1115060"/>
            <a:chOff x="10510666" y="1598874"/>
            <a:chExt cx="1785872" cy="1057373"/>
          </a:xfrm>
        </p:grpSpPr>
        <p:sp>
          <p:nvSpPr>
            <p:cNvPr id="9" name="TextBox 42">
              <a:extLst>
                <a:ext uri="{FF2B5EF4-FFF2-40B4-BE49-F238E27FC236}">
                  <a16:creationId xmlns:a16="http://schemas.microsoft.com/office/drawing/2014/main" id="{8C519FF9-867D-4BDD-B1E0-D071BEBF0C40}"/>
                </a:ext>
              </a:extLst>
            </p:cNvPr>
            <p:cNvSpPr txBox="1"/>
            <p:nvPr/>
          </p:nvSpPr>
          <p:spPr>
            <a:xfrm>
              <a:off x="11165285" y="1598874"/>
              <a:ext cx="1131253" cy="42487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altLang="en-GB" b="1" lang="zh-CN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b0604020202020204" pitchFamily="34" typeface="Arial"/>
                </a:rPr>
                <a:t>交接班制度</a:t>
              </a:r>
            </a:p>
          </p:txBody>
        </p:sp>
        <p:sp>
          <p:nvSpPr>
            <p:cNvPr id="11" name="Rectangle 43">
              <a:extLst>
                <a:ext uri="{FF2B5EF4-FFF2-40B4-BE49-F238E27FC236}">
                  <a16:creationId xmlns:a16="http://schemas.microsoft.com/office/drawing/2014/main" id="{D8B7A815-FBCF-402A-8B90-33191715CA2D}"/>
                </a:ext>
              </a:extLst>
            </p:cNvPr>
            <p:cNvSpPr/>
            <p:nvPr/>
          </p:nvSpPr>
          <p:spPr>
            <a:xfrm>
              <a:off x="10510666" y="1963174"/>
              <a:ext cx="1785733" cy="6878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altLang="en-US" lang="zh-CN" sz="1600"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坚持床头交接班制度及晨间护理</a:t>
              </a:r>
            </a:p>
          </p:txBody>
        </p:sp>
      </p:grpSp>
      <p:grpSp>
        <p:nvGrpSpPr>
          <p:cNvPr id="12" name="Group 41">
            <a:extLst>
              <a:ext uri="{FF2B5EF4-FFF2-40B4-BE49-F238E27FC236}">
                <a16:creationId xmlns:a16="http://schemas.microsoft.com/office/drawing/2014/main" id="{25DB48EC-2F47-4443-B82E-8A567F18E1DC}"/>
              </a:ext>
            </a:extLst>
          </p:cNvPr>
          <p:cNvGrpSpPr/>
          <p:nvPr/>
        </p:nvGrpSpPr>
        <p:grpSpPr>
          <a:xfrm>
            <a:off x="825705" y="3893492"/>
            <a:ext cx="2391573" cy="1115695"/>
            <a:chOff x="10256026" y="1598874"/>
            <a:chExt cx="2040512" cy="1057975"/>
          </a:xfrm>
        </p:grpSpPr>
        <p:sp>
          <p:nvSpPr>
            <p:cNvPr id="14" name="TextBox 42">
              <a:extLst>
                <a:ext uri="{FF2B5EF4-FFF2-40B4-BE49-F238E27FC236}">
                  <a16:creationId xmlns:a16="http://schemas.microsoft.com/office/drawing/2014/main" id="{C4A92D0A-135B-4DE0-8399-EB29F37F4D9A}"/>
                </a:ext>
              </a:extLst>
            </p:cNvPr>
            <p:cNvSpPr txBox="1"/>
            <p:nvPr/>
          </p:nvSpPr>
          <p:spPr>
            <a:xfrm>
              <a:off x="10970241" y="1598874"/>
              <a:ext cx="1326297" cy="42487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altLang="en-US" b="1" lang="zh-CN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b0604020202020204" pitchFamily="34" typeface="Arial"/>
                </a:rPr>
                <a:t>落实操作规范</a:t>
              </a:r>
            </a:p>
          </p:txBody>
        </p:sp>
        <p:sp>
          <p:nvSpPr>
            <p:cNvPr id="15" name="Rectangle 43">
              <a:extLst>
                <a:ext uri="{FF2B5EF4-FFF2-40B4-BE49-F238E27FC236}">
                  <a16:creationId xmlns:a16="http://schemas.microsoft.com/office/drawing/2014/main" id="{688F74DA-021C-4006-A528-F296FC8C3E83}"/>
                </a:ext>
              </a:extLst>
            </p:cNvPr>
            <p:cNvSpPr/>
            <p:nvPr/>
          </p:nvSpPr>
          <p:spPr>
            <a:xfrm>
              <a:off x="10256026" y="1963776"/>
              <a:ext cx="2018160" cy="6878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altLang="en-US" lang="zh-CN" sz="16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配备五种操作处置盘。落实操作规程</a:t>
              </a:r>
            </a:p>
          </p:txBody>
        </p:sp>
      </p:grpSp>
      <p:grpSp>
        <p:nvGrpSpPr>
          <p:cNvPr id="16" name="Group 41">
            <a:extLst>
              <a:ext uri="{FF2B5EF4-FFF2-40B4-BE49-F238E27FC236}">
                <a16:creationId xmlns:a16="http://schemas.microsoft.com/office/drawing/2014/main" id="{77E53F4E-CA20-499E-B0C2-75173BB57FA4}"/>
              </a:ext>
            </a:extLst>
          </p:cNvPr>
          <p:cNvGrpSpPr/>
          <p:nvPr/>
        </p:nvGrpSpPr>
        <p:grpSpPr>
          <a:xfrm>
            <a:off x="8461822" y="4187134"/>
            <a:ext cx="2456815" cy="1486698"/>
            <a:chOff x="10200221" y="1599322"/>
            <a:chExt cx="2096177" cy="1409784"/>
          </a:xfrm>
        </p:grpSpPr>
        <p:sp>
          <p:nvSpPr>
            <p:cNvPr id="17" name="TextBox 42">
              <a:extLst>
                <a:ext uri="{FF2B5EF4-FFF2-40B4-BE49-F238E27FC236}">
                  <a16:creationId xmlns:a16="http://schemas.microsoft.com/office/drawing/2014/main" id="{0A99DBB1-A905-4B12-AAA2-352F0373246A}"/>
                </a:ext>
              </a:extLst>
            </p:cNvPr>
            <p:cNvSpPr txBox="1"/>
            <p:nvPr/>
          </p:nvSpPr>
          <p:spPr>
            <a:xfrm>
              <a:off x="10200222" y="1599322"/>
              <a:ext cx="1326297" cy="42487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GB" b="1" lang="zh-CN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b0604020202020204" pitchFamily="34" typeface="Arial"/>
                </a:rPr>
                <a:t>坚持数据登记</a:t>
              </a:r>
            </a:p>
          </p:txBody>
        </p:sp>
        <p:sp>
          <p:nvSpPr>
            <p:cNvPr id="18" name="Rectangle 43">
              <a:extLst>
                <a:ext uri="{FF2B5EF4-FFF2-40B4-BE49-F238E27FC236}">
                  <a16:creationId xmlns:a16="http://schemas.microsoft.com/office/drawing/2014/main" id="{BAE69932-ED45-4616-9F32-7ED04F34C763}"/>
                </a:ext>
              </a:extLst>
            </p:cNvPr>
            <p:cNvSpPr/>
            <p:nvPr/>
          </p:nvSpPr>
          <p:spPr>
            <a:xfrm>
              <a:off x="10212681" y="2012550"/>
              <a:ext cx="2083716" cy="6878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z="1600"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坚持填写了各种信息数据登记本，</a:t>
              </a:r>
            </a:p>
          </p:txBody>
        </p:sp>
      </p:grpSp>
      <p:grpSp>
        <p:nvGrpSpPr>
          <p:cNvPr id="20" name="Group 41">
            <a:extLst>
              <a:ext uri="{FF2B5EF4-FFF2-40B4-BE49-F238E27FC236}">
                <a16:creationId xmlns:a16="http://schemas.microsoft.com/office/drawing/2014/main" id="{C3AC0D83-6D7C-4E59-BC38-65C64892830E}"/>
              </a:ext>
            </a:extLst>
          </p:cNvPr>
          <p:cNvGrpSpPr/>
          <p:nvPr/>
        </p:nvGrpSpPr>
        <p:grpSpPr>
          <a:xfrm>
            <a:off x="7860832" y="1792933"/>
            <a:ext cx="2672715" cy="1167765"/>
            <a:chOff x="9760036" y="1598874"/>
            <a:chExt cx="2223507" cy="1107351"/>
          </a:xfrm>
        </p:grpSpPr>
        <p:sp>
          <p:nvSpPr>
            <p:cNvPr id="21" name="TextBox 42">
              <a:extLst>
                <a:ext uri="{FF2B5EF4-FFF2-40B4-BE49-F238E27FC236}">
                  <a16:creationId xmlns:a16="http://schemas.microsoft.com/office/drawing/2014/main" id="{DA0E643D-CAAD-45E5-A3EA-048788D22F36}"/>
                </a:ext>
              </a:extLst>
            </p:cNvPr>
            <p:cNvSpPr txBox="1"/>
            <p:nvPr/>
          </p:nvSpPr>
          <p:spPr>
            <a:xfrm>
              <a:off x="9760035" y="1598874"/>
              <a:ext cx="1293216" cy="42487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GB" b="1" lang="zh-CN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b0604020202020204" pitchFamily="34" typeface="Arial"/>
                </a:rPr>
                <a:t>落实护理规范</a:t>
              </a:r>
            </a:p>
          </p:txBody>
        </p:sp>
        <p:sp>
          <p:nvSpPr>
            <p:cNvPr id="22" name="Rectangle 43">
              <a:extLst>
                <a:ext uri="{FF2B5EF4-FFF2-40B4-BE49-F238E27FC236}">
                  <a16:creationId xmlns:a16="http://schemas.microsoft.com/office/drawing/2014/main" id="{D8F972FD-E7F8-4EA3-97B4-26FA50C90AF1}"/>
                </a:ext>
              </a:extLst>
            </p:cNvPr>
            <p:cNvSpPr/>
            <p:nvPr/>
          </p:nvSpPr>
          <p:spPr>
            <a:xfrm>
              <a:off x="9802825" y="2013152"/>
              <a:ext cx="2180717" cy="6878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z="1600"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认真落实骨科护理常规及显微外科护理常规，</a:t>
              </a:r>
            </a:p>
          </p:txBody>
        </p:sp>
      </p:grpSp>
      <p:pic>
        <p:nvPicPr>
          <p:cNvPr id="3" name="图片 2">
            <a:extLst>
              <a:ext uri="{FF2B5EF4-FFF2-40B4-BE49-F238E27FC236}">
                <a16:creationId xmlns:a16="http://schemas.microsoft.com/office/drawing/2014/main" id="{B1D8F837-7009-477F-B8B8-8C1899319F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639627" y="1950937"/>
            <a:ext cx="4498958" cy="4498958"/>
          </a:xfrm>
          <a:prstGeom prst="rect">
            <a:avLst/>
          </a:prstGeom>
        </p:spPr>
      </p:pic>
      <p:sp>
        <p:nvSpPr>
          <p:cNvPr id="24" name="文本框 6">
            <a:extLst>
              <a:ext uri="{FF2B5EF4-FFF2-40B4-BE49-F238E27FC236}">
                <a16:creationId xmlns:a16="http://schemas.microsoft.com/office/drawing/2014/main" id="{E9256BCC-1D30-4B32-950F-3A831EAFD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3110" y="512570"/>
            <a:ext cx="3098165" cy="504462"/>
          </a:xfrm>
          <a:prstGeom prst="rect">
            <a:avLst/>
          </a:prstGeom>
          <a:noFill/>
          <a:ln>
            <a:noFill/>
          </a:ln>
        </p:spPr>
        <p:txBody>
          <a:bodyPr bIns="38871" lIns="77744" rIns="77744" tIns="38871" wrap="square">
            <a:spAutoFit/>
          </a:bodyPr>
          <a:lstStyle/>
          <a:p>
            <a:pPr defTabSz="1096645">
              <a:defRPr/>
            </a:pPr>
            <a:r>
              <a:rPr altLang="en-US" lang="zh-CN" sz="2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认真落实各项制度</a:t>
            </a:r>
          </a:p>
        </p:txBody>
      </p:sp>
    </p:spTree>
    <p:extLst>
      <p:ext uri="{BB962C8B-B14F-4D97-AF65-F5344CB8AC3E}">
        <p14:creationId val="315506915"/>
      </p:ext>
    </p:extLst>
  </p:cSld>
  <p:clrMapOvr>
    <a:masterClrMapping/>
  </p:clrMapOvr>
  <p:transition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  <p:cond delay="0" evt="onBegin">
                          <p:tn val="23"/>
                        </p:cond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6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8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30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">
                                      <p:cBhvr>
                                        <p:cTn dur="500" id="36" tmFilter="0,0; .5, 1; 1, 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24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6" name="图片 15">
            <a:extLst>
              <a:ext uri="{FF2B5EF4-FFF2-40B4-BE49-F238E27FC236}">
                <a16:creationId xmlns:a16="http://schemas.microsoft.com/office/drawing/2014/main" id="{DB2D03AA-D1DD-4277-B7E2-11F9331851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7DF4E56F-F7CD-4468-A8C2-DA752629F376}"/>
              </a:ext>
            </a:extLst>
          </p:cNvPr>
          <p:cNvSpPr/>
          <p:nvPr/>
        </p:nvSpPr>
        <p:spPr>
          <a:xfrm>
            <a:off x="6672748" y="2092078"/>
            <a:ext cx="1605280" cy="579120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l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b="1" lang="en-US" sz="3200">
                <a:solidFill>
                  <a:srgbClr val="B098F1"/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Part 02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A70C069C-76B4-4540-A4AE-074B954BF9F8}"/>
              </a:ext>
            </a:extLst>
          </p:cNvPr>
          <p:cNvSpPr/>
          <p:nvPr/>
        </p:nvSpPr>
        <p:spPr>
          <a:xfrm>
            <a:off x="5305385" y="2758513"/>
            <a:ext cx="4246880" cy="701040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altLang="en-US" b="1" lang="zh-CN" sz="4000">
                <a:solidFill>
                  <a:srgbClr val="EB604D"/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提高管理业务水平</a:t>
            </a:r>
          </a:p>
        </p:txBody>
      </p:sp>
      <p:sp>
        <p:nvSpPr>
          <p:cNvPr id="19" name="加号 18">
            <a:extLst>
              <a:ext uri="{FF2B5EF4-FFF2-40B4-BE49-F238E27FC236}">
                <a16:creationId xmlns:a16="http://schemas.microsoft.com/office/drawing/2014/main" id="{23789C1F-27AA-4620-A6F7-570CA8655A82}"/>
              </a:ext>
            </a:extLst>
          </p:cNvPr>
          <p:cNvSpPr/>
          <p:nvPr/>
        </p:nvSpPr>
        <p:spPr>
          <a:xfrm rot="20472936">
            <a:off x="1937904" y="4027422"/>
            <a:ext cx="696130" cy="696130"/>
          </a:xfrm>
          <a:prstGeom prst="mathPl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1030101010101" pitchFamily="2" typeface="字体视界-简圆体"/>
              <a:ea charset="-122" panose="02010601030101010101" pitchFamily="2" typeface="字体视界-简圆体"/>
            </a:endParaRPr>
          </a:p>
        </p:txBody>
      </p:sp>
      <p:sp>
        <p:nvSpPr>
          <p:cNvPr id="20" name="加号 19">
            <a:extLst>
              <a:ext uri="{FF2B5EF4-FFF2-40B4-BE49-F238E27FC236}">
                <a16:creationId xmlns:a16="http://schemas.microsoft.com/office/drawing/2014/main" id="{556DFF90-0784-431B-9503-7B9E595F443F}"/>
              </a:ext>
            </a:extLst>
          </p:cNvPr>
          <p:cNvSpPr/>
          <p:nvPr/>
        </p:nvSpPr>
        <p:spPr>
          <a:xfrm rot="2221369">
            <a:off x="10892985" y="271266"/>
            <a:ext cx="696130" cy="696130"/>
          </a:xfrm>
          <a:prstGeom prst="mathPl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1030101010101" pitchFamily="2" typeface="字体视界-简圆体"/>
              <a:ea charset="-122" panose="02010601030101010101" pitchFamily="2" typeface="字体视界-简圆体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4E80389B-A1F0-4D03-99CF-E07FA659ED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259973" y="951100"/>
            <a:ext cx="7192694" cy="5138260"/>
          </a:xfrm>
          <a:prstGeom prst="rect">
            <a:avLst/>
          </a:prstGeom>
        </p:spPr>
      </p:pic>
      <p:sp>
        <p:nvSpPr>
          <p:cNvPr id="21" name="TextBox 23">
            <a:extLst>
              <a:ext uri="{FF2B5EF4-FFF2-40B4-BE49-F238E27FC236}">
                <a16:creationId xmlns:a16="http://schemas.microsoft.com/office/drawing/2014/main" id="{83602167-E20D-459F-AC3D-FF15886FE8FA}"/>
              </a:ext>
            </a:extLst>
          </p:cNvPr>
          <p:cNvSpPr txBox="1"/>
          <p:nvPr/>
        </p:nvSpPr>
        <p:spPr>
          <a:xfrm>
            <a:off x="5411084" y="3469031"/>
            <a:ext cx="1834642" cy="509473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342900" marL="342900">
              <a:lnSpc>
                <a:spcPct val="130000"/>
              </a:lnSpc>
              <a:buFont charset="2" panose="05000000000000000000" pitchFamily="2" typeface="Wingdings"/>
              <a:buChar char="ü"/>
            </a:pPr>
            <a:r>
              <a:rPr altLang="en-US" lang="zh-CN" sz="211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cs typeface="+mn-ea"/>
                <a:sym charset="0" panose="020b0604020202020204" pitchFamily="34" typeface="Arial"/>
              </a:rPr>
              <a:t>月度考核</a:t>
            </a:r>
          </a:p>
        </p:txBody>
      </p:sp>
      <p:sp>
        <p:nvSpPr>
          <p:cNvPr id="22" name="TextBox 23">
            <a:extLst>
              <a:ext uri="{FF2B5EF4-FFF2-40B4-BE49-F238E27FC236}">
                <a16:creationId xmlns:a16="http://schemas.microsoft.com/office/drawing/2014/main" id="{00CF3DE0-4CB0-4C82-B5CA-0213EC5EC321}"/>
              </a:ext>
            </a:extLst>
          </p:cNvPr>
          <p:cNvSpPr txBox="1"/>
          <p:nvPr/>
        </p:nvSpPr>
        <p:spPr>
          <a:xfrm>
            <a:off x="7849253" y="3448256"/>
            <a:ext cx="1834642" cy="509473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342900" marL="342900">
              <a:lnSpc>
                <a:spcPct val="130000"/>
              </a:lnSpc>
              <a:buFont charset="2" panose="05000000000000000000" pitchFamily="2" typeface="Wingdings"/>
              <a:buChar char="ü"/>
            </a:pPr>
            <a:r>
              <a:rPr altLang="en-US" lang="zh-CN" sz="211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cs typeface="+mn-ea"/>
                <a:sym charset="0" panose="020b0604020202020204" pitchFamily="34" typeface="Arial"/>
              </a:rPr>
              <a:t>工作例会</a:t>
            </a:r>
          </a:p>
        </p:txBody>
      </p:sp>
      <p:sp>
        <p:nvSpPr>
          <p:cNvPr id="23" name="TextBox 23">
            <a:extLst>
              <a:ext uri="{FF2B5EF4-FFF2-40B4-BE49-F238E27FC236}">
                <a16:creationId xmlns:a16="http://schemas.microsoft.com/office/drawing/2014/main" id="{6ACA82AD-5582-4EFC-9B68-759102FA1EC9}"/>
              </a:ext>
            </a:extLst>
          </p:cNvPr>
          <p:cNvSpPr txBox="1"/>
          <p:nvPr/>
        </p:nvSpPr>
        <p:spPr>
          <a:xfrm>
            <a:off x="5411084" y="3905645"/>
            <a:ext cx="1834642" cy="509473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342900" marL="342900">
              <a:lnSpc>
                <a:spcPct val="130000"/>
              </a:lnSpc>
              <a:buFont charset="2" panose="05000000000000000000" pitchFamily="2" typeface="Wingdings"/>
              <a:buChar char="ü"/>
            </a:pPr>
            <a:r>
              <a:rPr altLang="en-US" lang="zh-CN" sz="211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cs typeface="+mn-ea"/>
                <a:sym charset="0" panose="020b0604020202020204" pitchFamily="34" typeface="Arial"/>
              </a:rPr>
              <a:t>外出学习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170DF7C-2EDB-4AC7-A075-685A3E7A142E}"/>
              </a:ext>
            </a:extLst>
          </p:cNvPr>
          <p:cNvSpPr txBox="1"/>
          <p:nvPr/>
        </p:nvSpPr>
        <p:spPr>
          <a:xfrm>
            <a:off x="7849253" y="3884870"/>
            <a:ext cx="1834642" cy="509473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342900" marL="342900">
              <a:lnSpc>
                <a:spcPct val="130000"/>
              </a:lnSpc>
              <a:buFont charset="2" panose="05000000000000000000" pitchFamily="2" typeface="Wingdings"/>
              <a:buChar char="ü"/>
            </a:pPr>
            <a:r>
              <a:rPr altLang="en-US" lang="zh-CN" sz="211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cs typeface="+mn-ea"/>
                <a:sym charset="0" panose="020b0604020202020204" pitchFamily="34" typeface="Arial"/>
              </a:rPr>
              <a:t>心得汇报</a:t>
            </a:r>
          </a:p>
        </p:txBody>
      </p:sp>
    </p:spTree>
    <p:extLst>
      <p:ext uri="{BB962C8B-B14F-4D97-AF65-F5344CB8AC3E}">
        <p14:creationId val="590862077"/>
      </p:ext>
    </p:extLst>
  </p:cSld>
  <p:clrMapOvr>
    <a:masterClrMapping/>
  </p:clrMapOvr>
  <mc:AlternateContent>
    <mc:Choice Requires="p14">
      <p:transition p14:dur="1500" spd="slow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  <p:cond delay="0" evt="onBegin">
                          <p:tn val="17"/>
                        </p:cond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6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33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40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47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  <p:bldP grpId="0" spid="12"/>
      <p:bldP grpId="0" spid="19"/>
      <p:bldP grpId="0" spid="20"/>
      <p:bldP grpId="0" spid="21"/>
      <p:bldP grpId="0" spid="22"/>
      <p:bldP grpId="0" spid="23"/>
      <p:bldP grpId="0" spid="24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id="{0AC72EFC-D1E0-4DD8-993E-5ED2D6E320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D5727CCB-194E-4F9D-80CF-2AE9B1B0CDCD}"/>
              </a:ext>
            </a:extLst>
          </p:cNvPr>
          <p:cNvSpPr/>
          <p:nvPr/>
        </p:nvSpPr>
        <p:spPr>
          <a:xfrm>
            <a:off x="354563" y="259168"/>
            <a:ext cx="11515260" cy="628253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r" blurRad="76200" dir="8100000" dist="25400" rotWithShape="0">
              <a:schemeClr val="tx1">
                <a:lumMod val="85000"/>
                <a:lumOff val="1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10601030101010101" pitchFamily="2" typeface="字体视界-紫水晶体"/>
              <a:ea charset="-122" panose="02010601030101010101" pitchFamily="2" typeface="字体视界-紫水晶体"/>
            </a:endParaRPr>
          </a:p>
        </p:txBody>
      </p:sp>
      <p:sp>
        <p:nvSpPr>
          <p:cNvPr id="18" name="文本框 6">
            <a:extLst>
              <a:ext uri="{FF2B5EF4-FFF2-40B4-BE49-F238E27FC236}">
                <a16:creationId xmlns:a16="http://schemas.microsoft.com/office/drawing/2014/main" id="{BAE2DF82-2DE8-44A8-8AF5-F7EEDE9AA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2504" y="435981"/>
            <a:ext cx="3098165" cy="504462"/>
          </a:xfrm>
          <a:prstGeom prst="rect">
            <a:avLst/>
          </a:prstGeom>
          <a:noFill/>
          <a:ln>
            <a:noFill/>
          </a:ln>
        </p:spPr>
        <p:txBody>
          <a:bodyPr bIns="38871" lIns="77744" rIns="77744" tIns="38871" wrap="square">
            <a:spAutoFit/>
          </a:bodyPr>
          <a:lstStyle/>
          <a:p>
            <a:pPr defTabSz="1096645">
              <a:defRPr/>
            </a:pPr>
            <a:r>
              <a:rPr altLang="en-US" lang="zh-CN" sz="2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字体视界-简圆体"/>
                <a:ea charset="-122" panose="02010601030101010101" pitchFamily="2" typeface="字体视界-简圆体"/>
                <a:sym typeface="+mn-ea"/>
              </a:rPr>
              <a:t>提高管理业务水平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97950ED6-80D5-4F98-B5FC-BAB3724DA017}"/>
              </a:ext>
            </a:extLst>
          </p:cNvPr>
          <p:cNvSpPr txBox="1"/>
          <p:nvPr/>
        </p:nvSpPr>
        <p:spPr>
          <a:xfrm>
            <a:off x="953317" y="1628793"/>
            <a:ext cx="4865219" cy="2148841"/>
          </a:xfrm>
          <a:prstGeom prst="rect">
            <a:avLst/>
          </a:prstGeom>
          <a:noFill/>
        </p:spPr>
        <p:txBody>
          <a:bodyPr anchor="t" rtlCol="0" wrap="square">
            <a:spAutoFit/>
          </a:bodyPr>
          <a:lstStyle/>
          <a:p>
            <a:pPr algn="just" eaLnBrk="1" hangingPunct="1" latinLnBrk="0">
              <a:lnSpc>
                <a:spcPct val="150000"/>
              </a:lnSpc>
            </a:pPr>
            <a:r>
              <a:rPr altLang="en-US" lang="zh-CN">
                <a:latin charset="-122" panose="020b0503020204020204" pitchFamily="34" typeface="微软雅黑"/>
                <a:ea charset="-122" panose="020b0503020204020204" pitchFamily="34" typeface="微软雅黑"/>
                <a:sym typeface="+mn-ea"/>
              </a:rPr>
              <a:t>要求护士长手册每月5日前交护理部进行考核，并根据护士长订出的适合科室的年计划、季安排、月计划重点进行督促实施，并监测实施效果，要求护士长把每月工作做一小结，以利于总结经验，开展工作。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B7F36437-67FF-43AC-8D94-7CEDBB7CEDFF}"/>
              </a:ext>
            </a:extLst>
          </p:cNvPr>
          <p:cNvSpPr txBox="1"/>
          <p:nvPr/>
        </p:nvSpPr>
        <p:spPr>
          <a:xfrm>
            <a:off x="953318" y="3874279"/>
            <a:ext cx="4865218" cy="2148840"/>
          </a:xfrm>
          <a:prstGeom prst="rect">
            <a:avLst/>
          </a:prstGeom>
          <a:noFill/>
        </p:spPr>
        <p:txBody>
          <a:bodyPr anchor="t" rtlCol="0" wrap="square">
            <a:spAutoFit/>
          </a:bodyPr>
          <a:lstStyle/>
          <a:p>
            <a:pPr algn="just" eaLnBrk="1" hangingPunct="1" latinLnBrk="0">
              <a:lnSpc>
                <a:spcPct val="150000"/>
              </a:lnSpc>
            </a:pPr>
            <a:r>
              <a:rPr altLang="en-US" lang="zh-CN">
                <a:ea charset="-122" panose="02010600030101010101" pitchFamily="2" typeface="等线"/>
                <a:sym typeface="+mn-ea"/>
              </a:rPr>
              <a:t>按等级医院要求每周召开护士长例会一次，内容为：安排本周工作重点，总结上周工作中存在的优缺点，并提出相应的整改措施，向各护士长反馈护理质控检查情况，并学习护士长管理相关资料。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4EEEA9E1-65F2-4275-B15A-EB8744C82F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191587" y="1323061"/>
            <a:ext cx="5102435" cy="5102435"/>
          </a:xfrm>
          <a:prstGeom prst="rect">
            <a:avLst/>
          </a:prstGeom>
        </p:spPr>
      </p:pic>
    </p:spTree>
    <p:extLst>
      <p:ext uri="{BB962C8B-B14F-4D97-AF65-F5344CB8AC3E}">
        <p14:creationId val="4263348098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">
                                      <p:cBhvr>
                                        <p:cTn dur="500" id="15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7" nodeType="afterEffect" presetClass="entr" presetID="27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dur="80" id="19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dur="80" id="2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80" id="21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080"/>
                            </p:stCondLst>
                            <p:childTnLst>
                              <p:par>
                                <p:cTn fill="hold" grpId="0" id="23" nodeType="afterEffect" presetClass="entr" presetID="27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dur="80" id="25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dur="80" id="26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80" id="27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  <p:cond delay="0" evt="onBegin">
                          <p:tn val="27"/>
                        </p:cond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18"/>
      <p:bldP grpId="0" spid="19"/>
      <p:bldP grpId="0" spid="20"/>
    </p:bldLst>
  </p:timing>
</p:sld>
</file>

<file path=ppt/tags/tag1.xml><?xml version="1.0" encoding="utf-8"?>
<p:tagLst xmlns:p="http://schemas.openxmlformats.org/presentationml/2006/main">
  <p:tag name="PA" val="v3.2.0"/>
</p:tagLst>
</file>

<file path=ppt/tags/tag2.xml><?xml version="1.0" encoding="utf-8"?>
<p:tagLst xmlns:p="http://schemas.openxmlformats.org/presentationml/2006/main">
  <p:tag name="PA" val="v3.2.0"/>
</p:tagLst>
</file>

<file path=ppt/tags/tag3.xml><?xml version="1.0" encoding="utf-8"?>
<p:tagLst xmlns:p="http://schemas.openxmlformats.org/presentationml/2006/main">
  <p:tag name="PA" val="v3.2.0"/>
</p:tagLst>
</file>

<file path=ppt/tags/tag4.xml><?xml version="1.0" encoding="utf-8"?>
<p:tagLst xmlns:p="http://schemas.openxmlformats.org/presentationml/2006/main">
  <p:tag name="PA" val="v3.2.0"/>
</p:tagLst>
</file>

<file path=ppt/tags/tag5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RESENTATION_TITLE" val="独角兽创意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167</Paragraphs>
  <Slides>23</Slides>
  <Notes>23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baseType="lpstr" size="40">
      <vt:lpstr>Arial</vt:lpstr>
      <vt:lpstr>等线 Light</vt:lpstr>
      <vt:lpstr>等线</vt:lpstr>
      <vt:lpstr>Calibri Light</vt:lpstr>
      <vt:lpstr>Calibri</vt:lpstr>
      <vt:lpstr>字体视界-简圆体</vt:lpstr>
      <vt:lpstr>Wingdings</vt:lpstr>
      <vt:lpstr>字体视界-紫水晶体</vt:lpstr>
      <vt:lpstr>微软雅黑</vt:lpstr>
      <vt:lpstr>Leelawadee</vt:lpstr>
      <vt:lpstr>宋体</vt:lpstr>
      <vt:lpstr>Impact</vt:lpstr>
      <vt:lpstr>Raleway Light</vt:lpstr>
      <vt:lpstr>MS PGothic</vt:lpstr>
      <vt:lpstr>华文黑体</vt:lpstr>
      <vt:lpstr>Ebrima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2021-08-22T12:04:41Z</dcterms:created>
  <cp:lastPrinted>2021-08-22T12:04:41Z</cp:lastPrinted>
  <dcterms:modified xsi:type="dcterms:W3CDTF">2021-08-22T05:49:15Z</dcterms:modified>
  <cp:revision>1</cp:revision>
</cp:coreProperties>
</file>