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56" r:id="rId4"/>
    <p:sldId id="271" r:id="rId5"/>
    <p:sldId id="273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8" r:id="rId16"/>
    <p:sldId id="270" r:id="rId17"/>
    <p:sldId id="267" r:id="rId18"/>
    <p:sldId id="269" r:id="rId19"/>
    <p:sldId id="272" r:id="rId20"/>
  </p:sldIdLst>
  <p:sldSz cx="12192000" cy="6858000"/>
  <p:notesSz cx="6858000" cy="9144000"/>
  <p:custDataLst>
    <p:tags r:id="rId2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57" userDrawn="1">
          <p15:clr>
            <a:srgbClr val="A4A3A4"/>
          </p15:clr>
        </p15:guide>
        <p15:guide id="3" pos="34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32" autoAdjust="0"/>
    <p:restoredTop sz="96314" autoAdjust="0"/>
  </p:normalViewPr>
  <p:slideViewPr>
    <p:cSldViewPr snapToGrid="0" showGuides="1">
      <p:cViewPr varScale="1">
        <p:scale>
          <a:sx n="108" d="100"/>
          <a:sy n="108" d="100"/>
        </p:scale>
        <p:origin x="732" y="114"/>
      </p:cViewPr>
      <p:guideLst>
        <p:guide orient="horz" pos="2160"/>
        <p:guide pos="257"/>
        <p:guide pos="34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tags/tag1.xml" Type="http://schemas.openxmlformats.org/officeDocument/2006/relationships/tags"/><Relationship Id="rId22" Target="presProps.xml" Type="http://schemas.openxmlformats.org/officeDocument/2006/relationships/presProps"/><Relationship Id="rId23" Target="viewProps.xml" Type="http://schemas.openxmlformats.org/officeDocument/2006/relationships/viewProps"/><Relationship Id="rId24" Target="theme/theme1.xml" Type="http://schemas.openxmlformats.org/officeDocument/2006/relationships/theme"/><Relationship Id="rId25" Target="tableStyles.xml" Type="http://schemas.openxmlformats.org/officeDocument/2006/relationships/tableStyles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12A97E-B5A6-47F1-9720-FF7A0C39A44F}" type="datetimeFigureOut">
              <a:rPr lang="zh-CN" altLang="en-US" smtClean="0"/>
              <a:t>2021/2/14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FE0C2B-C932-4990-A0C7-B2CB07849A5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583611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663C-915E-4582-9473-AA936BAB4EAB}" type="datetimeFigureOut">
              <a:rPr lang="zh-CN" altLang="en-US" smtClean="0"/>
              <a:t>2021/2/14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5BD83-2FA9-416A-817C-9C1861D834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570559333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663C-915E-4582-9473-AA936BAB4EAB}" type="datetimeFigureOut">
              <a:rPr lang="zh-CN" altLang="en-US" smtClean="0"/>
              <a:t>2021/2/14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5BD83-2FA9-416A-817C-9C1861D834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45746905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663C-915E-4582-9473-AA936BAB4EAB}" type="datetimeFigureOut">
              <a:rPr lang="zh-CN" altLang="en-US" smtClean="0"/>
              <a:t>2021/2/14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5BD83-2FA9-416A-817C-9C1861D834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372816233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76847864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94091316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870756385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93444545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677596714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460375017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24075139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675564478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663C-915E-4582-9473-AA936BAB4EAB}" type="datetimeFigureOut">
              <a:rPr lang="zh-CN" altLang="en-US" smtClean="0"/>
              <a:t>2021/2/14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5BD83-2FA9-416A-817C-9C1861D834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610553259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074957836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92992216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260198127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663C-915E-4582-9473-AA936BAB4EAB}" type="datetimeFigureOut">
              <a:rPr lang="zh-CN" altLang="en-US" smtClean="0"/>
              <a:t>2021/2/14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5BD83-2FA9-416A-817C-9C1861D834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999032404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663C-915E-4582-9473-AA936BAB4EAB}" type="datetimeFigureOut">
              <a:rPr lang="zh-CN" altLang="en-US" smtClean="0"/>
              <a:t>2021/2/14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5BD83-2FA9-416A-817C-9C1861D834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768501497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663C-915E-4582-9473-AA936BAB4EAB}" type="datetimeFigureOut">
              <a:rPr lang="zh-CN" altLang="en-US" smtClean="0"/>
              <a:t>2021/2/14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5BD83-2FA9-416A-817C-9C1861D834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49890175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663C-915E-4582-9473-AA936BAB4EAB}" type="datetimeFigureOut">
              <a:rPr lang="zh-CN" altLang="en-US" smtClean="0"/>
              <a:t>2021/2/14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5BD83-2FA9-416A-817C-9C1861D834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395421952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663C-915E-4582-9473-AA936BAB4EAB}" type="datetimeFigureOut">
              <a:rPr lang="zh-CN" altLang="en-US" smtClean="0"/>
              <a:t>2021/2/14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5BD83-2FA9-416A-817C-9C1861D834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460642080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663C-915E-4582-9473-AA936BAB4EAB}" type="datetimeFigureOut">
              <a:rPr lang="zh-CN" altLang="en-US" smtClean="0"/>
              <a:t>2021/2/14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5BD83-2FA9-416A-817C-9C1861D834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982647484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A663C-915E-4582-9473-AA936BAB4EAB}" type="datetimeFigureOut">
              <a:rPr lang="zh-CN" altLang="en-US" smtClean="0"/>
              <a:t>2021/2/14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5BD83-2FA9-416A-817C-9C1861D834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223463698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media/image1.jpeg" Type="http://schemas.openxmlformats.org/officeDocument/2006/relationships/image"/><Relationship Id="rId13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A663C-915E-4582-9473-AA936BAB4EAB}" type="datetimeFigureOut">
              <a:rPr lang="zh-CN" altLang="en-US" smtClean="0"/>
              <a:t>2021/2/14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5BD83-2FA9-416A-817C-9C1861D83468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val="3054598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2021/2/14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059535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Relationship Id="rId3" Target="../media/image3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6.pn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6.pn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7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6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6.png" Type="http://schemas.openxmlformats.org/officeDocument/2006/relationships/imag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2316519" y="1944756"/>
            <a:ext cx="7660011" cy="2968487"/>
            <a:chOff x="1987826" y="1683027"/>
            <a:chExt cx="7660011" cy="2968487"/>
          </a:xfrm>
        </p:grpSpPr>
        <p:sp>
          <p:nvSpPr>
            <p:cNvPr id="3" name="文本框 2"/>
            <p:cNvSpPr txBox="1"/>
            <p:nvPr/>
          </p:nvSpPr>
          <p:spPr>
            <a:xfrm>
              <a:off x="4320209" y="1882071"/>
              <a:ext cx="2011680" cy="6400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kern="0" lang="zh-CN" smtClean="0" sz="3600">
                  <a:solidFill>
                    <a:prstClr val="black"/>
                  </a:solidFill>
                  <a:latin typeface="华康俪金黑W8(P)"/>
                  <a:ea typeface="华康俪金黑W8(P)"/>
                </a:rPr>
                <a:t>专业主义</a:t>
              </a:r>
            </a:p>
          </p:txBody>
        </p:sp>
        <p:cxnSp>
          <p:nvCxnSpPr>
            <p:cNvPr id="4" name="直接连接符 3"/>
            <p:cNvCxnSpPr/>
            <p:nvPr/>
          </p:nvCxnSpPr>
          <p:spPr>
            <a:xfrm>
              <a:off x="1987826" y="1683027"/>
              <a:ext cx="7660011" cy="0"/>
            </a:xfrm>
            <a:prstGeom prst="line">
              <a:avLst/>
            </a:prstGeom>
            <a:noFill/>
            <a:ln algn="ctr" cap="flat" cmpd="sng" w="6350">
              <a:solidFill>
                <a:sysClr lastClr="FFFFFF" val="window">
                  <a:lumMod val="65000"/>
                </a:sysClr>
              </a:solidFill>
              <a:prstDash val="solid"/>
              <a:miter lim="800000"/>
            </a:ln>
            <a:effectLst/>
          </p:spPr>
        </p:cxnSp>
        <p:cxnSp>
          <p:nvCxnSpPr>
            <p:cNvPr id="5" name="直接连接符 4"/>
            <p:cNvCxnSpPr/>
            <p:nvPr/>
          </p:nvCxnSpPr>
          <p:spPr>
            <a:xfrm>
              <a:off x="1987826" y="4651514"/>
              <a:ext cx="7660011" cy="0"/>
            </a:xfrm>
            <a:prstGeom prst="line">
              <a:avLst/>
            </a:prstGeom>
            <a:noFill/>
            <a:ln algn="ctr" cap="flat" cmpd="sng" w="6350">
              <a:solidFill>
                <a:sysClr lastClr="FFFFFF" val="window">
                  <a:lumMod val="65000"/>
                </a:sysClr>
              </a:solidFill>
              <a:prstDash val="solid"/>
              <a:miter lim="800000"/>
            </a:ln>
            <a:effectLst/>
          </p:spPr>
        </p:cxnSp>
        <p:cxnSp>
          <p:nvCxnSpPr>
            <p:cNvPr id="6" name="直接连接符 5"/>
            <p:cNvCxnSpPr/>
            <p:nvPr/>
          </p:nvCxnSpPr>
          <p:spPr>
            <a:xfrm flipH="1">
              <a:off x="1987826" y="1683027"/>
              <a:ext cx="0" cy="2968486"/>
            </a:xfrm>
            <a:prstGeom prst="line">
              <a:avLst/>
            </a:prstGeom>
            <a:noFill/>
            <a:ln algn="ctr" cap="flat" cmpd="sng" w="6350">
              <a:solidFill>
                <a:sysClr lastClr="FFFFFF" val="window">
                  <a:lumMod val="65000"/>
                </a:sysClr>
              </a:solidFill>
              <a:prstDash val="solid"/>
              <a:miter lim="800000"/>
            </a:ln>
            <a:effectLst/>
          </p:spPr>
        </p:cxnSp>
        <p:cxnSp>
          <p:nvCxnSpPr>
            <p:cNvPr id="7" name="直接连接符 6"/>
            <p:cNvCxnSpPr/>
            <p:nvPr/>
          </p:nvCxnSpPr>
          <p:spPr>
            <a:xfrm flipH="1">
              <a:off x="4320209" y="1683027"/>
              <a:ext cx="0" cy="2968486"/>
            </a:xfrm>
            <a:prstGeom prst="line">
              <a:avLst/>
            </a:prstGeom>
            <a:noFill/>
            <a:ln algn="ctr" cap="flat" cmpd="sng" w="6350">
              <a:solidFill>
                <a:sysClr lastClr="FFFFFF" val="window">
                  <a:lumMod val="65000"/>
                </a:sysClr>
              </a:solidFill>
              <a:prstDash val="solid"/>
              <a:miter lim="800000"/>
            </a:ln>
            <a:effectLst/>
          </p:spPr>
        </p:cxnSp>
        <p:cxnSp>
          <p:nvCxnSpPr>
            <p:cNvPr id="8" name="直接连接符 7"/>
            <p:cNvCxnSpPr/>
            <p:nvPr/>
          </p:nvCxnSpPr>
          <p:spPr>
            <a:xfrm>
              <a:off x="4320209" y="2679043"/>
              <a:ext cx="5327628" cy="0"/>
            </a:xfrm>
            <a:prstGeom prst="line">
              <a:avLst/>
            </a:prstGeom>
            <a:noFill/>
            <a:ln algn="ctr" cap="flat" cmpd="sng" w="6350">
              <a:solidFill>
                <a:sysClr lastClr="FFFFFF" val="window">
                  <a:lumMod val="65000"/>
                </a:sysClr>
              </a:solidFill>
              <a:prstDash val="solid"/>
              <a:miter lim="800000"/>
            </a:ln>
            <a:effectLst/>
          </p:spPr>
        </p:cxnSp>
        <p:sp>
          <p:nvSpPr>
            <p:cNvPr id="9" name="文本框 8"/>
            <p:cNvSpPr txBox="1"/>
            <p:nvPr/>
          </p:nvSpPr>
          <p:spPr>
            <a:xfrm>
              <a:off x="4411273" y="2790851"/>
              <a:ext cx="1903730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b="1" kern="0" lang="zh-CN" smtClean="0" sz="2000">
                  <a:solidFill>
                    <a:prstClr val="black"/>
                  </a:solidFill>
                  <a:latin typeface="微软雅黑"/>
                  <a:ea typeface="微软雅黑"/>
                </a:rPr>
                <a:t>作者/大前研一 </a:t>
              </a:r>
            </a:p>
          </p:txBody>
        </p:sp>
        <p:sp>
          <p:nvSpPr>
            <p:cNvPr id="10" name="文本框 9"/>
            <p:cNvSpPr txBox="1"/>
            <p:nvPr/>
          </p:nvSpPr>
          <p:spPr>
            <a:xfrm>
              <a:off x="4411273" y="3396577"/>
              <a:ext cx="1649730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b="1" kern="0" lang="zh-CN" smtClean="0" sz="2000">
                  <a:solidFill>
                    <a:prstClr val="black"/>
                  </a:solidFill>
                  <a:latin typeface="微软雅黑"/>
                  <a:ea typeface="微软雅黑"/>
                </a:rPr>
                <a:t>翻译/裴立杰 </a:t>
              </a:r>
            </a:p>
          </p:txBody>
        </p:sp>
        <p:cxnSp>
          <p:nvCxnSpPr>
            <p:cNvPr id="11" name="直接连接符 10"/>
            <p:cNvCxnSpPr/>
            <p:nvPr/>
          </p:nvCxnSpPr>
          <p:spPr>
            <a:xfrm>
              <a:off x="4320209" y="3273891"/>
              <a:ext cx="5327628" cy="0"/>
            </a:xfrm>
            <a:prstGeom prst="line">
              <a:avLst/>
            </a:prstGeom>
            <a:noFill/>
            <a:ln algn="ctr" cap="flat" cmpd="sng" w="6350">
              <a:solidFill>
                <a:sysClr lastClr="FFFFFF" val="window">
                  <a:lumMod val="65000"/>
                </a:sysClr>
              </a:solidFill>
              <a:prstDash val="solid"/>
              <a:miter lim="800000"/>
            </a:ln>
            <a:effectLst/>
          </p:spPr>
        </p:cxnSp>
        <p:cxnSp>
          <p:nvCxnSpPr>
            <p:cNvPr id="12" name="直接连接符 11"/>
            <p:cNvCxnSpPr/>
            <p:nvPr/>
          </p:nvCxnSpPr>
          <p:spPr>
            <a:xfrm>
              <a:off x="4320209" y="3919373"/>
              <a:ext cx="5327628" cy="0"/>
            </a:xfrm>
            <a:prstGeom prst="line">
              <a:avLst/>
            </a:prstGeom>
            <a:noFill/>
            <a:ln algn="ctr" cap="flat" cmpd="sng" w="6350">
              <a:solidFill>
                <a:sysClr lastClr="FFFFFF" val="window">
                  <a:lumMod val="65000"/>
                </a:sysClr>
              </a:solidFill>
              <a:prstDash val="solid"/>
              <a:miter lim="800000"/>
            </a:ln>
            <a:effectLst/>
          </p:spPr>
        </p:cxnSp>
        <p:sp>
          <p:nvSpPr>
            <p:cNvPr id="13" name="文本框 12"/>
            <p:cNvSpPr txBox="1"/>
            <p:nvPr/>
          </p:nvSpPr>
          <p:spPr>
            <a:xfrm>
              <a:off x="4391100" y="4081814"/>
              <a:ext cx="2335530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b="1" kern="0" lang="zh-CN" smtClean="0" sz="2000">
                  <a:solidFill>
                    <a:prstClr val="black"/>
                  </a:solidFill>
                  <a:latin typeface="微软雅黑"/>
                  <a:ea typeface="微软雅黑"/>
                </a:rPr>
                <a:t>出版社/中信出版社</a:t>
              </a:r>
            </a:p>
          </p:txBody>
        </p:sp>
        <p:cxnSp>
          <p:nvCxnSpPr>
            <p:cNvPr id="14" name="直接连接符 13"/>
            <p:cNvCxnSpPr/>
            <p:nvPr/>
          </p:nvCxnSpPr>
          <p:spPr>
            <a:xfrm flipH="1">
              <a:off x="9647837" y="1683027"/>
              <a:ext cx="0" cy="2968486"/>
            </a:xfrm>
            <a:prstGeom prst="line">
              <a:avLst/>
            </a:prstGeom>
            <a:noFill/>
            <a:ln algn="ctr" cap="flat" cmpd="sng" w="6350">
              <a:solidFill>
                <a:sysClr lastClr="FFFFFF" val="window">
                  <a:lumMod val="65000"/>
                </a:sysClr>
              </a:solidFill>
              <a:prstDash val="solid"/>
              <a:miter lim="800000"/>
            </a:ln>
            <a:effectLst/>
          </p:spPr>
        </p:cxnSp>
      </p:grpSp>
      <p:pic>
        <p:nvPicPr>
          <p:cNvPr id="16" name="图片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0007" y="2143800"/>
            <a:ext cx="1862425" cy="2629306"/>
          </a:xfrm>
          <a:prstGeom prst="rect">
            <a:avLst/>
          </a:prstGeom>
        </p:spPr>
      </p:pic>
      <p:sp>
        <p:nvSpPr>
          <p:cNvPr id="17" name="矩形 16"/>
          <p:cNvSpPr/>
          <p:nvPr/>
        </p:nvSpPr>
        <p:spPr>
          <a:xfrm>
            <a:off x="0" y="0"/>
            <a:ext cx="12324522" cy="1431235"/>
          </a:xfrm>
          <a:prstGeom prst="rect">
            <a:avLst/>
          </a:prstGeom>
          <a:solidFill>
            <a:schemeClr val="tx1">
              <a:alpha val="89804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" name="矩形 17"/>
          <p:cNvSpPr/>
          <p:nvPr/>
        </p:nvSpPr>
        <p:spPr>
          <a:xfrm>
            <a:off x="0" y="5418587"/>
            <a:ext cx="12324522" cy="1431235"/>
          </a:xfrm>
          <a:prstGeom prst="rect">
            <a:avLst/>
          </a:prstGeom>
          <a:solidFill>
            <a:schemeClr val="tx1">
              <a:alpha val="89804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22" name="图片 21"/>
          <p:cNvPicPr>
            <a:picLocks noChangeAspect="1"/>
          </p:cNvPicPr>
          <p:nvPr/>
        </p:nvPicPr>
        <p:blipFill>
          <a:blip r:embed="rId3"/>
          <a:srcRect l="20481" t="17694"/>
          <a:stretch>
            <a:fillRect/>
          </a:stretch>
        </p:blipFill>
        <p:spPr>
          <a:xfrm>
            <a:off x="-13252" y="1431235"/>
            <a:ext cx="1352562" cy="1399972"/>
          </a:xfrm>
          <a:prstGeom prst="rect">
            <a:avLst/>
          </a:prstGeom>
        </p:spPr>
      </p:pic>
    </p:spTree>
    <p:extLst>
      <p:ext uri="{BB962C8B-B14F-4D97-AF65-F5344CB8AC3E}">
        <p14:creationId val="480034936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hidden="1" id="16" name="椭圆 15"/>
          <p:cNvSpPr/>
          <p:nvPr/>
        </p:nvSpPr>
        <p:spPr>
          <a:xfrm>
            <a:off x="3766159" y="1095538"/>
            <a:ext cx="4659682" cy="465968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hidden="1" id="36" name="组合 35"/>
          <p:cNvGrpSpPr/>
          <p:nvPr/>
        </p:nvGrpSpPr>
        <p:grpSpPr>
          <a:xfrm>
            <a:off x="3842162" y="555570"/>
            <a:ext cx="4507675" cy="4581961"/>
            <a:chOff x="3722891" y="379595"/>
            <a:chExt cx="4507675" cy="4581961"/>
          </a:xfrm>
        </p:grpSpPr>
        <p:sp>
          <p:nvSpPr>
            <p:cNvPr id="24" name="任意多边形 23"/>
            <p:cNvSpPr/>
            <p:nvPr/>
          </p:nvSpPr>
          <p:spPr>
            <a:xfrm>
              <a:off x="5359479" y="379595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kern="1200" lang="zh-CN" smtClean="0" sz="1600">
                  <a:solidFill>
                    <a:srgbClr val="574E37"/>
                  </a:solidFill>
                </a:rPr>
                <a:t>控制情感</a:t>
              </a:r>
            </a:p>
            <a:p>
              <a:pPr algn="ctr" defTabSz="57785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kern="1200" lang="zh-CN" smtClean="0" sz="1600">
                  <a:solidFill>
                    <a:srgbClr val="574E37"/>
                  </a:solidFill>
                </a:rPr>
                <a:t>理性行动</a:t>
              </a:r>
            </a:p>
          </p:txBody>
        </p:sp>
        <p:sp>
          <p:nvSpPr>
            <p:cNvPr id="25" name="任意多边形 24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2514900" y="106390"/>
                  </a:moveTo>
                  <a:arcTo hR="1889769" stAng="17359031" swAng="1500410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26" name="任意多边形 25"/>
            <p:cNvSpPr/>
            <p:nvPr/>
          </p:nvSpPr>
          <p:spPr>
            <a:xfrm>
              <a:off x="6996068" y="1324479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mtClean="0" sz="1600">
                  <a:solidFill>
                    <a:srgbClr val="574E37"/>
                  </a:solidFill>
                </a:rPr>
                <a:t>专业的</a:t>
              </a:r>
            </a:p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mtClean="0" sz="1600">
                  <a:solidFill>
                    <a:srgbClr val="574E37"/>
                  </a:solidFill>
                </a:rPr>
                <a:t>知识与技能</a:t>
              </a:r>
            </a:p>
          </p:txBody>
        </p:sp>
        <p:sp>
          <p:nvSpPr>
            <p:cNvPr id="27" name="任意多边形 26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3702742" y="1356519"/>
                  </a:moveTo>
                  <a:arcTo hR="1889769" stAng="20616588" swAng="1966824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28" name="任意多边形 27"/>
            <p:cNvSpPr/>
            <p:nvPr/>
          </p:nvSpPr>
          <p:spPr>
            <a:xfrm>
              <a:off x="6996068" y="3214249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mtClean="0" sz="1600">
                  <a:solidFill>
                    <a:srgbClr val="574E37"/>
                  </a:solidFill>
                </a:rPr>
                <a:t>较强的</a:t>
              </a:r>
            </a:p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mtClean="0" sz="1600">
                  <a:solidFill>
                    <a:srgbClr val="574E37"/>
                  </a:solidFill>
                </a:rPr>
                <a:t>伦理观念</a:t>
              </a:r>
            </a:p>
          </p:txBody>
        </p:sp>
        <p:sp>
          <p:nvSpPr>
            <p:cNvPr id="29" name="任意多边形 28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3210179" y="3241710"/>
                  </a:moveTo>
                  <a:arcTo hR="1889769" stAng="2740559" swAng="1500410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30" name="任意多边形 29"/>
            <p:cNvSpPr/>
            <p:nvPr/>
          </p:nvSpPr>
          <p:spPr>
            <a:xfrm>
              <a:off x="5359479" y="4159133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z="1600">
                  <a:solidFill>
                    <a:srgbClr val="574E37"/>
                  </a:solidFill>
                </a:rPr>
                <a:t>顾客第一</a:t>
              </a:r>
            </a:p>
          </p:txBody>
        </p:sp>
        <p:sp>
          <p:nvSpPr>
            <p:cNvPr id="31" name="任意多边形 30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1264638" y="3673147"/>
                  </a:moveTo>
                  <a:arcTo hR="1889769" stAng="6559031" swAng="1500410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32" name="任意多边形 31"/>
            <p:cNvSpPr/>
            <p:nvPr/>
          </p:nvSpPr>
          <p:spPr>
            <a:xfrm>
              <a:off x="3722891" y="3214249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z="1600">
                  <a:solidFill>
                    <a:srgbClr val="574E37"/>
                  </a:solidFill>
                </a:rPr>
                <a:t>好奇心</a:t>
              </a:r>
            </a:p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z="1600">
                  <a:solidFill>
                    <a:srgbClr val="574E37"/>
                  </a:solidFill>
                </a:rPr>
                <a:t>进取心</a:t>
              </a:r>
            </a:p>
          </p:txBody>
        </p:sp>
        <p:sp>
          <p:nvSpPr>
            <p:cNvPr id="33" name="任意多边形 32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76795" y="2423019"/>
                  </a:moveTo>
                  <a:arcTo hR="1889769" stAng="9816588" swAng="1966824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34" name="任意多边形 33"/>
            <p:cNvSpPr/>
            <p:nvPr/>
          </p:nvSpPr>
          <p:spPr>
            <a:xfrm>
              <a:off x="3722891" y="1324479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z="1600">
                  <a:solidFill>
                    <a:srgbClr val="574E37"/>
                  </a:solidFill>
                </a:rPr>
                <a:t>遵守纪律</a:t>
              </a:r>
            </a:p>
          </p:txBody>
        </p:sp>
        <p:sp>
          <p:nvSpPr>
            <p:cNvPr id="35" name="任意多边形 34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569358" y="537828"/>
                  </a:moveTo>
                  <a:arcTo hR="1889769" stAng="13540559" swAng="1500410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</p:grpSp>
      <p:grpSp>
        <p:nvGrpSpPr>
          <p:cNvPr id="46" name="组合 45"/>
          <p:cNvGrpSpPr/>
          <p:nvPr/>
        </p:nvGrpSpPr>
        <p:grpSpPr>
          <a:xfrm>
            <a:off x="0" y="263182"/>
            <a:ext cx="6713248" cy="584775"/>
            <a:chOff x="0" y="263182"/>
            <a:chExt cx="6713248" cy="584775"/>
          </a:xfrm>
        </p:grpSpPr>
        <p:sp>
          <p:nvSpPr>
            <p:cNvPr id="37" name="矩形 36"/>
            <p:cNvSpPr/>
            <p:nvPr/>
          </p:nvSpPr>
          <p:spPr>
            <a:xfrm>
              <a:off x="449942" y="263182"/>
              <a:ext cx="6263306" cy="5791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en-US" lang="zh-CN" smtClean="0" sz="3200">
                  <a:solidFill>
                    <a:srgbClr val="574E37"/>
                  </a:solidFill>
                  <a:latin typeface="+mj-ea"/>
                  <a:ea typeface="+mj-ea"/>
                </a:rPr>
                <a:t>实现构思的必要条件和充分条件</a:t>
              </a:r>
            </a:p>
          </p:txBody>
        </p:sp>
        <p:sp>
          <p:nvSpPr>
            <p:cNvPr id="38" name="矩形 37"/>
            <p:cNvSpPr/>
            <p:nvPr/>
          </p:nvSpPr>
          <p:spPr>
            <a:xfrm>
              <a:off x="0" y="389965"/>
              <a:ext cx="449943" cy="3899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709522" y="3507529"/>
            <a:ext cx="8772957" cy="2611917"/>
            <a:chOff x="1962741" y="1881552"/>
            <a:chExt cx="8772957" cy="2611917"/>
          </a:xfrm>
        </p:grpSpPr>
        <p:grpSp>
          <p:nvGrpSpPr>
            <p:cNvPr id="44" name="组合 43"/>
            <p:cNvGrpSpPr/>
            <p:nvPr/>
          </p:nvGrpSpPr>
          <p:grpSpPr>
            <a:xfrm>
              <a:off x="1962741" y="1881552"/>
              <a:ext cx="8772957" cy="2611917"/>
              <a:chOff x="1962741" y="1881552"/>
              <a:chExt cx="8772957" cy="2611917"/>
            </a:xfrm>
          </p:grpSpPr>
          <p:sp>
            <p:nvSpPr>
              <p:cNvPr id="40" name="矩形 39"/>
              <p:cNvSpPr/>
              <p:nvPr/>
            </p:nvSpPr>
            <p:spPr>
              <a:xfrm>
                <a:off x="1962741" y="2082202"/>
                <a:ext cx="8772957" cy="2411267"/>
              </a:xfrm>
              <a:prstGeom prst="rect">
                <a:avLst/>
              </a:prstGeom>
              <a:solidFill>
                <a:srgbClr val="FFFFFF">
                  <a:alpha val="98824"/>
                </a:srgbClr>
              </a:solidFill>
              <a:ln>
                <a:noFill/>
              </a:ln>
              <a:effectLst>
                <a:outerShdw algn="ctr" blurRad="63500" rotWithShape="0" sx="102000" sy="102000">
                  <a:prstClr val="black">
                    <a:alpha val="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42" name="矩形 41"/>
              <p:cNvSpPr/>
              <p:nvPr/>
            </p:nvSpPr>
            <p:spPr>
              <a:xfrm>
                <a:off x="9880101" y="1881552"/>
                <a:ext cx="397565" cy="709346"/>
              </a:xfrm>
              <a:prstGeom prst="rect">
                <a:avLst/>
              </a:prstGeom>
              <a:solidFill>
                <a:srgbClr val="FFFFFF">
                  <a:alpha val="89804"/>
                </a:srgb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43" name="矩形 42"/>
            <p:cNvSpPr/>
            <p:nvPr/>
          </p:nvSpPr>
          <p:spPr>
            <a:xfrm>
              <a:off x="2175536" y="2638403"/>
              <a:ext cx="8347097" cy="16306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300"/>
                </a:spcBef>
              </a:pPr>
              <a:r>
                <a:rPr altLang="en-US" lang="zh-CN" smtClean="0" sz="1600">
                  <a:latin charset="-122" panose="03000509000000000000" pitchFamily="65" typeface="方正北魏楷书简体"/>
                  <a:ea charset="-122" panose="03000509000000000000" pitchFamily="65" typeface="方正北魏楷书简体"/>
                </a:rPr>
                <a:t>关于需求理论，比较著名的是马斯洛需求层次理论，即将需求分为五个层次：生理需求，安全需求，归属需求，自尊需求和自我实现需求。</a:t>
              </a:r>
            </a:p>
            <a:p>
              <a:pPr>
                <a:spcBef>
                  <a:spcPts val="300"/>
                </a:spcBef>
              </a:pPr>
              <a:r>
                <a:rPr altLang="en-US" lang="zh-CN" smtClean="0" sz="1600">
                  <a:latin charset="-122" panose="03000509000000000000" pitchFamily="65" typeface="方正北魏楷书简体"/>
                  <a:ea charset="-122" panose="03000509000000000000" pitchFamily="65" typeface="方正北魏楷书简体"/>
                </a:rPr>
                <a:t>需求可以作为细分市场的依据，进而发现准确的目标市场，最终根据目标市场对自身进行定位。</a:t>
              </a:r>
            </a:p>
            <a:p>
              <a:pPr>
                <a:spcBef>
                  <a:spcPts val="300"/>
                </a:spcBef>
              </a:pPr>
              <a:r>
                <a:rPr altLang="en-US" lang="zh-CN" smtClean="0" sz="1600">
                  <a:latin charset="-122" panose="03000509000000000000" pitchFamily="65" typeface="方正北魏楷书简体"/>
                  <a:ea charset="-122" panose="03000509000000000000" pitchFamily="65" typeface="方正北魏楷书简体"/>
                </a:rPr>
                <a:t>要完成以上每一步都需要论据支撑。要么使用现有的二手数据，要么就需要自己搜集数据分析。</a:t>
              </a:r>
            </a:p>
          </p:txBody>
        </p:sp>
      </p:grpSp>
      <p:sp>
        <p:nvSpPr>
          <p:cNvPr id="2" name="矩形 1"/>
          <p:cNvSpPr/>
          <p:nvPr/>
        </p:nvSpPr>
        <p:spPr>
          <a:xfrm>
            <a:off x="1709522" y="1500454"/>
            <a:ext cx="8772957" cy="1737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285750" marL="285750">
              <a:lnSpc>
                <a:spcPct val="150000"/>
              </a:lnSpc>
              <a:buFont charset="2" panose="05000000000000000000" pitchFamily="2" typeface="Wingdings"/>
              <a:buChar char="n"/>
            </a:pPr>
            <a:r>
              <a:rPr altLang="en-US" b="1" lang="zh-CN" smtClean="0">
                <a:latin typeface="+mn-ea"/>
              </a:rPr>
              <a:t>必要条件为社会的基本需求。如果此项事业能够满足顾客的需求，则开始从市场和财务方面调查取证——有多少人赞成，需要付出多大的代价，设计出回收这种代价的方法并制定计划。</a:t>
            </a:r>
          </a:p>
          <a:p>
            <a:pPr indent="-285750" marL="285750">
              <a:lnSpc>
                <a:spcPct val="150000"/>
              </a:lnSpc>
              <a:buFont charset="2" panose="05000000000000000000" pitchFamily="2" typeface="Wingdings"/>
              <a:buChar char="n"/>
            </a:pPr>
            <a:r>
              <a:rPr altLang="en-US" b="1" lang="zh-CN" smtClean="0">
                <a:latin typeface="+mn-ea"/>
              </a:rPr>
              <a:t>而考虑钱包里有多少钱，对整个事业进行构思，则是成功的充分条件。</a:t>
            </a:r>
          </a:p>
        </p:txBody>
      </p:sp>
    </p:spTree>
    <p:extLst>
      <p:ext uri="{BB962C8B-B14F-4D97-AF65-F5344CB8AC3E}">
        <p14:creationId val="1116781529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hidden="1" id="16" name="椭圆 15"/>
          <p:cNvSpPr/>
          <p:nvPr/>
        </p:nvSpPr>
        <p:spPr>
          <a:xfrm>
            <a:off x="3766159" y="1095538"/>
            <a:ext cx="4659682" cy="465968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hidden="1" id="36" name="组合 35"/>
          <p:cNvGrpSpPr/>
          <p:nvPr/>
        </p:nvGrpSpPr>
        <p:grpSpPr>
          <a:xfrm>
            <a:off x="3842162" y="555570"/>
            <a:ext cx="4507675" cy="4581961"/>
            <a:chOff x="3722891" y="379595"/>
            <a:chExt cx="4507675" cy="4581961"/>
          </a:xfrm>
        </p:grpSpPr>
        <p:sp>
          <p:nvSpPr>
            <p:cNvPr id="24" name="任意多边形 23"/>
            <p:cNvSpPr/>
            <p:nvPr/>
          </p:nvSpPr>
          <p:spPr>
            <a:xfrm>
              <a:off x="5359479" y="379595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kern="1200" lang="zh-CN" smtClean="0" sz="1600">
                  <a:solidFill>
                    <a:srgbClr val="574E37"/>
                  </a:solidFill>
                </a:rPr>
                <a:t>控制情感</a:t>
              </a:r>
            </a:p>
            <a:p>
              <a:pPr algn="ctr" defTabSz="57785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kern="1200" lang="zh-CN" smtClean="0" sz="1600">
                  <a:solidFill>
                    <a:srgbClr val="574E37"/>
                  </a:solidFill>
                </a:rPr>
                <a:t>理性行动</a:t>
              </a:r>
            </a:p>
          </p:txBody>
        </p:sp>
        <p:sp>
          <p:nvSpPr>
            <p:cNvPr id="25" name="任意多边形 24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2514900" y="106390"/>
                  </a:moveTo>
                  <a:arcTo hR="1889769" stAng="17359031" swAng="1500410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26" name="任意多边形 25"/>
            <p:cNvSpPr/>
            <p:nvPr/>
          </p:nvSpPr>
          <p:spPr>
            <a:xfrm>
              <a:off x="6996068" y="1324479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mtClean="0" sz="1600">
                  <a:solidFill>
                    <a:srgbClr val="574E37"/>
                  </a:solidFill>
                </a:rPr>
                <a:t>专业的</a:t>
              </a:r>
            </a:p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mtClean="0" sz="1600">
                  <a:solidFill>
                    <a:srgbClr val="574E37"/>
                  </a:solidFill>
                </a:rPr>
                <a:t>知识与技能</a:t>
              </a:r>
            </a:p>
          </p:txBody>
        </p:sp>
        <p:sp>
          <p:nvSpPr>
            <p:cNvPr id="27" name="任意多边形 26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3702742" y="1356519"/>
                  </a:moveTo>
                  <a:arcTo hR="1889769" stAng="20616588" swAng="1966824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28" name="任意多边形 27"/>
            <p:cNvSpPr/>
            <p:nvPr/>
          </p:nvSpPr>
          <p:spPr>
            <a:xfrm>
              <a:off x="6996068" y="3214249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mtClean="0" sz="1600">
                  <a:solidFill>
                    <a:srgbClr val="574E37"/>
                  </a:solidFill>
                </a:rPr>
                <a:t>较强的</a:t>
              </a:r>
            </a:p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mtClean="0" sz="1600">
                  <a:solidFill>
                    <a:srgbClr val="574E37"/>
                  </a:solidFill>
                </a:rPr>
                <a:t>伦理观念</a:t>
              </a:r>
            </a:p>
          </p:txBody>
        </p:sp>
        <p:sp>
          <p:nvSpPr>
            <p:cNvPr id="29" name="任意多边形 28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3210179" y="3241710"/>
                  </a:moveTo>
                  <a:arcTo hR="1889769" stAng="2740559" swAng="1500410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30" name="任意多边形 29"/>
            <p:cNvSpPr/>
            <p:nvPr/>
          </p:nvSpPr>
          <p:spPr>
            <a:xfrm>
              <a:off x="5359479" y="4159133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z="1600">
                  <a:solidFill>
                    <a:srgbClr val="574E37"/>
                  </a:solidFill>
                </a:rPr>
                <a:t>顾客第一</a:t>
              </a:r>
            </a:p>
          </p:txBody>
        </p:sp>
        <p:sp>
          <p:nvSpPr>
            <p:cNvPr id="31" name="任意多边形 30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1264638" y="3673147"/>
                  </a:moveTo>
                  <a:arcTo hR="1889769" stAng="6559031" swAng="1500410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32" name="任意多边形 31"/>
            <p:cNvSpPr/>
            <p:nvPr/>
          </p:nvSpPr>
          <p:spPr>
            <a:xfrm>
              <a:off x="3722891" y="3214249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z="1600">
                  <a:solidFill>
                    <a:srgbClr val="574E37"/>
                  </a:solidFill>
                </a:rPr>
                <a:t>好奇心</a:t>
              </a:r>
            </a:p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z="1600">
                  <a:solidFill>
                    <a:srgbClr val="574E37"/>
                  </a:solidFill>
                </a:rPr>
                <a:t>进取心</a:t>
              </a:r>
            </a:p>
          </p:txBody>
        </p:sp>
        <p:sp>
          <p:nvSpPr>
            <p:cNvPr id="33" name="任意多边形 32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76795" y="2423019"/>
                  </a:moveTo>
                  <a:arcTo hR="1889769" stAng="9816588" swAng="1966824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34" name="任意多边形 33"/>
            <p:cNvSpPr/>
            <p:nvPr/>
          </p:nvSpPr>
          <p:spPr>
            <a:xfrm>
              <a:off x="3722891" y="1324479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z="1600">
                  <a:solidFill>
                    <a:srgbClr val="574E37"/>
                  </a:solidFill>
                </a:rPr>
                <a:t>遵守纪律</a:t>
              </a:r>
            </a:p>
          </p:txBody>
        </p:sp>
        <p:sp>
          <p:nvSpPr>
            <p:cNvPr id="35" name="任意多边形 34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569358" y="537828"/>
                  </a:moveTo>
                  <a:arcTo hR="1889769" stAng="13540559" swAng="1500410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</p:grpSp>
      <p:grpSp>
        <p:nvGrpSpPr>
          <p:cNvPr id="46" name="组合 45"/>
          <p:cNvGrpSpPr/>
          <p:nvPr/>
        </p:nvGrpSpPr>
        <p:grpSpPr>
          <a:xfrm>
            <a:off x="0" y="263182"/>
            <a:ext cx="6713248" cy="584775"/>
            <a:chOff x="0" y="263182"/>
            <a:chExt cx="6713248" cy="584775"/>
          </a:xfrm>
        </p:grpSpPr>
        <p:sp>
          <p:nvSpPr>
            <p:cNvPr id="37" name="矩形 36"/>
            <p:cNvSpPr/>
            <p:nvPr/>
          </p:nvSpPr>
          <p:spPr>
            <a:xfrm>
              <a:off x="449942" y="263182"/>
              <a:ext cx="6263306" cy="5791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en-US" lang="zh-CN" smtClean="0" sz="3200">
                  <a:solidFill>
                    <a:srgbClr val="574E37"/>
                  </a:solidFill>
                  <a:latin typeface="+mj-ea"/>
                  <a:ea typeface="+mj-ea"/>
                </a:rPr>
                <a:t>深度经济</a:t>
              </a:r>
            </a:p>
          </p:txBody>
        </p:sp>
        <p:sp>
          <p:nvSpPr>
            <p:cNvPr id="38" name="矩形 37"/>
            <p:cNvSpPr/>
            <p:nvPr/>
          </p:nvSpPr>
          <p:spPr>
            <a:xfrm>
              <a:off x="0" y="389965"/>
              <a:ext cx="449943" cy="3899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709522" y="3087168"/>
            <a:ext cx="8772957" cy="2611917"/>
            <a:chOff x="1962741" y="1881552"/>
            <a:chExt cx="8772957" cy="2611917"/>
          </a:xfrm>
        </p:grpSpPr>
        <p:grpSp>
          <p:nvGrpSpPr>
            <p:cNvPr id="44" name="组合 43"/>
            <p:cNvGrpSpPr/>
            <p:nvPr/>
          </p:nvGrpSpPr>
          <p:grpSpPr>
            <a:xfrm>
              <a:off x="1962741" y="1881552"/>
              <a:ext cx="8772957" cy="2611917"/>
              <a:chOff x="1962741" y="1881552"/>
              <a:chExt cx="8772957" cy="2611917"/>
            </a:xfrm>
          </p:grpSpPr>
          <p:sp>
            <p:nvSpPr>
              <p:cNvPr id="40" name="矩形 39"/>
              <p:cNvSpPr/>
              <p:nvPr/>
            </p:nvSpPr>
            <p:spPr>
              <a:xfrm>
                <a:off x="1962741" y="2082202"/>
                <a:ext cx="8772957" cy="2411267"/>
              </a:xfrm>
              <a:prstGeom prst="rect">
                <a:avLst/>
              </a:prstGeom>
              <a:solidFill>
                <a:srgbClr val="FFFFFF">
                  <a:alpha val="98824"/>
                </a:srgbClr>
              </a:solidFill>
              <a:ln>
                <a:noFill/>
              </a:ln>
              <a:effectLst>
                <a:outerShdw algn="ctr" blurRad="63500" rotWithShape="0" sx="102000" sy="102000">
                  <a:prstClr val="black">
                    <a:alpha val="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42" name="矩形 41"/>
              <p:cNvSpPr/>
              <p:nvPr/>
            </p:nvSpPr>
            <p:spPr>
              <a:xfrm>
                <a:off x="9880101" y="1881552"/>
                <a:ext cx="397565" cy="709346"/>
              </a:xfrm>
              <a:prstGeom prst="rect">
                <a:avLst/>
              </a:prstGeom>
              <a:solidFill>
                <a:srgbClr val="FFFFFF">
                  <a:alpha val="89804"/>
                </a:srgb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43" name="矩形 42"/>
            <p:cNvSpPr/>
            <p:nvPr/>
          </p:nvSpPr>
          <p:spPr>
            <a:xfrm>
              <a:off x="2175536" y="2638403"/>
              <a:ext cx="8347097" cy="15544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en-US" lang="zh-CN" smtClean="0" sz="1600">
                  <a:latin charset="-122" panose="03000509000000000000" pitchFamily="65" typeface="方正北魏楷书简体"/>
                  <a:ea charset="-122" panose="03000509000000000000" pitchFamily="65" typeface="方正北魏楷书简体"/>
                </a:rPr>
                <a:t>个人更推崇保龄球战略：</a:t>
              </a:r>
            </a:p>
            <a:p>
              <a:r>
                <a:rPr altLang="en-US" lang="zh-CN" smtClean="0" sz="1600">
                  <a:latin charset="-122" panose="03000509000000000000" pitchFamily="65" typeface="方正北魏楷书简体"/>
                  <a:ea charset="-122" panose="03000509000000000000" pitchFamily="65" typeface="方正北魏楷书简体"/>
                </a:rPr>
                <a:t>要占领整个目标区域市场，首先攻占整个目标市场中的某个“关键市场”——第一个“球瓶”，然后，利用这个“关键市场”的巨大辐射力来影响周边广大的市场，以达到占领大片市场的目的。</a:t>
              </a:r>
            </a:p>
            <a:p>
              <a:r>
                <a:rPr altLang="en-US" lang="zh-CN" smtClean="0" sz="1600">
                  <a:latin charset="-122" panose="03000509000000000000" pitchFamily="65" typeface="方正北魏楷书简体"/>
                  <a:ea charset="-122" panose="03000509000000000000" pitchFamily="65" typeface="方正北魏楷书简体"/>
                </a:rPr>
                <a:t>facebook就是这样发展壮大的：目标群体，前期是大学生，然后扩展为所有人；功能，前期是传统的日志、相册、分享、游戏，然后加入Graph Search挑战google的搜索地位。</a:t>
              </a:r>
            </a:p>
          </p:txBody>
        </p:sp>
      </p:grpSp>
      <p:sp>
        <p:nvSpPr>
          <p:cNvPr id="2" name="矩形 1"/>
          <p:cNvSpPr/>
          <p:nvPr/>
        </p:nvSpPr>
        <p:spPr>
          <a:xfrm>
            <a:off x="1709522" y="1726284"/>
            <a:ext cx="8772957" cy="1188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b="1" lang="zh-CN" smtClean="0" sz="2400">
                <a:latin typeface="+mn-ea"/>
              </a:rPr>
              <a:t>“深度经济”要求我们把事业的重心限定在一个狭窄的范围内，然后纵深发展，以使竞争对手无法模仿。</a:t>
            </a:r>
          </a:p>
        </p:txBody>
      </p:sp>
    </p:spTree>
    <p:extLst>
      <p:ext uri="{BB962C8B-B14F-4D97-AF65-F5344CB8AC3E}">
        <p14:creationId val="3758081356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1593268" y="1648376"/>
            <a:ext cx="9150606" cy="1868942"/>
            <a:chOff x="1593268" y="1596571"/>
            <a:chExt cx="9150606" cy="1868942"/>
          </a:xfrm>
        </p:grpSpPr>
        <p:grpSp>
          <p:nvGrpSpPr>
            <p:cNvPr id="3" name="组合 2"/>
            <p:cNvGrpSpPr/>
            <p:nvPr/>
          </p:nvGrpSpPr>
          <p:grpSpPr>
            <a:xfrm>
              <a:off x="1593268" y="2464025"/>
              <a:ext cx="9150606" cy="1001488"/>
              <a:chOff x="2960913" y="1567542"/>
              <a:chExt cx="9150606" cy="1001488"/>
            </a:xfrm>
          </p:grpSpPr>
          <p:grpSp>
            <p:nvGrpSpPr>
              <p:cNvPr id="6" name="组合 5"/>
              <p:cNvGrpSpPr/>
              <p:nvPr/>
            </p:nvGrpSpPr>
            <p:grpSpPr>
              <a:xfrm>
                <a:off x="2960913" y="1567542"/>
                <a:ext cx="2002972" cy="1001488"/>
                <a:chOff x="2960913" y="1567542"/>
                <a:chExt cx="2002972" cy="1001488"/>
              </a:xfrm>
            </p:grpSpPr>
            <p:sp>
              <p:nvSpPr>
                <p:cNvPr id="16" name="矩形 15"/>
                <p:cNvSpPr/>
                <p:nvPr/>
              </p:nvSpPr>
              <p:spPr>
                <a:xfrm>
                  <a:off x="2960913" y="1567542"/>
                  <a:ext cx="2002972" cy="1001488"/>
                </a:xfrm>
                <a:prstGeom prst="rect">
                  <a:avLst/>
                </a:prstGeom>
                <a:solidFill>
                  <a:srgbClr val="FFFFFF">
                    <a:alpha val="89804"/>
                  </a:srgbClr>
                </a:solidFill>
                <a:ln>
                  <a:noFill/>
                </a:ln>
                <a:effectLst>
                  <a:outerShdw algn="ctr" blurRad="63500" rotWithShape="0" sx="102000" sy="102000">
                    <a:prstClr val="black">
                      <a:alpha val="12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7" name="文本框 16"/>
                <p:cNvSpPr txBox="1"/>
                <p:nvPr/>
              </p:nvSpPr>
              <p:spPr>
                <a:xfrm>
                  <a:off x="3049328" y="1775900"/>
                  <a:ext cx="1808480" cy="579120"/>
                </a:xfrm>
                <a:prstGeom prst="rect">
                  <a:avLst/>
                </a:prstGeom>
                <a:noFill/>
              </p:spPr>
              <p:txBody>
                <a:bodyPr rtlCol="0" wrap="none">
                  <a:spAutoFit/>
                </a:bodyPr>
                <a:lstStyle>
                  <a:defPPr>
                    <a:defRPr lang="zh-CN"/>
                  </a:defPPr>
                  <a:lvl1pPr>
                    <a:defRPr sz="3200">
                      <a:solidFill>
                        <a:schemeClr val="bg1">
                          <a:lumMod val="75000"/>
                        </a:schemeClr>
                      </a:solidFill>
                      <a:latin typeface="+mj-ea"/>
                      <a:ea typeface="+mj-ea"/>
                    </a:defRPr>
                  </a:lvl1pPr>
                </a:lstStyle>
                <a:p>
                  <a:r>
                    <a:rPr altLang="en-US" lang="zh-CN"/>
                    <a:t>先见能力</a:t>
                  </a:r>
                </a:p>
              </p:txBody>
            </p:sp>
          </p:grpSp>
          <p:grpSp>
            <p:nvGrpSpPr>
              <p:cNvPr id="7" name="组合 6"/>
              <p:cNvGrpSpPr/>
              <p:nvPr/>
            </p:nvGrpSpPr>
            <p:grpSpPr>
              <a:xfrm>
                <a:off x="5079998" y="1567542"/>
                <a:ext cx="2002972" cy="1001488"/>
                <a:chOff x="2960913" y="1567542"/>
                <a:chExt cx="2002972" cy="1001488"/>
              </a:xfrm>
            </p:grpSpPr>
            <p:sp>
              <p:nvSpPr>
                <p:cNvPr id="14" name="矩形 13"/>
                <p:cNvSpPr/>
                <p:nvPr/>
              </p:nvSpPr>
              <p:spPr>
                <a:xfrm>
                  <a:off x="2960913" y="1567542"/>
                  <a:ext cx="2002972" cy="1001488"/>
                </a:xfrm>
                <a:prstGeom prst="rect">
                  <a:avLst/>
                </a:prstGeom>
                <a:solidFill>
                  <a:srgbClr val="FFFFFF">
                    <a:alpha val="89804"/>
                  </a:srgbClr>
                </a:solidFill>
                <a:ln>
                  <a:noFill/>
                </a:ln>
                <a:effectLst>
                  <a:outerShdw algn="ctr" blurRad="63500" rotWithShape="0" sx="102000" sy="102000">
                    <a:prstClr val="black">
                      <a:alpha val="12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>
                    <a:solidFill>
                      <a:schemeClr val="bg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15" name="文本框 14"/>
                <p:cNvSpPr txBox="1"/>
                <p:nvPr/>
              </p:nvSpPr>
              <p:spPr>
                <a:xfrm>
                  <a:off x="3049328" y="1775900"/>
                  <a:ext cx="1808480" cy="579120"/>
                </a:xfrm>
                <a:prstGeom prst="rect">
                  <a:avLst/>
                </a:prstGeom>
                <a:noFill/>
              </p:spPr>
              <p:txBody>
                <a:bodyPr rtlCol="0" wrap="none">
                  <a:spAutoFit/>
                </a:bodyPr>
                <a:lstStyle/>
                <a:p>
                  <a:r>
                    <a:rPr altLang="en-US" lang="zh-CN" sz="3200">
                      <a:solidFill>
                        <a:schemeClr val="bg1">
                          <a:lumMod val="75000"/>
                        </a:schemeClr>
                      </a:solidFill>
                      <a:latin typeface="+mj-ea"/>
                      <a:ea typeface="+mj-ea"/>
                    </a:rPr>
                    <a:t>构思能力</a:t>
                  </a:r>
                </a:p>
              </p:txBody>
            </p:sp>
          </p:grpSp>
          <p:grpSp>
            <p:nvGrpSpPr>
              <p:cNvPr id="8" name="组合 7"/>
              <p:cNvGrpSpPr/>
              <p:nvPr/>
            </p:nvGrpSpPr>
            <p:grpSpPr>
              <a:xfrm>
                <a:off x="7242627" y="1567542"/>
                <a:ext cx="2002972" cy="1001488"/>
                <a:chOff x="2960913" y="1567542"/>
                <a:chExt cx="2002972" cy="1001488"/>
              </a:xfrm>
            </p:grpSpPr>
            <p:sp>
              <p:nvSpPr>
                <p:cNvPr id="12" name="矩形 11"/>
                <p:cNvSpPr/>
                <p:nvPr/>
              </p:nvSpPr>
              <p:spPr>
                <a:xfrm>
                  <a:off x="2960913" y="1567542"/>
                  <a:ext cx="2002972" cy="1001488"/>
                </a:xfrm>
                <a:prstGeom prst="rect">
                  <a:avLst/>
                </a:prstGeom>
                <a:solidFill>
                  <a:srgbClr val="FFFFFF">
                    <a:alpha val="89804"/>
                  </a:srgbClr>
                </a:solidFill>
                <a:ln>
                  <a:noFill/>
                </a:ln>
                <a:effectLst>
                  <a:outerShdw algn="ctr" blurRad="63500" rotWithShape="0" sx="102000" sy="102000">
                    <a:prstClr val="black">
                      <a:alpha val="12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3" name="文本框 12"/>
                <p:cNvSpPr txBox="1"/>
                <p:nvPr/>
              </p:nvSpPr>
              <p:spPr>
                <a:xfrm>
                  <a:off x="3049327" y="1775900"/>
                  <a:ext cx="1808480" cy="579120"/>
                </a:xfrm>
                <a:prstGeom prst="rect">
                  <a:avLst/>
                </a:prstGeom>
                <a:noFill/>
              </p:spPr>
              <p:txBody>
                <a:bodyPr rtlCol="0" wrap="none">
                  <a:spAutoFit/>
                </a:bodyPr>
                <a:lstStyle>
                  <a:defPPr>
                    <a:defRPr lang="zh-CN"/>
                  </a:defPPr>
                  <a:lvl1pPr>
                    <a:defRPr sz="3200">
                      <a:solidFill>
                        <a:srgbClr val="574E37"/>
                      </a:solidFill>
                      <a:latin typeface="+mj-ea"/>
                      <a:ea typeface="+mj-ea"/>
                    </a:defRPr>
                  </a:lvl1pPr>
                </a:lstStyle>
                <a:p>
                  <a:r>
                    <a:rPr altLang="en-US" lang="zh-CN"/>
                    <a:t>讨论能力</a:t>
                  </a:r>
                </a:p>
              </p:txBody>
            </p:sp>
          </p:grpSp>
          <p:grpSp>
            <p:nvGrpSpPr>
              <p:cNvPr id="9" name="组合 8"/>
              <p:cNvGrpSpPr/>
              <p:nvPr/>
            </p:nvGrpSpPr>
            <p:grpSpPr>
              <a:xfrm>
                <a:off x="9376226" y="1567542"/>
                <a:ext cx="2735293" cy="1001488"/>
                <a:chOff x="2960912" y="1567542"/>
                <a:chExt cx="2735293" cy="1001488"/>
              </a:xfrm>
            </p:grpSpPr>
            <p:sp>
              <p:nvSpPr>
                <p:cNvPr id="10" name="矩形 9"/>
                <p:cNvSpPr/>
                <p:nvPr/>
              </p:nvSpPr>
              <p:spPr>
                <a:xfrm>
                  <a:off x="2960912" y="1567542"/>
                  <a:ext cx="2735293" cy="1001488"/>
                </a:xfrm>
                <a:prstGeom prst="rect">
                  <a:avLst/>
                </a:prstGeom>
                <a:solidFill>
                  <a:srgbClr val="FFFFFF">
                    <a:alpha val="89804"/>
                  </a:srgbClr>
                </a:solidFill>
                <a:ln>
                  <a:noFill/>
                </a:ln>
                <a:effectLst>
                  <a:outerShdw algn="ctr" blurRad="63500" rotWithShape="0" sx="102000" sy="102000">
                    <a:prstClr val="black">
                      <a:alpha val="12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1" name="文本框 10"/>
                <p:cNvSpPr txBox="1"/>
                <p:nvPr/>
              </p:nvSpPr>
              <p:spPr>
                <a:xfrm>
                  <a:off x="3005118" y="1775900"/>
                  <a:ext cx="2621280" cy="579120"/>
                </a:xfrm>
                <a:prstGeom prst="rect">
                  <a:avLst/>
                </a:prstGeom>
                <a:noFill/>
              </p:spPr>
              <p:txBody>
                <a:bodyPr rtlCol="0" wrap="none">
                  <a:spAutoFit/>
                </a:bodyPr>
                <a:lstStyle>
                  <a:defPPr>
                    <a:defRPr lang="zh-CN"/>
                  </a:defPPr>
                  <a:lvl1pPr>
                    <a:defRPr sz="3200">
                      <a:solidFill>
                        <a:schemeClr val="bg1">
                          <a:lumMod val="75000"/>
                        </a:schemeClr>
                      </a:solidFill>
                      <a:latin typeface="+mj-ea"/>
                      <a:ea typeface="+mj-ea"/>
                    </a:defRPr>
                  </a:lvl1pPr>
                </a:lstStyle>
                <a:p>
                  <a:r>
                    <a:rPr altLang="en-US" lang="zh-CN"/>
                    <a:t>适应矛盾能力</a:t>
                  </a:r>
                </a:p>
              </p:txBody>
            </p:sp>
          </p:grpSp>
        </p:grpSp>
        <p:sp>
          <p:nvSpPr>
            <p:cNvPr id="4" name="矩形 3"/>
            <p:cNvSpPr/>
            <p:nvPr/>
          </p:nvSpPr>
          <p:spPr>
            <a:xfrm>
              <a:off x="1593268" y="1596571"/>
              <a:ext cx="9150606" cy="740229"/>
            </a:xfrm>
            <a:prstGeom prst="rect">
              <a:avLst/>
            </a:prstGeom>
            <a:solidFill>
              <a:srgbClr val="FFFFFF">
                <a:alpha val="89804"/>
              </a:srgbClr>
            </a:solidFill>
            <a:ln>
              <a:noFill/>
            </a:ln>
            <a:effectLst>
              <a:outerShdw algn="ctr" blurRad="63500" rotWithShape="0" sx="102000" sy="102000">
                <a:prstClr val="black">
                  <a:alpha val="1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5101612" y="1656380"/>
              <a:ext cx="2113280" cy="5791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pc="600" sz="3200">
                  <a:solidFill>
                    <a:srgbClr val="574E37"/>
                  </a:solidFill>
                  <a:latin typeface="+mj-ea"/>
                  <a:ea typeface="+mj-ea"/>
                </a:rPr>
                <a:t>专业主义</a:t>
              </a: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3019079" y="3937517"/>
            <a:ext cx="6153842" cy="540588"/>
            <a:chOff x="1696528" y="3674853"/>
            <a:chExt cx="6153842" cy="540588"/>
          </a:xfrm>
        </p:grpSpPr>
        <p:sp>
          <p:nvSpPr>
            <p:cNvPr id="18" name="文本框 17"/>
            <p:cNvSpPr txBox="1"/>
            <p:nvPr/>
          </p:nvSpPr>
          <p:spPr>
            <a:xfrm>
              <a:off x="2002572" y="3701143"/>
              <a:ext cx="536448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mtClean="0" sz="2400">
                  <a:latin typeface="+mj-ea"/>
                  <a:ea typeface="+mj-ea"/>
                </a:rPr>
                <a:t>客客气气的态度反倒成了事业的绊脚石。</a:t>
              </a:r>
            </a:p>
          </p:txBody>
        </p:sp>
        <p:pic>
          <p:nvPicPr>
            <p:cNvPr id="20" name="图片 19"/>
            <p:cNvPicPr>
              <a:picLocks noChangeAspect="1"/>
            </p:cNvPicPr>
            <p:nvPr/>
          </p:nvPicPr>
          <p:blipFill>
            <a:blip r:embed="rId2"/>
            <a:srcRect b="55807" l="54964" r="27690" t="23641"/>
            <a:stretch>
              <a:fillRect/>
            </a:stretch>
          </p:blipFill>
          <p:spPr>
            <a:xfrm>
              <a:off x="1696528" y="3674853"/>
              <a:ext cx="349986" cy="270294"/>
            </a:xfrm>
            <a:prstGeom prst="rect">
              <a:avLst/>
            </a:prstGeom>
          </p:spPr>
        </p:pic>
        <p:pic>
          <p:nvPicPr>
            <p:cNvPr id="21" name="图片 20"/>
            <p:cNvPicPr>
              <a:picLocks noChangeAspect="1"/>
            </p:cNvPicPr>
            <p:nvPr/>
          </p:nvPicPr>
          <p:blipFill>
            <a:blip r:embed="rId2"/>
            <a:srcRect b="55807" l="54964" r="27690" t="23641"/>
            <a:stretch>
              <a:fillRect/>
            </a:stretch>
          </p:blipFill>
          <p:spPr>
            <a:xfrm flipH="1" flipV="1">
              <a:off x="7500384" y="3945147"/>
              <a:ext cx="349986" cy="27029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val="689377290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hidden="1" id="16" name="椭圆 15"/>
          <p:cNvSpPr/>
          <p:nvPr/>
        </p:nvSpPr>
        <p:spPr>
          <a:xfrm>
            <a:off x="3766159" y="1095538"/>
            <a:ext cx="4659682" cy="465968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hidden="1" id="36" name="组合 35"/>
          <p:cNvGrpSpPr/>
          <p:nvPr/>
        </p:nvGrpSpPr>
        <p:grpSpPr>
          <a:xfrm>
            <a:off x="3842162" y="555570"/>
            <a:ext cx="4507675" cy="4581961"/>
            <a:chOff x="3722891" y="379595"/>
            <a:chExt cx="4507675" cy="4581961"/>
          </a:xfrm>
        </p:grpSpPr>
        <p:sp>
          <p:nvSpPr>
            <p:cNvPr id="24" name="任意多边形 23"/>
            <p:cNvSpPr/>
            <p:nvPr/>
          </p:nvSpPr>
          <p:spPr>
            <a:xfrm>
              <a:off x="5359479" y="379595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kern="1200" lang="zh-CN" smtClean="0" sz="1600">
                  <a:solidFill>
                    <a:srgbClr val="574E37"/>
                  </a:solidFill>
                </a:rPr>
                <a:t>控制情感</a:t>
              </a:r>
            </a:p>
            <a:p>
              <a:pPr algn="ctr" defTabSz="57785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kern="1200" lang="zh-CN" smtClean="0" sz="1600">
                  <a:solidFill>
                    <a:srgbClr val="574E37"/>
                  </a:solidFill>
                </a:rPr>
                <a:t>理性行动</a:t>
              </a:r>
            </a:p>
          </p:txBody>
        </p:sp>
        <p:sp>
          <p:nvSpPr>
            <p:cNvPr id="25" name="任意多边形 24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2514900" y="106390"/>
                  </a:moveTo>
                  <a:arcTo hR="1889769" stAng="17359031" swAng="1500410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26" name="任意多边形 25"/>
            <p:cNvSpPr/>
            <p:nvPr/>
          </p:nvSpPr>
          <p:spPr>
            <a:xfrm>
              <a:off x="6996068" y="1324479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mtClean="0" sz="1600">
                  <a:solidFill>
                    <a:srgbClr val="574E37"/>
                  </a:solidFill>
                </a:rPr>
                <a:t>专业的</a:t>
              </a:r>
            </a:p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mtClean="0" sz="1600">
                  <a:solidFill>
                    <a:srgbClr val="574E37"/>
                  </a:solidFill>
                </a:rPr>
                <a:t>知识与技能</a:t>
              </a:r>
            </a:p>
          </p:txBody>
        </p:sp>
        <p:sp>
          <p:nvSpPr>
            <p:cNvPr id="27" name="任意多边形 26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3702742" y="1356519"/>
                  </a:moveTo>
                  <a:arcTo hR="1889769" stAng="20616588" swAng="1966824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28" name="任意多边形 27"/>
            <p:cNvSpPr/>
            <p:nvPr/>
          </p:nvSpPr>
          <p:spPr>
            <a:xfrm>
              <a:off x="6996068" y="3214249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mtClean="0" sz="1600">
                  <a:solidFill>
                    <a:srgbClr val="574E37"/>
                  </a:solidFill>
                </a:rPr>
                <a:t>较强的</a:t>
              </a:r>
            </a:p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mtClean="0" sz="1600">
                  <a:solidFill>
                    <a:srgbClr val="574E37"/>
                  </a:solidFill>
                </a:rPr>
                <a:t>伦理观念</a:t>
              </a:r>
            </a:p>
          </p:txBody>
        </p:sp>
        <p:sp>
          <p:nvSpPr>
            <p:cNvPr id="29" name="任意多边形 28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3210179" y="3241710"/>
                  </a:moveTo>
                  <a:arcTo hR="1889769" stAng="2740559" swAng="1500410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30" name="任意多边形 29"/>
            <p:cNvSpPr/>
            <p:nvPr/>
          </p:nvSpPr>
          <p:spPr>
            <a:xfrm>
              <a:off x="5359479" y="4159133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z="1600">
                  <a:solidFill>
                    <a:srgbClr val="574E37"/>
                  </a:solidFill>
                </a:rPr>
                <a:t>顾客第一</a:t>
              </a:r>
            </a:p>
          </p:txBody>
        </p:sp>
        <p:sp>
          <p:nvSpPr>
            <p:cNvPr id="31" name="任意多边形 30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1264638" y="3673147"/>
                  </a:moveTo>
                  <a:arcTo hR="1889769" stAng="6559031" swAng="1500410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32" name="任意多边形 31"/>
            <p:cNvSpPr/>
            <p:nvPr/>
          </p:nvSpPr>
          <p:spPr>
            <a:xfrm>
              <a:off x="3722891" y="3214249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z="1600">
                  <a:solidFill>
                    <a:srgbClr val="574E37"/>
                  </a:solidFill>
                </a:rPr>
                <a:t>好奇心</a:t>
              </a:r>
            </a:p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z="1600">
                  <a:solidFill>
                    <a:srgbClr val="574E37"/>
                  </a:solidFill>
                </a:rPr>
                <a:t>进取心</a:t>
              </a:r>
            </a:p>
          </p:txBody>
        </p:sp>
        <p:sp>
          <p:nvSpPr>
            <p:cNvPr id="33" name="任意多边形 32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76795" y="2423019"/>
                  </a:moveTo>
                  <a:arcTo hR="1889769" stAng="9816588" swAng="1966824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34" name="任意多边形 33"/>
            <p:cNvSpPr/>
            <p:nvPr/>
          </p:nvSpPr>
          <p:spPr>
            <a:xfrm>
              <a:off x="3722891" y="1324479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z="1600">
                  <a:solidFill>
                    <a:srgbClr val="574E37"/>
                  </a:solidFill>
                </a:rPr>
                <a:t>遵守纪律</a:t>
              </a:r>
            </a:p>
          </p:txBody>
        </p:sp>
        <p:sp>
          <p:nvSpPr>
            <p:cNvPr id="35" name="任意多边形 34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569358" y="537828"/>
                  </a:moveTo>
                  <a:arcTo hR="1889769" stAng="13540559" swAng="1500410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</p:grpSp>
      <p:grpSp>
        <p:nvGrpSpPr>
          <p:cNvPr id="46" name="组合 45"/>
          <p:cNvGrpSpPr/>
          <p:nvPr/>
        </p:nvGrpSpPr>
        <p:grpSpPr>
          <a:xfrm>
            <a:off x="0" y="263182"/>
            <a:ext cx="6713248" cy="584775"/>
            <a:chOff x="0" y="263182"/>
            <a:chExt cx="6713248" cy="584775"/>
          </a:xfrm>
        </p:grpSpPr>
        <p:sp>
          <p:nvSpPr>
            <p:cNvPr id="37" name="矩形 36"/>
            <p:cNvSpPr/>
            <p:nvPr/>
          </p:nvSpPr>
          <p:spPr>
            <a:xfrm>
              <a:off x="449942" y="263182"/>
              <a:ext cx="6263306" cy="5791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en-US" lang="zh-CN" smtClean="0" sz="3200">
                  <a:solidFill>
                    <a:srgbClr val="574E37"/>
                  </a:solidFill>
                  <a:latin typeface="+mj-ea"/>
                  <a:ea typeface="+mj-ea"/>
                </a:rPr>
                <a:t>影响讨论成功的因素</a:t>
              </a:r>
            </a:p>
          </p:txBody>
        </p:sp>
        <p:sp>
          <p:nvSpPr>
            <p:cNvPr id="38" name="矩形 37"/>
            <p:cNvSpPr/>
            <p:nvPr/>
          </p:nvSpPr>
          <p:spPr>
            <a:xfrm>
              <a:off x="0" y="389965"/>
              <a:ext cx="449943" cy="3899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1709522" y="1140345"/>
            <a:ext cx="8772957" cy="4880628"/>
            <a:chOff x="1709522" y="1216245"/>
            <a:chExt cx="8772957" cy="4880628"/>
          </a:xfrm>
        </p:grpSpPr>
        <p:grpSp>
          <p:nvGrpSpPr>
            <p:cNvPr id="45" name="组合 44"/>
            <p:cNvGrpSpPr/>
            <p:nvPr/>
          </p:nvGrpSpPr>
          <p:grpSpPr>
            <a:xfrm>
              <a:off x="1709522" y="3955456"/>
              <a:ext cx="8772957" cy="2141417"/>
              <a:chOff x="1962741" y="1881552"/>
              <a:chExt cx="8772957" cy="2141417"/>
            </a:xfrm>
          </p:grpSpPr>
          <p:grpSp>
            <p:nvGrpSpPr>
              <p:cNvPr id="44" name="组合 43"/>
              <p:cNvGrpSpPr/>
              <p:nvPr/>
            </p:nvGrpSpPr>
            <p:grpSpPr>
              <a:xfrm>
                <a:off x="1962741" y="1881552"/>
                <a:ext cx="8772957" cy="2141417"/>
                <a:chOff x="1962741" y="1881552"/>
                <a:chExt cx="8772957" cy="2141417"/>
              </a:xfrm>
            </p:grpSpPr>
            <p:sp>
              <p:nvSpPr>
                <p:cNvPr id="40" name="矩形 39"/>
                <p:cNvSpPr/>
                <p:nvPr/>
              </p:nvSpPr>
              <p:spPr>
                <a:xfrm>
                  <a:off x="1962741" y="2082203"/>
                  <a:ext cx="8772957" cy="1940766"/>
                </a:xfrm>
                <a:prstGeom prst="rect">
                  <a:avLst/>
                </a:prstGeom>
                <a:solidFill>
                  <a:srgbClr val="FFFFFF">
                    <a:alpha val="98824"/>
                  </a:srgbClr>
                </a:solidFill>
                <a:ln>
                  <a:noFill/>
                </a:ln>
                <a:effectLst>
                  <a:outerShdw algn="ctr" blurRad="63500" rotWithShape="0" sx="102000" sy="102000">
                    <a:prstClr val="black">
                      <a:alpha val="5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42" name="矩形 41"/>
                <p:cNvSpPr/>
                <p:nvPr/>
              </p:nvSpPr>
              <p:spPr>
                <a:xfrm>
                  <a:off x="9880101" y="1881552"/>
                  <a:ext cx="397565" cy="709346"/>
                </a:xfrm>
                <a:prstGeom prst="rect">
                  <a:avLst/>
                </a:prstGeom>
                <a:solidFill>
                  <a:srgbClr val="FFFFFF">
                    <a:alpha val="89804"/>
                  </a:srgb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/>
                </a:p>
              </p:txBody>
            </p:sp>
          </p:grpSp>
          <p:sp>
            <p:nvSpPr>
              <p:cNvPr id="43" name="矩形 42"/>
              <p:cNvSpPr/>
              <p:nvPr/>
            </p:nvSpPr>
            <p:spPr>
              <a:xfrm>
                <a:off x="2175536" y="2590898"/>
                <a:ext cx="8347097" cy="11430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Bef>
                    <a:spcPts val="300"/>
                  </a:spcBef>
                </a:pPr>
                <a:r>
                  <a:rPr altLang="zh-CN" lang="en-US" sz="1600">
                    <a:latin charset="-122" panose="03000509000000000000" pitchFamily="65" typeface="方正北魏楷书简体"/>
                    <a:ea charset="-122" panose="03000509000000000000" pitchFamily="65" typeface="方正北魏楷书简体"/>
                  </a:rPr>
                  <a:t>1 关于利害关系的讨论就需要组织者（领导）的魄力。在《乔布斯传》中有提及产品设计过程中经常发生设计师与工程师之间的矛盾，问题最终都是在乔布斯的魄力下解决。</a:t>
                </a:r>
              </a:p>
              <a:p>
                <a:pPr>
                  <a:spcBef>
                    <a:spcPts val="300"/>
                  </a:spcBef>
                </a:pPr>
                <a:r>
                  <a:rPr altLang="zh-CN" lang="en-US" sz="1600">
                    <a:latin charset="-122" panose="03000509000000000000" pitchFamily="65" typeface="方正北魏楷书简体"/>
                    <a:ea charset="-122" panose="03000509000000000000" pitchFamily="65" typeface="方正北魏楷书简体"/>
                  </a:rPr>
                  <a:t>2 规则与纪律则可以参考《罗伯特议事规则》。</a:t>
                </a:r>
              </a:p>
              <a:p>
                <a:pPr>
                  <a:spcBef>
                    <a:spcPts val="300"/>
                  </a:spcBef>
                </a:pPr>
                <a:r>
                  <a:rPr altLang="zh-CN" lang="en-US" sz="1600">
                    <a:latin charset="-122" panose="03000509000000000000" pitchFamily="65" typeface="方正北魏楷书简体"/>
                    <a:ea charset="-122" panose="03000509000000000000" pitchFamily="65" typeface="方正北魏楷书简体"/>
                  </a:rPr>
                  <a:t>3 共同语言即逻辑。所以一般来说，大多数人愿意跟同层次的人交流。</a:t>
                </a:r>
              </a:p>
            </p:txBody>
          </p:sp>
        </p:grpSp>
        <p:sp>
          <p:nvSpPr>
            <p:cNvPr id="39" name="矩形 38"/>
            <p:cNvSpPr/>
            <p:nvPr/>
          </p:nvSpPr>
          <p:spPr>
            <a:xfrm>
              <a:off x="1709521" y="1216245"/>
              <a:ext cx="8772957" cy="27127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spcBef>
                  <a:spcPts val="600"/>
                </a:spcBef>
              </a:pPr>
              <a:r>
                <a:rPr altLang="zh-CN" b="1" lang="en-US" smtClean="0">
                  <a:latin typeface="+mn-ea"/>
                </a:rPr>
                <a:t>1 将讨论等同于谈判。谈判是为了协调利害关系，讨论是为了寻找最佳答案。一旦讨论内容涉及利害关系，就很容易演变为谈判。</a:t>
              </a:r>
            </a:p>
            <a:p>
              <a:pPr>
                <a:lnSpc>
                  <a:spcPct val="150000"/>
                </a:lnSpc>
                <a:spcBef>
                  <a:spcPts val="600"/>
                </a:spcBef>
              </a:pPr>
              <a:r>
                <a:rPr altLang="zh-CN" b="1" lang="en-US" smtClean="0">
                  <a:latin typeface="+mn-ea"/>
                </a:rPr>
                <a:t>2 缺乏规则与纪律。在缺乏规则与纪律的情况下讨论问题，如果有人发言咄咄逼人，其他人便会静观发展动态，或是重复自己观点，于是会议最终流于形式。</a:t>
              </a:r>
            </a:p>
            <a:p>
              <a:pPr>
                <a:lnSpc>
                  <a:spcPct val="150000"/>
                </a:lnSpc>
                <a:spcBef>
                  <a:spcPts val="600"/>
                </a:spcBef>
              </a:pPr>
              <a:r>
                <a:rPr altLang="zh-CN" b="1" lang="en-US" smtClean="0">
                  <a:latin typeface="+mn-ea"/>
                </a:rPr>
                <a:t>3 缺乏“共同语言”。讨论的共同语言指的是逻辑。发言不符合逻辑的讨论是无法奏响和谐的乐章。</a:t>
              </a:r>
            </a:p>
          </p:txBody>
        </p:sp>
      </p:grpSp>
    </p:spTree>
    <p:extLst>
      <p:ext uri="{BB962C8B-B14F-4D97-AF65-F5344CB8AC3E}">
        <p14:creationId val="883940323"/>
      </p:ext>
    </p:extLst>
  </p:cSld>
  <p:clrMapOvr>
    <a:masterClrMapping/>
  </p:clrMapOvr>
  <p:transition/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hidden="1" id="16" name="椭圆 15"/>
          <p:cNvSpPr/>
          <p:nvPr/>
        </p:nvSpPr>
        <p:spPr>
          <a:xfrm>
            <a:off x="3766159" y="1095538"/>
            <a:ext cx="4659682" cy="465968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hidden="1" id="36" name="组合 35"/>
          <p:cNvGrpSpPr/>
          <p:nvPr/>
        </p:nvGrpSpPr>
        <p:grpSpPr>
          <a:xfrm>
            <a:off x="3842162" y="555570"/>
            <a:ext cx="4507675" cy="4581961"/>
            <a:chOff x="3722891" y="379595"/>
            <a:chExt cx="4507675" cy="4581961"/>
          </a:xfrm>
        </p:grpSpPr>
        <p:sp>
          <p:nvSpPr>
            <p:cNvPr id="24" name="任意多边形 23"/>
            <p:cNvSpPr/>
            <p:nvPr/>
          </p:nvSpPr>
          <p:spPr>
            <a:xfrm>
              <a:off x="5359479" y="379595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kern="1200" lang="zh-CN" smtClean="0" sz="1600">
                  <a:solidFill>
                    <a:srgbClr val="574E37"/>
                  </a:solidFill>
                </a:rPr>
                <a:t>控制情感</a:t>
              </a:r>
            </a:p>
            <a:p>
              <a:pPr algn="ctr" defTabSz="57785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kern="1200" lang="zh-CN" smtClean="0" sz="1600">
                  <a:solidFill>
                    <a:srgbClr val="574E37"/>
                  </a:solidFill>
                </a:rPr>
                <a:t>理性行动</a:t>
              </a:r>
            </a:p>
          </p:txBody>
        </p:sp>
        <p:sp>
          <p:nvSpPr>
            <p:cNvPr id="25" name="任意多边形 24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2514900" y="106390"/>
                  </a:moveTo>
                  <a:arcTo hR="1889769" stAng="17359031" swAng="1500410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26" name="任意多边形 25"/>
            <p:cNvSpPr/>
            <p:nvPr/>
          </p:nvSpPr>
          <p:spPr>
            <a:xfrm>
              <a:off x="6996068" y="1324479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mtClean="0" sz="1600">
                  <a:solidFill>
                    <a:srgbClr val="574E37"/>
                  </a:solidFill>
                </a:rPr>
                <a:t>专业的</a:t>
              </a:r>
            </a:p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mtClean="0" sz="1600">
                  <a:solidFill>
                    <a:srgbClr val="574E37"/>
                  </a:solidFill>
                </a:rPr>
                <a:t>知识与技能</a:t>
              </a:r>
            </a:p>
          </p:txBody>
        </p:sp>
        <p:sp>
          <p:nvSpPr>
            <p:cNvPr id="27" name="任意多边形 26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3702742" y="1356519"/>
                  </a:moveTo>
                  <a:arcTo hR="1889769" stAng="20616588" swAng="1966824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28" name="任意多边形 27"/>
            <p:cNvSpPr/>
            <p:nvPr/>
          </p:nvSpPr>
          <p:spPr>
            <a:xfrm>
              <a:off x="6996068" y="3214249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mtClean="0" sz="1600">
                  <a:solidFill>
                    <a:srgbClr val="574E37"/>
                  </a:solidFill>
                </a:rPr>
                <a:t>较强的</a:t>
              </a:r>
            </a:p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mtClean="0" sz="1600">
                  <a:solidFill>
                    <a:srgbClr val="574E37"/>
                  </a:solidFill>
                </a:rPr>
                <a:t>伦理观念</a:t>
              </a:r>
            </a:p>
          </p:txBody>
        </p:sp>
        <p:sp>
          <p:nvSpPr>
            <p:cNvPr id="29" name="任意多边形 28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3210179" y="3241710"/>
                  </a:moveTo>
                  <a:arcTo hR="1889769" stAng="2740559" swAng="1500410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30" name="任意多边形 29"/>
            <p:cNvSpPr/>
            <p:nvPr/>
          </p:nvSpPr>
          <p:spPr>
            <a:xfrm>
              <a:off x="5359479" y="4159133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z="1600">
                  <a:solidFill>
                    <a:srgbClr val="574E37"/>
                  </a:solidFill>
                </a:rPr>
                <a:t>顾客第一</a:t>
              </a:r>
            </a:p>
          </p:txBody>
        </p:sp>
        <p:sp>
          <p:nvSpPr>
            <p:cNvPr id="31" name="任意多边形 30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1264638" y="3673147"/>
                  </a:moveTo>
                  <a:arcTo hR="1889769" stAng="6559031" swAng="1500410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32" name="任意多边形 31"/>
            <p:cNvSpPr/>
            <p:nvPr/>
          </p:nvSpPr>
          <p:spPr>
            <a:xfrm>
              <a:off x="3722891" y="3214249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z="1600">
                  <a:solidFill>
                    <a:srgbClr val="574E37"/>
                  </a:solidFill>
                </a:rPr>
                <a:t>好奇心</a:t>
              </a:r>
            </a:p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z="1600">
                  <a:solidFill>
                    <a:srgbClr val="574E37"/>
                  </a:solidFill>
                </a:rPr>
                <a:t>进取心</a:t>
              </a:r>
            </a:p>
          </p:txBody>
        </p:sp>
        <p:sp>
          <p:nvSpPr>
            <p:cNvPr id="33" name="任意多边形 32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76795" y="2423019"/>
                  </a:moveTo>
                  <a:arcTo hR="1889769" stAng="9816588" swAng="1966824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34" name="任意多边形 33"/>
            <p:cNvSpPr/>
            <p:nvPr/>
          </p:nvSpPr>
          <p:spPr>
            <a:xfrm>
              <a:off x="3722891" y="1324479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z="1600">
                  <a:solidFill>
                    <a:srgbClr val="574E37"/>
                  </a:solidFill>
                </a:rPr>
                <a:t>遵守纪律</a:t>
              </a:r>
            </a:p>
          </p:txBody>
        </p:sp>
        <p:sp>
          <p:nvSpPr>
            <p:cNvPr id="35" name="任意多边形 34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569358" y="537828"/>
                  </a:moveTo>
                  <a:arcTo hR="1889769" stAng="13540559" swAng="1500410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</p:grpSp>
      <p:grpSp>
        <p:nvGrpSpPr>
          <p:cNvPr id="46" name="组合 45"/>
          <p:cNvGrpSpPr/>
          <p:nvPr/>
        </p:nvGrpSpPr>
        <p:grpSpPr>
          <a:xfrm>
            <a:off x="0" y="263182"/>
            <a:ext cx="6713248" cy="584775"/>
            <a:chOff x="0" y="263182"/>
            <a:chExt cx="6713248" cy="584775"/>
          </a:xfrm>
        </p:grpSpPr>
        <p:sp>
          <p:nvSpPr>
            <p:cNvPr id="37" name="矩形 36"/>
            <p:cNvSpPr/>
            <p:nvPr/>
          </p:nvSpPr>
          <p:spPr>
            <a:xfrm>
              <a:off x="449942" y="263182"/>
              <a:ext cx="6263306" cy="5791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en-US" lang="zh-CN" smtClean="0" sz="3200">
                  <a:solidFill>
                    <a:srgbClr val="574E37"/>
                  </a:solidFill>
                  <a:latin typeface="+mj-ea"/>
                  <a:ea typeface="+mj-ea"/>
                </a:rPr>
                <a:t>小心诡辩</a:t>
              </a:r>
            </a:p>
          </p:txBody>
        </p:sp>
        <p:sp>
          <p:nvSpPr>
            <p:cNvPr id="38" name="矩形 37"/>
            <p:cNvSpPr/>
            <p:nvPr/>
          </p:nvSpPr>
          <p:spPr>
            <a:xfrm>
              <a:off x="0" y="389965"/>
              <a:ext cx="449943" cy="3899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1709522" y="1646788"/>
            <a:ext cx="8772957" cy="3997186"/>
            <a:chOff x="1709522" y="1216245"/>
            <a:chExt cx="8772957" cy="3997186"/>
          </a:xfrm>
        </p:grpSpPr>
        <p:grpSp>
          <p:nvGrpSpPr>
            <p:cNvPr id="45" name="组合 44"/>
            <p:cNvGrpSpPr/>
            <p:nvPr/>
          </p:nvGrpSpPr>
          <p:grpSpPr>
            <a:xfrm>
              <a:off x="1709522" y="2482660"/>
              <a:ext cx="8772957" cy="2730771"/>
              <a:chOff x="1962741" y="408756"/>
              <a:chExt cx="8772957" cy="2730771"/>
            </a:xfrm>
          </p:grpSpPr>
          <p:grpSp>
            <p:nvGrpSpPr>
              <p:cNvPr id="44" name="组合 43"/>
              <p:cNvGrpSpPr/>
              <p:nvPr/>
            </p:nvGrpSpPr>
            <p:grpSpPr>
              <a:xfrm>
                <a:off x="1962741" y="408756"/>
                <a:ext cx="8772957" cy="2730771"/>
                <a:chOff x="1962741" y="408756"/>
                <a:chExt cx="8772957" cy="2730771"/>
              </a:xfrm>
            </p:grpSpPr>
            <p:sp>
              <p:nvSpPr>
                <p:cNvPr id="40" name="矩形 39"/>
                <p:cNvSpPr/>
                <p:nvPr/>
              </p:nvSpPr>
              <p:spPr>
                <a:xfrm>
                  <a:off x="1962741" y="609406"/>
                  <a:ext cx="8772957" cy="2530121"/>
                </a:xfrm>
                <a:prstGeom prst="rect">
                  <a:avLst/>
                </a:prstGeom>
                <a:solidFill>
                  <a:srgbClr val="FFFFFF">
                    <a:alpha val="98824"/>
                  </a:srgbClr>
                </a:solidFill>
                <a:ln>
                  <a:noFill/>
                </a:ln>
                <a:effectLst>
                  <a:outerShdw algn="ctr" blurRad="63500" rotWithShape="0" sx="102000" sy="102000">
                    <a:prstClr val="black">
                      <a:alpha val="5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42" name="矩形 41"/>
                <p:cNvSpPr/>
                <p:nvPr/>
              </p:nvSpPr>
              <p:spPr>
                <a:xfrm>
                  <a:off x="9880101" y="408756"/>
                  <a:ext cx="397565" cy="709346"/>
                </a:xfrm>
                <a:prstGeom prst="rect">
                  <a:avLst/>
                </a:prstGeom>
                <a:solidFill>
                  <a:srgbClr val="FFFFFF">
                    <a:alpha val="89804"/>
                  </a:srgb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/>
                </a:p>
              </p:txBody>
            </p:sp>
          </p:grpSp>
          <p:sp>
            <p:nvSpPr>
              <p:cNvPr id="43" name="矩形 42"/>
              <p:cNvSpPr/>
              <p:nvPr/>
            </p:nvSpPr>
            <p:spPr>
              <a:xfrm>
                <a:off x="2175536" y="1071832"/>
                <a:ext cx="8347097" cy="18364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Bef>
                    <a:spcPts val="300"/>
                  </a:spcBef>
                </a:pPr>
                <a:r>
                  <a:rPr altLang="en-US" lang="zh-CN" smtClean="0" sz="1600">
                    <a:latin charset="-122" panose="03000509000000000000" pitchFamily="65" typeface="方正北魏楷书简体"/>
                    <a:ea charset="-122" panose="03000509000000000000" pitchFamily="65" typeface="方正北魏楷书简体"/>
                  </a:rPr>
                  <a:t>要否定一项国家财政安排十分简单，只需说一句：“为什么不把这些钱拿来支援贫苦山区的儿童？”这种站在道德高地的指责很容易赢得满堂喝彩，但问题是，它真的像它表现的那样符合逻辑吗？以修高铁为例，修高铁的过程需要很多劳力，这可以解决一部分农民工就业问题。他们有了工作，家里的孩子便有了书读。而且修好高铁后，其覆盖地区的经济势必提升（要想富，先修路）。如此种种，孰轻孰重，自见分晓。</a:t>
                </a:r>
              </a:p>
              <a:p>
                <a:pPr>
                  <a:spcBef>
                    <a:spcPts val="300"/>
                  </a:spcBef>
                </a:pPr>
                <a:r>
                  <a:rPr altLang="en-US" lang="zh-CN" smtClean="0" sz="1600">
                    <a:latin charset="-122" panose="03000509000000000000" pitchFamily="65" typeface="方正北魏楷书简体"/>
                    <a:ea charset="-122" panose="03000509000000000000" pitchFamily="65" typeface="方正北魏楷书简体"/>
                  </a:rPr>
                  <a:t>关于诡辩，常见的有：含糊其词，模棱两可；偷换概念；虚假论据；循环论证；以人为据；机械类比；以偏概全。</a:t>
                </a:r>
              </a:p>
            </p:txBody>
          </p:sp>
        </p:grpSp>
        <p:sp>
          <p:nvSpPr>
            <p:cNvPr id="39" name="矩形 38"/>
            <p:cNvSpPr/>
            <p:nvPr/>
          </p:nvSpPr>
          <p:spPr>
            <a:xfrm>
              <a:off x="1709521" y="1216245"/>
              <a:ext cx="8772957" cy="13258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spcBef>
                  <a:spcPts val="600"/>
                </a:spcBef>
              </a:pPr>
              <a:r>
                <a:rPr altLang="en-US" b="1" lang="zh-CN">
                  <a:latin typeface="+mn-ea"/>
                </a:rPr>
                <a:t>不可把诡辩与符合逻辑的讨论混为一谈，这两者似是而非。当讨论达到白热化的程度时，满怀自信的与别人激烈争论的人，会使会场的气氛显得非常热烈，这些人的发言大多属于诡辩，他们的目的在于谋求自身的利益。</a:t>
              </a:r>
            </a:p>
          </p:txBody>
        </p:sp>
      </p:grpSp>
    </p:spTree>
    <p:extLst>
      <p:ext uri="{BB962C8B-B14F-4D97-AF65-F5344CB8AC3E}">
        <p14:creationId val="2225724579"/>
      </p:ext>
    </p:extLst>
  </p:cSld>
  <p:clrMapOvr>
    <a:masterClrMapping/>
  </p:clrMapOvr>
  <p:transition/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1593268" y="1788213"/>
            <a:ext cx="9150606" cy="1868942"/>
            <a:chOff x="1593268" y="1596571"/>
            <a:chExt cx="9150606" cy="1868942"/>
          </a:xfrm>
        </p:grpSpPr>
        <p:grpSp>
          <p:nvGrpSpPr>
            <p:cNvPr id="3" name="组合 2"/>
            <p:cNvGrpSpPr/>
            <p:nvPr/>
          </p:nvGrpSpPr>
          <p:grpSpPr>
            <a:xfrm>
              <a:off x="1593268" y="2464025"/>
              <a:ext cx="9150606" cy="1001488"/>
              <a:chOff x="2960913" y="1567542"/>
              <a:chExt cx="9150606" cy="1001488"/>
            </a:xfrm>
          </p:grpSpPr>
          <p:grpSp>
            <p:nvGrpSpPr>
              <p:cNvPr id="6" name="组合 5"/>
              <p:cNvGrpSpPr/>
              <p:nvPr/>
            </p:nvGrpSpPr>
            <p:grpSpPr>
              <a:xfrm>
                <a:off x="2960913" y="1567542"/>
                <a:ext cx="2002972" cy="1001488"/>
                <a:chOff x="2960913" y="1567542"/>
                <a:chExt cx="2002972" cy="1001488"/>
              </a:xfrm>
            </p:grpSpPr>
            <p:sp>
              <p:nvSpPr>
                <p:cNvPr id="16" name="矩形 15"/>
                <p:cNvSpPr/>
                <p:nvPr/>
              </p:nvSpPr>
              <p:spPr>
                <a:xfrm>
                  <a:off x="2960913" y="1567542"/>
                  <a:ext cx="2002972" cy="1001488"/>
                </a:xfrm>
                <a:prstGeom prst="rect">
                  <a:avLst/>
                </a:prstGeom>
                <a:solidFill>
                  <a:srgbClr val="FFFFFF">
                    <a:alpha val="89804"/>
                  </a:srgbClr>
                </a:solidFill>
                <a:ln>
                  <a:noFill/>
                </a:ln>
                <a:effectLst>
                  <a:outerShdw algn="ctr" blurRad="63500" rotWithShape="0" sx="102000" sy="102000">
                    <a:prstClr val="black">
                      <a:alpha val="12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7" name="文本框 16"/>
                <p:cNvSpPr txBox="1"/>
                <p:nvPr/>
              </p:nvSpPr>
              <p:spPr>
                <a:xfrm>
                  <a:off x="3049328" y="1775899"/>
                  <a:ext cx="1808480" cy="579120"/>
                </a:xfrm>
                <a:prstGeom prst="rect">
                  <a:avLst/>
                </a:prstGeom>
                <a:noFill/>
              </p:spPr>
              <p:txBody>
                <a:bodyPr rtlCol="0" wrap="none">
                  <a:spAutoFit/>
                </a:bodyPr>
                <a:lstStyle>
                  <a:defPPr>
                    <a:defRPr lang="zh-CN"/>
                  </a:defPPr>
                  <a:lvl1pPr>
                    <a:defRPr sz="3200">
                      <a:solidFill>
                        <a:schemeClr val="bg1">
                          <a:lumMod val="75000"/>
                        </a:schemeClr>
                      </a:solidFill>
                      <a:latin typeface="+mj-ea"/>
                      <a:ea typeface="+mj-ea"/>
                    </a:defRPr>
                  </a:lvl1pPr>
                </a:lstStyle>
                <a:p>
                  <a:r>
                    <a:rPr altLang="en-US" lang="zh-CN"/>
                    <a:t>先见能力</a:t>
                  </a:r>
                </a:p>
              </p:txBody>
            </p:sp>
          </p:grpSp>
          <p:grpSp>
            <p:nvGrpSpPr>
              <p:cNvPr id="7" name="组合 6"/>
              <p:cNvGrpSpPr/>
              <p:nvPr/>
            </p:nvGrpSpPr>
            <p:grpSpPr>
              <a:xfrm>
                <a:off x="5079998" y="1567542"/>
                <a:ext cx="2002972" cy="1001488"/>
                <a:chOff x="2960913" y="1567542"/>
                <a:chExt cx="2002972" cy="1001488"/>
              </a:xfrm>
            </p:grpSpPr>
            <p:sp>
              <p:nvSpPr>
                <p:cNvPr id="14" name="矩形 13"/>
                <p:cNvSpPr/>
                <p:nvPr/>
              </p:nvSpPr>
              <p:spPr>
                <a:xfrm>
                  <a:off x="2960913" y="1567542"/>
                  <a:ext cx="2002972" cy="1001488"/>
                </a:xfrm>
                <a:prstGeom prst="rect">
                  <a:avLst/>
                </a:prstGeom>
                <a:solidFill>
                  <a:srgbClr val="FFFFFF">
                    <a:alpha val="89804"/>
                  </a:srgbClr>
                </a:solidFill>
                <a:ln>
                  <a:noFill/>
                </a:ln>
                <a:effectLst>
                  <a:outerShdw algn="ctr" blurRad="63500" rotWithShape="0" sx="102000" sy="102000">
                    <a:prstClr val="black">
                      <a:alpha val="12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>
                    <a:solidFill>
                      <a:schemeClr val="bg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15" name="文本框 14"/>
                <p:cNvSpPr txBox="1"/>
                <p:nvPr/>
              </p:nvSpPr>
              <p:spPr>
                <a:xfrm>
                  <a:off x="3049328" y="1775899"/>
                  <a:ext cx="1808480" cy="579120"/>
                </a:xfrm>
                <a:prstGeom prst="rect">
                  <a:avLst/>
                </a:prstGeom>
                <a:noFill/>
              </p:spPr>
              <p:txBody>
                <a:bodyPr rtlCol="0" wrap="none">
                  <a:spAutoFit/>
                </a:bodyPr>
                <a:lstStyle>
                  <a:defPPr>
                    <a:defRPr lang="zh-CN"/>
                  </a:defPPr>
                  <a:lvl1pPr>
                    <a:defRPr sz="3200">
                      <a:solidFill>
                        <a:schemeClr val="bg1">
                          <a:lumMod val="75000"/>
                        </a:schemeClr>
                      </a:solidFill>
                      <a:latin typeface="+mj-ea"/>
                      <a:ea typeface="+mj-ea"/>
                    </a:defRPr>
                  </a:lvl1pPr>
                </a:lstStyle>
                <a:p>
                  <a:r>
                    <a:rPr altLang="en-US" lang="zh-CN"/>
                    <a:t>构思能力</a:t>
                  </a:r>
                </a:p>
              </p:txBody>
            </p:sp>
          </p:grpSp>
          <p:grpSp>
            <p:nvGrpSpPr>
              <p:cNvPr id="8" name="组合 7"/>
              <p:cNvGrpSpPr/>
              <p:nvPr/>
            </p:nvGrpSpPr>
            <p:grpSpPr>
              <a:xfrm>
                <a:off x="7242627" y="1567542"/>
                <a:ext cx="2002972" cy="1001488"/>
                <a:chOff x="2960913" y="1567542"/>
                <a:chExt cx="2002972" cy="1001488"/>
              </a:xfrm>
            </p:grpSpPr>
            <p:sp>
              <p:nvSpPr>
                <p:cNvPr id="12" name="矩形 11"/>
                <p:cNvSpPr/>
                <p:nvPr/>
              </p:nvSpPr>
              <p:spPr>
                <a:xfrm>
                  <a:off x="2960913" y="1567542"/>
                  <a:ext cx="2002972" cy="1001488"/>
                </a:xfrm>
                <a:prstGeom prst="rect">
                  <a:avLst/>
                </a:prstGeom>
                <a:solidFill>
                  <a:srgbClr val="FFFFFF">
                    <a:alpha val="89804"/>
                  </a:srgbClr>
                </a:solidFill>
                <a:ln>
                  <a:noFill/>
                </a:ln>
                <a:effectLst>
                  <a:outerShdw algn="ctr" blurRad="63500" rotWithShape="0" sx="102000" sy="102000">
                    <a:prstClr val="black">
                      <a:alpha val="12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3" name="文本框 12"/>
                <p:cNvSpPr txBox="1"/>
                <p:nvPr/>
              </p:nvSpPr>
              <p:spPr>
                <a:xfrm>
                  <a:off x="3049327" y="1775899"/>
                  <a:ext cx="1808480" cy="579120"/>
                </a:xfrm>
                <a:prstGeom prst="rect">
                  <a:avLst/>
                </a:prstGeom>
                <a:noFill/>
              </p:spPr>
              <p:txBody>
                <a:bodyPr rtlCol="0" wrap="none">
                  <a:spAutoFit/>
                </a:bodyPr>
                <a:lstStyle>
                  <a:defPPr>
                    <a:defRPr lang="zh-CN"/>
                  </a:defPPr>
                  <a:lvl1pPr>
                    <a:defRPr sz="3200">
                      <a:solidFill>
                        <a:schemeClr val="bg1">
                          <a:lumMod val="75000"/>
                        </a:schemeClr>
                      </a:solidFill>
                      <a:latin typeface="+mj-ea"/>
                      <a:ea typeface="+mj-ea"/>
                    </a:defRPr>
                  </a:lvl1pPr>
                </a:lstStyle>
                <a:p>
                  <a:r>
                    <a:rPr altLang="en-US" lang="zh-CN"/>
                    <a:t>讨论能力</a:t>
                  </a:r>
                </a:p>
              </p:txBody>
            </p:sp>
          </p:grpSp>
          <p:grpSp>
            <p:nvGrpSpPr>
              <p:cNvPr id="9" name="组合 8"/>
              <p:cNvGrpSpPr/>
              <p:nvPr/>
            </p:nvGrpSpPr>
            <p:grpSpPr>
              <a:xfrm>
                <a:off x="9376226" y="1567542"/>
                <a:ext cx="2735293" cy="1001488"/>
                <a:chOff x="2960912" y="1567542"/>
                <a:chExt cx="2735293" cy="1001488"/>
              </a:xfrm>
            </p:grpSpPr>
            <p:sp>
              <p:nvSpPr>
                <p:cNvPr id="10" name="矩形 9"/>
                <p:cNvSpPr/>
                <p:nvPr/>
              </p:nvSpPr>
              <p:spPr>
                <a:xfrm>
                  <a:off x="2960912" y="1567542"/>
                  <a:ext cx="2735293" cy="1001488"/>
                </a:xfrm>
                <a:prstGeom prst="rect">
                  <a:avLst/>
                </a:prstGeom>
                <a:solidFill>
                  <a:srgbClr val="FFFFFF">
                    <a:alpha val="89804"/>
                  </a:srgbClr>
                </a:solidFill>
                <a:ln>
                  <a:noFill/>
                </a:ln>
                <a:effectLst>
                  <a:outerShdw algn="ctr" blurRad="63500" rotWithShape="0" sx="102000" sy="102000">
                    <a:prstClr val="black">
                      <a:alpha val="12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1" name="文本框 10"/>
                <p:cNvSpPr txBox="1"/>
                <p:nvPr/>
              </p:nvSpPr>
              <p:spPr>
                <a:xfrm>
                  <a:off x="3005118" y="1775899"/>
                  <a:ext cx="2621280" cy="579120"/>
                </a:xfrm>
                <a:prstGeom prst="rect">
                  <a:avLst/>
                </a:prstGeom>
                <a:noFill/>
              </p:spPr>
              <p:txBody>
                <a:bodyPr rtlCol="0" wrap="none">
                  <a:spAutoFit/>
                </a:bodyPr>
                <a:lstStyle>
                  <a:defPPr>
                    <a:defRPr lang="zh-CN"/>
                  </a:defPPr>
                  <a:lvl1pPr>
                    <a:defRPr sz="3200">
                      <a:solidFill>
                        <a:srgbClr val="574E37"/>
                      </a:solidFill>
                      <a:latin typeface="+mj-ea"/>
                      <a:ea typeface="+mj-ea"/>
                    </a:defRPr>
                  </a:lvl1pPr>
                </a:lstStyle>
                <a:p>
                  <a:r>
                    <a:rPr altLang="en-US" lang="zh-CN"/>
                    <a:t>适应矛盾能力</a:t>
                  </a:r>
                </a:p>
              </p:txBody>
            </p:sp>
          </p:grpSp>
        </p:grpSp>
        <p:sp>
          <p:nvSpPr>
            <p:cNvPr id="4" name="矩形 3"/>
            <p:cNvSpPr/>
            <p:nvPr/>
          </p:nvSpPr>
          <p:spPr>
            <a:xfrm>
              <a:off x="1593268" y="1596571"/>
              <a:ext cx="9150606" cy="740229"/>
            </a:xfrm>
            <a:prstGeom prst="rect">
              <a:avLst/>
            </a:prstGeom>
            <a:solidFill>
              <a:srgbClr val="FFFFFF">
                <a:alpha val="89804"/>
              </a:srgbClr>
            </a:solidFill>
            <a:ln>
              <a:noFill/>
            </a:ln>
            <a:effectLst>
              <a:outerShdw algn="ctr" blurRad="63500" rotWithShape="0" sx="102000" sy="102000">
                <a:prstClr val="black">
                  <a:alpha val="1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5101612" y="1656379"/>
              <a:ext cx="2113280" cy="5791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pc="600" sz="3200">
                  <a:solidFill>
                    <a:srgbClr val="574E37"/>
                  </a:solidFill>
                  <a:latin typeface="+mj-ea"/>
                  <a:ea typeface="+mj-ea"/>
                </a:rPr>
                <a:t>专业主义</a:t>
              </a: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1569909" y="4077354"/>
            <a:ext cx="9136590" cy="514245"/>
            <a:chOff x="1696528" y="3674853"/>
            <a:chExt cx="9136590" cy="514245"/>
          </a:xfrm>
        </p:grpSpPr>
        <p:sp>
          <p:nvSpPr>
            <p:cNvPr id="18" name="文本框 17"/>
            <p:cNvSpPr txBox="1"/>
            <p:nvPr/>
          </p:nvSpPr>
          <p:spPr>
            <a:xfrm>
              <a:off x="2002571" y="3701143"/>
              <a:ext cx="841248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mtClean="0" sz="2400">
                  <a:latin typeface="+mj-ea"/>
                  <a:ea typeface="+mj-ea"/>
                </a:rPr>
                <a:t>反驳的目的不是在于击倒对方，而是为了加强相互之间的理解。</a:t>
              </a:r>
            </a:p>
          </p:txBody>
        </p:sp>
        <p:pic>
          <p:nvPicPr>
            <p:cNvPr id="20" name="图片 19"/>
            <p:cNvPicPr>
              <a:picLocks noChangeAspect="1"/>
            </p:cNvPicPr>
            <p:nvPr/>
          </p:nvPicPr>
          <p:blipFill>
            <a:blip r:embed="rId2"/>
            <a:srcRect b="55807" l="54964" r="27690" t="23641"/>
            <a:stretch>
              <a:fillRect/>
            </a:stretch>
          </p:blipFill>
          <p:spPr>
            <a:xfrm>
              <a:off x="1696528" y="3674853"/>
              <a:ext cx="349986" cy="270294"/>
            </a:xfrm>
            <a:prstGeom prst="rect">
              <a:avLst/>
            </a:prstGeom>
          </p:spPr>
        </p:pic>
        <p:pic>
          <p:nvPicPr>
            <p:cNvPr id="21" name="图片 20"/>
            <p:cNvPicPr>
              <a:picLocks noChangeAspect="1"/>
            </p:cNvPicPr>
            <p:nvPr/>
          </p:nvPicPr>
          <p:blipFill>
            <a:blip r:embed="rId2"/>
            <a:srcRect b="55807" l="54964" r="27690" t="23641"/>
            <a:stretch>
              <a:fillRect/>
            </a:stretch>
          </p:blipFill>
          <p:spPr>
            <a:xfrm flipH="1" flipV="1">
              <a:off x="10483132" y="3918804"/>
              <a:ext cx="349986" cy="27029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val="2183984533"/>
      </p:ext>
    </p:extLst>
  </p:cSld>
  <p:clrMapOvr>
    <a:masterClrMapping/>
  </p:clrMapOvr>
  <p:transition/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hidden="1" id="16" name="椭圆 15"/>
          <p:cNvSpPr/>
          <p:nvPr/>
        </p:nvSpPr>
        <p:spPr>
          <a:xfrm>
            <a:off x="3766159" y="1095538"/>
            <a:ext cx="4659682" cy="465968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hidden="1" id="36" name="组合 35"/>
          <p:cNvGrpSpPr/>
          <p:nvPr/>
        </p:nvGrpSpPr>
        <p:grpSpPr>
          <a:xfrm>
            <a:off x="3842162" y="555570"/>
            <a:ext cx="4507675" cy="4581961"/>
            <a:chOff x="3722891" y="379595"/>
            <a:chExt cx="4507675" cy="4581961"/>
          </a:xfrm>
        </p:grpSpPr>
        <p:sp>
          <p:nvSpPr>
            <p:cNvPr id="24" name="任意多边形 23"/>
            <p:cNvSpPr/>
            <p:nvPr/>
          </p:nvSpPr>
          <p:spPr>
            <a:xfrm>
              <a:off x="5359479" y="379595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kern="1200" lang="zh-CN" smtClean="0" sz="1600">
                  <a:solidFill>
                    <a:srgbClr val="574E37"/>
                  </a:solidFill>
                </a:rPr>
                <a:t>控制情感</a:t>
              </a:r>
            </a:p>
            <a:p>
              <a:pPr algn="ctr" defTabSz="57785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kern="1200" lang="zh-CN" smtClean="0" sz="1600">
                  <a:solidFill>
                    <a:srgbClr val="574E37"/>
                  </a:solidFill>
                </a:rPr>
                <a:t>理性行动</a:t>
              </a:r>
            </a:p>
          </p:txBody>
        </p:sp>
        <p:sp>
          <p:nvSpPr>
            <p:cNvPr id="25" name="任意多边形 24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2514900" y="106390"/>
                  </a:moveTo>
                  <a:arcTo hR="1889769" stAng="17359031" swAng="1500410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26" name="任意多边形 25"/>
            <p:cNvSpPr/>
            <p:nvPr/>
          </p:nvSpPr>
          <p:spPr>
            <a:xfrm>
              <a:off x="6996068" y="1324479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mtClean="0" sz="1600">
                  <a:solidFill>
                    <a:srgbClr val="574E37"/>
                  </a:solidFill>
                </a:rPr>
                <a:t>专业的</a:t>
              </a:r>
            </a:p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mtClean="0" sz="1600">
                  <a:solidFill>
                    <a:srgbClr val="574E37"/>
                  </a:solidFill>
                </a:rPr>
                <a:t>知识与技能</a:t>
              </a:r>
            </a:p>
          </p:txBody>
        </p:sp>
        <p:sp>
          <p:nvSpPr>
            <p:cNvPr id="27" name="任意多边形 26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3702742" y="1356519"/>
                  </a:moveTo>
                  <a:arcTo hR="1889769" stAng="20616588" swAng="1966824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28" name="任意多边形 27"/>
            <p:cNvSpPr/>
            <p:nvPr/>
          </p:nvSpPr>
          <p:spPr>
            <a:xfrm>
              <a:off x="6996068" y="3214249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mtClean="0" sz="1600">
                  <a:solidFill>
                    <a:srgbClr val="574E37"/>
                  </a:solidFill>
                </a:rPr>
                <a:t>较强的</a:t>
              </a:r>
            </a:p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mtClean="0" sz="1600">
                  <a:solidFill>
                    <a:srgbClr val="574E37"/>
                  </a:solidFill>
                </a:rPr>
                <a:t>伦理观念</a:t>
              </a:r>
            </a:p>
          </p:txBody>
        </p:sp>
        <p:sp>
          <p:nvSpPr>
            <p:cNvPr id="29" name="任意多边形 28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3210179" y="3241710"/>
                  </a:moveTo>
                  <a:arcTo hR="1889769" stAng="2740559" swAng="1500410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30" name="任意多边形 29"/>
            <p:cNvSpPr/>
            <p:nvPr/>
          </p:nvSpPr>
          <p:spPr>
            <a:xfrm>
              <a:off x="5359479" y="4159133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z="1600">
                  <a:solidFill>
                    <a:srgbClr val="574E37"/>
                  </a:solidFill>
                </a:rPr>
                <a:t>顾客第一</a:t>
              </a:r>
            </a:p>
          </p:txBody>
        </p:sp>
        <p:sp>
          <p:nvSpPr>
            <p:cNvPr id="31" name="任意多边形 30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1264638" y="3673147"/>
                  </a:moveTo>
                  <a:arcTo hR="1889769" stAng="6559031" swAng="1500410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32" name="任意多边形 31"/>
            <p:cNvSpPr/>
            <p:nvPr/>
          </p:nvSpPr>
          <p:spPr>
            <a:xfrm>
              <a:off x="3722891" y="3214249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z="1600">
                  <a:solidFill>
                    <a:srgbClr val="574E37"/>
                  </a:solidFill>
                </a:rPr>
                <a:t>好奇心</a:t>
              </a:r>
            </a:p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z="1600">
                  <a:solidFill>
                    <a:srgbClr val="574E37"/>
                  </a:solidFill>
                </a:rPr>
                <a:t>进取心</a:t>
              </a:r>
            </a:p>
          </p:txBody>
        </p:sp>
        <p:sp>
          <p:nvSpPr>
            <p:cNvPr id="33" name="任意多边形 32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76795" y="2423019"/>
                  </a:moveTo>
                  <a:arcTo hR="1889769" stAng="9816588" swAng="1966824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34" name="任意多边形 33"/>
            <p:cNvSpPr/>
            <p:nvPr/>
          </p:nvSpPr>
          <p:spPr>
            <a:xfrm>
              <a:off x="3722891" y="1324479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z="1600">
                  <a:solidFill>
                    <a:srgbClr val="574E37"/>
                  </a:solidFill>
                </a:rPr>
                <a:t>遵守纪律</a:t>
              </a:r>
            </a:p>
          </p:txBody>
        </p:sp>
        <p:sp>
          <p:nvSpPr>
            <p:cNvPr id="35" name="任意多边形 34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569358" y="537828"/>
                  </a:moveTo>
                  <a:arcTo hR="1889769" stAng="13540559" swAng="1500410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</p:grpSp>
      <p:grpSp>
        <p:nvGrpSpPr>
          <p:cNvPr id="46" name="组合 45"/>
          <p:cNvGrpSpPr/>
          <p:nvPr/>
        </p:nvGrpSpPr>
        <p:grpSpPr>
          <a:xfrm>
            <a:off x="0" y="263182"/>
            <a:ext cx="6713248" cy="584775"/>
            <a:chOff x="0" y="263182"/>
            <a:chExt cx="6713248" cy="584775"/>
          </a:xfrm>
        </p:grpSpPr>
        <p:sp>
          <p:nvSpPr>
            <p:cNvPr id="37" name="矩形 36"/>
            <p:cNvSpPr/>
            <p:nvPr/>
          </p:nvSpPr>
          <p:spPr>
            <a:xfrm>
              <a:off x="449942" y="263182"/>
              <a:ext cx="6263306" cy="5791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en-US" lang="zh-CN" smtClean="0" sz="3200">
                  <a:solidFill>
                    <a:srgbClr val="574E37"/>
                  </a:solidFill>
                  <a:latin typeface="+mj-ea"/>
                  <a:ea typeface="+mj-ea"/>
                </a:rPr>
                <a:t>适应矛盾</a:t>
              </a:r>
            </a:p>
          </p:txBody>
        </p:sp>
        <p:sp>
          <p:nvSpPr>
            <p:cNvPr id="38" name="矩形 37"/>
            <p:cNvSpPr/>
            <p:nvPr/>
          </p:nvSpPr>
          <p:spPr>
            <a:xfrm>
              <a:off x="0" y="389965"/>
              <a:ext cx="449943" cy="3899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1709522" y="1665497"/>
            <a:ext cx="8772957" cy="4355476"/>
            <a:chOff x="1709522" y="1741397"/>
            <a:chExt cx="8772957" cy="4355476"/>
          </a:xfrm>
        </p:grpSpPr>
        <p:grpSp>
          <p:nvGrpSpPr>
            <p:cNvPr id="45" name="组合 44"/>
            <p:cNvGrpSpPr/>
            <p:nvPr/>
          </p:nvGrpSpPr>
          <p:grpSpPr>
            <a:xfrm>
              <a:off x="1709522" y="3955456"/>
              <a:ext cx="8772957" cy="2141417"/>
              <a:chOff x="1962741" y="1881552"/>
              <a:chExt cx="8772957" cy="2141417"/>
            </a:xfrm>
          </p:grpSpPr>
          <p:grpSp>
            <p:nvGrpSpPr>
              <p:cNvPr id="44" name="组合 43"/>
              <p:cNvGrpSpPr/>
              <p:nvPr/>
            </p:nvGrpSpPr>
            <p:grpSpPr>
              <a:xfrm>
                <a:off x="1962741" y="1881552"/>
                <a:ext cx="8772957" cy="2141417"/>
                <a:chOff x="1962741" y="1881552"/>
                <a:chExt cx="8772957" cy="2141417"/>
              </a:xfrm>
            </p:grpSpPr>
            <p:sp>
              <p:nvSpPr>
                <p:cNvPr id="40" name="矩形 39"/>
                <p:cNvSpPr/>
                <p:nvPr/>
              </p:nvSpPr>
              <p:spPr>
                <a:xfrm>
                  <a:off x="1962741" y="2082203"/>
                  <a:ext cx="8772957" cy="1940766"/>
                </a:xfrm>
                <a:prstGeom prst="rect">
                  <a:avLst/>
                </a:prstGeom>
                <a:solidFill>
                  <a:srgbClr val="FFFFFF">
                    <a:alpha val="98824"/>
                  </a:srgbClr>
                </a:solidFill>
                <a:ln>
                  <a:noFill/>
                </a:ln>
                <a:effectLst>
                  <a:outerShdw algn="ctr" blurRad="63500" rotWithShape="0" sx="102000" sy="102000">
                    <a:prstClr val="black">
                      <a:alpha val="5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42" name="矩形 41"/>
                <p:cNvSpPr/>
                <p:nvPr/>
              </p:nvSpPr>
              <p:spPr>
                <a:xfrm>
                  <a:off x="9880101" y="1881552"/>
                  <a:ext cx="397565" cy="709346"/>
                </a:xfrm>
                <a:prstGeom prst="rect">
                  <a:avLst/>
                </a:prstGeom>
                <a:solidFill>
                  <a:srgbClr val="FFFFFF">
                    <a:alpha val="89804"/>
                  </a:srgb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/>
                </a:p>
              </p:txBody>
            </p:sp>
          </p:grpSp>
          <p:sp>
            <p:nvSpPr>
              <p:cNvPr id="43" name="矩形 42"/>
              <p:cNvSpPr/>
              <p:nvPr/>
            </p:nvSpPr>
            <p:spPr>
              <a:xfrm>
                <a:off x="2175536" y="2590898"/>
                <a:ext cx="8347097" cy="134874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Bef>
                    <a:spcPts val="300"/>
                  </a:spcBef>
                </a:pPr>
                <a:r>
                  <a:rPr altLang="en-US" lang="zh-CN" smtClean="0" sz="1600">
                    <a:latin charset="-122" panose="03000509000000000000" pitchFamily="65" typeface="方正北魏楷书简体"/>
                    <a:ea charset="-122" panose="03000509000000000000" pitchFamily="65" typeface="方正北魏楷书简体"/>
                  </a:rPr>
                  <a:t>适应矛盾就是根据环境进行变化。诺基亚的兴与衰就是一个很好的例子：</a:t>
                </a:r>
              </a:p>
              <a:p>
                <a:pPr>
                  <a:spcBef>
                    <a:spcPts val="300"/>
                  </a:spcBef>
                </a:pPr>
                <a:r>
                  <a:rPr altLang="en-US" lang="zh-CN" smtClean="0" sz="1600">
                    <a:latin charset="-122" panose="03000509000000000000" pitchFamily="65" typeface="方正北魏楷书简体"/>
                    <a:ea charset="-122" panose="03000509000000000000" pitchFamily="65" typeface="方正北魏楷书简体"/>
                  </a:rPr>
                  <a:t>1960年，诺基亚时任总裁Bjorn Westerlund开始专注于电信行业，他认为未来的电信行业是科技发展的趋势，于是他建立了诺基亚电子部，并专注于电信系统方面的工作。之后的成绩我们有目共睹。而再之后，它又错过了智能手机的浪潮，现在仍然在追赶三星、苹果的路上。</a:t>
                </a:r>
              </a:p>
            </p:txBody>
          </p:sp>
        </p:grpSp>
        <p:sp>
          <p:nvSpPr>
            <p:cNvPr id="39" name="矩形 38"/>
            <p:cNvSpPr/>
            <p:nvPr/>
          </p:nvSpPr>
          <p:spPr>
            <a:xfrm>
              <a:off x="1709521" y="1741397"/>
              <a:ext cx="8772957" cy="18135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  <a:spcBef>
                  <a:spcPts val="600"/>
                </a:spcBef>
              </a:pPr>
              <a:r>
                <a:rPr altLang="en-US" b="1" lang="zh-CN">
                  <a:latin typeface="+mn-ea"/>
                </a:rPr>
                <a:t>企业经营没有唯一的最佳答案。经营上的“答案”几乎都是建立在决策者主观判断的基础之上，判断失误，损失就会加重，我们必须牢记这一点。</a:t>
              </a:r>
            </a:p>
            <a:p>
              <a:pPr>
                <a:lnSpc>
                  <a:spcPct val="150000"/>
                </a:lnSpc>
                <a:spcBef>
                  <a:spcPts val="600"/>
                </a:spcBef>
              </a:pPr>
              <a:r>
                <a:rPr altLang="en-US" b="1" lang="zh-CN">
                  <a:latin typeface="+mn-ea"/>
                </a:rPr>
                <a:t>在高效推进事业发展的过程中，当我们遇到问题时，解决问题的第一步就是思考“我们能够做什么”，把“不能做的事”变成“能做的事”。</a:t>
              </a:r>
            </a:p>
          </p:txBody>
        </p:sp>
      </p:grpSp>
    </p:spTree>
    <p:extLst>
      <p:ext uri="{BB962C8B-B14F-4D97-AF65-F5344CB8AC3E}">
        <p14:creationId val="3691008781"/>
      </p:ext>
    </p:extLst>
  </p:cSld>
  <p:clrMapOvr>
    <a:masterClrMapping/>
  </p:clrMapOvr>
  <p:transition/>
  <p:timing/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组合 6"/>
          <p:cNvGrpSpPr/>
          <p:nvPr/>
        </p:nvGrpSpPr>
        <p:grpSpPr>
          <a:xfrm>
            <a:off x="2331110" y="2429092"/>
            <a:ext cx="7529781" cy="1549242"/>
            <a:chOff x="2460066" y="2654379"/>
            <a:chExt cx="7529781" cy="1549242"/>
          </a:xfrm>
        </p:grpSpPr>
        <p:pic>
          <p:nvPicPr>
            <p:cNvPr id="2" name="图片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460066" y="2654379"/>
              <a:ext cx="3993743" cy="1549242"/>
            </a:xfrm>
            <a:prstGeom prst="rect">
              <a:avLst/>
            </a:prstGeom>
          </p:spPr>
        </p:pic>
        <p:sp>
          <p:nvSpPr>
            <p:cNvPr id="3" name="文本框 2"/>
            <p:cNvSpPr txBox="1"/>
            <p:nvPr/>
          </p:nvSpPr>
          <p:spPr>
            <a:xfrm>
              <a:off x="6983898" y="3044279"/>
              <a:ext cx="2418080" cy="7620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mtClean="0" sz="4400">
                  <a:latin typeface="+mj-ea"/>
                  <a:ea typeface="+mj-ea"/>
                </a:rPr>
                <a:t>谢谢观看！</a:t>
              </a:r>
            </a:p>
          </p:txBody>
        </p:sp>
        <p:cxnSp>
          <p:nvCxnSpPr>
            <p:cNvPr id="5" name="直接连接符 4"/>
            <p:cNvCxnSpPr/>
            <p:nvPr/>
          </p:nvCxnSpPr>
          <p:spPr>
            <a:xfrm flipH="1">
              <a:off x="6718852" y="2654379"/>
              <a:ext cx="0" cy="1549242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文本框 7"/>
          <p:cNvSpPr txBox="1"/>
          <p:nvPr/>
        </p:nvSpPr>
        <p:spPr>
          <a:xfrm>
            <a:off x="10654747" y="6387549"/>
            <a:ext cx="1394142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/>
              <a:t>制作者 曹将</a:t>
            </a:r>
          </a:p>
        </p:txBody>
      </p:sp>
    </p:spTree>
    <p:extLst>
      <p:ext uri="{BB962C8B-B14F-4D97-AF65-F5344CB8AC3E}">
        <p14:creationId val="3754429900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499493" y="2030261"/>
            <a:ext cx="9420298" cy="2797478"/>
          </a:xfrm>
          <a:prstGeom prst="rect">
            <a:avLst/>
          </a:prstGeom>
          <a:solidFill>
            <a:srgbClr val="D0C5B1">
              <a:alpha val="89804"/>
            </a:srgbClr>
          </a:solidFill>
          <a:ln>
            <a:noFill/>
          </a:ln>
          <a:effectLst>
            <a:outerShdw algn="ctr" blurRad="63500" rotWithShape="0" sx="102000" sy="10200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9493" y="2030261"/>
            <a:ext cx="1959323" cy="2797478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3779465" y="2275864"/>
            <a:ext cx="1605280" cy="518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z="2800">
                <a:latin typeface="+mj-ea"/>
                <a:ea typeface="+mj-ea"/>
              </a:rPr>
              <a:t>大前研一</a:t>
            </a:r>
          </a:p>
        </p:txBody>
      </p:sp>
      <p:sp>
        <p:nvSpPr>
          <p:cNvPr id="10" name="矩形 9"/>
          <p:cNvSpPr/>
          <p:nvPr/>
        </p:nvSpPr>
        <p:spPr>
          <a:xfrm>
            <a:off x="3779465" y="2862032"/>
            <a:ext cx="6689754" cy="1737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b="1" lang="zh-CN"/>
              <a:t>麻省理工学院博士。</a:t>
            </a:r>
          </a:p>
          <a:p>
            <a:pPr>
              <a:lnSpc>
                <a:spcPct val="150000"/>
              </a:lnSpc>
            </a:pPr>
            <a:r>
              <a:rPr altLang="en-US" b="1" lang="zh-CN"/>
              <a:t>曾任麦肯锡日本分公司董事长，兼任许多跨国公司的管理顾问。</a:t>
            </a:r>
          </a:p>
          <a:p>
            <a:pPr>
              <a:lnSpc>
                <a:spcPct val="150000"/>
              </a:lnSpc>
            </a:pPr>
            <a:r>
              <a:rPr altLang="en-US" b="1" lang="zh-CN"/>
              <a:t>被英国《经济学家》杂志评选为“全球五位管理大师”之一，“日本战略之父”。</a:t>
            </a:r>
          </a:p>
        </p:txBody>
      </p:sp>
      <p:cxnSp>
        <p:nvCxnSpPr>
          <p:cNvPr id="12" name="直接连接符 11"/>
          <p:cNvCxnSpPr/>
          <p:nvPr/>
        </p:nvCxnSpPr>
        <p:spPr>
          <a:xfrm>
            <a:off x="3869635" y="2862032"/>
            <a:ext cx="616226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3869635" y="4607191"/>
            <a:ext cx="616226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2462932494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hidden="1" id="16" name="椭圆 15"/>
          <p:cNvSpPr/>
          <p:nvPr/>
        </p:nvSpPr>
        <p:spPr>
          <a:xfrm>
            <a:off x="3766159" y="1095538"/>
            <a:ext cx="4659682" cy="465968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hidden="1" id="36" name="组合 35"/>
          <p:cNvGrpSpPr/>
          <p:nvPr/>
        </p:nvGrpSpPr>
        <p:grpSpPr>
          <a:xfrm>
            <a:off x="3842162" y="555570"/>
            <a:ext cx="4507675" cy="4581961"/>
            <a:chOff x="3722891" y="379595"/>
            <a:chExt cx="4507675" cy="4581961"/>
          </a:xfrm>
        </p:grpSpPr>
        <p:sp>
          <p:nvSpPr>
            <p:cNvPr id="24" name="任意多边形 23"/>
            <p:cNvSpPr/>
            <p:nvPr/>
          </p:nvSpPr>
          <p:spPr>
            <a:xfrm>
              <a:off x="5359479" y="379595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kern="1200" lang="zh-CN" smtClean="0" sz="1600">
                  <a:solidFill>
                    <a:srgbClr val="574E37"/>
                  </a:solidFill>
                </a:rPr>
                <a:t>控制情感</a:t>
              </a:r>
            </a:p>
            <a:p>
              <a:pPr algn="ctr" defTabSz="57785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kern="1200" lang="zh-CN" smtClean="0" sz="1600">
                  <a:solidFill>
                    <a:srgbClr val="574E37"/>
                  </a:solidFill>
                </a:rPr>
                <a:t>理性行动</a:t>
              </a:r>
            </a:p>
          </p:txBody>
        </p:sp>
        <p:sp>
          <p:nvSpPr>
            <p:cNvPr id="25" name="任意多边形 24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2514900" y="106390"/>
                  </a:moveTo>
                  <a:arcTo hR="1889769" stAng="17359031" swAng="1500410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26" name="任意多边形 25"/>
            <p:cNvSpPr/>
            <p:nvPr/>
          </p:nvSpPr>
          <p:spPr>
            <a:xfrm>
              <a:off x="6996068" y="1324479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mtClean="0" sz="1600">
                  <a:solidFill>
                    <a:srgbClr val="574E37"/>
                  </a:solidFill>
                </a:rPr>
                <a:t>专业的</a:t>
              </a:r>
            </a:p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mtClean="0" sz="1600">
                  <a:solidFill>
                    <a:srgbClr val="574E37"/>
                  </a:solidFill>
                </a:rPr>
                <a:t>知识与技能</a:t>
              </a:r>
            </a:p>
          </p:txBody>
        </p:sp>
        <p:sp>
          <p:nvSpPr>
            <p:cNvPr id="27" name="任意多边形 26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3702742" y="1356519"/>
                  </a:moveTo>
                  <a:arcTo hR="1889769" stAng="20616588" swAng="1966824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28" name="任意多边形 27"/>
            <p:cNvSpPr/>
            <p:nvPr/>
          </p:nvSpPr>
          <p:spPr>
            <a:xfrm>
              <a:off x="6996068" y="3214249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mtClean="0" sz="1600">
                  <a:solidFill>
                    <a:srgbClr val="574E37"/>
                  </a:solidFill>
                </a:rPr>
                <a:t>较强的</a:t>
              </a:r>
            </a:p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mtClean="0" sz="1600">
                  <a:solidFill>
                    <a:srgbClr val="574E37"/>
                  </a:solidFill>
                </a:rPr>
                <a:t>伦理观念</a:t>
              </a:r>
            </a:p>
          </p:txBody>
        </p:sp>
        <p:sp>
          <p:nvSpPr>
            <p:cNvPr id="29" name="任意多边形 28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3210179" y="3241710"/>
                  </a:moveTo>
                  <a:arcTo hR="1889769" stAng="2740559" swAng="1500410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30" name="任意多边形 29"/>
            <p:cNvSpPr/>
            <p:nvPr/>
          </p:nvSpPr>
          <p:spPr>
            <a:xfrm>
              <a:off x="5359479" y="4159133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z="1600">
                  <a:solidFill>
                    <a:srgbClr val="574E37"/>
                  </a:solidFill>
                </a:rPr>
                <a:t>顾客第一</a:t>
              </a:r>
            </a:p>
          </p:txBody>
        </p:sp>
        <p:sp>
          <p:nvSpPr>
            <p:cNvPr id="31" name="任意多边形 30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1264638" y="3673147"/>
                  </a:moveTo>
                  <a:arcTo hR="1889769" stAng="6559031" swAng="1500410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32" name="任意多边形 31"/>
            <p:cNvSpPr/>
            <p:nvPr/>
          </p:nvSpPr>
          <p:spPr>
            <a:xfrm>
              <a:off x="3722891" y="3214249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z="1600">
                  <a:solidFill>
                    <a:srgbClr val="574E37"/>
                  </a:solidFill>
                </a:rPr>
                <a:t>好奇心</a:t>
              </a:r>
            </a:p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z="1600">
                  <a:solidFill>
                    <a:srgbClr val="574E37"/>
                  </a:solidFill>
                </a:rPr>
                <a:t>进取心</a:t>
              </a:r>
            </a:p>
          </p:txBody>
        </p:sp>
        <p:sp>
          <p:nvSpPr>
            <p:cNvPr id="33" name="任意多边形 32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76795" y="2423019"/>
                  </a:moveTo>
                  <a:arcTo hR="1889769" stAng="9816588" swAng="1966824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34" name="任意多边形 33"/>
            <p:cNvSpPr/>
            <p:nvPr/>
          </p:nvSpPr>
          <p:spPr>
            <a:xfrm>
              <a:off x="3722891" y="1324479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z="1600">
                  <a:solidFill>
                    <a:srgbClr val="574E37"/>
                  </a:solidFill>
                </a:rPr>
                <a:t>遵守纪律</a:t>
              </a:r>
            </a:p>
          </p:txBody>
        </p:sp>
        <p:sp>
          <p:nvSpPr>
            <p:cNvPr id="35" name="任意多边形 34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569358" y="537828"/>
                  </a:moveTo>
                  <a:arcTo hR="1889769" stAng="13540559" swAng="1500410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</p:grpSp>
      <p:grpSp>
        <p:nvGrpSpPr>
          <p:cNvPr id="46" name="组合 45"/>
          <p:cNvGrpSpPr/>
          <p:nvPr/>
        </p:nvGrpSpPr>
        <p:grpSpPr>
          <a:xfrm>
            <a:off x="0" y="263182"/>
            <a:ext cx="3644348" cy="584775"/>
            <a:chOff x="0" y="263182"/>
            <a:chExt cx="3644348" cy="584775"/>
          </a:xfrm>
        </p:grpSpPr>
        <p:sp>
          <p:nvSpPr>
            <p:cNvPr id="37" name="矩形 36"/>
            <p:cNvSpPr/>
            <p:nvPr/>
          </p:nvSpPr>
          <p:spPr>
            <a:xfrm>
              <a:off x="449942" y="263182"/>
              <a:ext cx="3194406" cy="5791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en-US" lang="zh-CN" sz="3200">
                  <a:solidFill>
                    <a:srgbClr val="574E37"/>
                  </a:solidFill>
                  <a:latin typeface="+mj-ea"/>
                  <a:ea typeface="+mj-ea"/>
                </a:rPr>
                <a:t>你是专家吗？</a:t>
              </a:r>
            </a:p>
          </p:txBody>
        </p:sp>
        <p:sp>
          <p:nvSpPr>
            <p:cNvPr id="38" name="矩形 37"/>
            <p:cNvSpPr/>
            <p:nvPr/>
          </p:nvSpPr>
          <p:spPr>
            <a:xfrm>
              <a:off x="0" y="389965"/>
              <a:ext cx="449943" cy="3899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pic>
        <p:nvPicPr>
          <p:cNvPr id="39" name="图片 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7473" y="1642549"/>
            <a:ext cx="4018894" cy="4083889"/>
          </a:xfrm>
          <a:prstGeom prst="rect">
            <a:avLst/>
          </a:prstGeom>
        </p:spPr>
      </p:pic>
      <p:grpSp>
        <p:nvGrpSpPr>
          <p:cNvPr id="45" name="组合 44"/>
          <p:cNvGrpSpPr/>
          <p:nvPr/>
        </p:nvGrpSpPr>
        <p:grpSpPr>
          <a:xfrm>
            <a:off x="5836024" y="2160416"/>
            <a:ext cx="5822576" cy="2676627"/>
            <a:chOff x="5836024" y="1503551"/>
            <a:chExt cx="5822576" cy="2676627"/>
          </a:xfrm>
        </p:grpSpPr>
        <p:grpSp>
          <p:nvGrpSpPr>
            <p:cNvPr id="44" name="组合 43"/>
            <p:cNvGrpSpPr/>
            <p:nvPr/>
          </p:nvGrpSpPr>
          <p:grpSpPr>
            <a:xfrm>
              <a:off x="5836024" y="1503551"/>
              <a:ext cx="5822576" cy="2676627"/>
              <a:chOff x="5836024" y="1503551"/>
              <a:chExt cx="5822576" cy="2676627"/>
            </a:xfrm>
          </p:grpSpPr>
          <p:sp>
            <p:nvSpPr>
              <p:cNvPr id="40" name="矩形 39"/>
              <p:cNvSpPr/>
              <p:nvPr/>
            </p:nvSpPr>
            <p:spPr>
              <a:xfrm>
                <a:off x="5836024" y="1759205"/>
                <a:ext cx="5822576" cy="2420973"/>
              </a:xfrm>
              <a:prstGeom prst="rect">
                <a:avLst/>
              </a:prstGeom>
              <a:solidFill>
                <a:srgbClr val="FFFFFF">
                  <a:alpha val="98824"/>
                </a:srgbClr>
              </a:solidFill>
              <a:ln>
                <a:noFill/>
              </a:ln>
              <a:effectLst>
                <a:outerShdw algn="ctr" blurRad="63500" rotWithShape="0" sx="102000" sy="102000">
                  <a:prstClr val="black">
                    <a:alpha val="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42" name="矩形 41"/>
              <p:cNvSpPr/>
              <p:nvPr/>
            </p:nvSpPr>
            <p:spPr>
              <a:xfrm>
                <a:off x="11014525" y="1503551"/>
                <a:ext cx="397565" cy="709346"/>
              </a:xfrm>
              <a:prstGeom prst="rect">
                <a:avLst/>
              </a:prstGeom>
              <a:solidFill>
                <a:srgbClr val="FFFFFF">
                  <a:alpha val="89804"/>
                </a:srgb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43" name="矩形 42"/>
            <p:cNvSpPr/>
            <p:nvPr/>
          </p:nvSpPr>
          <p:spPr>
            <a:xfrm>
              <a:off x="6323255" y="2509794"/>
              <a:ext cx="5088836" cy="131064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en-US" lang="zh-CN" smtClean="0" sz="1600">
                  <a:latin charset="-122" panose="03000509000000000000" pitchFamily="65" typeface="方正北魏楷书简体"/>
                  <a:ea charset="-122" panose="03000509000000000000" pitchFamily="65" typeface="方正北魏楷书简体"/>
                </a:rPr>
                <a:t>遵守纪律和讲求伦理是前提，顾客第一是准则，专业技能和控制情感是基本要求，好奇心和进取心是自我提升的动力。</a:t>
              </a:r>
            </a:p>
            <a:p>
              <a:endParaRPr altLang="en-US" lang="zh-CN" smtClean="0" sz="1600">
                <a:latin charset="-122" panose="03000509000000000000" pitchFamily="65" typeface="方正北魏楷书简体"/>
                <a:ea charset="-122" panose="03000509000000000000" pitchFamily="65" typeface="方正北魏楷书简体"/>
              </a:endParaRPr>
            </a:p>
            <a:p>
              <a:r>
                <a:rPr altLang="en-US" lang="zh-CN" smtClean="0" sz="1600">
                  <a:latin charset="-122" panose="03000509000000000000" pitchFamily="65" typeface="方正北魏楷书简体"/>
                  <a:ea charset="-122" panose="03000509000000000000" pitchFamily="65" typeface="方正北魏楷书简体"/>
                </a:rPr>
                <a:t>最难的莫过于控制情感了。</a:t>
              </a:r>
            </a:p>
          </p:txBody>
        </p:sp>
      </p:grpSp>
    </p:spTree>
    <p:extLst>
      <p:ext uri="{BB962C8B-B14F-4D97-AF65-F5344CB8AC3E}">
        <p14:creationId val="391982411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/>
          <p:cNvSpPr/>
          <p:nvPr/>
        </p:nvSpPr>
        <p:spPr>
          <a:xfrm>
            <a:off x="4492625" y="1696135"/>
            <a:ext cx="6096000" cy="640080"/>
          </a:xfrm>
          <a:prstGeom prst="rect">
            <a:avLst/>
          </a:prstGeom>
        </p:spPr>
        <p:txBody>
          <a:bodyPr>
            <a:spAutoFit/>
          </a:bodyPr>
          <a:lstStyle/>
          <a:p>
            <a:br>
              <a:rPr altLang="en-US" lang="zh-CN"/>
            </a:br>
          </a:p>
        </p:txBody>
      </p:sp>
      <p:sp>
        <p:nvSpPr>
          <p:cNvPr id="11" name="矩形 10"/>
          <p:cNvSpPr/>
          <p:nvPr/>
        </p:nvSpPr>
        <p:spPr>
          <a:xfrm>
            <a:off x="33338" y="207060"/>
            <a:ext cx="6096000" cy="640080"/>
          </a:xfrm>
          <a:prstGeom prst="rect">
            <a:avLst/>
          </a:prstGeom>
        </p:spPr>
        <p:txBody>
          <a:bodyPr>
            <a:spAutoFit/>
          </a:bodyPr>
          <a:lstStyle/>
          <a:p>
            <a:br>
              <a:rPr altLang="en-US" lang="zh-CN"/>
            </a:br>
          </a:p>
        </p:txBody>
      </p:sp>
      <p:grpSp>
        <p:nvGrpSpPr>
          <p:cNvPr id="15" name="组合 14"/>
          <p:cNvGrpSpPr/>
          <p:nvPr/>
        </p:nvGrpSpPr>
        <p:grpSpPr>
          <a:xfrm>
            <a:off x="3025378" y="1367856"/>
            <a:ext cx="6141245" cy="2504832"/>
            <a:chOff x="3025378" y="1353338"/>
            <a:chExt cx="6141245" cy="2504832"/>
          </a:xfrm>
        </p:grpSpPr>
        <p:sp>
          <p:nvSpPr>
            <p:cNvPr id="3" name="矩形 2"/>
            <p:cNvSpPr/>
            <p:nvPr/>
          </p:nvSpPr>
          <p:spPr>
            <a:xfrm>
              <a:off x="3669695" y="1864130"/>
              <a:ext cx="4805680" cy="51816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en-US" lang="zh-CN" sz="2800">
                  <a:solidFill>
                    <a:srgbClr val="000000"/>
                  </a:solidFill>
                  <a:latin typeface="+mj-ea"/>
                  <a:ea typeface="+mj-ea"/>
                </a:rPr>
                <a:t>“达到平均水平就可以了。”</a:t>
              </a:r>
            </a:p>
          </p:txBody>
        </p:sp>
        <p:sp>
          <p:nvSpPr>
            <p:cNvPr id="5" name="矩形 4"/>
            <p:cNvSpPr/>
            <p:nvPr/>
          </p:nvSpPr>
          <p:spPr>
            <a:xfrm>
              <a:off x="4464784" y="3396505"/>
              <a:ext cx="3230880" cy="4572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en-US" lang="zh-CN" smtClean="0" sz="24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ea"/>
                  <a:ea typeface="+mj-ea"/>
                </a:rPr>
                <a:t>“还是自己更可爱。”</a:t>
              </a:r>
            </a:p>
          </p:txBody>
        </p:sp>
        <p:grpSp>
          <p:nvGrpSpPr>
            <p:cNvPr id="14" name="组合 13"/>
            <p:cNvGrpSpPr/>
            <p:nvPr/>
          </p:nvGrpSpPr>
          <p:grpSpPr>
            <a:xfrm>
              <a:off x="3025378" y="2436477"/>
              <a:ext cx="6141245" cy="461665"/>
              <a:chOff x="3158836" y="2514419"/>
              <a:chExt cx="6141245" cy="461665"/>
            </a:xfrm>
          </p:grpSpPr>
          <p:sp>
            <p:nvSpPr>
              <p:cNvPr id="8" name="矩形 7"/>
              <p:cNvSpPr/>
              <p:nvPr/>
            </p:nvSpPr>
            <p:spPr>
              <a:xfrm>
                <a:off x="5781169" y="2545196"/>
                <a:ext cx="3484880" cy="3962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altLang="en-US" lang="zh-CN" smtClean="0" sz="20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j-ea"/>
                    <a:ea typeface="+mj-ea"/>
                  </a:rPr>
                  <a:t>“不想干辛苦和困难的事。”</a:t>
                </a:r>
              </a:p>
            </p:txBody>
          </p:sp>
          <p:sp>
            <p:nvSpPr>
              <p:cNvPr id="10" name="矩形 9"/>
              <p:cNvSpPr/>
              <p:nvPr/>
            </p:nvSpPr>
            <p:spPr>
              <a:xfrm>
                <a:off x="3158836" y="2514419"/>
                <a:ext cx="2926080" cy="4572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altLang="en-US" lang="zh-CN" sz="2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j-ea"/>
                    <a:ea typeface="+mj-ea"/>
                  </a:rPr>
                  <a:t>“不想惹怒别人。”</a:t>
                </a:r>
              </a:p>
            </p:txBody>
          </p:sp>
        </p:grpSp>
        <p:sp>
          <p:nvSpPr>
            <p:cNvPr id="12" name="矩形 11"/>
            <p:cNvSpPr/>
            <p:nvPr/>
          </p:nvSpPr>
          <p:spPr>
            <a:xfrm>
              <a:off x="4926449" y="1353338"/>
              <a:ext cx="2316480" cy="4572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en-US" lang="zh-CN" smtClean="0" sz="24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ea"/>
                  <a:ea typeface="+mj-ea"/>
                </a:rPr>
                <a:t>“不想失败！”</a:t>
              </a:r>
            </a:p>
          </p:txBody>
        </p:sp>
        <p:sp>
          <p:nvSpPr>
            <p:cNvPr id="13" name="矩形 12"/>
            <p:cNvSpPr/>
            <p:nvPr/>
          </p:nvSpPr>
          <p:spPr>
            <a:xfrm>
              <a:off x="4977745" y="2947269"/>
              <a:ext cx="2214880" cy="39624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altLang="en-US" lang="zh-CN" sz="2000">
                  <a:solidFill>
                    <a:srgbClr val="000000"/>
                  </a:solidFill>
                  <a:latin typeface="+mj-ea"/>
                  <a:ea typeface="+mj-ea"/>
                </a:rPr>
                <a:t>“不想受束缚。”</a:t>
              </a:r>
            </a:p>
          </p:txBody>
        </p:sp>
      </p:grpSp>
      <p:sp>
        <p:nvSpPr>
          <p:cNvPr id="16" name="矩形 15"/>
          <p:cNvSpPr/>
          <p:nvPr/>
        </p:nvSpPr>
        <p:spPr>
          <a:xfrm>
            <a:off x="495475" y="263182"/>
            <a:ext cx="5171725" cy="579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lang="zh-CN" smtClean="0" sz="3200">
                <a:solidFill>
                  <a:srgbClr val="574E37"/>
                </a:solidFill>
                <a:latin typeface="+mj-ea"/>
                <a:ea typeface="+mj-ea"/>
              </a:rPr>
              <a:t>专家需要与这些想法做斗争</a:t>
            </a:r>
          </a:p>
        </p:txBody>
      </p:sp>
      <p:sp>
        <p:nvSpPr>
          <p:cNvPr id="17" name="矩形 16"/>
          <p:cNvSpPr/>
          <p:nvPr/>
        </p:nvSpPr>
        <p:spPr>
          <a:xfrm>
            <a:off x="0" y="389965"/>
            <a:ext cx="442913" cy="3899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5" name="组合 24"/>
          <p:cNvGrpSpPr/>
          <p:nvPr/>
        </p:nvGrpSpPr>
        <p:grpSpPr>
          <a:xfrm>
            <a:off x="1473200" y="4371051"/>
            <a:ext cx="9245600" cy="1962055"/>
            <a:chOff x="1506537" y="3872688"/>
            <a:chExt cx="9245600" cy="1962055"/>
          </a:xfrm>
        </p:grpSpPr>
        <p:grpSp>
          <p:nvGrpSpPr>
            <p:cNvPr id="23" name="组合 22"/>
            <p:cNvGrpSpPr/>
            <p:nvPr/>
          </p:nvGrpSpPr>
          <p:grpSpPr>
            <a:xfrm>
              <a:off x="1506537" y="3872688"/>
              <a:ext cx="9245600" cy="1962055"/>
              <a:chOff x="1473200" y="3859720"/>
              <a:chExt cx="9245600" cy="1962055"/>
            </a:xfrm>
          </p:grpSpPr>
          <p:sp>
            <p:nvSpPr>
              <p:cNvPr id="18" name="矩形 17"/>
              <p:cNvSpPr/>
              <p:nvPr/>
            </p:nvSpPr>
            <p:spPr>
              <a:xfrm>
                <a:off x="1473200" y="3999473"/>
                <a:ext cx="9245600" cy="1822302"/>
              </a:xfrm>
              <a:prstGeom prst="rect">
                <a:avLst/>
              </a:prstGeom>
              <a:solidFill>
                <a:srgbClr val="FFFFFF">
                  <a:alpha val="98824"/>
                </a:srgbClr>
              </a:solidFill>
              <a:ln>
                <a:noFill/>
              </a:ln>
              <a:effectLst>
                <a:outerShdw algn="ctr" blurRad="63500" rotWithShape="0" sx="102000" sy="102000">
                  <a:prstClr val="black">
                    <a:alpha val="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9" name="矩形 18"/>
              <p:cNvSpPr/>
              <p:nvPr/>
            </p:nvSpPr>
            <p:spPr>
              <a:xfrm>
                <a:off x="9898673" y="3859720"/>
                <a:ext cx="397565" cy="709346"/>
              </a:xfrm>
              <a:prstGeom prst="rect">
                <a:avLst/>
              </a:prstGeom>
              <a:solidFill>
                <a:srgbClr val="FFFFFF">
                  <a:alpha val="89804"/>
                </a:srgb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20" name="矩形 19"/>
            <p:cNvSpPr/>
            <p:nvPr/>
          </p:nvSpPr>
          <p:spPr>
            <a:xfrm>
              <a:off x="5321186" y="4305080"/>
              <a:ext cx="1549627" cy="5791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altLang="zh-CN" lang="en-US" smtClean="0" sz="1600">
                  <a:ea charset="-122" panose="02010600040101010101" pitchFamily="2" typeface="华文细黑"/>
                </a:rPr>
                <a:t>1.01365=37.8</a:t>
              </a:r>
            </a:p>
            <a:p>
              <a:pPr algn="ctr"/>
              <a:r>
                <a:rPr altLang="zh-CN" lang="en-US" smtClean="0" sz="1600">
                  <a:ea charset="-122" panose="02010600040101010101" pitchFamily="2" typeface="华文细黑"/>
                </a:rPr>
                <a:t>0.99365=0.03</a:t>
              </a:r>
            </a:p>
          </p:txBody>
        </p:sp>
        <p:sp>
          <p:nvSpPr>
            <p:cNvPr id="24" name="矩形 23"/>
            <p:cNvSpPr/>
            <p:nvPr/>
          </p:nvSpPr>
          <p:spPr>
            <a:xfrm>
              <a:off x="1929096" y="4912418"/>
              <a:ext cx="8400479" cy="5791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en-US" lang="zh-CN" smtClean="0" sz="1600">
                  <a:latin charset="-122" panose="03000509000000000000" pitchFamily="65" typeface="方正北魏楷书简体"/>
                  <a:ea charset="-122" panose="03000509000000000000" pitchFamily="65" typeface="方正北魏楷书简体"/>
                </a:rPr>
                <a:t>日积跬步，终至千里。而每天都放纵一点，那么最后就是难以弥补的差距。现在的妥协意味着将来的失败。</a:t>
              </a:r>
            </a:p>
          </p:txBody>
        </p:sp>
      </p:grpSp>
    </p:spTree>
    <p:extLst>
      <p:ext uri="{BB962C8B-B14F-4D97-AF65-F5344CB8AC3E}">
        <p14:creationId val="4046741474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7" name="组合 16"/>
          <p:cNvGrpSpPr/>
          <p:nvPr/>
        </p:nvGrpSpPr>
        <p:grpSpPr>
          <a:xfrm>
            <a:off x="1593268" y="2494529"/>
            <a:ext cx="9150606" cy="1868942"/>
            <a:chOff x="1593268" y="1596571"/>
            <a:chExt cx="9150606" cy="1868942"/>
          </a:xfrm>
        </p:grpSpPr>
        <p:grpSp>
          <p:nvGrpSpPr>
            <p:cNvPr id="14" name="组合 13"/>
            <p:cNvGrpSpPr/>
            <p:nvPr/>
          </p:nvGrpSpPr>
          <p:grpSpPr>
            <a:xfrm>
              <a:off x="1593268" y="2464025"/>
              <a:ext cx="9150606" cy="1001488"/>
              <a:chOff x="2960913" y="1567542"/>
              <a:chExt cx="9150606" cy="1001488"/>
            </a:xfrm>
          </p:grpSpPr>
          <p:grpSp>
            <p:nvGrpSpPr>
              <p:cNvPr id="4" name="组合 3"/>
              <p:cNvGrpSpPr/>
              <p:nvPr/>
            </p:nvGrpSpPr>
            <p:grpSpPr>
              <a:xfrm>
                <a:off x="2960913" y="1567542"/>
                <a:ext cx="2002972" cy="1001488"/>
                <a:chOff x="2960913" y="1567542"/>
                <a:chExt cx="2002972" cy="1001488"/>
              </a:xfrm>
            </p:grpSpPr>
            <p:sp>
              <p:nvSpPr>
                <p:cNvPr id="2" name="矩形 1"/>
                <p:cNvSpPr/>
                <p:nvPr/>
              </p:nvSpPr>
              <p:spPr>
                <a:xfrm>
                  <a:off x="2960913" y="1567542"/>
                  <a:ext cx="2002972" cy="1001488"/>
                </a:xfrm>
                <a:prstGeom prst="rect">
                  <a:avLst/>
                </a:prstGeom>
                <a:solidFill>
                  <a:srgbClr val="FFFFFF">
                    <a:alpha val="89804"/>
                  </a:srgbClr>
                </a:solidFill>
                <a:ln>
                  <a:noFill/>
                </a:ln>
                <a:effectLst>
                  <a:outerShdw algn="ctr" blurRad="63500" rotWithShape="0" sx="102000" sy="102000">
                    <a:prstClr val="black">
                      <a:alpha val="12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3" name="文本框 2"/>
                <p:cNvSpPr txBox="1"/>
                <p:nvPr/>
              </p:nvSpPr>
              <p:spPr>
                <a:xfrm>
                  <a:off x="3049328" y="1775899"/>
                  <a:ext cx="1808480" cy="579120"/>
                </a:xfrm>
                <a:prstGeom prst="rect">
                  <a:avLst/>
                </a:prstGeom>
                <a:noFill/>
              </p:spPr>
              <p:txBody>
                <a:bodyPr rtlCol="0" wrap="none">
                  <a:spAutoFit/>
                </a:bodyPr>
                <a:lstStyle/>
                <a:p>
                  <a:r>
                    <a:rPr altLang="en-US" lang="zh-CN" smtClean="0" sz="3200">
                      <a:solidFill>
                        <a:srgbClr val="574E37"/>
                      </a:solidFill>
                      <a:latin typeface="+mj-ea"/>
                      <a:ea typeface="+mj-ea"/>
                    </a:rPr>
                    <a:t>先见能力</a:t>
                  </a:r>
                </a:p>
              </p:txBody>
            </p:sp>
          </p:grpSp>
          <p:grpSp>
            <p:nvGrpSpPr>
              <p:cNvPr id="5" name="组合 4"/>
              <p:cNvGrpSpPr/>
              <p:nvPr/>
            </p:nvGrpSpPr>
            <p:grpSpPr>
              <a:xfrm>
                <a:off x="5079998" y="1567542"/>
                <a:ext cx="2002972" cy="1001488"/>
                <a:chOff x="2960913" y="1567542"/>
                <a:chExt cx="2002972" cy="1001488"/>
              </a:xfrm>
            </p:grpSpPr>
            <p:sp>
              <p:nvSpPr>
                <p:cNvPr id="6" name="矩形 5"/>
                <p:cNvSpPr/>
                <p:nvPr/>
              </p:nvSpPr>
              <p:spPr>
                <a:xfrm>
                  <a:off x="2960913" y="1567542"/>
                  <a:ext cx="2002972" cy="1001488"/>
                </a:xfrm>
                <a:prstGeom prst="rect">
                  <a:avLst/>
                </a:prstGeom>
                <a:solidFill>
                  <a:srgbClr val="FFFFFF">
                    <a:alpha val="89804"/>
                  </a:srgbClr>
                </a:solidFill>
                <a:ln>
                  <a:noFill/>
                </a:ln>
                <a:effectLst>
                  <a:outerShdw algn="ctr" blurRad="63500" rotWithShape="0" sx="102000" sy="102000">
                    <a:prstClr val="black">
                      <a:alpha val="12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7" name="文本框 6"/>
                <p:cNvSpPr txBox="1"/>
                <p:nvPr/>
              </p:nvSpPr>
              <p:spPr>
                <a:xfrm>
                  <a:off x="3049328" y="1775899"/>
                  <a:ext cx="1808480" cy="579120"/>
                </a:xfrm>
                <a:prstGeom prst="rect">
                  <a:avLst/>
                </a:prstGeom>
                <a:noFill/>
              </p:spPr>
              <p:txBody>
                <a:bodyPr rtlCol="0" wrap="none">
                  <a:spAutoFit/>
                </a:bodyPr>
                <a:lstStyle/>
                <a:p>
                  <a:r>
                    <a:rPr altLang="en-US" lang="zh-CN" sz="3200">
                      <a:solidFill>
                        <a:srgbClr val="574E37"/>
                      </a:solidFill>
                      <a:latin typeface="+mj-ea"/>
                      <a:ea typeface="+mj-ea"/>
                    </a:rPr>
                    <a:t>构思能力</a:t>
                  </a:r>
                </a:p>
              </p:txBody>
            </p:sp>
          </p:grpSp>
          <p:grpSp>
            <p:nvGrpSpPr>
              <p:cNvPr id="8" name="组合 7"/>
              <p:cNvGrpSpPr/>
              <p:nvPr/>
            </p:nvGrpSpPr>
            <p:grpSpPr>
              <a:xfrm>
                <a:off x="7242627" y="1567542"/>
                <a:ext cx="2002972" cy="1001488"/>
                <a:chOff x="2960913" y="1567542"/>
                <a:chExt cx="2002972" cy="1001488"/>
              </a:xfrm>
            </p:grpSpPr>
            <p:sp>
              <p:nvSpPr>
                <p:cNvPr id="9" name="矩形 8"/>
                <p:cNvSpPr/>
                <p:nvPr/>
              </p:nvSpPr>
              <p:spPr>
                <a:xfrm>
                  <a:off x="2960913" y="1567542"/>
                  <a:ext cx="2002972" cy="1001488"/>
                </a:xfrm>
                <a:prstGeom prst="rect">
                  <a:avLst/>
                </a:prstGeom>
                <a:solidFill>
                  <a:srgbClr val="FFFFFF">
                    <a:alpha val="89804"/>
                  </a:srgbClr>
                </a:solidFill>
                <a:ln>
                  <a:noFill/>
                </a:ln>
                <a:effectLst>
                  <a:outerShdw algn="ctr" blurRad="63500" rotWithShape="0" sx="102000" sy="102000">
                    <a:prstClr val="black">
                      <a:alpha val="12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0" name="文本框 9"/>
                <p:cNvSpPr txBox="1"/>
                <p:nvPr/>
              </p:nvSpPr>
              <p:spPr>
                <a:xfrm>
                  <a:off x="3049327" y="1775899"/>
                  <a:ext cx="1808480" cy="579120"/>
                </a:xfrm>
                <a:prstGeom prst="rect">
                  <a:avLst/>
                </a:prstGeom>
                <a:noFill/>
              </p:spPr>
              <p:txBody>
                <a:bodyPr rtlCol="0" wrap="none">
                  <a:spAutoFit/>
                </a:bodyPr>
                <a:lstStyle/>
                <a:p>
                  <a:r>
                    <a:rPr altLang="en-US" lang="zh-CN" smtClean="0" sz="3200">
                      <a:solidFill>
                        <a:srgbClr val="574E37"/>
                      </a:solidFill>
                      <a:latin typeface="+mj-ea"/>
                      <a:ea typeface="+mj-ea"/>
                    </a:rPr>
                    <a:t>讨论能力</a:t>
                  </a:r>
                </a:p>
              </p:txBody>
            </p:sp>
          </p:grpSp>
          <p:grpSp>
            <p:nvGrpSpPr>
              <p:cNvPr id="11" name="组合 10"/>
              <p:cNvGrpSpPr/>
              <p:nvPr/>
            </p:nvGrpSpPr>
            <p:grpSpPr>
              <a:xfrm>
                <a:off x="9376226" y="1567542"/>
                <a:ext cx="2735293" cy="1001488"/>
                <a:chOff x="2960912" y="1567542"/>
                <a:chExt cx="2735293" cy="1001488"/>
              </a:xfrm>
            </p:grpSpPr>
            <p:sp>
              <p:nvSpPr>
                <p:cNvPr id="12" name="矩形 11"/>
                <p:cNvSpPr/>
                <p:nvPr/>
              </p:nvSpPr>
              <p:spPr>
                <a:xfrm>
                  <a:off x="2960912" y="1567542"/>
                  <a:ext cx="2735293" cy="1001488"/>
                </a:xfrm>
                <a:prstGeom prst="rect">
                  <a:avLst/>
                </a:prstGeom>
                <a:solidFill>
                  <a:srgbClr val="FFFFFF">
                    <a:alpha val="89804"/>
                  </a:srgbClr>
                </a:solidFill>
                <a:ln>
                  <a:noFill/>
                </a:ln>
                <a:effectLst>
                  <a:outerShdw algn="ctr" blurRad="63500" rotWithShape="0" sx="102000" sy="102000">
                    <a:prstClr val="black">
                      <a:alpha val="12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3" name="文本框 12"/>
                <p:cNvSpPr txBox="1"/>
                <p:nvPr/>
              </p:nvSpPr>
              <p:spPr>
                <a:xfrm>
                  <a:off x="3005118" y="1775899"/>
                  <a:ext cx="2621280" cy="579120"/>
                </a:xfrm>
                <a:prstGeom prst="rect">
                  <a:avLst/>
                </a:prstGeom>
                <a:noFill/>
              </p:spPr>
              <p:txBody>
                <a:bodyPr rtlCol="0" wrap="none">
                  <a:spAutoFit/>
                </a:bodyPr>
                <a:lstStyle/>
                <a:p>
                  <a:r>
                    <a:rPr altLang="en-US" lang="zh-CN" smtClean="0" sz="3200">
                      <a:solidFill>
                        <a:srgbClr val="574E37"/>
                      </a:solidFill>
                      <a:latin typeface="+mj-ea"/>
                      <a:ea typeface="+mj-ea"/>
                    </a:rPr>
                    <a:t>适应矛盾能力</a:t>
                  </a:r>
                </a:p>
              </p:txBody>
            </p:sp>
          </p:grpSp>
        </p:grpSp>
        <p:sp>
          <p:nvSpPr>
            <p:cNvPr id="15" name="矩形 14"/>
            <p:cNvSpPr/>
            <p:nvPr/>
          </p:nvSpPr>
          <p:spPr>
            <a:xfrm>
              <a:off x="1593268" y="1596571"/>
              <a:ext cx="9150606" cy="740229"/>
            </a:xfrm>
            <a:prstGeom prst="rect">
              <a:avLst/>
            </a:prstGeom>
            <a:solidFill>
              <a:srgbClr val="FFFFFF">
                <a:alpha val="89804"/>
              </a:srgbClr>
            </a:solidFill>
            <a:ln>
              <a:noFill/>
            </a:ln>
            <a:effectLst>
              <a:outerShdw algn="ctr" blurRad="63500" rotWithShape="0" sx="102000" sy="102000">
                <a:prstClr val="black">
                  <a:alpha val="1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5101612" y="1656380"/>
              <a:ext cx="2113280" cy="5791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pc="600" sz="3200">
                  <a:solidFill>
                    <a:srgbClr val="574E37"/>
                  </a:solidFill>
                  <a:latin typeface="+mj-ea"/>
                  <a:ea typeface="+mj-ea"/>
                </a:rPr>
                <a:t>专业主义</a:t>
              </a:r>
            </a:p>
          </p:txBody>
        </p:sp>
      </p:grpSp>
    </p:spTree>
    <p:extLst>
      <p:ext uri="{BB962C8B-B14F-4D97-AF65-F5344CB8AC3E}">
        <p14:creationId val="4170090992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1593268" y="1648376"/>
            <a:ext cx="9150606" cy="1868942"/>
            <a:chOff x="1593268" y="1596571"/>
            <a:chExt cx="9150606" cy="1868942"/>
          </a:xfrm>
        </p:grpSpPr>
        <p:grpSp>
          <p:nvGrpSpPr>
            <p:cNvPr id="3" name="组合 2"/>
            <p:cNvGrpSpPr/>
            <p:nvPr/>
          </p:nvGrpSpPr>
          <p:grpSpPr>
            <a:xfrm>
              <a:off x="1593268" y="2464025"/>
              <a:ext cx="9150606" cy="1001488"/>
              <a:chOff x="2960913" y="1567542"/>
              <a:chExt cx="9150606" cy="1001488"/>
            </a:xfrm>
          </p:grpSpPr>
          <p:grpSp>
            <p:nvGrpSpPr>
              <p:cNvPr id="6" name="组合 5"/>
              <p:cNvGrpSpPr/>
              <p:nvPr/>
            </p:nvGrpSpPr>
            <p:grpSpPr>
              <a:xfrm>
                <a:off x="2960913" y="1567542"/>
                <a:ext cx="2002972" cy="1001488"/>
                <a:chOff x="2960913" y="1567542"/>
                <a:chExt cx="2002972" cy="1001488"/>
              </a:xfrm>
            </p:grpSpPr>
            <p:sp>
              <p:nvSpPr>
                <p:cNvPr id="16" name="矩形 15"/>
                <p:cNvSpPr/>
                <p:nvPr/>
              </p:nvSpPr>
              <p:spPr>
                <a:xfrm>
                  <a:off x="2960913" y="1567542"/>
                  <a:ext cx="2002972" cy="1001488"/>
                </a:xfrm>
                <a:prstGeom prst="rect">
                  <a:avLst/>
                </a:prstGeom>
                <a:solidFill>
                  <a:srgbClr val="FFFFFF">
                    <a:alpha val="89804"/>
                  </a:srgbClr>
                </a:solidFill>
                <a:ln>
                  <a:noFill/>
                </a:ln>
                <a:effectLst>
                  <a:outerShdw algn="ctr" blurRad="63500" rotWithShape="0" sx="102000" sy="102000">
                    <a:prstClr val="black">
                      <a:alpha val="12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7" name="文本框 16"/>
                <p:cNvSpPr txBox="1"/>
                <p:nvPr/>
              </p:nvSpPr>
              <p:spPr>
                <a:xfrm>
                  <a:off x="3049328" y="1775900"/>
                  <a:ext cx="1808480" cy="579120"/>
                </a:xfrm>
                <a:prstGeom prst="rect">
                  <a:avLst/>
                </a:prstGeom>
                <a:noFill/>
              </p:spPr>
              <p:txBody>
                <a:bodyPr rtlCol="0" wrap="none">
                  <a:spAutoFit/>
                </a:bodyPr>
                <a:lstStyle/>
                <a:p>
                  <a:r>
                    <a:rPr altLang="en-US" lang="zh-CN" smtClean="0" sz="3200">
                      <a:solidFill>
                        <a:srgbClr val="574E37"/>
                      </a:solidFill>
                      <a:latin typeface="+mj-ea"/>
                      <a:ea typeface="+mj-ea"/>
                    </a:rPr>
                    <a:t>先见能力</a:t>
                  </a:r>
                </a:p>
              </p:txBody>
            </p:sp>
          </p:grpSp>
          <p:grpSp>
            <p:nvGrpSpPr>
              <p:cNvPr id="7" name="组合 6"/>
              <p:cNvGrpSpPr/>
              <p:nvPr/>
            </p:nvGrpSpPr>
            <p:grpSpPr>
              <a:xfrm>
                <a:off x="5079998" y="1567542"/>
                <a:ext cx="2002972" cy="1001488"/>
                <a:chOff x="2960913" y="1567542"/>
                <a:chExt cx="2002972" cy="1001488"/>
              </a:xfrm>
            </p:grpSpPr>
            <p:sp>
              <p:nvSpPr>
                <p:cNvPr id="14" name="矩形 13"/>
                <p:cNvSpPr/>
                <p:nvPr/>
              </p:nvSpPr>
              <p:spPr>
                <a:xfrm>
                  <a:off x="2960913" y="1567542"/>
                  <a:ext cx="2002972" cy="1001488"/>
                </a:xfrm>
                <a:prstGeom prst="rect">
                  <a:avLst/>
                </a:prstGeom>
                <a:solidFill>
                  <a:srgbClr val="FFFFFF">
                    <a:alpha val="89804"/>
                  </a:srgbClr>
                </a:solidFill>
                <a:ln>
                  <a:noFill/>
                </a:ln>
                <a:effectLst>
                  <a:outerShdw algn="ctr" blurRad="63500" rotWithShape="0" sx="102000" sy="102000">
                    <a:prstClr val="black">
                      <a:alpha val="12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>
                    <a:solidFill>
                      <a:schemeClr val="bg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15" name="文本框 14"/>
                <p:cNvSpPr txBox="1"/>
                <p:nvPr/>
              </p:nvSpPr>
              <p:spPr>
                <a:xfrm>
                  <a:off x="3049328" y="1775900"/>
                  <a:ext cx="1808480" cy="579120"/>
                </a:xfrm>
                <a:prstGeom prst="rect">
                  <a:avLst/>
                </a:prstGeom>
                <a:noFill/>
              </p:spPr>
              <p:txBody>
                <a:bodyPr rtlCol="0" wrap="none">
                  <a:spAutoFit/>
                </a:bodyPr>
                <a:lstStyle/>
                <a:p>
                  <a:r>
                    <a:rPr altLang="en-US" lang="zh-CN" sz="3200">
                      <a:solidFill>
                        <a:schemeClr val="bg1">
                          <a:lumMod val="75000"/>
                        </a:schemeClr>
                      </a:solidFill>
                      <a:latin typeface="+mj-ea"/>
                      <a:ea typeface="+mj-ea"/>
                    </a:rPr>
                    <a:t>构思能力</a:t>
                  </a:r>
                </a:p>
              </p:txBody>
            </p:sp>
          </p:grpSp>
          <p:grpSp>
            <p:nvGrpSpPr>
              <p:cNvPr id="8" name="组合 7"/>
              <p:cNvGrpSpPr/>
              <p:nvPr/>
            </p:nvGrpSpPr>
            <p:grpSpPr>
              <a:xfrm>
                <a:off x="7242627" y="1567542"/>
                <a:ext cx="2002972" cy="1001488"/>
                <a:chOff x="2960913" y="1567542"/>
                <a:chExt cx="2002972" cy="1001488"/>
              </a:xfrm>
            </p:grpSpPr>
            <p:sp>
              <p:nvSpPr>
                <p:cNvPr id="12" name="矩形 11"/>
                <p:cNvSpPr/>
                <p:nvPr/>
              </p:nvSpPr>
              <p:spPr>
                <a:xfrm>
                  <a:off x="2960913" y="1567542"/>
                  <a:ext cx="2002972" cy="1001488"/>
                </a:xfrm>
                <a:prstGeom prst="rect">
                  <a:avLst/>
                </a:prstGeom>
                <a:solidFill>
                  <a:srgbClr val="FFFFFF">
                    <a:alpha val="89804"/>
                  </a:srgbClr>
                </a:solidFill>
                <a:ln>
                  <a:noFill/>
                </a:ln>
                <a:effectLst>
                  <a:outerShdw algn="ctr" blurRad="63500" rotWithShape="0" sx="102000" sy="102000">
                    <a:prstClr val="black">
                      <a:alpha val="12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3" name="文本框 12"/>
                <p:cNvSpPr txBox="1"/>
                <p:nvPr/>
              </p:nvSpPr>
              <p:spPr>
                <a:xfrm>
                  <a:off x="3049327" y="1775900"/>
                  <a:ext cx="1808480" cy="579120"/>
                </a:xfrm>
                <a:prstGeom prst="rect">
                  <a:avLst/>
                </a:prstGeom>
                <a:noFill/>
              </p:spPr>
              <p:txBody>
                <a:bodyPr rtlCol="0" wrap="none">
                  <a:spAutoFit/>
                </a:bodyPr>
                <a:lstStyle>
                  <a:defPPr>
                    <a:defRPr lang="zh-CN"/>
                  </a:defPPr>
                  <a:lvl1pPr>
                    <a:defRPr sz="3200">
                      <a:solidFill>
                        <a:schemeClr val="bg1">
                          <a:lumMod val="75000"/>
                        </a:schemeClr>
                      </a:solidFill>
                      <a:latin typeface="+mj-ea"/>
                      <a:ea typeface="+mj-ea"/>
                    </a:defRPr>
                  </a:lvl1pPr>
                </a:lstStyle>
                <a:p>
                  <a:r>
                    <a:rPr altLang="en-US" lang="zh-CN"/>
                    <a:t>讨论能力</a:t>
                  </a:r>
                </a:p>
              </p:txBody>
            </p:sp>
          </p:grpSp>
          <p:grpSp>
            <p:nvGrpSpPr>
              <p:cNvPr id="9" name="组合 8"/>
              <p:cNvGrpSpPr/>
              <p:nvPr/>
            </p:nvGrpSpPr>
            <p:grpSpPr>
              <a:xfrm>
                <a:off x="9376226" y="1567542"/>
                <a:ext cx="2735293" cy="1001488"/>
                <a:chOff x="2960912" y="1567542"/>
                <a:chExt cx="2735293" cy="1001488"/>
              </a:xfrm>
            </p:grpSpPr>
            <p:sp>
              <p:nvSpPr>
                <p:cNvPr id="10" name="矩形 9"/>
                <p:cNvSpPr/>
                <p:nvPr/>
              </p:nvSpPr>
              <p:spPr>
                <a:xfrm>
                  <a:off x="2960912" y="1567542"/>
                  <a:ext cx="2735293" cy="1001488"/>
                </a:xfrm>
                <a:prstGeom prst="rect">
                  <a:avLst/>
                </a:prstGeom>
                <a:solidFill>
                  <a:srgbClr val="FFFFFF">
                    <a:alpha val="89804"/>
                  </a:srgbClr>
                </a:solidFill>
                <a:ln>
                  <a:noFill/>
                </a:ln>
                <a:effectLst>
                  <a:outerShdw algn="ctr" blurRad="63500" rotWithShape="0" sx="102000" sy="102000">
                    <a:prstClr val="black">
                      <a:alpha val="12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1" name="文本框 10"/>
                <p:cNvSpPr txBox="1"/>
                <p:nvPr/>
              </p:nvSpPr>
              <p:spPr>
                <a:xfrm>
                  <a:off x="3005118" y="1775900"/>
                  <a:ext cx="2621280" cy="579120"/>
                </a:xfrm>
                <a:prstGeom prst="rect">
                  <a:avLst/>
                </a:prstGeom>
                <a:noFill/>
              </p:spPr>
              <p:txBody>
                <a:bodyPr rtlCol="0" wrap="none">
                  <a:spAutoFit/>
                </a:bodyPr>
                <a:lstStyle>
                  <a:defPPr>
                    <a:defRPr lang="zh-CN"/>
                  </a:defPPr>
                  <a:lvl1pPr>
                    <a:defRPr sz="3200">
                      <a:solidFill>
                        <a:schemeClr val="bg1">
                          <a:lumMod val="75000"/>
                        </a:schemeClr>
                      </a:solidFill>
                      <a:latin typeface="+mj-ea"/>
                      <a:ea typeface="+mj-ea"/>
                    </a:defRPr>
                  </a:lvl1pPr>
                </a:lstStyle>
                <a:p>
                  <a:r>
                    <a:rPr altLang="en-US" lang="zh-CN"/>
                    <a:t>适应矛盾能力</a:t>
                  </a:r>
                </a:p>
              </p:txBody>
            </p:sp>
          </p:grpSp>
        </p:grpSp>
        <p:sp>
          <p:nvSpPr>
            <p:cNvPr id="4" name="矩形 3"/>
            <p:cNvSpPr/>
            <p:nvPr/>
          </p:nvSpPr>
          <p:spPr>
            <a:xfrm>
              <a:off x="1593268" y="1596571"/>
              <a:ext cx="9150606" cy="740229"/>
            </a:xfrm>
            <a:prstGeom prst="rect">
              <a:avLst/>
            </a:prstGeom>
            <a:solidFill>
              <a:srgbClr val="FFFFFF">
                <a:alpha val="89804"/>
              </a:srgbClr>
            </a:solidFill>
            <a:ln>
              <a:noFill/>
            </a:ln>
            <a:effectLst>
              <a:outerShdw algn="ctr" blurRad="63500" rotWithShape="0" sx="102000" sy="102000">
                <a:prstClr val="black">
                  <a:alpha val="1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5101612" y="1656380"/>
              <a:ext cx="2113280" cy="5791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pc="600" sz="3200">
                  <a:solidFill>
                    <a:srgbClr val="574E37"/>
                  </a:solidFill>
                  <a:latin typeface="+mj-ea"/>
                  <a:ea typeface="+mj-ea"/>
                </a:rPr>
                <a:t>专业主义</a:t>
              </a: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1810689" y="3937517"/>
            <a:ext cx="8570622" cy="540588"/>
            <a:chOff x="1696528" y="3674853"/>
            <a:chExt cx="8570622" cy="540588"/>
          </a:xfrm>
        </p:grpSpPr>
        <p:sp>
          <p:nvSpPr>
            <p:cNvPr id="18" name="文本框 17"/>
            <p:cNvSpPr txBox="1"/>
            <p:nvPr/>
          </p:nvSpPr>
          <p:spPr>
            <a:xfrm>
              <a:off x="2002572" y="3701143"/>
              <a:ext cx="780288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lang="zh-CN" smtClean="0" sz="2400">
                  <a:latin typeface="+mj-ea"/>
                  <a:ea typeface="+mj-ea"/>
                </a:rPr>
                <a:t>我们轻易地推翻了以往的常识，正置身于全新的经济空间。</a:t>
              </a:r>
            </a:p>
          </p:txBody>
        </p:sp>
        <p:pic>
          <p:nvPicPr>
            <p:cNvPr id="20" name="图片 19"/>
            <p:cNvPicPr>
              <a:picLocks noChangeAspect="1"/>
            </p:cNvPicPr>
            <p:nvPr/>
          </p:nvPicPr>
          <p:blipFill>
            <a:blip r:embed="rId2"/>
            <a:srcRect b="55807" l="54964" r="27690" t="23641"/>
            <a:stretch>
              <a:fillRect/>
            </a:stretch>
          </p:blipFill>
          <p:spPr>
            <a:xfrm>
              <a:off x="1696528" y="3674853"/>
              <a:ext cx="349986" cy="270294"/>
            </a:xfrm>
            <a:prstGeom prst="rect">
              <a:avLst/>
            </a:prstGeom>
          </p:spPr>
        </p:pic>
        <p:pic>
          <p:nvPicPr>
            <p:cNvPr id="21" name="图片 20"/>
            <p:cNvPicPr>
              <a:picLocks noChangeAspect="1"/>
            </p:cNvPicPr>
            <p:nvPr/>
          </p:nvPicPr>
          <p:blipFill>
            <a:blip r:embed="rId2"/>
            <a:srcRect b="55807" l="54964" r="27690" t="23641"/>
            <a:stretch>
              <a:fillRect/>
            </a:stretch>
          </p:blipFill>
          <p:spPr>
            <a:xfrm flipH="1" flipV="1">
              <a:off x="9917164" y="3945147"/>
              <a:ext cx="349986" cy="27029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val="2557047610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hidden="1" id="16" name="椭圆 15"/>
          <p:cNvSpPr/>
          <p:nvPr/>
        </p:nvSpPr>
        <p:spPr>
          <a:xfrm>
            <a:off x="3766159" y="1095538"/>
            <a:ext cx="4659682" cy="465968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hidden="1" id="36" name="组合 35"/>
          <p:cNvGrpSpPr/>
          <p:nvPr/>
        </p:nvGrpSpPr>
        <p:grpSpPr>
          <a:xfrm>
            <a:off x="3842162" y="555570"/>
            <a:ext cx="4507675" cy="4581961"/>
            <a:chOff x="3722891" y="379595"/>
            <a:chExt cx="4507675" cy="4581961"/>
          </a:xfrm>
        </p:grpSpPr>
        <p:sp>
          <p:nvSpPr>
            <p:cNvPr id="24" name="任意多边形 23"/>
            <p:cNvSpPr/>
            <p:nvPr/>
          </p:nvSpPr>
          <p:spPr>
            <a:xfrm>
              <a:off x="5359479" y="379595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kern="1200" lang="zh-CN" smtClean="0" sz="1600">
                  <a:solidFill>
                    <a:srgbClr val="574E37"/>
                  </a:solidFill>
                </a:rPr>
                <a:t>控制情感</a:t>
              </a:r>
            </a:p>
            <a:p>
              <a:pPr algn="ctr" defTabSz="57785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kern="1200" lang="zh-CN" smtClean="0" sz="1600">
                  <a:solidFill>
                    <a:srgbClr val="574E37"/>
                  </a:solidFill>
                </a:rPr>
                <a:t>理性行动</a:t>
              </a:r>
            </a:p>
          </p:txBody>
        </p:sp>
        <p:sp>
          <p:nvSpPr>
            <p:cNvPr id="25" name="任意多边形 24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2514900" y="106390"/>
                  </a:moveTo>
                  <a:arcTo hR="1889769" stAng="17359031" swAng="1500410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26" name="任意多边形 25"/>
            <p:cNvSpPr/>
            <p:nvPr/>
          </p:nvSpPr>
          <p:spPr>
            <a:xfrm>
              <a:off x="6996068" y="1324479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mtClean="0" sz="1600">
                  <a:solidFill>
                    <a:srgbClr val="574E37"/>
                  </a:solidFill>
                </a:rPr>
                <a:t>专业的</a:t>
              </a:r>
            </a:p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mtClean="0" sz="1600">
                  <a:solidFill>
                    <a:srgbClr val="574E37"/>
                  </a:solidFill>
                </a:rPr>
                <a:t>知识与技能</a:t>
              </a:r>
            </a:p>
          </p:txBody>
        </p:sp>
        <p:sp>
          <p:nvSpPr>
            <p:cNvPr id="27" name="任意多边形 26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3702742" y="1356519"/>
                  </a:moveTo>
                  <a:arcTo hR="1889769" stAng="20616588" swAng="1966824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28" name="任意多边形 27"/>
            <p:cNvSpPr/>
            <p:nvPr/>
          </p:nvSpPr>
          <p:spPr>
            <a:xfrm>
              <a:off x="6996068" y="3214249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mtClean="0" sz="1600">
                  <a:solidFill>
                    <a:srgbClr val="574E37"/>
                  </a:solidFill>
                </a:rPr>
                <a:t>较强的</a:t>
              </a:r>
            </a:p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mtClean="0" sz="1600">
                  <a:solidFill>
                    <a:srgbClr val="574E37"/>
                  </a:solidFill>
                </a:rPr>
                <a:t>伦理观念</a:t>
              </a:r>
            </a:p>
          </p:txBody>
        </p:sp>
        <p:sp>
          <p:nvSpPr>
            <p:cNvPr id="29" name="任意多边形 28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3210179" y="3241710"/>
                  </a:moveTo>
                  <a:arcTo hR="1889769" stAng="2740559" swAng="1500410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30" name="任意多边形 29"/>
            <p:cNvSpPr/>
            <p:nvPr/>
          </p:nvSpPr>
          <p:spPr>
            <a:xfrm>
              <a:off x="5359479" y="4159133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z="1600">
                  <a:solidFill>
                    <a:srgbClr val="574E37"/>
                  </a:solidFill>
                </a:rPr>
                <a:t>顾客第一</a:t>
              </a:r>
            </a:p>
          </p:txBody>
        </p:sp>
        <p:sp>
          <p:nvSpPr>
            <p:cNvPr id="31" name="任意多边形 30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1264638" y="3673147"/>
                  </a:moveTo>
                  <a:arcTo hR="1889769" stAng="6559031" swAng="1500410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32" name="任意多边形 31"/>
            <p:cNvSpPr/>
            <p:nvPr/>
          </p:nvSpPr>
          <p:spPr>
            <a:xfrm>
              <a:off x="3722891" y="3214249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z="1600">
                  <a:solidFill>
                    <a:srgbClr val="574E37"/>
                  </a:solidFill>
                </a:rPr>
                <a:t>好奇心</a:t>
              </a:r>
            </a:p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z="1600">
                  <a:solidFill>
                    <a:srgbClr val="574E37"/>
                  </a:solidFill>
                </a:rPr>
                <a:t>进取心</a:t>
              </a:r>
            </a:p>
          </p:txBody>
        </p:sp>
        <p:sp>
          <p:nvSpPr>
            <p:cNvPr id="33" name="任意多边形 32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76795" y="2423019"/>
                  </a:moveTo>
                  <a:arcTo hR="1889769" stAng="9816588" swAng="1966824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34" name="任意多边形 33"/>
            <p:cNvSpPr/>
            <p:nvPr/>
          </p:nvSpPr>
          <p:spPr>
            <a:xfrm>
              <a:off x="3722891" y="1324479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z="1600">
                  <a:solidFill>
                    <a:srgbClr val="574E37"/>
                  </a:solidFill>
                </a:rPr>
                <a:t>遵守纪律</a:t>
              </a:r>
            </a:p>
          </p:txBody>
        </p:sp>
        <p:sp>
          <p:nvSpPr>
            <p:cNvPr id="35" name="任意多边形 34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569358" y="537828"/>
                  </a:moveTo>
                  <a:arcTo hR="1889769" stAng="13540559" swAng="1500410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</p:grpSp>
      <p:grpSp>
        <p:nvGrpSpPr>
          <p:cNvPr id="46" name="组合 45"/>
          <p:cNvGrpSpPr/>
          <p:nvPr/>
        </p:nvGrpSpPr>
        <p:grpSpPr>
          <a:xfrm>
            <a:off x="0" y="263182"/>
            <a:ext cx="5317588" cy="584775"/>
            <a:chOff x="0" y="263182"/>
            <a:chExt cx="5317588" cy="584775"/>
          </a:xfrm>
        </p:grpSpPr>
        <p:sp>
          <p:nvSpPr>
            <p:cNvPr id="37" name="矩形 36"/>
            <p:cNvSpPr/>
            <p:nvPr/>
          </p:nvSpPr>
          <p:spPr>
            <a:xfrm>
              <a:off x="449942" y="263182"/>
              <a:ext cx="4867646" cy="5791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en-US" lang="zh-CN" smtClean="0" sz="3200">
                  <a:solidFill>
                    <a:srgbClr val="574E37"/>
                  </a:solidFill>
                  <a:latin typeface="+mj-ea"/>
                  <a:ea typeface="+mj-ea"/>
                </a:rPr>
                <a:t>先见能力的充分必要条件</a:t>
              </a:r>
            </a:p>
          </p:txBody>
        </p:sp>
        <p:sp>
          <p:nvSpPr>
            <p:cNvPr id="38" name="矩形 37"/>
            <p:cNvSpPr/>
            <p:nvPr/>
          </p:nvSpPr>
          <p:spPr>
            <a:xfrm>
              <a:off x="0" y="389965"/>
              <a:ext cx="449943" cy="3899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709522" y="3507529"/>
            <a:ext cx="8772957" cy="2599114"/>
            <a:chOff x="1962741" y="1881552"/>
            <a:chExt cx="8772957" cy="2599114"/>
          </a:xfrm>
        </p:grpSpPr>
        <p:grpSp>
          <p:nvGrpSpPr>
            <p:cNvPr id="44" name="组合 43"/>
            <p:cNvGrpSpPr/>
            <p:nvPr/>
          </p:nvGrpSpPr>
          <p:grpSpPr>
            <a:xfrm>
              <a:off x="1962741" y="1881552"/>
              <a:ext cx="8772957" cy="2599114"/>
              <a:chOff x="1962741" y="1881552"/>
              <a:chExt cx="8772957" cy="2599114"/>
            </a:xfrm>
          </p:grpSpPr>
          <p:sp>
            <p:nvSpPr>
              <p:cNvPr id="40" name="矩形 39"/>
              <p:cNvSpPr/>
              <p:nvPr/>
            </p:nvSpPr>
            <p:spPr>
              <a:xfrm>
                <a:off x="1962741" y="2082202"/>
                <a:ext cx="8772957" cy="2398464"/>
              </a:xfrm>
              <a:prstGeom prst="rect">
                <a:avLst/>
              </a:prstGeom>
              <a:solidFill>
                <a:srgbClr val="FFFFFF">
                  <a:alpha val="98824"/>
                </a:srgbClr>
              </a:solidFill>
              <a:ln>
                <a:noFill/>
              </a:ln>
              <a:effectLst>
                <a:outerShdw algn="ctr" blurRad="63500" rotWithShape="0" sx="102000" sy="102000">
                  <a:prstClr val="black">
                    <a:alpha val="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42" name="矩形 41"/>
              <p:cNvSpPr/>
              <p:nvPr/>
            </p:nvSpPr>
            <p:spPr>
              <a:xfrm>
                <a:off x="9880101" y="1881552"/>
                <a:ext cx="397565" cy="709346"/>
              </a:xfrm>
              <a:prstGeom prst="rect">
                <a:avLst/>
              </a:prstGeom>
              <a:solidFill>
                <a:srgbClr val="FFFFFF">
                  <a:alpha val="89804"/>
                </a:srgb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43" name="矩形 42"/>
            <p:cNvSpPr/>
            <p:nvPr/>
          </p:nvSpPr>
          <p:spPr>
            <a:xfrm>
              <a:off x="2175536" y="2566670"/>
              <a:ext cx="8347097" cy="17068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Bef>
                  <a:spcPts val="300"/>
                </a:spcBef>
              </a:pPr>
              <a:r>
                <a:rPr altLang="en-US" lang="zh-CN" sz="1600">
                  <a:latin charset="-122" panose="03000509000000000000" pitchFamily="65" typeface="方正北魏楷书简体"/>
                  <a:ea charset="-122" panose="03000509000000000000" pitchFamily="65" typeface="方正北魏楷书简体"/>
                </a:rPr>
                <a:t>第一、第二两点涉及到管理学中的PEST宏观分析模型：</a:t>
              </a:r>
            </a:p>
            <a:p>
              <a:pPr>
                <a:spcBef>
                  <a:spcPts val="300"/>
                </a:spcBef>
              </a:pPr>
              <a:r>
                <a:rPr altLang="en-US" lang="zh-CN" sz="1600">
                  <a:latin charset="-122" panose="03000509000000000000" pitchFamily="65" typeface="方正北魏楷书简体"/>
                  <a:ea charset="-122" panose="03000509000000000000" pitchFamily="65" typeface="方正北魏楷书简体"/>
                </a:rPr>
                <a:t>P-Political(政治)，E-Economic(经济)，S-Social(社会)，T-Technological(科技)。</a:t>
              </a:r>
            </a:p>
            <a:p>
              <a:pPr>
                <a:spcBef>
                  <a:spcPts val="300"/>
                </a:spcBef>
              </a:pPr>
              <a:r>
                <a:rPr altLang="en-US" lang="zh-CN" sz="1600">
                  <a:latin charset="-122" panose="03000509000000000000" pitchFamily="65" typeface="方正北魏楷书简体"/>
                  <a:ea charset="-122" panose="03000509000000000000" pitchFamily="65" typeface="方正北魏楷书简体"/>
                </a:rPr>
                <a:t>第三、第四两点则强调根据从外部环境发现的机遇与风险，根据自身条件（优势与劣势）选择最好的方向进行发展。</a:t>
              </a:r>
            </a:p>
            <a:p>
              <a:pPr>
                <a:spcBef>
                  <a:spcPts val="300"/>
                </a:spcBef>
              </a:pPr>
              <a:endParaRPr altLang="en-US" lang="zh-CN" sz="1600">
                <a:latin charset="-122" panose="03000509000000000000" pitchFamily="65" typeface="方正北魏楷书简体"/>
                <a:ea charset="-122" panose="03000509000000000000" pitchFamily="65" typeface="方正北魏楷书简体"/>
              </a:endParaRPr>
            </a:p>
            <a:p>
              <a:pPr>
                <a:spcBef>
                  <a:spcPts val="300"/>
                </a:spcBef>
              </a:pPr>
              <a:r>
                <a:rPr altLang="en-US" lang="zh-CN" sz="1600">
                  <a:latin charset="-122" panose="03000509000000000000" pitchFamily="65" typeface="方正北魏楷书简体"/>
                  <a:ea charset="-122" panose="03000509000000000000" pitchFamily="65" typeface="方正北魏楷书简体"/>
                </a:rPr>
                <a:t>总的来说，就是SWOT分析。</a:t>
              </a:r>
            </a:p>
          </p:txBody>
        </p:sp>
      </p:grpSp>
      <p:sp>
        <p:nvSpPr>
          <p:cNvPr id="2" name="矩形 1"/>
          <p:cNvSpPr/>
          <p:nvPr/>
        </p:nvSpPr>
        <p:spPr>
          <a:xfrm>
            <a:off x="1709522" y="1500454"/>
            <a:ext cx="8772957" cy="17373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zh-CN" b="1" lang="en-US" smtClean="0">
                <a:latin typeface="+mn-ea"/>
              </a:rPr>
              <a:t>1 明确定义视野领域（范围）。</a:t>
            </a:r>
          </a:p>
          <a:p>
            <a:pPr>
              <a:lnSpc>
                <a:spcPct val="150000"/>
              </a:lnSpc>
            </a:pPr>
            <a:r>
              <a:rPr altLang="zh-CN" b="1" lang="en-US" smtClean="0">
                <a:latin typeface="+mn-ea"/>
              </a:rPr>
              <a:t>2 从分析现状入手预测未来的方向，简明扼要地阐明假想的论点，以分析其因果关系。</a:t>
            </a:r>
          </a:p>
          <a:p>
            <a:pPr>
              <a:lnSpc>
                <a:spcPct val="150000"/>
              </a:lnSpc>
            </a:pPr>
            <a:r>
              <a:rPr altLang="zh-CN" b="1" lang="en-US" smtClean="0">
                <a:latin typeface="+mn-ea"/>
              </a:rPr>
              <a:t>3 在多种可选情况下，只精选几种。采用强有力的手段调配人，财，物。</a:t>
            </a:r>
          </a:p>
          <a:p>
            <a:pPr>
              <a:lnSpc>
                <a:spcPct val="150000"/>
              </a:lnSpc>
            </a:pPr>
            <a:r>
              <a:rPr altLang="zh-CN" b="1" lang="en-US" smtClean="0">
                <a:latin typeface="+mn-ea"/>
              </a:rPr>
              <a:t>4 在情况没有彻底改变的情况下，不要偏离原则，不要迷失假想的基本方向。</a:t>
            </a:r>
          </a:p>
        </p:txBody>
      </p:sp>
    </p:spTree>
    <p:extLst>
      <p:ext uri="{BB962C8B-B14F-4D97-AF65-F5344CB8AC3E}">
        <p14:creationId val="1013263348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9" name="组合 38"/>
          <p:cNvGrpSpPr/>
          <p:nvPr/>
        </p:nvGrpSpPr>
        <p:grpSpPr>
          <a:xfrm>
            <a:off x="1709522" y="3763108"/>
            <a:ext cx="8772957" cy="2187526"/>
            <a:chOff x="1962741" y="1881552"/>
            <a:chExt cx="8772957" cy="2187526"/>
          </a:xfrm>
        </p:grpSpPr>
        <p:grpSp>
          <p:nvGrpSpPr>
            <p:cNvPr id="41" name="组合 40"/>
            <p:cNvGrpSpPr/>
            <p:nvPr/>
          </p:nvGrpSpPr>
          <p:grpSpPr>
            <a:xfrm>
              <a:off x="1962741" y="1881552"/>
              <a:ext cx="8772957" cy="2187526"/>
              <a:chOff x="1962741" y="1881552"/>
              <a:chExt cx="8772957" cy="2187526"/>
            </a:xfrm>
          </p:grpSpPr>
          <p:sp>
            <p:nvSpPr>
              <p:cNvPr id="48" name="矩形 47"/>
              <p:cNvSpPr/>
              <p:nvPr/>
            </p:nvSpPr>
            <p:spPr>
              <a:xfrm>
                <a:off x="1962741" y="2082202"/>
                <a:ext cx="8772957" cy="1986876"/>
              </a:xfrm>
              <a:prstGeom prst="rect">
                <a:avLst/>
              </a:prstGeom>
              <a:solidFill>
                <a:srgbClr val="FFFFFF">
                  <a:alpha val="98824"/>
                </a:srgbClr>
              </a:solidFill>
              <a:ln>
                <a:noFill/>
              </a:ln>
              <a:effectLst>
                <a:outerShdw algn="ctr" blurRad="63500" rotWithShape="0" sx="102000" sy="102000">
                  <a:prstClr val="black">
                    <a:alpha val="5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49" name="矩形 48"/>
              <p:cNvSpPr/>
              <p:nvPr/>
            </p:nvSpPr>
            <p:spPr>
              <a:xfrm>
                <a:off x="9880101" y="1881552"/>
                <a:ext cx="397565" cy="709346"/>
              </a:xfrm>
              <a:prstGeom prst="rect">
                <a:avLst/>
              </a:prstGeom>
              <a:solidFill>
                <a:srgbClr val="FFFFFF">
                  <a:alpha val="89804"/>
                </a:srgb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47" name="矩形 46"/>
            <p:cNvSpPr/>
            <p:nvPr/>
          </p:nvSpPr>
          <p:spPr>
            <a:xfrm>
              <a:off x="2175536" y="2638403"/>
              <a:ext cx="8347097" cy="335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altLang="zh-CN" lang="en-US" sz="1600">
                <a:latin charset="-122" panose="03000509000000000000" pitchFamily="65" typeface="方正北魏楷书简体"/>
                <a:ea charset="-122" panose="03000509000000000000" pitchFamily="65" typeface="方正北魏楷书简体"/>
              </a:endParaRPr>
            </a:p>
          </p:txBody>
        </p:sp>
      </p:grpSp>
      <p:sp>
        <p:nvSpPr>
          <p:cNvPr hidden="1" id="16" name="椭圆 15"/>
          <p:cNvSpPr/>
          <p:nvPr/>
        </p:nvSpPr>
        <p:spPr>
          <a:xfrm>
            <a:off x="3766159" y="1095538"/>
            <a:ext cx="4659682" cy="4659682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hidden="1" id="36" name="组合 35"/>
          <p:cNvGrpSpPr/>
          <p:nvPr/>
        </p:nvGrpSpPr>
        <p:grpSpPr>
          <a:xfrm>
            <a:off x="3842162" y="555570"/>
            <a:ext cx="4507675" cy="4581961"/>
            <a:chOff x="3722891" y="379595"/>
            <a:chExt cx="4507675" cy="4581961"/>
          </a:xfrm>
        </p:grpSpPr>
        <p:sp>
          <p:nvSpPr>
            <p:cNvPr id="24" name="任意多边形 23"/>
            <p:cNvSpPr/>
            <p:nvPr/>
          </p:nvSpPr>
          <p:spPr>
            <a:xfrm>
              <a:off x="5359479" y="379595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kern="1200" lang="zh-CN" smtClean="0" sz="1600">
                  <a:solidFill>
                    <a:srgbClr val="574E37"/>
                  </a:solidFill>
                </a:rPr>
                <a:t>控制情感</a:t>
              </a:r>
            </a:p>
            <a:p>
              <a:pPr algn="ctr" defTabSz="57785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kern="1200" lang="zh-CN" smtClean="0" sz="1600">
                  <a:solidFill>
                    <a:srgbClr val="574E37"/>
                  </a:solidFill>
                </a:rPr>
                <a:t>理性行动</a:t>
              </a:r>
            </a:p>
          </p:txBody>
        </p:sp>
        <p:sp>
          <p:nvSpPr>
            <p:cNvPr id="25" name="任意多边形 24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2514900" y="106390"/>
                  </a:moveTo>
                  <a:arcTo hR="1889769" stAng="17359031" swAng="1500410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26" name="任意多边形 25"/>
            <p:cNvSpPr/>
            <p:nvPr/>
          </p:nvSpPr>
          <p:spPr>
            <a:xfrm>
              <a:off x="6996068" y="1324479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mtClean="0" sz="1600">
                  <a:solidFill>
                    <a:srgbClr val="574E37"/>
                  </a:solidFill>
                </a:rPr>
                <a:t>专业的</a:t>
              </a:r>
            </a:p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mtClean="0" sz="1600">
                  <a:solidFill>
                    <a:srgbClr val="574E37"/>
                  </a:solidFill>
                </a:rPr>
                <a:t>知识与技能</a:t>
              </a:r>
            </a:p>
          </p:txBody>
        </p:sp>
        <p:sp>
          <p:nvSpPr>
            <p:cNvPr id="27" name="任意多边形 26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3702742" y="1356519"/>
                  </a:moveTo>
                  <a:arcTo hR="1889769" stAng="20616588" swAng="1966824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28" name="任意多边形 27"/>
            <p:cNvSpPr/>
            <p:nvPr/>
          </p:nvSpPr>
          <p:spPr>
            <a:xfrm>
              <a:off x="6996068" y="3214249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mtClean="0" sz="1600">
                  <a:solidFill>
                    <a:srgbClr val="574E37"/>
                  </a:solidFill>
                </a:rPr>
                <a:t>较强的</a:t>
              </a:r>
            </a:p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mtClean="0" sz="1600">
                  <a:solidFill>
                    <a:srgbClr val="574E37"/>
                  </a:solidFill>
                </a:rPr>
                <a:t>伦理观念</a:t>
              </a:r>
            </a:p>
          </p:txBody>
        </p:sp>
        <p:sp>
          <p:nvSpPr>
            <p:cNvPr id="29" name="任意多边形 28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3210179" y="3241710"/>
                  </a:moveTo>
                  <a:arcTo hR="1889769" stAng="2740559" swAng="1500410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30" name="任意多边形 29"/>
            <p:cNvSpPr/>
            <p:nvPr/>
          </p:nvSpPr>
          <p:spPr>
            <a:xfrm>
              <a:off x="5359479" y="4159133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z="1600">
                  <a:solidFill>
                    <a:srgbClr val="574E37"/>
                  </a:solidFill>
                </a:rPr>
                <a:t>顾客第一</a:t>
              </a:r>
            </a:p>
          </p:txBody>
        </p:sp>
        <p:sp>
          <p:nvSpPr>
            <p:cNvPr id="31" name="任意多边形 30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1264638" y="3673147"/>
                  </a:moveTo>
                  <a:arcTo hR="1889769" stAng="6559031" swAng="1500410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32" name="任意多边形 31"/>
            <p:cNvSpPr/>
            <p:nvPr/>
          </p:nvSpPr>
          <p:spPr>
            <a:xfrm>
              <a:off x="3722891" y="3214249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z="1600">
                  <a:solidFill>
                    <a:srgbClr val="574E37"/>
                  </a:solidFill>
                </a:rPr>
                <a:t>好奇心</a:t>
              </a:r>
            </a:p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z="1600">
                  <a:solidFill>
                    <a:srgbClr val="574E37"/>
                  </a:solidFill>
                </a:rPr>
                <a:t>进取心</a:t>
              </a:r>
            </a:p>
          </p:txBody>
        </p:sp>
        <p:sp>
          <p:nvSpPr>
            <p:cNvPr id="33" name="任意多边形 32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76795" y="2423019"/>
                  </a:moveTo>
                  <a:arcTo hR="1889769" stAng="9816588" swAng="1966824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  <p:sp>
          <p:nvSpPr>
            <p:cNvPr id="34" name="任意多边形 33"/>
            <p:cNvSpPr/>
            <p:nvPr/>
          </p:nvSpPr>
          <p:spPr>
            <a:xfrm>
              <a:off x="3722891" y="1324479"/>
              <a:ext cx="1234498" cy="802423"/>
            </a:xfrm>
            <a:custGeom>
              <a:gdLst>
                <a:gd fmla="*/ 0 w 1234498" name="connsiteX0"/>
                <a:gd fmla="*/ 133740 h 802423" name="connsiteY0"/>
                <a:gd fmla="*/ 133740 w 1234498" name="connsiteX1"/>
                <a:gd fmla="*/ 0 h 802423" name="connsiteY1"/>
                <a:gd fmla="*/ 1100758 w 1234498" name="connsiteX2"/>
                <a:gd fmla="*/ 0 h 802423" name="connsiteY2"/>
                <a:gd fmla="*/ 1234498 w 1234498" name="connsiteX3"/>
                <a:gd fmla="*/ 133740 h 802423" name="connsiteY3"/>
                <a:gd fmla="*/ 1234498 w 1234498" name="connsiteX4"/>
                <a:gd fmla="*/ 668683 h 802423" name="connsiteY4"/>
                <a:gd fmla="*/ 1100758 w 1234498" name="connsiteX5"/>
                <a:gd fmla="*/ 802423 h 802423" name="connsiteY5"/>
                <a:gd fmla="*/ 133740 w 1234498" name="connsiteX6"/>
                <a:gd fmla="*/ 802423 h 802423" name="connsiteY6"/>
                <a:gd fmla="*/ 0 w 1234498" name="connsiteX7"/>
                <a:gd fmla="*/ 668683 h 802423" name="connsiteY7"/>
                <a:gd fmla="*/ 0 w 1234498" name="connsiteX8"/>
                <a:gd fmla="*/ 133740 h 802423" name="connsiteY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b="b" l="l" r="r" t="t"/>
              <a:pathLst>
                <a:path h="802423" w="1234498">
                  <a:moveTo>
                    <a:pt x="0" y="133740"/>
                  </a:moveTo>
                  <a:cubicBezTo>
                    <a:pt x="0" y="59877"/>
                    <a:pt x="59877" y="0"/>
                    <a:pt x="133740" y="0"/>
                  </a:cubicBezTo>
                  <a:lnTo>
                    <a:pt x="1100758" y="0"/>
                  </a:lnTo>
                  <a:cubicBezTo>
                    <a:pt x="1174621" y="0"/>
                    <a:pt x="1234498" y="59877"/>
                    <a:pt x="1234498" y="133740"/>
                  </a:cubicBezTo>
                  <a:lnTo>
                    <a:pt x="1234498" y="668683"/>
                  </a:lnTo>
                  <a:cubicBezTo>
                    <a:pt x="1234498" y="742546"/>
                    <a:pt x="1174621" y="802423"/>
                    <a:pt x="1100758" y="802423"/>
                  </a:cubicBezTo>
                  <a:lnTo>
                    <a:pt x="133740" y="802423"/>
                  </a:lnTo>
                  <a:cubicBezTo>
                    <a:pt x="59877" y="802423"/>
                    <a:pt x="0" y="742546"/>
                    <a:pt x="0" y="668683"/>
                  </a:cubicBezTo>
                  <a:lnTo>
                    <a:pt x="0" y="133740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8701" lIns="88701" numCol="1" rIns="88701" spcCol="1270" spcFirstLastPara="0" tIns="88701" vert="horz" wrap="square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en-US" b="1" lang="zh-CN" sz="1600">
                  <a:solidFill>
                    <a:srgbClr val="574E37"/>
                  </a:solidFill>
                </a:rPr>
                <a:t>遵守纪律</a:t>
              </a:r>
            </a:p>
          </p:txBody>
        </p:sp>
        <p:sp>
          <p:nvSpPr>
            <p:cNvPr id="35" name="任意多边形 34"/>
            <p:cNvSpPr/>
            <p:nvPr/>
          </p:nvSpPr>
          <p:spPr>
            <a:xfrm>
              <a:off x="4086959" y="780807"/>
              <a:ext cx="3779538" cy="3779538"/>
            </a:xfrm>
            <a:custGeom>
              <a:rect b="0" l="0" r="0" t="0"/>
              <a:pathLst>
                <a:path>
                  <a:moveTo>
                    <a:pt x="569358" y="537828"/>
                  </a:moveTo>
                  <a:arcTo hR="1889769" stAng="13540559" swAng="1500410" wR="1889769"/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b="0" g="0" r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/>
          </p:txBody>
        </p:sp>
      </p:grpSp>
      <p:grpSp>
        <p:nvGrpSpPr>
          <p:cNvPr id="46" name="组合 45"/>
          <p:cNvGrpSpPr/>
          <p:nvPr/>
        </p:nvGrpSpPr>
        <p:grpSpPr>
          <a:xfrm>
            <a:off x="0" y="263182"/>
            <a:ext cx="5317588" cy="584775"/>
            <a:chOff x="0" y="263182"/>
            <a:chExt cx="5317588" cy="584775"/>
          </a:xfrm>
        </p:grpSpPr>
        <p:sp>
          <p:nvSpPr>
            <p:cNvPr id="37" name="矩形 36"/>
            <p:cNvSpPr/>
            <p:nvPr/>
          </p:nvSpPr>
          <p:spPr>
            <a:xfrm>
              <a:off x="449942" y="263182"/>
              <a:ext cx="4867646" cy="5791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altLang="en-US" lang="zh-CN" smtClean="0" sz="3200">
                  <a:solidFill>
                    <a:srgbClr val="574E37"/>
                  </a:solidFill>
                  <a:latin typeface="+mj-ea"/>
                  <a:ea typeface="+mj-ea"/>
                </a:rPr>
                <a:t>一些注意事项</a:t>
              </a:r>
            </a:p>
          </p:txBody>
        </p:sp>
        <p:sp>
          <p:nvSpPr>
            <p:cNvPr id="38" name="矩形 37"/>
            <p:cNvSpPr/>
            <p:nvPr/>
          </p:nvSpPr>
          <p:spPr>
            <a:xfrm>
              <a:off x="0" y="389965"/>
              <a:ext cx="449943" cy="3899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2" name="矩形 1"/>
          <p:cNvSpPr/>
          <p:nvPr/>
        </p:nvSpPr>
        <p:spPr>
          <a:xfrm>
            <a:off x="1709522" y="1216245"/>
            <a:ext cx="8772957" cy="2301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altLang="zh-CN" b="1" lang="en-US" smtClean="0">
                <a:latin typeface="+mn-ea"/>
              </a:rPr>
              <a:t>1 认清变化的本质，需要对身边的变化逐一反复地向自己提问：为什么会这样？新在什么地方？从中会产生什么？其真正的价值何在？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altLang="zh-CN" b="1" lang="en-US" smtClean="0">
                <a:latin typeface="+mn-ea"/>
              </a:rPr>
              <a:t>2 有意识的假设一个相反的观点，并不断验证，对于常识毫无遗漏地进行分析，对于反证也需要同样程度的分析。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altLang="zh-CN" b="1" lang="en-US" smtClean="0">
                <a:latin typeface="+mn-ea"/>
              </a:rPr>
              <a:t>3 回归一张白纸重新开始思考。坦率地承认自己的错误，意味着对思考永不厌倦。</a:t>
            </a:r>
          </a:p>
        </p:txBody>
      </p:sp>
      <p:sp>
        <p:nvSpPr>
          <p:cNvPr id="50" name="矩形 49"/>
          <p:cNvSpPr/>
          <p:nvPr/>
        </p:nvSpPr>
        <p:spPr>
          <a:xfrm>
            <a:off x="1922317" y="4367420"/>
            <a:ext cx="8347097" cy="1424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altLang="en-US" lang="zh-CN" sz="1600">
                <a:latin charset="-122" panose="03000509000000000000" pitchFamily="65" typeface="方正北魏楷书简体"/>
                <a:ea charset="-122" panose="03000509000000000000" pitchFamily="65" typeface="方正北魏楷书简体"/>
              </a:rPr>
              <a:t>这三点都在强调结论得来过程不能马虎。</a:t>
            </a:r>
          </a:p>
          <a:p>
            <a:pPr>
              <a:spcBef>
                <a:spcPts val="300"/>
              </a:spcBef>
            </a:pPr>
            <a:r>
              <a:rPr altLang="en-US" lang="zh-CN" sz="1600">
                <a:latin charset="-122" panose="03000509000000000000" pitchFamily="65" typeface="方正北魏楷书简体"/>
                <a:ea charset="-122" panose="03000509000000000000" pitchFamily="65" typeface="方正北魏楷书简体"/>
              </a:rPr>
              <a:t>第一点：问自己变化“是什么”“为什么”“将导致什么”“有什么意义”。只有弄清来龙去脉才能理直气壮下结论。</a:t>
            </a:r>
          </a:p>
          <a:p>
            <a:pPr>
              <a:spcBef>
                <a:spcPts val="300"/>
              </a:spcBef>
            </a:pPr>
            <a:r>
              <a:rPr altLang="en-US" lang="zh-CN" sz="1600">
                <a:latin charset="-122" panose="03000509000000000000" pitchFamily="65" typeface="方正北魏楷书简体"/>
                <a:ea charset="-122" panose="03000509000000000000" pitchFamily="65" typeface="方正北魏楷书简体"/>
              </a:rPr>
              <a:t>第二点：用“自我否定”来检验该结论是否正确。</a:t>
            </a:r>
          </a:p>
          <a:p>
            <a:pPr>
              <a:spcBef>
                <a:spcPts val="300"/>
              </a:spcBef>
            </a:pPr>
            <a:r>
              <a:rPr altLang="en-US" lang="zh-CN" sz="1600">
                <a:latin charset="-122" panose="03000509000000000000" pitchFamily="65" typeface="方正北魏楷书简体"/>
                <a:ea charset="-122" panose="03000509000000000000" pitchFamily="65" typeface="方正北魏楷书简体"/>
              </a:rPr>
              <a:t>第三点：冷静一下，可以等几个小时（几天）后再来考虑这个该结论是否正确。</a:t>
            </a:r>
          </a:p>
        </p:txBody>
      </p:sp>
    </p:spTree>
    <p:extLst>
      <p:ext uri="{BB962C8B-B14F-4D97-AF65-F5344CB8AC3E}">
        <p14:creationId val="2239358838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9" name="组合 18"/>
          <p:cNvGrpSpPr/>
          <p:nvPr/>
        </p:nvGrpSpPr>
        <p:grpSpPr>
          <a:xfrm>
            <a:off x="1593268" y="1788213"/>
            <a:ext cx="9150606" cy="3281575"/>
            <a:chOff x="1593268" y="1648376"/>
            <a:chExt cx="9150606" cy="3281575"/>
          </a:xfrm>
        </p:grpSpPr>
        <p:grpSp>
          <p:nvGrpSpPr>
            <p:cNvPr id="2" name="组合 1"/>
            <p:cNvGrpSpPr/>
            <p:nvPr/>
          </p:nvGrpSpPr>
          <p:grpSpPr>
            <a:xfrm>
              <a:off x="1593268" y="1648376"/>
              <a:ext cx="9150606" cy="1868942"/>
              <a:chOff x="1593268" y="1596571"/>
              <a:chExt cx="9150606" cy="1868942"/>
            </a:xfrm>
          </p:grpSpPr>
          <p:grpSp>
            <p:nvGrpSpPr>
              <p:cNvPr id="3" name="组合 2"/>
              <p:cNvGrpSpPr/>
              <p:nvPr/>
            </p:nvGrpSpPr>
            <p:grpSpPr>
              <a:xfrm>
                <a:off x="1593268" y="2464025"/>
                <a:ext cx="9150606" cy="1001488"/>
                <a:chOff x="2960913" y="1567542"/>
                <a:chExt cx="9150606" cy="1001488"/>
              </a:xfrm>
            </p:grpSpPr>
            <p:grpSp>
              <p:nvGrpSpPr>
                <p:cNvPr id="6" name="组合 5"/>
                <p:cNvGrpSpPr/>
                <p:nvPr/>
              </p:nvGrpSpPr>
              <p:grpSpPr>
                <a:xfrm>
                  <a:off x="2960913" y="1567542"/>
                  <a:ext cx="2002972" cy="1001488"/>
                  <a:chOff x="2960913" y="1567542"/>
                  <a:chExt cx="2002972" cy="1001488"/>
                </a:xfrm>
              </p:grpSpPr>
              <p:sp>
                <p:nvSpPr>
                  <p:cNvPr id="16" name="矩形 15"/>
                  <p:cNvSpPr/>
                  <p:nvPr/>
                </p:nvSpPr>
                <p:spPr>
                  <a:xfrm>
                    <a:off x="2960913" y="1567542"/>
                    <a:ext cx="2002972" cy="1001488"/>
                  </a:xfrm>
                  <a:prstGeom prst="rect">
                    <a:avLst/>
                  </a:prstGeom>
                  <a:solidFill>
                    <a:srgbClr val="FFFFFF">
                      <a:alpha val="89804"/>
                    </a:srgbClr>
                  </a:solidFill>
                  <a:ln>
                    <a:noFill/>
                  </a:ln>
                  <a:effectLst>
                    <a:outerShdw algn="ctr" blurRad="63500" rotWithShape="0" sx="102000" sy="102000">
                      <a:prstClr val="black">
                        <a:alpha val="12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17" name="文本框 16"/>
                  <p:cNvSpPr txBox="1"/>
                  <p:nvPr/>
                </p:nvSpPr>
                <p:spPr>
                  <a:xfrm>
                    <a:off x="3049328" y="1775900"/>
                    <a:ext cx="1808480" cy="579120"/>
                  </a:xfrm>
                  <a:prstGeom prst="rect">
                    <a:avLst/>
                  </a:prstGeom>
                  <a:noFill/>
                </p:spPr>
                <p:txBody>
                  <a:bodyPr rtlCol="0" wrap="none">
                    <a:spAutoFit/>
                  </a:bodyPr>
                  <a:lstStyle>
                    <a:defPPr>
                      <a:defRPr lang="zh-CN"/>
                    </a:defPPr>
                    <a:lvl1pPr>
                      <a:defRPr sz="3200">
                        <a:solidFill>
                          <a:schemeClr val="bg1">
                            <a:lumMod val="75000"/>
                          </a:schemeClr>
                        </a:solidFill>
                        <a:latin typeface="+mj-ea"/>
                        <a:ea typeface="+mj-ea"/>
                      </a:defRPr>
                    </a:lvl1pPr>
                  </a:lstStyle>
                  <a:p>
                    <a:r>
                      <a:rPr altLang="en-US" lang="zh-CN"/>
                      <a:t>先见能力</a:t>
                    </a:r>
                  </a:p>
                </p:txBody>
              </p:sp>
            </p:grpSp>
            <p:grpSp>
              <p:nvGrpSpPr>
                <p:cNvPr id="7" name="组合 6"/>
                <p:cNvGrpSpPr/>
                <p:nvPr/>
              </p:nvGrpSpPr>
              <p:grpSpPr>
                <a:xfrm>
                  <a:off x="5079998" y="1567542"/>
                  <a:ext cx="2002972" cy="1001488"/>
                  <a:chOff x="2960913" y="1567542"/>
                  <a:chExt cx="2002972" cy="1001488"/>
                </a:xfrm>
              </p:grpSpPr>
              <p:sp>
                <p:nvSpPr>
                  <p:cNvPr id="14" name="矩形 13"/>
                  <p:cNvSpPr/>
                  <p:nvPr/>
                </p:nvSpPr>
                <p:spPr>
                  <a:xfrm>
                    <a:off x="2960913" y="1567542"/>
                    <a:ext cx="2002972" cy="1001488"/>
                  </a:xfrm>
                  <a:prstGeom prst="rect">
                    <a:avLst/>
                  </a:prstGeom>
                  <a:solidFill>
                    <a:srgbClr val="FFFFFF">
                      <a:alpha val="89804"/>
                    </a:srgbClr>
                  </a:solidFill>
                  <a:ln>
                    <a:noFill/>
                  </a:ln>
                  <a:effectLst>
                    <a:outerShdw algn="ctr" blurRad="63500" rotWithShape="0" sx="102000" sy="102000">
                      <a:prstClr val="black">
                        <a:alpha val="12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altLang="en-US" lang="zh-CN">
                      <a:solidFill>
                        <a:schemeClr val="bg1">
                          <a:lumMod val="75000"/>
                        </a:schemeClr>
                      </a:solidFill>
                    </a:endParaRPr>
                  </a:p>
                </p:txBody>
              </p:sp>
              <p:sp>
                <p:nvSpPr>
                  <p:cNvPr id="15" name="文本框 14"/>
                  <p:cNvSpPr txBox="1"/>
                  <p:nvPr/>
                </p:nvSpPr>
                <p:spPr>
                  <a:xfrm>
                    <a:off x="3049328" y="1775900"/>
                    <a:ext cx="1808480" cy="579120"/>
                  </a:xfrm>
                  <a:prstGeom prst="rect">
                    <a:avLst/>
                  </a:prstGeom>
                  <a:noFill/>
                </p:spPr>
                <p:txBody>
                  <a:bodyPr rtlCol="0" wrap="none">
                    <a:spAutoFit/>
                  </a:bodyPr>
                  <a:lstStyle>
                    <a:defPPr>
                      <a:defRPr lang="zh-CN"/>
                    </a:defPPr>
                    <a:lvl1pPr>
                      <a:defRPr sz="3200">
                        <a:solidFill>
                          <a:srgbClr val="574E37"/>
                        </a:solidFill>
                        <a:latin typeface="+mj-ea"/>
                        <a:ea typeface="+mj-ea"/>
                      </a:defRPr>
                    </a:lvl1pPr>
                  </a:lstStyle>
                  <a:p>
                    <a:r>
                      <a:rPr altLang="en-US" lang="zh-CN"/>
                      <a:t>构思能力</a:t>
                    </a:r>
                  </a:p>
                </p:txBody>
              </p:sp>
            </p:grpSp>
            <p:grpSp>
              <p:nvGrpSpPr>
                <p:cNvPr id="8" name="组合 7"/>
                <p:cNvGrpSpPr/>
                <p:nvPr/>
              </p:nvGrpSpPr>
              <p:grpSpPr>
                <a:xfrm>
                  <a:off x="7242627" y="1567542"/>
                  <a:ext cx="2002972" cy="1001488"/>
                  <a:chOff x="2960913" y="1567542"/>
                  <a:chExt cx="2002972" cy="1001488"/>
                </a:xfrm>
              </p:grpSpPr>
              <p:sp>
                <p:nvSpPr>
                  <p:cNvPr id="12" name="矩形 11"/>
                  <p:cNvSpPr/>
                  <p:nvPr/>
                </p:nvSpPr>
                <p:spPr>
                  <a:xfrm>
                    <a:off x="2960913" y="1567542"/>
                    <a:ext cx="2002972" cy="1001488"/>
                  </a:xfrm>
                  <a:prstGeom prst="rect">
                    <a:avLst/>
                  </a:prstGeom>
                  <a:solidFill>
                    <a:srgbClr val="FFFFFF">
                      <a:alpha val="89804"/>
                    </a:srgbClr>
                  </a:solidFill>
                  <a:ln>
                    <a:noFill/>
                  </a:ln>
                  <a:effectLst>
                    <a:outerShdw algn="ctr" blurRad="63500" rotWithShape="0" sx="102000" sy="102000">
                      <a:prstClr val="black">
                        <a:alpha val="12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13" name="文本框 12"/>
                  <p:cNvSpPr txBox="1"/>
                  <p:nvPr/>
                </p:nvSpPr>
                <p:spPr>
                  <a:xfrm>
                    <a:off x="3049327" y="1775900"/>
                    <a:ext cx="1808480" cy="579120"/>
                  </a:xfrm>
                  <a:prstGeom prst="rect">
                    <a:avLst/>
                  </a:prstGeom>
                  <a:noFill/>
                </p:spPr>
                <p:txBody>
                  <a:bodyPr rtlCol="0" wrap="none">
                    <a:spAutoFit/>
                  </a:bodyPr>
                  <a:lstStyle>
                    <a:defPPr>
                      <a:defRPr lang="zh-CN"/>
                    </a:defPPr>
                    <a:lvl1pPr>
                      <a:defRPr sz="3200">
                        <a:solidFill>
                          <a:schemeClr val="bg1">
                            <a:lumMod val="75000"/>
                          </a:schemeClr>
                        </a:solidFill>
                        <a:latin typeface="+mj-ea"/>
                        <a:ea typeface="+mj-ea"/>
                      </a:defRPr>
                    </a:lvl1pPr>
                  </a:lstStyle>
                  <a:p>
                    <a:r>
                      <a:rPr altLang="en-US" lang="zh-CN"/>
                      <a:t>讨论能力</a:t>
                    </a:r>
                  </a:p>
                </p:txBody>
              </p:sp>
            </p:grpSp>
            <p:grpSp>
              <p:nvGrpSpPr>
                <p:cNvPr id="9" name="组合 8"/>
                <p:cNvGrpSpPr/>
                <p:nvPr/>
              </p:nvGrpSpPr>
              <p:grpSpPr>
                <a:xfrm>
                  <a:off x="9376226" y="1567542"/>
                  <a:ext cx="2735293" cy="1001488"/>
                  <a:chOff x="2960912" y="1567542"/>
                  <a:chExt cx="2735293" cy="1001488"/>
                </a:xfrm>
              </p:grpSpPr>
              <p:sp>
                <p:nvSpPr>
                  <p:cNvPr id="10" name="矩形 9"/>
                  <p:cNvSpPr/>
                  <p:nvPr/>
                </p:nvSpPr>
                <p:spPr>
                  <a:xfrm>
                    <a:off x="2960912" y="1567542"/>
                    <a:ext cx="2735293" cy="1001488"/>
                  </a:xfrm>
                  <a:prstGeom prst="rect">
                    <a:avLst/>
                  </a:prstGeom>
                  <a:solidFill>
                    <a:srgbClr val="FFFFFF">
                      <a:alpha val="89804"/>
                    </a:srgbClr>
                  </a:solidFill>
                  <a:ln>
                    <a:noFill/>
                  </a:ln>
                  <a:effectLst>
                    <a:outerShdw algn="ctr" blurRad="63500" rotWithShape="0" sx="102000" sy="102000">
                      <a:prstClr val="black">
                        <a:alpha val="12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11" name="文本框 10"/>
                  <p:cNvSpPr txBox="1"/>
                  <p:nvPr/>
                </p:nvSpPr>
                <p:spPr>
                  <a:xfrm>
                    <a:off x="3005118" y="1775900"/>
                    <a:ext cx="2621280" cy="579120"/>
                  </a:xfrm>
                  <a:prstGeom prst="rect">
                    <a:avLst/>
                  </a:prstGeom>
                  <a:noFill/>
                </p:spPr>
                <p:txBody>
                  <a:bodyPr rtlCol="0" wrap="none">
                    <a:spAutoFit/>
                  </a:bodyPr>
                  <a:lstStyle>
                    <a:defPPr>
                      <a:defRPr lang="zh-CN"/>
                    </a:defPPr>
                    <a:lvl1pPr>
                      <a:defRPr sz="3200">
                        <a:solidFill>
                          <a:schemeClr val="bg1">
                            <a:lumMod val="75000"/>
                          </a:schemeClr>
                        </a:solidFill>
                        <a:latin typeface="+mj-ea"/>
                        <a:ea typeface="+mj-ea"/>
                      </a:defRPr>
                    </a:lvl1pPr>
                  </a:lstStyle>
                  <a:p>
                    <a:r>
                      <a:rPr altLang="en-US" lang="zh-CN"/>
                      <a:t>适应矛盾能力</a:t>
                    </a:r>
                  </a:p>
                </p:txBody>
              </p:sp>
            </p:grpSp>
          </p:grpSp>
          <p:sp>
            <p:nvSpPr>
              <p:cNvPr id="4" name="矩形 3"/>
              <p:cNvSpPr/>
              <p:nvPr/>
            </p:nvSpPr>
            <p:spPr>
              <a:xfrm>
                <a:off x="1593268" y="1596571"/>
                <a:ext cx="9150606" cy="740229"/>
              </a:xfrm>
              <a:prstGeom prst="rect">
                <a:avLst/>
              </a:prstGeom>
              <a:solidFill>
                <a:srgbClr val="FFFFFF">
                  <a:alpha val="89804"/>
                </a:srgbClr>
              </a:solidFill>
              <a:ln>
                <a:noFill/>
              </a:ln>
              <a:effectLst>
                <a:outerShdw algn="ctr" blurRad="63500" rotWithShape="0" sx="102000" sy="102000">
                  <a:prstClr val="black">
                    <a:alpha val="12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/>
              </a:p>
            </p:txBody>
          </p:sp>
          <p:sp>
            <p:nvSpPr>
              <p:cNvPr id="5" name="文本框 4"/>
              <p:cNvSpPr txBox="1"/>
              <p:nvPr/>
            </p:nvSpPr>
            <p:spPr>
              <a:xfrm>
                <a:off x="5101612" y="1656380"/>
                <a:ext cx="2113280" cy="579120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en-US" lang="zh-CN" spc="600" sz="3200">
                    <a:solidFill>
                      <a:srgbClr val="574E37"/>
                    </a:solidFill>
                    <a:latin typeface="+mj-ea"/>
                    <a:ea typeface="+mj-ea"/>
                  </a:rPr>
                  <a:t>专业主义</a:t>
                </a:r>
              </a:p>
            </p:txBody>
          </p:sp>
        </p:grpSp>
        <p:grpSp>
          <p:nvGrpSpPr>
            <p:cNvPr id="22" name="组合 21"/>
            <p:cNvGrpSpPr/>
            <p:nvPr/>
          </p:nvGrpSpPr>
          <p:grpSpPr>
            <a:xfrm>
              <a:off x="1849550" y="3937517"/>
              <a:ext cx="8492901" cy="992434"/>
              <a:chOff x="1696528" y="3674853"/>
              <a:chExt cx="8492901" cy="992434"/>
            </a:xfrm>
          </p:grpSpPr>
          <p:sp>
            <p:nvSpPr>
              <p:cNvPr id="18" name="文本框 17"/>
              <p:cNvSpPr txBox="1"/>
              <p:nvPr/>
            </p:nvSpPr>
            <p:spPr>
              <a:xfrm>
                <a:off x="2002572" y="3701143"/>
                <a:ext cx="8107680" cy="822960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/>
              <a:p>
                <a:r>
                  <a:rPr altLang="en-US" lang="zh-CN" smtClean="0" sz="2400">
                    <a:latin typeface="+mj-ea"/>
                    <a:ea typeface="+mj-ea"/>
                  </a:rPr>
                  <a:t>成功的充分必要条件是把预见到的未来蓝图变成具体的商业</a:t>
                </a:r>
              </a:p>
              <a:p>
                <a:r>
                  <a:rPr altLang="en-US" lang="zh-CN" smtClean="0" sz="2400">
                    <a:latin typeface="+mj-ea"/>
                    <a:ea typeface="+mj-ea"/>
                  </a:rPr>
                  <a:t>模式。</a:t>
                </a:r>
              </a:p>
            </p:txBody>
          </p:sp>
          <p:pic>
            <p:nvPicPr>
              <p:cNvPr id="20" name="图片 19"/>
              <p:cNvPicPr>
                <a:picLocks noChangeAspect="1"/>
              </p:cNvPicPr>
              <p:nvPr/>
            </p:nvPicPr>
            <p:blipFill>
              <a:blip r:embed="rId2"/>
              <a:srcRect b="55807" l="54964" r="27690" t="23641"/>
              <a:stretch>
                <a:fillRect/>
              </a:stretch>
            </p:blipFill>
            <p:spPr>
              <a:xfrm>
                <a:off x="1696528" y="3674853"/>
                <a:ext cx="349986" cy="270294"/>
              </a:xfrm>
              <a:prstGeom prst="rect">
                <a:avLst/>
              </a:prstGeom>
            </p:spPr>
          </p:pic>
          <p:pic>
            <p:nvPicPr>
              <p:cNvPr id="21" name="图片 20"/>
              <p:cNvPicPr>
                <a:picLocks noChangeAspect="1"/>
              </p:cNvPicPr>
              <p:nvPr/>
            </p:nvPicPr>
            <p:blipFill>
              <a:blip r:embed="rId2"/>
              <a:srcRect b="55807" l="54964" r="27690" t="23641"/>
              <a:stretch>
                <a:fillRect/>
              </a:stretch>
            </p:blipFill>
            <p:spPr>
              <a:xfrm flipH="1" flipV="1">
                <a:off x="9651425" y="4396993"/>
                <a:ext cx="349986" cy="270294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val="2791359269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1">
      <a:majorFont>
        <a:latin typeface="微软雅黑"/>
        <a:ea typeface="华康俪金黑W8(P)"/>
        <a:cs typeface="Arial"/>
      </a:majorFont>
      <a:minorFont>
        <a:latin typeface="微软雅黑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FF">
            <a:alpha val="89804"/>
          </a:srgbClr>
        </a:solidFill>
        <a:ln>
          <a:noFill/>
        </a:ln>
        <a:effectLst>
          <a:outerShdw algn="ctr" blurRad="63500" rotWithShape="0" sx="102000" sy="102000">
            <a:prstClr val="black">
              <a:alpha val="12000"/>
            </a:prstClr>
          </a:outerShdw>
        </a:effectLst>
      </a:spPr>
      <a:bodyPr anchor="ctr" rtlCol="0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179</Paragraphs>
  <Slides>17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baseType="lpstr" size="26">
      <vt:lpstr>Arial</vt:lpstr>
      <vt:lpstr>微软雅黑</vt:lpstr>
      <vt:lpstr>华康俪金黑W8(P)</vt:lpstr>
      <vt:lpstr>Calibri Light</vt:lpstr>
      <vt:lpstr>Calibri</vt:lpstr>
      <vt:lpstr>方正北魏楷书简体</vt:lpstr>
      <vt:lpstr>华文细黑</vt:lpstr>
      <vt:lpstr>Wingdings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2021-08-22T11:49:35Z</dcterms:created>
  <cp:lastPrinted>2021-08-22T11:49:35Z</cp:lastPrinted>
  <dcterms:modified xsi:type="dcterms:W3CDTF">2021-08-22T05:36:53Z</dcterms:modified>
  <cp:revision>1</cp:revision>
</cp:coreProperties>
</file>