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68" r:id="rId7"/>
    <p:sldId id="264" r:id="rId8"/>
    <p:sldId id="267" r:id="rId9"/>
    <p:sldId id="259" r:id="rId10"/>
    <p:sldId id="270" r:id="rId11"/>
    <p:sldId id="271" r:id="rId12"/>
    <p:sldId id="262" r:id="rId13"/>
    <p:sldId id="263" r:id="rId14"/>
    <p:sldId id="266" r:id="rId15"/>
  </p:sldIdLst>
  <p:sldSz cx="9144000" cy="5143500" type="screen16x9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 varScale="1">
        <p:scale>
          <a:sx n="115" d="100"/>
          <a:sy n="115" d="100"/>
        </p:scale>
        <p:origin x="294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tags/tag1.xml" Type="http://schemas.openxmlformats.org/officeDocument/2006/relationships/tags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slideMasters/slideMaster2.xml" Type="http://schemas.openxmlformats.org/officeDocument/2006/relationships/slideMaster"/><Relationship Id="rId20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479E7-30D0-495B-949A-0657441ED612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DB130-613E-4E78-9337-D0A6FC9412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64688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4563486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1694144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594282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7881169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57915654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31197294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9628216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0127517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0496928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4507065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9058830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2968509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818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http://www.51pptmoban.com/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http://www.51pptmoban.com/" TargetMode="External" Type="http://schemas.openxmlformats.org/officeDocument/2006/relationships/hyperlink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jpeg" Type="http://schemas.openxmlformats.org/officeDocument/2006/relationships/image"/><Relationship Id="rId4" Target="../media/image5.jpeg" Type="http://schemas.openxmlformats.org/officeDocument/2006/relationships/image"/><Relationship Id="rId5" Target="../media/image6.jpeg" Type="http://schemas.openxmlformats.org/officeDocument/2006/relationships/image"/><Relationship Id="rId6" Target="../media/image7.jpeg" Type="http://schemas.openxmlformats.org/officeDocument/2006/relationships/image"/><Relationship Id="rId7" Target="../media/image8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Relationship Id="rId3" Target="../media/image11.png" Type="http://schemas.openxmlformats.org/officeDocument/2006/relationships/image"/><Relationship Id="rId4" Target="http://www.51pptmoban.com/" TargetMode="External" Type="http://schemas.openxmlformats.org/officeDocument/2006/relationships/hyperlink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-108520" y="3795886"/>
            <a:ext cx="9361040" cy="1368152"/>
          </a:xfrm>
          <a:prstGeom prst="rect">
            <a:avLst/>
          </a:prstGeom>
          <a:solidFill>
            <a:srgbClr val="67B7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427476" y="2007632"/>
            <a:ext cx="2378893" cy="2362437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solidFill>
              <a:schemeClr val="bg1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TextBox 7"/>
          <p:cNvSpPr txBox="1"/>
          <p:nvPr/>
        </p:nvSpPr>
        <p:spPr>
          <a:xfrm>
            <a:off x="683568" y="701283"/>
            <a:ext cx="774035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b="1" lang="zh-CN" sz="3200">
                <a:latin charset="-122" panose="020b0503020204020204" pitchFamily="34" typeface="微软雅黑"/>
                <a:ea charset="-122" panose="020b0503020204020204" pitchFamily="34" typeface="微软雅黑"/>
              </a:rPr>
              <a:t>关于微生物某只的研究开题汇报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84168" y="2855714"/>
            <a:ext cx="2483768" cy="1798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rPr>
              <a:t>答辩人：doisdo</a:t>
            </a:r>
          </a:p>
          <a:p>
            <a:endParaRPr altLang="en-US" lang="zh-CN" sz="1600"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rPr>
              <a:t>指导老师：dodo的师傅</a:t>
            </a:r>
          </a:p>
          <a:p>
            <a:endParaRPr altLang="en-US" lang="zh-CN" sz="1600"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rPr>
              <a:t>专业：dodo的专业</a:t>
            </a:r>
          </a:p>
          <a:p>
            <a:endParaRPr altLang="en-US" lang="zh-CN" sz="1600"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r>
              <a:rPr altLang="en-US" lang="zh-CN" sz="1600">
                <a:latin charset="-122" panose="020b0503020204020204" pitchFamily="34" typeface="微软雅黑"/>
                <a:ea charset="-122" panose="020b0503020204020204" pitchFamily="34" typeface="微软雅黑"/>
              </a:rPr>
              <a:t>班级：dodo的班级</a:t>
            </a:r>
          </a:p>
        </p:txBody>
      </p:sp>
      <p:sp>
        <p:nvSpPr>
          <p:cNvPr id="14" name="椭圆 13"/>
          <p:cNvSpPr/>
          <p:nvPr/>
        </p:nvSpPr>
        <p:spPr>
          <a:xfrm>
            <a:off x="2123728" y="3188851"/>
            <a:ext cx="1365283" cy="1365283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bg1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3623870" y="726200"/>
            <a:ext cx="853018" cy="792088"/>
          </a:xfrm>
          <a:prstGeom prst="ellipse">
            <a:avLst/>
          </a:prstGeom>
          <a:solidFill>
            <a:srgbClr val="67B7D8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3342715" y="3395900"/>
            <a:ext cx="430754" cy="399986"/>
          </a:xfrm>
          <a:prstGeom prst="ellipse">
            <a:avLst/>
          </a:prstGeom>
          <a:solidFill>
            <a:srgbClr val="67B7D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5236535" y="2499193"/>
            <a:ext cx="558975" cy="465888"/>
          </a:xfrm>
          <a:prstGeom prst="ellipse">
            <a:avLst/>
          </a:prstGeom>
          <a:solidFill>
            <a:srgbClr val="67B7D8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8717491" y="3321581"/>
            <a:ext cx="853018" cy="792088"/>
          </a:xfrm>
          <a:prstGeom prst="ellipse">
            <a:avLst/>
          </a:prstGeom>
          <a:solidFill>
            <a:srgbClr val="67B7D8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-301439" y="-396044"/>
            <a:ext cx="853018" cy="792088"/>
          </a:xfrm>
          <a:prstGeom prst="ellipse">
            <a:avLst/>
          </a:prstGeom>
          <a:solidFill>
            <a:srgbClr val="67B7D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6300192" y="-236562"/>
            <a:ext cx="853018" cy="792088"/>
          </a:xfrm>
          <a:prstGeom prst="ellipse">
            <a:avLst/>
          </a:prstGeom>
          <a:solidFill>
            <a:srgbClr val="67B7D8">
              <a:alpha val="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8585025" y="1285344"/>
            <a:ext cx="558975" cy="465888"/>
          </a:xfrm>
          <a:prstGeom prst="ellipse">
            <a:avLst/>
          </a:prstGeom>
          <a:solidFill>
            <a:srgbClr val="67B7D8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276963676"/>
      </p:ext>
    </p:extLst>
  </p:cSld>
  <p:clrMapOvr>
    <a:masterClrMapping/>
  </p:clrMapOvr>
  <p:transition advTm="12532" spd="slow">
    <p:push dir="u"/>
  </p:transition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7910784" y="-20538"/>
            <a:ext cx="1413744" cy="5164038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660231" y="3795886"/>
            <a:ext cx="2418080" cy="14325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altLang="zh-CN" b="1" lang="zh-CN" sz="4400">
                <a:solidFill>
                  <a:srgbClr val="67B7D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预期成果</a:t>
            </a:r>
          </a:p>
        </p:txBody>
      </p:sp>
      <p:sp>
        <p:nvSpPr>
          <p:cNvPr id="4" name="矩形 3"/>
          <p:cNvSpPr/>
          <p:nvPr/>
        </p:nvSpPr>
        <p:spPr>
          <a:xfrm>
            <a:off x="1714902" y="1059582"/>
            <a:ext cx="5862955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mtClean="0">
                <a:solidFill>
                  <a:srgbClr val="67B7D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XXXXXXXXXXXXXXXXXXXXXXXXXXXXXXX的XXX。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18948" y="2066970"/>
            <a:ext cx="288756" cy="288756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051720" y="2066970"/>
            <a:ext cx="3740467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获得XXXXXXXXXXXXXXXXXXXXX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26970" y="2787774"/>
            <a:ext cx="288756" cy="288756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051720" y="2755344"/>
            <a:ext cx="3297555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确定XXXXXXXXXXXXXXXXXX</a:t>
            </a:r>
          </a:p>
        </p:txBody>
      </p:sp>
    </p:spTree>
    <p:extLst>
      <p:ext uri="{BB962C8B-B14F-4D97-AF65-F5344CB8AC3E}">
        <p14:creationId val="2445813354"/>
      </p:ext>
    </p:extLst>
  </p:cSld>
  <p:clrMapOvr>
    <a:masterClrMapping/>
  </p:clrMapOvr>
  <p:transition spd="slow">
    <p:push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7"/>
      <p:bldP grpId="0" spid="9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7910784" y="-20538"/>
            <a:ext cx="1413744" cy="5164038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10783" y="3003799"/>
            <a:ext cx="914400" cy="2139702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zh-CN" b="1" lang="zh-CN" spc="20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时间进度安排</a:t>
            </a:r>
          </a:p>
        </p:txBody>
      </p:sp>
      <p:sp>
        <p:nvSpPr>
          <p:cNvPr id="5" name="左箭头 4"/>
          <p:cNvSpPr/>
          <p:nvPr/>
        </p:nvSpPr>
        <p:spPr>
          <a:xfrm>
            <a:off x="0" y="2366636"/>
            <a:ext cx="7910784" cy="349130"/>
          </a:xfrm>
          <a:prstGeom prst="leftArrow">
            <a:avLst>
              <a:gd fmla="val 57009" name="adj1"/>
              <a:gd fmla="val 59803" name="adj2"/>
            </a:avLst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6499840" y="2561481"/>
            <a:ext cx="464800" cy="4648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5508105" y="3064272"/>
            <a:ext cx="2224405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400">
                <a:latin charset="-122" panose="020b0503020204020204" pitchFamily="34" typeface="微软雅黑"/>
                <a:ea charset="-122" panose="020b0503020204020204" pitchFamily="34" typeface="微软雅黑"/>
              </a:rPr>
              <a:t>2014年11月至2015年2月</a:t>
            </a:r>
          </a:p>
        </p:txBody>
      </p:sp>
      <p:sp>
        <p:nvSpPr>
          <p:cNvPr id="8" name="矩形 7"/>
          <p:cNvSpPr/>
          <p:nvPr/>
        </p:nvSpPr>
        <p:spPr>
          <a:xfrm>
            <a:off x="5668232" y="3495117"/>
            <a:ext cx="1925872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zh-CN" sz="1200">
                <a:latin charset="-122" panose="020b0503020204020204" pitchFamily="34" typeface="微软雅黑"/>
                <a:ea charset="-122" panose="020b0503020204020204" pitchFamily="34" typeface="微软雅黑"/>
              </a:rPr>
              <a:t>了解课题内容，查阅资料</a:t>
            </a:r>
          </a:p>
          <a:p>
            <a:pPr>
              <a:lnSpc>
                <a:spcPct val="150000"/>
              </a:lnSpc>
            </a:pPr>
            <a:r>
              <a:rPr altLang="zh-CN" lang="zh-CN" sz="1200">
                <a:latin charset="-122" panose="020b0503020204020204" pitchFamily="34" typeface="微软雅黑"/>
                <a:ea charset="-122" panose="020b0503020204020204" pitchFamily="34" typeface="微软雅黑"/>
              </a:rPr>
              <a:t>完成文献综述；翻译外文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810904" y="1995686"/>
            <a:ext cx="464800" cy="4648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955392" y="1473582"/>
            <a:ext cx="2172017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400">
                <a:latin charset="-122" panose="020b0503020204020204" pitchFamily="34" typeface="微软雅黑"/>
                <a:ea charset="-122" panose="020b0503020204020204" pitchFamily="34" typeface="微软雅黑"/>
              </a:rPr>
              <a:t>2015 年3月至2015年4月</a:t>
            </a:r>
          </a:p>
        </p:txBody>
      </p:sp>
      <p:sp>
        <p:nvSpPr>
          <p:cNvPr id="11" name="矩形 10"/>
          <p:cNvSpPr/>
          <p:nvPr/>
        </p:nvSpPr>
        <p:spPr>
          <a:xfrm>
            <a:off x="3798376" y="915566"/>
            <a:ext cx="1659255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20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</a:t>
            </a:r>
          </a:p>
        </p:txBody>
      </p:sp>
      <p:sp>
        <p:nvSpPr>
          <p:cNvPr id="12" name="矩形 11"/>
          <p:cNvSpPr/>
          <p:nvPr/>
        </p:nvSpPr>
        <p:spPr>
          <a:xfrm>
            <a:off x="2347767" y="3679782"/>
            <a:ext cx="2326005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/>
              <a:t>XXXXXXXXXXXXXXXXXX</a:t>
            </a:r>
          </a:p>
        </p:txBody>
      </p:sp>
      <p:sp>
        <p:nvSpPr>
          <p:cNvPr id="13" name="矩形 12"/>
          <p:cNvSpPr/>
          <p:nvPr/>
        </p:nvSpPr>
        <p:spPr>
          <a:xfrm>
            <a:off x="2339752" y="3218160"/>
            <a:ext cx="2172017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400">
                <a:latin charset="-122" panose="020b0503020204020204" pitchFamily="34" typeface="微软雅黑"/>
                <a:ea charset="-122" panose="020b0503020204020204" pitchFamily="34" typeface="微软雅黑"/>
              </a:rPr>
              <a:t>2015 年4月至2015年5月</a:t>
            </a:r>
          </a:p>
        </p:txBody>
      </p:sp>
      <p:sp>
        <p:nvSpPr>
          <p:cNvPr id="14" name="矩形 13"/>
          <p:cNvSpPr/>
          <p:nvPr/>
        </p:nvSpPr>
        <p:spPr>
          <a:xfrm>
            <a:off x="729120" y="1649819"/>
            <a:ext cx="2172017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400">
                <a:latin charset="-122" panose="020b0503020204020204" pitchFamily="34" typeface="微软雅黑"/>
                <a:ea charset="-122" panose="020b0503020204020204" pitchFamily="34" typeface="微软雅黑"/>
              </a:rPr>
              <a:t>2015 年5月至2015年6月</a:t>
            </a:r>
          </a:p>
        </p:txBody>
      </p:sp>
      <p:sp>
        <p:nvSpPr>
          <p:cNvPr id="15" name="矩形 14"/>
          <p:cNvSpPr/>
          <p:nvPr/>
        </p:nvSpPr>
        <p:spPr>
          <a:xfrm>
            <a:off x="831663" y="1226943"/>
            <a:ext cx="1940242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zh-CN" sz="1200">
                <a:latin charset="-122" panose="020b0503020204020204" pitchFamily="34" typeface="微软雅黑"/>
                <a:ea charset="-122" panose="020b0503020204020204" pitchFamily="34" typeface="微软雅黑"/>
              </a:rPr>
              <a:t>论文撰写, 准备好答辩事宜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578859" y="1964659"/>
            <a:ext cx="464800" cy="4648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3311742" y="2611006"/>
            <a:ext cx="464800" cy="464800"/>
          </a:xfrm>
          <a:prstGeom prst="rect">
            <a:avLst/>
          </a:prstGeom>
        </p:spPr>
      </p:pic>
    </p:spTree>
    <p:extLst>
      <p:ext uri="{BB962C8B-B14F-4D97-AF65-F5344CB8AC3E}">
        <p14:creationId val="244581335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4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7"/>
      <p:bldP grpId="0" spid="8"/>
      <p:bldP grpId="0" spid="10"/>
      <p:bldP grpId="0" spid="11"/>
      <p:bldP grpId="0" spid="12"/>
      <p:bldP grpId="0" spid="13"/>
      <p:bldP grpId="0" spid="14"/>
      <p:bldP grpId="0" spid="15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9155113" cy="1695450"/>
          </a:xfrm>
          <a:prstGeom prst="rect">
            <a:avLst/>
          </a:prstGeom>
          <a:solidFill>
            <a:srgbClr val="67B7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1258888" y="1341438"/>
            <a:ext cx="7896225" cy="7064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0244" name="矩形 3"/>
          <p:cNvSpPr>
            <a:spLocks noChangeArrowheads="1"/>
          </p:cNvSpPr>
          <p:nvPr/>
        </p:nvSpPr>
        <p:spPr bwMode="auto">
          <a:xfrm>
            <a:off x="1547813" y="692150"/>
            <a:ext cx="2418080" cy="143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r>
              <a:rPr altLang="en-US" lang="zh-CN" sz="8800">
                <a:solidFill>
                  <a:schemeClr val="bg1"/>
                </a:solidFill>
                <a:ea charset="-122" panose="020b0503020204020204" pitchFamily="34" typeface="微软雅黑"/>
              </a:rPr>
              <a:t>谢谢！</a:t>
            </a:r>
          </a:p>
        </p:txBody>
      </p:sp>
      <p:sp>
        <p:nvSpPr>
          <p:cNvPr id="10245" name="矩形 4"/>
          <p:cNvSpPr>
            <a:spLocks noChangeArrowheads="1"/>
          </p:cNvSpPr>
          <p:nvPr/>
        </p:nvSpPr>
        <p:spPr bwMode="auto">
          <a:xfrm>
            <a:off x="4581525" y="1341438"/>
            <a:ext cx="424688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r>
              <a:rPr altLang="en-US" lang="zh-CN" sz="4000">
                <a:solidFill>
                  <a:srgbClr val="FFFFFF"/>
                </a:solidFill>
                <a:ea charset="-122" panose="020b0503020204020204" pitchFamily="34" typeface="微软雅黑"/>
              </a:rPr>
              <a:t>敬请老师批评指正!</a:t>
            </a:r>
          </a:p>
        </p:txBody>
      </p:sp>
      <p:sp>
        <p:nvSpPr>
          <p:cNvPr id="11" name="Title 3"/>
          <p:cNvSpPr txBox="1"/>
          <p:nvPr/>
        </p:nvSpPr>
        <p:spPr bwMode="auto">
          <a:xfrm>
            <a:off x="900113" y="3400425"/>
            <a:ext cx="755967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/>
            <a:r>
              <a:rPr altLang="zh-CN" lang="en-US" sz="4400">
                <a:solidFill>
                  <a:srgbClr val="67B7D8"/>
                </a:solidFill>
                <a:latin charset="0" pitchFamily="34" typeface="Haettenschweiler"/>
              </a:rPr>
              <a:t>THANKS FOR COMING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26880" y="4731960"/>
            <a:ext cx="108012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rgbClr val="002060"/>
                </a:solidFill>
                <a:latin charset="0" panose="020b0806030902050204" pitchFamily="34" typeface="Impact"/>
              </a:rPr>
              <a:t>2015-1-7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90161" y="6892230"/>
            <a:ext cx="473337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hlinkClick r:id="rId2"/>
              </a:rPr>
              <a:t>www.51pptmoban.com  51ppt模板网 搜集整理 </a:t>
            </a:r>
          </a:p>
        </p:txBody>
      </p:sp>
    </p:spTree>
    <p:extLst>
      <p:ext uri="{BB962C8B-B14F-4D97-AF65-F5344CB8AC3E}">
        <p14:creationId val="1037071716"/>
      </p:ext>
    </p:extLst>
  </p:cSld>
  <p:clrMapOvr>
    <a:masterClrMapping/>
  </p:clrMapOvr>
  <mc:AlternateContent>
    <mc:Choice Requires="p14">
      <p:transition p14:dur="3400" spd="slow">
        <p14:reveal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 transition="in">
                                      <p:cBhvr>
                                        <p:cTn dur="10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-360548" y="3795886"/>
            <a:ext cx="4284476" cy="1368152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主要内容</a:t>
            </a:r>
          </a:p>
        </p:txBody>
      </p:sp>
      <p:cxnSp>
        <p:nvCxnSpPr>
          <p:cNvPr id="14" name="直接箭头连接符 13"/>
          <p:cNvCxnSpPr/>
          <p:nvPr/>
        </p:nvCxnSpPr>
        <p:spPr>
          <a:xfrm flipV="1">
            <a:off x="3851920" y="-308570"/>
            <a:ext cx="5743440" cy="4176464"/>
          </a:xfrm>
          <a:prstGeom prst="straightConnector1">
            <a:avLst/>
          </a:prstGeom>
          <a:ln w="127000">
            <a:solidFill>
              <a:srgbClr val="67B7D8">
                <a:alpha val="8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 rot="3316126">
            <a:off x="4415910" y="3261529"/>
            <a:ext cx="360040" cy="159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 rot="3316126">
            <a:off x="7440247" y="1074782"/>
            <a:ext cx="360040" cy="159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 rot="3316126">
            <a:off x="6720167" y="1578838"/>
            <a:ext cx="360040" cy="159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矩形 25"/>
          <p:cNvSpPr/>
          <p:nvPr/>
        </p:nvSpPr>
        <p:spPr>
          <a:xfrm rot="3316126">
            <a:off x="5928079" y="2097995"/>
            <a:ext cx="360040" cy="159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矩形 26"/>
          <p:cNvSpPr/>
          <p:nvPr/>
        </p:nvSpPr>
        <p:spPr>
          <a:xfrm rot="3316126">
            <a:off x="5209003" y="2685465"/>
            <a:ext cx="360040" cy="159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矩形 27"/>
          <p:cNvSpPr/>
          <p:nvPr/>
        </p:nvSpPr>
        <p:spPr>
          <a:xfrm rot="3316126">
            <a:off x="8232334" y="453217"/>
            <a:ext cx="360040" cy="1591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3251926" y="2826389"/>
            <a:ext cx="117605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altLang="zh-CN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立题依据</a:t>
            </a:r>
          </a:p>
        </p:txBody>
      </p:sp>
      <p:sp>
        <p:nvSpPr>
          <p:cNvPr id="30" name="矩形 29"/>
          <p:cNvSpPr/>
          <p:nvPr/>
        </p:nvSpPr>
        <p:spPr>
          <a:xfrm>
            <a:off x="4067944" y="2285459"/>
            <a:ext cx="1233805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altLang="zh-CN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研究内容 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07900" y="1914386"/>
            <a:ext cx="213630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技术路线与方法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93494" y="1338322"/>
            <a:ext cx="219878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重难点和关键问题</a:t>
            </a:r>
          </a:p>
        </p:txBody>
      </p:sp>
      <p:sp>
        <p:nvSpPr>
          <p:cNvPr id="33" name="矩形 32"/>
          <p:cNvSpPr/>
          <p:nvPr/>
        </p:nvSpPr>
        <p:spPr>
          <a:xfrm>
            <a:off x="6084168" y="629275"/>
            <a:ext cx="10972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altLang="zh-CN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预期成果</a:t>
            </a:r>
          </a:p>
        </p:txBody>
      </p:sp>
      <p:sp>
        <p:nvSpPr>
          <p:cNvPr id="34" name="矩形 33"/>
          <p:cNvSpPr/>
          <p:nvPr/>
        </p:nvSpPr>
        <p:spPr>
          <a:xfrm>
            <a:off x="6869631" y="51470"/>
            <a:ext cx="15544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altLang="zh-CN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时间进度安排</a:t>
            </a:r>
          </a:p>
        </p:txBody>
      </p:sp>
    </p:spTree>
    <p:extLst>
      <p:ext uri="{BB962C8B-B14F-4D97-AF65-F5344CB8AC3E}">
        <p14:creationId val="2445813354"/>
      </p:ext>
    </p:extLst>
  </p:cSld>
  <p:clrMapOvr>
    <a:masterClrMapping/>
  </p:clrMapOvr>
  <p:transition advTm="6120"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1" id="33" nodeType="after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200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1" spid="29"/>
      <p:bldP grpId="0" spid="30"/>
      <p:bldP grpId="0" spid="31"/>
      <p:bldP grpId="0" spid="32"/>
      <p:bldP grpId="0" spid="33"/>
      <p:bldP grpId="0" spid="34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8676456" y="3795886"/>
            <a:ext cx="1224136" cy="1368152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254375" y="4611724"/>
            <a:ext cx="3422081" cy="555526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4375" y="3651870"/>
            <a:ext cx="4104456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6600">
                <a:solidFill>
                  <a:srgbClr val="67B7D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立题依据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525" y="185162"/>
            <a:ext cx="230425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Ø"/>
            </a:pPr>
            <a:r>
              <a:rPr altLang="en-US" b="1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4797" y="771550"/>
            <a:ext cx="5832648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600">
                <a:latin charset="-122" panose="020b0503020204020204" pitchFamily="34" typeface="微软雅黑"/>
                <a:ea charset="-122" panose="020b0503020204020204" pitchFamily="34" typeface="微软雅黑"/>
              </a:rPr>
              <a:t>令人恐惧害怕又喜欢的微小物品的总称</a:t>
            </a:r>
          </a:p>
        </p:txBody>
      </p:sp>
      <p:sp>
        <p:nvSpPr>
          <p:cNvPr id="7" name="矩形 6"/>
          <p:cNvSpPr/>
          <p:nvPr/>
        </p:nvSpPr>
        <p:spPr>
          <a:xfrm>
            <a:off x="959074" y="699542"/>
            <a:ext cx="8686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微生物</a:t>
            </a:r>
          </a:p>
        </p:txBody>
      </p:sp>
      <p:sp>
        <p:nvSpPr>
          <p:cNvPr id="8" name="矩形 7"/>
          <p:cNvSpPr/>
          <p:nvPr/>
        </p:nvSpPr>
        <p:spPr>
          <a:xfrm>
            <a:off x="2584798" y="1338903"/>
            <a:ext cx="2131219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1600">
                <a:latin charset="-122" panose="020b0503020204020204" pitchFamily="34" typeface="微软雅黑"/>
                <a:ea charset="-122" panose="020b0503020204020204" pitchFamily="34" typeface="微软雅黑"/>
              </a:rPr>
              <a:t>这里可以填写你想要的东西</a:t>
            </a:r>
          </a:p>
        </p:txBody>
      </p:sp>
      <p:sp>
        <p:nvSpPr>
          <p:cNvPr id="9" name="矩形 8"/>
          <p:cNvSpPr/>
          <p:nvPr/>
        </p:nvSpPr>
        <p:spPr>
          <a:xfrm>
            <a:off x="4870796" y="1359645"/>
            <a:ext cx="2214880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600">
                <a:latin charset="-122" panose="020b0503020204020204" pitchFamily="34" typeface="微软雅黑"/>
                <a:ea charset="-122" panose="020b0503020204020204" pitchFamily="34" typeface="微软雅黑"/>
              </a:rPr>
              <a:t>这里填写导致他的东西</a:t>
            </a:r>
          </a:p>
        </p:txBody>
      </p:sp>
      <p:cxnSp>
        <p:nvCxnSpPr>
          <p:cNvPr id="11" name="直接箭头连接符 10"/>
          <p:cNvCxnSpPr/>
          <p:nvPr/>
        </p:nvCxnSpPr>
        <p:spPr>
          <a:xfrm flipH="1">
            <a:off x="4572000" y="1528922"/>
            <a:ext cx="29879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90161" y="6892230"/>
            <a:ext cx="47867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hlinkClick r:id="rId2"/>
              </a:rPr>
              <a:t>www.51pp tmoban.com  51ppt模板网 搜集整理 </a:t>
            </a:r>
          </a:p>
        </p:txBody>
      </p:sp>
    </p:spTree>
    <p:extLst>
      <p:ext uri="{BB962C8B-B14F-4D97-AF65-F5344CB8AC3E}">
        <p14:creationId val="2445813354"/>
      </p:ext>
    </p:extLst>
  </p:cSld>
  <p:clrMapOvr>
    <a:masterClrMapping/>
  </p:clrMapOvr>
  <p:transition advTm="30234" spd="slow">
    <p:push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15" nodeType="after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19" nodeType="afterEffect" presetClass="entr" presetID="2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2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7"/>
      <p:bldP grpId="0" spid="8"/>
      <p:bldP grpId="0" spid="9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8676456" y="3795886"/>
            <a:ext cx="1224136" cy="1368152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254375" y="4611724"/>
            <a:ext cx="3422081" cy="555526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4375" y="3651870"/>
            <a:ext cx="4104456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6600">
                <a:solidFill>
                  <a:srgbClr val="67B7D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立题依据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525" y="185162"/>
            <a:ext cx="230425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Ø"/>
            </a:pPr>
            <a:r>
              <a:rPr altLang="en-US" b="1" lang="zh-CN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研究背景</a:t>
            </a:r>
          </a:p>
        </p:txBody>
      </p:sp>
      <p:sp>
        <p:nvSpPr>
          <p:cNvPr id="14" name="矩形 13"/>
          <p:cNvSpPr/>
          <p:nvPr/>
        </p:nvSpPr>
        <p:spPr>
          <a:xfrm>
            <a:off x="911023" y="2063048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国外研究</a:t>
            </a:r>
          </a:p>
        </p:txBody>
      </p:sp>
      <p:sp>
        <p:nvSpPr>
          <p:cNvPr id="15" name="圆角矩形 14"/>
          <p:cNvSpPr/>
          <p:nvPr/>
        </p:nvSpPr>
        <p:spPr>
          <a:xfrm>
            <a:off x="927198" y="987574"/>
            <a:ext cx="1872208" cy="504056"/>
          </a:xfrm>
          <a:prstGeom prst="roundRect">
            <a:avLst/>
          </a:prstGeom>
          <a:solidFill>
            <a:srgbClr val="67B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1600">
                <a:latin charset="0" panose="020b0806030902050204" pitchFamily="34" typeface="Impact"/>
                <a:ea charset="-122" panose="020b0503020204020204" pitchFamily="34" typeface="微软雅黑"/>
              </a:rPr>
              <a:t>20世纪30年代（开始）</a:t>
            </a:r>
          </a:p>
        </p:txBody>
      </p:sp>
      <p:cxnSp>
        <p:nvCxnSpPr>
          <p:cNvPr id="16" name="直接箭头连接符 15"/>
          <p:cNvCxnSpPr>
            <a:stCxn id="15" idx="3"/>
          </p:cNvCxnSpPr>
          <p:nvPr/>
        </p:nvCxnSpPr>
        <p:spPr>
          <a:xfrm>
            <a:off x="2799406" y="1239602"/>
            <a:ext cx="332434" cy="0"/>
          </a:xfrm>
          <a:prstGeom prst="straightConnector1">
            <a:avLst/>
          </a:prstGeom>
          <a:ln w="38100">
            <a:solidFill>
              <a:srgbClr val="67B7D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圆角矩形 16"/>
          <p:cNvSpPr/>
          <p:nvPr/>
        </p:nvSpPr>
        <p:spPr>
          <a:xfrm>
            <a:off x="3144028" y="987517"/>
            <a:ext cx="1872208" cy="504056"/>
          </a:xfrm>
          <a:prstGeom prst="roundRect">
            <a:avLst/>
          </a:prstGeom>
          <a:solidFill>
            <a:srgbClr val="67B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00">
                <a:latin charset="0" panose="020b0806030902050204" pitchFamily="34" typeface="Impact"/>
                <a:ea charset="-122" panose="020b0503020204020204" pitchFamily="34" typeface="微软雅黑"/>
              </a:rPr>
              <a:t>50年代（取得较大进展）</a:t>
            </a:r>
          </a:p>
        </p:txBody>
      </p:sp>
      <p:cxnSp>
        <p:nvCxnSpPr>
          <p:cNvPr id="18" name="直接箭头连接符 17"/>
          <p:cNvCxnSpPr/>
          <p:nvPr/>
        </p:nvCxnSpPr>
        <p:spPr>
          <a:xfrm>
            <a:off x="5031654" y="1239223"/>
            <a:ext cx="332434" cy="0"/>
          </a:xfrm>
          <a:prstGeom prst="straightConnector1">
            <a:avLst/>
          </a:prstGeom>
          <a:ln w="38100">
            <a:solidFill>
              <a:srgbClr val="67B7D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圆角矩形 18"/>
          <p:cNvSpPr/>
          <p:nvPr/>
        </p:nvSpPr>
        <p:spPr>
          <a:xfrm>
            <a:off x="5436096" y="975699"/>
            <a:ext cx="1872208" cy="504056"/>
          </a:xfrm>
          <a:prstGeom prst="roundRect">
            <a:avLst/>
          </a:prstGeom>
          <a:solidFill>
            <a:srgbClr val="67B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1600">
                <a:latin charset="-122" panose="020b0503020204020204" pitchFamily="34" typeface="微软雅黑"/>
                <a:ea charset="-122" panose="020b0503020204020204" pitchFamily="34" typeface="微软雅黑"/>
              </a:rPr>
              <a:t>研究重点转移</a:t>
            </a:r>
          </a:p>
        </p:txBody>
      </p:sp>
      <p:cxnSp>
        <p:nvCxnSpPr>
          <p:cNvPr id="20" name="直接箭头连接符 19"/>
          <p:cNvCxnSpPr/>
          <p:nvPr/>
        </p:nvCxnSpPr>
        <p:spPr>
          <a:xfrm flipH="1" flipV="1">
            <a:off x="5236824" y="1465865"/>
            <a:ext cx="0" cy="504056"/>
          </a:xfrm>
          <a:prstGeom prst="straightConnector1">
            <a:avLst/>
          </a:prstGeom>
          <a:ln w="38100">
            <a:solidFill>
              <a:srgbClr val="67B7D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圆角矩形 20"/>
          <p:cNvSpPr/>
          <p:nvPr/>
        </p:nvSpPr>
        <p:spPr>
          <a:xfrm>
            <a:off x="4319593" y="1995686"/>
            <a:ext cx="1872208" cy="504056"/>
          </a:xfrm>
          <a:prstGeom prst="roundRect">
            <a:avLst/>
          </a:prstGeom>
          <a:solidFill>
            <a:srgbClr val="67B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某个条件</a:t>
            </a:r>
          </a:p>
        </p:txBody>
      </p:sp>
      <p:cxnSp>
        <p:nvCxnSpPr>
          <p:cNvPr id="22" name="肘形连接符 21"/>
          <p:cNvCxnSpPr>
            <a:stCxn id="19" idx="3"/>
          </p:cNvCxnSpPr>
          <p:nvPr/>
        </p:nvCxnSpPr>
        <p:spPr>
          <a:xfrm flipH="1">
            <a:off x="6732240" y="1227727"/>
            <a:ext cx="576064" cy="1560047"/>
          </a:xfrm>
          <a:prstGeom prst="bentConnector4">
            <a:avLst>
              <a:gd fmla="val -39683" name="adj1"/>
              <a:gd fmla="val 58078" name="adj2"/>
            </a:avLst>
          </a:prstGeom>
          <a:ln w="38100">
            <a:solidFill>
              <a:srgbClr val="67B7D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圆角矩形 22"/>
          <p:cNvSpPr/>
          <p:nvPr/>
        </p:nvSpPr>
        <p:spPr>
          <a:xfrm>
            <a:off x="5796136" y="2798302"/>
            <a:ext cx="1872208" cy="504056"/>
          </a:xfrm>
          <a:prstGeom prst="roundRect">
            <a:avLst/>
          </a:prstGeom>
          <a:solidFill>
            <a:srgbClr val="67B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1600">
                <a:latin charset="-122" panose="020b0503020204020204" pitchFamily="34" typeface="微软雅黑"/>
                <a:ea charset="-122" panose="020b0503020204020204" pitchFamily="34" typeface="微软雅黑"/>
              </a:rPr>
              <a:t>啥玩意的研究</a:t>
            </a:r>
          </a:p>
        </p:txBody>
      </p:sp>
      <p:sp>
        <p:nvSpPr>
          <p:cNvPr id="24" name="圆角矩形 23"/>
          <p:cNvSpPr/>
          <p:nvPr/>
        </p:nvSpPr>
        <p:spPr>
          <a:xfrm>
            <a:off x="911023" y="2799649"/>
            <a:ext cx="3660977" cy="504056"/>
          </a:xfrm>
          <a:prstGeom prst="roundRect">
            <a:avLst/>
          </a:prstGeom>
          <a:solidFill>
            <a:srgbClr val="67B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05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XXXXXXXXXXXXXXXXXXXX</a:t>
            </a:r>
          </a:p>
        </p:txBody>
      </p:sp>
      <p:cxnSp>
        <p:nvCxnSpPr>
          <p:cNvPr id="25" name="直接箭头连接符 24"/>
          <p:cNvCxnSpPr>
            <a:stCxn id="23" idx="1"/>
            <a:endCxn id="24" idx="3"/>
          </p:cNvCxnSpPr>
          <p:nvPr/>
        </p:nvCxnSpPr>
        <p:spPr>
          <a:xfrm flipH="1">
            <a:off x="4572000" y="3050330"/>
            <a:ext cx="1224136" cy="1347"/>
          </a:xfrm>
          <a:prstGeom prst="straightConnector1">
            <a:avLst/>
          </a:prstGeom>
          <a:ln w="38100">
            <a:solidFill>
              <a:srgbClr val="67B7D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圆角矩形 25"/>
          <p:cNvSpPr/>
          <p:nvPr/>
        </p:nvSpPr>
        <p:spPr>
          <a:xfrm>
            <a:off x="2411760" y="3953124"/>
            <a:ext cx="2268250" cy="504056"/>
          </a:xfrm>
          <a:prstGeom prst="roundRect">
            <a:avLst/>
          </a:prstGeom>
          <a:solidFill>
            <a:srgbClr val="67B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05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XXXXXXXXXXXXXXXXXXXXXX</a:t>
            </a:r>
          </a:p>
        </p:txBody>
      </p:sp>
      <p:cxnSp>
        <p:nvCxnSpPr>
          <p:cNvPr id="27" name="肘形连接符 26"/>
          <p:cNvCxnSpPr>
            <a:stCxn id="26" idx="3"/>
          </p:cNvCxnSpPr>
          <p:nvPr/>
        </p:nvCxnSpPr>
        <p:spPr>
          <a:xfrm flipV="1">
            <a:off x="4680010" y="3147814"/>
            <a:ext cx="468054" cy="1057338"/>
          </a:xfrm>
          <a:prstGeom prst="bentConnector2">
            <a:avLst/>
          </a:prstGeom>
          <a:ln w="38100">
            <a:solidFill>
              <a:srgbClr val="67B7D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999941922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4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57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5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61" nodeType="afterEffect" presetClass="emph" presetID="3" presetSubtype="2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dur="2000" fill="hold" id="62"/>
                                        <p:tgtEl>
                                          <p:spTgt spid="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fill="hold" id="63" nodeType="withEffect" presetClass="emph" presetID="3" presetSubtype="2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dur="2000" fill="hold" id="64"/>
                                        <p:tgtEl>
                                          <p:spTgt spid="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  <p:bldP grpId="0" spid="17"/>
      <p:bldP grpId="0" spid="19"/>
      <p:bldP grpId="0" spid="21"/>
      <p:bldP grpId="0" spid="23"/>
      <p:bldP grpId="0" spid="24"/>
      <p:bldP grpId="0" spid="26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8676456" y="3795886"/>
            <a:ext cx="1224136" cy="1368152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254375" y="4611724"/>
            <a:ext cx="3422081" cy="555526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4375" y="3651870"/>
            <a:ext cx="4104456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6600">
                <a:solidFill>
                  <a:srgbClr val="67B7D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立题依据</a:t>
            </a:r>
          </a:p>
        </p:txBody>
      </p:sp>
      <p:sp>
        <p:nvSpPr>
          <p:cNvPr id="36" name="矩形 35"/>
          <p:cNvSpPr/>
          <p:nvPr/>
        </p:nvSpPr>
        <p:spPr>
          <a:xfrm>
            <a:off x="911023" y="2063048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国内研究</a:t>
            </a:r>
          </a:p>
        </p:txBody>
      </p:sp>
      <p:sp>
        <p:nvSpPr>
          <p:cNvPr id="50" name="矩形 49"/>
          <p:cNvSpPr/>
          <p:nvPr/>
        </p:nvSpPr>
        <p:spPr>
          <a:xfrm>
            <a:off x="3059832" y="2789515"/>
            <a:ext cx="4572000" cy="6400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还有许多缺点</a:t>
            </a:r>
          </a:p>
          <a:p>
            <a:r>
              <a:rPr altLang="en-US" lang="zh-CN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生产设备简陋，提取制备的方法也待优化</a:t>
            </a:r>
          </a:p>
        </p:txBody>
      </p:sp>
      <p:sp>
        <p:nvSpPr>
          <p:cNvPr id="52" name="矩形 51"/>
          <p:cNvSpPr/>
          <p:nvPr/>
        </p:nvSpPr>
        <p:spPr>
          <a:xfrm>
            <a:off x="3043863" y="1925419"/>
            <a:ext cx="4572000" cy="6400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zh-CN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目前已经达到可以制备生产XXX的水平，但是大规模工业生产仍需努力。</a:t>
            </a:r>
          </a:p>
        </p:txBody>
      </p:sp>
      <p:sp>
        <p:nvSpPr>
          <p:cNvPr id="53" name="矩形 52"/>
          <p:cNvSpPr/>
          <p:nvPr/>
        </p:nvSpPr>
        <p:spPr>
          <a:xfrm>
            <a:off x="3059832" y="1039256"/>
            <a:ext cx="3240360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>
                <a:latin charset="-122" panose="020b0503020204020204" pitchFamily="34" typeface="微软雅黑"/>
                <a:ea charset="-122" panose="020b0503020204020204" pitchFamily="34" typeface="微软雅黑"/>
              </a:rPr>
              <a:t>随意打打不是罪</a:t>
            </a:r>
          </a:p>
        </p:txBody>
      </p:sp>
      <p:sp>
        <p:nvSpPr>
          <p:cNvPr id="54" name="矩形 53"/>
          <p:cNvSpPr/>
          <p:nvPr/>
        </p:nvSpPr>
        <p:spPr>
          <a:xfrm>
            <a:off x="3153857" y="267494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 sz="2000">
                <a:latin charset="-122" panose="020b0503020204020204" pitchFamily="34" typeface="微软雅黑"/>
                <a:ea charset="-122" panose="020b0503020204020204" pitchFamily="34" typeface="微软雅黑"/>
              </a:rPr>
              <a:t>相比国外</a:t>
            </a:r>
          </a:p>
        </p:txBody>
      </p:sp>
    </p:spTree>
    <p:extLst>
      <p:ext uri="{BB962C8B-B14F-4D97-AF65-F5344CB8AC3E}">
        <p14:creationId val="902642972"/>
      </p:ext>
    </p:extLst>
  </p:cSld>
  <p:clrMapOvr>
    <a:masterClrMapping/>
  </p:clrMapOvr>
  <mc:AlternateContent>
    <mc:Choice Requires="p14">
      <p:transition p14:dur="1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6"/>
      <p:bldP grpId="0" spid="50"/>
      <p:bldP grpId="0" spid="52"/>
      <p:bldP grpId="0" spid="53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8676456" y="3795886"/>
            <a:ext cx="1224136" cy="1368152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254375" y="4611724"/>
            <a:ext cx="3422081" cy="555526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4375" y="3651870"/>
            <a:ext cx="4104456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6600">
                <a:solidFill>
                  <a:srgbClr val="67B7D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立题依据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6525" y="185162"/>
            <a:ext cx="230425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Ø"/>
            </a:pPr>
            <a:r>
              <a:rPr altLang="en-US" b="1" lang="zh-CN" smtClean="0" sz="2000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立题意义</a:t>
            </a:r>
          </a:p>
        </p:txBody>
      </p:sp>
      <p:pic>
        <p:nvPicPr>
          <p:cNvPr id="12" name="Picture 3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10194" r="10194"/>
          <a:stretch>
            <a:fillRect/>
          </a:stretch>
        </p:blipFill>
        <p:spPr bwMode="auto">
          <a:xfrm>
            <a:off x="1259632" y="632989"/>
            <a:ext cx="1656000" cy="1656000"/>
          </a:xfrm>
          <a:prstGeom prst="ellipse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9"/>
          <p:cNvSpPr>
            <a:spLocks noChangeArrowheads="1" noChangeAspect="1"/>
          </p:cNvSpPr>
          <p:nvPr/>
        </p:nvSpPr>
        <p:spPr bwMode="gray">
          <a:xfrm>
            <a:off x="1365050" y="730895"/>
            <a:ext cx="1456980" cy="1456980"/>
          </a:xfrm>
          <a:prstGeom prst="donut">
            <a:avLst>
              <a:gd fmla="val 6787" name="adj"/>
            </a:avLst>
          </a:prstGeom>
          <a:solidFill>
            <a:sysClr lastClr="FFFFFF" val="window">
              <a:alpha val="40000"/>
            </a:sysClr>
          </a:solidFill>
          <a:ln algn="ctr" cap="flat" cmpd="sng" w="19050">
            <a:noFill/>
            <a:prstDash val="solid"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sp3d contourW="12700" prstMaterial="plastic">
            <a:bevelT h="101600" prst="convex" w="82550"/>
            <a:contourClr>
              <a:srgbClr val="1F497D">
                <a:lumMod val="75000"/>
              </a:srgbClr>
            </a:contourClr>
          </a:sp3d>
        </p:spPr>
        <p:txBody>
          <a:bodyPr anchor="ctr"/>
          <a:lstStyle/>
          <a:p>
            <a:pPr algn="ctr" defTabSz="914400" eaLnBrk="1" fontAlgn="ctr" hangingPunct="1" indent="0" latinLnBrk="0" lvl="2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Tx/>
              <a:buNone/>
              <a:tabLst>
                <a:tab pos="136525"/>
              </a:tabLst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</a:endParaRPr>
          </a:p>
        </p:txBody>
      </p:sp>
      <p:pic>
        <p:nvPicPr>
          <p:cNvPr id="14" name="Picture 3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1142" r="1142"/>
          <a:stretch>
            <a:fillRect/>
          </a:stretch>
        </p:blipFill>
        <p:spPr bwMode="auto">
          <a:xfrm>
            <a:off x="3598375" y="627534"/>
            <a:ext cx="1656000" cy="1656000"/>
          </a:xfrm>
          <a:prstGeom prst="ellipse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9"/>
          <p:cNvSpPr>
            <a:spLocks noChangeArrowheads="1" noChangeAspect="1"/>
          </p:cNvSpPr>
          <p:nvPr/>
        </p:nvSpPr>
        <p:spPr bwMode="gray">
          <a:xfrm>
            <a:off x="3709296" y="723596"/>
            <a:ext cx="1456980" cy="1456980"/>
          </a:xfrm>
          <a:prstGeom prst="donut">
            <a:avLst>
              <a:gd fmla="val 6787" name="adj"/>
            </a:avLst>
          </a:prstGeom>
          <a:solidFill>
            <a:sysClr lastClr="FFFFFF" val="window">
              <a:alpha val="40000"/>
            </a:sysClr>
          </a:solidFill>
          <a:ln algn="ctr" cap="flat" cmpd="sng" w="19050">
            <a:noFill/>
            <a:prstDash val="solid"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sp3d contourW="12700" prstMaterial="plastic">
            <a:bevelT h="101600" prst="convex" w="82550"/>
            <a:contourClr>
              <a:srgbClr val="1F497D">
                <a:lumMod val="75000"/>
              </a:srgbClr>
            </a:contourClr>
          </a:sp3d>
        </p:spPr>
        <p:txBody>
          <a:bodyPr anchor="ctr"/>
          <a:lstStyle/>
          <a:p>
            <a:pPr algn="ctr" defTabSz="914400" eaLnBrk="1" fontAlgn="ctr" hangingPunct="1" indent="0" latinLnBrk="0" lvl="2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Tx/>
              <a:buNone/>
              <a:tabLst>
                <a:tab pos="136525"/>
              </a:tabLst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</a:endParaRPr>
          </a:p>
        </p:txBody>
      </p:sp>
      <p:pic>
        <p:nvPicPr>
          <p:cNvPr id="16" name="Picture 3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252" l="5141" r="19958" t="-252"/>
          <a:stretch>
            <a:fillRect/>
          </a:stretch>
        </p:blipFill>
        <p:spPr bwMode="auto">
          <a:xfrm>
            <a:off x="3709296" y="2545087"/>
            <a:ext cx="1673103" cy="1673103"/>
          </a:xfrm>
          <a:prstGeom prst="ellipse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val 9"/>
          <p:cNvSpPr>
            <a:spLocks noChangeArrowheads="1" noChangeAspect="1"/>
          </p:cNvSpPr>
          <p:nvPr/>
        </p:nvSpPr>
        <p:spPr bwMode="gray">
          <a:xfrm>
            <a:off x="3817358" y="2648280"/>
            <a:ext cx="1456980" cy="1456980"/>
          </a:xfrm>
          <a:prstGeom prst="donut">
            <a:avLst>
              <a:gd fmla="val 6787" name="adj"/>
            </a:avLst>
          </a:prstGeom>
          <a:solidFill>
            <a:sysClr lastClr="FFFFFF" val="window">
              <a:alpha val="40000"/>
            </a:sysClr>
          </a:solidFill>
          <a:ln algn="ctr" cap="flat" cmpd="sng" w="19050">
            <a:noFill/>
            <a:prstDash val="solid"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sp3d contourW="12700" prstMaterial="plastic">
            <a:bevelT h="101600" prst="convex" w="82550"/>
            <a:contourClr>
              <a:srgbClr val="1F497D">
                <a:lumMod val="75000"/>
              </a:srgbClr>
            </a:contourClr>
          </a:sp3d>
        </p:spPr>
        <p:txBody>
          <a:bodyPr anchor="ctr"/>
          <a:lstStyle/>
          <a:p>
            <a:pPr algn="ctr" defTabSz="914400" eaLnBrk="1" fontAlgn="ctr" hangingPunct="1" indent="0" latinLnBrk="0" lvl="2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Tx/>
              <a:buNone/>
              <a:tabLst>
                <a:tab pos="136525"/>
              </a:tabLst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</a:endParaRPr>
          </a:p>
        </p:txBody>
      </p:sp>
      <p:pic>
        <p:nvPicPr>
          <p:cNvPr id="18" name="Picture 3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l="14500" r="14500"/>
          <a:stretch>
            <a:fillRect/>
          </a:stretch>
        </p:blipFill>
        <p:spPr bwMode="auto">
          <a:xfrm>
            <a:off x="6425595" y="2465636"/>
            <a:ext cx="1656000" cy="1656000"/>
          </a:xfrm>
          <a:prstGeom prst="ellipse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val 9"/>
          <p:cNvSpPr>
            <a:spLocks noChangeArrowheads="1" noChangeAspect="1"/>
          </p:cNvSpPr>
          <p:nvPr/>
        </p:nvSpPr>
        <p:spPr bwMode="gray">
          <a:xfrm>
            <a:off x="6571404" y="2602804"/>
            <a:ext cx="1456980" cy="1456980"/>
          </a:xfrm>
          <a:prstGeom prst="donut">
            <a:avLst>
              <a:gd fmla="val 6787" name="adj"/>
            </a:avLst>
          </a:prstGeom>
          <a:solidFill>
            <a:sysClr lastClr="FFFFFF" val="window">
              <a:alpha val="40000"/>
            </a:sysClr>
          </a:solidFill>
          <a:ln algn="ctr" cap="flat" cmpd="sng" w="19050">
            <a:noFill/>
            <a:prstDash val="solid"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sp3d contourW="12700" prstMaterial="plastic">
            <a:bevelT h="101600" prst="convex" w="82550"/>
            <a:contourClr>
              <a:srgbClr val="1F497D">
                <a:lumMod val="75000"/>
              </a:srgbClr>
            </a:contourClr>
          </a:sp3d>
        </p:spPr>
        <p:txBody>
          <a:bodyPr anchor="ctr"/>
          <a:lstStyle/>
          <a:p>
            <a:pPr algn="ctr" defTabSz="914400" eaLnBrk="1" fontAlgn="ctr" hangingPunct="1" indent="0" latinLnBrk="0" lvl="2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Tx/>
              <a:buNone/>
              <a:tabLst>
                <a:tab pos="136525"/>
              </a:tabLst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</a:endParaRPr>
          </a:p>
        </p:txBody>
      </p:sp>
      <p:pic>
        <p:nvPicPr>
          <p:cNvPr id="20" name="Picture 3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rcRect b="4982" t="4982"/>
          <a:stretch>
            <a:fillRect/>
          </a:stretch>
        </p:blipFill>
        <p:spPr bwMode="auto">
          <a:xfrm>
            <a:off x="6189574" y="656965"/>
            <a:ext cx="1656000" cy="1656000"/>
          </a:xfrm>
          <a:prstGeom prst="ellipse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Oval 9"/>
          <p:cNvSpPr>
            <a:spLocks noChangeArrowheads="1" noChangeAspect="1"/>
          </p:cNvSpPr>
          <p:nvPr/>
        </p:nvSpPr>
        <p:spPr bwMode="gray">
          <a:xfrm>
            <a:off x="6295041" y="757857"/>
            <a:ext cx="1456980" cy="1456980"/>
          </a:xfrm>
          <a:prstGeom prst="donut">
            <a:avLst>
              <a:gd fmla="val 6787" name="adj"/>
            </a:avLst>
          </a:prstGeom>
          <a:solidFill>
            <a:sysClr lastClr="FFFFFF" val="window">
              <a:alpha val="40000"/>
            </a:sysClr>
          </a:solidFill>
          <a:ln algn="ctr" cap="flat" cmpd="sng" w="19050">
            <a:noFill/>
            <a:prstDash val="solid"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sp3d contourW="12700" prstMaterial="plastic">
            <a:bevelT h="101600" prst="convex" w="82550"/>
            <a:contourClr>
              <a:srgbClr val="1F497D">
                <a:lumMod val="75000"/>
              </a:srgbClr>
            </a:contourClr>
          </a:sp3d>
        </p:spPr>
        <p:txBody>
          <a:bodyPr anchor="ctr"/>
          <a:lstStyle/>
          <a:p>
            <a:pPr algn="ctr" defTabSz="914400" eaLnBrk="1" fontAlgn="ctr" hangingPunct="1" indent="0" latinLnBrk="0" lvl="2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Tx/>
              <a:buNone/>
              <a:tabLst>
                <a:tab pos="136525"/>
              </a:tabLst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</a:endParaRPr>
          </a:p>
        </p:txBody>
      </p:sp>
      <p:pic>
        <p:nvPicPr>
          <p:cNvPr id="22" name="Picture 3"/>
          <p:cNvPicPr>
            <a:picLocks noChangeArrowheads="1"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rcRect l="16650" r="16650"/>
          <a:stretch>
            <a:fillRect/>
          </a:stretch>
        </p:blipFill>
        <p:spPr bwMode="auto">
          <a:xfrm>
            <a:off x="1259632" y="2571750"/>
            <a:ext cx="1656000" cy="1656000"/>
          </a:xfrm>
          <a:prstGeom prst="ellipse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Oval 9"/>
          <p:cNvSpPr>
            <a:spLocks noChangeArrowheads="1" noChangeAspect="1"/>
          </p:cNvSpPr>
          <p:nvPr/>
        </p:nvSpPr>
        <p:spPr bwMode="gray">
          <a:xfrm>
            <a:off x="1365283" y="2745680"/>
            <a:ext cx="1456980" cy="1456980"/>
          </a:xfrm>
          <a:prstGeom prst="donut">
            <a:avLst>
              <a:gd fmla="val 6787" name="adj"/>
            </a:avLst>
          </a:prstGeom>
          <a:solidFill>
            <a:sysClr lastClr="FFFFFF" val="window">
              <a:alpha val="40000"/>
            </a:sysClr>
          </a:solidFill>
          <a:ln algn="ctr" cap="flat" cmpd="sng" w="19050">
            <a:noFill/>
            <a:prstDash val="solid"/>
          </a:ln>
          <a:effectLst>
            <a:outerShdw algn="ctr" blurRad="63500" rotWithShape="0" sx="102000" sy="102000">
              <a:prstClr val="black">
                <a:alpha val="40000"/>
              </a:prstClr>
            </a:outerShdw>
          </a:effectLst>
          <a:sp3d contourW="12700" prstMaterial="plastic">
            <a:bevelT h="101600" prst="convex" w="82550"/>
            <a:contourClr>
              <a:srgbClr val="1F497D">
                <a:lumMod val="75000"/>
              </a:srgbClr>
            </a:contourClr>
          </a:sp3d>
        </p:spPr>
        <p:txBody>
          <a:bodyPr anchor="ctr"/>
          <a:lstStyle/>
          <a:p>
            <a:pPr algn="ctr" defTabSz="914400" eaLnBrk="1" fontAlgn="ctr" hangingPunct="1" indent="0" latinLnBrk="0" lvl="2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70000"/>
              <a:buFontTx/>
              <a:buNone/>
              <a:tabLst>
                <a:tab pos="136525"/>
              </a:tabLst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sysClr lastClr="FFFFFF" val="window"/>
              </a:solidFill>
              <a:effectLst/>
              <a:uLnTx/>
              <a:uFillTx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2848" y="4242392"/>
            <a:ext cx="5073427" cy="411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XXXXXXXXXXXXXXXXXXXXXXXXXXXXXXXXXXXXXXXXX</a:t>
            </a:r>
          </a:p>
        </p:txBody>
      </p:sp>
      <p:sp>
        <p:nvSpPr>
          <p:cNvPr id="7" name="矩形 6"/>
          <p:cNvSpPr/>
          <p:nvPr/>
        </p:nvSpPr>
        <p:spPr>
          <a:xfrm>
            <a:off x="4529819" y="185162"/>
            <a:ext cx="3116580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600"/>
              <a:t>XXXXXXXXXXXXXXXXXXXXXXXXXXXX</a:t>
            </a:r>
          </a:p>
        </p:txBody>
      </p:sp>
    </p:spTree>
    <p:extLst>
      <p:ext uri="{BB962C8B-B14F-4D97-AF65-F5344CB8AC3E}">
        <p14:creationId val="3442783291"/>
      </p:ext>
    </p:extLst>
  </p:cSld>
  <p:clrMapOvr>
    <a:masterClrMapping/>
  </p:clrMapOvr>
  <mc:AlternateContent>
    <mc:Choice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10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11"/>
                                        <p:tgtEl>
                                          <p:spTgt spid="1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1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17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18"/>
                                        <p:tgtEl>
                                          <p:spTgt spid="12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24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25"/>
                                        <p:tgtEl>
                                          <p:spTgt spid="1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31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32"/>
                                        <p:tgtEl>
                                          <p:spTgt spid="14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38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39"/>
                                        <p:tgtEl>
                                          <p:spTgt spid="1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45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46"/>
                                        <p:tgtEl>
                                          <p:spTgt spid="16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52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53"/>
                                        <p:tgtEl>
                                          <p:spTgt spid="1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59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60"/>
                                        <p:tgtEl>
                                          <p:spTgt spid="18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66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67"/>
                                        <p:tgtEl>
                                          <p:spTgt spid="2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73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74"/>
                                        <p:tgtEl>
                                          <p:spTgt spid="20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grpId="1" id="80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81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8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87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1100" fill="hold" id="88"/>
                                        <p:tgtEl>
                                          <p:spTgt spid="22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9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90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5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9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1" spid="13"/>
      <p:bldP grpId="0" spid="15"/>
      <p:bldP grpId="1" spid="15"/>
      <p:bldP grpId="0" spid="17"/>
      <p:bldP grpId="1" spid="17"/>
      <p:bldP grpId="0" spid="19"/>
      <p:bldP grpId="1" spid="19"/>
      <p:bldP grpId="0" spid="21"/>
      <p:bldP grpId="1" spid="21"/>
      <p:bldP grpId="0" spid="23"/>
      <p:bldP grpId="1" spid="23"/>
      <p:bldP grpId="0" spid="5"/>
      <p:bldP grpId="0" spid="7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75775" r="46562"/>
          <a:stretch>
            <a:fillRect/>
          </a:stretch>
        </p:blipFill>
        <p:spPr>
          <a:xfrm>
            <a:off x="7344308" y="3706929"/>
            <a:ext cx="1486597" cy="89799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254375" y="-20538"/>
            <a:ext cx="4070153" cy="1224136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8144" y="411510"/>
            <a:ext cx="295232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研究内容</a:t>
            </a:r>
          </a:p>
        </p:txBody>
      </p:sp>
      <p:sp>
        <p:nvSpPr>
          <p:cNvPr id="7" name="矩形 6"/>
          <p:cNvSpPr/>
          <p:nvPr/>
        </p:nvSpPr>
        <p:spPr>
          <a:xfrm>
            <a:off x="827584" y="1419622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zh-CN" sz="2000">
                <a:solidFill>
                  <a:srgbClr val="67B7D8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Times New Roman"/>
              </a:rPr>
              <a:t>研究对象</a:t>
            </a:r>
          </a:p>
        </p:txBody>
      </p:sp>
      <p:sp>
        <p:nvSpPr>
          <p:cNvPr id="8" name="矩形 7"/>
          <p:cNvSpPr/>
          <p:nvPr/>
        </p:nvSpPr>
        <p:spPr>
          <a:xfrm>
            <a:off x="2337426" y="1450400"/>
            <a:ext cx="25641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/>
              <a:t>XXXXXXXXXXXXXXXXXXXX</a:t>
            </a:r>
          </a:p>
        </p:txBody>
      </p:sp>
      <p:sp>
        <p:nvSpPr>
          <p:cNvPr id="9" name="矩形 8"/>
          <p:cNvSpPr/>
          <p:nvPr/>
        </p:nvSpPr>
        <p:spPr>
          <a:xfrm>
            <a:off x="827584" y="2202418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zh-CN" sz="2000">
                <a:solidFill>
                  <a:srgbClr val="67B7D8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Times New Roman"/>
              </a:rPr>
              <a:t>表达系统</a:t>
            </a:r>
          </a:p>
        </p:txBody>
      </p:sp>
      <p:sp>
        <p:nvSpPr>
          <p:cNvPr id="10" name="矩形 9"/>
          <p:cNvSpPr/>
          <p:nvPr/>
        </p:nvSpPr>
        <p:spPr>
          <a:xfrm>
            <a:off x="2286000" y="2141443"/>
            <a:ext cx="4572000" cy="64008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Times New Roman"/>
              </a:rPr>
              <a:t>XXXXXXXXXXXXXXXXXXXXXXXXXXXXXXXXX</a:t>
            </a:r>
          </a:p>
        </p:txBody>
      </p:sp>
      <p:sp>
        <p:nvSpPr>
          <p:cNvPr id="11" name="矩形 10"/>
          <p:cNvSpPr/>
          <p:nvPr/>
        </p:nvSpPr>
        <p:spPr>
          <a:xfrm>
            <a:off x="2286000" y="2944564"/>
            <a:ext cx="6503871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Times New Roman"/>
              </a:rPr>
              <a:t>XXXXXXXXXXXXXXXXXXXXXXXXXXXXXXXXXXX</a:t>
            </a:r>
          </a:p>
          <a:p>
            <a:pPr>
              <a:lnSpc>
                <a:spcPct val="150000"/>
              </a:lnSpc>
            </a:pPr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Times New Roman"/>
              </a:rPr>
              <a:t>XXXXXXXXXXXXXXXXXXXXXXXXXXXXXXXXXXXXX</a:t>
            </a:r>
          </a:p>
        </p:txBody>
      </p:sp>
      <p:sp>
        <p:nvSpPr>
          <p:cNvPr id="12" name="矩形 11"/>
          <p:cNvSpPr/>
          <p:nvPr/>
        </p:nvSpPr>
        <p:spPr>
          <a:xfrm>
            <a:off x="827584" y="3205252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mtClean="0" sz="2000">
                <a:solidFill>
                  <a:srgbClr val="67B7D8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Times New Roman"/>
              </a:rPr>
              <a:t>过程方法</a:t>
            </a:r>
          </a:p>
        </p:txBody>
      </p:sp>
      <p:sp>
        <p:nvSpPr>
          <p:cNvPr id="13" name="矩形 12"/>
          <p:cNvSpPr/>
          <p:nvPr/>
        </p:nvSpPr>
        <p:spPr>
          <a:xfrm>
            <a:off x="2411760" y="4046200"/>
            <a:ext cx="4907280" cy="502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Times New Roman"/>
              </a:rPr>
              <a:t>XXXXXXXXXXXXXXXXXXXXXXXXXXXXXXXX</a:t>
            </a:r>
          </a:p>
        </p:txBody>
      </p:sp>
      <p:sp>
        <p:nvSpPr>
          <p:cNvPr id="14" name="矩形 13"/>
          <p:cNvSpPr/>
          <p:nvPr/>
        </p:nvSpPr>
        <p:spPr>
          <a:xfrm>
            <a:off x="865302" y="4155926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zh-CN" sz="2000">
                <a:solidFill>
                  <a:srgbClr val="67B7D8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itchFamily="18" typeface="Times New Roman"/>
              </a:rPr>
              <a:t>研究成果</a:t>
            </a:r>
          </a:p>
        </p:txBody>
      </p:sp>
    </p:spTree>
    <p:extLst>
      <p:ext uri="{BB962C8B-B14F-4D97-AF65-F5344CB8AC3E}">
        <p14:creationId val="244581335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1" nodeType="after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29" nodeType="after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fill="hold" grpId="0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-3420888" y="-20538"/>
            <a:ext cx="6248376" cy="1224136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83518"/>
            <a:ext cx="5904656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技术路线与方法</a:t>
            </a:r>
          </a:p>
        </p:txBody>
      </p:sp>
      <p:sp>
        <p:nvSpPr>
          <p:cNvPr id="9" name="对角圆角矩形 8"/>
          <p:cNvSpPr/>
          <p:nvPr/>
        </p:nvSpPr>
        <p:spPr>
          <a:xfrm>
            <a:off x="251520" y="2067694"/>
            <a:ext cx="2952328" cy="576064"/>
          </a:xfrm>
          <a:prstGeom prst="round2DiagRect">
            <a:avLst>
              <a:gd fmla="val 50000" name="adj1"/>
              <a:gd fmla="val 0" name="adj2"/>
            </a:avLst>
          </a:prstGeom>
          <a:solidFill>
            <a:schemeClr val="accent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XXXXXXXXXXXXXXXXXXXXXXXXXXXX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5724128" y="1301217"/>
            <a:ext cx="1872208" cy="52670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20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1400">
                <a:solidFill>
                  <a:schemeClr val="bg1"/>
                </a:solidFill>
                <a:latin charset="0" panose="020b0806030902050204" pitchFamily="34" typeface="Impact"/>
              </a:rPr>
              <a:t>XXXXXXXXXXXXXX</a:t>
            </a:r>
          </a:p>
        </p:txBody>
      </p:sp>
      <p:cxnSp>
        <p:nvCxnSpPr>
          <p:cNvPr id="6" name="直接箭头连接符 5"/>
          <p:cNvCxnSpPr>
            <a:stCxn id="4" idx="2"/>
          </p:cNvCxnSpPr>
          <p:nvPr/>
        </p:nvCxnSpPr>
        <p:spPr>
          <a:xfrm>
            <a:off x="6660232" y="1827920"/>
            <a:ext cx="11875" cy="527806"/>
          </a:xfrm>
          <a:prstGeom prst="straightConnector1">
            <a:avLst/>
          </a:prstGeom>
          <a:ln w="38100">
            <a:solidFill>
              <a:schemeClr val="bg1">
                <a:lumMod val="65000"/>
                <a:alpha val="7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圆角矩形 12"/>
          <p:cNvSpPr/>
          <p:nvPr/>
        </p:nvSpPr>
        <p:spPr>
          <a:xfrm>
            <a:off x="5724128" y="2405087"/>
            <a:ext cx="1872208" cy="52670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20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</a:t>
            </a:r>
          </a:p>
        </p:txBody>
      </p:sp>
      <p:sp>
        <p:nvSpPr>
          <p:cNvPr id="17" name="圆角矩形 16"/>
          <p:cNvSpPr/>
          <p:nvPr/>
        </p:nvSpPr>
        <p:spPr>
          <a:xfrm>
            <a:off x="5736003" y="3485207"/>
            <a:ext cx="1872208" cy="52670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920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</a:t>
            </a:r>
          </a:p>
        </p:txBody>
      </p:sp>
      <p:cxnSp>
        <p:nvCxnSpPr>
          <p:cNvPr id="19" name="直接箭头连接符 18"/>
          <p:cNvCxnSpPr/>
          <p:nvPr/>
        </p:nvCxnSpPr>
        <p:spPr>
          <a:xfrm>
            <a:off x="6660232" y="2931790"/>
            <a:ext cx="11875" cy="527806"/>
          </a:xfrm>
          <a:prstGeom prst="straightConnector1">
            <a:avLst/>
          </a:prstGeom>
          <a:ln w="38100">
            <a:solidFill>
              <a:schemeClr val="bg1">
                <a:lumMod val="65000"/>
                <a:alpha val="7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肘形连接符 19"/>
          <p:cNvCxnSpPr/>
          <p:nvPr/>
        </p:nvCxnSpPr>
        <p:spPr>
          <a:xfrm>
            <a:off x="3203848" y="2355726"/>
            <a:ext cx="792088" cy="576064"/>
          </a:xfrm>
          <a:prstGeom prst="bentConnector3">
            <a:avLst/>
          </a:prstGeom>
          <a:ln w="38100">
            <a:solidFill>
              <a:schemeClr val="accent1">
                <a:alpha val="62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对角圆角矩形 20"/>
          <p:cNvSpPr/>
          <p:nvPr/>
        </p:nvSpPr>
        <p:spPr>
          <a:xfrm>
            <a:off x="4023780" y="2643758"/>
            <a:ext cx="2952328" cy="576064"/>
          </a:xfrm>
          <a:prstGeom prst="round2DiagRect">
            <a:avLst>
              <a:gd fmla="val 50000" name="adj1"/>
              <a:gd fmla="val 0" name="adj2"/>
            </a:avLst>
          </a:prstGeom>
          <a:solidFill>
            <a:schemeClr val="accent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XXXXXXXXXXXXXXXXXXXXXXXXXXXXXXXXX</a:t>
            </a:r>
          </a:p>
        </p:txBody>
      </p:sp>
      <p:cxnSp>
        <p:nvCxnSpPr>
          <p:cNvPr id="22" name="肘形连接符 21"/>
          <p:cNvCxnSpPr>
            <a:endCxn id="23" idx="3"/>
          </p:cNvCxnSpPr>
          <p:nvPr/>
        </p:nvCxnSpPr>
        <p:spPr>
          <a:xfrm flipH="1" rot="16200000">
            <a:off x="5894925" y="2824840"/>
            <a:ext cx="1008112" cy="1798075"/>
          </a:xfrm>
          <a:prstGeom prst="bentConnector3">
            <a:avLst/>
          </a:prstGeom>
          <a:ln w="38100">
            <a:solidFill>
              <a:schemeClr val="accent1">
                <a:alpha val="62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对角圆角矩形 22"/>
          <p:cNvSpPr/>
          <p:nvPr/>
        </p:nvSpPr>
        <p:spPr>
          <a:xfrm>
            <a:off x="5821855" y="4227934"/>
            <a:ext cx="2952328" cy="576064"/>
          </a:xfrm>
          <a:prstGeom prst="round2DiagRect">
            <a:avLst>
              <a:gd fmla="val 50000" name="adj1"/>
              <a:gd fmla="val 0" name="adj2"/>
            </a:avLst>
          </a:prstGeom>
          <a:solidFill>
            <a:schemeClr val="accent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1204" y="3700223"/>
            <a:ext cx="5112568" cy="1325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>
                <a:solidFill>
                  <a:schemeClr val="accent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XXXXXXXXXXXXXXXXXXXXXXXXXXXXXXXXXXXXXXXXXXXXXXXXXXXXXXXXXXXXXXXXXXXXXXXXXXXXXXXXXXXXXXXXXXXXXXXXXX</a:t>
            </a:r>
          </a:p>
        </p:txBody>
      </p:sp>
    </p:spTree>
    <p:extLst>
      <p:ext uri="{BB962C8B-B14F-4D97-AF65-F5344CB8AC3E}">
        <p14:creationId val="1652326781"/>
      </p:ext>
    </p:extLst>
  </p:cSld>
  <p:clrMapOvr>
    <a:masterClrMapping/>
  </p:clrMapOvr>
  <p:transition spd="slow">
    <p:push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  <p:cond delay="0" evt="onBegin">
                          <p:tn val="31"/>
                        </p:cond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34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7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40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3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46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5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5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5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63" nodeType="afterEffect" presetClass="entr" presetID="22" presetSubtype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6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9"/>
      <p:bldP grpId="0" spid="4"/>
      <p:bldP grpId="1" spid="4"/>
      <p:bldP grpId="0" spid="13"/>
      <p:bldP grpId="1" spid="13"/>
      <p:bldP grpId="0" spid="17"/>
      <p:bldP grpId="1" spid="17"/>
      <p:bldP grpId="0" spid="21"/>
      <p:bldP grpId="0" spid="23"/>
      <p:bldP grpId="0" spid="24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-20638"/>
            <a:ext cx="2827338" cy="5164138"/>
          </a:xfrm>
          <a:prstGeom prst="rect">
            <a:avLst/>
          </a:prstGeom>
          <a:solidFill>
            <a:srgbClr val="67B7D8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b="1" lang="zh-CN" sz="3600">
              <a:solidFill>
                <a:schemeClr val="bg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9425" y="-46038"/>
            <a:ext cx="1325563" cy="51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50000"/>
          <a:stretch>
            <a:fillRect/>
          </a:stretch>
        </p:blipFill>
        <p:spPr bwMode="auto">
          <a:xfrm>
            <a:off x="1139825" y="-44450"/>
            <a:ext cx="6635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987675" y="1276350"/>
            <a:ext cx="5761038" cy="50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>
              <a:lnSpc>
                <a:spcPct val="150000"/>
              </a:lnSpc>
            </a:pPr>
            <a:r>
              <a:rPr altLang="zh-CN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</a:t>
            </a:r>
          </a:p>
        </p:txBody>
      </p:sp>
      <p:sp>
        <p:nvSpPr>
          <p:cNvPr id="10" name="矩形 9"/>
          <p:cNvSpPr/>
          <p:nvPr/>
        </p:nvSpPr>
        <p:spPr>
          <a:xfrm>
            <a:off x="2483769" y="635000"/>
            <a:ext cx="25450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</a:t>
            </a:r>
          </a:p>
        </p:txBody>
      </p:sp>
      <p:sp>
        <p:nvSpPr>
          <p:cNvPr id="11" name="泪滴形 10"/>
          <p:cNvSpPr/>
          <p:nvPr/>
        </p:nvSpPr>
        <p:spPr>
          <a:xfrm rot="18729360">
            <a:off x="4028511" y="2045814"/>
            <a:ext cx="2311400" cy="2278062"/>
          </a:xfrm>
          <a:prstGeom prst="teardrop">
            <a:avLst>
              <a:gd fmla="val 87297" name="adj"/>
            </a:avLst>
          </a:prstGeom>
          <a:solidFill>
            <a:schemeClr val="accent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4173767" y="2251395"/>
            <a:ext cx="20161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>
              <a:lnSpc>
                <a:spcPct val="150000"/>
              </a:lnSpc>
            </a:pPr>
            <a:r>
              <a:rPr altLang="zh-CN" lang="en-US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XXXXXXXXXXXXXXXXXXXXXXXXXXXXXXXXXXXXXXXXXXXXXXXXXXXXXXXXX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153834" y="1739938"/>
            <a:ext cx="365760" cy="354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r>
              <a:rPr altLang="zh-CN" lang="en-US" smtClean="0" sz="120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XXXXXXXXXXXXXXXXXXXXXXXXXXXXXXXXX</a:t>
            </a:r>
          </a:p>
        </p:txBody>
      </p:sp>
      <p:sp>
        <p:nvSpPr>
          <p:cNvPr id="14" name="矩形 13"/>
          <p:cNvSpPr/>
          <p:nvPr/>
        </p:nvSpPr>
        <p:spPr>
          <a:xfrm>
            <a:off x="2627784" y="2747764"/>
            <a:ext cx="1198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20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rPr>
              <a:t>实验关键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627784" y="3273425"/>
            <a:ext cx="6516216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285750" marL="2857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Calibri"/>
                <a:ea charset="-122" typeface="宋体"/>
              </a:defRPr>
            </a:lvl9pPr>
          </a:lstStyle>
          <a:p>
            <a:pPr>
              <a:lnSpc>
                <a:spcPct val="200000"/>
              </a:lnSpc>
              <a:buFont charset="2" panose="05000000000000000000" pitchFamily="2" typeface="Wingdings"/>
              <a:buChar char="u"/>
            </a:pPr>
            <a:r>
              <a:rPr altLang="zh-CN" lang="en-US" smtClean="0" sz="160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XXXXXXXXXXXXXXXXXXXXXXXXXXXXXXXXXXXX</a:t>
            </a:r>
          </a:p>
          <a:p>
            <a:pPr>
              <a:lnSpc>
                <a:spcPct val="200000"/>
              </a:lnSpc>
              <a:buFont charset="2" panose="05000000000000000000" pitchFamily="2" typeface="Wingdings"/>
              <a:buChar char="u"/>
            </a:pPr>
            <a:r>
              <a:rPr altLang="zh-CN" lang="en-US" smtClean="0" sz="160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XXXXXXXXXXXXXXXXXXXXXXXXXXXX</a:t>
            </a:r>
          </a:p>
        </p:txBody>
      </p:sp>
      <p:cxnSp>
        <p:nvCxnSpPr>
          <p:cNvPr id="17" name="直接连接符 16"/>
          <p:cNvCxnSpPr/>
          <p:nvPr/>
        </p:nvCxnSpPr>
        <p:spPr>
          <a:xfrm>
            <a:off x="1331913" y="2562225"/>
            <a:ext cx="7812087" cy="0"/>
          </a:xfrm>
          <a:prstGeom prst="line">
            <a:avLst/>
          </a:prstGeom>
          <a:ln w="38100">
            <a:solidFill>
              <a:srgbClr val="67B7D8">
                <a:alpha val="69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90161" y="6892230"/>
            <a:ext cx="4785762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hlinkClick r:id="rId4"/>
              </a:rPr>
              <a:t>www.51pptmob an.com  51ppt模板网 搜集整理 </a:t>
            </a:r>
          </a:p>
        </p:txBody>
      </p:sp>
    </p:spTree>
    <p:extLst>
      <p:ext uri="{BB962C8B-B14F-4D97-AF65-F5344CB8AC3E}">
        <p14:creationId val="3890819603"/>
      </p:ext>
    </p:extLst>
  </p:cSld>
  <p:clrMapOvr>
    <a:masterClrMapping/>
  </p:clrMapOvr>
  <p:transition spd="slow">
    <p:push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grpId="0" id="5" nodeType="withEffect" presetClass="path" presetID="35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216 L -0.18125 -3.20778E-06" pathEditMode="relative" ptsTypes="AA" rAng="0">
                                      <p:cBhvr>
                                        <p:cTn dur="2000" fill="hold" id="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10" y="-123"/>
                                    </p:animMotion>
                                  </p:childTnLst>
                                </p:cTn>
                              </p:par>
                              <p:par>
                                <p:cTn fill="hold" id="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9" nodeType="withEffect" presetClass="entr" presetID="1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1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2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  <p:cond delay="0" evt="onBegin">
                          <p:tn val="32"/>
                        </p:cond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  <p:cond delay="0" evt="onBegin">
                          <p:tn val="37"/>
                        </p:cond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43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46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5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5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9"/>
      <p:bldP grpId="0" spid="10"/>
      <p:bldP grpId="0" spid="12"/>
      <p:bldP grpId="1" spid="12"/>
      <p:bldP grpId="0" spid="13"/>
      <p:bldP grpId="1" spid="13"/>
      <p:bldP grpId="0" spid="14"/>
      <p:bldP grpId="0" spid="15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85</Paragraphs>
  <Slides>12</Slides>
  <Notes>1</Notes>
  <TotalTime>797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22">
      <vt:lpstr>Arial</vt:lpstr>
      <vt:lpstr>Calibri</vt:lpstr>
      <vt:lpstr>Calibri Light</vt:lpstr>
      <vt:lpstr>微软雅黑</vt:lpstr>
      <vt:lpstr>Wingdings</vt:lpstr>
      <vt:lpstr>Impact</vt:lpstr>
      <vt:lpstr>Times New Roman</vt:lpstr>
      <vt:lpstr>宋体</vt:lpstr>
      <vt:lpstr>Haettenschweiler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2015-01-04T09:00:29Z</dcterms:created>
  <cp:lastModifiedBy>Administrator</cp:lastModifiedBy>
  <dcterms:modified xsi:type="dcterms:W3CDTF">2021-08-20T10:54:08Z</dcterms:modified>
  <cp:revision>58</cp:revision>
  <dc:title>PowerPoint 演示文稿</dc:title>
</cp:coreProperties>
</file>