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3" r:id="rId2"/>
  </p:sldMasterIdLst>
  <p:notesMasterIdLst>
    <p:notesMasterId r:id="rId3"/>
  </p:notesMasterIdLst>
  <p:sldIdLst>
    <p:sldId id="298" r:id="rId4"/>
    <p:sldId id="257" r:id="rId5"/>
    <p:sldId id="300" r:id="rId6"/>
    <p:sldId id="301" r:id="rId7"/>
    <p:sldId id="304" r:id="rId8"/>
    <p:sldId id="305" r:id="rId9"/>
    <p:sldId id="264" r:id="rId10"/>
    <p:sldId id="307" r:id="rId11"/>
    <p:sldId id="308" r:id="rId12"/>
    <p:sldId id="309" r:id="rId13"/>
    <p:sldId id="310" r:id="rId14"/>
    <p:sldId id="311" r:id="rId15"/>
    <p:sldId id="312" r:id="rId16"/>
    <p:sldId id="299" r:id="rId17"/>
    <p:sldId id="303" r:id="rId18"/>
    <p:sldId id="313" r:id="rId19"/>
    <p:sldId id="314" r:id="rId20"/>
    <p:sldId id="315" r:id="rId21"/>
    <p:sldId id="316" r:id="rId22"/>
    <p:sldId id="317" r:id="rId23"/>
    <p:sldId id="318" r:id="rId24"/>
    <p:sldId id="319" r:id="rId25"/>
    <p:sldId id="320" r:id="rId26"/>
    <p:sldId id="321" r:id="rId27"/>
    <p:sldId id="322" r:id="rId28"/>
    <p:sldId id="323" r:id="rId29"/>
    <p:sldId id="324" r:id="rId30"/>
    <p:sldId id="325" r:id="rId31"/>
    <p:sldId id="326" r:id="rId32"/>
    <p:sldId id="327" r:id="rId33"/>
    <p:sldId id="258" r:id="rId34"/>
    <p:sldId id="302" r:id="rId35"/>
    <p:sldId id="328" r:id="rId36"/>
    <p:sldId id="329" r:id="rId37"/>
    <p:sldId id="330" r:id="rId38"/>
  </p:sldIdLst>
  <p:sldSz cx="12192000" cy="6858000"/>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6471" userDrawn="1">
          <p15:clr>
            <a:srgbClr val="A4A3A4"/>
          </p15:clr>
        </p15:guide>
        <p15:guide id="4" pos="574" userDrawn="1">
          <p15:clr>
            <a:srgbClr val="A4A3A4"/>
          </p15:clr>
        </p15:guide>
        <p15:guide id="5" orient="horz" pos="822" userDrawn="1">
          <p15:clr>
            <a:srgbClr val="A4A3A4"/>
          </p15:clr>
        </p15:guide>
        <p15:guide id="6" pos="3432" userDrawn="1">
          <p15:clr>
            <a:srgbClr val="A4A3A4"/>
          </p15:clr>
        </p15:guide>
        <p15:guide id="7" orient="horz" pos="3748" userDrawn="1">
          <p15:clr>
            <a:srgbClr val="A4A3A4"/>
          </p15:clr>
        </p15:guide>
        <p15:guide id="8" orient="horz" pos="3135"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6314" autoAdjust="0"/>
  </p:normalViewPr>
  <p:slideViewPr>
    <p:cSldViewPr snapToGrid="0">
      <p:cViewPr varScale="1">
        <p:scale>
          <a:sx n="108" d="100"/>
          <a:sy n="108" d="100"/>
        </p:scale>
        <p:origin x="714" y="120"/>
      </p:cViewPr>
      <p:guideLst>
        <p:guide orient="horz" pos="2160"/>
        <p:guide pos="3840"/>
        <p:guide pos="6471"/>
        <p:guide pos="574"/>
        <p:guide orient="horz" pos="822"/>
        <p:guide pos="3432"/>
        <p:guide orient="horz" pos="3748"/>
        <p:guide orient="horz" pos="3135"/>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tags/tag14.xml" Type="http://schemas.openxmlformats.org/officeDocument/2006/relationships/tags"/><Relationship Id="rId4" Target="slides/slide1.xml" Type="http://schemas.openxmlformats.org/officeDocument/2006/relationships/slide"/><Relationship Id="rId40" Target="presProps.xml" Type="http://schemas.openxmlformats.org/officeDocument/2006/relationships/presProps"/><Relationship Id="rId41" Target="viewProps.xml" Type="http://schemas.openxmlformats.org/officeDocument/2006/relationships/viewProps"/><Relationship Id="rId42" Target="theme/theme1.xml" Type="http://schemas.openxmlformats.org/officeDocument/2006/relationships/theme"/><Relationship Id="rId43"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4DC45B-F968-4BD4-B9CC-643D627F3A06}" type="datetimeFigureOut">
              <a:rPr lang="zh-CN" altLang="en-US" smtClean="0"/>
              <a:t>2020/10/26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DBE440-BF7F-4ACA-A94A-1C18E90E5D47}" type="slidenum">
              <a:rPr lang="zh-CN" altLang="en-US" smtClean="0"/>
              <a:t>‹#›</a:t>
            </a:fld>
            <a:endParaRPr lang="zh-CN" altLang="en-US"/>
          </a:p>
        </p:txBody>
      </p:sp>
    </p:spTree>
    <p:extLst>
      <p:ext uri="{BB962C8B-B14F-4D97-AF65-F5344CB8AC3E}">
        <p14:creationId val="2872451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tags/tag1.xml" Type="http://schemas.openxmlformats.org/officeDocument/2006/relationships/tags"/><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tags/tag2.xml" Type="http://schemas.openxmlformats.org/officeDocument/2006/relationships/tags"/><Relationship Id="rId2"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tags/tag3.xml" Type="http://schemas.openxmlformats.org/officeDocument/2006/relationships/tags"/><Relationship Id="rId2"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
        <p:nvSpPr>
          <p:cNvPr id="9" name="矩形 8">
            <a:extLst>
              <a:ext uri="{FF2B5EF4-FFF2-40B4-BE49-F238E27FC236}">
                <a16:creationId xmlns:a16="http://schemas.microsoft.com/office/drawing/2014/main" id="{7A9D02A8-5CD0-4B41-B984-85A930EB4168}"/>
              </a:ext>
            </a:extLst>
          </p:cNvPr>
          <p:cNvSpPr/>
          <p:nvPr userDrawn="1"/>
        </p:nvSpPr>
        <p:spPr>
          <a:xfrm>
            <a:off x="0" y="0"/>
            <a:ext cx="12192000" cy="6858000"/>
          </a:xfrm>
          <a:prstGeom prst="rect">
            <a:avLst/>
          </a:prstGeom>
          <a:solidFill>
            <a:srgbClr val="164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id="{F2AA78EE-45BB-4317-BB8F-814B202960FE}"/>
              </a:ext>
            </a:extLst>
          </p:cNvPr>
          <p:cNvSpPr/>
          <p:nvPr userDrawn="1"/>
        </p:nvSpPr>
        <p:spPr>
          <a:xfrm>
            <a:off x="518160" y="562340"/>
            <a:ext cx="11155680" cy="5929900"/>
          </a:xfrm>
          <a:prstGeom prst="roundRect">
            <a:avLst>
              <a:gd name="adj" fmla="val 55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PA-文本框 28">
            <a:extLst>
              <a:ext uri="{FF2B5EF4-FFF2-40B4-BE49-F238E27FC236}">
                <a16:creationId xmlns:a16="http://schemas.microsoft.com/office/drawing/2014/main" id="{A950D55E-0611-45DD-8B09-A8F529D35D4B}"/>
              </a:ext>
            </a:extLst>
          </p:cNvPr>
          <p:cNvSpPr txBox="1"/>
          <p:nvPr userDrawn="1">
            <p:custDataLst>
              <p:tags r:id="rId1"/>
            </p:custDataLst>
          </p:nvPr>
        </p:nvSpPr>
        <p:spPr>
          <a:xfrm>
            <a:off x="142896" y="162230"/>
            <a:ext cx="3228769" cy="400110"/>
          </a:xfrm>
          <a:prstGeom prst="rect">
            <a:avLst/>
          </a:prstGeom>
          <a:noFill/>
        </p:spPr>
        <p:txBody>
          <a:bodyPr wrap="none" rtlCol="0">
            <a:spAutoFit/>
          </a:bodyPr>
          <a:lstStyle/>
          <a:p>
            <a:r>
              <a:rPr lang="en-US" altLang="zh-CN" sz="2000">
                <a:solidFill>
                  <a:schemeClr val="bg1"/>
                </a:solidFill>
                <a:cs typeface="+mn-ea"/>
                <a:sym typeface="+mn-lt"/>
              </a:rPr>
              <a:t>01.</a:t>
            </a:r>
            <a:r>
              <a:rPr lang="zh-CN" altLang="en-US" sz="2000">
                <a:solidFill>
                  <a:schemeClr val="bg1"/>
                </a:solidFill>
                <a:cs typeface="+mn-ea"/>
                <a:sym typeface="+mn-lt"/>
              </a:rPr>
              <a:t>介绍国内静脉输液的现状</a:t>
            </a:r>
          </a:p>
        </p:txBody>
      </p:sp>
    </p:spTree>
    <p:extLst>
      <p:ext uri="{BB962C8B-B14F-4D97-AF65-F5344CB8AC3E}">
        <p14:creationId val="175261389"/>
      </p:ext>
    </p:extLst>
  </p:cSld>
  <p:clrMapOvr>
    <a:masterClrMapping/>
  </p:clrMapOvr>
  <mc:AlternateContent>
    <mc:Choice Requires="p14">
      <p:transition spd="slow" advTm="3000" p14:dur="2000"/>
    </mc:Choice>
    <mc:Fallback>
      <p:transition spd="slow" advTm="3000"/>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2C4C5823-70F8-4EFC-B512-F8BA6B89C64D}"/>
              </a:ext>
            </a:extLst>
          </p:cNvPr>
          <p:cNvSpPr>
            <a:spLocks noGrp="1"/>
          </p:cNvSpPr>
          <p:nvPr>
            <p:ph type="dt" sz="half" idx="10"/>
          </p:nvPr>
        </p:nvSpPr>
        <p:spPr/>
        <p:txBody>
          <a:bodyPr/>
          <a:lstStyle/>
          <a:p>
            <a:fld id="{F5BB066C-7225-4E99-A7C5-E80C1879FA1D}" type="datetimeFigureOut">
              <a:rPr lang="zh-CN" altLang="en-US" smtClean="0"/>
              <a:t>2020/10/26</a:t>
            </a:fld>
            <a:endParaRPr lang="zh-CN" altLang="en-US"/>
          </a:p>
        </p:txBody>
      </p:sp>
      <p:sp>
        <p:nvSpPr>
          <p:cNvPr id="3" name="页脚占位符 2">
            <a:extLst>
              <a:ext uri="{FF2B5EF4-FFF2-40B4-BE49-F238E27FC236}">
                <a16:creationId xmlns:a16="http://schemas.microsoft.com/office/drawing/2014/main" id="{8CF30443-808B-49B7-BBFA-0CD7A60DC1B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86362E15-BDEB-4612-BDA7-FEBC1E31188A}"/>
              </a:ext>
            </a:extLst>
          </p:cNvPr>
          <p:cNvSpPr>
            <a:spLocks noGrp="1"/>
          </p:cNvSpPr>
          <p:nvPr>
            <p:ph type="sldNum" sz="quarter" idx="12"/>
          </p:nvPr>
        </p:nvSpPr>
        <p:spPr/>
        <p:txBody>
          <a:bodyPr/>
          <a:lstStyle/>
          <a:p>
            <a:fld id="{DE7FF310-E474-4164-8D06-1794735D8042}" type="slidenum">
              <a:rPr lang="zh-CN" altLang="en-US" smtClean="0"/>
              <a:t>‹#›</a:t>
            </a:fld>
            <a:endParaRPr lang="zh-CN" altLang="en-US"/>
          </a:p>
        </p:txBody>
      </p:sp>
    </p:spTree>
    <p:extLst>
      <p:ext uri="{BB962C8B-B14F-4D97-AF65-F5344CB8AC3E}">
        <p14:creationId val="2101910229"/>
      </p:ext>
    </p:extLst>
  </p:cSld>
  <p:clrMapOvr>
    <a:masterClrMapping/>
  </p:clrMapOvr>
  <mc:AlternateContent>
    <mc:Choice Requires="p14">
      <p:transition spd="slow" advTm="3000" p14:dur="2000"/>
    </mc:Choice>
    <mc:Fallback>
      <p:transition spd="slow" advTm="3000"/>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DCCDC304-3CD4-48B8-A4D7-6269D51F7CF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6B23C35-D163-4E43-9F14-961788E847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87EA9F6A-9808-4D9A-9329-08822DC426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4F02F5F-43FC-4EA0-9C5D-AC3E6FD57141}"/>
              </a:ext>
            </a:extLst>
          </p:cNvPr>
          <p:cNvSpPr>
            <a:spLocks noGrp="1"/>
          </p:cNvSpPr>
          <p:nvPr>
            <p:ph type="dt" sz="half" idx="10"/>
          </p:nvPr>
        </p:nvSpPr>
        <p:spPr/>
        <p:txBody>
          <a:bodyPr/>
          <a:lstStyle/>
          <a:p>
            <a:fld id="{F5BB066C-7225-4E99-A7C5-E80C1879FA1D}" type="datetimeFigureOut">
              <a:rPr lang="zh-CN" altLang="en-US" smtClean="0"/>
              <a:t>2020/10/26</a:t>
            </a:fld>
            <a:endParaRPr lang="zh-CN" altLang="en-US"/>
          </a:p>
        </p:txBody>
      </p:sp>
      <p:sp>
        <p:nvSpPr>
          <p:cNvPr id="6" name="页脚占位符 5">
            <a:extLst>
              <a:ext uri="{FF2B5EF4-FFF2-40B4-BE49-F238E27FC236}">
                <a16:creationId xmlns:a16="http://schemas.microsoft.com/office/drawing/2014/main" id="{C94ADAAF-CDC4-43CF-B0C7-15864510337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CEF9E74-C2C4-42C7-ADE5-0EE4487EF6C2}"/>
              </a:ext>
            </a:extLst>
          </p:cNvPr>
          <p:cNvSpPr>
            <a:spLocks noGrp="1"/>
          </p:cNvSpPr>
          <p:nvPr>
            <p:ph type="sldNum" sz="quarter" idx="12"/>
          </p:nvPr>
        </p:nvSpPr>
        <p:spPr/>
        <p:txBody>
          <a:bodyPr/>
          <a:lstStyle/>
          <a:p>
            <a:fld id="{DE7FF310-E474-4164-8D06-1794735D8042}" type="slidenum">
              <a:rPr lang="zh-CN" altLang="en-US" smtClean="0"/>
              <a:t>‹#›</a:t>
            </a:fld>
            <a:endParaRPr lang="zh-CN" altLang="en-US"/>
          </a:p>
        </p:txBody>
      </p:sp>
    </p:spTree>
    <p:extLst>
      <p:ext uri="{BB962C8B-B14F-4D97-AF65-F5344CB8AC3E}">
        <p14:creationId val="2057557381"/>
      </p:ext>
    </p:extLst>
  </p:cSld>
  <p:clrMapOvr>
    <a:masterClrMapping/>
  </p:clrMapOvr>
  <mc:AlternateContent>
    <mc:Choice Requires="p14">
      <p:transition spd="slow" advTm="3000" p14:dur="2000"/>
    </mc:Choice>
    <mc:Fallback>
      <p:transition spd="slow" advTm="3000"/>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F5385895-AD4C-4A2D-8BE8-BA2A1535148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55F0837-0663-4D64-AB70-BF030C5859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2DD8EE4-CAA6-4C7C-A45D-25361A466B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206C798-D62E-48C2-8B9B-27090470FFA0}"/>
              </a:ext>
            </a:extLst>
          </p:cNvPr>
          <p:cNvSpPr>
            <a:spLocks noGrp="1"/>
          </p:cNvSpPr>
          <p:nvPr>
            <p:ph type="dt" sz="half" idx="10"/>
          </p:nvPr>
        </p:nvSpPr>
        <p:spPr/>
        <p:txBody>
          <a:bodyPr/>
          <a:lstStyle/>
          <a:p>
            <a:fld id="{F5BB066C-7225-4E99-A7C5-E80C1879FA1D}" type="datetimeFigureOut">
              <a:rPr lang="zh-CN" altLang="en-US" smtClean="0"/>
              <a:t>2020/10/26</a:t>
            </a:fld>
            <a:endParaRPr lang="zh-CN" altLang="en-US"/>
          </a:p>
        </p:txBody>
      </p:sp>
      <p:sp>
        <p:nvSpPr>
          <p:cNvPr id="6" name="页脚占位符 5">
            <a:extLst>
              <a:ext uri="{FF2B5EF4-FFF2-40B4-BE49-F238E27FC236}">
                <a16:creationId xmlns:a16="http://schemas.microsoft.com/office/drawing/2014/main" id="{7DFC36AE-323A-4D81-BAD7-B6A3B5BB0A9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345A072-D833-4E6A-A05C-16660B06C6BB}"/>
              </a:ext>
            </a:extLst>
          </p:cNvPr>
          <p:cNvSpPr>
            <a:spLocks noGrp="1"/>
          </p:cNvSpPr>
          <p:nvPr>
            <p:ph type="sldNum" sz="quarter" idx="12"/>
          </p:nvPr>
        </p:nvSpPr>
        <p:spPr/>
        <p:txBody>
          <a:bodyPr/>
          <a:lstStyle/>
          <a:p>
            <a:fld id="{DE7FF310-E474-4164-8D06-1794735D8042}" type="slidenum">
              <a:rPr lang="zh-CN" altLang="en-US" smtClean="0"/>
              <a:t>‹#›</a:t>
            </a:fld>
            <a:endParaRPr lang="zh-CN" altLang="en-US"/>
          </a:p>
        </p:txBody>
      </p:sp>
    </p:spTree>
    <p:extLst>
      <p:ext uri="{BB962C8B-B14F-4D97-AF65-F5344CB8AC3E}">
        <p14:creationId val="4153701918"/>
      </p:ext>
    </p:extLst>
  </p:cSld>
  <p:clrMapOvr>
    <a:masterClrMapping/>
  </p:clrMapOvr>
  <mc:AlternateContent>
    <mc:Choice Requires="p14">
      <p:transition spd="slow" advTm="3000" p14:dur="2000"/>
    </mc:Choice>
    <mc:Fallback>
      <p:transition spd="slow" advTm="3000"/>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0F8683D3-BADA-4BF9-A9A8-352DFC87B6A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66D50FE-A436-4FA4-BB55-44C4E8F1A68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6D10EAC-E065-47A7-B8D2-CF040B299DBA}"/>
              </a:ext>
            </a:extLst>
          </p:cNvPr>
          <p:cNvSpPr>
            <a:spLocks noGrp="1"/>
          </p:cNvSpPr>
          <p:nvPr>
            <p:ph type="dt" sz="half" idx="10"/>
          </p:nvPr>
        </p:nvSpPr>
        <p:spPr/>
        <p:txBody>
          <a:bodyPr/>
          <a:lstStyle/>
          <a:p>
            <a:fld id="{F5BB066C-7225-4E99-A7C5-E80C1879FA1D}" type="datetimeFigureOut">
              <a:rPr lang="zh-CN" altLang="en-US" smtClean="0"/>
              <a:t>2020/10/26</a:t>
            </a:fld>
            <a:endParaRPr lang="zh-CN" altLang="en-US"/>
          </a:p>
        </p:txBody>
      </p:sp>
      <p:sp>
        <p:nvSpPr>
          <p:cNvPr id="5" name="页脚占位符 4">
            <a:extLst>
              <a:ext uri="{FF2B5EF4-FFF2-40B4-BE49-F238E27FC236}">
                <a16:creationId xmlns:a16="http://schemas.microsoft.com/office/drawing/2014/main" id="{5362C41B-1637-49B6-B835-F9F67F14DE0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493F8D8-F4B6-458E-A906-792BACE080CB}"/>
              </a:ext>
            </a:extLst>
          </p:cNvPr>
          <p:cNvSpPr>
            <a:spLocks noGrp="1"/>
          </p:cNvSpPr>
          <p:nvPr>
            <p:ph type="sldNum" sz="quarter" idx="12"/>
          </p:nvPr>
        </p:nvSpPr>
        <p:spPr/>
        <p:txBody>
          <a:bodyPr/>
          <a:lstStyle/>
          <a:p>
            <a:fld id="{DE7FF310-E474-4164-8D06-1794735D8042}" type="slidenum">
              <a:rPr lang="zh-CN" altLang="en-US" smtClean="0"/>
              <a:t>‹#›</a:t>
            </a:fld>
            <a:endParaRPr lang="zh-CN" altLang="en-US"/>
          </a:p>
        </p:txBody>
      </p:sp>
    </p:spTree>
    <p:extLst>
      <p:ext uri="{BB962C8B-B14F-4D97-AF65-F5344CB8AC3E}">
        <p14:creationId val="1913719074"/>
      </p:ext>
    </p:extLst>
  </p:cSld>
  <p:clrMapOvr>
    <a:masterClrMapping/>
  </p:clrMapOvr>
  <mc:AlternateContent>
    <mc:Choice Requires="p14">
      <p:transition spd="slow" advTm="3000" p14:dur="2000"/>
    </mc:Choice>
    <mc:Fallback>
      <p:transition spd="slow" advTm="3000"/>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3F539DE5-CE29-4C71-8374-DDDDF344B7B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937440C-3540-4D4E-A02E-BE5525A2263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F46D5F2-0B5A-4302-AA53-C7773A8348D6}"/>
              </a:ext>
            </a:extLst>
          </p:cNvPr>
          <p:cNvSpPr>
            <a:spLocks noGrp="1"/>
          </p:cNvSpPr>
          <p:nvPr>
            <p:ph type="dt" sz="half" idx="10"/>
          </p:nvPr>
        </p:nvSpPr>
        <p:spPr/>
        <p:txBody>
          <a:bodyPr/>
          <a:lstStyle/>
          <a:p>
            <a:fld id="{F5BB066C-7225-4E99-A7C5-E80C1879FA1D}" type="datetimeFigureOut">
              <a:rPr lang="zh-CN" altLang="en-US" smtClean="0"/>
              <a:t>2020/10/26</a:t>
            </a:fld>
            <a:endParaRPr lang="zh-CN" altLang="en-US"/>
          </a:p>
        </p:txBody>
      </p:sp>
      <p:sp>
        <p:nvSpPr>
          <p:cNvPr id="5" name="页脚占位符 4">
            <a:extLst>
              <a:ext uri="{FF2B5EF4-FFF2-40B4-BE49-F238E27FC236}">
                <a16:creationId xmlns:a16="http://schemas.microsoft.com/office/drawing/2014/main" id="{4653FED7-EDFF-4F0A-8853-C3C5D44F0C4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2E0E574-1608-41FB-B26B-38993CEF8846}"/>
              </a:ext>
            </a:extLst>
          </p:cNvPr>
          <p:cNvSpPr>
            <a:spLocks noGrp="1"/>
          </p:cNvSpPr>
          <p:nvPr>
            <p:ph type="sldNum" sz="quarter" idx="12"/>
          </p:nvPr>
        </p:nvSpPr>
        <p:spPr/>
        <p:txBody>
          <a:bodyPr/>
          <a:lstStyle/>
          <a:p>
            <a:fld id="{DE7FF310-E474-4164-8D06-1794735D8042}" type="slidenum">
              <a:rPr lang="zh-CN" altLang="en-US" smtClean="0"/>
              <a:t>‹#›</a:t>
            </a:fld>
            <a:endParaRPr lang="zh-CN" altLang="en-US"/>
          </a:p>
        </p:txBody>
      </p:sp>
    </p:spTree>
    <p:extLst>
      <p:ext uri="{BB962C8B-B14F-4D97-AF65-F5344CB8AC3E}">
        <p14:creationId val="1337674574"/>
      </p:ext>
    </p:extLst>
  </p:cSld>
  <p:clrMapOvr>
    <a:masterClrMapping/>
  </p:clrMapOvr>
  <mc:AlternateContent>
    <mc:Choice Requires="p14">
      <p:transition spd="slow" advTm="3000" p14:dur="2000"/>
    </mc:Choice>
    <mc:Fallback>
      <p:transition spd="slow" advTm="3000"/>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6861228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3157948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21472122"/>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11533884"/>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2020/10/26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3846349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幻灯片">
    <p:spTree>
      <p:nvGrpSpPr>
        <p:cNvPr id="1" name=""/>
        <p:cNvGrpSpPr/>
        <p:nvPr/>
      </p:nvGrpSpPr>
      <p:grpSpPr>
        <a:xfrm>
          <a:off x="0" y="0"/>
          <a:ext cx="0" cy="0"/>
        </a:xfrm>
      </p:grpSpPr>
      <p:sp>
        <p:nvSpPr>
          <p:cNvPr id="9" name="矩形 8">
            <a:extLst>
              <a:ext uri="{FF2B5EF4-FFF2-40B4-BE49-F238E27FC236}">
                <a16:creationId xmlns:a16="http://schemas.microsoft.com/office/drawing/2014/main" id="{7A9D02A8-5CD0-4B41-B984-85A930EB4168}"/>
              </a:ext>
            </a:extLst>
          </p:cNvPr>
          <p:cNvSpPr/>
          <p:nvPr userDrawn="1"/>
        </p:nvSpPr>
        <p:spPr>
          <a:xfrm>
            <a:off x="0" y="0"/>
            <a:ext cx="12192000" cy="6858000"/>
          </a:xfrm>
          <a:prstGeom prst="rect">
            <a:avLst/>
          </a:prstGeom>
          <a:solidFill>
            <a:srgbClr val="164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id="{F2AA78EE-45BB-4317-BB8F-814B202960FE}"/>
              </a:ext>
            </a:extLst>
          </p:cNvPr>
          <p:cNvSpPr/>
          <p:nvPr userDrawn="1"/>
        </p:nvSpPr>
        <p:spPr>
          <a:xfrm>
            <a:off x="518160" y="562340"/>
            <a:ext cx="11155680" cy="5929900"/>
          </a:xfrm>
          <a:prstGeom prst="roundRect">
            <a:avLst>
              <a:gd name="adj" fmla="val 55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PA-文本框 28">
            <a:extLst>
              <a:ext uri="{FF2B5EF4-FFF2-40B4-BE49-F238E27FC236}">
                <a16:creationId xmlns:a16="http://schemas.microsoft.com/office/drawing/2014/main" id="{DFD1ADDB-C9E6-4A99-BA3E-FE44ADAC9E28}"/>
              </a:ext>
            </a:extLst>
          </p:cNvPr>
          <p:cNvSpPr txBox="1"/>
          <p:nvPr userDrawn="1">
            <p:custDataLst>
              <p:tags r:id="rId1"/>
            </p:custDataLst>
          </p:nvPr>
        </p:nvSpPr>
        <p:spPr>
          <a:xfrm>
            <a:off x="142896" y="162230"/>
            <a:ext cx="2715808" cy="400110"/>
          </a:xfrm>
          <a:prstGeom prst="rect">
            <a:avLst/>
          </a:prstGeom>
          <a:noFill/>
        </p:spPr>
        <p:txBody>
          <a:bodyPr wrap="none" rtlCol="0">
            <a:spAutoFit/>
          </a:bodyPr>
          <a:lstStyle/>
          <a:p>
            <a:r>
              <a:rPr lang="en-US" altLang="zh-CN" sz="2000">
                <a:solidFill>
                  <a:schemeClr val="bg1"/>
                </a:solidFill>
                <a:cs typeface="+mn-ea"/>
                <a:sym typeface="+mn-lt"/>
              </a:rPr>
              <a:t>02.</a:t>
            </a:r>
            <a:r>
              <a:rPr lang="zh-CN" altLang="en-US" sz="2000">
                <a:solidFill>
                  <a:schemeClr val="bg1"/>
                </a:solidFill>
                <a:cs typeface="+mn-ea"/>
                <a:sym typeface="+mn-lt"/>
              </a:rPr>
              <a:t>静脉输液的安全问题</a:t>
            </a:r>
          </a:p>
        </p:txBody>
      </p:sp>
    </p:spTree>
    <p:extLst>
      <p:ext uri="{BB962C8B-B14F-4D97-AF65-F5344CB8AC3E}">
        <p14:creationId val="877058739"/>
      </p:ext>
    </p:extLst>
  </p:cSld>
  <p:clrMapOvr>
    <a:masterClrMapping/>
  </p:clrMapOvr>
  <mc:AlternateContent>
    <mc:Choice Requires="p14">
      <p:transition spd="slow" advTm="3000" p14:dur="2000"/>
    </mc:Choice>
    <mc:Fallback>
      <p:transition spd="slow" advTm="3000"/>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2020/10/26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8735330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2020/10/26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49105634"/>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06149687"/>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28844249"/>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08773702"/>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3723282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标题幻灯片">
    <p:spTree>
      <p:nvGrpSpPr>
        <p:cNvPr id="1" name=""/>
        <p:cNvGrpSpPr/>
        <p:nvPr/>
      </p:nvGrpSpPr>
      <p:grpSpPr>
        <a:xfrm>
          <a:off x="0" y="0"/>
          <a:ext cx="0" cy="0"/>
        </a:xfrm>
      </p:grpSpPr>
      <p:sp>
        <p:nvSpPr>
          <p:cNvPr id="9" name="矩形 8">
            <a:extLst>
              <a:ext uri="{FF2B5EF4-FFF2-40B4-BE49-F238E27FC236}">
                <a16:creationId xmlns:a16="http://schemas.microsoft.com/office/drawing/2014/main" id="{7A9D02A8-5CD0-4B41-B984-85A930EB4168}"/>
              </a:ext>
            </a:extLst>
          </p:cNvPr>
          <p:cNvSpPr/>
          <p:nvPr userDrawn="1"/>
        </p:nvSpPr>
        <p:spPr>
          <a:xfrm>
            <a:off x="0" y="0"/>
            <a:ext cx="12192000" cy="6858000"/>
          </a:xfrm>
          <a:prstGeom prst="rect">
            <a:avLst/>
          </a:prstGeom>
          <a:solidFill>
            <a:srgbClr val="164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id="{F2AA78EE-45BB-4317-BB8F-814B202960FE}"/>
              </a:ext>
            </a:extLst>
          </p:cNvPr>
          <p:cNvSpPr/>
          <p:nvPr userDrawn="1"/>
        </p:nvSpPr>
        <p:spPr>
          <a:xfrm>
            <a:off x="518160" y="562340"/>
            <a:ext cx="11155680" cy="5929900"/>
          </a:xfrm>
          <a:prstGeom prst="roundRect">
            <a:avLst>
              <a:gd name="adj" fmla="val 55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PA-文本框 28">
            <a:extLst>
              <a:ext uri="{FF2B5EF4-FFF2-40B4-BE49-F238E27FC236}">
                <a16:creationId xmlns:a16="http://schemas.microsoft.com/office/drawing/2014/main" id="{BD602ED6-A9F9-46E3-8969-8E2D08917480}"/>
              </a:ext>
            </a:extLst>
          </p:cNvPr>
          <p:cNvSpPr txBox="1"/>
          <p:nvPr userDrawn="1">
            <p:custDataLst>
              <p:tags r:id="rId1"/>
            </p:custDataLst>
          </p:nvPr>
        </p:nvSpPr>
        <p:spPr>
          <a:xfrm>
            <a:off x="157646" y="132734"/>
            <a:ext cx="4104638" cy="400110"/>
          </a:xfrm>
          <a:prstGeom prst="rect">
            <a:avLst/>
          </a:prstGeom>
          <a:noFill/>
        </p:spPr>
        <p:txBody>
          <a:bodyPr wrap="square" rtlCol="0">
            <a:spAutoFit/>
          </a:bodyPr>
          <a:lstStyle/>
          <a:p>
            <a:r>
              <a:rPr lang="en-US" altLang="zh-CN" sz="2000">
                <a:solidFill>
                  <a:schemeClr val="bg1"/>
                </a:solidFill>
                <a:cs typeface="+mn-ea"/>
                <a:sym typeface="+mn-lt"/>
              </a:rPr>
              <a:t>03.</a:t>
            </a:r>
            <a:r>
              <a:rPr lang="zh-CN" altLang="en-US" sz="2000">
                <a:solidFill>
                  <a:schemeClr val="bg1"/>
                </a:solidFill>
                <a:cs typeface="+mn-ea"/>
                <a:sym typeface="+mn-lt"/>
              </a:rPr>
              <a:t>建立健全静脉输液的管理制度</a:t>
            </a:r>
          </a:p>
        </p:txBody>
      </p:sp>
    </p:spTree>
    <p:extLst>
      <p:ext uri="{BB962C8B-B14F-4D97-AF65-F5344CB8AC3E}">
        <p14:creationId val="753221771"/>
      </p:ext>
    </p:extLst>
  </p:cSld>
  <p:clrMapOvr>
    <a:masterClrMapping/>
  </p:clrMapOvr>
  <mc:AlternateContent>
    <mc:Choice Requires="p14">
      <p:transition spd="slow" advTm="3000" p14:dur="2000"/>
    </mc:Choice>
    <mc:Fallback>
      <p:transition spd="slow" advTm="3000"/>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标题幻灯片">
    <p:spTree>
      <p:nvGrpSpPr>
        <p:cNvPr id="1" name=""/>
        <p:cNvGrpSpPr/>
        <p:nvPr/>
      </p:nvGrpSpPr>
      <p:grpSpPr>
        <a:xfrm>
          <a:off x="0" y="0"/>
          <a:ext cx="0" cy="0"/>
        </a:xfrm>
      </p:grpSpPr>
      <p:sp>
        <p:nvSpPr>
          <p:cNvPr id="9" name="矩形 8">
            <a:extLst>
              <a:ext uri="{FF2B5EF4-FFF2-40B4-BE49-F238E27FC236}">
                <a16:creationId xmlns:a16="http://schemas.microsoft.com/office/drawing/2014/main" id="{7A9D02A8-5CD0-4B41-B984-85A930EB4168}"/>
              </a:ext>
            </a:extLst>
          </p:cNvPr>
          <p:cNvSpPr/>
          <p:nvPr userDrawn="1"/>
        </p:nvSpPr>
        <p:spPr>
          <a:xfrm>
            <a:off x="0" y="0"/>
            <a:ext cx="12192000" cy="6858000"/>
          </a:xfrm>
          <a:prstGeom prst="rect">
            <a:avLst/>
          </a:prstGeom>
          <a:solidFill>
            <a:srgbClr val="164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id="{F2AA78EE-45BB-4317-BB8F-814B202960FE}"/>
              </a:ext>
            </a:extLst>
          </p:cNvPr>
          <p:cNvSpPr/>
          <p:nvPr userDrawn="1"/>
        </p:nvSpPr>
        <p:spPr>
          <a:xfrm>
            <a:off x="518160" y="562340"/>
            <a:ext cx="11155680" cy="5929900"/>
          </a:xfrm>
          <a:prstGeom prst="roundRect">
            <a:avLst>
              <a:gd name="adj" fmla="val 55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3870628190"/>
      </p:ext>
    </p:extLst>
  </p:cSld>
  <p:clrMapOvr>
    <a:masterClrMapping/>
  </p:clrMapOvr>
  <mc:AlternateContent>
    <mc:Choice Requires="p14">
      <p:transition spd="slow" advTm="3000" p14:dur="2000"/>
    </mc:Choice>
    <mc:Fallback>
      <p:transition spd="slow" advTm="3000"/>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1987E1A6-00DD-4EAC-B1F4-3F9C38A711A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F2F1784-6404-4EA9-8D2B-5BA4BB67B99C}"/>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0428BCD-A915-4C00-B201-FB07BD972B1E}"/>
              </a:ext>
            </a:extLst>
          </p:cNvPr>
          <p:cNvSpPr>
            <a:spLocks noGrp="1"/>
          </p:cNvSpPr>
          <p:nvPr>
            <p:ph type="dt" sz="half" idx="10"/>
          </p:nvPr>
        </p:nvSpPr>
        <p:spPr/>
        <p:txBody>
          <a:bodyPr/>
          <a:lstStyle/>
          <a:p>
            <a:fld id="{F5BB066C-7225-4E99-A7C5-E80C1879FA1D}" type="datetimeFigureOut">
              <a:rPr lang="zh-CN" altLang="en-US" smtClean="0"/>
              <a:t>2020/10/26</a:t>
            </a:fld>
            <a:endParaRPr lang="zh-CN" altLang="en-US"/>
          </a:p>
        </p:txBody>
      </p:sp>
      <p:sp>
        <p:nvSpPr>
          <p:cNvPr id="5" name="页脚占位符 4">
            <a:extLst>
              <a:ext uri="{FF2B5EF4-FFF2-40B4-BE49-F238E27FC236}">
                <a16:creationId xmlns:a16="http://schemas.microsoft.com/office/drawing/2014/main" id="{F793C9C4-862D-4BD5-A296-57C7A4A6C79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7043D1F-3F47-45A1-83DE-E2C55256773B}"/>
              </a:ext>
            </a:extLst>
          </p:cNvPr>
          <p:cNvSpPr>
            <a:spLocks noGrp="1"/>
          </p:cNvSpPr>
          <p:nvPr>
            <p:ph type="sldNum" sz="quarter" idx="12"/>
          </p:nvPr>
        </p:nvSpPr>
        <p:spPr/>
        <p:txBody>
          <a:bodyPr/>
          <a:lstStyle/>
          <a:p>
            <a:fld id="{DE7FF310-E474-4164-8D06-1794735D8042}" type="slidenum">
              <a:rPr lang="zh-CN" altLang="en-US" smtClean="0"/>
              <a:t>‹#›</a:t>
            </a:fld>
            <a:endParaRPr lang="zh-CN" altLang="en-US"/>
          </a:p>
        </p:txBody>
      </p:sp>
    </p:spTree>
    <p:extLst>
      <p:ext uri="{BB962C8B-B14F-4D97-AF65-F5344CB8AC3E}">
        <p14:creationId val="1270506745"/>
      </p:ext>
    </p:extLst>
  </p:cSld>
  <p:clrMapOvr>
    <a:masterClrMapping/>
  </p:clrMapOvr>
  <mc:AlternateContent>
    <mc:Choice Requires="p14">
      <p:transition spd="slow" advTm="3000" p14:dur="2000"/>
    </mc:Choice>
    <mc:Fallback>
      <p:transition spd="slow" advTm="3000"/>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7809E23E-2B9A-430A-A020-82C2E005F66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882AA00-B1D8-4A8E-95C1-BC73B2E918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54EE10E-F4CA-4B34-9D95-202523150EBD}"/>
              </a:ext>
            </a:extLst>
          </p:cNvPr>
          <p:cNvSpPr>
            <a:spLocks noGrp="1"/>
          </p:cNvSpPr>
          <p:nvPr>
            <p:ph type="dt" sz="half" idx="10"/>
          </p:nvPr>
        </p:nvSpPr>
        <p:spPr/>
        <p:txBody>
          <a:bodyPr/>
          <a:lstStyle/>
          <a:p>
            <a:fld id="{F5BB066C-7225-4E99-A7C5-E80C1879FA1D}" type="datetimeFigureOut">
              <a:rPr lang="zh-CN" altLang="en-US" smtClean="0"/>
              <a:t>2020/10/26</a:t>
            </a:fld>
            <a:endParaRPr lang="zh-CN" altLang="en-US"/>
          </a:p>
        </p:txBody>
      </p:sp>
      <p:sp>
        <p:nvSpPr>
          <p:cNvPr id="5" name="页脚占位符 4">
            <a:extLst>
              <a:ext uri="{FF2B5EF4-FFF2-40B4-BE49-F238E27FC236}">
                <a16:creationId xmlns:a16="http://schemas.microsoft.com/office/drawing/2014/main" id="{25FADCD4-D74F-4586-953B-B4331096EA7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083C723-D58F-495D-9F8B-C4B3F2348C5C}"/>
              </a:ext>
            </a:extLst>
          </p:cNvPr>
          <p:cNvSpPr>
            <a:spLocks noGrp="1"/>
          </p:cNvSpPr>
          <p:nvPr>
            <p:ph type="sldNum" sz="quarter" idx="12"/>
          </p:nvPr>
        </p:nvSpPr>
        <p:spPr/>
        <p:txBody>
          <a:bodyPr/>
          <a:lstStyle/>
          <a:p>
            <a:fld id="{DE7FF310-E474-4164-8D06-1794735D8042}" type="slidenum">
              <a:rPr lang="zh-CN" altLang="en-US" smtClean="0"/>
              <a:t>‹#›</a:t>
            </a:fld>
            <a:endParaRPr lang="zh-CN" altLang="en-US"/>
          </a:p>
        </p:txBody>
      </p:sp>
    </p:spTree>
    <p:extLst>
      <p:ext uri="{BB962C8B-B14F-4D97-AF65-F5344CB8AC3E}">
        <p14:creationId val="1560807852"/>
      </p:ext>
    </p:extLst>
  </p:cSld>
  <p:clrMapOvr>
    <a:masterClrMapping/>
  </p:clrMapOvr>
  <mc:AlternateContent>
    <mc:Choice Requires="p14">
      <p:transition spd="slow" advTm="3000" p14:dur="2000"/>
    </mc:Choice>
    <mc:Fallback>
      <p:transition spd="slow" advTm="3000"/>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814A4C1D-4833-4A57-96B6-0B3AD0CF543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51B45C7-808C-46AC-AE97-0F154691D74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CCDD78F-90E4-4167-9213-955832377520}"/>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C5FA02F5-4F68-471D-9C42-D786C28DC18C}"/>
              </a:ext>
            </a:extLst>
          </p:cNvPr>
          <p:cNvSpPr>
            <a:spLocks noGrp="1"/>
          </p:cNvSpPr>
          <p:nvPr>
            <p:ph type="dt" sz="half" idx="10"/>
          </p:nvPr>
        </p:nvSpPr>
        <p:spPr/>
        <p:txBody>
          <a:bodyPr/>
          <a:lstStyle/>
          <a:p>
            <a:fld id="{F5BB066C-7225-4E99-A7C5-E80C1879FA1D}" type="datetimeFigureOut">
              <a:rPr lang="zh-CN" altLang="en-US" smtClean="0"/>
              <a:t>2020/10/26</a:t>
            </a:fld>
            <a:endParaRPr lang="zh-CN" altLang="en-US"/>
          </a:p>
        </p:txBody>
      </p:sp>
      <p:sp>
        <p:nvSpPr>
          <p:cNvPr id="6" name="页脚占位符 5">
            <a:extLst>
              <a:ext uri="{FF2B5EF4-FFF2-40B4-BE49-F238E27FC236}">
                <a16:creationId xmlns:a16="http://schemas.microsoft.com/office/drawing/2014/main" id="{8173BC7E-1176-435E-9B84-A871FEE5DC0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88FCC06-4B80-4544-9B3F-35560002A379}"/>
              </a:ext>
            </a:extLst>
          </p:cNvPr>
          <p:cNvSpPr>
            <a:spLocks noGrp="1"/>
          </p:cNvSpPr>
          <p:nvPr>
            <p:ph type="sldNum" sz="quarter" idx="12"/>
          </p:nvPr>
        </p:nvSpPr>
        <p:spPr/>
        <p:txBody>
          <a:bodyPr/>
          <a:lstStyle/>
          <a:p>
            <a:fld id="{DE7FF310-E474-4164-8D06-1794735D8042}" type="slidenum">
              <a:rPr lang="zh-CN" altLang="en-US" smtClean="0"/>
              <a:t>‹#›</a:t>
            </a:fld>
            <a:endParaRPr lang="zh-CN" altLang="en-US"/>
          </a:p>
        </p:txBody>
      </p:sp>
    </p:spTree>
    <p:extLst>
      <p:ext uri="{BB962C8B-B14F-4D97-AF65-F5344CB8AC3E}">
        <p14:creationId val="3171985604"/>
      </p:ext>
    </p:extLst>
  </p:cSld>
  <p:clrMapOvr>
    <a:masterClrMapping/>
  </p:clrMapOvr>
  <mc:AlternateContent>
    <mc:Choice Requires="p14">
      <p:transition spd="slow" advTm="3000" p14:dur="2000"/>
    </mc:Choice>
    <mc:Fallback>
      <p:transition spd="slow" advTm="3000"/>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692AA5DF-AA0E-45C5-9AB6-725AA9AFDF6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E2E84B5-F70B-4CE3-8778-9FA58DB491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A56F7A0-FB99-4D93-87EE-06192DEDB152}"/>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58250CF-BC3E-484C-9973-B78A7B39CF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F5221A2-46F9-436F-8573-F0408A6A2BC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309E8AE-5988-4429-A615-5D553781873B}"/>
              </a:ext>
            </a:extLst>
          </p:cNvPr>
          <p:cNvSpPr>
            <a:spLocks noGrp="1"/>
          </p:cNvSpPr>
          <p:nvPr>
            <p:ph type="dt" sz="half" idx="10"/>
          </p:nvPr>
        </p:nvSpPr>
        <p:spPr/>
        <p:txBody>
          <a:bodyPr/>
          <a:lstStyle/>
          <a:p>
            <a:fld id="{F5BB066C-7225-4E99-A7C5-E80C1879FA1D}" type="datetimeFigureOut">
              <a:rPr lang="zh-CN" altLang="en-US" smtClean="0"/>
              <a:t>2020/10/26</a:t>
            </a:fld>
            <a:endParaRPr lang="zh-CN" altLang="en-US"/>
          </a:p>
        </p:txBody>
      </p:sp>
      <p:sp>
        <p:nvSpPr>
          <p:cNvPr id="8" name="页脚占位符 7">
            <a:extLst>
              <a:ext uri="{FF2B5EF4-FFF2-40B4-BE49-F238E27FC236}">
                <a16:creationId xmlns:a16="http://schemas.microsoft.com/office/drawing/2014/main" id="{81A9DF91-9BF3-43E9-9247-56B2D5BA8B9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D2D092CA-2CBF-413C-B09C-91FC2CCB2498}"/>
              </a:ext>
            </a:extLst>
          </p:cNvPr>
          <p:cNvSpPr>
            <a:spLocks noGrp="1"/>
          </p:cNvSpPr>
          <p:nvPr>
            <p:ph type="sldNum" sz="quarter" idx="12"/>
          </p:nvPr>
        </p:nvSpPr>
        <p:spPr/>
        <p:txBody>
          <a:bodyPr/>
          <a:lstStyle/>
          <a:p>
            <a:fld id="{DE7FF310-E474-4164-8D06-1794735D8042}" type="slidenum">
              <a:rPr lang="zh-CN" altLang="en-US" smtClean="0"/>
              <a:t>‹#›</a:t>
            </a:fld>
            <a:endParaRPr lang="zh-CN" altLang="en-US"/>
          </a:p>
        </p:txBody>
      </p:sp>
    </p:spTree>
    <p:extLst>
      <p:ext uri="{BB962C8B-B14F-4D97-AF65-F5344CB8AC3E}">
        <p14:creationId val="648327672"/>
      </p:ext>
    </p:extLst>
  </p:cSld>
  <p:clrMapOvr>
    <a:masterClrMapping/>
  </p:clrMapOvr>
  <mc:AlternateContent>
    <mc:Choice Requires="p14">
      <p:transition spd="slow" advTm="3000" p14:dur="2000"/>
    </mc:Choice>
    <mc:Fallback>
      <p:transition spd="slow" advTm="3000"/>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8AE37D47-C571-4EC3-803E-294EA26A536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FC17758-03B4-4BDE-A404-3FD46F0AD373}"/>
              </a:ext>
            </a:extLst>
          </p:cNvPr>
          <p:cNvSpPr>
            <a:spLocks noGrp="1"/>
          </p:cNvSpPr>
          <p:nvPr>
            <p:ph type="dt" sz="half" idx="10"/>
          </p:nvPr>
        </p:nvSpPr>
        <p:spPr/>
        <p:txBody>
          <a:bodyPr/>
          <a:lstStyle/>
          <a:p>
            <a:fld id="{F5BB066C-7225-4E99-A7C5-E80C1879FA1D}" type="datetimeFigureOut">
              <a:rPr lang="zh-CN" altLang="en-US" smtClean="0"/>
              <a:t>2020/10/26</a:t>
            </a:fld>
            <a:endParaRPr lang="zh-CN" altLang="en-US"/>
          </a:p>
        </p:txBody>
      </p:sp>
      <p:sp>
        <p:nvSpPr>
          <p:cNvPr id="4" name="页脚占位符 3">
            <a:extLst>
              <a:ext uri="{FF2B5EF4-FFF2-40B4-BE49-F238E27FC236}">
                <a16:creationId xmlns:a16="http://schemas.microsoft.com/office/drawing/2014/main" id="{1CE6F711-961D-4646-89D3-6FC45AC356A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AD82BDB-D81A-4437-A24A-53CAEC6ED02C}"/>
              </a:ext>
            </a:extLst>
          </p:cNvPr>
          <p:cNvSpPr>
            <a:spLocks noGrp="1"/>
          </p:cNvSpPr>
          <p:nvPr>
            <p:ph type="sldNum" sz="quarter" idx="12"/>
          </p:nvPr>
        </p:nvSpPr>
        <p:spPr/>
        <p:txBody>
          <a:bodyPr/>
          <a:lstStyle/>
          <a:p>
            <a:fld id="{DE7FF310-E474-4164-8D06-1794735D8042}" type="slidenum">
              <a:rPr lang="zh-CN" altLang="en-US" smtClean="0"/>
              <a:t>‹#›</a:t>
            </a:fld>
            <a:endParaRPr lang="zh-CN" altLang="en-US"/>
          </a:p>
        </p:txBody>
      </p:sp>
    </p:spTree>
    <p:extLst>
      <p:ext uri="{BB962C8B-B14F-4D97-AF65-F5344CB8AC3E}">
        <p14:creationId val="2991974570"/>
      </p:ext>
    </p:extLst>
  </p:cSld>
  <p:clrMapOvr>
    <a:masterClrMapping/>
  </p:clrMapOvr>
  <mc:AlternateContent>
    <mc:Choice Requires="p14">
      <p:transition spd="slow" advTm="3000" p14:dur="2000"/>
    </mc:Choice>
    <mc:Fallback>
      <p:transition spd="slow" advTm="3000"/>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5.xml" Type="http://schemas.openxmlformats.org/officeDocument/2006/relationships/slideLayout"/><Relationship Id="rId10" Target="../slideLayouts/slideLayout24.xml" Type="http://schemas.openxmlformats.org/officeDocument/2006/relationships/slideLayout"/><Relationship Id="rId11" Target="../slideLayouts/slideLayout25.xml" Type="http://schemas.openxmlformats.org/officeDocument/2006/relationships/slideLayout"/><Relationship Id="rId12" Target="../theme/theme2.xml" Type="http://schemas.openxmlformats.org/officeDocument/2006/relationships/theme"/><Relationship Id="rId2" Target="../slideLayouts/slideLayout16.xml" Type="http://schemas.openxmlformats.org/officeDocument/2006/relationships/slideLayout"/><Relationship Id="rId3" Target="../slideLayouts/slideLayout17.xml" Type="http://schemas.openxmlformats.org/officeDocument/2006/relationships/slideLayout"/><Relationship Id="rId4" Target="../slideLayouts/slideLayout18.xml" Type="http://schemas.openxmlformats.org/officeDocument/2006/relationships/slideLayout"/><Relationship Id="rId5" Target="../slideLayouts/slideLayout19.xml" Type="http://schemas.openxmlformats.org/officeDocument/2006/relationships/slideLayout"/><Relationship Id="rId6" Target="../slideLayouts/slideLayout20.xml" Type="http://schemas.openxmlformats.org/officeDocument/2006/relationships/slideLayout"/><Relationship Id="rId7" Target="../slideLayouts/slideLayout21.xml" Type="http://schemas.openxmlformats.org/officeDocument/2006/relationships/slideLayout"/><Relationship Id="rId8" Target="../slideLayouts/slideLayout22.xml" Type="http://schemas.openxmlformats.org/officeDocument/2006/relationships/slideLayout"/><Relationship Id="rId9" Target="../slideLayouts/slideLayout2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D2310794-4650-42C7-AC68-68D62EF7EE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569DE5D-8842-4328-92A1-70E1FB7194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82468D2-8505-43DA-A211-F859BEFDB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BB066C-7225-4E99-A7C5-E80C1879FA1D}" type="datetimeFigureOut">
              <a:rPr lang="zh-CN" altLang="en-US" smtClean="0"/>
              <a:t>2020/10/26</a:t>
            </a:fld>
            <a:endParaRPr lang="zh-CN" altLang="en-US"/>
          </a:p>
        </p:txBody>
      </p:sp>
      <p:sp>
        <p:nvSpPr>
          <p:cNvPr id="5" name="页脚占位符 4">
            <a:extLst>
              <a:ext uri="{FF2B5EF4-FFF2-40B4-BE49-F238E27FC236}">
                <a16:creationId xmlns:a16="http://schemas.microsoft.com/office/drawing/2014/main" id="{5DDD16A0-FDA4-4EDD-ADD1-3CFA6D47BC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6E33A57-8E77-4294-AA2C-2F39639F16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FF310-E474-4164-8D06-1794735D8042}" type="slidenum">
              <a:rPr lang="zh-CN" altLang="en-US" smtClean="0"/>
              <a:t>‹#›</a:t>
            </a:fld>
            <a:endParaRPr lang="zh-CN" altLang="en-US"/>
          </a:p>
        </p:txBody>
      </p:sp>
    </p:spTree>
    <p:extLst>
      <p:ext uri="{BB962C8B-B14F-4D97-AF65-F5344CB8AC3E}">
        <p14:creationId val="44785886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mc:AlternateContent>
    <mc:Choice Requires="p14">
      <p:transition spd="slow" advTm="3000" p14:dur="2000"/>
    </mc:Choice>
    <mc:Fallback>
      <p:transition spd="slow" advTm="3000"/>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2020/10/26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1410554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1.png" Type="http://schemas.openxmlformats.org/officeDocument/2006/relationships/image"/><Relationship Id="rId3" Target="../tags/tag4.xml" Type="http://schemas.openxmlformats.org/officeDocument/2006/relationships/tags"/><Relationship Id="rId4" Target="../tags/tag5.xml" Type="http://schemas.openxmlformats.org/officeDocument/2006/relationships/tags"/><Relationship Id="rId5"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png" Type="http://schemas.openxmlformats.org/officeDocument/2006/relationships/image"/><Relationship Id="rId3" Target="../tags/tag8.xml" Type="http://schemas.openxmlformats.org/officeDocument/2006/relationships/tags"/><Relationship Id="rId4" Target="../tags/tag9.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8.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9.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0.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1.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2.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3.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4.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5.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6.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7.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8.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png" Type="http://schemas.openxmlformats.org/officeDocument/2006/relationships/image"/><Relationship Id="rId3" Target="../tags/tag6.xml" Type="http://schemas.openxmlformats.org/officeDocument/2006/relationships/tags"/><Relationship Id="rId4" Target="../tags/tag7.xml" Type="http://schemas.openxmlformats.org/officeDocument/2006/relationships/tags"/></Relationships>
</file>

<file path=ppt/slides/_rels/slide3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9.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png" Type="http://schemas.openxmlformats.org/officeDocument/2006/relationships/image"/><Relationship Id="rId3" Target="../tags/tag10.xml" Type="http://schemas.openxmlformats.org/officeDocument/2006/relationships/tags"/><Relationship Id="rId4" Target="../tags/tag11.xml" Type="http://schemas.openxmlformats.org/officeDocument/2006/relationships/tags"/></Relationships>
</file>

<file path=ppt/slides/_rels/slide32.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33.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34.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35.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1.png" Type="http://schemas.openxmlformats.org/officeDocument/2006/relationships/image"/><Relationship Id="rId3" Target="../tags/tag12.xml" Type="http://schemas.openxmlformats.org/officeDocument/2006/relationships/tags"/><Relationship Id="rId4" Target="../tags/tag13.xml" Type="http://schemas.openxmlformats.org/officeDocument/2006/relationships/tags"/><Relationship Id="rId5"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2" name="图片 21">
            <a:extLst>
              <a:ext uri="{FF2B5EF4-FFF2-40B4-BE49-F238E27FC236}">
                <a16:creationId xmlns:a16="http://schemas.microsoft.com/office/drawing/2014/main" id="{2E1A3FE2-DF2E-4892-9D8B-917DD18B79B8}"/>
              </a:ext>
            </a:extLst>
          </p:cNvPr>
          <p:cNvPicPr>
            <a:picLocks noChangeAspect="1"/>
          </p:cNvPicPr>
          <p:nvPr/>
        </p:nvPicPr>
        <p:blipFill>
          <a:blip r:embed="rId2">
            <a:extLst>
              <a:ext uri="{28A0092B-C50C-407E-A947-70E740481C1C}">
                <a14:useLocalDpi val="0"/>
              </a:ext>
            </a:extLst>
          </a:blip>
          <a:stretch>
            <a:fillRect/>
          </a:stretch>
        </p:blipFill>
        <p:spPr>
          <a:xfrm flipH="1">
            <a:off x="-14476" y="-50690"/>
            <a:ext cx="12191999" cy="6921947"/>
          </a:xfrm>
          <a:prstGeom prst="rect">
            <a:avLst/>
          </a:prstGeom>
        </p:spPr>
      </p:pic>
      <p:graphicFrame>
        <p:nvGraphicFramePr>
          <p:cNvPr id="26" name="表格 26">
            <a:extLst>
              <a:ext uri="{FF2B5EF4-FFF2-40B4-BE49-F238E27FC236}">
                <a16:creationId xmlns:a16="http://schemas.microsoft.com/office/drawing/2014/main" id="{1A25C15A-3B70-451F-B00A-9426B53F2411}"/>
              </a:ext>
            </a:extLst>
          </p:cNvPr>
          <p:cNvGraphicFramePr>
            <a:graphicFrameLocks noGrp="1"/>
          </p:cNvGraphicFramePr>
          <p:nvPr>
            <p:extLst>
              <p:ext uri="{D42A27DB-BD31-4B8C-83A1-F6EECF244321}">
                <p14:modId val="3829384308"/>
              </p:ext>
            </p:extLst>
          </p:nvPr>
        </p:nvGraphicFramePr>
        <p:xfrm>
          <a:off x="517602" y="408293"/>
          <a:ext cx="11168880" cy="6015024"/>
        </p:xfrm>
        <a:graphic>
          <a:graphicData uri="http://schemas.openxmlformats.org/drawingml/2006/table">
            <a:tbl>
              <a:tblPr bandRow="1" firstRow="1">
                <a:tableStyleId>{5C22544A-7EE6-4342-B048-85BDC9FD1C3A}</a:tableStyleId>
              </a:tblPr>
              <a:tblGrid>
                <a:gridCol w="1116888">
                  <a:extLst>
                    <a:ext uri="{9D8B030D-6E8A-4147-A177-3AD203B41FA5}">
                      <a16:colId xmlns:a16="http://schemas.microsoft.com/office/drawing/2014/main" val="1730829118"/>
                    </a:ext>
                  </a:extLst>
                </a:gridCol>
                <a:gridCol w="1116888">
                  <a:extLst>
                    <a:ext uri="{9D8B030D-6E8A-4147-A177-3AD203B41FA5}">
                      <a16:colId xmlns:a16="http://schemas.microsoft.com/office/drawing/2014/main" val="2211213150"/>
                    </a:ext>
                  </a:extLst>
                </a:gridCol>
                <a:gridCol w="1116888">
                  <a:extLst>
                    <a:ext uri="{9D8B030D-6E8A-4147-A177-3AD203B41FA5}">
                      <a16:colId xmlns:a16="http://schemas.microsoft.com/office/drawing/2014/main" val="3799243372"/>
                    </a:ext>
                  </a:extLst>
                </a:gridCol>
                <a:gridCol w="1116888">
                  <a:extLst>
                    <a:ext uri="{9D8B030D-6E8A-4147-A177-3AD203B41FA5}">
                      <a16:colId xmlns:a16="http://schemas.microsoft.com/office/drawing/2014/main" val="393223909"/>
                    </a:ext>
                  </a:extLst>
                </a:gridCol>
                <a:gridCol w="1116888">
                  <a:extLst>
                    <a:ext uri="{9D8B030D-6E8A-4147-A177-3AD203B41FA5}">
                      <a16:colId xmlns:a16="http://schemas.microsoft.com/office/drawing/2014/main" val="2927519851"/>
                    </a:ext>
                  </a:extLst>
                </a:gridCol>
                <a:gridCol w="1116888">
                  <a:extLst>
                    <a:ext uri="{9D8B030D-6E8A-4147-A177-3AD203B41FA5}">
                      <a16:colId xmlns:a16="http://schemas.microsoft.com/office/drawing/2014/main" val="1170744922"/>
                    </a:ext>
                  </a:extLst>
                </a:gridCol>
                <a:gridCol w="1116888">
                  <a:extLst>
                    <a:ext uri="{9D8B030D-6E8A-4147-A177-3AD203B41FA5}">
                      <a16:colId xmlns:a16="http://schemas.microsoft.com/office/drawing/2014/main" val="1777102989"/>
                    </a:ext>
                  </a:extLst>
                </a:gridCol>
                <a:gridCol w="1116888">
                  <a:extLst>
                    <a:ext uri="{9D8B030D-6E8A-4147-A177-3AD203B41FA5}">
                      <a16:colId xmlns:a16="http://schemas.microsoft.com/office/drawing/2014/main" val="1680649255"/>
                    </a:ext>
                  </a:extLst>
                </a:gridCol>
                <a:gridCol w="1116888">
                  <a:extLst>
                    <a:ext uri="{9D8B030D-6E8A-4147-A177-3AD203B41FA5}">
                      <a16:colId xmlns:a16="http://schemas.microsoft.com/office/drawing/2014/main" val="3112485255"/>
                    </a:ext>
                  </a:extLst>
                </a:gridCol>
                <a:gridCol w="1116888">
                  <a:extLst>
                    <a:ext uri="{9D8B030D-6E8A-4147-A177-3AD203B41FA5}">
                      <a16:colId xmlns:a16="http://schemas.microsoft.com/office/drawing/2014/main" val="3947604182"/>
                    </a:ext>
                  </a:extLst>
                </a:gridCol>
              </a:tblGrid>
              <a:tr h="751851">
                <a:tc>
                  <a:txBody>
                    <a:bodyPr vert="horz" wrap="square"/>
                    <a:lstStyle/>
                    <a:p>
                      <a:endParaRPr altLang="en-US" lang="zh-CN" sz="3700"/>
                    </a:p>
                  </a:txBody>
                  <a:tcPr marB="93999" marL="187998" marR="187998" marT="93999">
                    <a:lnL cmpd="sng" w="12700">
                      <a:noFill/>
                    </a:lnL>
                    <a:lnR algn="ctr" cap="flat" cmpd="sng" w="28575">
                      <a:solidFill>
                        <a:schemeClr val="bg1"/>
                      </a:solidFill>
                      <a:prstDash val="solid"/>
                      <a:round/>
                      <a:headEnd len="med" type="none" w="med"/>
                      <a:tailEnd len="med" type="none" w="med"/>
                    </a:lnR>
                    <a:lnT cmpd="sng" w="12700">
                      <a:noFill/>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cmpd="sng" w="12700">
                      <a:noFill/>
                    </a:lnR>
                    <a:lnT cmpd="sng" w="12700">
                      <a:noFill/>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2386535793"/>
                  </a:ext>
                </a:extLst>
              </a:tr>
              <a:tr h="751851">
                <a:tc>
                  <a:txBody>
                    <a:bodyPr vert="horz" wrap="square"/>
                    <a:lstStyle/>
                    <a:p>
                      <a:endParaRPr altLang="en-US" lang="zh-CN" sz="3700"/>
                    </a:p>
                  </a:txBody>
                  <a:tcPr marB="93999" marL="187998" marR="187998" marT="93999">
                    <a:lnL cmpd="sng" w="12700">
                      <a:noFill/>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cmpd="sng" w="12700">
                      <a:noFill/>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1713804194"/>
                  </a:ext>
                </a:extLst>
              </a:tr>
              <a:tr h="751851">
                <a:tc>
                  <a:txBody>
                    <a:bodyPr vert="horz" wrap="square"/>
                    <a:lstStyle/>
                    <a:p>
                      <a:endParaRPr altLang="en-US" lang="zh-CN" sz="3700"/>
                    </a:p>
                  </a:txBody>
                  <a:tcPr marB="93999" marL="187998" marR="187998" marT="93999">
                    <a:lnL cmpd="sng" w="12700">
                      <a:noFill/>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cmpd="sng" w="12700">
                      <a:noFill/>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906240893"/>
                  </a:ext>
                </a:extLst>
              </a:tr>
              <a:tr h="751851">
                <a:tc>
                  <a:txBody>
                    <a:bodyPr vert="horz" wrap="square"/>
                    <a:lstStyle/>
                    <a:p>
                      <a:endParaRPr altLang="en-US" lang="zh-CN" sz="3700"/>
                    </a:p>
                  </a:txBody>
                  <a:tcPr marB="93999" marL="187998" marR="187998" marT="93999">
                    <a:lnL cmpd="sng" w="12700">
                      <a:noFill/>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cmpd="sng" w="12700">
                      <a:noFill/>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2296356211"/>
                  </a:ext>
                </a:extLst>
              </a:tr>
              <a:tr h="751851">
                <a:tc>
                  <a:txBody>
                    <a:bodyPr vert="horz" wrap="square"/>
                    <a:lstStyle/>
                    <a:p>
                      <a:endParaRPr altLang="en-US" lang="zh-CN" sz="3700"/>
                    </a:p>
                  </a:txBody>
                  <a:tcPr marB="93999" marL="187998" marR="187998" marT="93999">
                    <a:lnL cmpd="sng" w="12700">
                      <a:noFill/>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cmpd="sng" w="12700">
                      <a:noFill/>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1227322623"/>
                  </a:ext>
                </a:extLst>
              </a:tr>
              <a:tr h="751851">
                <a:tc>
                  <a:txBody>
                    <a:bodyPr vert="horz" wrap="square"/>
                    <a:lstStyle/>
                    <a:p>
                      <a:endParaRPr altLang="en-US" lang="zh-CN" sz="3700"/>
                    </a:p>
                  </a:txBody>
                  <a:tcPr marB="93999" marL="187998" marR="187998" marT="93999">
                    <a:lnL cmpd="sng" w="12700">
                      <a:noFill/>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cmpd="sng" w="12700">
                      <a:noFill/>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3588627962"/>
                  </a:ext>
                </a:extLst>
              </a:tr>
              <a:tr h="751851">
                <a:tc>
                  <a:txBody>
                    <a:bodyPr vert="horz" wrap="square"/>
                    <a:lstStyle/>
                    <a:p>
                      <a:endParaRPr altLang="en-US" lang="zh-CN" sz="3700"/>
                    </a:p>
                  </a:txBody>
                  <a:tcPr marB="93999" marL="187998" marR="187998" marT="93999">
                    <a:lnL cmpd="sng" w="12700">
                      <a:noFill/>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cmpd="sng" w="12700">
                      <a:noFill/>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1904790530"/>
                  </a:ext>
                </a:extLst>
              </a:tr>
              <a:tr h="751851">
                <a:tc>
                  <a:txBody>
                    <a:bodyPr vert="horz" wrap="square"/>
                    <a:lstStyle/>
                    <a:p>
                      <a:endParaRPr altLang="en-US" lang="zh-CN" sz="3700"/>
                    </a:p>
                  </a:txBody>
                  <a:tcPr marB="93999" marL="187998" marR="187998" marT="93999">
                    <a:lnL cmpd="sng" w="12700">
                      <a:noFill/>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cmpd="sng" w="12700">
                      <a:noFill/>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cmpd="sng" w="12700">
                      <a:noFill/>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cmpd="sng" w="12700">
                      <a:noFill/>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cmpd="sng" w="12700">
                      <a:noFill/>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cmpd="sng" w="12700">
                      <a:noFill/>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cmpd="sng" w="12700">
                      <a:noFill/>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cmpd="sng" w="12700">
                      <a:noFill/>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cmpd="sng" w="12700">
                      <a:noFill/>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cmpd="sng" w="12700">
                      <a:noFill/>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cmpd="sng" w="12700">
                      <a:noFill/>
                    </a:lnR>
                    <a:lnT algn="ctr" cap="flat" cmpd="sng" w="28575">
                      <a:solidFill>
                        <a:schemeClr val="bg1"/>
                      </a:solidFill>
                      <a:prstDash val="solid"/>
                      <a:round/>
                      <a:headEnd len="med" type="none" w="med"/>
                      <a:tailEnd len="med" type="none" w="med"/>
                    </a:lnT>
                    <a:lnB cmpd="sng" w="12700">
                      <a:noFill/>
                    </a:lnB>
                    <a:lnTlToBr cmpd="sng" w="12700">
                      <a:noFill/>
                      <a:prstDash val="solid"/>
                    </a:lnTlToBr>
                    <a:lnBlToTr cmpd="sng" w="12700">
                      <a:noFill/>
                      <a:prstDash val="solid"/>
                    </a:lnBlToTr>
                    <a:noFill/>
                  </a:tcPr>
                </a:tc>
                <a:extLst>
                  <a:ext uri="{0D108BD9-81ED-4DB2-BD59-A6C34878D82A}">
                    <a16:rowId xmlns:a16="http://schemas.microsoft.com/office/drawing/2014/main" val="13341407"/>
                  </a:ext>
                </a:extLst>
              </a:tr>
            </a:tbl>
          </a:graphicData>
        </a:graphic>
      </p:graphicFrame>
      <p:sp>
        <p:nvSpPr>
          <p:cNvPr id="30" name="矩形: 圆角 29">
            <a:extLst>
              <a:ext uri="{FF2B5EF4-FFF2-40B4-BE49-F238E27FC236}">
                <a16:creationId xmlns:a16="http://schemas.microsoft.com/office/drawing/2014/main" id="{CBFDD356-C4A4-41A1-AC7F-11AA0D56B722}"/>
              </a:ext>
            </a:extLst>
          </p:cNvPr>
          <p:cNvSpPr/>
          <p:nvPr/>
        </p:nvSpPr>
        <p:spPr>
          <a:xfrm>
            <a:off x="1146258" y="3663561"/>
            <a:ext cx="6889906" cy="496277"/>
          </a:xfrm>
          <a:prstGeom prst="roundRect">
            <a:avLst>
              <a:gd fmla="val 44817" name="adj"/>
            </a:avLst>
          </a:prstGeom>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PA-矩形 13">
            <a:extLst>
              <a:ext uri="{FF2B5EF4-FFF2-40B4-BE49-F238E27FC236}">
                <a16:creationId xmlns:a16="http://schemas.microsoft.com/office/drawing/2014/main" id="{D59E621D-D253-483A-A1E8-71B259D58903}"/>
              </a:ext>
            </a:extLst>
          </p:cNvPr>
          <p:cNvSpPr/>
          <p:nvPr>
            <p:custDataLst>
              <p:tags r:id="rId3"/>
            </p:custDataLst>
          </p:nvPr>
        </p:nvSpPr>
        <p:spPr>
          <a:xfrm>
            <a:off x="1049185" y="2648862"/>
            <a:ext cx="7040880" cy="1005840"/>
          </a:xfrm>
          <a:prstGeom prst="rect">
            <a:avLst/>
          </a:prstGeom>
        </p:spPr>
        <p:txBody>
          <a:bodyPr wrap="none">
            <a:spAutoFit/>
          </a:bodyPr>
          <a:lstStyle/>
          <a:p>
            <a:r>
              <a:rPr altLang="en-US" lang="zh-CN" sz="6000">
                <a:solidFill>
                  <a:srgbClr val="FF0000"/>
                </a:solidFill>
                <a:latin charset="-122" panose="02000500000000000000" pitchFamily="2" typeface="字体视界-NWE粗楷体"/>
                <a:ea charset="-122" panose="02000500000000000000" pitchFamily="2" typeface="字体视界-NWE粗楷体"/>
                <a:cs typeface="+mn-ea"/>
                <a:sym typeface="+mn-lt"/>
              </a:rPr>
              <a:t>静脉输液的安全问题</a:t>
            </a:r>
          </a:p>
        </p:txBody>
      </p:sp>
      <p:sp>
        <p:nvSpPr>
          <p:cNvPr id="8" name="PA-矩形 14">
            <a:extLst>
              <a:ext uri="{FF2B5EF4-FFF2-40B4-BE49-F238E27FC236}">
                <a16:creationId xmlns:a16="http://schemas.microsoft.com/office/drawing/2014/main" id="{2DD1EBBA-9869-41FC-8916-5EB2F2E3F3C2}"/>
              </a:ext>
            </a:extLst>
          </p:cNvPr>
          <p:cNvSpPr/>
          <p:nvPr>
            <p:custDataLst>
              <p:tags r:id="rId4"/>
            </p:custDataLst>
          </p:nvPr>
        </p:nvSpPr>
        <p:spPr>
          <a:xfrm>
            <a:off x="2260380" y="2031108"/>
            <a:ext cx="5775783" cy="640080"/>
          </a:xfrm>
          <a:prstGeom prst="rect">
            <a:avLst/>
          </a:prstGeom>
        </p:spPr>
        <p:txBody>
          <a:bodyPr wrap="square">
            <a:spAutoFit/>
          </a:bodyPr>
          <a:lstStyle/>
          <a:p>
            <a:pPr algn="dist"/>
            <a:r>
              <a:rPr altLang="en-US" lang="zh-CN" sz="3600">
                <a:solidFill>
                  <a:srgbClr val="005EE5"/>
                </a:solidFill>
                <a:cs typeface="+mn-ea"/>
                <a:sym typeface="+mn-lt"/>
              </a:rPr>
              <a:t>INTRAVENOUS FLUIDS</a:t>
            </a:r>
          </a:p>
        </p:txBody>
      </p:sp>
      <p:grpSp>
        <p:nvGrpSpPr>
          <p:cNvPr id="9" name="组合 109">
            <a:extLst>
              <a:ext uri="{FF2B5EF4-FFF2-40B4-BE49-F238E27FC236}">
                <a16:creationId xmlns:a16="http://schemas.microsoft.com/office/drawing/2014/main" id="{B40FE0A7-1A12-49B3-8897-61F706CD996F}"/>
              </a:ext>
            </a:extLst>
          </p:cNvPr>
          <p:cNvGrpSpPr/>
          <p:nvPr/>
        </p:nvGrpSpPr>
        <p:grpSpPr>
          <a:xfrm>
            <a:off x="1865762" y="5002818"/>
            <a:ext cx="1669237" cy="379833"/>
            <a:chOff x="4691052" y="3433980"/>
            <a:chExt cx="1939803" cy="273329"/>
          </a:xfrm>
        </p:grpSpPr>
        <p:sp>
          <p:nvSpPr>
            <p:cNvPr id="10" name="圆角矩形 34">
              <a:extLst>
                <a:ext uri="{FF2B5EF4-FFF2-40B4-BE49-F238E27FC236}">
                  <a16:creationId xmlns:a16="http://schemas.microsoft.com/office/drawing/2014/main" id="{C0AE9885-419B-4B6A-A12A-C52631624110}"/>
                </a:ext>
              </a:extLst>
            </p:cNvPr>
            <p:cNvSpPr/>
            <p:nvPr/>
          </p:nvSpPr>
          <p:spPr>
            <a:xfrm>
              <a:off x="4691052" y="3433980"/>
              <a:ext cx="1871965" cy="273329"/>
            </a:xfrm>
            <a:prstGeom prst="roundRect">
              <a:avLst>
                <a:gd fmla="val 50000"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2800">
                <a:solidFill>
                  <a:schemeClr val="bg1"/>
                </a:solidFill>
                <a:cs typeface="+mn-ea"/>
                <a:sym typeface="+mn-lt"/>
              </a:endParaRPr>
            </a:p>
          </p:txBody>
        </p:sp>
        <p:sp>
          <p:nvSpPr>
            <p:cNvPr id="32" name="圆角矩形 34">
              <a:extLst>
                <a:ext uri="{FF2B5EF4-FFF2-40B4-BE49-F238E27FC236}">
                  <a16:creationId xmlns:a16="http://schemas.microsoft.com/office/drawing/2014/main" id="{82EC084A-7D70-423B-BD70-B593925712CF}"/>
                </a:ext>
              </a:extLst>
            </p:cNvPr>
            <p:cNvSpPr/>
            <p:nvPr/>
          </p:nvSpPr>
          <p:spPr>
            <a:xfrm>
              <a:off x="4691052" y="3433981"/>
              <a:ext cx="966531" cy="273328"/>
            </a:xfrm>
            <a:prstGeom prst="roundRect">
              <a:avLst>
                <a:gd fmla="val 46759" name="adj"/>
              </a:avLst>
            </a:prstGeom>
            <a:solidFill>
              <a:srgbClr val="D2F9F5"/>
            </a:solidFill>
            <a:ln>
              <a:noFill/>
            </a:ln>
            <a:effectLst>
              <a:outerShdw algn="l" blurRad="508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2800">
                <a:solidFill>
                  <a:schemeClr val="bg1"/>
                </a:solidFill>
                <a:cs typeface="+mn-ea"/>
                <a:sym typeface="+mn-lt"/>
              </a:endParaRPr>
            </a:p>
          </p:txBody>
        </p:sp>
        <p:sp>
          <p:nvSpPr>
            <p:cNvPr id="11" name="TextBox 35">
              <a:extLst>
                <a:ext uri="{FF2B5EF4-FFF2-40B4-BE49-F238E27FC236}">
                  <a16:creationId xmlns:a16="http://schemas.microsoft.com/office/drawing/2014/main" id="{ED5DF957-C6FE-42C5-9635-8DD9D0F26091}"/>
                </a:ext>
              </a:extLst>
            </p:cNvPr>
            <p:cNvSpPr txBox="1"/>
            <p:nvPr/>
          </p:nvSpPr>
          <p:spPr>
            <a:xfrm>
              <a:off x="4699583" y="3463684"/>
              <a:ext cx="1931272" cy="241269"/>
            </a:xfrm>
            <a:prstGeom prst="rect">
              <a:avLst/>
            </a:prstGeom>
            <a:noFill/>
          </p:spPr>
          <p:txBody>
            <a:bodyPr rtlCol="0" wrap="square">
              <a:spAutoFit/>
            </a:bodyPr>
            <a:lstStyle/>
            <a:p>
              <a:r>
                <a:rPr altLang="en-US" lang="zh-CN" sz="1600">
                  <a:solidFill>
                    <a:srgbClr val="005EE5"/>
                  </a:solidFill>
                  <a:cs typeface="+mn-ea"/>
                  <a:sym typeface="+mn-lt"/>
                </a:rPr>
                <a:t>主讲人：XXX</a:t>
              </a:r>
            </a:p>
          </p:txBody>
        </p:sp>
      </p:grpSp>
      <p:grpSp>
        <p:nvGrpSpPr>
          <p:cNvPr id="37" name="组合 36">
            <a:extLst>
              <a:ext uri="{FF2B5EF4-FFF2-40B4-BE49-F238E27FC236}">
                <a16:creationId xmlns:a16="http://schemas.microsoft.com/office/drawing/2014/main" id="{B35D8734-005A-447E-B88E-F762E00C211C}"/>
              </a:ext>
            </a:extLst>
          </p:cNvPr>
          <p:cNvGrpSpPr/>
          <p:nvPr/>
        </p:nvGrpSpPr>
        <p:grpSpPr>
          <a:xfrm>
            <a:off x="3938768" y="5002818"/>
            <a:ext cx="1843123" cy="379833"/>
            <a:chOff x="3938768" y="5002818"/>
            <a:chExt cx="1843123" cy="379833"/>
          </a:xfrm>
        </p:grpSpPr>
        <p:grpSp>
          <p:nvGrpSpPr>
            <p:cNvPr id="33" name="组合 109">
              <a:extLst>
                <a:ext uri="{FF2B5EF4-FFF2-40B4-BE49-F238E27FC236}">
                  <a16:creationId xmlns:a16="http://schemas.microsoft.com/office/drawing/2014/main" id="{436D466E-FD73-476E-BE5D-4202F70EB68B}"/>
                </a:ext>
              </a:extLst>
            </p:cNvPr>
            <p:cNvGrpSpPr/>
            <p:nvPr/>
          </p:nvGrpSpPr>
          <p:grpSpPr>
            <a:xfrm>
              <a:off x="3938768" y="5002818"/>
              <a:ext cx="1610861" cy="379833"/>
              <a:chOff x="4691052" y="3433980"/>
              <a:chExt cx="1871965" cy="273329"/>
            </a:xfrm>
          </p:grpSpPr>
          <p:sp>
            <p:nvSpPr>
              <p:cNvPr id="34" name="圆角矩形 34">
                <a:extLst>
                  <a:ext uri="{FF2B5EF4-FFF2-40B4-BE49-F238E27FC236}">
                    <a16:creationId xmlns:a16="http://schemas.microsoft.com/office/drawing/2014/main" id="{C04885D1-E0C5-4046-9453-DDB12EEF8CD4}"/>
                  </a:ext>
                </a:extLst>
              </p:cNvPr>
              <p:cNvSpPr/>
              <p:nvPr/>
            </p:nvSpPr>
            <p:spPr>
              <a:xfrm>
                <a:off x="4691052" y="3433980"/>
                <a:ext cx="1871965" cy="273329"/>
              </a:xfrm>
              <a:prstGeom prst="roundRect">
                <a:avLst>
                  <a:gd fmla="val 50000"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2800">
                  <a:solidFill>
                    <a:schemeClr val="bg1"/>
                  </a:solidFill>
                  <a:cs typeface="+mn-ea"/>
                  <a:sym typeface="+mn-lt"/>
                </a:endParaRPr>
              </a:p>
            </p:txBody>
          </p:sp>
          <p:sp>
            <p:nvSpPr>
              <p:cNvPr id="35" name="圆角矩形 34">
                <a:extLst>
                  <a:ext uri="{FF2B5EF4-FFF2-40B4-BE49-F238E27FC236}">
                    <a16:creationId xmlns:a16="http://schemas.microsoft.com/office/drawing/2014/main" id="{F74CF972-6832-4F99-8CF3-9597C77A0BBF}"/>
                  </a:ext>
                </a:extLst>
              </p:cNvPr>
              <p:cNvSpPr/>
              <p:nvPr/>
            </p:nvSpPr>
            <p:spPr>
              <a:xfrm>
                <a:off x="4691052" y="3433981"/>
                <a:ext cx="966531" cy="273328"/>
              </a:xfrm>
              <a:prstGeom prst="roundRect">
                <a:avLst>
                  <a:gd fmla="val 46759" name="adj"/>
                </a:avLst>
              </a:prstGeom>
              <a:solidFill>
                <a:srgbClr val="D2F9F5"/>
              </a:solidFill>
              <a:ln>
                <a:noFill/>
              </a:ln>
              <a:effectLst>
                <a:outerShdw algn="l" blurRad="508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2800">
                  <a:solidFill>
                    <a:schemeClr val="bg1"/>
                  </a:solidFill>
                  <a:cs typeface="+mn-ea"/>
                  <a:sym typeface="+mn-lt"/>
                </a:endParaRPr>
              </a:p>
            </p:txBody>
          </p:sp>
        </p:grpSp>
        <p:sp>
          <p:nvSpPr>
            <p:cNvPr id="14" name="TextBox 55">
              <a:extLst>
                <a:ext uri="{FF2B5EF4-FFF2-40B4-BE49-F238E27FC236}">
                  <a16:creationId xmlns:a16="http://schemas.microsoft.com/office/drawing/2014/main" id="{0DD55193-10BA-4C3C-B948-8F388B2F58E0}"/>
                </a:ext>
              </a:extLst>
            </p:cNvPr>
            <p:cNvSpPr txBox="1"/>
            <p:nvPr/>
          </p:nvSpPr>
          <p:spPr>
            <a:xfrm>
              <a:off x="4119994" y="5044098"/>
              <a:ext cx="1661897" cy="335280"/>
            </a:xfrm>
            <a:prstGeom prst="rect">
              <a:avLst/>
            </a:prstGeom>
            <a:noFill/>
          </p:spPr>
          <p:txBody>
            <a:bodyPr rtlCol="0" wrap="square">
              <a:spAutoFit/>
            </a:bodyPr>
            <a:lstStyle/>
            <a:p>
              <a:r>
                <a:rPr altLang="en-US" lang="zh-CN" sz="1600">
                  <a:solidFill>
                    <a:srgbClr val="005EE5"/>
                  </a:solidFill>
                  <a:cs typeface="+mn-ea"/>
                  <a:sym typeface="+mn-lt"/>
                </a:rPr>
                <a:t>时间：x月x日</a:t>
              </a:r>
            </a:p>
          </p:txBody>
        </p:sp>
      </p:grpSp>
      <p:sp>
        <p:nvSpPr>
          <p:cNvPr id="15" name="TextBox 40">
            <a:extLst>
              <a:ext uri="{FF2B5EF4-FFF2-40B4-BE49-F238E27FC236}">
                <a16:creationId xmlns:a16="http://schemas.microsoft.com/office/drawing/2014/main" id="{2D025004-542E-4FE3-A223-D60F205526B1}"/>
              </a:ext>
            </a:extLst>
          </p:cNvPr>
          <p:cNvSpPr txBox="1">
            <a:spLocks noChangeArrowheads="1"/>
          </p:cNvSpPr>
          <p:nvPr/>
        </p:nvSpPr>
        <p:spPr bwMode="auto">
          <a:xfrm>
            <a:off x="1892105" y="636145"/>
            <a:ext cx="9586219" cy="38975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857" lIns="69713" rIns="69713" tIns="34857" wrap="square">
            <a:spAutoFit/>
          </a:bodyPr>
          <a:lstStyle>
            <a:lvl1pPr>
              <a:buFont charset="0" panose="020b0604020202020204" pitchFamily="34" typeface="Arial"/>
              <a:defRPr i="1">
                <a:solidFill>
                  <a:schemeClr val="tx1"/>
                </a:solidFill>
                <a:latin charset="0" panose="020b0604020202020204" pitchFamily="34" typeface="Arial"/>
                <a:ea charset="-122" pitchFamily="2" typeface="华文细黑"/>
              </a:defRPr>
            </a:lvl1pPr>
            <a:lvl2pPr indent="-285750" marL="742950">
              <a:buFont charset="0" panose="020b0604020202020204" pitchFamily="34" typeface="Arial"/>
              <a:defRPr i="1">
                <a:solidFill>
                  <a:schemeClr val="tx1"/>
                </a:solidFill>
                <a:latin charset="0" panose="020b0604020202020204" pitchFamily="34" typeface="Arial"/>
                <a:ea charset="-122" pitchFamily="2" typeface="华文细黑"/>
              </a:defRPr>
            </a:lvl2pPr>
            <a:lvl3pPr indent="-228600" marL="1143000">
              <a:buFont charset="0" panose="020b0604020202020204" pitchFamily="34" typeface="Arial"/>
              <a:defRPr i="1">
                <a:solidFill>
                  <a:schemeClr val="tx1"/>
                </a:solidFill>
                <a:latin charset="0" panose="020b0604020202020204" pitchFamily="34" typeface="Arial"/>
                <a:ea charset="-122" pitchFamily="2" typeface="华文细黑"/>
              </a:defRPr>
            </a:lvl3pPr>
            <a:lvl4pPr indent="-228600" marL="1600200">
              <a:buFont charset="0" panose="020b0604020202020204" pitchFamily="34" typeface="Arial"/>
              <a:defRPr i="1">
                <a:solidFill>
                  <a:schemeClr val="tx1"/>
                </a:solidFill>
                <a:latin charset="0" panose="020b0604020202020204" pitchFamily="34" typeface="Arial"/>
                <a:ea charset="-122" pitchFamily="2" typeface="华文细黑"/>
              </a:defRPr>
            </a:lvl4pPr>
            <a:lvl5pPr indent="-228600" marL="2057400">
              <a:buFont charset="0" panose="020b0604020202020204" pitchFamily="34" typeface="Arial"/>
              <a:defRPr i="1">
                <a:solidFill>
                  <a:schemeClr val="tx1"/>
                </a:solidFill>
                <a:latin charset="0" panose="020b0604020202020204" pitchFamily="34" typeface="Arial"/>
                <a:ea charset="-122" pitchFamily="2" typeface="华文细黑"/>
              </a:defRPr>
            </a:lvl5pPr>
            <a:lvl6pPr eaLnBrk="0" fontAlgn="base" hangingPunct="0" indent="-228600" marL="2514600">
              <a:spcBef>
                <a:spcPct val="0"/>
              </a:spcBef>
              <a:spcAft>
                <a:spcPct val="0"/>
              </a:spcAft>
              <a:buFont charset="0" panose="020b0604020202020204" pitchFamily="34" typeface="Arial"/>
              <a:defRPr i="1">
                <a:solidFill>
                  <a:schemeClr val="tx1"/>
                </a:solidFill>
                <a:latin charset="0" panose="020b0604020202020204" pitchFamily="34" typeface="Arial"/>
                <a:ea charset="-122" pitchFamily="2" typeface="华文细黑"/>
              </a:defRPr>
            </a:lvl6pPr>
            <a:lvl7pPr eaLnBrk="0" fontAlgn="base" hangingPunct="0" indent="-228600" marL="2971800">
              <a:spcBef>
                <a:spcPct val="0"/>
              </a:spcBef>
              <a:spcAft>
                <a:spcPct val="0"/>
              </a:spcAft>
              <a:buFont charset="0" panose="020b0604020202020204" pitchFamily="34" typeface="Arial"/>
              <a:defRPr i="1">
                <a:solidFill>
                  <a:schemeClr val="tx1"/>
                </a:solidFill>
                <a:latin charset="0" panose="020b0604020202020204" pitchFamily="34" typeface="Arial"/>
                <a:ea charset="-122" pitchFamily="2" typeface="华文细黑"/>
              </a:defRPr>
            </a:lvl7pPr>
            <a:lvl8pPr eaLnBrk="0" fontAlgn="base" hangingPunct="0" indent="-228600" marL="3429000">
              <a:spcBef>
                <a:spcPct val="0"/>
              </a:spcBef>
              <a:spcAft>
                <a:spcPct val="0"/>
              </a:spcAft>
              <a:buFont charset="0" panose="020b0604020202020204" pitchFamily="34" typeface="Arial"/>
              <a:defRPr i="1">
                <a:solidFill>
                  <a:schemeClr val="tx1"/>
                </a:solidFill>
                <a:latin charset="0" panose="020b0604020202020204" pitchFamily="34" typeface="Arial"/>
                <a:ea charset="-122" pitchFamily="2" typeface="华文细黑"/>
              </a:defRPr>
            </a:lvl8pPr>
            <a:lvl9pPr eaLnBrk="0" fontAlgn="base" hangingPunct="0" indent="-228600" marL="3886200">
              <a:spcBef>
                <a:spcPct val="0"/>
              </a:spcBef>
              <a:spcAft>
                <a:spcPct val="0"/>
              </a:spcAft>
              <a:buFont charset="0" panose="020b0604020202020204" pitchFamily="34" typeface="Arial"/>
              <a:defRPr i="1">
                <a:solidFill>
                  <a:schemeClr val="tx1"/>
                </a:solidFill>
                <a:latin charset="0" panose="020b0604020202020204" pitchFamily="34" typeface="Arial"/>
                <a:ea charset="-122" pitchFamily="2" typeface="华文细黑"/>
              </a:defRPr>
            </a:lvl9pPr>
          </a:lstStyle>
          <a:p>
            <a:pPr algn="dist" defTabSz="697184" fontAlgn="base">
              <a:lnSpc>
                <a:spcPct val="150000"/>
              </a:lnSpc>
              <a:spcBef>
                <a:spcPct val="0"/>
              </a:spcBef>
              <a:spcAft>
                <a:spcPct val="0"/>
              </a:spcAft>
            </a:pPr>
            <a:r>
              <a:rPr altLang="en-US" i="0" lang="zh-CN" sz="1400">
                <a:solidFill>
                  <a:srgbClr val="005EE5"/>
                </a:solidFill>
                <a:latin typeface="+mn-lt"/>
                <a:ea typeface="+mn-ea"/>
                <a:cs typeface="+mn-ea"/>
                <a:sym typeface="+mn-lt"/>
              </a:rPr>
              <a:t>适用于医疗培训/主题课程/临床护理/医疗介绍/医疗课件等用途</a:t>
            </a:r>
          </a:p>
        </p:txBody>
      </p:sp>
      <p:grpSp>
        <p:nvGrpSpPr>
          <p:cNvPr id="25" name="组合 24">
            <a:extLst>
              <a:ext uri="{FF2B5EF4-FFF2-40B4-BE49-F238E27FC236}">
                <a16:creationId xmlns:a16="http://schemas.microsoft.com/office/drawing/2014/main" id="{D9C0A88B-A809-4EF7-BAE5-B838FF574DA6}"/>
              </a:ext>
            </a:extLst>
          </p:cNvPr>
          <p:cNvGrpSpPr/>
          <p:nvPr/>
        </p:nvGrpSpPr>
        <p:grpSpPr>
          <a:xfrm>
            <a:off x="-246229" y="138646"/>
            <a:ext cx="2784974" cy="2893450"/>
            <a:chOff x="32429" y="639896"/>
            <a:chExt cx="2784974" cy="2893450"/>
          </a:xfrm>
          <a:effectLst>
            <a:outerShdw algn="t" blurRad="50800" dir="5400000" dist="38100" rotWithShape="0">
              <a:prstClr val="black">
                <a:alpha val="40000"/>
              </a:prstClr>
            </a:outerShdw>
          </a:effectLst>
        </p:grpSpPr>
        <p:pic>
          <p:nvPicPr>
            <p:cNvPr descr="图片包含 游戏机, 灯光  描述已自动生成" id="20" name="图片 19">
              <a:extLst>
                <a:ext uri="{FF2B5EF4-FFF2-40B4-BE49-F238E27FC236}">
                  <a16:creationId xmlns:a16="http://schemas.microsoft.com/office/drawing/2014/main" id="{378D73E2-2939-4448-9C44-246453A2CE44}"/>
                </a:ext>
              </a:extLst>
            </p:cNvPr>
            <p:cNvPicPr>
              <a:picLocks noChangeAspect="1"/>
            </p:cNvPicPr>
            <p:nvPr/>
          </p:nvPicPr>
          <p:blipFill>
            <a:blip r:embed="rId5">
              <a:extLst>
                <a:ext uri="{28A0092B-C50C-407E-A947-70E740481C1C}">
                  <a14:useLocalDpi val="0"/>
                </a:ext>
              </a:extLst>
            </a:blip>
            <a:srcRect b="-1856" l="16803" r="58024" t="55363"/>
            <a:stretch>
              <a:fillRect/>
            </a:stretch>
          </p:blipFill>
          <p:spPr>
            <a:xfrm rot="508239">
              <a:off x="32429" y="639896"/>
              <a:ext cx="2784974" cy="2893450"/>
            </a:xfrm>
            <a:prstGeom prst="rect">
              <a:avLst/>
            </a:prstGeom>
          </p:spPr>
        </p:pic>
        <p:sp>
          <p:nvSpPr>
            <p:cNvPr id="23" name="椭圆 22">
              <a:extLst>
                <a:ext uri="{FF2B5EF4-FFF2-40B4-BE49-F238E27FC236}">
                  <a16:creationId xmlns:a16="http://schemas.microsoft.com/office/drawing/2014/main" id="{1B0D79FC-3AD3-4B8C-BE6A-507110322903}"/>
                </a:ext>
              </a:extLst>
            </p:cNvPr>
            <p:cNvSpPr/>
            <p:nvPr/>
          </p:nvSpPr>
          <p:spPr>
            <a:xfrm>
              <a:off x="1237918" y="889029"/>
              <a:ext cx="169176" cy="169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8" name="矩形 27">
            <a:extLst>
              <a:ext uri="{FF2B5EF4-FFF2-40B4-BE49-F238E27FC236}">
                <a16:creationId xmlns:a16="http://schemas.microsoft.com/office/drawing/2014/main" id="{056EEC92-1FC1-4EBF-9D55-2E4B96B5728E}"/>
              </a:ext>
            </a:extLst>
          </p:cNvPr>
          <p:cNvSpPr/>
          <p:nvPr/>
        </p:nvSpPr>
        <p:spPr>
          <a:xfrm>
            <a:off x="1703320" y="3646270"/>
            <a:ext cx="5775783" cy="48119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857" lIns="69713" rIns="69713" tIns="34857" wrap="square">
            <a:spAutoFit/>
          </a:bodyPr>
          <a:lstStyle/>
          <a:p>
            <a:pPr algn="dist" defTabSz="697184" fontAlgn="base">
              <a:lnSpc>
                <a:spcPct val="150000"/>
              </a:lnSpc>
              <a:spcBef>
                <a:spcPct val="0"/>
              </a:spcBef>
              <a:spcAft>
                <a:spcPct val="0"/>
              </a:spcAft>
              <a:buFont charset="0" panose="020b0604020202020204" pitchFamily="34" typeface="Arial"/>
            </a:pPr>
            <a:r>
              <a:rPr altLang="en-US" lang="zh-CN">
                <a:solidFill>
                  <a:schemeClr val="bg1"/>
                </a:solidFill>
                <a:cs typeface="+mn-ea"/>
                <a:sym typeface="+mn-lt"/>
              </a:rPr>
              <a:t>单击此处添加您所在医院名称</a:t>
            </a:r>
          </a:p>
        </p:txBody>
      </p:sp>
    </p:spTree>
    <p:extLst>
      <p:ext uri="{BB962C8B-B14F-4D97-AF65-F5344CB8AC3E}">
        <p14:creationId val="2480302078"/>
      </p:ext>
    </p:extLst>
  </p:cSld>
  <p:clrMapOvr>
    <a:masterClrMapping/>
  </p:clrMapOvr>
  <mc:AlternateContent>
    <mc:Choice Requires="p14">
      <p:transition advTm="3000" p14:dur="2000" spd="slow"/>
    </mc:Choice>
    <mc:Fallback>
      <p:transition advTm="3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22"/>
                                        </p:tgtEl>
                                        <p:attrNameLst>
                                          <p:attrName>style.visibility</p:attrName>
                                        </p:attrNameLst>
                                      </p:cBhvr>
                                      <p:to>
                                        <p:strVal val="visible"/>
                                      </p:to>
                                    </p:set>
                                    <p:animEffect filter="wipe(down)" transition="in">
                                      <p:cBhvr>
                                        <p:cTn dur="750" id="7"/>
                                        <p:tgtEl>
                                          <p:spTgt spid="22"/>
                                        </p:tgtEl>
                                      </p:cBhvr>
                                    </p:animEffect>
                                  </p:childTnLst>
                                </p:cTn>
                              </p:par>
                            </p:childTnLst>
                          </p:cTn>
                        </p:par>
                        <p:par>
                          <p:cTn fill="hold" id="8" nodeType="afterGroup">
                            <p:stCondLst>
                              <p:cond delay="750"/>
                            </p:stCondLst>
                            <p:childTnLst>
                              <p:par>
                                <p:cTn fill="hold" id="9" nodeType="afterEffect" presetClass="entr" presetID="10" presetSubtype="0">
                                  <p:stCondLst>
                                    <p:cond delay="0"/>
                                  </p:stCondLst>
                                  <p:childTnLst>
                                    <p:set>
                                      <p:cBhvr>
                                        <p:cTn dur="1" fill="hold" id="10">
                                          <p:stCondLst>
                                            <p:cond delay="0"/>
                                          </p:stCondLst>
                                        </p:cTn>
                                        <p:tgtEl>
                                          <p:spTgt spid="26"/>
                                        </p:tgtEl>
                                        <p:attrNameLst>
                                          <p:attrName>style.visibility</p:attrName>
                                        </p:attrNameLst>
                                      </p:cBhvr>
                                      <p:to>
                                        <p:strVal val="visible"/>
                                      </p:to>
                                    </p:set>
                                    <p:animEffect filter="fade" transition="in">
                                      <p:cBhvr>
                                        <p:cTn dur="750" id="11"/>
                                        <p:tgtEl>
                                          <p:spTgt spid="26"/>
                                        </p:tgtEl>
                                      </p:cBhvr>
                                    </p:animEffect>
                                  </p:childTnLst>
                                </p:cTn>
                              </p:par>
                            </p:childTnLst>
                          </p:cTn>
                        </p:par>
                        <p:par>
                          <p:cTn fill="hold" id="12" nodeType="afterGroup">
                            <p:stCondLst>
                              <p:cond delay="1500"/>
                            </p:stCondLst>
                            <p:childTnLst>
                              <p:par>
                                <p:cTn fill="hold" id="13" nodeType="afterEffect" presetClass="entr" presetID="22" presetSubtype="1">
                                  <p:stCondLst>
                                    <p:cond delay="0"/>
                                  </p:stCondLst>
                                  <p:childTnLst>
                                    <p:set>
                                      <p:cBhvr>
                                        <p:cTn dur="1" fill="hold" id="14">
                                          <p:stCondLst>
                                            <p:cond delay="0"/>
                                          </p:stCondLst>
                                        </p:cTn>
                                        <p:tgtEl>
                                          <p:spTgt spid="25"/>
                                        </p:tgtEl>
                                        <p:attrNameLst>
                                          <p:attrName>style.visibility</p:attrName>
                                        </p:attrNameLst>
                                      </p:cBhvr>
                                      <p:to>
                                        <p:strVal val="visible"/>
                                      </p:to>
                                    </p:set>
                                    <p:animEffect filter="wipe(up)" transition="in">
                                      <p:cBhvr>
                                        <p:cTn dur="750" id="15"/>
                                        <p:tgtEl>
                                          <p:spTgt spid="25"/>
                                        </p:tgtEl>
                                      </p:cBhvr>
                                    </p:animEffect>
                                  </p:childTnLst>
                                </p:cTn>
                              </p:par>
                            </p:childTnLst>
                          </p:cTn>
                        </p:par>
                        <p:par>
                          <p:cTn fill="hold" id="16" nodeType="afterGroup">
                            <p:stCondLst>
                              <p:cond delay="2250"/>
                            </p:stCondLst>
                            <p:childTnLst>
                              <p:par>
                                <p:cTn fill="hold" grpId="0" id="17" nodeType="afterEffect" presetClass="entr" presetID="53" presetSubtype="0">
                                  <p:stCondLst>
                                    <p:cond delay="0"/>
                                  </p:stCondLst>
                                  <p:childTnLst>
                                    <p:set>
                                      <p:cBhvr>
                                        <p:cTn dur="1" fill="hold" id="18">
                                          <p:stCondLst>
                                            <p:cond delay="0"/>
                                          </p:stCondLst>
                                        </p:cTn>
                                        <p:tgtEl>
                                          <p:spTgt spid="7"/>
                                        </p:tgtEl>
                                        <p:attrNameLst>
                                          <p:attrName>style.visibility</p:attrName>
                                        </p:attrNameLst>
                                      </p:cBhvr>
                                      <p:to>
                                        <p:strVal val="visible"/>
                                      </p:to>
                                    </p:set>
                                    <p:anim calcmode="lin" valueType="num">
                                      <p:cBhvr>
                                        <p:cTn dur="750" fill="hold" id="19"/>
                                        <p:tgtEl>
                                          <p:spTgt spid="7"/>
                                        </p:tgtEl>
                                        <p:attrNameLst>
                                          <p:attrName>ppt_w</p:attrName>
                                        </p:attrNameLst>
                                      </p:cBhvr>
                                      <p:tavLst>
                                        <p:tav tm="0">
                                          <p:val>
                                            <p:fltVal val="0"/>
                                          </p:val>
                                        </p:tav>
                                        <p:tav tm="100000">
                                          <p:val>
                                            <p:strVal val="#ppt_w"/>
                                          </p:val>
                                        </p:tav>
                                      </p:tavLst>
                                    </p:anim>
                                    <p:anim calcmode="lin" valueType="num">
                                      <p:cBhvr>
                                        <p:cTn dur="750" fill="hold" id="20"/>
                                        <p:tgtEl>
                                          <p:spTgt spid="7"/>
                                        </p:tgtEl>
                                        <p:attrNameLst>
                                          <p:attrName>ppt_h</p:attrName>
                                        </p:attrNameLst>
                                      </p:cBhvr>
                                      <p:tavLst>
                                        <p:tav tm="0">
                                          <p:val>
                                            <p:fltVal val="0"/>
                                          </p:val>
                                        </p:tav>
                                        <p:tav tm="100000">
                                          <p:val>
                                            <p:strVal val="#ppt_h"/>
                                          </p:val>
                                        </p:tav>
                                      </p:tavLst>
                                    </p:anim>
                                    <p:animEffect filter="fade" transition="in">
                                      <p:cBhvr>
                                        <p:cTn dur="750" id="21"/>
                                        <p:tgtEl>
                                          <p:spTgt spid="7"/>
                                        </p:tgtEl>
                                      </p:cBhvr>
                                    </p:animEffect>
                                  </p:childTnLst>
                                </p:cTn>
                              </p:par>
                            </p:childTnLst>
                          </p:cTn>
                        </p:par>
                        <p:par>
                          <p:cTn fill="hold" id="22" nodeType="afterGroup">
                            <p:stCondLst>
                              <p:cond delay="3000"/>
                            </p:stCondLst>
                            <p:childTnLst>
                              <p:par>
                                <p:cTn fill="hold" grpId="0" id="23" nodeType="afterEffect" presetClass="entr" presetID="0" presetSubtype="0">
                                  <p:stCondLst>
                                    <p:cond delay="0"/>
                                  </p:stCondLst>
                                  <p:iterate type="lt">
                                    <p:tmPct val="10000"/>
                                  </p:iterate>
                                  <p:childTnLst>
                                    <p:set>
                                      <p:cBhvr>
                                        <p:cTn dur="1" fill="hold" id="24">
                                          <p:stCondLst>
                                            <p:cond delay="0"/>
                                          </p:stCondLst>
                                        </p:cTn>
                                        <p:tgtEl>
                                          <p:spTgt spid="8"/>
                                        </p:tgtEl>
                                        <p:attrNameLst>
                                          <p:attrName>style.visibility</p:attrName>
                                        </p:attrNameLst>
                                      </p:cBhvr>
                                      <p:to>
                                        <p:strVal val="visible"/>
                                      </p:to>
                                    </p:set>
                                    <p:anim calcmode="lin" to="" valueType="num">
                                      <p:cBhvr>
                                        <p:cTn dur="750" fill="hold" id="25">
                                          <p:stCondLst>
                                            <p:cond delay="0"/>
                                          </p:stCondLst>
                                        </p:cTn>
                                        <p:tgtEl>
                                          <p:spTgt spid="8"/>
                                        </p:tgtEl>
                                        <p:attrNameLst>
                                          <p:attrName>ppt_y</p:attrName>
                                        </p:attrNameLst>
                                      </p:cBhvr>
                                      <p:tavLst>
                                        <p:tav fmla="#ppt_y+#ppt_h/2*((1.5-1.5*$)^3-(1.5-1.5*$)^2)*8/9" tm="0">
                                          <p:val>
                                            <p:strVal val="0"/>
                                          </p:val>
                                        </p:tav>
                                        <p:tav tm="100000">
                                          <p:val>
                                            <p:strVal val="1"/>
                                          </p:val>
                                        </p:tav>
                                      </p:tavLst>
                                    </p:anim>
                                    <p:anim calcmode="lin" to="" valueType="num">
                                      <p:cBhvr>
                                        <p:cTn dur="750" fill="hold" id="26">
                                          <p:stCondLst>
                                            <p:cond delay="0"/>
                                          </p:stCondLst>
                                        </p:cTn>
                                        <p:tgtEl>
                                          <p:spTgt spid="8"/>
                                        </p:tgtEl>
                                        <p:attrNameLst>
                                          <p:attrName>ppt_h</p:attrName>
                                        </p:attrNameLst>
                                      </p:cBhvr>
                                      <p:tavLst>
                                        <p:tav fmla="#ppt_h-#ppt_h*((1.5-1.5*$)^3-(1.5-1.5*$)^2)" tm="0">
                                          <p:val>
                                            <p:strVal val="0"/>
                                          </p:val>
                                        </p:tav>
                                        <p:tav tm="100000">
                                          <p:val>
                                            <p:strVal val="1"/>
                                          </p:val>
                                        </p:tav>
                                      </p:tavLst>
                                    </p:anim>
                                    <p:animEffect filter="fade">
                                      <p:cBhvr>
                                        <p:cTn dur="750" id="27">
                                          <p:stCondLst>
                                            <p:cond delay="0"/>
                                          </p:stCondLst>
                                        </p:cTn>
                                        <p:tgtEl>
                                          <p:spTgt spid="8"/>
                                        </p:tgtEl>
                                      </p:cBhvr>
                                    </p:animEffect>
                                  </p:childTnLst>
                                </p:cTn>
                              </p:par>
                            </p:childTnLst>
                          </p:cTn>
                        </p:par>
                        <p:par>
                          <p:cTn fill="hold" id="28" nodeType="afterGroup">
                            <p:stCondLst>
                              <p:cond delay="3750"/>
                            </p:stCondLst>
                            <p:childTnLst>
                              <p:par>
                                <p:cTn fill="hold" grpId="0" id="29" nodeType="afterEffect" presetClass="entr" presetID="53" presetSubtype="0">
                                  <p:stCondLst>
                                    <p:cond delay="0"/>
                                  </p:stCondLst>
                                  <p:iterate type="wd">
                                    <p:tmPct val="10000"/>
                                  </p:iterate>
                                  <p:childTnLst>
                                    <p:set>
                                      <p:cBhvr>
                                        <p:cTn dur="1" fill="hold" id="30">
                                          <p:stCondLst>
                                            <p:cond delay="0"/>
                                          </p:stCondLst>
                                        </p:cTn>
                                        <p:tgtEl>
                                          <p:spTgt spid="15"/>
                                        </p:tgtEl>
                                        <p:attrNameLst>
                                          <p:attrName>style.visibility</p:attrName>
                                        </p:attrNameLst>
                                      </p:cBhvr>
                                      <p:to>
                                        <p:strVal val="visible"/>
                                      </p:to>
                                    </p:set>
                                    <p:anim calcmode="lin" valueType="num">
                                      <p:cBhvr>
                                        <p:cTn dur="750" fill="hold" id="31"/>
                                        <p:tgtEl>
                                          <p:spTgt spid="15"/>
                                        </p:tgtEl>
                                        <p:attrNameLst>
                                          <p:attrName>ppt_w</p:attrName>
                                        </p:attrNameLst>
                                      </p:cBhvr>
                                      <p:tavLst>
                                        <p:tav tm="0">
                                          <p:val>
                                            <p:fltVal val="0"/>
                                          </p:val>
                                        </p:tav>
                                        <p:tav tm="100000">
                                          <p:val>
                                            <p:strVal val="#ppt_w"/>
                                          </p:val>
                                        </p:tav>
                                      </p:tavLst>
                                    </p:anim>
                                    <p:anim calcmode="lin" valueType="num">
                                      <p:cBhvr>
                                        <p:cTn dur="750" fill="hold" id="32"/>
                                        <p:tgtEl>
                                          <p:spTgt spid="15"/>
                                        </p:tgtEl>
                                        <p:attrNameLst>
                                          <p:attrName>ppt_h</p:attrName>
                                        </p:attrNameLst>
                                      </p:cBhvr>
                                      <p:tavLst>
                                        <p:tav tm="0">
                                          <p:val>
                                            <p:fltVal val="0"/>
                                          </p:val>
                                        </p:tav>
                                        <p:tav tm="100000">
                                          <p:val>
                                            <p:strVal val="#ppt_h"/>
                                          </p:val>
                                        </p:tav>
                                      </p:tavLst>
                                    </p:anim>
                                    <p:animEffect filter="fade" transition="in">
                                      <p:cBhvr>
                                        <p:cTn dur="750" id="33"/>
                                        <p:tgtEl>
                                          <p:spTgt spid="15"/>
                                        </p:tgtEl>
                                      </p:cBhvr>
                                    </p:animEffect>
                                  </p:childTnLst>
                                </p:cTn>
                              </p:par>
                            </p:childTnLst>
                          </p:cTn>
                        </p:par>
                        <p:par>
                          <p:cTn fill="hold" id="34" nodeType="afterGroup">
                            <p:stCondLst>
                              <p:cond delay="4500"/>
                            </p:stCondLst>
                            <p:childTnLst>
                              <p:par>
                                <p:cTn fill="hold" grpId="0" id="35" nodeType="afterEffect" presetClass="entr" presetID="12" presetSubtype="4">
                                  <p:stCondLst>
                                    <p:cond delay="0"/>
                                  </p:stCondLst>
                                  <p:childTnLst>
                                    <p:set>
                                      <p:cBhvr>
                                        <p:cTn dur="1" fill="hold" id="36">
                                          <p:stCondLst>
                                            <p:cond delay="0"/>
                                          </p:stCondLst>
                                        </p:cTn>
                                        <p:tgtEl>
                                          <p:spTgt spid="30"/>
                                        </p:tgtEl>
                                        <p:attrNameLst>
                                          <p:attrName>style.visibility</p:attrName>
                                        </p:attrNameLst>
                                      </p:cBhvr>
                                      <p:to>
                                        <p:strVal val="visible"/>
                                      </p:to>
                                    </p:set>
                                    <p:anim calcmode="lin" valueType="num">
                                      <p:cBhvr additive="base">
                                        <p:cTn dur="750" id="37"/>
                                        <p:tgtEl>
                                          <p:spTgt spid="30"/>
                                        </p:tgtEl>
                                        <p:attrNameLst>
                                          <p:attrName>ppt_y</p:attrName>
                                        </p:attrNameLst>
                                      </p:cBhvr>
                                      <p:tavLst>
                                        <p:tav tm="0">
                                          <p:val>
                                            <p:strVal val="#ppt_y+#ppt_h*1.125000"/>
                                          </p:val>
                                        </p:tav>
                                        <p:tav tm="100000">
                                          <p:val>
                                            <p:strVal val="#ppt_y"/>
                                          </p:val>
                                        </p:tav>
                                      </p:tavLst>
                                    </p:anim>
                                    <p:animEffect filter="wipe(up)" transition="in">
                                      <p:cBhvr>
                                        <p:cTn dur="750" id="38"/>
                                        <p:tgtEl>
                                          <p:spTgt spid="30"/>
                                        </p:tgtEl>
                                      </p:cBhvr>
                                    </p:animEffect>
                                  </p:childTnLst>
                                </p:cTn>
                              </p:par>
                            </p:childTnLst>
                          </p:cTn>
                        </p:par>
                        <p:par>
                          <p:cTn fill="hold" id="39" nodeType="afterGroup">
                            <p:stCondLst>
                              <p:cond delay="5250"/>
                            </p:stCondLst>
                            <p:childTnLst>
                              <p:par>
                                <p:cTn fill="hold" grpId="0" id="40" nodeType="afterEffect" presetClass="entr" presetID="10" presetSubtype="0">
                                  <p:stCondLst>
                                    <p:cond delay="0"/>
                                  </p:stCondLst>
                                  <p:childTnLst>
                                    <p:set>
                                      <p:cBhvr>
                                        <p:cTn dur="1" fill="hold" id="41">
                                          <p:stCondLst>
                                            <p:cond delay="0"/>
                                          </p:stCondLst>
                                        </p:cTn>
                                        <p:tgtEl>
                                          <p:spTgt spid="28"/>
                                        </p:tgtEl>
                                        <p:attrNameLst>
                                          <p:attrName>style.visibility</p:attrName>
                                        </p:attrNameLst>
                                      </p:cBhvr>
                                      <p:to>
                                        <p:strVal val="visible"/>
                                      </p:to>
                                    </p:set>
                                    <p:animEffect filter="fade" transition="in">
                                      <p:cBhvr>
                                        <p:cTn dur="750" id="42"/>
                                        <p:tgtEl>
                                          <p:spTgt spid="28"/>
                                        </p:tgtEl>
                                      </p:cBhvr>
                                    </p:animEffect>
                                  </p:childTnLst>
                                </p:cTn>
                              </p:par>
                            </p:childTnLst>
                          </p:cTn>
                        </p:par>
                        <p:par>
                          <p:cTn fill="hold" id="43" nodeType="afterGroup">
                            <p:stCondLst>
                              <p:cond delay="6000"/>
                            </p:stCondLst>
                            <p:childTnLst>
                              <p:par>
                                <p:cTn fill="hold" id="44" nodeType="afterEffect" presetClass="entr" presetID="22" presetSubtype="8">
                                  <p:stCondLst>
                                    <p:cond delay="0"/>
                                  </p:stCondLst>
                                  <p:childTnLst>
                                    <p:set>
                                      <p:cBhvr>
                                        <p:cTn dur="1" fill="hold" id="45">
                                          <p:stCondLst>
                                            <p:cond delay="0"/>
                                          </p:stCondLst>
                                        </p:cTn>
                                        <p:tgtEl>
                                          <p:spTgt spid="9"/>
                                        </p:tgtEl>
                                        <p:attrNameLst>
                                          <p:attrName>style.visibility</p:attrName>
                                        </p:attrNameLst>
                                      </p:cBhvr>
                                      <p:to>
                                        <p:strVal val="visible"/>
                                      </p:to>
                                    </p:set>
                                    <p:animEffect filter="wipe(left)" transition="in">
                                      <p:cBhvr>
                                        <p:cTn dur="750" id="46"/>
                                        <p:tgtEl>
                                          <p:spTgt spid="9"/>
                                        </p:tgtEl>
                                      </p:cBhvr>
                                    </p:animEffect>
                                  </p:childTnLst>
                                </p:cTn>
                              </p:par>
                            </p:childTnLst>
                          </p:cTn>
                        </p:par>
                        <p:par>
                          <p:cTn fill="hold" id="47" nodeType="afterGroup">
                            <p:stCondLst>
                              <p:cond delay="6750"/>
                            </p:stCondLst>
                            <p:childTnLst>
                              <p:par>
                                <p:cTn fill="hold" id="48" nodeType="afterEffect" presetClass="entr" presetID="22" presetSubtype="8">
                                  <p:stCondLst>
                                    <p:cond delay="0"/>
                                  </p:stCondLst>
                                  <p:childTnLst>
                                    <p:set>
                                      <p:cBhvr>
                                        <p:cTn dur="1" fill="hold" id="49">
                                          <p:stCondLst>
                                            <p:cond delay="0"/>
                                          </p:stCondLst>
                                        </p:cTn>
                                        <p:tgtEl>
                                          <p:spTgt spid="37"/>
                                        </p:tgtEl>
                                        <p:attrNameLst>
                                          <p:attrName>style.visibility</p:attrName>
                                        </p:attrNameLst>
                                      </p:cBhvr>
                                      <p:to>
                                        <p:strVal val="visible"/>
                                      </p:to>
                                    </p:set>
                                    <p:animEffect filter="wipe(left)" transition="in">
                                      <p:cBhvr>
                                        <p:cTn dur="750" id="50"/>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7"/>
      <p:bldP grpId="0" spid="8"/>
      <p:bldP grpId="0" spid="15"/>
      <p:bldP grpId="0" spid="28"/>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ED496E67-82DE-40A4-8565-6506CC0BD03F}"/>
              </a:ext>
            </a:extLst>
          </p:cNvPr>
          <p:cNvGrpSpPr/>
          <p:nvPr/>
        </p:nvGrpSpPr>
        <p:grpSpPr>
          <a:xfrm>
            <a:off x="929229" y="1841814"/>
            <a:ext cx="4750613" cy="4741556"/>
            <a:chOff x="1493109" y="1841814"/>
            <a:chExt cx="4750613" cy="4741556"/>
          </a:xfrm>
        </p:grpSpPr>
        <p:sp>
          <p:nvSpPr>
            <p:cNvPr id="2" name="文本框 1">
              <a:extLst>
                <a:ext uri="{FF2B5EF4-FFF2-40B4-BE49-F238E27FC236}">
                  <a16:creationId xmlns:a16="http://schemas.microsoft.com/office/drawing/2014/main" id="{80B62F88-96FD-43AF-A241-0071B25696CC}"/>
                </a:ext>
              </a:extLst>
            </p:cNvPr>
            <p:cNvSpPr txBox="1"/>
            <p:nvPr/>
          </p:nvSpPr>
          <p:spPr>
            <a:xfrm>
              <a:off x="2870195" y="3428660"/>
              <a:ext cx="1996440" cy="6156960"/>
            </a:xfrm>
            <a:prstGeom prst="rect">
              <a:avLst/>
            </a:prstGeom>
            <a:noFill/>
          </p:spPr>
          <p:txBody>
            <a:bodyPr rtlCol="0" wrap="square">
              <a:spAutoFit/>
            </a:bodyPr>
            <a:lstStyle/>
            <a:p>
              <a:r>
                <a:rPr altLang="zh-CN" lang="en-US" sz="19900">
                  <a:solidFill>
                    <a:schemeClr val="bg1">
                      <a:lumMod val="75000"/>
                    </a:schemeClr>
                  </a:solidFill>
                </a:rPr>
                <a:t>02</a:t>
              </a:r>
            </a:p>
          </p:txBody>
        </p:sp>
        <p:sp>
          <p:nvSpPr>
            <p:cNvPr id="3" name="矩形: 圆角 2">
              <a:extLst>
                <a:ext uri="{FF2B5EF4-FFF2-40B4-BE49-F238E27FC236}">
                  <a16:creationId xmlns:a16="http://schemas.microsoft.com/office/drawing/2014/main" id="{63F79D46-9072-43B1-81FF-B79F07AD9BD9}"/>
                </a:ext>
              </a:extLst>
            </p:cNvPr>
            <p:cNvSpPr/>
            <p:nvPr/>
          </p:nvSpPr>
          <p:spPr>
            <a:xfrm>
              <a:off x="1493109" y="1841814"/>
              <a:ext cx="4750613" cy="3756671"/>
            </a:xfrm>
            <a:prstGeom prst="roundRect">
              <a:avLst>
                <a:gd fmla="val 11146" name="adj"/>
              </a:avLst>
            </a:prstGeom>
            <a:noFill/>
            <a:ln>
              <a:solidFill>
                <a:srgbClr val="164697"/>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a:extLst>
                <a:ext uri="{FF2B5EF4-FFF2-40B4-BE49-F238E27FC236}">
                  <a16:creationId xmlns:a16="http://schemas.microsoft.com/office/drawing/2014/main" id="{7F6EFDDD-45ED-48DE-A8CF-650FE30FEB41}"/>
                </a:ext>
              </a:extLst>
            </p:cNvPr>
            <p:cNvSpPr txBox="1"/>
            <p:nvPr/>
          </p:nvSpPr>
          <p:spPr>
            <a:xfrm>
              <a:off x="1631872" y="2088563"/>
              <a:ext cx="4548363" cy="1554480"/>
            </a:xfrm>
            <a:prstGeom prst="rect">
              <a:avLst/>
            </a:prstGeom>
            <a:noFill/>
          </p:spPr>
          <p:txBody>
            <a:bodyPr rtlCol="0" wrap="square">
              <a:spAutoFit/>
            </a:bodyPr>
            <a:lstStyle/>
            <a:p>
              <a:pPr>
                <a:lnSpc>
                  <a:spcPct val="150000"/>
                </a:lnSpc>
              </a:pPr>
              <a:r>
                <a:rPr altLang="en-US" lang="zh-CN" sz="1600">
                  <a:cs typeface="+mn-ea"/>
                  <a:sym typeface="+mn-lt"/>
                </a:rPr>
                <a:t>二是颈内静脉穿刺置管。此静脉属深静脉，看不见，摸不着，定位困难，穿刺技术要求高，操作难度大于颈外静脉置管和PICC，但输入速度快，可用于需要大量输液或输血的病人。</a:t>
              </a:r>
            </a:p>
          </p:txBody>
        </p:sp>
      </p:grpSp>
      <p:grpSp>
        <p:nvGrpSpPr>
          <p:cNvPr id="9" name="组合 8">
            <a:extLst>
              <a:ext uri="{FF2B5EF4-FFF2-40B4-BE49-F238E27FC236}">
                <a16:creationId xmlns:a16="http://schemas.microsoft.com/office/drawing/2014/main" id="{7DEAAC14-1693-4A8B-B1D7-F7287BD806E2}"/>
              </a:ext>
            </a:extLst>
          </p:cNvPr>
          <p:cNvGrpSpPr/>
          <p:nvPr/>
        </p:nvGrpSpPr>
        <p:grpSpPr>
          <a:xfrm>
            <a:off x="6583269" y="1841814"/>
            <a:ext cx="4750613" cy="4703456"/>
            <a:chOff x="6583269" y="1841814"/>
            <a:chExt cx="4750613" cy="4703456"/>
          </a:xfrm>
        </p:grpSpPr>
        <p:sp>
          <p:nvSpPr>
            <p:cNvPr id="5" name="文本框 4">
              <a:extLst>
                <a:ext uri="{FF2B5EF4-FFF2-40B4-BE49-F238E27FC236}">
                  <a16:creationId xmlns:a16="http://schemas.microsoft.com/office/drawing/2014/main" id="{29B0EA7D-2939-4942-9B9F-26DD486F36BE}"/>
                </a:ext>
              </a:extLst>
            </p:cNvPr>
            <p:cNvSpPr txBox="1"/>
            <p:nvPr/>
          </p:nvSpPr>
          <p:spPr>
            <a:xfrm>
              <a:off x="7960354" y="3390560"/>
              <a:ext cx="1996440" cy="6156960"/>
            </a:xfrm>
            <a:prstGeom prst="rect">
              <a:avLst/>
            </a:prstGeom>
            <a:noFill/>
          </p:spPr>
          <p:txBody>
            <a:bodyPr rtlCol="0" wrap="square">
              <a:spAutoFit/>
            </a:bodyPr>
            <a:lstStyle/>
            <a:p>
              <a:r>
                <a:rPr altLang="zh-CN" lang="en-US" sz="19900">
                  <a:solidFill>
                    <a:schemeClr val="bg1">
                      <a:lumMod val="75000"/>
                    </a:schemeClr>
                  </a:solidFill>
                </a:rPr>
                <a:t>03</a:t>
              </a:r>
            </a:p>
          </p:txBody>
        </p:sp>
        <p:sp>
          <p:nvSpPr>
            <p:cNvPr id="6" name="矩形: 圆角 5">
              <a:extLst>
                <a:ext uri="{FF2B5EF4-FFF2-40B4-BE49-F238E27FC236}">
                  <a16:creationId xmlns:a16="http://schemas.microsoft.com/office/drawing/2014/main" id="{989E09DE-DC3B-4C9C-9AAE-7DE98A05B9DE}"/>
                </a:ext>
              </a:extLst>
            </p:cNvPr>
            <p:cNvSpPr/>
            <p:nvPr/>
          </p:nvSpPr>
          <p:spPr>
            <a:xfrm>
              <a:off x="6583269" y="1841814"/>
              <a:ext cx="4750613" cy="3756671"/>
            </a:xfrm>
            <a:prstGeom prst="roundRect">
              <a:avLst>
                <a:gd fmla="val 11146" name="adj"/>
              </a:avLst>
            </a:prstGeom>
            <a:noFill/>
            <a:ln>
              <a:solidFill>
                <a:srgbClr val="164697"/>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a:extLst>
                <a:ext uri="{FF2B5EF4-FFF2-40B4-BE49-F238E27FC236}">
                  <a16:creationId xmlns:a16="http://schemas.microsoft.com/office/drawing/2014/main" id="{51BB6967-4DD7-4FC0-B5DD-7E725D89F89E}"/>
                </a:ext>
              </a:extLst>
            </p:cNvPr>
            <p:cNvSpPr txBox="1"/>
            <p:nvPr/>
          </p:nvSpPr>
          <p:spPr>
            <a:xfrm>
              <a:off x="6798693" y="2088563"/>
              <a:ext cx="4319763" cy="2286000"/>
            </a:xfrm>
            <a:prstGeom prst="rect">
              <a:avLst/>
            </a:prstGeom>
            <a:noFill/>
          </p:spPr>
          <p:txBody>
            <a:bodyPr rtlCol="0" wrap="square">
              <a:spAutoFit/>
            </a:bodyPr>
            <a:lstStyle/>
            <a:p>
              <a:pPr>
                <a:lnSpc>
                  <a:spcPct val="150000"/>
                </a:lnSpc>
              </a:pPr>
              <a:r>
                <a:rPr altLang="en-US" lang="zh-CN" sz="1600">
                  <a:cs typeface="+mn-ea"/>
                  <a:sym typeface="+mn-lt"/>
                </a:rPr>
                <a:t>三是锁骨下静脉置管。该静脉管径粗，位置固定，不易塌陷，血流量大，注入高渗液体及化疗药物，可很快被稀释，对血管刺激性小。但是由于胸膜顶高于锁骨，进针角度和方向不准易穿破胸膜造成气胸，又因吸气时是负压，还易造成空气栓塞，故不适应初学者穿刺。 </a:t>
              </a:r>
            </a:p>
          </p:txBody>
        </p:sp>
      </p:grpSp>
    </p:spTree>
    <p:extLst>
      <p:ext uri="{BB962C8B-B14F-4D97-AF65-F5344CB8AC3E}">
        <p14:creationId val="2770676381"/>
      </p:ext>
    </p:extLst>
  </p:cSld>
  <p:clrMapOvr>
    <a:masterClrMapping/>
  </p:clrMapOvr>
  <mc:AlternateContent>
    <mc:Choice Requires="p15">
      <p:transition advTm="3000" p14:dur="2000" spd="slow">
        <p15:prstTrans prst="wind"/>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8"/>
                                        </p:tgtEl>
                                        <p:attrNameLst>
                                          <p:attrName>style.visibility</p:attrName>
                                        </p:attrNameLst>
                                      </p:cBhvr>
                                      <p:to>
                                        <p:strVal val="visible"/>
                                      </p:to>
                                    </p:set>
                                    <p:animEffect filter="wipe(down)" transition="in">
                                      <p:cBhvr>
                                        <p:cTn dur="750" id="7"/>
                                        <p:tgtEl>
                                          <p:spTgt spid="8"/>
                                        </p:tgtEl>
                                      </p:cBhvr>
                                    </p:animEffect>
                                  </p:childTnLst>
                                </p:cTn>
                              </p:par>
                            </p:childTnLst>
                          </p:cTn>
                        </p:par>
                        <p:par>
                          <p:cTn fill="hold" id="8" nodeType="afterGroup">
                            <p:stCondLst>
                              <p:cond delay="750"/>
                            </p:stCondLst>
                            <p:childTnLst>
                              <p:par>
                                <p:cTn fill="hold" id="9" nodeType="afterEffect" presetClass="entr" presetID="22" presetSubtype="1">
                                  <p:stCondLst>
                                    <p:cond delay="0"/>
                                  </p:stCondLst>
                                  <p:childTnLst>
                                    <p:set>
                                      <p:cBhvr>
                                        <p:cTn dur="1" fill="hold" id="10">
                                          <p:stCondLst>
                                            <p:cond delay="0"/>
                                          </p:stCondLst>
                                        </p:cTn>
                                        <p:tgtEl>
                                          <p:spTgt spid="9"/>
                                        </p:tgtEl>
                                        <p:attrNameLst>
                                          <p:attrName>style.visibility</p:attrName>
                                        </p:attrNameLst>
                                      </p:cBhvr>
                                      <p:to>
                                        <p:strVal val="visible"/>
                                      </p:to>
                                    </p:set>
                                    <p:animEffect filter="wipe(up)" transition="in">
                                      <p:cBhvr>
                                        <p:cTn dur="750" id="11"/>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0D5433A0-C92F-4187-B644-B9A2F89CDE6D}"/>
              </a:ext>
            </a:extLst>
          </p:cNvPr>
          <p:cNvGrpSpPr/>
          <p:nvPr/>
        </p:nvGrpSpPr>
        <p:grpSpPr>
          <a:xfrm>
            <a:off x="929229" y="1841814"/>
            <a:ext cx="4750613" cy="4741896"/>
            <a:chOff x="1493109" y="1841814"/>
            <a:chExt cx="4750613" cy="4741896"/>
          </a:xfrm>
        </p:grpSpPr>
        <p:sp>
          <p:nvSpPr>
            <p:cNvPr id="3" name="文本框 2">
              <a:extLst>
                <a:ext uri="{FF2B5EF4-FFF2-40B4-BE49-F238E27FC236}">
                  <a16:creationId xmlns:a16="http://schemas.microsoft.com/office/drawing/2014/main" id="{2C08BE3F-A289-411F-8154-6F5BAB8B7A8C}"/>
                </a:ext>
              </a:extLst>
            </p:cNvPr>
            <p:cNvSpPr txBox="1"/>
            <p:nvPr/>
          </p:nvSpPr>
          <p:spPr>
            <a:xfrm>
              <a:off x="2800662" y="3428999"/>
              <a:ext cx="2135505" cy="6156960"/>
            </a:xfrm>
            <a:prstGeom prst="rect">
              <a:avLst/>
            </a:prstGeom>
            <a:noFill/>
          </p:spPr>
          <p:txBody>
            <a:bodyPr rtlCol="0" wrap="square">
              <a:spAutoFit/>
            </a:bodyPr>
            <a:lstStyle/>
            <a:p>
              <a:r>
                <a:rPr altLang="zh-CN" lang="en-US" sz="19900">
                  <a:solidFill>
                    <a:schemeClr val="bg1">
                      <a:lumMod val="75000"/>
                    </a:schemeClr>
                  </a:solidFill>
                </a:rPr>
                <a:t>04</a:t>
              </a:r>
            </a:p>
          </p:txBody>
        </p:sp>
        <p:sp>
          <p:nvSpPr>
            <p:cNvPr id="4" name="矩形: 圆角 3">
              <a:extLst>
                <a:ext uri="{FF2B5EF4-FFF2-40B4-BE49-F238E27FC236}">
                  <a16:creationId xmlns:a16="http://schemas.microsoft.com/office/drawing/2014/main" id="{BBC5D420-9E4B-4C96-89A9-05279EF26ADA}"/>
                </a:ext>
              </a:extLst>
            </p:cNvPr>
            <p:cNvSpPr/>
            <p:nvPr/>
          </p:nvSpPr>
          <p:spPr>
            <a:xfrm>
              <a:off x="1493109" y="1841814"/>
              <a:ext cx="4750613" cy="3756671"/>
            </a:xfrm>
            <a:prstGeom prst="roundRect">
              <a:avLst>
                <a:gd fmla="val 11146" name="adj"/>
              </a:avLst>
            </a:prstGeom>
            <a:noFill/>
            <a:ln>
              <a:solidFill>
                <a:srgbClr val="164697"/>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a:extLst>
                <a:ext uri="{FF2B5EF4-FFF2-40B4-BE49-F238E27FC236}">
                  <a16:creationId xmlns:a16="http://schemas.microsoft.com/office/drawing/2014/main" id="{B0664C0E-DAFD-4D6D-8AD0-833D859D23FD}"/>
                </a:ext>
              </a:extLst>
            </p:cNvPr>
            <p:cNvSpPr txBox="1"/>
            <p:nvPr/>
          </p:nvSpPr>
          <p:spPr>
            <a:xfrm>
              <a:off x="1631872" y="2088563"/>
              <a:ext cx="4548363" cy="1051560"/>
            </a:xfrm>
            <a:prstGeom prst="rect">
              <a:avLst/>
            </a:prstGeom>
            <a:noFill/>
          </p:spPr>
          <p:txBody>
            <a:bodyPr rtlCol="0" wrap="square">
              <a:spAutoFit/>
            </a:bodyPr>
            <a:lstStyle/>
            <a:p>
              <a:pPr>
                <a:lnSpc>
                  <a:spcPct val="150000"/>
                </a:lnSpc>
              </a:pPr>
              <a:r>
                <a:rPr altLang="en-US" lang="zh-CN" sz="1400">
                  <a:cs typeface="+mn-ea"/>
                  <a:sym typeface="+mn-lt"/>
                </a:rPr>
                <a:t>四是股静脉穿刺置管。此静脉易于固定，操作方法易掌握，较安全。但股静脉靠近会阴部，穿刺部位易污染，增加潜在感染的危险，同时较大限制了病人的活动。</a:t>
              </a:r>
            </a:p>
          </p:txBody>
        </p:sp>
      </p:grpSp>
      <p:grpSp>
        <p:nvGrpSpPr>
          <p:cNvPr id="6" name="组合 5">
            <a:extLst>
              <a:ext uri="{FF2B5EF4-FFF2-40B4-BE49-F238E27FC236}">
                <a16:creationId xmlns:a16="http://schemas.microsoft.com/office/drawing/2014/main" id="{74727675-BBF1-4F42-8DAE-05447876871A}"/>
              </a:ext>
            </a:extLst>
          </p:cNvPr>
          <p:cNvGrpSpPr/>
          <p:nvPr/>
        </p:nvGrpSpPr>
        <p:grpSpPr>
          <a:xfrm>
            <a:off x="6583269" y="1841814"/>
            <a:ext cx="4750613" cy="4741896"/>
            <a:chOff x="6583269" y="1841814"/>
            <a:chExt cx="4750613" cy="4741896"/>
          </a:xfrm>
        </p:grpSpPr>
        <p:sp>
          <p:nvSpPr>
            <p:cNvPr id="7" name="文本框 6">
              <a:extLst>
                <a:ext uri="{FF2B5EF4-FFF2-40B4-BE49-F238E27FC236}">
                  <a16:creationId xmlns:a16="http://schemas.microsoft.com/office/drawing/2014/main" id="{1D881C2C-6C29-404B-A745-2A426E4A3BDE}"/>
                </a:ext>
              </a:extLst>
            </p:cNvPr>
            <p:cNvSpPr txBox="1"/>
            <p:nvPr/>
          </p:nvSpPr>
          <p:spPr>
            <a:xfrm>
              <a:off x="8061958" y="3428999"/>
              <a:ext cx="2015490" cy="6156960"/>
            </a:xfrm>
            <a:prstGeom prst="rect">
              <a:avLst/>
            </a:prstGeom>
            <a:noFill/>
          </p:spPr>
          <p:txBody>
            <a:bodyPr rtlCol="0" wrap="square">
              <a:spAutoFit/>
            </a:bodyPr>
            <a:lstStyle/>
            <a:p>
              <a:r>
                <a:rPr altLang="zh-CN" lang="en-US" sz="19900">
                  <a:solidFill>
                    <a:schemeClr val="bg1">
                      <a:lumMod val="75000"/>
                    </a:schemeClr>
                  </a:solidFill>
                </a:rPr>
                <a:t>05</a:t>
              </a:r>
            </a:p>
          </p:txBody>
        </p:sp>
        <p:sp>
          <p:nvSpPr>
            <p:cNvPr id="8" name="矩形: 圆角 7">
              <a:extLst>
                <a:ext uri="{FF2B5EF4-FFF2-40B4-BE49-F238E27FC236}">
                  <a16:creationId xmlns:a16="http://schemas.microsoft.com/office/drawing/2014/main" id="{90B8E6CD-A819-47F1-85D3-D2CEA0E0FDB5}"/>
                </a:ext>
              </a:extLst>
            </p:cNvPr>
            <p:cNvSpPr/>
            <p:nvPr/>
          </p:nvSpPr>
          <p:spPr>
            <a:xfrm>
              <a:off x="6583269" y="1841814"/>
              <a:ext cx="4750613" cy="3756671"/>
            </a:xfrm>
            <a:prstGeom prst="roundRect">
              <a:avLst>
                <a:gd fmla="val 11146" name="adj"/>
              </a:avLst>
            </a:prstGeom>
            <a:noFill/>
            <a:ln>
              <a:solidFill>
                <a:srgbClr val="164697"/>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a:extLst>
                <a:ext uri="{FF2B5EF4-FFF2-40B4-BE49-F238E27FC236}">
                  <a16:creationId xmlns:a16="http://schemas.microsoft.com/office/drawing/2014/main" id="{8AB7E730-3052-4519-83E2-222397D86DB7}"/>
                </a:ext>
              </a:extLst>
            </p:cNvPr>
            <p:cNvSpPr txBox="1"/>
            <p:nvPr/>
          </p:nvSpPr>
          <p:spPr>
            <a:xfrm>
              <a:off x="6798693" y="2027603"/>
              <a:ext cx="4319763" cy="2011680"/>
            </a:xfrm>
            <a:prstGeom prst="rect">
              <a:avLst/>
            </a:prstGeom>
            <a:noFill/>
          </p:spPr>
          <p:txBody>
            <a:bodyPr rtlCol="0" wrap="square">
              <a:spAutoFit/>
            </a:bodyPr>
            <a:lstStyle/>
            <a:p>
              <a:pPr>
                <a:lnSpc>
                  <a:spcPct val="150000"/>
                </a:lnSpc>
              </a:pPr>
              <a:r>
                <a:rPr altLang="en-US" lang="zh-CN" sz="1400">
                  <a:cs typeface="+mn-ea"/>
                  <a:sym typeface="+mn-lt"/>
                </a:rPr>
                <a:t>五是PICC留置法。PICC是一种外周中心静脉导管，经贵要或肘正中静脉穿刺，经腋静脉到达上腔静脉。PICC操作简便，穿刺危险性小，并发症少，护士经过培训即可独立操作。静脉留置时间长，适用于需要长期输液、行化疗、TPN、临时血透的患者以及早产儿、家庭病床及缺乏外周通路的患者。 </a:t>
              </a:r>
            </a:p>
          </p:txBody>
        </p:sp>
      </p:grpSp>
    </p:spTree>
    <p:extLst>
      <p:ext uri="{BB962C8B-B14F-4D97-AF65-F5344CB8AC3E}">
        <p14:creationId val="1185011679"/>
      </p:ext>
    </p:extLst>
  </p:cSld>
  <p:clrMapOvr>
    <a:masterClrMapping/>
  </p:clrMapOvr>
  <mc:AlternateContent>
    <mc:Choice Requires="p15">
      <p:transition advTm="3000" p14:dur="2000" spd="slow">
        <p15:prstTrans prst="wind"/>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6" presetSubtype="16">
                                  <p:stCondLst>
                                    <p:cond delay="0"/>
                                  </p:stCondLst>
                                  <p:childTnLst>
                                    <p:set>
                                      <p:cBhvr>
                                        <p:cTn dur="1" fill="hold" id="6">
                                          <p:stCondLst>
                                            <p:cond delay="0"/>
                                          </p:stCondLst>
                                        </p:cTn>
                                        <p:tgtEl>
                                          <p:spTgt spid="2"/>
                                        </p:tgtEl>
                                        <p:attrNameLst>
                                          <p:attrName>style.visibility</p:attrName>
                                        </p:attrNameLst>
                                      </p:cBhvr>
                                      <p:to>
                                        <p:strVal val="visible"/>
                                      </p:to>
                                    </p:set>
                                    <p:animEffect filter="circle(in)" transition="in">
                                      <p:cBhvr>
                                        <p:cTn dur="750" id="7"/>
                                        <p:tgtEl>
                                          <p:spTgt spid="2"/>
                                        </p:tgtEl>
                                      </p:cBhvr>
                                    </p:animEffect>
                                  </p:childTnLst>
                                </p:cTn>
                              </p:par>
                            </p:childTnLst>
                          </p:cTn>
                        </p:par>
                        <p:par>
                          <p:cTn fill="hold" id="8" nodeType="afterGroup">
                            <p:stCondLst>
                              <p:cond delay="750"/>
                            </p:stCondLst>
                            <p:childTnLst>
                              <p:par>
                                <p:cTn fill="hold" id="9" nodeType="afterEffect" presetClass="entr" presetID="6" presetSubtype="32">
                                  <p:stCondLst>
                                    <p:cond delay="0"/>
                                  </p:stCondLst>
                                  <p:childTnLst>
                                    <p:set>
                                      <p:cBhvr>
                                        <p:cTn dur="1" fill="hold" id="10">
                                          <p:stCondLst>
                                            <p:cond delay="0"/>
                                          </p:stCondLst>
                                        </p:cTn>
                                        <p:tgtEl>
                                          <p:spTgt spid="6"/>
                                        </p:tgtEl>
                                        <p:attrNameLst>
                                          <p:attrName>style.visibility</p:attrName>
                                        </p:attrNameLst>
                                      </p:cBhvr>
                                      <p:to>
                                        <p:strVal val="visible"/>
                                      </p:to>
                                    </p:set>
                                    <p:animEffect filter="circle(out)" transition="in">
                                      <p:cBhvr>
                                        <p:cTn dur="750" id="11"/>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3AEF6FF0-1111-4A47-944A-72702C2F7067}"/>
              </a:ext>
            </a:extLst>
          </p:cNvPr>
          <p:cNvGrpSpPr/>
          <p:nvPr/>
        </p:nvGrpSpPr>
        <p:grpSpPr>
          <a:xfrm>
            <a:off x="1513818" y="1204825"/>
            <a:ext cx="8910342" cy="830997"/>
            <a:chOff x="5051916" y="4059828"/>
            <a:chExt cx="10268501" cy="830997"/>
          </a:xfrm>
        </p:grpSpPr>
        <p:sp>
          <p:nvSpPr>
            <p:cNvPr id="3" name="矩形: 圆角 2">
              <a:extLst>
                <a:ext uri="{FF2B5EF4-FFF2-40B4-BE49-F238E27FC236}">
                  <a16:creationId xmlns:a16="http://schemas.microsoft.com/office/drawing/2014/main" id="{3029FCDB-0FE7-41F9-820F-753300DA1079}"/>
                </a:ext>
              </a:extLst>
            </p:cNvPr>
            <p:cNvSpPr/>
            <p:nvPr/>
          </p:nvSpPr>
          <p:spPr>
            <a:xfrm>
              <a:off x="5051916" y="4059828"/>
              <a:ext cx="10268501" cy="830997"/>
            </a:xfrm>
            <a:prstGeom prst="roundRect">
              <a:avLst>
                <a:gd fmla="val 44817" name="adj"/>
              </a:avLst>
            </a:prstGeom>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a:extLst>
                <a:ext uri="{FF2B5EF4-FFF2-40B4-BE49-F238E27FC236}">
                  <a16:creationId xmlns:a16="http://schemas.microsoft.com/office/drawing/2014/main" id="{E41BDCBA-9428-4811-9FF9-36A491F6CF4A}"/>
                </a:ext>
              </a:extLst>
            </p:cNvPr>
            <p:cNvSpPr/>
            <p:nvPr/>
          </p:nvSpPr>
          <p:spPr>
            <a:xfrm>
              <a:off x="6794192" y="4169178"/>
              <a:ext cx="6927997" cy="640080"/>
            </a:xfrm>
            <a:prstGeom prst="rect">
              <a:avLst/>
            </a:prstGeom>
          </p:spPr>
          <p:txBody>
            <a:bodyPr wrap="square">
              <a:spAutoFit/>
            </a:bodyPr>
            <a:lstStyle/>
            <a:p>
              <a:pPr algn="dist">
                <a:lnSpc>
                  <a:spcPct val="150000"/>
                </a:lnSpc>
              </a:pPr>
              <a:r>
                <a:rPr altLang="en-US" b="1" lang="zh-CN" sz="2400">
                  <a:solidFill>
                    <a:schemeClr val="bg1"/>
                  </a:solidFill>
                  <a:cs typeface="+mn-ea"/>
                  <a:sym typeface="+mn-lt"/>
                </a:rPr>
                <a:t>静脉输液理念的变化</a:t>
              </a:r>
            </a:p>
          </p:txBody>
        </p:sp>
      </p:grpSp>
      <p:sp>
        <p:nvSpPr>
          <p:cNvPr id="8" name="矩形 56">
            <a:extLst>
              <a:ext uri="{FF2B5EF4-FFF2-40B4-BE49-F238E27FC236}">
                <a16:creationId xmlns:a16="http://schemas.microsoft.com/office/drawing/2014/main" id="{599BAFD5-4B42-4C34-834C-9857781997AB}"/>
              </a:ext>
            </a:extLst>
          </p:cNvPr>
          <p:cNvSpPr>
            <a:spLocks noChangeArrowheads="1"/>
          </p:cNvSpPr>
          <p:nvPr/>
        </p:nvSpPr>
        <p:spPr bwMode="auto">
          <a:xfrm>
            <a:off x="1645149" y="3448050"/>
            <a:ext cx="3866494" cy="2651760"/>
          </a:xfrm>
          <a:prstGeom prst="rect">
            <a:avLst/>
          </a:prstGeom>
          <a:noFill/>
          <a:ln w="9525">
            <a:noFill/>
            <a:miter lim="800000"/>
          </a:ln>
          <a:extLst>
            <a:ext uri="{909E8E84-426E-40DD-AFC4-6F175D3DCCD1}">
              <a14:hiddenFill>
                <a:solidFill>
                  <a:srgbClr val="FFFFFF"/>
                </a:solidFill>
              </a14:hiddenFill>
            </a:ext>
          </a:extLst>
        </p:spPr>
        <p:txBody>
          <a:bodyPr lIns="0" rIns="0" wrap="square">
            <a:spAutoFit/>
          </a:bodyPr>
          <a:lstStyle/>
          <a:p>
            <a:pPr>
              <a:lnSpc>
                <a:spcPct val="150000"/>
              </a:lnSpc>
            </a:pPr>
            <a:r>
              <a:rPr altLang="en-US" lang="zh-CN" sz="1600">
                <a:cs typeface="+mn-ea"/>
                <a:sym typeface="+mn-lt"/>
              </a:rPr>
              <a:t>传统静脉输液教学中关于静脉输液血管的选择是：从远端到近端，从小血管到大血管。随着静脉输液工具的变化以及人们对静脉输液的危害原因认识的深入，现在，人们选择血管与输液工具的基本原则是：根据病人的病情、疗程的长短、输液的速度、药物的特性等选择不同的血管及不同的穿刺工具。</a:t>
            </a:r>
          </a:p>
        </p:txBody>
      </p:sp>
      <p:sp>
        <p:nvSpPr>
          <p:cNvPr id="12" name="矩形 64">
            <a:extLst>
              <a:ext uri="{FF2B5EF4-FFF2-40B4-BE49-F238E27FC236}">
                <a16:creationId xmlns:a16="http://schemas.microsoft.com/office/drawing/2014/main" id="{908C99B3-D989-4FDA-876B-46540427AAAB}"/>
              </a:ext>
            </a:extLst>
          </p:cNvPr>
          <p:cNvSpPr>
            <a:spLocks noChangeArrowheads="1"/>
          </p:cNvSpPr>
          <p:nvPr/>
        </p:nvSpPr>
        <p:spPr bwMode="auto">
          <a:xfrm>
            <a:off x="6683382" y="3862922"/>
            <a:ext cx="3527417" cy="1920240"/>
          </a:xfrm>
          <a:prstGeom prst="rect">
            <a:avLst/>
          </a:prstGeom>
          <a:noFill/>
          <a:ln w="9525">
            <a:noFill/>
            <a:miter lim="800000"/>
          </a:ln>
          <a:extLst>
            <a:ext uri="{909E8E84-426E-40DD-AFC4-6F175D3DCCD1}">
              <a14:hiddenFill>
                <a:solidFill>
                  <a:srgbClr val="FFFFFF"/>
                </a:solidFill>
              </a14:hiddenFill>
            </a:ext>
          </a:extLst>
        </p:spPr>
        <p:txBody>
          <a:bodyPr lIns="0" rIns="0" wrap="square">
            <a:spAutoFit/>
          </a:bodyPr>
          <a:lstStyle/>
          <a:p>
            <a:pPr>
              <a:lnSpc>
                <a:spcPct val="150000"/>
              </a:lnSpc>
            </a:pPr>
            <a:r>
              <a:rPr altLang="en-US" lang="zh-CN" sz="1600">
                <a:cs typeface="+mn-ea"/>
                <a:sym typeface="+mn-lt"/>
              </a:rPr>
              <a:t>一般静脉留置针可留置时间为48-96小时，中等长度导管可留2-4周，经颈静脉穿刺的中心静脉导管可留1-7天，经外周穿刺的中心静脉导管可留4周到1年以上。</a:t>
            </a:r>
          </a:p>
        </p:txBody>
      </p:sp>
      <p:grpSp>
        <p:nvGrpSpPr>
          <p:cNvPr id="17" name="组合 16">
            <a:extLst>
              <a:ext uri="{FF2B5EF4-FFF2-40B4-BE49-F238E27FC236}">
                <a16:creationId xmlns:a16="http://schemas.microsoft.com/office/drawing/2014/main" id="{AE0467DC-E5DA-492B-AFD5-0391798F0CEE}"/>
              </a:ext>
            </a:extLst>
          </p:cNvPr>
          <p:cNvGrpSpPr/>
          <p:nvPr/>
        </p:nvGrpSpPr>
        <p:grpSpPr>
          <a:xfrm>
            <a:off x="1513818" y="2020339"/>
            <a:ext cx="4140000" cy="4233466"/>
            <a:chOff x="1513818" y="2020339"/>
            <a:chExt cx="4140000" cy="4233466"/>
          </a:xfrm>
        </p:grpSpPr>
        <p:sp>
          <p:nvSpPr>
            <p:cNvPr id="13" name="矩形: 圆角 12">
              <a:extLst>
                <a:ext uri="{FF2B5EF4-FFF2-40B4-BE49-F238E27FC236}">
                  <a16:creationId xmlns:a16="http://schemas.microsoft.com/office/drawing/2014/main" id="{E2A982D2-A7BA-48F4-8602-385F7B5B93CE}"/>
                </a:ext>
              </a:extLst>
            </p:cNvPr>
            <p:cNvSpPr/>
            <p:nvPr/>
          </p:nvSpPr>
          <p:spPr>
            <a:xfrm>
              <a:off x="1513818" y="2497134"/>
              <a:ext cx="4140000" cy="3756671"/>
            </a:xfrm>
            <a:prstGeom prst="roundRect">
              <a:avLst>
                <a:gd fmla="val 11146" name="adj"/>
              </a:avLst>
            </a:prstGeom>
            <a:noFill/>
            <a:ln>
              <a:solidFill>
                <a:srgbClr val="164697"/>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文本框 13">
              <a:extLst>
                <a:ext uri="{FF2B5EF4-FFF2-40B4-BE49-F238E27FC236}">
                  <a16:creationId xmlns:a16="http://schemas.microsoft.com/office/drawing/2014/main" id="{F29876B4-E8AA-47BD-9BC6-58D7AA70C515}"/>
                </a:ext>
              </a:extLst>
            </p:cNvPr>
            <p:cNvSpPr txBox="1"/>
            <p:nvPr/>
          </p:nvSpPr>
          <p:spPr>
            <a:xfrm>
              <a:off x="3025653" y="2020339"/>
              <a:ext cx="1296660" cy="3596640"/>
            </a:xfrm>
            <a:prstGeom prst="rect">
              <a:avLst/>
            </a:prstGeom>
            <a:noFill/>
          </p:spPr>
          <p:txBody>
            <a:bodyPr rtlCol="0" wrap="square">
              <a:spAutoFit/>
            </a:bodyPr>
            <a:lstStyle/>
            <a:p>
              <a:r>
                <a:rPr altLang="zh-CN" lang="en-US" sz="11500">
                  <a:solidFill>
                    <a:schemeClr val="bg1">
                      <a:lumMod val="75000"/>
                    </a:schemeClr>
                  </a:solidFill>
                </a:rPr>
                <a:t>01</a:t>
              </a:r>
            </a:p>
          </p:txBody>
        </p:sp>
      </p:grpSp>
      <p:grpSp>
        <p:nvGrpSpPr>
          <p:cNvPr id="18" name="组合 17">
            <a:extLst>
              <a:ext uri="{FF2B5EF4-FFF2-40B4-BE49-F238E27FC236}">
                <a16:creationId xmlns:a16="http://schemas.microsoft.com/office/drawing/2014/main" id="{EA9B7BE4-03F4-44FC-937A-B6945B023491}"/>
              </a:ext>
            </a:extLst>
          </p:cNvPr>
          <p:cNvGrpSpPr/>
          <p:nvPr/>
        </p:nvGrpSpPr>
        <p:grpSpPr>
          <a:xfrm>
            <a:off x="6297658" y="2000873"/>
            <a:ext cx="4140000" cy="4238329"/>
            <a:chOff x="6297658" y="2000873"/>
            <a:chExt cx="4140000" cy="4238329"/>
          </a:xfrm>
        </p:grpSpPr>
        <p:sp>
          <p:nvSpPr>
            <p:cNvPr id="15" name="矩形: 圆角 14">
              <a:extLst>
                <a:ext uri="{FF2B5EF4-FFF2-40B4-BE49-F238E27FC236}">
                  <a16:creationId xmlns:a16="http://schemas.microsoft.com/office/drawing/2014/main" id="{E9D8D807-04D5-46C7-9E5D-D4BF843F55AF}"/>
                </a:ext>
              </a:extLst>
            </p:cNvPr>
            <p:cNvSpPr/>
            <p:nvPr/>
          </p:nvSpPr>
          <p:spPr>
            <a:xfrm>
              <a:off x="6297658" y="2482531"/>
              <a:ext cx="4140000" cy="3756671"/>
            </a:xfrm>
            <a:prstGeom prst="roundRect">
              <a:avLst>
                <a:gd fmla="val 11146" name="adj"/>
              </a:avLst>
            </a:prstGeom>
            <a:noFill/>
            <a:ln>
              <a:solidFill>
                <a:srgbClr val="164697"/>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文本框 15">
              <a:extLst>
                <a:ext uri="{FF2B5EF4-FFF2-40B4-BE49-F238E27FC236}">
                  <a16:creationId xmlns:a16="http://schemas.microsoft.com/office/drawing/2014/main" id="{36B70E3E-9191-434D-AB2A-BC8652BB5F02}"/>
                </a:ext>
              </a:extLst>
            </p:cNvPr>
            <p:cNvSpPr txBox="1"/>
            <p:nvPr/>
          </p:nvSpPr>
          <p:spPr>
            <a:xfrm>
              <a:off x="7869688" y="2000873"/>
              <a:ext cx="1296660" cy="3596640"/>
            </a:xfrm>
            <a:prstGeom prst="rect">
              <a:avLst/>
            </a:prstGeom>
            <a:noFill/>
          </p:spPr>
          <p:txBody>
            <a:bodyPr rtlCol="0" wrap="square">
              <a:spAutoFit/>
            </a:bodyPr>
            <a:lstStyle/>
            <a:p>
              <a:r>
                <a:rPr altLang="zh-CN" lang="en-US" sz="11500">
                  <a:solidFill>
                    <a:schemeClr val="bg1">
                      <a:lumMod val="75000"/>
                    </a:schemeClr>
                  </a:solidFill>
                </a:rPr>
                <a:t>02</a:t>
              </a:r>
            </a:p>
          </p:txBody>
        </p:sp>
      </p:grpSp>
    </p:spTree>
    <p:extLst>
      <p:ext uri="{BB962C8B-B14F-4D97-AF65-F5344CB8AC3E}">
        <p14:creationId val="298761335"/>
      </p:ext>
    </p:extLst>
  </p:cSld>
  <p:clrMapOvr>
    <a:masterClrMapping/>
  </p:clrMapOvr>
  <mc:AlternateContent>
    <mc:Choice Requires="p15">
      <p:transition advTm="3000" p14:dur="2000" spd="slow">
        <p15:prstTrans prst="wind"/>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750" id="7"/>
                                        <p:tgtEl>
                                          <p:spTgt spid="2"/>
                                        </p:tgtEl>
                                        <p:attrNameLst>
                                          <p:attrName>ppt_y</p:attrName>
                                        </p:attrNameLst>
                                      </p:cBhvr>
                                      <p:tavLst>
                                        <p:tav tm="0">
                                          <p:val>
                                            <p:strVal val="#ppt_y+#ppt_h*1.125000"/>
                                          </p:val>
                                        </p:tav>
                                        <p:tav tm="100000">
                                          <p:val>
                                            <p:strVal val="#ppt_y"/>
                                          </p:val>
                                        </p:tav>
                                      </p:tavLst>
                                    </p:anim>
                                    <p:animEffect filter="wipe(up)" transition="in">
                                      <p:cBhvr>
                                        <p:cTn dur="750" id="8"/>
                                        <p:tgtEl>
                                          <p:spTgt spid="2"/>
                                        </p:tgtEl>
                                      </p:cBhvr>
                                    </p:animEffect>
                                  </p:childTnLst>
                                </p:cTn>
                              </p:par>
                            </p:childTnLst>
                          </p:cTn>
                        </p:par>
                        <p:par>
                          <p:cTn fill="hold" id="9" nodeType="afterGroup">
                            <p:stCondLst>
                              <p:cond delay="750"/>
                            </p:stCondLst>
                            <p:childTnLst>
                              <p:par>
                                <p:cTn fill="hold" id="10" nodeType="afterEffect" presetClass="entr" presetID="21" presetSubtype="1">
                                  <p:stCondLst>
                                    <p:cond delay="0"/>
                                  </p:stCondLst>
                                  <p:childTnLst>
                                    <p:set>
                                      <p:cBhvr>
                                        <p:cTn dur="1" fill="hold" id="11">
                                          <p:stCondLst>
                                            <p:cond delay="0"/>
                                          </p:stCondLst>
                                        </p:cTn>
                                        <p:tgtEl>
                                          <p:spTgt spid="17"/>
                                        </p:tgtEl>
                                        <p:attrNameLst>
                                          <p:attrName>style.visibility</p:attrName>
                                        </p:attrNameLst>
                                      </p:cBhvr>
                                      <p:to>
                                        <p:strVal val="visible"/>
                                      </p:to>
                                    </p:set>
                                    <p:animEffect filter="wheel(1)" transition="in">
                                      <p:cBhvr>
                                        <p:cTn dur="750" id="12"/>
                                        <p:tgtEl>
                                          <p:spTgt spid="17"/>
                                        </p:tgtEl>
                                      </p:cBhvr>
                                    </p:animEffect>
                                  </p:childTnLst>
                                </p:cTn>
                              </p:par>
                            </p:childTnLst>
                          </p:cTn>
                        </p:par>
                        <p:par>
                          <p:cTn fill="hold" id="13" nodeType="afterGroup">
                            <p:stCondLst>
                              <p:cond delay="1500"/>
                            </p:stCondLst>
                            <p:childTnLst>
                              <p:par>
                                <p:cTn fill="hold" grpId="0" id="14" nodeType="afterEffect" presetClass="entr" presetID="12" presetSubtype="4">
                                  <p:stCondLst>
                                    <p:cond delay="0"/>
                                  </p:stCondLst>
                                  <p:childTnLst>
                                    <p:set>
                                      <p:cBhvr>
                                        <p:cTn dur="1" fill="hold" id="15">
                                          <p:stCondLst>
                                            <p:cond delay="0"/>
                                          </p:stCondLst>
                                        </p:cTn>
                                        <p:tgtEl>
                                          <p:spTgt spid="8"/>
                                        </p:tgtEl>
                                        <p:attrNameLst>
                                          <p:attrName>style.visibility</p:attrName>
                                        </p:attrNameLst>
                                      </p:cBhvr>
                                      <p:to>
                                        <p:strVal val="visible"/>
                                      </p:to>
                                    </p:set>
                                    <p:anim calcmode="lin" valueType="num">
                                      <p:cBhvr additive="base">
                                        <p:cTn dur="750" id="16"/>
                                        <p:tgtEl>
                                          <p:spTgt spid="8"/>
                                        </p:tgtEl>
                                        <p:attrNameLst>
                                          <p:attrName>ppt_y</p:attrName>
                                        </p:attrNameLst>
                                      </p:cBhvr>
                                      <p:tavLst>
                                        <p:tav tm="0">
                                          <p:val>
                                            <p:strVal val="#ppt_y+#ppt_h*1.125000"/>
                                          </p:val>
                                        </p:tav>
                                        <p:tav tm="100000">
                                          <p:val>
                                            <p:strVal val="#ppt_y"/>
                                          </p:val>
                                        </p:tav>
                                      </p:tavLst>
                                    </p:anim>
                                    <p:animEffect filter="wipe(up)" transition="in">
                                      <p:cBhvr>
                                        <p:cTn dur="750" id="17"/>
                                        <p:tgtEl>
                                          <p:spTgt spid="8"/>
                                        </p:tgtEl>
                                      </p:cBhvr>
                                    </p:animEffect>
                                  </p:childTnLst>
                                </p:cTn>
                              </p:par>
                            </p:childTnLst>
                          </p:cTn>
                        </p:par>
                        <p:par>
                          <p:cTn fill="hold" id="18" nodeType="afterGroup">
                            <p:stCondLst>
                              <p:cond delay="2250"/>
                            </p:stCondLst>
                            <p:childTnLst>
                              <p:par>
                                <p:cTn fill="hold" id="19" nodeType="afterEffect" presetClass="entr" presetID="6" presetSubtype="16">
                                  <p:stCondLst>
                                    <p:cond delay="0"/>
                                  </p:stCondLst>
                                  <p:childTnLst>
                                    <p:set>
                                      <p:cBhvr>
                                        <p:cTn dur="1" fill="hold" id="20">
                                          <p:stCondLst>
                                            <p:cond delay="0"/>
                                          </p:stCondLst>
                                        </p:cTn>
                                        <p:tgtEl>
                                          <p:spTgt spid="18"/>
                                        </p:tgtEl>
                                        <p:attrNameLst>
                                          <p:attrName>style.visibility</p:attrName>
                                        </p:attrNameLst>
                                      </p:cBhvr>
                                      <p:to>
                                        <p:strVal val="visible"/>
                                      </p:to>
                                    </p:set>
                                    <p:animEffect filter="circle(in)" transition="in">
                                      <p:cBhvr>
                                        <p:cTn dur="750" id="21"/>
                                        <p:tgtEl>
                                          <p:spTgt spid="18"/>
                                        </p:tgtEl>
                                      </p:cBhvr>
                                    </p:animEffect>
                                  </p:childTnLst>
                                </p:cTn>
                              </p:par>
                            </p:childTnLst>
                          </p:cTn>
                        </p:par>
                        <p:par>
                          <p:cTn fill="hold" id="22" nodeType="afterGroup">
                            <p:stCondLst>
                              <p:cond delay="3000"/>
                            </p:stCondLst>
                            <p:childTnLst>
                              <p:par>
                                <p:cTn fill="hold" grpId="0" id="23" nodeType="afterEffect" presetClass="entr" presetID="12" presetSubtype="4">
                                  <p:stCondLst>
                                    <p:cond delay="0"/>
                                  </p:stCondLst>
                                  <p:childTnLst>
                                    <p:set>
                                      <p:cBhvr>
                                        <p:cTn dur="1" fill="hold" id="24">
                                          <p:stCondLst>
                                            <p:cond delay="0"/>
                                          </p:stCondLst>
                                        </p:cTn>
                                        <p:tgtEl>
                                          <p:spTgt spid="12"/>
                                        </p:tgtEl>
                                        <p:attrNameLst>
                                          <p:attrName>style.visibility</p:attrName>
                                        </p:attrNameLst>
                                      </p:cBhvr>
                                      <p:to>
                                        <p:strVal val="visible"/>
                                      </p:to>
                                    </p:set>
                                    <p:anim calcmode="lin" valueType="num">
                                      <p:cBhvr additive="base">
                                        <p:cTn dur="750" id="25"/>
                                        <p:tgtEl>
                                          <p:spTgt spid="12"/>
                                        </p:tgtEl>
                                        <p:attrNameLst>
                                          <p:attrName>ppt_y</p:attrName>
                                        </p:attrNameLst>
                                      </p:cBhvr>
                                      <p:tavLst>
                                        <p:tav tm="0">
                                          <p:val>
                                            <p:strVal val="#ppt_y+#ppt_h*1.125000"/>
                                          </p:val>
                                        </p:tav>
                                        <p:tav tm="100000">
                                          <p:val>
                                            <p:strVal val="#ppt_y"/>
                                          </p:val>
                                        </p:tav>
                                      </p:tavLst>
                                    </p:anim>
                                    <p:animEffect filter="wipe(up)" transition="in">
                                      <p:cBhvr>
                                        <p:cTn dur="750" id="26"/>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2"/>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7">
            <a:extLst>
              <a:ext uri="{FF2B5EF4-FFF2-40B4-BE49-F238E27FC236}">
                <a16:creationId xmlns:a16="http://schemas.microsoft.com/office/drawing/2014/main" id="{2B52709D-1CFB-4147-A778-88D21AB7EAAE}"/>
              </a:ext>
            </a:extLst>
          </p:cNvPr>
          <p:cNvSpPr txBox="1">
            <a:spLocks noChangeArrowheads="1"/>
          </p:cNvSpPr>
          <p:nvPr/>
        </p:nvSpPr>
        <p:spPr bwMode="auto">
          <a:xfrm>
            <a:off x="1184418" y="1836993"/>
            <a:ext cx="5111607" cy="2364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nSpc>
                <a:spcPct val="150000"/>
              </a:lnSpc>
            </a:pPr>
            <a:r>
              <a:rPr altLang="en-US" lang="zh-CN" sz="1600">
                <a:latin typeface="+mn-lt"/>
                <a:ea typeface="+mn-ea"/>
                <a:cs typeface="+mn-ea"/>
                <a:sym typeface="+mn-lt"/>
              </a:rPr>
              <a:t>输液时应根据疗程选择相应的穿刺工具，但提倡在满足输液需求的前提下，应以选择最小、最细、最少腔的导管为最佳。一般头静脉适合留置针的穿刺与留置，贵要静脉适合PICC导管，锁骨下静脉适合中心静脉导管。</a:t>
            </a:r>
          </a:p>
        </p:txBody>
      </p:sp>
      <p:sp>
        <p:nvSpPr>
          <p:cNvPr id="3" name="文本框 7">
            <a:extLst>
              <a:ext uri="{FF2B5EF4-FFF2-40B4-BE49-F238E27FC236}">
                <a16:creationId xmlns:a16="http://schemas.microsoft.com/office/drawing/2014/main" id="{48697DB7-6224-4D2E-B48E-8E897C6CC9A0}"/>
              </a:ext>
            </a:extLst>
          </p:cNvPr>
          <p:cNvSpPr txBox="1">
            <a:spLocks noChangeArrowheads="1"/>
          </p:cNvSpPr>
          <p:nvPr/>
        </p:nvSpPr>
        <p:spPr bwMode="auto">
          <a:xfrm>
            <a:off x="1184418" y="4201118"/>
            <a:ext cx="5111607" cy="21449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nSpc>
                <a:spcPct val="150000"/>
              </a:lnSpc>
            </a:pPr>
            <a:r>
              <a:rPr altLang="en-US" lang="zh-CN" sz="1600">
                <a:latin typeface="+mn-lt"/>
                <a:ea typeface="+mn-ea"/>
                <a:cs typeface="+mn-ea"/>
                <a:sym typeface="+mn-lt"/>
              </a:rPr>
              <a:t>对于化疗药、刺激性强的，PH高、渗透压大、毒性大、发泡剂等药物的输入时，应选择管壁粗、血流快的血管。 </a:t>
            </a:r>
          </a:p>
        </p:txBody>
      </p:sp>
      <p:pic>
        <p:nvPicPr>
          <p:cNvPr descr="图片包含 游戏机  描述已自动生成" id="5" name="图片 4">
            <a:extLst>
              <a:ext uri="{FF2B5EF4-FFF2-40B4-BE49-F238E27FC236}">
                <a16:creationId xmlns:a16="http://schemas.microsoft.com/office/drawing/2014/main" id="{537DC82F-A4F6-4330-AAF4-ED8261BCA2FF}"/>
              </a:ext>
            </a:extLst>
          </p:cNvPr>
          <p:cNvPicPr>
            <a:picLocks noChangeAspect="1"/>
          </p:cNvPicPr>
          <p:nvPr/>
        </p:nvPicPr>
        <p:blipFill>
          <a:blip r:embed="rId2">
            <a:extLst>
              <a:ext uri="{28A0092B-C50C-407E-A947-70E740481C1C}">
                <a14:useLocalDpi val="0"/>
              </a:ext>
            </a:extLst>
          </a:blip>
          <a:srcRect b="18278"/>
          <a:stretch>
            <a:fillRect/>
          </a:stretch>
        </p:blipFill>
        <p:spPr>
          <a:xfrm>
            <a:off x="3831227" y="878798"/>
            <a:ext cx="9711145" cy="5604467"/>
          </a:xfrm>
          <a:prstGeom prst="rect">
            <a:avLst/>
          </a:prstGeom>
        </p:spPr>
      </p:pic>
    </p:spTree>
    <p:extLst>
      <p:ext uri="{BB962C8B-B14F-4D97-AF65-F5344CB8AC3E}">
        <p14:creationId val="1373960516"/>
      </p:ext>
    </p:extLst>
  </p:cSld>
  <p:clrMapOvr>
    <a:masterClrMapping/>
  </p:clrMapOvr>
  <mc:AlternateContent>
    <mc:Choice Requires="p15">
      <p:transition advTm="3000" p14:dur="2000" spd="slow">
        <p15:prstTrans prst="wind"/>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5"/>
                                        </p:tgtEl>
                                        <p:attrNameLst>
                                          <p:attrName>style.visibility</p:attrName>
                                        </p:attrNameLst>
                                      </p:cBhvr>
                                      <p:to>
                                        <p:strVal val="visible"/>
                                      </p:to>
                                    </p:set>
                                    <p:animEffect filter="wipe(down)" transition="in">
                                      <p:cBhvr>
                                        <p:cTn dur="750" id="7"/>
                                        <p:tgtEl>
                                          <p:spTgt spid="5"/>
                                        </p:tgtEl>
                                      </p:cBhvr>
                                    </p:animEffect>
                                  </p:childTnLst>
                                </p:cTn>
                              </p:par>
                            </p:childTnLst>
                          </p:cTn>
                        </p:par>
                        <p:par>
                          <p:cTn fill="hold" id="8" nodeType="afterGroup">
                            <p:stCondLst>
                              <p:cond delay="750"/>
                            </p:stCondLst>
                            <p:childTnLst>
                              <p:par>
                                <p:cTn fill="hold" grpId="0" id="9" nodeType="afterEffect" presetClass="entr" presetID="22" presetSubtype="1">
                                  <p:stCondLst>
                                    <p:cond delay="0"/>
                                  </p:stCondLst>
                                  <p:childTnLst>
                                    <p:set>
                                      <p:cBhvr>
                                        <p:cTn dur="1" fill="hold" id="10">
                                          <p:stCondLst>
                                            <p:cond delay="0"/>
                                          </p:stCondLst>
                                        </p:cTn>
                                        <p:tgtEl>
                                          <p:spTgt spid="2"/>
                                        </p:tgtEl>
                                        <p:attrNameLst>
                                          <p:attrName>style.visibility</p:attrName>
                                        </p:attrNameLst>
                                      </p:cBhvr>
                                      <p:to>
                                        <p:strVal val="visible"/>
                                      </p:to>
                                    </p:set>
                                    <p:animEffect filter="wipe(up)" transition="in">
                                      <p:cBhvr>
                                        <p:cTn dur="750" id="11"/>
                                        <p:tgtEl>
                                          <p:spTgt spid="2"/>
                                        </p:tgtEl>
                                      </p:cBhvr>
                                    </p:animEffect>
                                  </p:childTnLst>
                                </p:cTn>
                              </p:par>
                            </p:childTnLst>
                          </p:cTn>
                        </p:par>
                        <p:par>
                          <p:cTn fill="hold" id="12" nodeType="afterGroup">
                            <p:stCondLst>
                              <p:cond delay="1500"/>
                            </p:stCondLst>
                            <p:childTnLst>
                              <p:par>
                                <p:cTn fill="hold" grpId="0" id="13" nodeType="afterEffect" presetClass="entr" presetID="22" presetSubtype="4">
                                  <p:stCondLst>
                                    <p:cond delay="0"/>
                                  </p:stCondLst>
                                  <p:childTnLst>
                                    <p:set>
                                      <p:cBhvr>
                                        <p:cTn dur="1" fill="hold" id="14">
                                          <p:stCondLst>
                                            <p:cond delay="0"/>
                                          </p:stCondLst>
                                        </p:cTn>
                                        <p:tgtEl>
                                          <p:spTgt spid="3"/>
                                        </p:tgtEl>
                                        <p:attrNameLst>
                                          <p:attrName>style.visibility</p:attrName>
                                        </p:attrNameLst>
                                      </p:cBhvr>
                                      <p:to>
                                        <p:strVal val="visible"/>
                                      </p:to>
                                    </p:set>
                                    <p:animEffect filter="wipe(down)" transition="in">
                                      <p:cBhvr>
                                        <p:cTn dur="750" id="15"/>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a:extLst>
              <a:ext uri="{FF2B5EF4-FFF2-40B4-BE49-F238E27FC236}">
                <a16:creationId xmlns:a16="http://schemas.microsoft.com/office/drawing/2014/main" id="{224CFCA2-AFD1-4FFC-85DC-FFAD62764BBA}"/>
              </a:ext>
            </a:extLst>
          </p:cNvPr>
          <p:cNvGrpSpPr/>
          <p:nvPr/>
        </p:nvGrpSpPr>
        <p:grpSpPr>
          <a:xfrm>
            <a:off x="0" y="0"/>
            <a:ext cx="12192000" cy="6858000"/>
            <a:chOff x="152400" y="1790700"/>
            <a:chExt cx="12192000" cy="6858000"/>
          </a:xfrm>
        </p:grpSpPr>
        <p:sp>
          <p:nvSpPr>
            <p:cNvPr id="16" name="矩形 15">
              <a:extLst>
                <a:ext uri="{FF2B5EF4-FFF2-40B4-BE49-F238E27FC236}">
                  <a16:creationId xmlns:a16="http://schemas.microsoft.com/office/drawing/2014/main" id="{CD9E24CF-2395-44BF-BA39-DB1CD6701A7E}"/>
                </a:ext>
              </a:extLst>
            </p:cNvPr>
            <p:cNvSpPr/>
            <p:nvPr/>
          </p:nvSpPr>
          <p:spPr>
            <a:xfrm>
              <a:off x="152400" y="1790700"/>
              <a:ext cx="12192000" cy="6858000"/>
            </a:xfrm>
            <a:prstGeom prst="rect">
              <a:avLst/>
            </a:prstGeom>
            <a:solidFill>
              <a:srgbClr val="1646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圆角 10">
              <a:extLst>
                <a:ext uri="{FF2B5EF4-FFF2-40B4-BE49-F238E27FC236}">
                  <a16:creationId xmlns:a16="http://schemas.microsoft.com/office/drawing/2014/main" id="{8E2A8100-7C25-4C86-A84D-8EDF61DFC21C}"/>
                </a:ext>
              </a:extLst>
            </p:cNvPr>
            <p:cNvSpPr/>
            <p:nvPr/>
          </p:nvSpPr>
          <p:spPr>
            <a:xfrm>
              <a:off x="670560" y="2156461"/>
              <a:ext cx="11155680" cy="6126479"/>
            </a:xfrm>
            <a:prstGeom prst="roundRect">
              <a:avLst>
                <a:gd fmla="val 5503" name="adj"/>
              </a:avLst>
            </a:prstGeom>
            <a:solidFill>
              <a:srgbClr val="DEE9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aphicFrame>
        <p:nvGraphicFramePr>
          <p:cNvPr id="23" name="表格 26">
            <a:extLst>
              <a:ext uri="{FF2B5EF4-FFF2-40B4-BE49-F238E27FC236}">
                <a16:creationId xmlns:a16="http://schemas.microsoft.com/office/drawing/2014/main" id="{22A592BE-4AA7-4850-8A3D-036291DA43AD}"/>
              </a:ext>
            </a:extLst>
          </p:cNvPr>
          <p:cNvGraphicFramePr>
            <a:graphicFrameLocks noGrp="1"/>
          </p:cNvGraphicFramePr>
          <p:nvPr/>
        </p:nvGraphicFramePr>
        <p:xfrm>
          <a:off x="517602" y="408293"/>
          <a:ext cx="11168880" cy="6015024"/>
        </p:xfrm>
        <a:graphic>
          <a:graphicData uri="http://schemas.openxmlformats.org/drawingml/2006/table">
            <a:tbl>
              <a:tblPr bandRow="1" firstRow="1">
                <a:tableStyleId>{5C22544A-7EE6-4342-B048-85BDC9FD1C3A}</a:tableStyleId>
              </a:tblPr>
              <a:tblGrid>
                <a:gridCol w="1116888">
                  <a:extLst>
                    <a:ext uri="{9D8B030D-6E8A-4147-A177-3AD203B41FA5}">
                      <a16:colId xmlns:a16="http://schemas.microsoft.com/office/drawing/2014/main" val="1730829118"/>
                    </a:ext>
                  </a:extLst>
                </a:gridCol>
                <a:gridCol w="1116888">
                  <a:extLst>
                    <a:ext uri="{9D8B030D-6E8A-4147-A177-3AD203B41FA5}">
                      <a16:colId xmlns:a16="http://schemas.microsoft.com/office/drawing/2014/main" val="2211213150"/>
                    </a:ext>
                  </a:extLst>
                </a:gridCol>
                <a:gridCol w="1116888">
                  <a:extLst>
                    <a:ext uri="{9D8B030D-6E8A-4147-A177-3AD203B41FA5}">
                      <a16:colId xmlns:a16="http://schemas.microsoft.com/office/drawing/2014/main" val="3799243372"/>
                    </a:ext>
                  </a:extLst>
                </a:gridCol>
                <a:gridCol w="1116888">
                  <a:extLst>
                    <a:ext uri="{9D8B030D-6E8A-4147-A177-3AD203B41FA5}">
                      <a16:colId xmlns:a16="http://schemas.microsoft.com/office/drawing/2014/main" val="393223909"/>
                    </a:ext>
                  </a:extLst>
                </a:gridCol>
                <a:gridCol w="1116888">
                  <a:extLst>
                    <a:ext uri="{9D8B030D-6E8A-4147-A177-3AD203B41FA5}">
                      <a16:colId xmlns:a16="http://schemas.microsoft.com/office/drawing/2014/main" val="2927519851"/>
                    </a:ext>
                  </a:extLst>
                </a:gridCol>
                <a:gridCol w="1116888">
                  <a:extLst>
                    <a:ext uri="{9D8B030D-6E8A-4147-A177-3AD203B41FA5}">
                      <a16:colId xmlns:a16="http://schemas.microsoft.com/office/drawing/2014/main" val="1170744922"/>
                    </a:ext>
                  </a:extLst>
                </a:gridCol>
                <a:gridCol w="1116888">
                  <a:extLst>
                    <a:ext uri="{9D8B030D-6E8A-4147-A177-3AD203B41FA5}">
                      <a16:colId xmlns:a16="http://schemas.microsoft.com/office/drawing/2014/main" val="1777102989"/>
                    </a:ext>
                  </a:extLst>
                </a:gridCol>
                <a:gridCol w="1116888">
                  <a:extLst>
                    <a:ext uri="{9D8B030D-6E8A-4147-A177-3AD203B41FA5}">
                      <a16:colId xmlns:a16="http://schemas.microsoft.com/office/drawing/2014/main" val="1680649255"/>
                    </a:ext>
                  </a:extLst>
                </a:gridCol>
                <a:gridCol w="1116888">
                  <a:extLst>
                    <a:ext uri="{9D8B030D-6E8A-4147-A177-3AD203B41FA5}">
                      <a16:colId xmlns:a16="http://schemas.microsoft.com/office/drawing/2014/main" val="3112485255"/>
                    </a:ext>
                  </a:extLst>
                </a:gridCol>
                <a:gridCol w="1116888">
                  <a:extLst>
                    <a:ext uri="{9D8B030D-6E8A-4147-A177-3AD203B41FA5}">
                      <a16:colId xmlns:a16="http://schemas.microsoft.com/office/drawing/2014/main" val="3947604182"/>
                    </a:ext>
                  </a:extLst>
                </a:gridCol>
              </a:tblGrid>
              <a:tr h="751851">
                <a:tc>
                  <a:txBody>
                    <a:bodyPr vert="horz" wrap="square"/>
                    <a:lstStyle/>
                    <a:p>
                      <a:endParaRPr altLang="en-US" lang="zh-CN" sz="3700"/>
                    </a:p>
                  </a:txBody>
                  <a:tcPr marB="93999" marL="187998" marR="187998" marT="93999">
                    <a:lnL cmpd="sng" w="12700">
                      <a:noFill/>
                    </a:lnL>
                    <a:lnR algn="ctr" cap="flat" cmpd="sng" w="28575">
                      <a:solidFill>
                        <a:schemeClr val="bg1"/>
                      </a:solidFill>
                      <a:prstDash val="solid"/>
                      <a:round/>
                      <a:headEnd len="med" type="none" w="med"/>
                      <a:tailEnd len="med" type="none" w="med"/>
                    </a:lnR>
                    <a:lnT cmpd="sng" w="12700">
                      <a:noFill/>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cmpd="sng" w="12700">
                      <a:noFill/>
                    </a:lnR>
                    <a:lnT cmpd="sng" w="12700">
                      <a:noFill/>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2386535793"/>
                  </a:ext>
                </a:extLst>
              </a:tr>
              <a:tr h="751851">
                <a:tc>
                  <a:txBody>
                    <a:bodyPr vert="horz" wrap="square"/>
                    <a:lstStyle/>
                    <a:p>
                      <a:endParaRPr altLang="en-US" lang="zh-CN" sz="3700"/>
                    </a:p>
                  </a:txBody>
                  <a:tcPr marB="93999" marL="187998" marR="187998" marT="93999">
                    <a:lnL cmpd="sng" w="12700">
                      <a:noFill/>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cmpd="sng" w="12700">
                      <a:noFill/>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1713804194"/>
                  </a:ext>
                </a:extLst>
              </a:tr>
              <a:tr h="751851">
                <a:tc>
                  <a:txBody>
                    <a:bodyPr vert="horz" wrap="square"/>
                    <a:lstStyle/>
                    <a:p>
                      <a:endParaRPr altLang="en-US" lang="zh-CN" sz="3700"/>
                    </a:p>
                  </a:txBody>
                  <a:tcPr marB="93999" marL="187998" marR="187998" marT="93999">
                    <a:lnL cmpd="sng" w="12700">
                      <a:noFill/>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cmpd="sng" w="12700">
                      <a:noFill/>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906240893"/>
                  </a:ext>
                </a:extLst>
              </a:tr>
              <a:tr h="751851">
                <a:tc>
                  <a:txBody>
                    <a:bodyPr vert="horz" wrap="square"/>
                    <a:lstStyle/>
                    <a:p>
                      <a:endParaRPr altLang="en-US" lang="zh-CN" sz="3700"/>
                    </a:p>
                  </a:txBody>
                  <a:tcPr marB="93999" marL="187998" marR="187998" marT="93999">
                    <a:lnL cmpd="sng" w="12700">
                      <a:noFill/>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cmpd="sng" w="12700">
                      <a:noFill/>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2296356211"/>
                  </a:ext>
                </a:extLst>
              </a:tr>
              <a:tr h="751851">
                <a:tc>
                  <a:txBody>
                    <a:bodyPr vert="horz" wrap="square"/>
                    <a:lstStyle/>
                    <a:p>
                      <a:endParaRPr altLang="en-US" lang="zh-CN" sz="3700"/>
                    </a:p>
                  </a:txBody>
                  <a:tcPr marB="93999" marL="187998" marR="187998" marT="93999">
                    <a:lnL cmpd="sng" w="12700">
                      <a:noFill/>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cmpd="sng" w="12700">
                      <a:noFill/>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1227322623"/>
                  </a:ext>
                </a:extLst>
              </a:tr>
              <a:tr h="751851">
                <a:tc>
                  <a:txBody>
                    <a:bodyPr vert="horz" wrap="square"/>
                    <a:lstStyle/>
                    <a:p>
                      <a:endParaRPr altLang="en-US" lang="zh-CN" sz="3700"/>
                    </a:p>
                  </a:txBody>
                  <a:tcPr marB="93999" marL="187998" marR="187998" marT="93999">
                    <a:lnL cmpd="sng" w="12700">
                      <a:noFill/>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cmpd="sng" w="12700">
                      <a:noFill/>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3588627962"/>
                  </a:ext>
                </a:extLst>
              </a:tr>
              <a:tr h="751851">
                <a:tc>
                  <a:txBody>
                    <a:bodyPr vert="horz" wrap="square"/>
                    <a:lstStyle/>
                    <a:p>
                      <a:endParaRPr altLang="en-US" lang="zh-CN" sz="3700"/>
                    </a:p>
                  </a:txBody>
                  <a:tcPr marB="93999" marL="187998" marR="187998" marT="93999">
                    <a:lnL cmpd="sng" w="12700">
                      <a:noFill/>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cmpd="sng" w="12700">
                      <a:noFill/>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1904790530"/>
                  </a:ext>
                </a:extLst>
              </a:tr>
              <a:tr h="751851">
                <a:tc>
                  <a:txBody>
                    <a:bodyPr vert="horz" wrap="square"/>
                    <a:lstStyle/>
                    <a:p>
                      <a:endParaRPr altLang="en-US" lang="zh-CN" sz="3700"/>
                    </a:p>
                  </a:txBody>
                  <a:tcPr marB="93999" marL="187998" marR="187998" marT="93999">
                    <a:lnL cmpd="sng" w="12700">
                      <a:noFill/>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cmpd="sng" w="12700">
                      <a:noFill/>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cmpd="sng" w="12700">
                      <a:noFill/>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cmpd="sng" w="12700">
                      <a:noFill/>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cmpd="sng" w="12700">
                      <a:noFill/>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cmpd="sng" w="12700">
                      <a:noFill/>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cmpd="sng" w="12700">
                      <a:noFill/>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cmpd="sng" w="12700">
                      <a:noFill/>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cmpd="sng" w="12700">
                      <a:noFill/>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cmpd="sng" w="12700">
                      <a:noFill/>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cmpd="sng" w="12700">
                      <a:noFill/>
                    </a:lnR>
                    <a:lnT algn="ctr" cap="flat" cmpd="sng" w="28575">
                      <a:solidFill>
                        <a:schemeClr val="bg1"/>
                      </a:solidFill>
                      <a:prstDash val="solid"/>
                      <a:round/>
                      <a:headEnd len="med" type="none" w="med"/>
                      <a:tailEnd len="med" type="none" w="med"/>
                    </a:lnT>
                    <a:lnB cmpd="sng" w="12700">
                      <a:noFill/>
                    </a:lnB>
                    <a:lnTlToBr cmpd="sng" w="12700">
                      <a:noFill/>
                      <a:prstDash val="solid"/>
                    </a:lnTlToBr>
                    <a:lnBlToTr cmpd="sng" w="12700">
                      <a:noFill/>
                      <a:prstDash val="solid"/>
                    </a:lnBlToTr>
                    <a:noFill/>
                  </a:tcPr>
                </a:tc>
                <a:extLst>
                  <a:ext uri="{0D108BD9-81ED-4DB2-BD59-A6C34878D82A}">
                    <a16:rowId xmlns:a16="http://schemas.microsoft.com/office/drawing/2014/main" val="13341407"/>
                  </a:ext>
                </a:extLst>
              </a:tr>
            </a:tbl>
          </a:graphicData>
        </a:graphic>
      </p:graphicFrame>
      <p:grpSp>
        <p:nvGrpSpPr>
          <p:cNvPr id="24" name="组合 23">
            <a:extLst>
              <a:ext uri="{FF2B5EF4-FFF2-40B4-BE49-F238E27FC236}">
                <a16:creationId xmlns:a16="http://schemas.microsoft.com/office/drawing/2014/main" id="{B4CAD093-F592-4577-ADB2-DC7F2E560852}"/>
              </a:ext>
            </a:extLst>
          </p:cNvPr>
          <p:cNvGrpSpPr/>
          <p:nvPr/>
        </p:nvGrpSpPr>
        <p:grpSpPr>
          <a:xfrm>
            <a:off x="-1340794" y="-392725"/>
            <a:ext cx="7052780" cy="7327489"/>
            <a:chOff x="32429" y="639896"/>
            <a:chExt cx="2784974" cy="2893450"/>
          </a:xfrm>
          <a:effectLst>
            <a:outerShdw algn="t" blurRad="50800" dir="5400000" dist="38100" rotWithShape="0">
              <a:prstClr val="black">
                <a:alpha val="40000"/>
              </a:prstClr>
            </a:outerShdw>
          </a:effectLst>
        </p:grpSpPr>
        <p:pic>
          <p:nvPicPr>
            <p:cNvPr descr="图片包含 游戏机, 灯光  描述已自动生成" id="25" name="图片 24">
              <a:extLst>
                <a:ext uri="{FF2B5EF4-FFF2-40B4-BE49-F238E27FC236}">
                  <a16:creationId xmlns:a16="http://schemas.microsoft.com/office/drawing/2014/main" id="{C1B7EBB9-33FF-45E7-81A1-690DCFE23A29}"/>
                </a:ext>
              </a:extLst>
            </p:cNvPr>
            <p:cNvPicPr>
              <a:picLocks noChangeAspect="1"/>
            </p:cNvPicPr>
            <p:nvPr/>
          </p:nvPicPr>
          <p:blipFill>
            <a:blip r:embed="rId2">
              <a:extLst>
                <a:ext uri="{28A0092B-C50C-407E-A947-70E740481C1C}">
                  <a14:useLocalDpi val="0"/>
                </a:ext>
              </a:extLst>
            </a:blip>
            <a:srcRect b="-1856" l="16803" r="58024" t="55363"/>
            <a:stretch>
              <a:fillRect/>
            </a:stretch>
          </p:blipFill>
          <p:spPr>
            <a:xfrm rot="508239">
              <a:off x="32429" y="639896"/>
              <a:ext cx="2784974" cy="2893450"/>
            </a:xfrm>
            <a:prstGeom prst="rect">
              <a:avLst/>
            </a:prstGeom>
          </p:spPr>
        </p:pic>
        <p:sp>
          <p:nvSpPr>
            <p:cNvPr id="26" name="椭圆 25">
              <a:extLst>
                <a:ext uri="{FF2B5EF4-FFF2-40B4-BE49-F238E27FC236}">
                  <a16:creationId xmlns:a16="http://schemas.microsoft.com/office/drawing/2014/main" id="{068A640B-8CE6-4BDA-B57C-D7E6D6F08F3C}"/>
                </a:ext>
              </a:extLst>
            </p:cNvPr>
            <p:cNvSpPr/>
            <p:nvPr/>
          </p:nvSpPr>
          <p:spPr>
            <a:xfrm>
              <a:off x="1237918" y="889029"/>
              <a:ext cx="169176" cy="169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7" name="PA-矩形 13">
            <a:extLst>
              <a:ext uri="{FF2B5EF4-FFF2-40B4-BE49-F238E27FC236}">
                <a16:creationId xmlns:a16="http://schemas.microsoft.com/office/drawing/2014/main" id="{9E002EE6-142A-4416-B0A2-958BB22189F0}"/>
              </a:ext>
            </a:extLst>
          </p:cNvPr>
          <p:cNvSpPr/>
          <p:nvPr>
            <p:custDataLst>
              <p:tags r:id="rId3"/>
            </p:custDataLst>
          </p:nvPr>
        </p:nvSpPr>
        <p:spPr>
          <a:xfrm>
            <a:off x="3518001" y="2358286"/>
            <a:ext cx="606743" cy="1005840"/>
          </a:xfrm>
          <a:prstGeom prst="rect">
            <a:avLst/>
          </a:prstGeom>
        </p:spPr>
        <p:txBody>
          <a:bodyPr wrap="none">
            <a:spAutoFit/>
          </a:bodyPr>
          <a:lstStyle/>
          <a:p>
            <a:r>
              <a:rPr altLang="zh-CN" lang="en-US" sz="6000">
                <a:solidFill>
                  <a:srgbClr val="FF0000"/>
                </a:solidFill>
                <a:cs typeface="+mn-ea"/>
                <a:sym typeface="+mn-lt"/>
              </a:rPr>
              <a:t>2</a:t>
            </a:r>
          </a:p>
        </p:txBody>
      </p:sp>
      <p:grpSp>
        <p:nvGrpSpPr>
          <p:cNvPr id="5" name="组合 4">
            <a:extLst>
              <a:ext uri="{FF2B5EF4-FFF2-40B4-BE49-F238E27FC236}">
                <a16:creationId xmlns:a16="http://schemas.microsoft.com/office/drawing/2014/main" id="{34B8631F-3CFD-4A81-9BCA-AC06AC54A2A3}"/>
              </a:ext>
            </a:extLst>
          </p:cNvPr>
          <p:cNvGrpSpPr/>
          <p:nvPr/>
        </p:nvGrpSpPr>
        <p:grpSpPr>
          <a:xfrm>
            <a:off x="5051916" y="4059828"/>
            <a:ext cx="5227320" cy="830997"/>
            <a:chOff x="5051916" y="4059828"/>
            <a:chExt cx="5227320" cy="830997"/>
          </a:xfrm>
        </p:grpSpPr>
        <p:sp>
          <p:nvSpPr>
            <p:cNvPr id="18" name="矩形: 圆角 17">
              <a:extLst>
                <a:ext uri="{FF2B5EF4-FFF2-40B4-BE49-F238E27FC236}">
                  <a16:creationId xmlns:a16="http://schemas.microsoft.com/office/drawing/2014/main" id="{5A25D4BC-4C4E-48A8-824D-C5D50295F3E4}"/>
                </a:ext>
              </a:extLst>
            </p:cNvPr>
            <p:cNvSpPr/>
            <p:nvPr/>
          </p:nvSpPr>
          <p:spPr>
            <a:xfrm>
              <a:off x="5051916" y="4059828"/>
              <a:ext cx="5227320" cy="830997"/>
            </a:xfrm>
            <a:prstGeom prst="roundRect">
              <a:avLst>
                <a:gd fmla="val 44817" name="adj"/>
              </a:avLst>
            </a:prstGeom>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a:extLst>
                <a:ext uri="{FF2B5EF4-FFF2-40B4-BE49-F238E27FC236}">
                  <a16:creationId xmlns:a16="http://schemas.microsoft.com/office/drawing/2014/main" id="{5C4081C1-D9F0-4F8C-B698-B80DECE86842}"/>
                </a:ext>
              </a:extLst>
            </p:cNvPr>
            <p:cNvSpPr/>
            <p:nvPr/>
          </p:nvSpPr>
          <p:spPr>
            <a:xfrm>
              <a:off x="5347819" y="4191753"/>
              <a:ext cx="4635517" cy="548640"/>
            </a:xfrm>
            <a:prstGeom prst="rect">
              <a:avLst/>
            </a:prstGeom>
          </p:spPr>
          <p:txBody>
            <a:bodyPr wrap="square">
              <a:spAutoFit/>
            </a:bodyPr>
            <a:lstStyle/>
            <a:p>
              <a:pPr algn="dist">
                <a:lnSpc>
                  <a:spcPct val="150000"/>
                </a:lnSpc>
              </a:pPr>
              <a:r>
                <a:rPr altLang="en-US" lang="zh-CN" sz="2000">
                  <a:solidFill>
                    <a:schemeClr val="bg1"/>
                  </a:solidFill>
                  <a:cs typeface="+mn-ea"/>
                  <a:sym typeface="+mn-lt"/>
                </a:rPr>
                <a:t>单击此处添加您所在医院名称</a:t>
              </a:r>
            </a:p>
          </p:txBody>
        </p:sp>
      </p:grpSp>
      <p:grpSp>
        <p:nvGrpSpPr>
          <p:cNvPr id="6" name="组合 5">
            <a:extLst>
              <a:ext uri="{FF2B5EF4-FFF2-40B4-BE49-F238E27FC236}">
                <a16:creationId xmlns:a16="http://schemas.microsoft.com/office/drawing/2014/main" id="{182C4E23-C381-4E20-A9FF-8AA2CBC5C723}"/>
              </a:ext>
            </a:extLst>
          </p:cNvPr>
          <p:cNvGrpSpPr/>
          <p:nvPr/>
        </p:nvGrpSpPr>
        <p:grpSpPr>
          <a:xfrm>
            <a:off x="4334376" y="2467161"/>
            <a:ext cx="6027612" cy="1022006"/>
            <a:chOff x="4334376" y="2467161"/>
            <a:chExt cx="6027612" cy="1022006"/>
          </a:xfrm>
        </p:grpSpPr>
        <p:sp>
          <p:nvSpPr>
            <p:cNvPr id="34" name="PA-文本框 33">
              <a:extLst>
                <a:ext uri="{FF2B5EF4-FFF2-40B4-BE49-F238E27FC236}">
                  <a16:creationId xmlns:a16="http://schemas.microsoft.com/office/drawing/2014/main" id="{8DA71B1E-0B4B-4AD0-B254-89954F3DF9A1}"/>
                </a:ext>
              </a:extLst>
            </p:cNvPr>
            <p:cNvSpPr txBox="1"/>
            <p:nvPr>
              <p:custDataLst>
                <p:tags r:id="rId4"/>
              </p:custDataLst>
            </p:nvPr>
          </p:nvSpPr>
          <p:spPr>
            <a:xfrm>
              <a:off x="6213197" y="3150613"/>
              <a:ext cx="2622867" cy="335280"/>
            </a:xfrm>
            <a:prstGeom prst="rect">
              <a:avLst/>
            </a:prstGeom>
            <a:noFill/>
          </p:spPr>
          <p:txBody>
            <a:bodyPr rtlCol="0" wrap="none">
              <a:spAutoFit/>
            </a:bodyPr>
            <a:lstStyle/>
            <a:p>
              <a:r>
                <a:rPr altLang="zh-CN" lang="en-US" sz="1600">
                  <a:solidFill>
                    <a:srgbClr val="FF0000"/>
                  </a:solidFill>
                  <a:cs typeface="+mn-ea"/>
                  <a:sym typeface="+mn-lt"/>
                </a:rPr>
                <a:t>Safety of intravenous fluids</a:t>
              </a:r>
            </a:p>
          </p:txBody>
        </p:sp>
        <p:sp>
          <p:nvSpPr>
            <p:cNvPr id="20" name="文本框 19">
              <a:extLst>
                <a:ext uri="{FF2B5EF4-FFF2-40B4-BE49-F238E27FC236}">
                  <a16:creationId xmlns:a16="http://schemas.microsoft.com/office/drawing/2014/main" id="{9C79ABE0-E6B4-4F37-8CC6-DFAFE4E31C5E}"/>
                </a:ext>
              </a:extLst>
            </p:cNvPr>
            <p:cNvSpPr txBox="1"/>
            <p:nvPr/>
          </p:nvSpPr>
          <p:spPr>
            <a:xfrm>
              <a:off x="4334377" y="2467161"/>
              <a:ext cx="6755130" cy="777240"/>
            </a:xfrm>
            <a:prstGeom prst="rect">
              <a:avLst/>
            </a:prstGeom>
          </p:spPr>
          <p:txBody>
            <a:bodyPr wrap="none">
              <a:spAutoFit/>
            </a:bodyPr>
            <a:lstStyle>
              <a:defPPr>
                <a:defRPr lang="zh-CN"/>
              </a:defPPr>
              <a:lvl1pPr>
                <a:defRPr sz="6000">
                  <a:solidFill>
                    <a:srgbClr val="FF0000"/>
                  </a:solidFill>
                  <a:cs typeface="+mn-ea"/>
                </a:defRPr>
              </a:lvl1pPr>
            </a:lstStyle>
            <a:p>
              <a:r>
                <a:rPr altLang="en-US" lang="zh-CN" sz="4500">
                  <a:sym typeface="+mn-lt"/>
                </a:rPr>
                <a:t>     静脉输液的安全问题</a:t>
              </a:r>
            </a:p>
          </p:txBody>
        </p:sp>
      </p:grpSp>
    </p:spTree>
    <p:extLst>
      <p:ext uri="{BB962C8B-B14F-4D97-AF65-F5344CB8AC3E}">
        <p14:creationId val="3994609313"/>
      </p:ext>
    </p:extLst>
  </p:cSld>
  <p:clrMapOvr>
    <a:masterClrMapping/>
  </p:clrMapOvr>
  <mc:AlternateContent>
    <mc:Choice Requires="p15">
      <p:transition advTm="3000" p14:dur="2000" spd="slow">
        <p15:prstTrans prst="drap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6" presetSubtype="16">
                                  <p:stCondLst>
                                    <p:cond delay="0"/>
                                  </p:stCondLst>
                                  <p:childTnLst>
                                    <p:set>
                                      <p:cBhvr>
                                        <p:cTn dur="1" fill="hold" id="6">
                                          <p:stCondLst>
                                            <p:cond delay="0"/>
                                          </p:stCondLst>
                                        </p:cTn>
                                        <p:tgtEl>
                                          <p:spTgt spid="3"/>
                                        </p:tgtEl>
                                        <p:attrNameLst>
                                          <p:attrName>style.visibility</p:attrName>
                                        </p:attrNameLst>
                                      </p:cBhvr>
                                      <p:to>
                                        <p:strVal val="visible"/>
                                      </p:to>
                                    </p:set>
                                    <p:animEffect filter="circle(in)" transition="in">
                                      <p:cBhvr>
                                        <p:cTn dur="750" id="7"/>
                                        <p:tgtEl>
                                          <p:spTgt spid="3"/>
                                        </p:tgtEl>
                                      </p:cBhvr>
                                    </p:animEffect>
                                  </p:childTnLst>
                                </p:cTn>
                              </p:par>
                            </p:childTnLst>
                          </p:cTn>
                        </p:par>
                        <p:par>
                          <p:cTn fill="hold" id="8" nodeType="afterGroup">
                            <p:stCondLst>
                              <p:cond delay="750"/>
                            </p:stCondLst>
                            <p:childTnLst>
                              <p:par>
                                <p:cTn fill="hold" id="9" nodeType="afterEffect" presetClass="entr" presetID="10" presetSubtype="0">
                                  <p:stCondLst>
                                    <p:cond delay="0"/>
                                  </p:stCondLst>
                                  <p:childTnLst>
                                    <p:set>
                                      <p:cBhvr>
                                        <p:cTn dur="1" fill="hold" id="10">
                                          <p:stCondLst>
                                            <p:cond delay="0"/>
                                          </p:stCondLst>
                                        </p:cTn>
                                        <p:tgtEl>
                                          <p:spTgt spid="23"/>
                                        </p:tgtEl>
                                        <p:attrNameLst>
                                          <p:attrName>style.visibility</p:attrName>
                                        </p:attrNameLst>
                                      </p:cBhvr>
                                      <p:to>
                                        <p:strVal val="visible"/>
                                      </p:to>
                                    </p:set>
                                    <p:animEffect filter="fade" transition="in">
                                      <p:cBhvr>
                                        <p:cTn dur="750" id="11"/>
                                        <p:tgtEl>
                                          <p:spTgt spid="23"/>
                                        </p:tgtEl>
                                      </p:cBhvr>
                                    </p:animEffect>
                                  </p:childTnLst>
                                </p:cTn>
                              </p:par>
                            </p:childTnLst>
                          </p:cTn>
                        </p:par>
                        <p:par>
                          <p:cTn fill="hold" id="12" nodeType="afterGroup">
                            <p:stCondLst>
                              <p:cond delay="1500"/>
                            </p:stCondLst>
                            <p:childTnLst>
                              <p:par>
                                <p:cTn fill="hold" id="13" nodeType="afterEffect" presetClass="entr" presetID="22" presetSubtype="1">
                                  <p:stCondLst>
                                    <p:cond delay="0"/>
                                  </p:stCondLst>
                                  <p:childTnLst>
                                    <p:set>
                                      <p:cBhvr>
                                        <p:cTn dur="1" fill="hold" id="14">
                                          <p:stCondLst>
                                            <p:cond delay="0"/>
                                          </p:stCondLst>
                                        </p:cTn>
                                        <p:tgtEl>
                                          <p:spTgt spid="24"/>
                                        </p:tgtEl>
                                        <p:attrNameLst>
                                          <p:attrName>style.visibility</p:attrName>
                                        </p:attrNameLst>
                                      </p:cBhvr>
                                      <p:to>
                                        <p:strVal val="visible"/>
                                      </p:to>
                                    </p:set>
                                    <p:animEffect filter="wipe(up)" transition="in">
                                      <p:cBhvr>
                                        <p:cTn dur="750" id="15"/>
                                        <p:tgtEl>
                                          <p:spTgt spid="24"/>
                                        </p:tgtEl>
                                      </p:cBhvr>
                                    </p:animEffect>
                                  </p:childTnLst>
                                </p:cTn>
                              </p:par>
                            </p:childTnLst>
                          </p:cTn>
                        </p:par>
                        <p:par>
                          <p:cTn fill="hold" id="16" nodeType="afterGroup">
                            <p:stCondLst>
                              <p:cond delay="2250"/>
                            </p:stCondLst>
                            <p:childTnLst>
                              <p:par>
                                <p:cTn fill="hold" grpId="0" id="17" nodeType="afterEffect" presetClass="entr" presetID="53" presetSubtype="0">
                                  <p:stCondLst>
                                    <p:cond delay="0"/>
                                  </p:stCondLst>
                                  <p:childTnLst>
                                    <p:set>
                                      <p:cBhvr>
                                        <p:cTn dur="1" fill="hold" id="18">
                                          <p:stCondLst>
                                            <p:cond delay="0"/>
                                          </p:stCondLst>
                                        </p:cTn>
                                        <p:tgtEl>
                                          <p:spTgt spid="27"/>
                                        </p:tgtEl>
                                        <p:attrNameLst>
                                          <p:attrName>style.visibility</p:attrName>
                                        </p:attrNameLst>
                                      </p:cBhvr>
                                      <p:to>
                                        <p:strVal val="visible"/>
                                      </p:to>
                                    </p:set>
                                    <p:anim calcmode="lin" valueType="num">
                                      <p:cBhvr>
                                        <p:cTn dur="750" fill="hold" id="19"/>
                                        <p:tgtEl>
                                          <p:spTgt spid="27"/>
                                        </p:tgtEl>
                                        <p:attrNameLst>
                                          <p:attrName>ppt_w</p:attrName>
                                        </p:attrNameLst>
                                      </p:cBhvr>
                                      <p:tavLst>
                                        <p:tav tm="0">
                                          <p:val>
                                            <p:fltVal val="0"/>
                                          </p:val>
                                        </p:tav>
                                        <p:tav tm="100000">
                                          <p:val>
                                            <p:strVal val="#ppt_w"/>
                                          </p:val>
                                        </p:tav>
                                      </p:tavLst>
                                    </p:anim>
                                    <p:anim calcmode="lin" valueType="num">
                                      <p:cBhvr>
                                        <p:cTn dur="750" fill="hold" id="20"/>
                                        <p:tgtEl>
                                          <p:spTgt spid="27"/>
                                        </p:tgtEl>
                                        <p:attrNameLst>
                                          <p:attrName>ppt_h</p:attrName>
                                        </p:attrNameLst>
                                      </p:cBhvr>
                                      <p:tavLst>
                                        <p:tav tm="0">
                                          <p:val>
                                            <p:fltVal val="0"/>
                                          </p:val>
                                        </p:tav>
                                        <p:tav tm="100000">
                                          <p:val>
                                            <p:strVal val="#ppt_h"/>
                                          </p:val>
                                        </p:tav>
                                      </p:tavLst>
                                    </p:anim>
                                    <p:animEffect filter="fade" transition="in">
                                      <p:cBhvr>
                                        <p:cTn dur="750" id="21"/>
                                        <p:tgtEl>
                                          <p:spTgt spid="27"/>
                                        </p:tgtEl>
                                      </p:cBhvr>
                                    </p:animEffect>
                                  </p:childTnLst>
                                </p:cTn>
                              </p:par>
                            </p:childTnLst>
                          </p:cTn>
                        </p:par>
                        <p:par>
                          <p:cTn fill="hold" id="22" nodeType="afterGroup">
                            <p:stCondLst>
                              <p:cond delay="3000"/>
                            </p:stCondLst>
                            <p:childTnLst>
                              <p:par>
                                <p:cTn fill="hold" id="23" nodeType="afterEffect" presetClass="entr" presetID="53" presetSubtype="0">
                                  <p:stCondLst>
                                    <p:cond delay="0"/>
                                  </p:stCondLst>
                                  <p:childTnLst>
                                    <p:set>
                                      <p:cBhvr>
                                        <p:cTn dur="1" fill="hold" id="24">
                                          <p:stCondLst>
                                            <p:cond delay="0"/>
                                          </p:stCondLst>
                                        </p:cTn>
                                        <p:tgtEl>
                                          <p:spTgt spid="6"/>
                                        </p:tgtEl>
                                        <p:attrNameLst>
                                          <p:attrName>style.visibility</p:attrName>
                                        </p:attrNameLst>
                                      </p:cBhvr>
                                      <p:to>
                                        <p:strVal val="visible"/>
                                      </p:to>
                                    </p:set>
                                    <p:anim calcmode="lin" valueType="num">
                                      <p:cBhvr>
                                        <p:cTn dur="750" fill="hold" id="25"/>
                                        <p:tgtEl>
                                          <p:spTgt spid="6"/>
                                        </p:tgtEl>
                                        <p:attrNameLst>
                                          <p:attrName>ppt_w</p:attrName>
                                        </p:attrNameLst>
                                      </p:cBhvr>
                                      <p:tavLst>
                                        <p:tav tm="0">
                                          <p:val>
                                            <p:fltVal val="0"/>
                                          </p:val>
                                        </p:tav>
                                        <p:tav tm="100000">
                                          <p:val>
                                            <p:strVal val="#ppt_w"/>
                                          </p:val>
                                        </p:tav>
                                      </p:tavLst>
                                    </p:anim>
                                    <p:anim calcmode="lin" valueType="num">
                                      <p:cBhvr>
                                        <p:cTn dur="750" fill="hold" id="26"/>
                                        <p:tgtEl>
                                          <p:spTgt spid="6"/>
                                        </p:tgtEl>
                                        <p:attrNameLst>
                                          <p:attrName>ppt_h</p:attrName>
                                        </p:attrNameLst>
                                      </p:cBhvr>
                                      <p:tavLst>
                                        <p:tav tm="0">
                                          <p:val>
                                            <p:fltVal val="0"/>
                                          </p:val>
                                        </p:tav>
                                        <p:tav tm="100000">
                                          <p:val>
                                            <p:strVal val="#ppt_h"/>
                                          </p:val>
                                        </p:tav>
                                      </p:tavLst>
                                    </p:anim>
                                    <p:animEffect filter="fade" transition="in">
                                      <p:cBhvr>
                                        <p:cTn dur="750" id="27"/>
                                        <p:tgtEl>
                                          <p:spTgt spid="6"/>
                                        </p:tgtEl>
                                      </p:cBhvr>
                                    </p:animEffect>
                                  </p:childTnLst>
                                </p:cTn>
                              </p:par>
                            </p:childTnLst>
                          </p:cTn>
                        </p:par>
                        <p:par>
                          <p:cTn fill="hold" id="28" nodeType="afterGroup">
                            <p:stCondLst>
                              <p:cond delay="3750"/>
                            </p:stCondLst>
                            <p:childTnLst>
                              <p:par>
                                <p:cTn fill="hold" id="29" nodeType="afterEffect" presetClass="entr" presetID="12" presetSubtype="4">
                                  <p:stCondLst>
                                    <p:cond delay="0"/>
                                  </p:stCondLst>
                                  <p:childTnLst>
                                    <p:set>
                                      <p:cBhvr>
                                        <p:cTn dur="1" fill="hold" id="30">
                                          <p:stCondLst>
                                            <p:cond delay="0"/>
                                          </p:stCondLst>
                                        </p:cTn>
                                        <p:tgtEl>
                                          <p:spTgt spid="5"/>
                                        </p:tgtEl>
                                        <p:attrNameLst>
                                          <p:attrName>style.visibility</p:attrName>
                                        </p:attrNameLst>
                                      </p:cBhvr>
                                      <p:to>
                                        <p:strVal val="visible"/>
                                      </p:to>
                                    </p:set>
                                    <p:anim calcmode="lin" valueType="num">
                                      <p:cBhvr additive="base">
                                        <p:cTn dur="750" id="31"/>
                                        <p:tgtEl>
                                          <p:spTgt spid="5"/>
                                        </p:tgtEl>
                                        <p:attrNameLst>
                                          <p:attrName>ppt_y</p:attrName>
                                        </p:attrNameLst>
                                      </p:cBhvr>
                                      <p:tavLst>
                                        <p:tav tm="0">
                                          <p:val>
                                            <p:strVal val="#ppt_y+#ppt_h*1.125000"/>
                                          </p:val>
                                        </p:tav>
                                        <p:tav tm="100000">
                                          <p:val>
                                            <p:strVal val="#ppt_y"/>
                                          </p:val>
                                        </p:tav>
                                      </p:tavLst>
                                    </p:anim>
                                    <p:animEffect filter="wipe(up)" transition="in">
                                      <p:cBhvr>
                                        <p:cTn dur="750" id="32"/>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a:extLst>
              <a:ext uri="{FF2B5EF4-FFF2-40B4-BE49-F238E27FC236}">
                <a16:creationId xmlns:a16="http://schemas.microsoft.com/office/drawing/2014/main" id="{2FD40CF5-EEF7-4378-B7BD-15388D2C9D54}"/>
              </a:ext>
            </a:extLst>
          </p:cNvPr>
          <p:cNvGrpSpPr/>
          <p:nvPr/>
        </p:nvGrpSpPr>
        <p:grpSpPr>
          <a:xfrm>
            <a:off x="935586" y="1728439"/>
            <a:ext cx="4807291" cy="747132"/>
            <a:chOff x="5051916" y="4059828"/>
            <a:chExt cx="5227320" cy="830997"/>
          </a:xfrm>
        </p:grpSpPr>
        <p:sp>
          <p:nvSpPr>
            <p:cNvPr id="5" name="矩形: 圆角 4">
              <a:extLst>
                <a:ext uri="{FF2B5EF4-FFF2-40B4-BE49-F238E27FC236}">
                  <a16:creationId xmlns:a16="http://schemas.microsoft.com/office/drawing/2014/main" id="{4921D5C1-F7B1-49FC-AE76-8BB4B93D000B}"/>
                </a:ext>
              </a:extLst>
            </p:cNvPr>
            <p:cNvSpPr/>
            <p:nvPr/>
          </p:nvSpPr>
          <p:spPr>
            <a:xfrm>
              <a:off x="5051916" y="4059828"/>
              <a:ext cx="5227320" cy="830997"/>
            </a:xfrm>
            <a:prstGeom prst="roundRect">
              <a:avLst>
                <a:gd fmla="val 44817" name="adj"/>
              </a:avLst>
            </a:prstGeom>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a:extLst>
                <a:ext uri="{FF2B5EF4-FFF2-40B4-BE49-F238E27FC236}">
                  <a16:creationId xmlns:a16="http://schemas.microsoft.com/office/drawing/2014/main" id="{0B1E6F1E-A45B-4DA5-8182-16993E577EA0}"/>
                </a:ext>
              </a:extLst>
            </p:cNvPr>
            <p:cNvSpPr/>
            <p:nvPr/>
          </p:nvSpPr>
          <p:spPr>
            <a:xfrm>
              <a:off x="5347816" y="4136066"/>
              <a:ext cx="4635517" cy="610224"/>
            </a:xfrm>
            <a:prstGeom prst="rect">
              <a:avLst/>
            </a:prstGeom>
          </p:spPr>
          <p:txBody>
            <a:bodyPr wrap="square">
              <a:spAutoFit/>
            </a:bodyPr>
            <a:lstStyle/>
            <a:p>
              <a:pPr algn="dist">
                <a:lnSpc>
                  <a:spcPct val="150000"/>
                </a:lnSpc>
              </a:pPr>
              <a:r>
                <a:rPr altLang="en-US" lang="zh-CN" sz="2000">
                  <a:solidFill>
                    <a:schemeClr val="bg1"/>
                  </a:solidFill>
                  <a:cs typeface="+mn-ea"/>
                  <a:sym typeface="+mn-lt"/>
                </a:rPr>
                <a:t>输液污染的预防 </a:t>
              </a:r>
            </a:p>
          </p:txBody>
        </p:sp>
      </p:grpSp>
      <p:sp>
        <p:nvSpPr>
          <p:cNvPr id="8" name="矩形 7">
            <a:extLst>
              <a:ext uri="{FF2B5EF4-FFF2-40B4-BE49-F238E27FC236}">
                <a16:creationId xmlns:a16="http://schemas.microsoft.com/office/drawing/2014/main" id="{4A8BB294-26AE-448B-878E-0816350BA1CE}"/>
              </a:ext>
            </a:extLst>
          </p:cNvPr>
          <p:cNvSpPr/>
          <p:nvPr/>
        </p:nvSpPr>
        <p:spPr>
          <a:xfrm>
            <a:off x="489029" y="2921064"/>
            <a:ext cx="5379128" cy="3017520"/>
          </a:xfrm>
          <a:prstGeom prst="rect">
            <a:avLst/>
          </a:prstGeom>
        </p:spPr>
        <p:txBody>
          <a:bodyPr wrap="square">
            <a:spAutoFit/>
          </a:bodyPr>
          <a:lstStyle/>
          <a:p>
            <a:pPr lvl="1">
              <a:lnSpc>
                <a:spcPct val="150000"/>
              </a:lnSpc>
            </a:pPr>
            <a:r>
              <a:rPr altLang="en-US" lang="zh-CN" sz="1600">
                <a:cs typeface="+mn-ea"/>
                <a:sym typeface="+mn-lt"/>
              </a:rPr>
              <a:t>静脉输液污染包括不溶性微粒、微生物和化学污染物对溶液造成的污染。不溶性微粒进入静脉被巨噬细胞包裹，成为组织异物，可导致血管栓塞、肉芽肿、热原发应等，当前最大的进展一是静脉药物配置中心被引入许多大医院。由于静脉配药中心是在符合国际标准的洁净环境中，配药人员严格按着装要求和操作程序在超净台或生物安全柜内配置药物，大大减少了配药过程中污染，保证了液体的无菌性。  </a:t>
            </a:r>
          </a:p>
        </p:txBody>
      </p:sp>
      <p:grpSp>
        <p:nvGrpSpPr>
          <p:cNvPr id="11" name="组合 10">
            <a:extLst>
              <a:ext uri="{FF2B5EF4-FFF2-40B4-BE49-F238E27FC236}">
                <a16:creationId xmlns:a16="http://schemas.microsoft.com/office/drawing/2014/main" id="{14587499-C952-453F-8959-67CE76909FB3}"/>
              </a:ext>
            </a:extLst>
          </p:cNvPr>
          <p:cNvGrpSpPr/>
          <p:nvPr/>
        </p:nvGrpSpPr>
        <p:grpSpPr>
          <a:xfrm flipH="1">
            <a:off x="5868157" y="883267"/>
            <a:ext cx="5491898" cy="5705810"/>
            <a:chOff x="32429" y="639896"/>
            <a:chExt cx="2784974" cy="2893450"/>
          </a:xfrm>
          <a:effectLst>
            <a:outerShdw algn="t" blurRad="50800" dir="5400000" dist="38100" rotWithShape="0">
              <a:prstClr val="black">
                <a:alpha val="40000"/>
              </a:prstClr>
            </a:outerShdw>
          </a:effectLst>
        </p:grpSpPr>
        <p:pic>
          <p:nvPicPr>
            <p:cNvPr descr="图片包含 游戏机, 灯光  描述已自动生成" id="12" name="图片 11">
              <a:extLst>
                <a:ext uri="{FF2B5EF4-FFF2-40B4-BE49-F238E27FC236}">
                  <a16:creationId xmlns:a16="http://schemas.microsoft.com/office/drawing/2014/main" id="{1B82BADB-B14A-4C2D-AD39-E9E8B3D228B6}"/>
                </a:ext>
              </a:extLst>
            </p:cNvPr>
            <p:cNvPicPr>
              <a:picLocks noChangeAspect="1"/>
            </p:cNvPicPr>
            <p:nvPr/>
          </p:nvPicPr>
          <p:blipFill>
            <a:blip r:embed="rId2">
              <a:duotone>
                <a:prstClr val="black"/>
                <a:schemeClr val="accent5">
                  <a:tint val="45000"/>
                  <a:satMod val="400000"/>
                </a:schemeClr>
              </a:duotone>
              <a:extLst>
                <a:ext uri="{28A0092B-C50C-407E-A947-70E740481C1C}">
                  <a14:useLocalDpi val="0"/>
                </a:ext>
              </a:extLst>
            </a:blip>
            <a:srcRect b="-1856" l="16803" r="58024" t="55363"/>
            <a:stretch>
              <a:fillRect/>
            </a:stretch>
          </p:blipFill>
          <p:spPr>
            <a:xfrm rot="508239">
              <a:off x="32429" y="639896"/>
              <a:ext cx="2784974" cy="2893450"/>
            </a:xfrm>
            <a:prstGeom prst="rect">
              <a:avLst/>
            </a:prstGeom>
          </p:spPr>
        </p:pic>
        <p:sp>
          <p:nvSpPr>
            <p:cNvPr id="13" name="椭圆 12">
              <a:extLst>
                <a:ext uri="{FF2B5EF4-FFF2-40B4-BE49-F238E27FC236}">
                  <a16:creationId xmlns:a16="http://schemas.microsoft.com/office/drawing/2014/main" id="{CA3DD3D2-4C26-444C-B37F-24D69C188B18}"/>
                </a:ext>
              </a:extLst>
            </p:cNvPr>
            <p:cNvSpPr/>
            <p:nvPr/>
          </p:nvSpPr>
          <p:spPr>
            <a:xfrm>
              <a:off x="1237918" y="889029"/>
              <a:ext cx="169176" cy="169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1207280335"/>
      </p:ext>
    </p:extLst>
  </p:cSld>
  <p:clrMapOvr>
    <a:masterClrMapping/>
  </p:clrMapOvr>
  <mc:AlternateContent>
    <mc:Choice Requires="p15">
      <p:transition advTm="3000" p14:dur="1250" spd="slow">
        <p15:prstTrans prst="pageCurlDoubl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4">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750" id="7"/>
                                        <p:tgtEl>
                                          <p:spTgt spid="4"/>
                                        </p:tgtEl>
                                        <p:attrNameLst>
                                          <p:attrName>ppt_y</p:attrName>
                                        </p:attrNameLst>
                                      </p:cBhvr>
                                      <p:tavLst>
                                        <p:tav tm="0">
                                          <p:val>
                                            <p:strVal val="#ppt_y+#ppt_h*1.125000"/>
                                          </p:val>
                                        </p:tav>
                                        <p:tav tm="100000">
                                          <p:val>
                                            <p:strVal val="#ppt_y"/>
                                          </p:val>
                                        </p:tav>
                                      </p:tavLst>
                                    </p:anim>
                                    <p:animEffect filter="wipe(up)" transition="in">
                                      <p:cBhvr>
                                        <p:cTn dur="750" id="8"/>
                                        <p:tgtEl>
                                          <p:spTgt spid="4"/>
                                        </p:tgtEl>
                                      </p:cBhvr>
                                    </p:animEffect>
                                  </p:childTnLst>
                                </p:cTn>
                              </p:par>
                            </p:childTnLst>
                          </p:cTn>
                        </p:par>
                        <p:par>
                          <p:cTn fill="hold" id="9" nodeType="afterGroup">
                            <p:stCondLst>
                              <p:cond delay="750"/>
                            </p:stCondLst>
                            <p:childTnLst>
                              <p:par>
                                <p:cTn fill="hold" id="10" nodeType="afterEffect" presetClass="entr" presetID="22" presetSubtype="1">
                                  <p:stCondLst>
                                    <p:cond delay="0"/>
                                  </p:stCondLst>
                                  <p:childTnLst>
                                    <p:set>
                                      <p:cBhvr>
                                        <p:cTn dur="1" fill="hold" id="11">
                                          <p:stCondLst>
                                            <p:cond delay="0"/>
                                          </p:stCondLst>
                                        </p:cTn>
                                        <p:tgtEl>
                                          <p:spTgt spid="11"/>
                                        </p:tgtEl>
                                        <p:attrNameLst>
                                          <p:attrName>style.visibility</p:attrName>
                                        </p:attrNameLst>
                                      </p:cBhvr>
                                      <p:to>
                                        <p:strVal val="visible"/>
                                      </p:to>
                                    </p:set>
                                    <p:animEffect filter="wipe(up)" transition="in">
                                      <p:cBhvr>
                                        <p:cTn dur="750" id="12"/>
                                        <p:tgtEl>
                                          <p:spTgt spid="11"/>
                                        </p:tgtEl>
                                      </p:cBhvr>
                                    </p:animEffect>
                                  </p:childTnLst>
                                </p:cTn>
                              </p:par>
                            </p:childTnLst>
                          </p:cTn>
                        </p:par>
                        <p:par>
                          <p:cTn fill="hold" id="13" nodeType="afterGroup">
                            <p:stCondLst>
                              <p:cond delay="1500"/>
                            </p:stCondLst>
                            <p:childTnLst>
                              <p:par>
                                <p:cTn fill="hold" grpId="0" id="14" nodeType="afterEffect" presetClass="entr" presetID="18" presetSubtype="6">
                                  <p:stCondLst>
                                    <p:cond delay="0"/>
                                  </p:stCondLst>
                                  <p:childTnLst>
                                    <p:set>
                                      <p:cBhvr>
                                        <p:cTn dur="1" fill="hold" id="15">
                                          <p:stCondLst>
                                            <p:cond delay="0"/>
                                          </p:stCondLst>
                                        </p:cTn>
                                        <p:tgtEl>
                                          <p:spTgt spid="8"/>
                                        </p:tgtEl>
                                        <p:attrNameLst>
                                          <p:attrName>style.visibility</p:attrName>
                                        </p:attrNameLst>
                                      </p:cBhvr>
                                      <p:to>
                                        <p:strVal val="visible"/>
                                      </p:to>
                                    </p:set>
                                    <p:animEffect filter="strips(downRight)" transition="in">
                                      <p:cBhvr>
                                        <p:cTn dur="750" id="16"/>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a:extLst>
              <a:ext uri="{FF2B5EF4-FFF2-40B4-BE49-F238E27FC236}">
                <a16:creationId xmlns:a16="http://schemas.microsoft.com/office/drawing/2014/main" id="{60AD5840-6BB8-40C1-8F13-BF393B49EDEA}"/>
              </a:ext>
            </a:extLst>
          </p:cNvPr>
          <p:cNvGrpSpPr/>
          <p:nvPr/>
        </p:nvGrpSpPr>
        <p:grpSpPr>
          <a:xfrm>
            <a:off x="6299322" y="1728439"/>
            <a:ext cx="4807291" cy="747132"/>
            <a:chOff x="5051916" y="4059828"/>
            <a:chExt cx="5227320" cy="830997"/>
          </a:xfrm>
        </p:grpSpPr>
        <p:sp>
          <p:nvSpPr>
            <p:cNvPr id="5" name="矩形: 圆角 4">
              <a:extLst>
                <a:ext uri="{FF2B5EF4-FFF2-40B4-BE49-F238E27FC236}">
                  <a16:creationId xmlns:a16="http://schemas.microsoft.com/office/drawing/2014/main" id="{3D30C50B-0B0A-4134-98C0-5062540A9E10}"/>
                </a:ext>
              </a:extLst>
            </p:cNvPr>
            <p:cNvSpPr/>
            <p:nvPr/>
          </p:nvSpPr>
          <p:spPr>
            <a:xfrm>
              <a:off x="5051916" y="4059828"/>
              <a:ext cx="5227320" cy="830997"/>
            </a:xfrm>
            <a:prstGeom prst="roundRect">
              <a:avLst>
                <a:gd fmla="val 44817" name="adj"/>
              </a:avLst>
            </a:prstGeom>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a:extLst>
                <a:ext uri="{FF2B5EF4-FFF2-40B4-BE49-F238E27FC236}">
                  <a16:creationId xmlns:a16="http://schemas.microsoft.com/office/drawing/2014/main" id="{D953B41F-4B7C-4C12-B511-30B0FF18F5F3}"/>
                </a:ext>
              </a:extLst>
            </p:cNvPr>
            <p:cNvSpPr/>
            <p:nvPr/>
          </p:nvSpPr>
          <p:spPr>
            <a:xfrm>
              <a:off x="5347816" y="4136066"/>
              <a:ext cx="4635517" cy="610224"/>
            </a:xfrm>
            <a:prstGeom prst="rect">
              <a:avLst/>
            </a:prstGeom>
          </p:spPr>
          <p:txBody>
            <a:bodyPr wrap="square">
              <a:spAutoFit/>
            </a:bodyPr>
            <a:lstStyle/>
            <a:p>
              <a:pPr algn="dist">
                <a:lnSpc>
                  <a:spcPct val="150000"/>
                </a:lnSpc>
              </a:pPr>
              <a:r>
                <a:rPr altLang="en-US" lang="zh-CN" sz="2000">
                  <a:solidFill>
                    <a:schemeClr val="bg1"/>
                  </a:solidFill>
                  <a:cs typeface="+mn-ea"/>
                  <a:sym typeface="+mn-lt"/>
                </a:rPr>
                <a:t>输液污染的预防 </a:t>
              </a:r>
            </a:p>
          </p:txBody>
        </p:sp>
      </p:grpSp>
      <p:sp>
        <p:nvSpPr>
          <p:cNvPr id="7" name="矩形 6">
            <a:extLst>
              <a:ext uri="{FF2B5EF4-FFF2-40B4-BE49-F238E27FC236}">
                <a16:creationId xmlns:a16="http://schemas.microsoft.com/office/drawing/2014/main" id="{E7DEFA26-F6F4-4015-8F99-54FDCA783BCB}"/>
              </a:ext>
            </a:extLst>
          </p:cNvPr>
          <p:cNvSpPr/>
          <p:nvPr/>
        </p:nvSpPr>
        <p:spPr>
          <a:xfrm>
            <a:off x="5879886" y="2901158"/>
            <a:ext cx="5379128" cy="2651760"/>
          </a:xfrm>
          <a:prstGeom prst="rect">
            <a:avLst/>
          </a:prstGeom>
        </p:spPr>
        <p:txBody>
          <a:bodyPr wrap="square">
            <a:spAutoFit/>
          </a:bodyPr>
          <a:lstStyle/>
          <a:p>
            <a:pPr lvl="1">
              <a:lnSpc>
                <a:spcPct val="150000"/>
              </a:lnSpc>
            </a:pPr>
            <a:r>
              <a:rPr altLang="en-US" lang="zh-CN" sz="1600">
                <a:cs typeface="+mn-ea"/>
                <a:sym typeface="+mn-lt"/>
              </a:rPr>
              <a:t>外渗是静脉输液常见的并发症，药物抗肿瘤药物、高渗性溶液、阳离子溶液、血管活性药、抗生素类药、止血药、碱性溶液及其它如造影剂等高危药物外渗后，若不及时给予恰当的处理，会发生组织坏死甚至致残，引发医疗事故和医疗纠纷。因此，选择合适的输液工具、适合的血管、熟练的穿刺技术、认真负责的责任心是避免药物外渗的基础。 </a:t>
            </a:r>
          </a:p>
        </p:txBody>
      </p:sp>
      <p:grpSp>
        <p:nvGrpSpPr>
          <p:cNvPr id="11" name="组合 10">
            <a:extLst>
              <a:ext uri="{FF2B5EF4-FFF2-40B4-BE49-F238E27FC236}">
                <a16:creationId xmlns:a16="http://schemas.microsoft.com/office/drawing/2014/main" id="{FFC92DE9-368D-44B9-940E-3000396A31B9}"/>
              </a:ext>
            </a:extLst>
          </p:cNvPr>
          <p:cNvGrpSpPr/>
          <p:nvPr/>
        </p:nvGrpSpPr>
        <p:grpSpPr>
          <a:xfrm>
            <a:off x="671362" y="860963"/>
            <a:ext cx="5491898" cy="5705810"/>
            <a:chOff x="32429" y="639896"/>
            <a:chExt cx="2784974" cy="2893450"/>
          </a:xfrm>
          <a:effectLst>
            <a:outerShdw algn="t" blurRad="50800" dir="5400000" dist="38100" rotWithShape="0">
              <a:prstClr val="black">
                <a:alpha val="40000"/>
              </a:prstClr>
            </a:outerShdw>
          </a:effectLst>
        </p:grpSpPr>
        <p:pic>
          <p:nvPicPr>
            <p:cNvPr descr="图片包含 游戏机, 灯光  描述已自动生成" id="12" name="图片 11">
              <a:extLst>
                <a:ext uri="{FF2B5EF4-FFF2-40B4-BE49-F238E27FC236}">
                  <a16:creationId xmlns:a16="http://schemas.microsoft.com/office/drawing/2014/main" id="{96BB43CD-56E9-41A0-A4C3-A6FE1A23519D}"/>
                </a:ext>
              </a:extLst>
            </p:cNvPr>
            <p:cNvPicPr>
              <a:picLocks noChangeAspect="1"/>
            </p:cNvPicPr>
            <p:nvPr/>
          </p:nvPicPr>
          <p:blipFill>
            <a:blip r:embed="rId2">
              <a:duotone>
                <a:prstClr val="black"/>
                <a:schemeClr val="accent5">
                  <a:tint val="45000"/>
                  <a:satMod val="400000"/>
                </a:schemeClr>
              </a:duotone>
              <a:extLst>
                <a:ext uri="{28A0092B-C50C-407E-A947-70E740481C1C}">
                  <a14:useLocalDpi val="0"/>
                </a:ext>
              </a:extLst>
            </a:blip>
            <a:srcRect b="-1856" l="16803" r="58024" t="55363"/>
            <a:stretch>
              <a:fillRect/>
            </a:stretch>
          </p:blipFill>
          <p:spPr>
            <a:xfrm rot="508239">
              <a:off x="32429" y="639896"/>
              <a:ext cx="2784974" cy="2893450"/>
            </a:xfrm>
            <a:prstGeom prst="rect">
              <a:avLst/>
            </a:prstGeom>
          </p:spPr>
        </p:pic>
        <p:sp>
          <p:nvSpPr>
            <p:cNvPr id="13" name="椭圆 12">
              <a:extLst>
                <a:ext uri="{FF2B5EF4-FFF2-40B4-BE49-F238E27FC236}">
                  <a16:creationId xmlns:a16="http://schemas.microsoft.com/office/drawing/2014/main" id="{58F449CD-2E8C-48CF-A761-B3C577A4C28C}"/>
                </a:ext>
              </a:extLst>
            </p:cNvPr>
            <p:cNvSpPr/>
            <p:nvPr/>
          </p:nvSpPr>
          <p:spPr>
            <a:xfrm>
              <a:off x="1237918" y="889029"/>
              <a:ext cx="169176" cy="169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2744754498"/>
      </p:ext>
    </p:extLst>
  </p:cSld>
  <p:clrMapOvr>
    <a:masterClrMapping/>
  </p:clrMapOvr>
  <mc:AlternateContent>
    <mc:Choice Requires="p15">
      <p:transition advTm="3000" p14:dur="1250" spd="slow">
        <p15:prstTrans prst="pageCurlDoubl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4">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750" id="7"/>
                                        <p:tgtEl>
                                          <p:spTgt spid="4"/>
                                        </p:tgtEl>
                                        <p:attrNameLst>
                                          <p:attrName>ppt_y</p:attrName>
                                        </p:attrNameLst>
                                      </p:cBhvr>
                                      <p:tavLst>
                                        <p:tav tm="0">
                                          <p:val>
                                            <p:strVal val="#ppt_y+#ppt_h*1.125000"/>
                                          </p:val>
                                        </p:tav>
                                        <p:tav tm="100000">
                                          <p:val>
                                            <p:strVal val="#ppt_y"/>
                                          </p:val>
                                        </p:tav>
                                      </p:tavLst>
                                    </p:anim>
                                    <p:animEffect filter="wipe(up)" transition="in">
                                      <p:cBhvr>
                                        <p:cTn dur="750" id="8"/>
                                        <p:tgtEl>
                                          <p:spTgt spid="4"/>
                                        </p:tgtEl>
                                      </p:cBhvr>
                                    </p:animEffect>
                                  </p:childTnLst>
                                </p:cTn>
                              </p:par>
                            </p:childTnLst>
                          </p:cTn>
                        </p:par>
                        <p:par>
                          <p:cTn fill="hold" id="9" nodeType="afterGroup">
                            <p:stCondLst>
                              <p:cond delay="750"/>
                            </p:stCondLst>
                            <p:childTnLst>
                              <p:par>
                                <p:cTn fill="hold" id="10" nodeType="afterEffect" presetClass="entr" presetID="22" presetSubtype="1">
                                  <p:stCondLst>
                                    <p:cond delay="0"/>
                                  </p:stCondLst>
                                  <p:childTnLst>
                                    <p:set>
                                      <p:cBhvr>
                                        <p:cTn dur="1" fill="hold" id="11">
                                          <p:stCondLst>
                                            <p:cond delay="0"/>
                                          </p:stCondLst>
                                        </p:cTn>
                                        <p:tgtEl>
                                          <p:spTgt spid="11"/>
                                        </p:tgtEl>
                                        <p:attrNameLst>
                                          <p:attrName>style.visibility</p:attrName>
                                        </p:attrNameLst>
                                      </p:cBhvr>
                                      <p:to>
                                        <p:strVal val="visible"/>
                                      </p:to>
                                    </p:set>
                                    <p:animEffect filter="wipe(up)" transition="in">
                                      <p:cBhvr>
                                        <p:cTn dur="750" id="12"/>
                                        <p:tgtEl>
                                          <p:spTgt spid="11"/>
                                        </p:tgtEl>
                                      </p:cBhvr>
                                    </p:animEffect>
                                  </p:childTnLst>
                                </p:cTn>
                              </p:par>
                            </p:childTnLst>
                          </p:cTn>
                        </p:par>
                        <p:par>
                          <p:cTn fill="hold" id="13" nodeType="afterGroup">
                            <p:stCondLst>
                              <p:cond delay="1500"/>
                            </p:stCondLst>
                            <p:childTnLst>
                              <p:par>
                                <p:cTn fill="hold" grpId="0" id="14" nodeType="afterEffect" presetClass="entr" presetID="18" presetSubtype="6">
                                  <p:stCondLst>
                                    <p:cond delay="0"/>
                                  </p:stCondLst>
                                  <p:childTnLst>
                                    <p:set>
                                      <p:cBhvr>
                                        <p:cTn dur="1" fill="hold" id="15">
                                          <p:stCondLst>
                                            <p:cond delay="0"/>
                                          </p:stCondLst>
                                        </p:cTn>
                                        <p:tgtEl>
                                          <p:spTgt spid="7"/>
                                        </p:tgtEl>
                                        <p:attrNameLst>
                                          <p:attrName>style.visibility</p:attrName>
                                        </p:attrNameLst>
                                      </p:cBhvr>
                                      <p:to>
                                        <p:strVal val="visible"/>
                                      </p:to>
                                    </p:set>
                                    <p:animEffect filter="strips(downRight)" transition="in">
                                      <p:cBhvr>
                                        <p:cTn dur="750" id="16"/>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02EDA14A-9BE0-476F-BF40-2386E6215747}"/>
              </a:ext>
            </a:extLst>
          </p:cNvPr>
          <p:cNvSpPr/>
          <p:nvPr/>
        </p:nvSpPr>
        <p:spPr>
          <a:xfrm>
            <a:off x="401444" y="1252757"/>
            <a:ext cx="10861288" cy="1188720"/>
          </a:xfrm>
          <a:prstGeom prst="rect">
            <a:avLst/>
          </a:prstGeom>
        </p:spPr>
        <p:txBody>
          <a:bodyPr wrap="square">
            <a:spAutoFit/>
          </a:bodyPr>
          <a:lstStyle/>
          <a:p>
            <a:pPr lvl="1">
              <a:lnSpc>
                <a:spcPct val="150000"/>
              </a:lnSpc>
            </a:pPr>
            <a:r>
              <a:rPr altLang="en-US" lang="zh-CN" sz="1600">
                <a:cs typeface="+mn-ea"/>
                <a:sym typeface="+mn-lt"/>
              </a:rPr>
              <a:t>目前认为对于易发生坏死的高危药物，应直接选择弹性好、管径大、血流好的血管进行穿刺，并应适当地稀释药物，如静脉化疗药物前后都应先滴注适量的生理盐水。同一输液静脉持续使用时间最好不要超过12小时，如使用缓释硝酸甘油贴敷在穿刺点上方，能延长输液静脉的使用时间。</a:t>
            </a:r>
          </a:p>
        </p:txBody>
      </p:sp>
      <p:pic>
        <p:nvPicPr>
          <p:cNvPr descr="图片包含 游戏机  描述已自动生成" id="6" name="图片 5">
            <a:extLst>
              <a:ext uri="{FF2B5EF4-FFF2-40B4-BE49-F238E27FC236}">
                <a16:creationId xmlns:a16="http://schemas.microsoft.com/office/drawing/2014/main" id="{DB1E2007-7152-42C0-B5B3-C469AE569ADB}"/>
              </a:ext>
            </a:extLst>
          </p:cNvPr>
          <p:cNvPicPr>
            <a:picLocks noChangeAspect="1"/>
          </p:cNvPicPr>
          <p:nvPr/>
        </p:nvPicPr>
        <p:blipFill>
          <a:blip r:embed="rId2">
            <a:extLst>
              <a:ext uri="{28A0092B-C50C-407E-A947-70E740481C1C}">
                <a14:useLocalDpi val="0"/>
              </a:ext>
            </a:extLst>
          </a:blip>
          <a:stretch>
            <a:fillRect/>
          </a:stretch>
        </p:blipFill>
        <p:spPr>
          <a:xfrm>
            <a:off x="3652954" y="2116870"/>
            <a:ext cx="4886093" cy="4886093"/>
          </a:xfrm>
          <a:prstGeom prst="rect">
            <a:avLst/>
          </a:prstGeom>
        </p:spPr>
      </p:pic>
    </p:spTree>
    <p:extLst>
      <p:ext uri="{BB962C8B-B14F-4D97-AF65-F5344CB8AC3E}">
        <p14:creationId val="2862066427"/>
      </p:ext>
    </p:extLst>
  </p:cSld>
  <p:clrMapOvr>
    <a:masterClrMapping/>
  </p:clrMapOvr>
  <mc:AlternateContent>
    <mc:Choice Requires="p15">
      <p:transition advTm="3000" p14:dur="1250" spd="slow">
        <p15:prstTrans prst="pageCurlDoubl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8" presetSubtype="6">
                                  <p:stCondLst>
                                    <p:cond delay="0"/>
                                  </p:stCondLst>
                                  <p:childTnLst>
                                    <p:set>
                                      <p:cBhvr>
                                        <p:cTn dur="1" fill="hold" id="6">
                                          <p:stCondLst>
                                            <p:cond delay="0"/>
                                          </p:stCondLst>
                                        </p:cTn>
                                        <p:tgtEl>
                                          <p:spTgt spid="4"/>
                                        </p:tgtEl>
                                        <p:attrNameLst>
                                          <p:attrName>style.visibility</p:attrName>
                                        </p:attrNameLst>
                                      </p:cBhvr>
                                      <p:to>
                                        <p:strVal val="visible"/>
                                      </p:to>
                                    </p:set>
                                    <p:animEffect filter="strips(downRight)" transition="in">
                                      <p:cBhvr>
                                        <p:cTn dur="750" id="7"/>
                                        <p:tgtEl>
                                          <p:spTgt spid="4"/>
                                        </p:tgtEl>
                                      </p:cBhvr>
                                    </p:animEffect>
                                  </p:childTnLst>
                                </p:cTn>
                              </p:par>
                            </p:childTnLst>
                          </p:cTn>
                        </p:par>
                        <p:par>
                          <p:cTn fill="hold" id="8" nodeType="afterGroup">
                            <p:stCondLst>
                              <p:cond delay="750"/>
                            </p:stCondLst>
                            <p:childTnLst>
                              <p:par>
                                <p:cTn fill="hold" id="9" nodeType="afterEffect" presetClass="entr" presetID="21" presetSubtype="1">
                                  <p:stCondLst>
                                    <p:cond delay="0"/>
                                  </p:stCondLst>
                                  <p:childTnLst>
                                    <p:set>
                                      <p:cBhvr>
                                        <p:cTn dur="1" fill="hold" id="10">
                                          <p:stCondLst>
                                            <p:cond delay="0"/>
                                          </p:stCondLst>
                                        </p:cTn>
                                        <p:tgtEl>
                                          <p:spTgt spid="6"/>
                                        </p:tgtEl>
                                        <p:attrNameLst>
                                          <p:attrName>style.visibility</p:attrName>
                                        </p:attrNameLst>
                                      </p:cBhvr>
                                      <p:to>
                                        <p:strVal val="visible"/>
                                      </p:to>
                                    </p:set>
                                    <p:animEffect filter="wheel(1)" transition="in">
                                      <p:cBhvr>
                                        <p:cTn dur="750" id="11"/>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B5296EB4-3A63-4614-95AD-AF9C7BADD67A}"/>
              </a:ext>
            </a:extLst>
          </p:cNvPr>
          <p:cNvSpPr txBox="1"/>
          <p:nvPr/>
        </p:nvSpPr>
        <p:spPr>
          <a:xfrm>
            <a:off x="457007" y="4648660"/>
            <a:ext cx="10679306" cy="1920240"/>
          </a:xfrm>
          <a:prstGeom prst="rect">
            <a:avLst/>
          </a:prstGeom>
          <a:noFill/>
        </p:spPr>
        <p:txBody>
          <a:bodyPr rtlCol="0" wrap="square">
            <a:spAutoFit/>
          </a:bodyPr>
          <a:lstStyle/>
          <a:p>
            <a:pPr lvl="1">
              <a:lnSpc>
                <a:spcPct val="150000"/>
              </a:lnSpc>
            </a:pPr>
            <a:r>
              <a:rPr altLang="en-US" lang="zh-CN" sz="1600">
                <a:cs typeface="+mn-ea"/>
                <a:sym typeface="+mn-lt"/>
              </a:rPr>
              <a:t>发生外渗后应针对不同的药物进行局部外敷和局部拮抗封闭疗法。一般冷敷适用于化疗药物及一些非缩血管药物所致的渗漏；热敷适用于血管收缩剂所致的渗漏；药物湿敷常用的有654-2，适用于高渗液、阳离子溶液及血管收缩剂引起的渗漏；氢化可的松冷盐水局部湿敷适用于化疗药物引起的渗漏；硫酸镁一般只用于血管通透性高引起的外渗。一些中药如云南白药、金黄散、复方丹参、红花醇的湿敷效果也较肯定。局部拮抗封闭的常用药物有0.25%-1%的奴夫卡因、1%普鲁卡因加氢化可的松，维生素C等。 </a:t>
            </a:r>
          </a:p>
        </p:txBody>
      </p:sp>
      <p:pic>
        <p:nvPicPr>
          <p:cNvPr descr="图片包含 游戏机, 男人, 播放器, 人们  描述已自动生成" id="4" name="图片 3">
            <a:extLst>
              <a:ext uri="{FF2B5EF4-FFF2-40B4-BE49-F238E27FC236}">
                <a16:creationId xmlns:a16="http://schemas.microsoft.com/office/drawing/2014/main" id="{ADFBDE77-7290-40A3-A31F-667BEF73E665}"/>
              </a:ext>
            </a:extLst>
          </p:cNvPr>
          <p:cNvPicPr>
            <a:picLocks noChangeAspect="1"/>
          </p:cNvPicPr>
          <p:nvPr/>
        </p:nvPicPr>
        <p:blipFill>
          <a:blip r:embed="rId2">
            <a:extLst>
              <a:ext uri="{28A0092B-C50C-407E-A947-70E740481C1C}">
                <a14:useLocalDpi val="0"/>
              </a:ext>
            </a:extLst>
          </a:blip>
          <a:stretch>
            <a:fillRect/>
          </a:stretch>
        </p:blipFill>
        <p:spPr>
          <a:xfrm>
            <a:off x="3128846" y="-372070"/>
            <a:ext cx="5934307" cy="5934307"/>
          </a:xfrm>
          <a:prstGeom prst="rect">
            <a:avLst/>
          </a:prstGeom>
        </p:spPr>
      </p:pic>
    </p:spTree>
    <p:extLst>
      <p:ext uri="{BB962C8B-B14F-4D97-AF65-F5344CB8AC3E}">
        <p14:creationId val="3922290027"/>
      </p:ext>
    </p:extLst>
  </p:cSld>
  <p:clrMapOvr>
    <a:masterClrMapping/>
  </p:clrMapOvr>
  <mc:AlternateContent>
    <mc:Choice Requires="p15">
      <p:transition advTm="3000" p14:dur="1250" spd="slow">
        <p15:prstTrans prst="pageCurlDoubl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heel(8)" transition="in">
                                      <p:cBhvr>
                                        <p:cTn dur="750" id="7"/>
                                        <p:tgtEl>
                                          <p:spTgt spid="4"/>
                                        </p:tgtEl>
                                      </p:cBhvr>
                                    </p:animEffect>
                                  </p:childTnLst>
                                </p:cTn>
                              </p:par>
                            </p:childTnLst>
                          </p:cTn>
                        </p:par>
                        <p:par>
                          <p:cTn fill="hold" id="8" nodeType="afterGroup">
                            <p:stCondLst>
                              <p:cond delay="750"/>
                            </p:stCondLst>
                            <p:childTnLst>
                              <p:par>
                                <p:cTn fill="hold" grpId="0" id="9" nodeType="afterEffect" presetClass="entr" presetID="42" presetSubtype="0">
                                  <p:stCondLst>
                                    <p:cond delay="0"/>
                                  </p:stCondLst>
                                  <p:childTnLst>
                                    <p:set>
                                      <p:cBhvr>
                                        <p:cTn dur="1" fill="hold" id="10">
                                          <p:stCondLst>
                                            <p:cond delay="0"/>
                                          </p:stCondLst>
                                        </p:cTn>
                                        <p:tgtEl>
                                          <p:spTgt spid="2"/>
                                        </p:tgtEl>
                                        <p:attrNameLst>
                                          <p:attrName>style.visibility</p:attrName>
                                        </p:attrNameLst>
                                      </p:cBhvr>
                                      <p:to>
                                        <p:strVal val="visible"/>
                                      </p:to>
                                    </p:set>
                                    <p:animEffect filter="fade" transition="in">
                                      <p:cBhvr>
                                        <p:cTn dur="750" id="11"/>
                                        <p:tgtEl>
                                          <p:spTgt spid="2"/>
                                        </p:tgtEl>
                                      </p:cBhvr>
                                    </p:animEffect>
                                    <p:anim calcmode="lin" valueType="num">
                                      <p:cBhvr>
                                        <p:cTn dur="750" fill="hold" id="12"/>
                                        <p:tgtEl>
                                          <p:spTgt spid="2"/>
                                        </p:tgtEl>
                                        <p:attrNameLst>
                                          <p:attrName>ppt_x</p:attrName>
                                        </p:attrNameLst>
                                      </p:cBhvr>
                                      <p:tavLst>
                                        <p:tav tm="0">
                                          <p:val>
                                            <p:strVal val="#ppt_x"/>
                                          </p:val>
                                        </p:tav>
                                        <p:tav tm="100000">
                                          <p:val>
                                            <p:strVal val="#ppt_x"/>
                                          </p:val>
                                        </p:tav>
                                      </p:tavLst>
                                    </p:anim>
                                    <p:anim calcmode="lin" valueType="num">
                                      <p:cBhvr>
                                        <p:cTn dur="750" fill="hold" id="13"/>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3C7EB1D7-7CB5-4AD8-A42C-39F1BA9E4184}"/>
              </a:ext>
            </a:extLst>
          </p:cNvPr>
          <p:cNvGrpSpPr/>
          <p:nvPr/>
        </p:nvGrpSpPr>
        <p:grpSpPr>
          <a:xfrm>
            <a:off x="911225" y="1371600"/>
            <a:ext cx="7065290" cy="747132"/>
            <a:chOff x="5051916" y="4059828"/>
            <a:chExt cx="5227320" cy="830997"/>
          </a:xfrm>
        </p:grpSpPr>
        <p:sp>
          <p:nvSpPr>
            <p:cNvPr id="3" name="矩形: 圆角 2">
              <a:extLst>
                <a:ext uri="{FF2B5EF4-FFF2-40B4-BE49-F238E27FC236}">
                  <a16:creationId xmlns:a16="http://schemas.microsoft.com/office/drawing/2014/main" id="{48A8C365-CCB9-488D-B79B-0D270A63F596}"/>
                </a:ext>
              </a:extLst>
            </p:cNvPr>
            <p:cNvSpPr/>
            <p:nvPr/>
          </p:nvSpPr>
          <p:spPr>
            <a:xfrm>
              <a:off x="5051916" y="4059828"/>
              <a:ext cx="5227320" cy="830997"/>
            </a:xfrm>
            <a:prstGeom prst="roundRect">
              <a:avLst>
                <a:gd fmla="val 44817" name="adj"/>
              </a:avLst>
            </a:prstGeom>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a:extLst>
                <a:ext uri="{FF2B5EF4-FFF2-40B4-BE49-F238E27FC236}">
                  <a16:creationId xmlns:a16="http://schemas.microsoft.com/office/drawing/2014/main" id="{97E395C1-CE67-4351-A37F-3E3192FC5355}"/>
                </a:ext>
              </a:extLst>
            </p:cNvPr>
            <p:cNvSpPr/>
            <p:nvPr/>
          </p:nvSpPr>
          <p:spPr>
            <a:xfrm>
              <a:off x="5347816" y="4136067"/>
              <a:ext cx="4635518" cy="610224"/>
            </a:xfrm>
            <a:prstGeom prst="rect">
              <a:avLst/>
            </a:prstGeom>
          </p:spPr>
          <p:txBody>
            <a:bodyPr wrap="square">
              <a:spAutoFit/>
            </a:bodyPr>
            <a:lstStyle/>
            <a:p>
              <a:pPr algn="dist">
                <a:lnSpc>
                  <a:spcPct val="150000"/>
                </a:lnSpc>
              </a:pPr>
              <a:r>
                <a:rPr altLang="en-US" lang="zh-CN" sz="2000">
                  <a:solidFill>
                    <a:schemeClr val="bg1"/>
                  </a:solidFill>
                  <a:cs typeface="+mn-ea"/>
                  <a:sym typeface="+mn-lt"/>
                </a:rPr>
                <a:t>静脉炎的预防 </a:t>
              </a:r>
            </a:p>
          </p:txBody>
        </p:sp>
      </p:grpSp>
      <p:sp>
        <p:nvSpPr>
          <p:cNvPr id="5" name="矩形 4">
            <a:extLst>
              <a:ext uri="{FF2B5EF4-FFF2-40B4-BE49-F238E27FC236}">
                <a16:creationId xmlns:a16="http://schemas.microsoft.com/office/drawing/2014/main" id="{1038EC11-F5E8-4274-90EF-3EAF6861F575}"/>
              </a:ext>
            </a:extLst>
          </p:cNvPr>
          <p:cNvSpPr/>
          <p:nvPr/>
        </p:nvSpPr>
        <p:spPr>
          <a:xfrm>
            <a:off x="911224" y="2466202"/>
            <a:ext cx="7065291" cy="1554480"/>
          </a:xfrm>
          <a:prstGeom prst="rect">
            <a:avLst/>
          </a:prstGeom>
        </p:spPr>
        <p:txBody>
          <a:bodyPr wrap="square">
            <a:spAutoFit/>
          </a:bodyPr>
          <a:lstStyle/>
          <a:p>
            <a:pPr indent="-285750" lvl="1" marL="429750">
              <a:lnSpc>
                <a:spcPct val="150000"/>
              </a:lnSpc>
              <a:buFont charset="2" panose="05000000000000000000" pitchFamily="2" typeface="Wingdings"/>
              <a:buChar char="ü"/>
            </a:pPr>
            <a:r>
              <a:rPr altLang="en-US" lang="zh-CN" sz="1600">
                <a:cs typeface="+mn-ea"/>
                <a:sym typeface="+mn-lt"/>
              </a:rPr>
              <a:t>静脉炎是静脉输液的另一常见的并发症，是由物理、化学及感染等因素对血管内壁的刺激而导致血管壁的炎症表现，常表现为局部的热、痛、紧绷及胀感，沿着注射部位的血管会产生条索状的红线、触诊时有发热发硬的感觉。</a:t>
            </a:r>
          </a:p>
        </p:txBody>
      </p:sp>
      <p:sp>
        <p:nvSpPr>
          <p:cNvPr id="6" name="1-5">
            <a:extLst>
              <a:ext uri="{FF2B5EF4-FFF2-40B4-BE49-F238E27FC236}">
                <a16:creationId xmlns:a16="http://schemas.microsoft.com/office/drawing/2014/main" id="{0000EA78-8C91-4A8D-AA61-BE3865CE6725}"/>
              </a:ext>
            </a:extLst>
          </p:cNvPr>
          <p:cNvSpPr txBox="1"/>
          <p:nvPr/>
        </p:nvSpPr>
        <p:spPr>
          <a:xfrm>
            <a:off x="1087361" y="4095792"/>
            <a:ext cx="7008424" cy="434340"/>
          </a:xfrm>
          <a:prstGeom prst="rect">
            <a:avLst/>
          </a:prstGeom>
          <a:noFill/>
        </p:spPr>
        <p:txBody>
          <a:bodyPr bIns="34290" lIns="68580" rIns="68580" rtlCol="0" tIns="34290" wrap="square">
            <a:spAutoFit/>
          </a:bodyPr>
          <a:lstStyle/>
          <a:p>
            <a:pPr indent="-285750" lvl="3" marL="285750">
              <a:lnSpc>
                <a:spcPct val="150000"/>
              </a:lnSpc>
              <a:buFont charset="2" panose="05000000000000000000" pitchFamily="2" typeface="Wingdings"/>
              <a:buChar char="ü"/>
            </a:pPr>
            <a:r>
              <a:rPr altLang="en-US" lang="zh-CN" sz="1600">
                <a:cs typeface="+mn-ea"/>
                <a:sym typeface="+mn-lt"/>
              </a:rPr>
              <a:t>导致静脉炎的危险因素与导管针的材质、长度和管径大小有关</a:t>
            </a:r>
          </a:p>
        </p:txBody>
      </p:sp>
      <p:sp>
        <p:nvSpPr>
          <p:cNvPr id="7" name="2-5">
            <a:extLst>
              <a:ext uri="{FF2B5EF4-FFF2-40B4-BE49-F238E27FC236}">
                <a16:creationId xmlns:a16="http://schemas.microsoft.com/office/drawing/2014/main" id="{3AA17740-8035-461C-9197-CD3B09C2B50F}"/>
              </a:ext>
            </a:extLst>
          </p:cNvPr>
          <p:cNvSpPr txBox="1"/>
          <p:nvPr/>
        </p:nvSpPr>
        <p:spPr>
          <a:xfrm>
            <a:off x="1093176" y="4694447"/>
            <a:ext cx="7065291" cy="1165860"/>
          </a:xfrm>
          <a:prstGeom prst="rect">
            <a:avLst/>
          </a:prstGeom>
          <a:noFill/>
        </p:spPr>
        <p:txBody>
          <a:bodyPr bIns="34290" lIns="68580" rIns="68580" rtlCol="0" tIns="34290" wrap="square">
            <a:spAutoFit/>
          </a:bodyPr>
          <a:lstStyle/>
          <a:p>
            <a:pPr defTabSz="457200" indent="-285750" marL="285750">
              <a:lnSpc>
                <a:spcPct val="150000"/>
              </a:lnSpc>
              <a:spcBef>
                <a:spcPts val="750"/>
              </a:spcBef>
              <a:buFont charset="2" panose="05000000000000000000" pitchFamily="2" typeface="Wingdings"/>
              <a:buChar char="ü"/>
            </a:pPr>
            <a:r>
              <a:rPr altLang="en-US" lang="zh-CN" sz="1600">
                <a:cs typeface="+mn-ea"/>
                <a:sym typeface="+mn-lt"/>
              </a:rPr>
              <a:t>操作人员的技术不佳、不适当的穿刺部位、导管针留置时间过长、固定方法不当、输入液体的酸碱度太强或由于药物不相溶而造成沉淀、患者血管条件差等因素都与静脉炎的发生有关。 </a:t>
            </a:r>
          </a:p>
        </p:txBody>
      </p:sp>
      <p:pic>
        <p:nvPicPr>
          <p:cNvPr descr="图片包含 游戏机  描述已自动生成" id="9" name="图片 8">
            <a:extLst>
              <a:ext uri="{FF2B5EF4-FFF2-40B4-BE49-F238E27FC236}">
                <a16:creationId xmlns:a16="http://schemas.microsoft.com/office/drawing/2014/main" id="{5F230A2A-3E20-4E9E-97CD-213A273BD887}"/>
              </a:ext>
            </a:extLst>
          </p:cNvPr>
          <p:cNvPicPr>
            <a:picLocks noChangeAspect="1"/>
          </p:cNvPicPr>
          <p:nvPr/>
        </p:nvPicPr>
        <p:blipFill>
          <a:blip r:embed="rId2">
            <a:extLst>
              <a:ext uri="{28A0092B-C50C-407E-A947-70E740481C1C}">
                <a14:useLocalDpi val="0"/>
              </a:ext>
            </a:extLst>
          </a:blip>
          <a:srcRect b="14786" l="34664" r="31952" t="23384"/>
          <a:stretch>
            <a:fillRect/>
          </a:stretch>
        </p:blipFill>
        <p:spPr>
          <a:xfrm>
            <a:off x="8597590" y="2222500"/>
            <a:ext cx="2928545" cy="2711913"/>
          </a:xfrm>
          <a:prstGeom prst="rect">
            <a:avLst/>
          </a:prstGeom>
        </p:spPr>
      </p:pic>
    </p:spTree>
    <p:extLst>
      <p:ext uri="{BB962C8B-B14F-4D97-AF65-F5344CB8AC3E}">
        <p14:creationId val="768105313"/>
      </p:ext>
    </p:extLst>
  </p:cSld>
  <p:clrMapOvr>
    <a:masterClrMapping/>
  </p:clrMapOvr>
  <mc:AlternateContent>
    <mc:Choice Requires="p15">
      <p:transition advTm="3000" p14:dur="1250" spd="slow">
        <p15:prstTrans prst="pageCurlDoubl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750" id="7"/>
                                        <p:tgtEl>
                                          <p:spTgt spid="2"/>
                                        </p:tgtEl>
                                        <p:attrNameLst>
                                          <p:attrName>ppt_y</p:attrName>
                                        </p:attrNameLst>
                                      </p:cBhvr>
                                      <p:tavLst>
                                        <p:tav tm="0">
                                          <p:val>
                                            <p:strVal val="#ppt_y+#ppt_h*1.125000"/>
                                          </p:val>
                                        </p:tav>
                                        <p:tav tm="100000">
                                          <p:val>
                                            <p:strVal val="#ppt_y"/>
                                          </p:val>
                                        </p:tav>
                                      </p:tavLst>
                                    </p:anim>
                                    <p:animEffect filter="wipe(up)" transition="in">
                                      <p:cBhvr>
                                        <p:cTn dur="750" id="8"/>
                                        <p:tgtEl>
                                          <p:spTgt spid="2"/>
                                        </p:tgtEl>
                                      </p:cBhvr>
                                    </p:animEffect>
                                  </p:childTnLst>
                                </p:cTn>
                              </p:par>
                            </p:childTnLst>
                          </p:cTn>
                        </p:par>
                        <p:par>
                          <p:cTn fill="hold" id="9" nodeType="afterGroup">
                            <p:stCondLst>
                              <p:cond delay="750"/>
                            </p:stCondLst>
                            <p:childTnLst>
                              <p:par>
                                <p:cTn fill="hold" id="10" nodeType="afterEffect" presetClass="entr" presetID="21" presetSubtype="1">
                                  <p:stCondLst>
                                    <p:cond delay="0"/>
                                  </p:stCondLst>
                                  <p:childTnLst>
                                    <p:set>
                                      <p:cBhvr>
                                        <p:cTn dur="1" fill="hold" id="11">
                                          <p:stCondLst>
                                            <p:cond delay="0"/>
                                          </p:stCondLst>
                                        </p:cTn>
                                        <p:tgtEl>
                                          <p:spTgt spid="9"/>
                                        </p:tgtEl>
                                        <p:attrNameLst>
                                          <p:attrName>style.visibility</p:attrName>
                                        </p:attrNameLst>
                                      </p:cBhvr>
                                      <p:to>
                                        <p:strVal val="visible"/>
                                      </p:to>
                                    </p:set>
                                    <p:animEffect filter="wheel(1)" transition="in">
                                      <p:cBhvr>
                                        <p:cTn dur="750" id="12"/>
                                        <p:tgtEl>
                                          <p:spTgt spid="9"/>
                                        </p:tgtEl>
                                      </p:cBhvr>
                                    </p:animEffect>
                                  </p:childTnLst>
                                </p:cTn>
                              </p:par>
                            </p:childTnLst>
                          </p:cTn>
                        </p:par>
                        <p:par>
                          <p:cTn fill="hold" id="13" nodeType="afterGroup">
                            <p:stCondLst>
                              <p:cond delay="1500"/>
                            </p:stCondLst>
                            <p:childTnLst>
                              <p:par>
                                <p:cTn fill="hold" grpId="0" id="14" nodeType="afterEffect" presetClass="entr" presetID="18" presetSubtype="6">
                                  <p:stCondLst>
                                    <p:cond delay="0"/>
                                  </p:stCondLst>
                                  <p:childTnLst>
                                    <p:set>
                                      <p:cBhvr>
                                        <p:cTn dur="1" fill="hold" id="15">
                                          <p:stCondLst>
                                            <p:cond delay="0"/>
                                          </p:stCondLst>
                                        </p:cTn>
                                        <p:tgtEl>
                                          <p:spTgt spid="5"/>
                                        </p:tgtEl>
                                        <p:attrNameLst>
                                          <p:attrName>style.visibility</p:attrName>
                                        </p:attrNameLst>
                                      </p:cBhvr>
                                      <p:to>
                                        <p:strVal val="visible"/>
                                      </p:to>
                                    </p:set>
                                    <p:animEffect filter="strips(downRight)" transition="in">
                                      <p:cBhvr>
                                        <p:cTn dur="750" id="16"/>
                                        <p:tgtEl>
                                          <p:spTgt spid="5"/>
                                        </p:tgtEl>
                                      </p:cBhvr>
                                    </p:animEffect>
                                  </p:childTnLst>
                                </p:cTn>
                              </p:par>
                            </p:childTnLst>
                          </p:cTn>
                        </p:par>
                        <p:par>
                          <p:cTn fill="hold" id="17" nodeType="afterGroup">
                            <p:stCondLst>
                              <p:cond delay="2250"/>
                            </p:stCondLst>
                            <p:childTnLst>
                              <p:par>
                                <p:cTn fill="hold" grpId="0" id="18" nodeType="afterEffect" presetClass="entr" presetID="12" presetSubtype="1">
                                  <p:stCondLst>
                                    <p:cond delay="0"/>
                                  </p:stCondLst>
                                  <p:childTnLst>
                                    <p:set>
                                      <p:cBhvr>
                                        <p:cTn dur="1" fill="hold" id="19">
                                          <p:stCondLst>
                                            <p:cond delay="0"/>
                                          </p:stCondLst>
                                        </p:cTn>
                                        <p:tgtEl>
                                          <p:spTgt spid="6"/>
                                        </p:tgtEl>
                                        <p:attrNameLst>
                                          <p:attrName>style.visibility</p:attrName>
                                        </p:attrNameLst>
                                      </p:cBhvr>
                                      <p:to>
                                        <p:strVal val="visible"/>
                                      </p:to>
                                    </p:set>
                                    <p:anim calcmode="lin" valueType="num">
                                      <p:cBhvr additive="base">
                                        <p:cTn dur="750" id="20"/>
                                        <p:tgtEl>
                                          <p:spTgt spid="6"/>
                                        </p:tgtEl>
                                        <p:attrNameLst>
                                          <p:attrName>ppt_y</p:attrName>
                                        </p:attrNameLst>
                                      </p:cBhvr>
                                      <p:tavLst>
                                        <p:tav tm="0">
                                          <p:val>
                                            <p:strVal val="#ppt_y-#ppt_h*1.125000"/>
                                          </p:val>
                                        </p:tav>
                                        <p:tav tm="100000">
                                          <p:val>
                                            <p:strVal val="#ppt_y"/>
                                          </p:val>
                                        </p:tav>
                                      </p:tavLst>
                                    </p:anim>
                                    <p:animEffect filter="wipe(down)" transition="in">
                                      <p:cBhvr>
                                        <p:cTn dur="750" id="21"/>
                                        <p:tgtEl>
                                          <p:spTgt spid="6"/>
                                        </p:tgtEl>
                                      </p:cBhvr>
                                    </p:animEffect>
                                  </p:childTnLst>
                                </p:cTn>
                              </p:par>
                            </p:childTnLst>
                          </p:cTn>
                        </p:par>
                        <p:par>
                          <p:cTn fill="hold" id="22" nodeType="afterGroup">
                            <p:stCondLst>
                              <p:cond delay="3000"/>
                            </p:stCondLst>
                            <p:childTnLst>
                              <p:par>
                                <p:cTn fill="hold" grpId="0" id="23" nodeType="afterEffect" presetClass="entr" presetID="12" presetSubtype="1">
                                  <p:stCondLst>
                                    <p:cond delay="0"/>
                                  </p:stCondLst>
                                  <p:childTnLst>
                                    <p:set>
                                      <p:cBhvr>
                                        <p:cTn dur="1" fill="hold" id="24">
                                          <p:stCondLst>
                                            <p:cond delay="0"/>
                                          </p:stCondLst>
                                        </p:cTn>
                                        <p:tgtEl>
                                          <p:spTgt spid="7"/>
                                        </p:tgtEl>
                                        <p:attrNameLst>
                                          <p:attrName>style.visibility</p:attrName>
                                        </p:attrNameLst>
                                      </p:cBhvr>
                                      <p:to>
                                        <p:strVal val="visible"/>
                                      </p:to>
                                    </p:set>
                                    <p:anim calcmode="lin" valueType="num">
                                      <p:cBhvr additive="base">
                                        <p:cTn dur="750" id="25"/>
                                        <p:tgtEl>
                                          <p:spTgt spid="7"/>
                                        </p:tgtEl>
                                        <p:attrNameLst>
                                          <p:attrName>ppt_y</p:attrName>
                                        </p:attrNameLst>
                                      </p:cBhvr>
                                      <p:tavLst>
                                        <p:tav tm="0">
                                          <p:val>
                                            <p:strVal val="#ppt_y-#ppt_h*1.125000"/>
                                          </p:val>
                                        </p:tav>
                                        <p:tav tm="100000">
                                          <p:val>
                                            <p:strVal val="#ppt_y"/>
                                          </p:val>
                                        </p:tav>
                                      </p:tavLst>
                                    </p:anim>
                                    <p:animEffect filter="wipe(down)" transition="in">
                                      <p:cBhvr>
                                        <p:cTn dur="750" id="26"/>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7" name="图片 16">
            <a:extLst>
              <a:ext uri="{FF2B5EF4-FFF2-40B4-BE49-F238E27FC236}">
                <a16:creationId xmlns:a16="http://schemas.microsoft.com/office/drawing/2014/main" id="{C7E22731-F283-4AED-8C1B-4DC8AA8470C1}"/>
              </a:ext>
            </a:extLst>
          </p:cNvPr>
          <p:cNvPicPr>
            <a:picLocks noChangeAspect="1"/>
          </p:cNvPicPr>
          <p:nvPr/>
        </p:nvPicPr>
        <p:blipFill>
          <a:blip r:embed="rId2">
            <a:extLst>
              <a:ext uri="{28A0092B-C50C-407E-A947-70E740481C1C}">
                <a14:useLocalDpi val="0"/>
              </a:ext>
            </a:extLst>
          </a:blip>
          <a:stretch>
            <a:fillRect/>
          </a:stretch>
        </p:blipFill>
        <p:spPr>
          <a:xfrm>
            <a:off x="-14476" y="-50690"/>
            <a:ext cx="12191999" cy="6921947"/>
          </a:xfrm>
          <a:prstGeom prst="rect">
            <a:avLst/>
          </a:prstGeom>
        </p:spPr>
      </p:pic>
      <p:sp>
        <p:nvSpPr>
          <p:cNvPr id="10" name="文本框 9">
            <a:extLst>
              <a:ext uri="{FF2B5EF4-FFF2-40B4-BE49-F238E27FC236}">
                <a16:creationId xmlns:a16="http://schemas.microsoft.com/office/drawing/2014/main" id="{91760E1F-34C6-4D44-A041-1D1DF7736857}"/>
              </a:ext>
            </a:extLst>
          </p:cNvPr>
          <p:cNvSpPr txBox="1"/>
          <p:nvPr/>
        </p:nvSpPr>
        <p:spPr>
          <a:xfrm>
            <a:off x="1914098" y="1109226"/>
            <a:ext cx="1620856" cy="1554480"/>
          </a:xfrm>
          <a:prstGeom prst="rect">
            <a:avLst/>
          </a:prstGeom>
          <a:noFill/>
        </p:spPr>
        <p:txBody>
          <a:bodyPr rtlCol="0" wrap="square">
            <a:spAutoFit/>
          </a:bodyPr>
          <a:lstStyle/>
          <a:p>
            <a:pPr algn="dist"/>
            <a:r>
              <a:rPr altLang="en-US" b="1" lang="zh-CN" sz="4800">
                <a:solidFill>
                  <a:srgbClr val="FF0000"/>
                </a:solidFill>
                <a:cs typeface="+mn-ea"/>
                <a:sym typeface="+mn-lt"/>
              </a:rPr>
              <a:t>目 录</a:t>
            </a:r>
          </a:p>
        </p:txBody>
      </p:sp>
      <p:sp>
        <p:nvSpPr>
          <p:cNvPr id="11" name="文本框 10">
            <a:extLst>
              <a:ext uri="{FF2B5EF4-FFF2-40B4-BE49-F238E27FC236}">
                <a16:creationId xmlns:a16="http://schemas.microsoft.com/office/drawing/2014/main" id="{B64534D7-36F0-4CB8-8073-079D66C954DE}"/>
              </a:ext>
            </a:extLst>
          </p:cNvPr>
          <p:cNvSpPr txBox="1"/>
          <p:nvPr/>
        </p:nvSpPr>
        <p:spPr>
          <a:xfrm>
            <a:off x="1933254" y="1792035"/>
            <a:ext cx="1789430" cy="441960"/>
          </a:xfrm>
          <a:prstGeom prst="rect">
            <a:avLst/>
          </a:prstGeom>
          <a:noFill/>
        </p:spPr>
        <p:txBody>
          <a:bodyPr rtlCol="0" wrap="none">
            <a:spAutoFit/>
          </a:bodyPr>
          <a:lstStyle/>
          <a:p>
            <a:r>
              <a:rPr altLang="zh-CN" b="1" lang="en-US" sz="2300">
                <a:solidFill>
                  <a:srgbClr val="FF0000"/>
                </a:solidFill>
                <a:cs typeface="+mn-ea"/>
                <a:sym typeface="+mn-lt"/>
              </a:rPr>
              <a:t>CONTENTS</a:t>
            </a:r>
          </a:p>
        </p:txBody>
      </p:sp>
      <p:grpSp>
        <p:nvGrpSpPr>
          <p:cNvPr id="6" name="组合 5">
            <a:extLst>
              <a:ext uri="{FF2B5EF4-FFF2-40B4-BE49-F238E27FC236}">
                <a16:creationId xmlns:a16="http://schemas.microsoft.com/office/drawing/2014/main" id="{1D24DBE5-C727-492E-B702-9D02FA8BF04E}"/>
              </a:ext>
            </a:extLst>
          </p:cNvPr>
          <p:cNvGrpSpPr/>
          <p:nvPr/>
        </p:nvGrpSpPr>
        <p:grpSpPr>
          <a:xfrm>
            <a:off x="5558980" y="1650663"/>
            <a:ext cx="5227320" cy="830997"/>
            <a:chOff x="4934140" y="1726863"/>
            <a:chExt cx="5227320" cy="830997"/>
          </a:xfrm>
        </p:grpSpPr>
        <p:sp>
          <p:nvSpPr>
            <p:cNvPr id="22" name="矩形: 圆角 21">
              <a:extLst>
                <a:ext uri="{FF2B5EF4-FFF2-40B4-BE49-F238E27FC236}">
                  <a16:creationId xmlns:a16="http://schemas.microsoft.com/office/drawing/2014/main" id="{3BB24830-C7C5-4063-B2BC-4DFEA2B1AD74}"/>
                </a:ext>
              </a:extLst>
            </p:cNvPr>
            <p:cNvSpPr/>
            <p:nvPr/>
          </p:nvSpPr>
          <p:spPr>
            <a:xfrm>
              <a:off x="4934140" y="1726863"/>
              <a:ext cx="5227320" cy="830997"/>
            </a:xfrm>
            <a:prstGeom prst="roundRect">
              <a:avLst>
                <a:gd fmla="val 44817" name="adj"/>
              </a:avLst>
            </a:prstGeom>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7" name="组合 26">
              <a:extLst>
                <a:ext uri="{FF2B5EF4-FFF2-40B4-BE49-F238E27FC236}">
                  <a16:creationId xmlns:a16="http://schemas.microsoft.com/office/drawing/2014/main" id="{6819DADE-E73D-4625-8DCC-C75614E78406}"/>
                </a:ext>
              </a:extLst>
            </p:cNvPr>
            <p:cNvGrpSpPr/>
            <p:nvPr/>
          </p:nvGrpSpPr>
          <p:grpSpPr>
            <a:xfrm>
              <a:off x="5044447" y="1726863"/>
              <a:ext cx="4447051" cy="741478"/>
              <a:chOff x="4929916" y="2023242"/>
              <a:chExt cx="4447051" cy="741478"/>
            </a:xfrm>
          </p:grpSpPr>
          <p:sp>
            <p:nvSpPr>
              <p:cNvPr id="28" name="文本框 27">
                <a:extLst>
                  <a:ext uri="{FF2B5EF4-FFF2-40B4-BE49-F238E27FC236}">
                    <a16:creationId xmlns:a16="http://schemas.microsoft.com/office/drawing/2014/main" id="{FAE40075-9D39-4AEF-8752-61E5B5FC03E2}"/>
                  </a:ext>
                </a:extLst>
              </p:cNvPr>
              <p:cNvSpPr txBox="1"/>
              <p:nvPr/>
            </p:nvSpPr>
            <p:spPr>
              <a:xfrm>
                <a:off x="4929917" y="2023242"/>
                <a:ext cx="4469130" cy="472440"/>
              </a:xfrm>
              <a:prstGeom prst="rect">
                <a:avLst/>
              </a:prstGeom>
              <a:noFill/>
            </p:spPr>
            <p:txBody>
              <a:bodyPr rtlCol="0" wrap="none">
                <a:spAutoFit/>
              </a:bodyPr>
              <a:lstStyle/>
              <a:p>
                <a:r>
                  <a:rPr altLang="en-US" lang="zh-CN" sz="2500">
                    <a:solidFill>
                      <a:schemeClr val="bg1"/>
                    </a:solidFill>
                    <a:cs typeface="+mn-ea"/>
                    <a:sym typeface="+mn-lt"/>
                  </a:rPr>
                  <a:t> 一、介绍国内静脉输液的现状</a:t>
                </a:r>
              </a:p>
            </p:txBody>
          </p:sp>
          <p:sp>
            <p:nvSpPr>
              <p:cNvPr id="31" name="文本框 30">
                <a:extLst>
                  <a:ext uri="{FF2B5EF4-FFF2-40B4-BE49-F238E27FC236}">
                    <a16:creationId xmlns:a16="http://schemas.microsoft.com/office/drawing/2014/main" id="{1DF4F2AC-4AD3-429C-A9D4-019844C83B90}"/>
                  </a:ext>
                </a:extLst>
              </p:cNvPr>
              <p:cNvSpPr txBox="1"/>
              <p:nvPr/>
            </p:nvSpPr>
            <p:spPr>
              <a:xfrm>
                <a:off x="4987067" y="2487721"/>
                <a:ext cx="4665980" cy="274320"/>
              </a:xfrm>
              <a:prstGeom prst="rect">
                <a:avLst/>
              </a:prstGeom>
              <a:noFill/>
            </p:spPr>
            <p:txBody>
              <a:bodyPr rtlCol="0" wrap="none">
                <a:spAutoFit/>
              </a:bodyPr>
              <a:lstStyle/>
              <a:p>
                <a:r>
                  <a:rPr altLang="zh-CN" lang="en-US" sz="1200">
                    <a:solidFill>
                      <a:schemeClr val="bg1"/>
                    </a:solidFill>
                    <a:cs typeface="+mn-ea"/>
                    <a:sym typeface="+mn-lt"/>
                  </a:rPr>
                  <a:t>The present situation of intravenous infusion in China is introduced</a:t>
                </a:r>
              </a:p>
            </p:txBody>
          </p:sp>
        </p:grpSp>
      </p:grpSp>
      <p:grpSp>
        <p:nvGrpSpPr>
          <p:cNvPr id="5" name="组合 4">
            <a:extLst>
              <a:ext uri="{FF2B5EF4-FFF2-40B4-BE49-F238E27FC236}">
                <a16:creationId xmlns:a16="http://schemas.microsoft.com/office/drawing/2014/main" id="{97DCEA8E-D3A4-42AC-9FBF-33ED54834AD1}"/>
              </a:ext>
            </a:extLst>
          </p:cNvPr>
          <p:cNvGrpSpPr/>
          <p:nvPr/>
        </p:nvGrpSpPr>
        <p:grpSpPr>
          <a:xfrm>
            <a:off x="5558980" y="2859785"/>
            <a:ext cx="5227320" cy="830997"/>
            <a:chOff x="4934140" y="2920745"/>
            <a:chExt cx="5227320" cy="830997"/>
          </a:xfrm>
        </p:grpSpPr>
        <p:sp>
          <p:nvSpPr>
            <p:cNvPr id="24" name="矩形: 圆角 23">
              <a:extLst>
                <a:ext uri="{FF2B5EF4-FFF2-40B4-BE49-F238E27FC236}">
                  <a16:creationId xmlns:a16="http://schemas.microsoft.com/office/drawing/2014/main" id="{45C906ED-3FF8-45ED-B4B0-3A5A3EDDF3B4}"/>
                </a:ext>
              </a:extLst>
            </p:cNvPr>
            <p:cNvSpPr/>
            <p:nvPr/>
          </p:nvSpPr>
          <p:spPr>
            <a:xfrm>
              <a:off x="4934140" y="2920745"/>
              <a:ext cx="5227320" cy="830997"/>
            </a:xfrm>
            <a:prstGeom prst="roundRect">
              <a:avLst>
                <a:gd fmla="val 44817" name="adj"/>
              </a:avLst>
            </a:prstGeom>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2" name="组合 31">
              <a:extLst>
                <a:ext uri="{FF2B5EF4-FFF2-40B4-BE49-F238E27FC236}">
                  <a16:creationId xmlns:a16="http://schemas.microsoft.com/office/drawing/2014/main" id="{AA49BD15-94B5-4ABD-BD86-BE0C5D29E5EF}"/>
                </a:ext>
              </a:extLst>
            </p:cNvPr>
            <p:cNvGrpSpPr/>
            <p:nvPr/>
          </p:nvGrpSpPr>
          <p:grpSpPr>
            <a:xfrm>
              <a:off x="5044447" y="2952915"/>
              <a:ext cx="3711272" cy="741478"/>
              <a:chOff x="4929916" y="3204342"/>
              <a:chExt cx="3711272" cy="741478"/>
            </a:xfrm>
          </p:grpSpPr>
          <p:sp>
            <p:nvSpPr>
              <p:cNvPr id="33" name="文本框 32">
                <a:extLst>
                  <a:ext uri="{FF2B5EF4-FFF2-40B4-BE49-F238E27FC236}">
                    <a16:creationId xmlns:a16="http://schemas.microsoft.com/office/drawing/2014/main" id="{D9B3F289-D459-481A-A389-6FF86025D8F0}"/>
                  </a:ext>
                </a:extLst>
              </p:cNvPr>
              <p:cNvSpPr txBox="1"/>
              <p:nvPr/>
            </p:nvSpPr>
            <p:spPr>
              <a:xfrm>
                <a:off x="4929917" y="3204342"/>
                <a:ext cx="3675380" cy="472440"/>
              </a:xfrm>
              <a:prstGeom prst="rect">
                <a:avLst/>
              </a:prstGeom>
              <a:noFill/>
            </p:spPr>
            <p:txBody>
              <a:bodyPr rtlCol="0" wrap="none">
                <a:spAutoFit/>
              </a:bodyPr>
              <a:lstStyle/>
              <a:p>
                <a:r>
                  <a:rPr altLang="en-US" lang="zh-CN" sz="2500">
                    <a:solidFill>
                      <a:schemeClr val="bg1"/>
                    </a:solidFill>
                    <a:cs typeface="+mn-ea"/>
                    <a:sym typeface="+mn-lt"/>
                  </a:rPr>
                  <a:t>二、静脉输液的安全问题</a:t>
                </a:r>
              </a:p>
            </p:txBody>
          </p:sp>
          <p:sp>
            <p:nvSpPr>
              <p:cNvPr id="36" name="文本框 35">
                <a:extLst>
                  <a:ext uri="{FF2B5EF4-FFF2-40B4-BE49-F238E27FC236}">
                    <a16:creationId xmlns:a16="http://schemas.microsoft.com/office/drawing/2014/main" id="{D526D930-2518-4D32-ADD6-AE7BD984A8EF}"/>
                  </a:ext>
                </a:extLst>
              </p:cNvPr>
              <p:cNvSpPr txBox="1"/>
              <p:nvPr/>
            </p:nvSpPr>
            <p:spPr>
              <a:xfrm>
                <a:off x="4987066" y="3668821"/>
                <a:ext cx="2008505" cy="274320"/>
              </a:xfrm>
              <a:prstGeom prst="rect">
                <a:avLst/>
              </a:prstGeom>
              <a:noFill/>
            </p:spPr>
            <p:txBody>
              <a:bodyPr rtlCol="0" wrap="none">
                <a:spAutoFit/>
              </a:bodyPr>
              <a:lstStyle/>
              <a:p>
                <a:r>
                  <a:rPr altLang="zh-CN" lang="en-US" sz="1200">
                    <a:solidFill>
                      <a:schemeClr val="bg1"/>
                    </a:solidFill>
                    <a:cs typeface="+mn-ea"/>
                    <a:sym typeface="+mn-lt"/>
                  </a:rPr>
                  <a:t>Safety of intravenous fluids</a:t>
                </a:r>
              </a:p>
            </p:txBody>
          </p:sp>
        </p:grpSp>
      </p:grpSp>
      <p:grpSp>
        <p:nvGrpSpPr>
          <p:cNvPr id="3" name="组合 2">
            <a:extLst>
              <a:ext uri="{FF2B5EF4-FFF2-40B4-BE49-F238E27FC236}">
                <a16:creationId xmlns:a16="http://schemas.microsoft.com/office/drawing/2014/main" id="{9A560B28-32E7-43AE-B15C-9564CB8F994B}"/>
              </a:ext>
            </a:extLst>
          </p:cNvPr>
          <p:cNvGrpSpPr/>
          <p:nvPr/>
        </p:nvGrpSpPr>
        <p:grpSpPr>
          <a:xfrm>
            <a:off x="5558980" y="4068907"/>
            <a:ext cx="5227320" cy="830997"/>
            <a:chOff x="4934140" y="4145107"/>
            <a:chExt cx="5227320" cy="830997"/>
          </a:xfrm>
        </p:grpSpPr>
        <p:sp>
          <p:nvSpPr>
            <p:cNvPr id="23" name="矩形: 圆角 22">
              <a:extLst>
                <a:ext uri="{FF2B5EF4-FFF2-40B4-BE49-F238E27FC236}">
                  <a16:creationId xmlns:a16="http://schemas.microsoft.com/office/drawing/2014/main" id="{59EBCBD2-F26F-451C-98CE-712AC0E19D6F}"/>
                </a:ext>
              </a:extLst>
            </p:cNvPr>
            <p:cNvSpPr/>
            <p:nvPr/>
          </p:nvSpPr>
          <p:spPr>
            <a:xfrm>
              <a:off x="4934140" y="4145107"/>
              <a:ext cx="5227320" cy="830997"/>
            </a:xfrm>
            <a:prstGeom prst="roundRect">
              <a:avLst>
                <a:gd fmla="val 44817" name="adj"/>
              </a:avLst>
            </a:prstGeom>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7" name="组合 36">
              <a:extLst>
                <a:ext uri="{FF2B5EF4-FFF2-40B4-BE49-F238E27FC236}">
                  <a16:creationId xmlns:a16="http://schemas.microsoft.com/office/drawing/2014/main" id="{509D4730-CC65-488D-ADC0-C964134A51D0}"/>
                </a:ext>
              </a:extLst>
            </p:cNvPr>
            <p:cNvGrpSpPr/>
            <p:nvPr/>
          </p:nvGrpSpPr>
          <p:grpSpPr>
            <a:xfrm>
              <a:off x="5045879" y="4209447"/>
              <a:ext cx="4993675" cy="741478"/>
              <a:chOff x="4929916" y="4385442"/>
              <a:chExt cx="4993675" cy="741478"/>
            </a:xfrm>
          </p:grpSpPr>
          <p:sp>
            <p:nvSpPr>
              <p:cNvPr id="38" name="文本框 37">
                <a:extLst>
                  <a:ext uri="{FF2B5EF4-FFF2-40B4-BE49-F238E27FC236}">
                    <a16:creationId xmlns:a16="http://schemas.microsoft.com/office/drawing/2014/main" id="{F5897756-1F16-4E34-8D9D-C1E5CBB54152}"/>
                  </a:ext>
                </a:extLst>
              </p:cNvPr>
              <p:cNvSpPr txBox="1"/>
              <p:nvPr/>
            </p:nvSpPr>
            <p:spPr>
              <a:xfrm>
                <a:off x="4929916" y="4385442"/>
                <a:ext cx="4945380" cy="472440"/>
              </a:xfrm>
              <a:prstGeom prst="rect">
                <a:avLst/>
              </a:prstGeom>
              <a:noFill/>
            </p:spPr>
            <p:txBody>
              <a:bodyPr rtlCol="0" wrap="none">
                <a:spAutoFit/>
              </a:bodyPr>
              <a:lstStyle/>
              <a:p>
                <a:r>
                  <a:rPr altLang="en-US" lang="zh-CN" sz="2500">
                    <a:solidFill>
                      <a:schemeClr val="bg1"/>
                    </a:solidFill>
                    <a:cs typeface="+mn-ea"/>
                    <a:sym typeface="+mn-lt"/>
                  </a:rPr>
                  <a:t>三、建立健全静脉输液的管理制度</a:t>
                </a:r>
              </a:p>
            </p:txBody>
          </p:sp>
          <p:sp>
            <p:nvSpPr>
              <p:cNvPr id="41" name="文本框 40">
                <a:extLst>
                  <a:ext uri="{FF2B5EF4-FFF2-40B4-BE49-F238E27FC236}">
                    <a16:creationId xmlns:a16="http://schemas.microsoft.com/office/drawing/2014/main" id="{7B2D6F72-0755-4ADB-BEC9-F0033C52BED0}"/>
                  </a:ext>
                </a:extLst>
              </p:cNvPr>
              <p:cNvSpPr txBox="1"/>
              <p:nvPr/>
            </p:nvSpPr>
            <p:spPr>
              <a:xfrm>
                <a:off x="4987067" y="4849921"/>
                <a:ext cx="4946967" cy="274320"/>
              </a:xfrm>
              <a:prstGeom prst="rect">
                <a:avLst/>
              </a:prstGeom>
              <a:noFill/>
            </p:spPr>
            <p:txBody>
              <a:bodyPr rtlCol="0" wrap="none">
                <a:spAutoFit/>
              </a:bodyPr>
              <a:lstStyle/>
              <a:p>
                <a:r>
                  <a:rPr altLang="zh-CN" lang="en-US" sz="1200">
                    <a:solidFill>
                      <a:schemeClr val="bg1"/>
                    </a:solidFill>
                    <a:cs typeface="+mn-ea"/>
                    <a:sym typeface="+mn-lt"/>
                  </a:rPr>
                  <a:t>Establish and improve the management system of intravenous infusion</a:t>
                </a:r>
              </a:p>
            </p:txBody>
          </p:sp>
        </p:grpSp>
      </p:grpSp>
    </p:spTree>
    <p:extLst>
      <p:ext uri="{BB962C8B-B14F-4D97-AF65-F5344CB8AC3E}">
        <p14:creationId val="3465516615"/>
      </p:ext>
    </p:extLst>
  </p:cSld>
  <p:clrMapOvr>
    <a:masterClrMapping/>
  </p:clrMapOvr>
  <mc:AlternateContent>
    <mc:Choice Requires="p14">
      <p:transition advTm="3000" p14:dur="800" spd="slow">
        <p:circle/>
      </p:transition>
    </mc:Choice>
    <mc:Fallback>
      <p:transition advTm="3000"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7"/>
                                        </p:tgtEl>
                                        <p:attrNameLst>
                                          <p:attrName>style.visibility</p:attrName>
                                        </p:attrNameLst>
                                      </p:cBhvr>
                                      <p:to>
                                        <p:strVal val="visible"/>
                                      </p:to>
                                    </p:set>
                                    <p:animEffect filter="wipe(down)" transition="in">
                                      <p:cBhvr>
                                        <p:cTn dur="750" id="7"/>
                                        <p:tgtEl>
                                          <p:spTgt spid="17"/>
                                        </p:tgtEl>
                                      </p:cBhvr>
                                    </p:animEffect>
                                  </p:childTnLst>
                                </p:cTn>
                              </p:par>
                            </p:childTnLst>
                          </p:cTn>
                        </p:par>
                        <p:par>
                          <p:cTn fill="hold" id="8" nodeType="afterGroup">
                            <p:stCondLst>
                              <p:cond delay="750"/>
                            </p:stCondLst>
                            <p:childTnLst>
                              <p:par>
                                <p:cTn fill="hold" grpId="0" id="9" nodeType="afterEffect" presetClass="entr" presetID="10" presetSubtype="0">
                                  <p:stCondLst>
                                    <p:cond delay="0"/>
                                  </p:stCondLst>
                                  <p:iterate type="wd">
                                    <p:tmPct val="0"/>
                                  </p:iterate>
                                  <p:childTnLst>
                                    <p:set>
                                      <p:cBhvr>
                                        <p:cTn dur="1" fill="hold" id="10">
                                          <p:stCondLst>
                                            <p:cond delay="0"/>
                                          </p:stCondLst>
                                        </p:cTn>
                                        <p:tgtEl>
                                          <p:spTgt spid="10"/>
                                        </p:tgtEl>
                                        <p:attrNameLst>
                                          <p:attrName>style.visibility</p:attrName>
                                        </p:attrNameLst>
                                      </p:cBhvr>
                                      <p:to>
                                        <p:strVal val="visible"/>
                                      </p:to>
                                    </p:set>
                                    <p:animEffect filter="fade" transition="in">
                                      <p:cBhvr>
                                        <p:cTn dur="750" id="11"/>
                                        <p:tgtEl>
                                          <p:spTgt spid="10"/>
                                        </p:tgtEl>
                                      </p:cBhvr>
                                    </p:animEffect>
                                  </p:childTnLst>
                                </p:cTn>
                              </p:par>
                            </p:childTnLst>
                          </p:cTn>
                        </p:par>
                        <p:par>
                          <p:cTn fill="hold" id="12" nodeType="afterGroup">
                            <p:stCondLst>
                              <p:cond delay="1500"/>
                            </p:stCondLst>
                            <p:childTnLst>
                              <p:par>
                                <p:cTn fill="hold" grpId="0" id="13" nodeType="afterEffect" presetClass="entr" presetID="10" presetSubtype="0">
                                  <p:stCondLst>
                                    <p:cond delay="0"/>
                                  </p:stCondLst>
                                  <p:childTnLst>
                                    <p:set>
                                      <p:cBhvr>
                                        <p:cTn dur="1" fill="hold" id="14">
                                          <p:stCondLst>
                                            <p:cond delay="0"/>
                                          </p:stCondLst>
                                        </p:cTn>
                                        <p:tgtEl>
                                          <p:spTgt spid="11"/>
                                        </p:tgtEl>
                                        <p:attrNameLst>
                                          <p:attrName>style.visibility</p:attrName>
                                        </p:attrNameLst>
                                      </p:cBhvr>
                                      <p:to>
                                        <p:strVal val="visible"/>
                                      </p:to>
                                    </p:set>
                                    <p:animEffect filter="fade" transition="in">
                                      <p:cBhvr>
                                        <p:cTn dur="750" id="15"/>
                                        <p:tgtEl>
                                          <p:spTgt spid="11"/>
                                        </p:tgtEl>
                                      </p:cBhvr>
                                    </p:animEffect>
                                  </p:childTnLst>
                                </p:cTn>
                              </p:par>
                            </p:childTnLst>
                          </p:cTn>
                        </p:par>
                        <p:par>
                          <p:cTn fill="hold" id="16" nodeType="afterGroup">
                            <p:stCondLst>
                              <p:cond delay="2250"/>
                            </p:stCondLst>
                            <p:childTnLst>
                              <p:par>
                                <p:cTn fill="hold" id="17" nodeType="afterEffect" presetClass="entr" presetID="12" presetSubtype="4">
                                  <p:stCondLst>
                                    <p:cond delay="0"/>
                                  </p:stCondLst>
                                  <p:childTnLst>
                                    <p:set>
                                      <p:cBhvr>
                                        <p:cTn dur="1" fill="hold" id="18">
                                          <p:stCondLst>
                                            <p:cond delay="0"/>
                                          </p:stCondLst>
                                        </p:cTn>
                                        <p:tgtEl>
                                          <p:spTgt spid="6"/>
                                        </p:tgtEl>
                                        <p:attrNameLst>
                                          <p:attrName>style.visibility</p:attrName>
                                        </p:attrNameLst>
                                      </p:cBhvr>
                                      <p:to>
                                        <p:strVal val="visible"/>
                                      </p:to>
                                    </p:set>
                                    <p:anim calcmode="lin" valueType="num">
                                      <p:cBhvr additive="base">
                                        <p:cTn dur="750" id="19"/>
                                        <p:tgtEl>
                                          <p:spTgt spid="6"/>
                                        </p:tgtEl>
                                        <p:attrNameLst>
                                          <p:attrName>ppt_y</p:attrName>
                                        </p:attrNameLst>
                                      </p:cBhvr>
                                      <p:tavLst>
                                        <p:tav tm="0">
                                          <p:val>
                                            <p:strVal val="#ppt_y+#ppt_h*1.125000"/>
                                          </p:val>
                                        </p:tav>
                                        <p:tav tm="100000">
                                          <p:val>
                                            <p:strVal val="#ppt_y"/>
                                          </p:val>
                                        </p:tav>
                                      </p:tavLst>
                                    </p:anim>
                                    <p:animEffect filter="wipe(up)" transition="in">
                                      <p:cBhvr>
                                        <p:cTn dur="750" id="20"/>
                                        <p:tgtEl>
                                          <p:spTgt spid="6"/>
                                        </p:tgtEl>
                                      </p:cBhvr>
                                    </p:animEffect>
                                  </p:childTnLst>
                                </p:cTn>
                              </p:par>
                            </p:childTnLst>
                          </p:cTn>
                        </p:par>
                        <p:par>
                          <p:cTn fill="hold" id="21" nodeType="afterGroup">
                            <p:stCondLst>
                              <p:cond delay="3000"/>
                            </p:stCondLst>
                            <p:childTnLst>
                              <p:par>
                                <p:cTn fill="hold" id="22" nodeType="afterEffect" presetClass="entr" presetID="12" presetSubtype="4">
                                  <p:stCondLst>
                                    <p:cond delay="0"/>
                                  </p:stCondLst>
                                  <p:childTnLst>
                                    <p:set>
                                      <p:cBhvr>
                                        <p:cTn dur="1" fill="hold" id="23">
                                          <p:stCondLst>
                                            <p:cond delay="0"/>
                                          </p:stCondLst>
                                        </p:cTn>
                                        <p:tgtEl>
                                          <p:spTgt spid="5"/>
                                        </p:tgtEl>
                                        <p:attrNameLst>
                                          <p:attrName>style.visibility</p:attrName>
                                        </p:attrNameLst>
                                      </p:cBhvr>
                                      <p:to>
                                        <p:strVal val="visible"/>
                                      </p:to>
                                    </p:set>
                                    <p:anim calcmode="lin" valueType="num">
                                      <p:cBhvr additive="base">
                                        <p:cTn dur="750" id="24"/>
                                        <p:tgtEl>
                                          <p:spTgt spid="5"/>
                                        </p:tgtEl>
                                        <p:attrNameLst>
                                          <p:attrName>ppt_y</p:attrName>
                                        </p:attrNameLst>
                                      </p:cBhvr>
                                      <p:tavLst>
                                        <p:tav tm="0">
                                          <p:val>
                                            <p:strVal val="#ppt_y+#ppt_h*1.125000"/>
                                          </p:val>
                                        </p:tav>
                                        <p:tav tm="100000">
                                          <p:val>
                                            <p:strVal val="#ppt_y"/>
                                          </p:val>
                                        </p:tav>
                                      </p:tavLst>
                                    </p:anim>
                                    <p:animEffect filter="wipe(up)" transition="in">
                                      <p:cBhvr>
                                        <p:cTn dur="750" id="25"/>
                                        <p:tgtEl>
                                          <p:spTgt spid="5"/>
                                        </p:tgtEl>
                                      </p:cBhvr>
                                    </p:animEffect>
                                  </p:childTnLst>
                                </p:cTn>
                              </p:par>
                            </p:childTnLst>
                          </p:cTn>
                        </p:par>
                        <p:par>
                          <p:cTn fill="hold" id="26" nodeType="afterGroup">
                            <p:stCondLst>
                              <p:cond delay="3750"/>
                            </p:stCondLst>
                            <p:childTnLst>
                              <p:par>
                                <p:cTn fill="hold" id="27" nodeType="afterEffect" presetClass="entr" presetID="12" presetSubtype="4">
                                  <p:stCondLst>
                                    <p:cond delay="0"/>
                                  </p:stCondLst>
                                  <p:childTnLst>
                                    <p:set>
                                      <p:cBhvr>
                                        <p:cTn dur="1" fill="hold" id="28">
                                          <p:stCondLst>
                                            <p:cond delay="0"/>
                                          </p:stCondLst>
                                        </p:cTn>
                                        <p:tgtEl>
                                          <p:spTgt spid="3"/>
                                        </p:tgtEl>
                                        <p:attrNameLst>
                                          <p:attrName>style.visibility</p:attrName>
                                        </p:attrNameLst>
                                      </p:cBhvr>
                                      <p:to>
                                        <p:strVal val="visible"/>
                                      </p:to>
                                    </p:set>
                                    <p:anim calcmode="lin" valueType="num">
                                      <p:cBhvr additive="base">
                                        <p:cTn dur="750" id="29"/>
                                        <p:tgtEl>
                                          <p:spTgt spid="3"/>
                                        </p:tgtEl>
                                        <p:attrNameLst>
                                          <p:attrName>ppt_y</p:attrName>
                                        </p:attrNameLst>
                                      </p:cBhvr>
                                      <p:tavLst>
                                        <p:tav tm="0">
                                          <p:val>
                                            <p:strVal val="#ppt_y+#ppt_h*1.125000"/>
                                          </p:val>
                                        </p:tav>
                                        <p:tav tm="100000">
                                          <p:val>
                                            <p:strVal val="#ppt_y"/>
                                          </p:val>
                                        </p:tav>
                                      </p:tavLst>
                                    </p:anim>
                                    <p:animEffect filter="wipe(up)" transition="in">
                                      <p:cBhvr>
                                        <p:cTn dur="750" id="30"/>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E7870472-8558-4BC0-BF45-B659713F92D9}"/>
              </a:ext>
            </a:extLst>
          </p:cNvPr>
          <p:cNvGrpSpPr/>
          <p:nvPr/>
        </p:nvGrpSpPr>
        <p:grpSpPr>
          <a:xfrm>
            <a:off x="911225" y="1371600"/>
            <a:ext cx="7065290" cy="747132"/>
            <a:chOff x="5051916" y="4059828"/>
            <a:chExt cx="5227320" cy="830997"/>
          </a:xfrm>
        </p:grpSpPr>
        <p:sp>
          <p:nvSpPr>
            <p:cNvPr id="3" name="矩形: 圆角 2">
              <a:extLst>
                <a:ext uri="{FF2B5EF4-FFF2-40B4-BE49-F238E27FC236}">
                  <a16:creationId xmlns:a16="http://schemas.microsoft.com/office/drawing/2014/main" id="{59141C16-81B0-4A23-9A80-526B485DBEF6}"/>
                </a:ext>
              </a:extLst>
            </p:cNvPr>
            <p:cNvSpPr/>
            <p:nvPr/>
          </p:nvSpPr>
          <p:spPr>
            <a:xfrm>
              <a:off x="5051916" y="4059828"/>
              <a:ext cx="5227320" cy="830997"/>
            </a:xfrm>
            <a:prstGeom prst="roundRect">
              <a:avLst>
                <a:gd fmla="val 44817" name="adj"/>
              </a:avLst>
            </a:prstGeom>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a:extLst>
                <a:ext uri="{FF2B5EF4-FFF2-40B4-BE49-F238E27FC236}">
                  <a16:creationId xmlns:a16="http://schemas.microsoft.com/office/drawing/2014/main" id="{16478A31-77C3-411E-ADED-8D0841ED007F}"/>
                </a:ext>
              </a:extLst>
            </p:cNvPr>
            <p:cNvSpPr/>
            <p:nvPr/>
          </p:nvSpPr>
          <p:spPr>
            <a:xfrm>
              <a:off x="5347816" y="4136067"/>
              <a:ext cx="4635518" cy="610224"/>
            </a:xfrm>
            <a:prstGeom prst="rect">
              <a:avLst/>
            </a:prstGeom>
          </p:spPr>
          <p:txBody>
            <a:bodyPr wrap="square">
              <a:spAutoFit/>
            </a:bodyPr>
            <a:lstStyle/>
            <a:p>
              <a:pPr algn="dist">
                <a:lnSpc>
                  <a:spcPct val="150000"/>
                </a:lnSpc>
              </a:pPr>
              <a:r>
                <a:rPr altLang="en-US" lang="zh-CN" sz="2000">
                  <a:solidFill>
                    <a:schemeClr val="bg1"/>
                  </a:solidFill>
                  <a:cs typeface="+mn-ea"/>
                  <a:sym typeface="+mn-lt"/>
                </a:rPr>
                <a:t>留置针的封管的问题</a:t>
              </a:r>
            </a:p>
          </p:txBody>
        </p:sp>
      </p:grpSp>
      <p:sp>
        <p:nvSpPr>
          <p:cNvPr id="5" name="矩形 4">
            <a:extLst>
              <a:ext uri="{FF2B5EF4-FFF2-40B4-BE49-F238E27FC236}">
                <a16:creationId xmlns:a16="http://schemas.microsoft.com/office/drawing/2014/main" id="{EA371FFD-5654-43E7-87C4-FDA3BA6DE951}"/>
              </a:ext>
            </a:extLst>
          </p:cNvPr>
          <p:cNvSpPr/>
          <p:nvPr/>
        </p:nvSpPr>
        <p:spPr>
          <a:xfrm>
            <a:off x="824930" y="2209875"/>
            <a:ext cx="10542140" cy="822960"/>
          </a:xfrm>
          <a:prstGeom prst="rect">
            <a:avLst/>
          </a:prstGeom>
        </p:spPr>
        <p:txBody>
          <a:bodyPr wrap="square">
            <a:spAutoFit/>
          </a:bodyPr>
          <a:lstStyle/>
          <a:p>
            <a:pPr lvl="1" marL="144000">
              <a:lnSpc>
                <a:spcPct val="150000"/>
              </a:lnSpc>
            </a:pPr>
            <a:r>
              <a:rPr altLang="en-US" lang="zh-CN" sz="1600">
                <a:cs typeface="+mn-ea"/>
                <a:sym typeface="+mn-lt"/>
              </a:rPr>
              <a:t>封管是留置针输液管理的重要环节，封管方法与堵管、出血、血栓、静脉炎等并发症息息相关，直接影响封管维持时间和套管针留置时间。</a:t>
            </a:r>
          </a:p>
        </p:txBody>
      </p:sp>
      <p:sp>
        <p:nvSpPr>
          <p:cNvPr id="6" name="1-5">
            <a:extLst>
              <a:ext uri="{FF2B5EF4-FFF2-40B4-BE49-F238E27FC236}">
                <a16:creationId xmlns:a16="http://schemas.microsoft.com/office/drawing/2014/main" id="{559D1303-7CE5-4B29-B6B1-F2574FF3A6E4}"/>
              </a:ext>
            </a:extLst>
          </p:cNvPr>
          <p:cNvSpPr txBox="1"/>
          <p:nvPr/>
        </p:nvSpPr>
        <p:spPr>
          <a:xfrm>
            <a:off x="4736515" y="3429000"/>
            <a:ext cx="6706720" cy="1165860"/>
          </a:xfrm>
          <a:prstGeom prst="rect">
            <a:avLst/>
          </a:prstGeom>
          <a:noFill/>
        </p:spPr>
        <p:txBody>
          <a:bodyPr bIns="34290" lIns="68580" rIns="68580" rtlCol="0" tIns="34290" wrap="square">
            <a:spAutoFit/>
          </a:bodyPr>
          <a:lstStyle/>
          <a:p>
            <a:pPr lvl="3" marL="0">
              <a:lnSpc>
                <a:spcPct val="150000"/>
              </a:lnSpc>
            </a:pPr>
            <a:r>
              <a:rPr altLang="en-US" lang="zh-CN" sz="1600">
                <a:cs typeface="+mn-ea"/>
                <a:sym typeface="+mn-lt"/>
              </a:rPr>
              <a:t>研究认为生理盐水和肝素钠盐水均是安全有效的封管液，但是封管剂量、浓度与封管维持时间、套管针留置时间之间的关系，不同的研究报告结果并不一致，相同的封管液，但封管方法不同，效果有明显差异。</a:t>
            </a:r>
          </a:p>
        </p:txBody>
      </p:sp>
      <p:sp>
        <p:nvSpPr>
          <p:cNvPr id="7" name="2-5">
            <a:extLst>
              <a:ext uri="{FF2B5EF4-FFF2-40B4-BE49-F238E27FC236}">
                <a16:creationId xmlns:a16="http://schemas.microsoft.com/office/drawing/2014/main" id="{E138034A-E462-423B-AC22-34ADF62E5E9B}"/>
              </a:ext>
            </a:extLst>
          </p:cNvPr>
          <p:cNvSpPr txBox="1"/>
          <p:nvPr/>
        </p:nvSpPr>
        <p:spPr>
          <a:xfrm>
            <a:off x="4742330" y="4711981"/>
            <a:ext cx="6706720" cy="434340"/>
          </a:xfrm>
          <a:prstGeom prst="rect">
            <a:avLst/>
          </a:prstGeom>
          <a:noFill/>
        </p:spPr>
        <p:txBody>
          <a:bodyPr bIns="34290" lIns="68580" rIns="68580" rtlCol="0" tIns="34290" wrap="square">
            <a:spAutoFit/>
          </a:bodyPr>
          <a:lstStyle/>
          <a:p>
            <a:pPr defTabSz="457200">
              <a:lnSpc>
                <a:spcPct val="150000"/>
              </a:lnSpc>
              <a:spcBef>
                <a:spcPts val="750"/>
              </a:spcBef>
            </a:pPr>
            <a:r>
              <a:rPr altLang="en-US" lang="zh-CN" sz="1600">
                <a:cs typeface="+mn-ea"/>
                <a:sym typeface="+mn-lt"/>
              </a:rPr>
              <a:t>封管液全部推注完后再拔针的方法比边推边旋转退针的方法堵管发生率高.</a:t>
            </a:r>
          </a:p>
        </p:txBody>
      </p:sp>
      <p:sp>
        <p:nvSpPr>
          <p:cNvPr id="8" name="2-5">
            <a:extLst>
              <a:ext uri="{FF2B5EF4-FFF2-40B4-BE49-F238E27FC236}">
                <a16:creationId xmlns:a16="http://schemas.microsoft.com/office/drawing/2014/main" id="{B916157E-3F0D-4408-85F3-9EFAB5260B9C}"/>
              </a:ext>
            </a:extLst>
          </p:cNvPr>
          <p:cNvSpPr txBox="1"/>
          <p:nvPr/>
        </p:nvSpPr>
        <p:spPr>
          <a:xfrm>
            <a:off x="4746567" y="5456275"/>
            <a:ext cx="6706720" cy="434340"/>
          </a:xfrm>
          <a:prstGeom prst="rect">
            <a:avLst/>
          </a:prstGeom>
          <a:noFill/>
        </p:spPr>
        <p:txBody>
          <a:bodyPr bIns="34290" lIns="68580" rIns="68580" rtlCol="0" tIns="34290" wrap="square">
            <a:spAutoFit/>
          </a:bodyPr>
          <a:lstStyle/>
          <a:p>
            <a:pPr defTabSz="457200">
              <a:lnSpc>
                <a:spcPct val="150000"/>
              </a:lnSpc>
              <a:spcBef>
                <a:spcPts val="750"/>
              </a:spcBef>
            </a:pPr>
            <a:r>
              <a:rPr altLang="en-US" lang="zh-CN" sz="1600">
                <a:cs typeface="+mn-ea"/>
                <a:sym typeface="+mn-lt"/>
              </a:rPr>
              <a:t>快速封管局部静脉炎和外渗肿胀率发生率高于缓慢封管。 </a:t>
            </a:r>
          </a:p>
        </p:txBody>
      </p:sp>
      <p:pic>
        <p:nvPicPr>
          <p:cNvPr descr="图片包含 游戏机  描述已自动生成" id="10" name="图片 9">
            <a:extLst>
              <a:ext uri="{FF2B5EF4-FFF2-40B4-BE49-F238E27FC236}">
                <a16:creationId xmlns:a16="http://schemas.microsoft.com/office/drawing/2014/main" id="{FE2673EE-A0F7-44FF-9C57-3AC7A8D7EA22}"/>
              </a:ext>
            </a:extLst>
          </p:cNvPr>
          <p:cNvPicPr>
            <a:picLocks noChangeAspect="1"/>
          </p:cNvPicPr>
          <p:nvPr/>
        </p:nvPicPr>
        <p:blipFill>
          <a:blip r:embed="rId2">
            <a:extLst>
              <a:ext uri="{28A0092B-C50C-407E-A947-70E740481C1C}">
                <a14:useLocalDpi val="0"/>
              </a:ext>
            </a:extLst>
          </a:blip>
          <a:stretch>
            <a:fillRect/>
          </a:stretch>
        </p:blipFill>
        <p:spPr>
          <a:xfrm>
            <a:off x="824930" y="2609984"/>
            <a:ext cx="4161263" cy="4161263"/>
          </a:xfrm>
          <a:prstGeom prst="rect">
            <a:avLst/>
          </a:prstGeom>
        </p:spPr>
      </p:pic>
    </p:spTree>
    <p:extLst>
      <p:ext uri="{BB962C8B-B14F-4D97-AF65-F5344CB8AC3E}">
        <p14:creationId val="2831064169"/>
      </p:ext>
    </p:extLst>
  </p:cSld>
  <p:clrMapOvr>
    <a:masterClrMapping/>
  </p:clrMapOvr>
  <mc:AlternateContent>
    <mc:Choice Requires="p15">
      <p:transition advTm="3000" p14:dur="1250" spd="slow">
        <p15:prstTrans prst="pageCurlDoubl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750" id="7"/>
                                        <p:tgtEl>
                                          <p:spTgt spid="2"/>
                                        </p:tgtEl>
                                        <p:attrNameLst>
                                          <p:attrName>ppt_y</p:attrName>
                                        </p:attrNameLst>
                                      </p:cBhvr>
                                      <p:tavLst>
                                        <p:tav tm="0">
                                          <p:val>
                                            <p:strVal val="#ppt_y+#ppt_h*1.125000"/>
                                          </p:val>
                                        </p:tav>
                                        <p:tav tm="100000">
                                          <p:val>
                                            <p:strVal val="#ppt_y"/>
                                          </p:val>
                                        </p:tav>
                                      </p:tavLst>
                                    </p:anim>
                                    <p:animEffect filter="wipe(up)" transition="in">
                                      <p:cBhvr>
                                        <p:cTn dur="750" id="8"/>
                                        <p:tgtEl>
                                          <p:spTgt spid="2"/>
                                        </p:tgtEl>
                                      </p:cBhvr>
                                    </p:animEffect>
                                  </p:childTnLst>
                                </p:cTn>
                              </p:par>
                            </p:childTnLst>
                          </p:cTn>
                        </p:par>
                        <p:par>
                          <p:cTn fill="hold" id="9" nodeType="afterGroup">
                            <p:stCondLst>
                              <p:cond delay="750"/>
                            </p:stCondLst>
                            <p:childTnLst>
                              <p:par>
                                <p:cTn fill="hold" grpId="0" id="10" nodeType="afterEffect" presetClass="entr" presetID="18" presetSubtype="6">
                                  <p:stCondLst>
                                    <p:cond delay="0"/>
                                  </p:stCondLst>
                                  <p:childTnLst>
                                    <p:set>
                                      <p:cBhvr>
                                        <p:cTn dur="1" fill="hold" id="11">
                                          <p:stCondLst>
                                            <p:cond delay="0"/>
                                          </p:stCondLst>
                                        </p:cTn>
                                        <p:tgtEl>
                                          <p:spTgt spid="5"/>
                                        </p:tgtEl>
                                        <p:attrNameLst>
                                          <p:attrName>style.visibility</p:attrName>
                                        </p:attrNameLst>
                                      </p:cBhvr>
                                      <p:to>
                                        <p:strVal val="visible"/>
                                      </p:to>
                                    </p:set>
                                    <p:animEffect filter="strips(downRight)" transition="in">
                                      <p:cBhvr>
                                        <p:cTn dur="750" id="12"/>
                                        <p:tgtEl>
                                          <p:spTgt spid="5"/>
                                        </p:tgtEl>
                                      </p:cBhvr>
                                    </p:animEffect>
                                  </p:childTnLst>
                                </p:cTn>
                              </p:par>
                            </p:childTnLst>
                          </p:cTn>
                        </p:par>
                        <p:par>
                          <p:cTn fill="hold" id="13" nodeType="afterGroup">
                            <p:stCondLst>
                              <p:cond delay="1500"/>
                            </p:stCondLst>
                            <p:childTnLst>
                              <p:par>
                                <p:cTn fill="hold" id="14" nodeType="afterEffect" presetClass="entr" presetID="6" presetSubtype="16">
                                  <p:stCondLst>
                                    <p:cond delay="0"/>
                                  </p:stCondLst>
                                  <p:childTnLst>
                                    <p:set>
                                      <p:cBhvr>
                                        <p:cTn dur="1" fill="hold" id="15">
                                          <p:stCondLst>
                                            <p:cond delay="0"/>
                                          </p:stCondLst>
                                        </p:cTn>
                                        <p:tgtEl>
                                          <p:spTgt spid="10"/>
                                        </p:tgtEl>
                                        <p:attrNameLst>
                                          <p:attrName>style.visibility</p:attrName>
                                        </p:attrNameLst>
                                      </p:cBhvr>
                                      <p:to>
                                        <p:strVal val="visible"/>
                                      </p:to>
                                    </p:set>
                                    <p:animEffect filter="circle(in)" transition="in">
                                      <p:cBhvr>
                                        <p:cTn dur="750" id="16"/>
                                        <p:tgtEl>
                                          <p:spTgt spid="10"/>
                                        </p:tgtEl>
                                      </p:cBhvr>
                                    </p:animEffect>
                                  </p:childTnLst>
                                </p:cTn>
                              </p:par>
                            </p:childTnLst>
                          </p:cTn>
                        </p:par>
                        <p:par>
                          <p:cTn fill="hold" id="17" nodeType="afterGroup">
                            <p:stCondLst>
                              <p:cond delay="2250"/>
                            </p:stCondLst>
                            <p:childTnLst>
                              <p:par>
                                <p:cTn fill="hold" grpId="0" id="18" nodeType="afterEffect" presetClass="entr" presetID="12" presetSubtype="1">
                                  <p:stCondLst>
                                    <p:cond delay="0"/>
                                  </p:stCondLst>
                                  <p:childTnLst>
                                    <p:set>
                                      <p:cBhvr>
                                        <p:cTn dur="1" fill="hold" id="19">
                                          <p:stCondLst>
                                            <p:cond delay="0"/>
                                          </p:stCondLst>
                                        </p:cTn>
                                        <p:tgtEl>
                                          <p:spTgt spid="6"/>
                                        </p:tgtEl>
                                        <p:attrNameLst>
                                          <p:attrName>style.visibility</p:attrName>
                                        </p:attrNameLst>
                                      </p:cBhvr>
                                      <p:to>
                                        <p:strVal val="visible"/>
                                      </p:to>
                                    </p:set>
                                    <p:anim calcmode="lin" valueType="num">
                                      <p:cBhvr additive="base">
                                        <p:cTn dur="750" id="20"/>
                                        <p:tgtEl>
                                          <p:spTgt spid="6"/>
                                        </p:tgtEl>
                                        <p:attrNameLst>
                                          <p:attrName>ppt_y</p:attrName>
                                        </p:attrNameLst>
                                      </p:cBhvr>
                                      <p:tavLst>
                                        <p:tav tm="0">
                                          <p:val>
                                            <p:strVal val="#ppt_y-#ppt_h*1.125000"/>
                                          </p:val>
                                        </p:tav>
                                        <p:tav tm="100000">
                                          <p:val>
                                            <p:strVal val="#ppt_y"/>
                                          </p:val>
                                        </p:tav>
                                      </p:tavLst>
                                    </p:anim>
                                    <p:animEffect filter="wipe(down)" transition="in">
                                      <p:cBhvr>
                                        <p:cTn dur="750" id="21"/>
                                        <p:tgtEl>
                                          <p:spTgt spid="6"/>
                                        </p:tgtEl>
                                      </p:cBhvr>
                                    </p:animEffect>
                                  </p:childTnLst>
                                </p:cTn>
                              </p:par>
                            </p:childTnLst>
                          </p:cTn>
                        </p:par>
                        <p:par>
                          <p:cTn fill="hold" id="22" nodeType="afterGroup">
                            <p:stCondLst>
                              <p:cond delay="3000"/>
                            </p:stCondLst>
                            <p:childTnLst>
                              <p:par>
                                <p:cTn fill="hold" grpId="0" id="23" nodeType="afterEffect" presetClass="entr" presetID="12" presetSubtype="1">
                                  <p:stCondLst>
                                    <p:cond delay="0"/>
                                  </p:stCondLst>
                                  <p:childTnLst>
                                    <p:set>
                                      <p:cBhvr>
                                        <p:cTn dur="1" fill="hold" id="24">
                                          <p:stCondLst>
                                            <p:cond delay="0"/>
                                          </p:stCondLst>
                                        </p:cTn>
                                        <p:tgtEl>
                                          <p:spTgt spid="7"/>
                                        </p:tgtEl>
                                        <p:attrNameLst>
                                          <p:attrName>style.visibility</p:attrName>
                                        </p:attrNameLst>
                                      </p:cBhvr>
                                      <p:to>
                                        <p:strVal val="visible"/>
                                      </p:to>
                                    </p:set>
                                    <p:anim calcmode="lin" valueType="num">
                                      <p:cBhvr additive="base">
                                        <p:cTn dur="750" id="25"/>
                                        <p:tgtEl>
                                          <p:spTgt spid="7"/>
                                        </p:tgtEl>
                                        <p:attrNameLst>
                                          <p:attrName>ppt_y</p:attrName>
                                        </p:attrNameLst>
                                      </p:cBhvr>
                                      <p:tavLst>
                                        <p:tav tm="0">
                                          <p:val>
                                            <p:strVal val="#ppt_y-#ppt_h*1.125000"/>
                                          </p:val>
                                        </p:tav>
                                        <p:tav tm="100000">
                                          <p:val>
                                            <p:strVal val="#ppt_y"/>
                                          </p:val>
                                        </p:tav>
                                      </p:tavLst>
                                    </p:anim>
                                    <p:animEffect filter="wipe(down)" transition="in">
                                      <p:cBhvr>
                                        <p:cTn dur="750" id="26"/>
                                        <p:tgtEl>
                                          <p:spTgt spid="7"/>
                                        </p:tgtEl>
                                      </p:cBhvr>
                                    </p:animEffect>
                                  </p:childTnLst>
                                </p:cTn>
                              </p:par>
                            </p:childTnLst>
                          </p:cTn>
                        </p:par>
                        <p:par>
                          <p:cTn fill="hold" id="27" nodeType="afterGroup">
                            <p:stCondLst>
                              <p:cond delay="3750"/>
                            </p:stCondLst>
                            <p:childTnLst>
                              <p:par>
                                <p:cTn fill="hold" grpId="0" id="28" nodeType="afterEffect" presetClass="entr" presetID="12" presetSubtype="1">
                                  <p:stCondLst>
                                    <p:cond delay="0"/>
                                  </p:stCondLst>
                                  <p:childTnLst>
                                    <p:set>
                                      <p:cBhvr>
                                        <p:cTn dur="1" fill="hold" id="29">
                                          <p:stCondLst>
                                            <p:cond delay="0"/>
                                          </p:stCondLst>
                                        </p:cTn>
                                        <p:tgtEl>
                                          <p:spTgt spid="8"/>
                                        </p:tgtEl>
                                        <p:attrNameLst>
                                          <p:attrName>style.visibility</p:attrName>
                                        </p:attrNameLst>
                                      </p:cBhvr>
                                      <p:to>
                                        <p:strVal val="visible"/>
                                      </p:to>
                                    </p:set>
                                    <p:anim calcmode="lin" valueType="num">
                                      <p:cBhvr additive="base">
                                        <p:cTn dur="750" id="30"/>
                                        <p:tgtEl>
                                          <p:spTgt spid="8"/>
                                        </p:tgtEl>
                                        <p:attrNameLst>
                                          <p:attrName>ppt_y</p:attrName>
                                        </p:attrNameLst>
                                      </p:cBhvr>
                                      <p:tavLst>
                                        <p:tav tm="0">
                                          <p:val>
                                            <p:strVal val="#ppt_y-#ppt_h*1.125000"/>
                                          </p:val>
                                        </p:tav>
                                        <p:tav tm="100000">
                                          <p:val>
                                            <p:strVal val="#ppt_y"/>
                                          </p:val>
                                        </p:tav>
                                      </p:tavLst>
                                    </p:anim>
                                    <p:animEffect filter="wipe(down)" transition="in">
                                      <p:cBhvr>
                                        <p:cTn dur="750" id="31"/>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98EA4E07-3BCA-4086-870F-FDEA24FF37E1}"/>
              </a:ext>
            </a:extLst>
          </p:cNvPr>
          <p:cNvGrpSpPr/>
          <p:nvPr/>
        </p:nvGrpSpPr>
        <p:grpSpPr>
          <a:xfrm>
            <a:off x="911225" y="1371600"/>
            <a:ext cx="7065290" cy="747132"/>
            <a:chOff x="5051916" y="4059828"/>
            <a:chExt cx="5227320" cy="830997"/>
          </a:xfrm>
        </p:grpSpPr>
        <p:sp>
          <p:nvSpPr>
            <p:cNvPr id="3" name="矩形: 圆角 2">
              <a:extLst>
                <a:ext uri="{FF2B5EF4-FFF2-40B4-BE49-F238E27FC236}">
                  <a16:creationId xmlns:a16="http://schemas.microsoft.com/office/drawing/2014/main" id="{C4CE8425-8092-4E97-B082-CEB02D871644}"/>
                </a:ext>
              </a:extLst>
            </p:cNvPr>
            <p:cNvSpPr/>
            <p:nvPr/>
          </p:nvSpPr>
          <p:spPr>
            <a:xfrm>
              <a:off x="5051916" y="4059828"/>
              <a:ext cx="5227320" cy="830997"/>
            </a:xfrm>
            <a:prstGeom prst="roundRect">
              <a:avLst>
                <a:gd fmla="val 44817" name="adj"/>
              </a:avLst>
            </a:prstGeom>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a:extLst>
                <a:ext uri="{FF2B5EF4-FFF2-40B4-BE49-F238E27FC236}">
                  <a16:creationId xmlns:a16="http://schemas.microsoft.com/office/drawing/2014/main" id="{EC762340-1502-42C6-AAF7-EB8CBD4AB19B}"/>
                </a:ext>
              </a:extLst>
            </p:cNvPr>
            <p:cNvSpPr/>
            <p:nvPr/>
          </p:nvSpPr>
          <p:spPr>
            <a:xfrm>
              <a:off x="5347816" y="4136067"/>
              <a:ext cx="4635518" cy="610224"/>
            </a:xfrm>
            <a:prstGeom prst="rect">
              <a:avLst/>
            </a:prstGeom>
          </p:spPr>
          <p:txBody>
            <a:bodyPr wrap="square">
              <a:spAutoFit/>
            </a:bodyPr>
            <a:lstStyle/>
            <a:p>
              <a:pPr algn="dist">
                <a:lnSpc>
                  <a:spcPct val="150000"/>
                </a:lnSpc>
              </a:pPr>
              <a:r>
                <a:rPr altLang="en-US" lang="zh-CN" sz="2000">
                  <a:solidFill>
                    <a:schemeClr val="bg1"/>
                  </a:solidFill>
                  <a:cs typeface="+mn-ea"/>
                  <a:sym typeface="+mn-lt"/>
                </a:rPr>
                <a:t>输液泵的安全应用 </a:t>
              </a:r>
            </a:p>
          </p:txBody>
        </p:sp>
      </p:grpSp>
      <p:sp>
        <p:nvSpPr>
          <p:cNvPr id="5" name="矩形 4">
            <a:extLst>
              <a:ext uri="{FF2B5EF4-FFF2-40B4-BE49-F238E27FC236}">
                <a16:creationId xmlns:a16="http://schemas.microsoft.com/office/drawing/2014/main" id="{ACBD0D1C-7116-4912-8770-A0B363A69AAB}"/>
              </a:ext>
            </a:extLst>
          </p:cNvPr>
          <p:cNvSpPr/>
          <p:nvPr/>
        </p:nvSpPr>
        <p:spPr>
          <a:xfrm>
            <a:off x="881163" y="2410299"/>
            <a:ext cx="7065289" cy="822960"/>
          </a:xfrm>
          <a:prstGeom prst="rect">
            <a:avLst/>
          </a:prstGeom>
        </p:spPr>
        <p:txBody>
          <a:bodyPr wrap="square">
            <a:spAutoFit/>
          </a:bodyPr>
          <a:lstStyle/>
          <a:p>
            <a:pPr lvl="1" marL="144000">
              <a:lnSpc>
                <a:spcPct val="150000"/>
              </a:lnSpc>
            </a:pPr>
            <a:r>
              <a:rPr altLang="zh-CN" lang="en-US" sz="1600">
                <a:cs typeface="+mn-ea"/>
                <a:sym typeface="+mn-lt"/>
              </a:rPr>
              <a:t>ICU危重病人输液时多采用恒速泵持续输注或滴注液体，主要用于严格控制液量和药量的输入，根据病情保证液体能按需输入。</a:t>
            </a:r>
          </a:p>
        </p:txBody>
      </p:sp>
      <p:sp>
        <p:nvSpPr>
          <p:cNvPr id="6" name="矩形 5">
            <a:extLst>
              <a:ext uri="{FF2B5EF4-FFF2-40B4-BE49-F238E27FC236}">
                <a16:creationId xmlns:a16="http://schemas.microsoft.com/office/drawing/2014/main" id="{6E4C4889-B5B1-48CE-AC92-27BB798E0ABA}"/>
              </a:ext>
            </a:extLst>
          </p:cNvPr>
          <p:cNvSpPr/>
          <p:nvPr/>
        </p:nvSpPr>
        <p:spPr>
          <a:xfrm>
            <a:off x="851103" y="3429000"/>
            <a:ext cx="7125412" cy="2286000"/>
          </a:xfrm>
          <a:prstGeom prst="rect">
            <a:avLst/>
          </a:prstGeom>
        </p:spPr>
        <p:txBody>
          <a:bodyPr wrap="square">
            <a:spAutoFit/>
          </a:bodyPr>
          <a:lstStyle/>
          <a:p>
            <a:pPr lvl="1" marL="144000">
              <a:lnSpc>
                <a:spcPct val="150000"/>
              </a:lnSpc>
            </a:pPr>
            <a:r>
              <a:rPr altLang="en-US" lang="zh-CN" sz="1600">
                <a:cs typeface="+mn-ea"/>
                <a:sym typeface="+mn-lt"/>
              </a:rPr>
              <a:t>输液泵可对输液过程中的气泡、阻塞等异常情况进行监测与报警以及输液完毕的报警等，但如果过分依赖输液泵监测，也会导致不安全情况的发生。因此，在使用输液泵的过程中应正确使用和维护：输液管正确安装，软管要确保彻底地卡在检测器中；每输注一瓶补液都应设置总量，设置的总量不能超过输入液量（最好减去排气量）；连续工作时间较长或出现反复报警时暂停用该输液泵；输液泵应定期检修和保养，以保证其正常运行。 </a:t>
            </a:r>
          </a:p>
        </p:txBody>
      </p:sp>
      <p:pic>
        <p:nvPicPr>
          <p:cNvPr descr="卡通人物  描述已自动生成" id="8" name="图片 7">
            <a:extLst>
              <a:ext uri="{FF2B5EF4-FFF2-40B4-BE49-F238E27FC236}">
                <a16:creationId xmlns:a16="http://schemas.microsoft.com/office/drawing/2014/main" id="{0C4E4ED9-5F41-4FB0-B4F5-A1689DD9968E}"/>
              </a:ext>
            </a:extLst>
          </p:cNvPr>
          <p:cNvPicPr>
            <a:picLocks noChangeAspect="1"/>
          </p:cNvPicPr>
          <p:nvPr/>
        </p:nvPicPr>
        <p:blipFill>
          <a:blip r:embed="rId2">
            <a:extLst>
              <a:ext uri="{28A0092B-C50C-407E-A947-70E740481C1C}">
                <a14:useLocalDpi val="0"/>
              </a:ext>
            </a:extLst>
          </a:blip>
          <a:srcRect l="31593" r="30813"/>
          <a:stretch>
            <a:fillRect/>
          </a:stretch>
        </p:blipFill>
        <p:spPr>
          <a:xfrm>
            <a:off x="8559800" y="628158"/>
            <a:ext cx="3073400" cy="5840079"/>
          </a:xfrm>
          <a:prstGeom prst="rect">
            <a:avLst/>
          </a:prstGeom>
        </p:spPr>
      </p:pic>
    </p:spTree>
    <p:extLst>
      <p:ext uri="{BB962C8B-B14F-4D97-AF65-F5344CB8AC3E}">
        <p14:creationId val="3405340876"/>
      </p:ext>
    </p:extLst>
  </p:cSld>
  <p:clrMapOvr>
    <a:masterClrMapping/>
  </p:clrMapOvr>
  <mc:AlternateContent>
    <mc:Choice Requires="p15">
      <p:transition advTm="3000" p14:dur="1250" spd="slow">
        <p15:prstTrans prst="pageCurlDoubl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750" id="7"/>
                                        <p:tgtEl>
                                          <p:spTgt spid="2"/>
                                        </p:tgtEl>
                                        <p:attrNameLst>
                                          <p:attrName>ppt_y</p:attrName>
                                        </p:attrNameLst>
                                      </p:cBhvr>
                                      <p:tavLst>
                                        <p:tav tm="0">
                                          <p:val>
                                            <p:strVal val="#ppt_y+#ppt_h*1.125000"/>
                                          </p:val>
                                        </p:tav>
                                        <p:tav tm="100000">
                                          <p:val>
                                            <p:strVal val="#ppt_y"/>
                                          </p:val>
                                        </p:tav>
                                      </p:tavLst>
                                    </p:anim>
                                    <p:animEffect filter="wipe(up)" transition="in">
                                      <p:cBhvr>
                                        <p:cTn dur="750" id="8"/>
                                        <p:tgtEl>
                                          <p:spTgt spid="2"/>
                                        </p:tgtEl>
                                      </p:cBhvr>
                                    </p:animEffect>
                                  </p:childTnLst>
                                </p:cTn>
                              </p:par>
                            </p:childTnLst>
                          </p:cTn>
                        </p:par>
                        <p:par>
                          <p:cTn fill="hold" id="9" nodeType="afterGroup">
                            <p:stCondLst>
                              <p:cond delay="750"/>
                            </p:stCondLst>
                            <p:childTnLst>
                              <p:par>
                                <p:cTn fill="hold" id="10" nodeType="afterEffect" presetClass="entr" presetID="22" presetSubtype="4">
                                  <p:stCondLst>
                                    <p:cond delay="0"/>
                                  </p:stCondLst>
                                  <p:childTnLst>
                                    <p:set>
                                      <p:cBhvr>
                                        <p:cTn dur="1" fill="hold" id="11">
                                          <p:stCondLst>
                                            <p:cond delay="0"/>
                                          </p:stCondLst>
                                        </p:cTn>
                                        <p:tgtEl>
                                          <p:spTgt spid="8"/>
                                        </p:tgtEl>
                                        <p:attrNameLst>
                                          <p:attrName>style.visibility</p:attrName>
                                        </p:attrNameLst>
                                      </p:cBhvr>
                                      <p:to>
                                        <p:strVal val="visible"/>
                                      </p:to>
                                    </p:set>
                                    <p:animEffect filter="wipe(down)" transition="in">
                                      <p:cBhvr>
                                        <p:cTn dur="750" id="12"/>
                                        <p:tgtEl>
                                          <p:spTgt spid="8"/>
                                        </p:tgtEl>
                                      </p:cBhvr>
                                    </p:animEffect>
                                  </p:childTnLst>
                                </p:cTn>
                              </p:par>
                            </p:childTnLst>
                          </p:cTn>
                        </p:par>
                        <p:par>
                          <p:cTn fill="hold" id="13" nodeType="afterGroup">
                            <p:stCondLst>
                              <p:cond delay="1500"/>
                            </p:stCondLst>
                            <p:childTnLst>
                              <p:par>
                                <p:cTn fill="hold" grpId="0" id="14" nodeType="afterEffect" presetClass="entr" presetID="18" presetSubtype="6">
                                  <p:stCondLst>
                                    <p:cond delay="0"/>
                                  </p:stCondLst>
                                  <p:childTnLst>
                                    <p:set>
                                      <p:cBhvr>
                                        <p:cTn dur="1" fill="hold" id="15">
                                          <p:stCondLst>
                                            <p:cond delay="0"/>
                                          </p:stCondLst>
                                        </p:cTn>
                                        <p:tgtEl>
                                          <p:spTgt spid="5"/>
                                        </p:tgtEl>
                                        <p:attrNameLst>
                                          <p:attrName>style.visibility</p:attrName>
                                        </p:attrNameLst>
                                      </p:cBhvr>
                                      <p:to>
                                        <p:strVal val="visible"/>
                                      </p:to>
                                    </p:set>
                                    <p:animEffect filter="strips(downRight)" transition="in">
                                      <p:cBhvr>
                                        <p:cTn dur="750" id="16"/>
                                        <p:tgtEl>
                                          <p:spTgt spid="5"/>
                                        </p:tgtEl>
                                      </p:cBhvr>
                                    </p:animEffect>
                                  </p:childTnLst>
                                </p:cTn>
                              </p:par>
                            </p:childTnLst>
                          </p:cTn>
                        </p:par>
                        <p:par>
                          <p:cTn fill="hold" id="17" nodeType="afterGroup">
                            <p:stCondLst>
                              <p:cond delay="2250"/>
                            </p:stCondLst>
                            <p:childTnLst>
                              <p:par>
                                <p:cTn fill="hold" grpId="0" id="18" nodeType="afterEffect" presetClass="entr" presetID="18" presetSubtype="6">
                                  <p:stCondLst>
                                    <p:cond delay="0"/>
                                  </p:stCondLst>
                                  <p:childTnLst>
                                    <p:set>
                                      <p:cBhvr>
                                        <p:cTn dur="1" fill="hold" id="19">
                                          <p:stCondLst>
                                            <p:cond delay="0"/>
                                          </p:stCondLst>
                                        </p:cTn>
                                        <p:tgtEl>
                                          <p:spTgt spid="6"/>
                                        </p:tgtEl>
                                        <p:attrNameLst>
                                          <p:attrName>style.visibility</p:attrName>
                                        </p:attrNameLst>
                                      </p:cBhvr>
                                      <p:to>
                                        <p:strVal val="visible"/>
                                      </p:to>
                                    </p:set>
                                    <p:animEffect filter="strips(downRight)" transition="in">
                                      <p:cBhvr>
                                        <p:cTn dur="750" id="20"/>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262F4F48-4876-4944-8F42-59869D0CCC45}"/>
              </a:ext>
            </a:extLst>
          </p:cNvPr>
          <p:cNvGrpSpPr/>
          <p:nvPr/>
        </p:nvGrpSpPr>
        <p:grpSpPr>
          <a:xfrm>
            <a:off x="4071023" y="1304693"/>
            <a:ext cx="7065290" cy="747132"/>
            <a:chOff x="5051916" y="4059828"/>
            <a:chExt cx="5227320" cy="830997"/>
          </a:xfrm>
        </p:grpSpPr>
        <p:sp>
          <p:nvSpPr>
            <p:cNvPr id="3" name="矩形: 圆角 2">
              <a:extLst>
                <a:ext uri="{FF2B5EF4-FFF2-40B4-BE49-F238E27FC236}">
                  <a16:creationId xmlns:a16="http://schemas.microsoft.com/office/drawing/2014/main" id="{9364D637-BB9D-4EC4-A6BF-796341BF4760}"/>
                </a:ext>
              </a:extLst>
            </p:cNvPr>
            <p:cNvSpPr/>
            <p:nvPr/>
          </p:nvSpPr>
          <p:spPr>
            <a:xfrm>
              <a:off x="5051916" y="4059828"/>
              <a:ext cx="5227320" cy="830997"/>
            </a:xfrm>
            <a:prstGeom prst="roundRect">
              <a:avLst>
                <a:gd fmla="val 44817" name="adj"/>
              </a:avLst>
            </a:prstGeom>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a:extLst>
                <a:ext uri="{FF2B5EF4-FFF2-40B4-BE49-F238E27FC236}">
                  <a16:creationId xmlns:a16="http://schemas.microsoft.com/office/drawing/2014/main" id="{D8F76F88-8B7A-48B5-9CFD-DD28C13CFE39}"/>
                </a:ext>
              </a:extLst>
            </p:cNvPr>
            <p:cNvSpPr/>
            <p:nvPr/>
          </p:nvSpPr>
          <p:spPr>
            <a:xfrm>
              <a:off x="5347816" y="4136067"/>
              <a:ext cx="4635518" cy="610224"/>
            </a:xfrm>
            <a:prstGeom prst="rect">
              <a:avLst/>
            </a:prstGeom>
          </p:spPr>
          <p:txBody>
            <a:bodyPr wrap="square">
              <a:spAutoFit/>
            </a:bodyPr>
            <a:lstStyle/>
            <a:p>
              <a:pPr algn="dist">
                <a:lnSpc>
                  <a:spcPct val="150000"/>
                </a:lnSpc>
              </a:pPr>
              <a:r>
                <a:rPr altLang="en-US" lang="zh-CN" sz="2000">
                  <a:solidFill>
                    <a:schemeClr val="bg1"/>
                  </a:solidFill>
                  <a:cs typeface="+mn-ea"/>
                  <a:sym typeface="+mn-lt"/>
                </a:rPr>
                <a:t>输液管道妥善固定 </a:t>
              </a:r>
            </a:p>
          </p:txBody>
        </p:sp>
      </p:grpSp>
      <p:sp>
        <p:nvSpPr>
          <p:cNvPr id="5" name="矩形 4">
            <a:extLst>
              <a:ext uri="{FF2B5EF4-FFF2-40B4-BE49-F238E27FC236}">
                <a16:creationId xmlns:a16="http://schemas.microsoft.com/office/drawing/2014/main" id="{7770E0FD-8590-4E8F-A405-EB4AC117279E}"/>
              </a:ext>
            </a:extLst>
          </p:cNvPr>
          <p:cNvSpPr/>
          <p:nvPr/>
        </p:nvSpPr>
        <p:spPr>
          <a:xfrm>
            <a:off x="3959820" y="2415058"/>
            <a:ext cx="7287693" cy="2286000"/>
          </a:xfrm>
          <a:prstGeom prst="rect">
            <a:avLst/>
          </a:prstGeom>
        </p:spPr>
        <p:txBody>
          <a:bodyPr wrap="square">
            <a:spAutoFit/>
          </a:bodyPr>
          <a:lstStyle/>
          <a:p>
            <a:pPr indent="-285750" lvl="1" marL="429750">
              <a:lnSpc>
                <a:spcPct val="150000"/>
              </a:lnSpc>
              <a:buClr>
                <a:srgbClr val="578DAF"/>
              </a:buClr>
              <a:buFont charset="2" panose="05000000000000000000" pitchFamily="2" typeface="Wingdings"/>
              <a:buChar char="ü"/>
            </a:pPr>
            <a:r>
              <a:rPr altLang="en-US" lang="zh-CN" sz="1600">
                <a:cs typeface="+mn-ea"/>
                <a:sym typeface="+mn-lt"/>
              </a:rPr>
              <a:t>管道固定的目的：防脱管、堵管等意外事故发生，保证输液顺利进行。</a:t>
            </a:r>
          </a:p>
          <a:p>
            <a:pPr indent="-285750" lvl="1" marL="429750">
              <a:lnSpc>
                <a:spcPct val="150000"/>
              </a:lnSpc>
              <a:buClr>
                <a:srgbClr val="578DAF"/>
              </a:buClr>
              <a:buFont charset="2" panose="05000000000000000000" pitchFamily="2" typeface="Wingdings"/>
              <a:buChar char="ü"/>
            </a:pPr>
            <a:endParaRPr altLang="en-US" lang="zh-CN" sz="1600">
              <a:cs typeface="+mn-ea"/>
              <a:sym typeface="+mn-lt"/>
            </a:endParaRPr>
          </a:p>
          <a:p>
            <a:pPr indent="-285750" lvl="1" marL="429750">
              <a:lnSpc>
                <a:spcPct val="150000"/>
              </a:lnSpc>
              <a:buClr>
                <a:srgbClr val="578DAF"/>
              </a:buClr>
              <a:buFont charset="2" panose="05000000000000000000" pitchFamily="2" typeface="Wingdings"/>
              <a:buChar char="ü"/>
            </a:pPr>
            <a:r>
              <a:rPr altLang="en-US" lang="zh-CN" sz="1600">
                <a:cs typeface="+mn-ea"/>
                <a:sym typeface="+mn-lt"/>
              </a:rPr>
              <a:t>敷贴固定方法：穿刺外周静脉者，穿刺成功后直接予敷贴覆盖穿刺部位固定即可；中心静脉置管者，穿刺成功后再消毒穿刺部位（消毒范围必须大于敷贴表面积），外予无菌敷贴覆盖固定，敷贴应为透明薄膜，可随时观察穿刺局部的情况，敷贴边上应标识使用或更换的时间。 </a:t>
            </a:r>
          </a:p>
        </p:txBody>
      </p:sp>
      <p:pic>
        <p:nvPicPr>
          <p:cNvPr descr="图片包含 游戏机, 画  描述已自动生成" id="7" name="图片 6">
            <a:extLst>
              <a:ext uri="{FF2B5EF4-FFF2-40B4-BE49-F238E27FC236}">
                <a16:creationId xmlns:a16="http://schemas.microsoft.com/office/drawing/2014/main" id="{B73093A8-81C8-403A-94E1-60770DFC9927}"/>
              </a:ext>
            </a:extLst>
          </p:cNvPr>
          <p:cNvPicPr>
            <a:picLocks noChangeAspect="1"/>
          </p:cNvPicPr>
          <p:nvPr/>
        </p:nvPicPr>
        <p:blipFill>
          <a:blip r:embed="rId2">
            <a:extLst>
              <a:ext uri="{28A0092B-C50C-407E-A947-70E740481C1C}">
                <a14:useLocalDpi val="0"/>
              </a:ext>
            </a:extLst>
          </a:blip>
          <a:srcRect l="30634" r="34735" t="12118"/>
          <a:stretch>
            <a:fillRect/>
          </a:stretch>
        </p:blipFill>
        <p:spPr>
          <a:xfrm>
            <a:off x="944487" y="1511299"/>
            <a:ext cx="3324545" cy="6026925"/>
          </a:xfrm>
          <a:prstGeom prst="rect">
            <a:avLst/>
          </a:prstGeom>
        </p:spPr>
      </p:pic>
    </p:spTree>
    <p:extLst>
      <p:ext uri="{BB962C8B-B14F-4D97-AF65-F5344CB8AC3E}">
        <p14:creationId val="1502304304"/>
      </p:ext>
    </p:extLst>
  </p:cSld>
  <p:clrMapOvr>
    <a:masterClrMapping/>
  </p:clrMapOvr>
  <mc:AlternateContent>
    <mc:Choice Requires="p15">
      <p:transition advTm="3000" p14:dur="1250" spd="slow">
        <p15:prstTrans prst="pageCurlDoubl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750" id="7"/>
                                        <p:tgtEl>
                                          <p:spTgt spid="2"/>
                                        </p:tgtEl>
                                        <p:attrNameLst>
                                          <p:attrName>ppt_y</p:attrName>
                                        </p:attrNameLst>
                                      </p:cBhvr>
                                      <p:tavLst>
                                        <p:tav tm="0">
                                          <p:val>
                                            <p:strVal val="#ppt_y+#ppt_h*1.125000"/>
                                          </p:val>
                                        </p:tav>
                                        <p:tav tm="100000">
                                          <p:val>
                                            <p:strVal val="#ppt_y"/>
                                          </p:val>
                                        </p:tav>
                                      </p:tavLst>
                                    </p:anim>
                                    <p:animEffect filter="wipe(up)" transition="in">
                                      <p:cBhvr>
                                        <p:cTn dur="750" id="8"/>
                                        <p:tgtEl>
                                          <p:spTgt spid="2"/>
                                        </p:tgtEl>
                                      </p:cBhvr>
                                    </p:animEffect>
                                  </p:childTnLst>
                                </p:cTn>
                              </p:par>
                            </p:childTnLst>
                          </p:cTn>
                        </p:par>
                        <p:par>
                          <p:cTn fill="hold" id="9" nodeType="afterGroup">
                            <p:stCondLst>
                              <p:cond delay="750"/>
                            </p:stCondLst>
                            <p:childTnLst>
                              <p:par>
                                <p:cTn fill="hold" id="10" nodeType="afterEffect" presetClass="entr" presetID="22" presetSubtype="4">
                                  <p:stCondLst>
                                    <p:cond delay="0"/>
                                  </p:stCondLst>
                                  <p:childTnLst>
                                    <p:set>
                                      <p:cBhvr>
                                        <p:cTn dur="1" fill="hold" id="11">
                                          <p:stCondLst>
                                            <p:cond delay="0"/>
                                          </p:stCondLst>
                                        </p:cTn>
                                        <p:tgtEl>
                                          <p:spTgt spid="7"/>
                                        </p:tgtEl>
                                        <p:attrNameLst>
                                          <p:attrName>style.visibility</p:attrName>
                                        </p:attrNameLst>
                                      </p:cBhvr>
                                      <p:to>
                                        <p:strVal val="visible"/>
                                      </p:to>
                                    </p:set>
                                    <p:animEffect filter="wipe(down)" transition="in">
                                      <p:cBhvr>
                                        <p:cTn dur="750" id="12"/>
                                        <p:tgtEl>
                                          <p:spTgt spid="7"/>
                                        </p:tgtEl>
                                      </p:cBhvr>
                                    </p:animEffect>
                                  </p:childTnLst>
                                </p:cTn>
                              </p:par>
                            </p:childTnLst>
                          </p:cTn>
                        </p:par>
                        <p:par>
                          <p:cTn fill="hold" id="13" nodeType="afterGroup">
                            <p:stCondLst>
                              <p:cond delay="1500"/>
                            </p:stCondLst>
                            <p:childTnLst>
                              <p:par>
                                <p:cTn fill="hold" grpId="0" id="14" nodeType="afterEffect" presetClass="entr" presetID="18" presetSubtype="6">
                                  <p:stCondLst>
                                    <p:cond delay="0"/>
                                  </p:stCondLst>
                                  <p:childTnLst>
                                    <p:set>
                                      <p:cBhvr>
                                        <p:cTn dur="1" fill="hold" id="15">
                                          <p:stCondLst>
                                            <p:cond delay="0"/>
                                          </p:stCondLst>
                                        </p:cTn>
                                        <p:tgtEl>
                                          <p:spTgt spid="5"/>
                                        </p:tgtEl>
                                        <p:attrNameLst>
                                          <p:attrName>style.visibility</p:attrName>
                                        </p:attrNameLst>
                                      </p:cBhvr>
                                      <p:to>
                                        <p:strVal val="visible"/>
                                      </p:to>
                                    </p:set>
                                    <p:animEffect filter="strips(downRight)" transition="in">
                                      <p:cBhvr>
                                        <p:cTn dur="750" id="16"/>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a:extLst>
              <a:ext uri="{FF2B5EF4-FFF2-40B4-BE49-F238E27FC236}">
                <a16:creationId xmlns:a16="http://schemas.microsoft.com/office/drawing/2014/main" id="{1AFB04DE-7640-4CE6-A49B-B16FE21B753B}"/>
              </a:ext>
            </a:extLst>
          </p:cNvPr>
          <p:cNvGrpSpPr/>
          <p:nvPr/>
        </p:nvGrpSpPr>
        <p:grpSpPr>
          <a:xfrm>
            <a:off x="911225" y="1905000"/>
            <a:ext cx="10225088" cy="3060701"/>
            <a:chOff x="911225" y="3297235"/>
            <a:chExt cx="10225088" cy="1668466"/>
          </a:xfrm>
        </p:grpSpPr>
        <p:sp>
          <p:nvSpPr>
            <p:cNvPr id="3" name="矩形: 圆角 2">
              <a:extLst>
                <a:ext uri="{FF2B5EF4-FFF2-40B4-BE49-F238E27FC236}">
                  <a16:creationId xmlns:a16="http://schemas.microsoft.com/office/drawing/2014/main" id="{227E375E-EB10-4BBC-A15C-5C500E029811}"/>
                </a:ext>
              </a:extLst>
            </p:cNvPr>
            <p:cNvSpPr/>
            <p:nvPr/>
          </p:nvSpPr>
          <p:spPr>
            <a:xfrm>
              <a:off x="911225" y="3297235"/>
              <a:ext cx="10225088" cy="1668466"/>
            </a:xfrm>
            <a:prstGeom prst="roundRect">
              <a:avLst>
                <a:gd fmla="val 11146" name="adj"/>
              </a:avLst>
            </a:prstGeom>
            <a:solidFill>
              <a:srgbClr val="164697"/>
            </a:solidFill>
            <a:ln>
              <a:solidFill>
                <a:srgbClr val="164697"/>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a:extLst>
                <a:ext uri="{FF2B5EF4-FFF2-40B4-BE49-F238E27FC236}">
                  <a16:creationId xmlns:a16="http://schemas.microsoft.com/office/drawing/2014/main" id="{874AD614-5E50-4844-88BF-5BF3B118673C}"/>
                </a:ext>
              </a:extLst>
            </p:cNvPr>
            <p:cNvSpPr/>
            <p:nvPr/>
          </p:nvSpPr>
          <p:spPr>
            <a:xfrm>
              <a:off x="1055687" y="3744178"/>
              <a:ext cx="7431088" cy="648002"/>
            </a:xfrm>
            <a:prstGeom prst="rect">
              <a:avLst/>
            </a:prstGeom>
          </p:spPr>
          <p:txBody>
            <a:bodyPr wrap="square">
              <a:spAutoFit/>
            </a:bodyPr>
            <a:lstStyle/>
            <a:p>
              <a:pPr lvl="1" marL="144000">
                <a:lnSpc>
                  <a:spcPct val="150000"/>
                </a:lnSpc>
                <a:buClr>
                  <a:srgbClr val="578DAF"/>
                </a:buClr>
              </a:pPr>
              <a:r>
                <a:rPr altLang="en-US" lang="zh-CN" sz="1600">
                  <a:solidFill>
                    <a:schemeClr val="bg1"/>
                  </a:solidFill>
                  <a:cs typeface="+mn-ea"/>
                  <a:sym typeface="+mn-lt"/>
                </a:rPr>
                <a:t>危重病人由于病情危重常有几条静脉通路，而每一条静脉通路进入人体前几乎都要汇入到中心静脉导管，而汇入中心静脉导管多采用头皮针插在中心静脉导管的肝素帽上才能输液，头皮针妥善固定才能保证输液的顺利进行。 </a:t>
              </a:r>
            </a:p>
          </p:txBody>
        </p:sp>
      </p:grpSp>
      <p:pic>
        <p:nvPicPr>
          <p:cNvPr descr="卡通人物  描述已自动生成" id="4" name="图片 3">
            <a:extLst>
              <a:ext uri="{FF2B5EF4-FFF2-40B4-BE49-F238E27FC236}">
                <a16:creationId xmlns:a16="http://schemas.microsoft.com/office/drawing/2014/main" id="{D05B4BB5-49E6-4AFB-9934-158D8D2B34C1}"/>
              </a:ext>
            </a:extLst>
          </p:cNvPr>
          <p:cNvPicPr>
            <a:picLocks noChangeAspect="1"/>
          </p:cNvPicPr>
          <p:nvPr/>
        </p:nvPicPr>
        <p:blipFill>
          <a:blip r:embed="rId2">
            <a:extLst>
              <a:ext uri="{28A0092B-C50C-407E-A947-70E740481C1C}">
                <a14:useLocalDpi val="0"/>
              </a:ext>
            </a:extLst>
          </a:blip>
          <a:srcRect l="31593" r="30813"/>
          <a:stretch>
            <a:fillRect/>
          </a:stretch>
        </p:blipFill>
        <p:spPr>
          <a:xfrm>
            <a:off x="8558608" y="800100"/>
            <a:ext cx="2722167" cy="5172666"/>
          </a:xfrm>
          <a:prstGeom prst="rect">
            <a:avLst/>
          </a:prstGeom>
        </p:spPr>
      </p:pic>
    </p:spTree>
    <p:extLst>
      <p:ext uri="{BB962C8B-B14F-4D97-AF65-F5344CB8AC3E}">
        <p14:creationId val="3589655533"/>
      </p:ext>
    </p:extLst>
  </p:cSld>
  <p:clrMapOvr>
    <a:masterClrMapping/>
  </p:clrMapOvr>
  <mc:AlternateContent>
    <mc:Choice Requires="p15">
      <p:transition advTm="3000" p14:dur="1250" spd="slow">
        <p15:prstTrans prst="pageCurlDoubl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4"/>
                                        </p:tgtEl>
                                        <p:attrNameLst>
                                          <p:attrName>style.visibility</p:attrName>
                                        </p:attrNameLst>
                                      </p:cBhvr>
                                      <p:to>
                                        <p:strVal val="visible"/>
                                      </p:to>
                                    </p:set>
                                    <p:animEffect filter="wipe(down)" transition="in">
                                      <p:cBhvr>
                                        <p:cTn dur="750" id="7"/>
                                        <p:tgtEl>
                                          <p:spTgt spid="4"/>
                                        </p:tgtEl>
                                      </p:cBhvr>
                                    </p:animEffect>
                                  </p:childTnLst>
                                </p:cTn>
                              </p:par>
                            </p:childTnLst>
                          </p:cTn>
                        </p:par>
                        <p:par>
                          <p:cTn fill="hold" id="8" nodeType="afterGroup">
                            <p:stCondLst>
                              <p:cond delay="750"/>
                            </p:stCondLst>
                            <p:childTnLst>
                              <p:par>
                                <p:cTn fill="hold" id="9" nodeType="afterEffect" presetClass="entr" presetID="22" presetSubtype="2">
                                  <p:stCondLst>
                                    <p:cond delay="0"/>
                                  </p:stCondLst>
                                  <p:childTnLst>
                                    <p:set>
                                      <p:cBhvr>
                                        <p:cTn dur="1" fill="hold" id="10">
                                          <p:stCondLst>
                                            <p:cond delay="0"/>
                                          </p:stCondLst>
                                        </p:cTn>
                                        <p:tgtEl>
                                          <p:spTgt spid="5"/>
                                        </p:tgtEl>
                                        <p:attrNameLst>
                                          <p:attrName>style.visibility</p:attrName>
                                        </p:attrNameLst>
                                      </p:cBhvr>
                                      <p:to>
                                        <p:strVal val="visible"/>
                                      </p:to>
                                    </p:set>
                                    <p:animEffect filter="wipe(right)" transition="in">
                                      <p:cBhvr>
                                        <p:cTn dur="750" id="11"/>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8E3E5A2A-F9A9-4791-B806-D6B3A6E9DDC1}"/>
              </a:ext>
            </a:extLst>
          </p:cNvPr>
          <p:cNvGrpSpPr/>
          <p:nvPr/>
        </p:nvGrpSpPr>
        <p:grpSpPr>
          <a:xfrm>
            <a:off x="4071023" y="1304693"/>
            <a:ext cx="7065290" cy="747132"/>
            <a:chOff x="5051916" y="4059828"/>
            <a:chExt cx="5227320" cy="830997"/>
          </a:xfrm>
        </p:grpSpPr>
        <p:sp>
          <p:nvSpPr>
            <p:cNvPr id="3" name="矩形: 圆角 2">
              <a:extLst>
                <a:ext uri="{FF2B5EF4-FFF2-40B4-BE49-F238E27FC236}">
                  <a16:creationId xmlns:a16="http://schemas.microsoft.com/office/drawing/2014/main" id="{729FDF40-DA31-431A-AE92-4ACBA14E31D1}"/>
                </a:ext>
              </a:extLst>
            </p:cNvPr>
            <p:cNvSpPr/>
            <p:nvPr/>
          </p:nvSpPr>
          <p:spPr>
            <a:xfrm>
              <a:off x="5051916" y="4059828"/>
              <a:ext cx="5227320" cy="830997"/>
            </a:xfrm>
            <a:prstGeom prst="roundRect">
              <a:avLst>
                <a:gd fmla="val 44817" name="adj"/>
              </a:avLst>
            </a:prstGeom>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a:extLst>
                <a:ext uri="{FF2B5EF4-FFF2-40B4-BE49-F238E27FC236}">
                  <a16:creationId xmlns:a16="http://schemas.microsoft.com/office/drawing/2014/main" id="{65AFA345-924B-4721-9E87-6DE296B534F7}"/>
                </a:ext>
              </a:extLst>
            </p:cNvPr>
            <p:cNvSpPr/>
            <p:nvPr/>
          </p:nvSpPr>
          <p:spPr>
            <a:xfrm>
              <a:off x="5347816" y="4136067"/>
              <a:ext cx="4635518" cy="610224"/>
            </a:xfrm>
            <a:prstGeom prst="rect">
              <a:avLst/>
            </a:prstGeom>
          </p:spPr>
          <p:txBody>
            <a:bodyPr wrap="square">
              <a:spAutoFit/>
            </a:bodyPr>
            <a:lstStyle/>
            <a:p>
              <a:pPr algn="dist">
                <a:lnSpc>
                  <a:spcPct val="150000"/>
                </a:lnSpc>
              </a:pPr>
              <a:r>
                <a:rPr altLang="en-US" lang="zh-CN" sz="2000">
                  <a:solidFill>
                    <a:schemeClr val="bg1"/>
                  </a:solidFill>
                  <a:cs typeface="+mn-ea"/>
                  <a:sym typeface="+mn-lt"/>
                </a:rPr>
                <a:t>头皮针固定方法：</a:t>
              </a:r>
            </a:p>
          </p:txBody>
        </p:sp>
      </p:grpSp>
      <p:sp>
        <p:nvSpPr>
          <p:cNvPr id="5" name="文本框 22">
            <a:extLst>
              <a:ext uri="{FF2B5EF4-FFF2-40B4-BE49-F238E27FC236}">
                <a16:creationId xmlns:a16="http://schemas.microsoft.com/office/drawing/2014/main" id="{BB9756B4-C0F9-4C54-8495-EEFDE495946B}"/>
              </a:ext>
            </a:extLst>
          </p:cNvPr>
          <p:cNvSpPr txBox="1"/>
          <p:nvPr/>
        </p:nvSpPr>
        <p:spPr>
          <a:xfrm>
            <a:off x="5509120" y="2648819"/>
            <a:ext cx="5227250" cy="384048"/>
          </a:xfrm>
          <a:prstGeom prst="rect">
            <a:avLst/>
          </a:prstGeom>
          <a:noFill/>
        </p:spPr>
        <p:txBody>
          <a:bodyPr wrap="square">
            <a:spAutoFit/>
          </a:bodyPr>
          <a:lstStyle/>
          <a:p>
            <a:pPr fontAlgn="auto">
              <a:lnSpc>
                <a:spcPct val="120000"/>
              </a:lnSpc>
              <a:spcBef>
                <a:spcPct val="0"/>
              </a:spcBef>
              <a:spcAft>
                <a:spcPct val="0"/>
              </a:spcAft>
              <a:defRPr/>
            </a:pPr>
            <a:r>
              <a:rPr altLang="en-US" lang="zh-CN" sz="1600">
                <a:cs typeface="+mn-ea"/>
                <a:sym typeface="+mn-lt"/>
              </a:rPr>
              <a:t>一是将头皮针软管反折，胶布固定于肝素帽上；</a:t>
            </a:r>
          </a:p>
        </p:txBody>
      </p:sp>
      <p:sp>
        <p:nvSpPr>
          <p:cNvPr id="6" name="文本框 38">
            <a:extLst>
              <a:ext uri="{FF2B5EF4-FFF2-40B4-BE49-F238E27FC236}">
                <a16:creationId xmlns:a16="http://schemas.microsoft.com/office/drawing/2014/main" id="{B4B71C7D-A645-4DD1-8309-AFF02ECB1DE5}"/>
              </a:ext>
            </a:extLst>
          </p:cNvPr>
          <p:cNvSpPr txBox="1"/>
          <p:nvPr/>
        </p:nvSpPr>
        <p:spPr>
          <a:xfrm>
            <a:off x="5509120" y="3116988"/>
            <a:ext cx="5227250" cy="384048"/>
          </a:xfrm>
          <a:prstGeom prst="rect">
            <a:avLst/>
          </a:prstGeom>
          <a:noFill/>
        </p:spPr>
        <p:txBody>
          <a:bodyPr wrap="square">
            <a:spAutoFit/>
          </a:bodyPr>
          <a:lstStyle/>
          <a:p>
            <a:pPr fontAlgn="auto">
              <a:lnSpc>
                <a:spcPct val="120000"/>
              </a:lnSpc>
              <a:spcBef>
                <a:spcPct val="0"/>
              </a:spcBef>
              <a:spcAft>
                <a:spcPct val="0"/>
              </a:spcAft>
              <a:defRPr/>
            </a:pPr>
            <a:r>
              <a:rPr altLang="en-US" lang="zh-CN" sz="1600">
                <a:cs typeface="+mn-ea"/>
                <a:sym typeface="+mn-lt"/>
              </a:rPr>
              <a:t>二是先固定头皮针针翼，再将软管固定于病人的皮肤上；</a:t>
            </a:r>
          </a:p>
        </p:txBody>
      </p:sp>
      <p:sp>
        <p:nvSpPr>
          <p:cNvPr id="7" name="文本框 43">
            <a:extLst>
              <a:ext uri="{FF2B5EF4-FFF2-40B4-BE49-F238E27FC236}">
                <a16:creationId xmlns:a16="http://schemas.microsoft.com/office/drawing/2014/main" id="{D4C7AA3D-2064-4C5B-B38F-9A90DEBE2F3A}"/>
              </a:ext>
            </a:extLst>
          </p:cNvPr>
          <p:cNvSpPr txBox="1"/>
          <p:nvPr/>
        </p:nvSpPr>
        <p:spPr>
          <a:xfrm>
            <a:off x="5509119" y="3737557"/>
            <a:ext cx="5627194" cy="969264"/>
          </a:xfrm>
          <a:prstGeom prst="rect">
            <a:avLst/>
          </a:prstGeom>
          <a:noFill/>
        </p:spPr>
        <p:txBody>
          <a:bodyPr wrap="square">
            <a:spAutoFit/>
          </a:bodyPr>
          <a:lstStyle/>
          <a:p>
            <a:pPr fontAlgn="auto">
              <a:lnSpc>
                <a:spcPct val="120000"/>
              </a:lnSpc>
              <a:spcBef>
                <a:spcPct val="0"/>
              </a:spcBef>
              <a:spcAft>
                <a:spcPct val="0"/>
              </a:spcAft>
              <a:defRPr/>
            </a:pPr>
            <a:r>
              <a:rPr altLang="en-US" lang="zh-CN" sz="1600">
                <a:cs typeface="+mn-ea"/>
                <a:sym typeface="+mn-lt"/>
              </a:rPr>
              <a:t>三是用胶布先固定针翼后交叉再固定于肝素帽上。如固定不牢固，头皮针容易脱出，一方面浪费药液，另一方面容易造成锐器伤：刺伤病人和工作人员。</a:t>
            </a:r>
          </a:p>
        </p:txBody>
      </p:sp>
      <p:sp>
        <p:nvSpPr>
          <p:cNvPr id="8" name="矩形: 圆角 7">
            <a:extLst>
              <a:ext uri="{FF2B5EF4-FFF2-40B4-BE49-F238E27FC236}">
                <a16:creationId xmlns:a16="http://schemas.microsoft.com/office/drawing/2014/main" id="{1D5A1609-176A-43A2-8457-085C86557212}"/>
              </a:ext>
            </a:extLst>
          </p:cNvPr>
          <p:cNvSpPr/>
          <p:nvPr/>
        </p:nvSpPr>
        <p:spPr>
          <a:xfrm>
            <a:off x="963952" y="5001116"/>
            <a:ext cx="10107674" cy="822960"/>
          </a:xfrm>
          <a:prstGeom prst="roundRect">
            <a:avLst>
              <a:gd fmla="val 21875" name="adj"/>
            </a:avLst>
          </a:prstGeom>
          <a:solidFill>
            <a:schemeClr val="bg1"/>
          </a:solidFill>
          <a:ln>
            <a:solidFill>
              <a:srgbClr val="164697"/>
            </a:solidFill>
          </a:ln>
        </p:spPr>
        <p:txBody>
          <a:bodyPr wrap="square">
            <a:spAutoFit/>
          </a:bodyPr>
          <a:lstStyle/>
          <a:p>
            <a:pPr algn="ctr" lvl="1" marL="144000">
              <a:lnSpc>
                <a:spcPct val="150000"/>
              </a:lnSpc>
              <a:buClr>
                <a:srgbClr val="578DAF"/>
              </a:buClr>
            </a:pPr>
            <a:r>
              <a:rPr altLang="en-US" lang="zh-CN" sz="1600">
                <a:cs typeface="+mn-ea"/>
                <a:sym typeface="+mn-lt"/>
              </a:rPr>
              <a:t>头皮针与中心导管接口处的无菌处理：予无菌治疗巾包裹，形成相对无菌区域；</a:t>
            </a:r>
          </a:p>
          <a:p>
            <a:pPr algn="ctr" lvl="1" marL="144000">
              <a:lnSpc>
                <a:spcPct val="150000"/>
              </a:lnSpc>
              <a:buClr>
                <a:srgbClr val="578DAF"/>
              </a:buClr>
            </a:pPr>
            <a:r>
              <a:rPr altLang="en-US" lang="zh-CN" sz="1600">
                <a:cs typeface="+mn-ea"/>
                <a:sym typeface="+mn-lt"/>
              </a:rPr>
              <a:t>治疗巾更换：一般24 h，如潮湿、污染等立即换。 </a:t>
            </a:r>
          </a:p>
        </p:txBody>
      </p:sp>
      <p:grpSp>
        <p:nvGrpSpPr>
          <p:cNvPr id="13" name="组合 12">
            <a:extLst>
              <a:ext uri="{FF2B5EF4-FFF2-40B4-BE49-F238E27FC236}">
                <a16:creationId xmlns:a16="http://schemas.microsoft.com/office/drawing/2014/main" id="{2E7D7576-E707-4D08-AFD5-8FE04E4997BC}"/>
              </a:ext>
            </a:extLst>
          </p:cNvPr>
          <p:cNvGrpSpPr/>
          <p:nvPr/>
        </p:nvGrpSpPr>
        <p:grpSpPr>
          <a:xfrm>
            <a:off x="-531823" y="1013148"/>
            <a:ext cx="11568123" cy="4904273"/>
            <a:chOff x="-531823" y="1013148"/>
            <a:chExt cx="11568123" cy="4904273"/>
          </a:xfrm>
        </p:grpSpPr>
        <p:pic>
          <p:nvPicPr>
            <p:cNvPr descr="图片包含 游戏机  描述已自动生成" id="10" name="图片 9">
              <a:extLst>
                <a:ext uri="{FF2B5EF4-FFF2-40B4-BE49-F238E27FC236}">
                  <a16:creationId xmlns:a16="http://schemas.microsoft.com/office/drawing/2014/main" id="{A0557C62-2906-474A-984C-85DFE96A9396}"/>
                </a:ext>
              </a:extLst>
            </p:cNvPr>
            <p:cNvPicPr>
              <a:picLocks noChangeAspect="1"/>
            </p:cNvPicPr>
            <p:nvPr/>
          </p:nvPicPr>
          <p:blipFill>
            <a:blip r:embed="rId2">
              <a:extLst>
                <a:ext uri="{28A0092B-C50C-407E-A947-70E740481C1C}">
                  <a14:useLocalDpi val="0"/>
                </a:ext>
              </a:extLst>
            </a:blip>
            <a:stretch>
              <a:fillRect/>
            </a:stretch>
          </p:blipFill>
          <p:spPr>
            <a:xfrm flipH="1">
              <a:off x="-531823" y="1013148"/>
              <a:ext cx="6865152" cy="4904273"/>
            </a:xfrm>
            <a:prstGeom prst="rect">
              <a:avLst/>
            </a:prstGeom>
          </p:spPr>
        </p:pic>
        <p:cxnSp>
          <p:nvCxnSpPr>
            <p:cNvPr id="12" name="直接连接符 11">
              <a:extLst>
                <a:ext uri="{FF2B5EF4-FFF2-40B4-BE49-F238E27FC236}">
                  <a16:creationId xmlns:a16="http://schemas.microsoft.com/office/drawing/2014/main" id="{BAFC53D1-7663-485F-873B-3F8D2F84F7A3}"/>
                </a:ext>
              </a:extLst>
            </p:cNvPr>
            <p:cNvCxnSpPr/>
            <p:nvPr/>
          </p:nvCxnSpPr>
          <p:spPr>
            <a:xfrm>
              <a:off x="4991100" y="3632200"/>
              <a:ext cx="6045200" cy="0"/>
            </a:xfrm>
            <a:prstGeom prst="line">
              <a:avLst/>
            </a:prstGeom>
            <a:ln w="19050">
              <a:solidFill>
                <a:srgbClr val="AFB9B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599151799"/>
      </p:ext>
    </p:extLst>
  </p:cSld>
  <p:clrMapOvr>
    <a:masterClrMapping/>
  </p:clrMapOvr>
  <mc:AlternateContent>
    <mc:Choice Requires="p15">
      <p:transition advTm="3000" p14:dur="1250" spd="slow">
        <p15:prstTrans prst="pageCurlDoubl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750" id="7"/>
                                        <p:tgtEl>
                                          <p:spTgt spid="2"/>
                                        </p:tgtEl>
                                        <p:attrNameLst>
                                          <p:attrName>ppt_y</p:attrName>
                                        </p:attrNameLst>
                                      </p:cBhvr>
                                      <p:tavLst>
                                        <p:tav tm="0">
                                          <p:val>
                                            <p:strVal val="#ppt_y+#ppt_h*1.125000"/>
                                          </p:val>
                                        </p:tav>
                                        <p:tav tm="100000">
                                          <p:val>
                                            <p:strVal val="#ppt_y"/>
                                          </p:val>
                                        </p:tav>
                                      </p:tavLst>
                                    </p:anim>
                                    <p:animEffect filter="wipe(up)" transition="in">
                                      <p:cBhvr>
                                        <p:cTn dur="750" id="8"/>
                                        <p:tgtEl>
                                          <p:spTgt spid="2"/>
                                        </p:tgtEl>
                                      </p:cBhvr>
                                    </p:animEffect>
                                  </p:childTnLst>
                                </p:cTn>
                              </p:par>
                            </p:childTnLst>
                          </p:cTn>
                        </p:par>
                        <p:par>
                          <p:cTn fill="hold" id="9" nodeType="afterGroup">
                            <p:stCondLst>
                              <p:cond delay="750"/>
                            </p:stCondLst>
                            <p:childTnLst>
                              <p:par>
                                <p:cTn fill="hold" id="10" nodeType="afterEffect" presetClass="entr" presetID="22" presetSubtype="8">
                                  <p:stCondLst>
                                    <p:cond delay="0"/>
                                  </p:stCondLst>
                                  <p:childTnLst>
                                    <p:set>
                                      <p:cBhvr>
                                        <p:cTn dur="1" fill="hold" id="11">
                                          <p:stCondLst>
                                            <p:cond delay="0"/>
                                          </p:stCondLst>
                                        </p:cTn>
                                        <p:tgtEl>
                                          <p:spTgt spid="13"/>
                                        </p:tgtEl>
                                        <p:attrNameLst>
                                          <p:attrName>style.visibility</p:attrName>
                                        </p:attrNameLst>
                                      </p:cBhvr>
                                      <p:to>
                                        <p:strVal val="visible"/>
                                      </p:to>
                                    </p:set>
                                    <p:animEffect filter="wipe(left)" transition="in">
                                      <p:cBhvr>
                                        <p:cTn dur="750" id="12"/>
                                        <p:tgtEl>
                                          <p:spTgt spid="13"/>
                                        </p:tgtEl>
                                      </p:cBhvr>
                                    </p:animEffect>
                                  </p:childTnLst>
                                </p:cTn>
                              </p:par>
                            </p:childTnLst>
                          </p:cTn>
                        </p:par>
                        <p:par>
                          <p:cTn fill="hold" id="13" nodeType="afterGroup">
                            <p:stCondLst>
                              <p:cond delay="1500"/>
                            </p:stCondLst>
                            <p:childTnLst>
                              <p:par>
                                <p:cTn fill="hold" grpId="0" id="14" nodeType="afterEffect" presetClass="entr" presetID="42" presetSubtype="0">
                                  <p:stCondLst>
                                    <p:cond delay="0"/>
                                  </p:stCondLst>
                                  <p:childTnLst>
                                    <p:set>
                                      <p:cBhvr>
                                        <p:cTn dur="1" fill="hold" id="15">
                                          <p:stCondLst>
                                            <p:cond delay="0"/>
                                          </p:stCondLst>
                                        </p:cTn>
                                        <p:tgtEl>
                                          <p:spTgt spid="5"/>
                                        </p:tgtEl>
                                        <p:attrNameLst>
                                          <p:attrName>style.visibility</p:attrName>
                                        </p:attrNameLst>
                                      </p:cBhvr>
                                      <p:to>
                                        <p:strVal val="visible"/>
                                      </p:to>
                                    </p:set>
                                    <p:animEffect filter="fade" transition="in">
                                      <p:cBhvr>
                                        <p:cTn dur="750" id="16"/>
                                        <p:tgtEl>
                                          <p:spTgt spid="5"/>
                                        </p:tgtEl>
                                      </p:cBhvr>
                                    </p:animEffect>
                                    <p:anim calcmode="lin" valueType="num">
                                      <p:cBhvr>
                                        <p:cTn dur="750" fill="hold" id="17"/>
                                        <p:tgtEl>
                                          <p:spTgt spid="5"/>
                                        </p:tgtEl>
                                        <p:attrNameLst>
                                          <p:attrName>ppt_x</p:attrName>
                                        </p:attrNameLst>
                                      </p:cBhvr>
                                      <p:tavLst>
                                        <p:tav tm="0">
                                          <p:val>
                                            <p:strVal val="#ppt_x"/>
                                          </p:val>
                                        </p:tav>
                                        <p:tav tm="100000">
                                          <p:val>
                                            <p:strVal val="#ppt_x"/>
                                          </p:val>
                                        </p:tav>
                                      </p:tavLst>
                                    </p:anim>
                                    <p:anim calcmode="lin" valueType="num">
                                      <p:cBhvr>
                                        <p:cTn dur="750" fill="hold" id="18"/>
                                        <p:tgtEl>
                                          <p:spTgt spid="5"/>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2250"/>
                            </p:stCondLst>
                            <p:childTnLst>
                              <p:par>
                                <p:cTn fill="hold" grpId="0" id="20" nodeType="afterEffect" presetClass="entr" presetID="42" presetSubtype="0">
                                  <p:stCondLst>
                                    <p:cond delay="0"/>
                                  </p:stCondLst>
                                  <p:childTnLst>
                                    <p:set>
                                      <p:cBhvr>
                                        <p:cTn dur="1" fill="hold" id="21">
                                          <p:stCondLst>
                                            <p:cond delay="0"/>
                                          </p:stCondLst>
                                        </p:cTn>
                                        <p:tgtEl>
                                          <p:spTgt spid="6"/>
                                        </p:tgtEl>
                                        <p:attrNameLst>
                                          <p:attrName>style.visibility</p:attrName>
                                        </p:attrNameLst>
                                      </p:cBhvr>
                                      <p:to>
                                        <p:strVal val="visible"/>
                                      </p:to>
                                    </p:set>
                                    <p:animEffect filter="fade" transition="in">
                                      <p:cBhvr>
                                        <p:cTn dur="750" id="22"/>
                                        <p:tgtEl>
                                          <p:spTgt spid="6"/>
                                        </p:tgtEl>
                                      </p:cBhvr>
                                    </p:animEffect>
                                    <p:anim calcmode="lin" valueType="num">
                                      <p:cBhvr>
                                        <p:cTn dur="750" fill="hold" id="23"/>
                                        <p:tgtEl>
                                          <p:spTgt spid="6"/>
                                        </p:tgtEl>
                                        <p:attrNameLst>
                                          <p:attrName>ppt_x</p:attrName>
                                        </p:attrNameLst>
                                      </p:cBhvr>
                                      <p:tavLst>
                                        <p:tav tm="0">
                                          <p:val>
                                            <p:strVal val="#ppt_x"/>
                                          </p:val>
                                        </p:tav>
                                        <p:tav tm="100000">
                                          <p:val>
                                            <p:strVal val="#ppt_x"/>
                                          </p:val>
                                        </p:tav>
                                      </p:tavLst>
                                    </p:anim>
                                    <p:anim calcmode="lin" valueType="num">
                                      <p:cBhvr>
                                        <p:cTn dur="750" fill="hold" id="24"/>
                                        <p:tgtEl>
                                          <p:spTgt spid="6"/>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3000"/>
                            </p:stCondLst>
                            <p:childTnLst>
                              <p:par>
                                <p:cTn fill="hold" grpId="0" id="26" nodeType="afterEffect" presetClass="entr" presetID="42" presetSubtype="0">
                                  <p:stCondLst>
                                    <p:cond delay="0"/>
                                  </p:stCondLst>
                                  <p:childTnLst>
                                    <p:set>
                                      <p:cBhvr>
                                        <p:cTn dur="1" fill="hold" id="27">
                                          <p:stCondLst>
                                            <p:cond delay="0"/>
                                          </p:stCondLst>
                                        </p:cTn>
                                        <p:tgtEl>
                                          <p:spTgt spid="7"/>
                                        </p:tgtEl>
                                        <p:attrNameLst>
                                          <p:attrName>style.visibility</p:attrName>
                                        </p:attrNameLst>
                                      </p:cBhvr>
                                      <p:to>
                                        <p:strVal val="visible"/>
                                      </p:to>
                                    </p:set>
                                    <p:animEffect filter="fade" transition="in">
                                      <p:cBhvr>
                                        <p:cTn dur="750" id="28"/>
                                        <p:tgtEl>
                                          <p:spTgt spid="7"/>
                                        </p:tgtEl>
                                      </p:cBhvr>
                                    </p:animEffect>
                                    <p:anim calcmode="lin" valueType="num">
                                      <p:cBhvr>
                                        <p:cTn dur="750" fill="hold" id="29"/>
                                        <p:tgtEl>
                                          <p:spTgt spid="7"/>
                                        </p:tgtEl>
                                        <p:attrNameLst>
                                          <p:attrName>ppt_x</p:attrName>
                                        </p:attrNameLst>
                                      </p:cBhvr>
                                      <p:tavLst>
                                        <p:tav tm="0">
                                          <p:val>
                                            <p:strVal val="#ppt_x"/>
                                          </p:val>
                                        </p:tav>
                                        <p:tav tm="100000">
                                          <p:val>
                                            <p:strVal val="#ppt_x"/>
                                          </p:val>
                                        </p:tav>
                                      </p:tavLst>
                                    </p:anim>
                                    <p:anim calcmode="lin" valueType="num">
                                      <p:cBhvr>
                                        <p:cTn dur="750" fill="hold" id="30"/>
                                        <p:tgtEl>
                                          <p:spTgt spid="7"/>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3750"/>
                            </p:stCondLst>
                            <p:childTnLst>
                              <p:par>
                                <p:cTn fill="hold" grpId="0" id="32" nodeType="afterEffect" presetClass="entr" presetID="18" presetSubtype="6">
                                  <p:stCondLst>
                                    <p:cond delay="0"/>
                                  </p:stCondLst>
                                  <p:childTnLst>
                                    <p:set>
                                      <p:cBhvr>
                                        <p:cTn dur="1" fill="hold" id="33">
                                          <p:stCondLst>
                                            <p:cond delay="0"/>
                                          </p:stCondLst>
                                        </p:cTn>
                                        <p:tgtEl>
                                          <p:spTgt spid="8"/>
                                        </p:tgtEl>
                                        <p:attrNameLst>
                                          <p:attrName>style.visibility</p:attrName>
                                        </p:attrNameLst>
                                      </p:cBhvr>
                                      <p:to>
                                        <p:strVal val="visible"/>
                                      </p:to>
                                    </p:set>
                                    <p:animEffect filter="strips(downRight)" transition="in">
                                      <p:cBhvr>
                                        <p:cTn dur="750" id="34"/>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8354997A-CED0-4C86-B707-ECB5CC3DD6B6}"/>
              </a:ext>
            </a:extLst>
          </p:cNvPr>
          <p:cNvGrpSpPr/>
          <p:nvPr/>
        </p:nvGrpSpPr>
        <p:grpSpPr>
          <a:xfrm>
            <a:off x="4071023" y="1304693"/>
            <a:ext cx="7065290" cy="747132"/>
            <a:chOff x="5051916" y="4059828"/>
            <a:chExt cx="5227320" cy="830997"/>
          </a:xfrm>
        </p:grpSpPr>
        <p:sp>
          <p:nvSpPr>
            <p:cNvPr id="3" name="矩形: 圆角 2">
              <a:extLst>
                <a:ext uri="{FF2B5EF4-FFF2-40B4-BE49-F238E27FC236}">
                  <a16:creationId xmlns:a16="http://schemas.microsoft.com/office/drawing/2014/main" id="{96069C63-C0AE-42D6-A61D-D05A00E239DB}"/>
                </a:ext>
              </a:extLst>
            </p:cNvPr>
            <p:cNvSpPr/>
            <p:nvPr/>
          </p:nvSpPr>
          <p:spPr>
            <a:xfrm>
              <a:off x="5051916" y="4059828"/>
              <a:ext cx="5227320" cy="830997"/>
            </a:xfrm>
            <a:prstGeom prst="roundRect">
              <a:avLst>
                <a:gd fmla="val 44817" name="adj"/>
              </a:avLst>
            </a:prstGeom>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a:extLst>
                <a:ext uri="{FF2B5EF4-FFF2-40B4-BE49-F238E27FC236}">
                  <a16:creationId xmlns:a16="http://schemas.microsoft.com/office/drawing/2014/main" id="{FBB48E82-26D9-4E77-BE61-B1A3418B11EB}"/>
                </a:ext>
              </a:extLst>
            </p:cNvPr>
            <p:cNvSpPr/>
            <p:nvPr/>
          </p:nvSpPr>
          <p:spPr>
            <a:xfrm>
              <a:off x="5347816" y="4136067"/>
              <a:ext cx="4635518" cy="610224"/>
            </a:xfrm>
            <a:prstGeom prst="rect">
              <a:avLst/>
            </a:prstGeom>
          </p:spPr>
          <p:txBody>
            <a:bodyPr wrap="square">
              <a:spAutoFit/>
            </a:bodyPr>
            <a:lstStyle/>
            <a:p>
              <a:pPr algn="dist">
                <a:lnSpc>
                  <a:spcPct val="150000"/>
                </a:lnSpc>
              </a:pPr>
              <a:r>
                <a:rPr altLang="en-US" lang="zh-CN" sz="2000">
                  <a:solidFill>
                    <a:schemeClr val="bg1"/>
                  </a:solidFill>
                  <a:cs typeface="+mn-ea"/>
                  <a:sym typeface="+mn-lt"/>
                </a:rPr>
                <a:t>保持输液管道通畅</a:t>
              </a:r>
            </a:p>
          </p:txBody>
        </p:sp>
      </p:grpSp>
      <p:sp>
        <p:nvSpPr>
          <p:cNvPr id="5" name="矩形 4">
            <a:extLst>
              <a:ext uri="{FF2B5EF4-FFF2-40B4-BE49-F238E27FC236}">
                <a16:creationId xmlns:a16="http://schemas.microsoft.com/office/drawing/2014/main" id="{951FCF16-37A6-483F-8127-4CE88487C43D}"/>
              </a:ext>
            </a:extLst>
          </p:cNvPr>
          <p:cNvSpPr/>
          <p:nvPr/>
        </p:nvSpPr>
        <p:spPr>
          <a:xfrm>
            <a:off x="4071023" y="3104349"/>
            <a:ext cx="7230267" cy="1554480"/>
          </a:xfrm>
          <a:prstGeom prst="rect">
            <a:avLst/>
          </a:prstGeom>
        </p:spPr>
        <p:txBody>
          <a:bodyPr wrap="square">
            <a:spAutoFit/>
          </a:bodyPr>
          <a:lstStyle/>
          <a:p>
            <a:pPr lvl="1" marL="144000">
              <a:lnSpc>
                <a:spcPct val="150000"/>
              </a:lnSpc>
              <a:buClr>
                <a:srgbClr val="578DAF"/>
              </a:buClr>
            </a:pPr>
            <a:r>
              <a:rPr altLang="en-US" lang="zh-CN" sz="1600">
                <a:cs typeface="+mn-ea"/>
                <a:sym typeface="+mn-lt"/>
              </a:rPr>
              <a:t>在输液的过程中多巡视、观察各种静脉通路情况，发现异常马上处理；各种静脉管道应位于其他所有管道如胃管、呼吸机管、吸痰管、血压袖带等管道的上方，不应低于床的高度，保持相对洁净。理顺各种输液管，不可几条管道交结一起，这样输液管道容易折管、受压、扭曲等。 </a:t>
            </a:r>
          </a:p>
        </p:txBody>
      </p:sp>
      <p:pic>
        <p:nvPicPr>
          <p:cNvPr descr="卡通人物  描述已自动生成" id="7" name="图片 6">
            <a:extLst>
              <a:ext uri="{FF2B5EF4-FFF2-40B4-BE49-F238E27FC236}">
                <a16:creationId xmlns:a16="http://schemas.microsoft.com/office/drawing/2014/main" id="{3A8CD6C6-C781-46B1-8D42-88980BA48E43}"/>
              </a:ext>
            </a:extLst>
          </p:cNvPr>
          <p:cNvPicPr>
            <a:picLocks noChangeAspect="1"/>
          </p:cNvPicPr>
          <p:nvPr/>
        </p:nvPicPr>
        <p:blipFill>
          <a:blip r:embed="rId2">
            <a:extLst>
              <a:ext uri="{28A0092B-C50C-407E-A947-70E740481C1C}">
                <a14:useLocalDpi val="0"/>
              </a:ext>
            </a:extLst>
          </a:blip>
          <a:stretch>
            <a:fillRect/>
          </a:stretch>
        </p:blipFill>
        <p:spPr>
          <a:xfrm>
            <a:off x="444235" y="1079500"/>
            <a:ext cx="4213490" cy="5778500"/>
          </a:xfrm>
          <a:prstGeom prst="rect">
            <a:avLst/>
          </a:prstGeom>
        </p:spPr>
      </p:pic>
    </p:spTree>
    <p:extLst>
      <p:ext uri="{BB962C8B-B14F-4D97-AF65-F5344CB8AC3E}">
        <p14:creationId val="1178765407"/>
      </p:ext>
    </p:extLst>
  </p:cSld>
  <p:clrMapOvr>
    <a:masterClrMapping/>
  </p:clrMapOvr>
  <mc:AlternateContent>
    <mc:Choice Requires="p15">
      <p:transition advTm="3000" p14:dur="1250" spd="slow">
        <p15:prstTrans prst="pageCurlDoubl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750" id="7"/>
                                        <p:tgtEl>
                                          <p:spTgt spid="2"/>
                                        </p:tgtEl>
                                        <p:attrNameLst>
                                          <p:attrName>ppt_y</p:attrName>
                                        </p:attrNameLst>
                                      </p:cBhvr>
                                      <p:tavLst>
                                        <p:tav tm="0">
                                          <p:val>
                                            <p:strVal val="#ppt_y+#ppt_h*1.125000"/>
                                          </p:val>
                                        </p:tav>
                                        <p:tav tm="100000">
                                          <p:val>
                                            <p:strVal val="#ppt_y"/>
                                          </p:val>
                                        </p:tav>
                                      </p:tavLst>
                                    </p:anim>
                                    <p:animEffect filter="wipe(up)" transition="in">
                                      <p:cBhvr>
                                        <p:cTn dur="750" id="8"/>
                                        <p:tgtEl>
                                          <p:spTgt spid="2"/>
                                        </p:tgtEl>
                                      </p:cBhvr>
                                    </p:animEffect>
                                  </p:childTnLst>
                                </p:cTn>
                              </p:par>
                            </p:childTnLst>
                          </p:cTn>
                        </p:par>
                        <p:par>
                          <p:cTn fill="hold" id="9" nodeType="afterGroup">
                            <p:stCondLst>
                              <p:cond delay="750"/>
                            </p:stCondLst>
                            <p:childTnLst>
                              <p:par>
                                <p:cTn fill="hold" id="10" nodeType="afterEffect" presetClass="entr" presetID="42" presetSubtype="0">
                                  <p:stCondLst>
                                    <p:cond delay="0"/>
                                  </p:stCondLst>
                                  <p:childTnLst>
                                    <p:set>
                                      <p:cBhvr>
                                        <p:cTn dur="1" fill="hold" id="11">
                                          <p:stCondLst>
                                            <p:cond delay="0"/>
                                          </p:stCondLst>
                                        </p:cTn>
                                        <p:tgtEl>
                                          <p:spTgt spid="7"/>
                                        </p:tgtEl>
                                        <p:attrNameLst>
                                          <p:attrName>style.visibility</p:attrName>
                                        </p:attrNameLst>
                                      </p:cBhvr>
                                      <p:to>
                                        <p:strVal val="visible"/>
                                      </p:to>
                                    </p:set>
                                    <p:animEffect filter="fade" transition="in">
                                      <p:cBhvr>
                                        <p:cTn dur="750" id="12"/>
                                        <p:tgtEl>
                                          <p:spTgt spid="7"/>
                                        </p:tgtEl>
                                      </p:cBhvr>
                                    </p:animEffect>
                                    <p:anim calcmode="lin" valueType="num">
                                      <p:cBhvr>
                                        <p:cTn dur="750" fill="hold" id="13"/>
                                        <p:tgtEl>
                                          <p:spTgt spid="7"/>
                                        </p:tgtEl>
                                        <p:attrNameLst>
                                          <p:attrName>ppt_x</p:attrName>
                                        </p:attrNameLst>
                                      </p:cBhvr>
                                      <p:tavLst>
                                        <p:tav tm="0">
                                          <p:val>
                                            <p:strVal val="#ppt_x"/>
                                          </p:val>
                                        </p:tav>
                                        <p:tav tm="100000">
                                          <p:val>
                                            <p:strVal val="#ppt_x"/>
                                          </p:val>
                                        </p:tav>
                                      </p:tavLst>
                                    </p:anim>
                                    <p:anim calcmode="lin" valueType="num">
                                      <p:cBhvr>
                                        <p:cTn dur="750" fill="hold" id="14"/>
                                        <p:tgtEl>
                                          <p:spTgt spid="7"/>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500"/>
                            </p:stCondLst>
                            <p:childTnLst>
                              <p:par>
                                <p:cTn fill="hold" grpId="1" id="16" nodeType="afterEffect" presetClass="entr" presetID="20" presetSubtype="0">
                                  <p:stCondLst>
                                    <p:cond delay="0"/>
                                  </p:stCondLst>
                                  <p:childTnLst>
                                    <p:set>
                                      <p:cBhvr>
                                        <p:cTn dur="1" fill="hold" id="17">
                                          <p:stCondLst>
                                            <p:cond delay="0"/>
                                          </p:stCondLst>
                                        </p:cTn>
                                        <p:tgtEl>
                                          <p:spTgt spid="5"/>
                                        </p:tgtEl>
                                        <p:attrNameLst>
                                          <p:attrName>style.visibility</p:attrName>
                                        </p:attrNameLst>
                                      </p:cBhvr>
                                      <p:to>
                                        <p:strVal val="visible"/>
                                      </p:to>
                                    </p:set>
                                    <p:animEffect filter="wedge" transition="in">
                                      <p:cBhvr>
                                        <p:cTn dur="750" id="18"/>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1" spid="5"/>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A15C845E-ACEC-4D8D-8E25-3812B4ECF6E5}"/>
              </a:ext>
            </a:extLst>
          </p:cNvPr>
          <p:cNvGrpSpPr/>
          <p:nvPr/>
        </p:nvGrpSpPr>
        <p:grpSpPr>
          <a:xfrm>
            <a:off x="4071023" y="1304693"/>
            <a:ext cx="7065290" cy="747132"/>
            <a:chOff x="5051916" y="4059828"/>
            <a:chExt cx="5227320" cy="830997"/>
          </a:xfrm>
        </p:grpSpPr>
        <p:sp>
          <p:nvSpPr>
            <p:cNvPr id="3" name="矩形: 圆角 2">
              <a:extLst>
                <a:ext uri="{FF2B5EF4-FFF2-40B4-BE49-F238E27FC236}">
                  <a16:creationId xmlns:a16="http://schemas.microsoft.com/office/drawing/2014/main" id="{AC19185C-9A91-40BC-88FF-D2421E383F3B}"/>
                </a:ext>
              </a:extLst>
            </p:cNvPr>
            <p:cNvSpPr/>
            <p:nvPr/>
          </p:nvSpPr>
          <p:spPr>
            <a:xfrm>
              <a:off x="5051916" y="4059828"/>
              <a:ext cx="5227320" cy="830997"/>
            </a:xfrm>
            <a:prstGeom prst="roundRect">
              <a:avLst>
                <a:gd fmla="val 44817" name="adj"/>
              </a:avLst>
            </a:prstGeom>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a:extLst>
                <a:ext uri="{FF2B5EF4-FFF2-40B4-BE49-F238E27FC236}">
                  <a16:creationId xmlns:a16="http://schemas.microsoft.com/office/drawing/2014/main" id="{9A14670D-5173-4B04-B339-235E08431543}"/>
                </a:ext>
              </a:extLst>
            </p:cNvPr>
            <p:cNvSpPr/>
            <p:nvPr/>
          </p:nvSpPr>
          <p:spPr>
            <a:xfrm>
              <a:off x="5347816" y="4136067"/>
              <a:ext cx="4635518" cy="610224"/>
            </a:xfrm>
            <a:prstGeom prst="rect">
              <a:avLst/>
            </a:prstGeom>
          </p:spPr>
          <p:txBody>
            <a:bodyPr wrap="square">
              <a:spAutoFit/>
            </a:bodyPr>
            <a:lstStyle/>
            <a:p>
              <a:pPr algn="dist">
                <a:lnSpc>
                  <a:spcPct val="150000"/>
                </a:lnSpc>
              </a:pPr>
              <a:r>
                <a:rPr altLang="en-US" lang="zh-CN" sz="2000">
                  <a:solidFill>
                    <a:schemeClr val="bg1"/>
                  </a:solidFill>
                  <a:cs typeface="+mn-ea"/>
                  <a:sym typeface="+mn-lt"/>
                </a:rPr>
                <a:t>转送病人时的输液安全</a:t>
              </a:r>
            </a:p>
          </p:txBody>
        </p:sp>
      </p:grpSp>
      <p:sp>
        <p:nvSpPr>
          <p:cNvPr id="6" name="矩形 5">
            <a:extLst>
              <a:ext uri="{FF2B5EF4-FFF2-40B4-BE49-F238E27FC236}">
                <a16:creationId xmlns:a16="http://schemas.microsoft.com/office/drawing/2014/main" id="{3E5F1AE1-7640-45A8-AD0F-847BA9EF222C}"/>
              </a:ext>
            </a:extLst>
          </p:cNvPr>
          <p:cNvSpPr/>
          <p:nvPr/>
        </p:nvSpPr>
        <p:spPr>
          <a:xfrm>
            <a:off x="4191000" y="3749534"/>
            <a:ext cx="6945313" cy="1554480"/>
          </a:xfrm>
          <a:prstGeom prst="rect">
            <a:avLst/>
          </a:prstGeom>
        </p:spPr>
        <p:txBody>
          <a:bodyPr wrap="square">
            <a:spAutoFit/>
          </a:bodyPr>
          <a:lstStyle/>
          <a:p>
            <a:pPr lvl="1" marL="144000">
              <a:lnSpc>
                <a:spcPct val="150000"/>
              </a:lnSpc>
              <a:buClr>
                <a:srgbClr val="578DAF"/>
              </a:buClr>
            </a:pPr>
            <a:r>
              <a:rPr altLang="en-US" lang="zh-CN" sz="1600">
                <a:cs typeface="+mn-ea"/>
                <a:sym typeface="+mn-lt"/>
              </a:rPr>
              <a:t>准备充足的物品：输液管、头皮针、注射器、抢救用物等；理顺各种静脉管道，检查管道连接是否紧密、固定是否牢固？关闭输液泵，如输液管不够长可在中心静脉导管与输液管之间连接一条延长管，增加活动度，防止脱管。另：应多准备一袋液体，预备检查时间过长时予接瓶。</a:t>
            </a:r>
          </a:p>
        </p:txBody>
      </p:sp>
      <p:grpSp>
        <p:nvGrpSpPr>
          <p:cNvPr id="8" name="组合 7">
            <a:extLst>
              <a:ext uri="{FF2B5EF4-FFF2-40B4-BE49-F238E27FC236}">
                <a16:creationId xmlns:a16="http://schemas.microsoft.com/office/drawing/2014/main" id="{66C4DBA4-90D4-4663-A8A2-3716769DFB25}"/>
              </a:ext>
            </a:extLst>
          </p:cNvPr>
          <p:cNvGrpSpPr/>
          <p:nvPr/>
        </p:nvGrpSpPr>
        <p:grpSpPr>
          <a:xfrm>
            <a:off x="5510319" y="2681868"/>
            <a:ext cx="3697181" cy="747132"/>
            <a:chOff x="938319" y="2249843"/>
            <a:chExt cx="3697181" cy="747132"/>
          </a:xfrm>
        </p:grpSpPr>
        <p:sp>
          <p:nvSpPr>
            <p:cNvPr id="5" name="矩形 4">
              <a:extLst>
                <a:ext uri="{FF2B5EF4-FFF2-40B4-BE49-F238E27FC236}">
                  <a16:creationId xmlns:a16="http://schemas.microsoft.com/office/drawing/2014/main" id="{DEC583AE-1767-4FF4-BF16-B7696433C11C}"/>
                </a:ext>
              </a:extLst>
            </p:cNvPr>
            <p:cNvSpPr/>
            <p:nvPr/>
          </p:nvSpPr>
          <p:spPr>
            <a:xfrm>
              <a:off x="1155693" y="2392577"/>
              <a:ext cx="3230880" cy="457200"/>
            </a:xfrm>
            <a:prstGeom prst="rect">
              <a:avLst/>
            </a:prstGeom>
          </p:spPr>
          <p:txBody>
            <a:bodyPr wrap="none">
              <a:spAutoFit/>
            </a:bodyPr>
            <a:lstStyle/>
            <a:p>
              <a:r>
                <a:rPr altLang="en-US" lang="zh-CN" sz="2400">
                  <a:solidFill>
                    <a:srgbClr val="164697"/>
                  </a:solidFill>
                  <a:cs typeface="+mn-ea"/>
                  <a:sym typeface="+mn-lt"/>
                </a:rPr>
                <a:t>做好转送前的准备工作</a:t>
              </a:r>
            </a:p>
          </p:txBody>
        </p:sp>
        <p:sp>
          <p:nvSpPr>
            <p:cNvPr id="7" name="矩形: 圆角 6">
              <a:extLst>
                <a:ext uri="{FF2B5EF4-FFF2-40B4-BE49-F238E27FC236}">
                  <a16:creationId xmlns:a16="http://schemas.microsoft.com/office/drawing/2014/main" id="{3233A902-43FB-4F79-AD1C-C1CB6E65EF6C}"/>
                </a:ext>
              </a:extLst>
            </p:cNvPr>
            <p:cNvSpPr/>
            <p:nvPr/>
          </p:nvSpPr>
          <p:spPr>
            <a:xfrm>
              <a:off x="938319" y="2249843"/>
              <a:ext cx="3697181" cy="747132"/>
            </a:xfrm>
            <a:prstGeom prst="roundRect">
              <a:avLst>
                <a:gd fmla="val 44817" name="adj"/>
              </a:avLst>
            </a:prstGeom>
            <a:noFill/>
            <a:ln>
              <a:solidFill>
                <a:srgbClr val="164697"/>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descr="卡通人物  描述已自动生成" id="10" name="图片 9">
            <a:extLst>
              <a:ext uri="{FF2B5EF4-FFF2-40B4-BE49-F238E27FC236}">
                <a16:creationId xmlns:a16="http://schemas.microsoft.com/office/drawing/2014/main" id="{EFE6E971-27ED-4961-8BFE-E69257E15237}"/>
              </a:ext>
            </a:extLst>
          </p:cNvPr>
          <p:cNvPicPr>
            <a:picLocks noChangeAspect="1"/>
          </p:cNvPicPr>
          <p:nvPr/>
        </p:nvPicPr>
        <p:blipFill>
          <a:blip r:embed="rId2">
            <a:extLst>
              <a:ext uri="{28A0092B-C50C-407E-A947-70E740481C1C}">
                <a14:useLocalDpi val="0"/>
              </a:ext>
            </a:extLst>
          </a:blip>
          <a:srcRect l="31593" r="30813"/>
          <a:stretch>
            <a:fillRect/>
          </a:stretch>
        </p:blipFill>
        <p:spPr>
          <a:xfrm flipH="1">
            <a:off x="590150" y="766378"/>
            <a:ext cx="3663439" cy="6961273"/>
          </a:xfrm>
          <a:prstGeom prst="rect">
            <a:avLst/>
          </a:prstGeom>
        </p:spPr>
      </p:pic>
    </p:spTree>
    <p:extLst>
      <p:ext uri="{BB962C8B-B14F-4D97-AF65-F5344CB8AC3E}">
        <p14:creationId val="4063743961"/>
      </p:ext>
    </p:extLst>
  </p:cSld>
  <p:clrMapOvr>
    <a:masterClrMapping/>
  </p:clrMapOvr>
  <mc:AlternateContent>
    <mc:Choice Requires="p15">
      <p:transition advTm="3000" p14:dur="1250" spd="slow">
        <p15:prstTrans prst="pageCurlDoubl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750" id="7"/>
                                        <p:tgtEl>
                                          <p:spTgt spid="2"/>
                                        </p:tgtEl>
                                        <p:attrNameLst>
                                          <p:attrName>ppt_y</p:attrName>
                                        </p:attrNameLst>
                                      </p:cBhvr>
                                      <p:tavLst>
                                        <p:tav tm="0">
                                          <p:val>
                                            <p:strVal val="#ppt_y+#ppt_h*1.125000"/>
                                          </p:val>
                                        </p:tav>
                                        <p:tav tm="100000">
                                          <p:val>
                                            <p:strVal val="#ppt_y"/>
                                          </p:val>
                                        </p:tav>
                                      </p:tavLst>
                                    </p:anim>
                                    <p:animEffect filter="wipe(up)" transition="in">
                                      <p:cBhvr>
                                        <p:cTn dur="750" id="8"/>
                                        <p:tgtEl>
                                          <p:spTgt spid="2"/>
                                        </p:tgtEl>
                                      </p:cBhvr>
                                    </p:animEffect>
                                  </p:childTnLst>
                                </p:cTn>
                              </p:par>
                            </p:childTnLst>
                          </p:cTn>
                        </p:par>
                        <p:par>
                          <p:cTn fill="hold" id="9" nodeType="afterGroup">
                            <p:stCondLst>
                              <p:cond delay="750"/>
                            </p:stCondLst>
                            <p:childTnLst>
                              <p:par>
                                <p:cTn fill="hold" id="10" nodeType="afterEffect" presetClass="entr" presetID="22" presetSubtype="4">
                                  <p:stCondLst>
                                    <p:cond delay="0"/>
                                  </p:stCondLst>
                                  <p:childTnLst>
                                    <p:set>
                                      <p:cBhvr>
                                        <p:cTn dur="1" fill="hold" id="11">
                                          <p:stCondLst>
                                            <p:cond delay="0"/>
                                          </p:stCondLst>
                                        </p:cTn>
                                        <p:tgtEl>
                                          <p:spTgt spid="10"/>
                                        </p:tgtEl>
                                        <p:attrNameLst>
                                          <p:attrName>style.visibility</p:attrName>
                                        </p:attrNameLst>
                                      </p:cBhvr>
                                      <p:to>
                                        <p:strVal val="visible"/>
                                      </p:to>
                                    </p:set>
                                    <p:animEffect filter="wipe(down)" transition="in">
                                      <p:cBhvr>
                                        <p:cTn dur="750" id="12"/>
                                        <p:tgtEl>
                                          <p:spTgt spid="10"/>
                                        </p:tgtEl>
                                      </p:cBhvr>
                                    </p:animEffect>
                                  </p:childTnLst>
                                </p:cTn>
                              </p:par>
                            </p:childTnLst>
                          </p:cTn>
                        </p:par>
                        <p:par>
                          <p:cTn fill="hold" id="13" nodeType="afterGroup">
                            <p:stCondLst>
                              <p:cond delay="1500"/>
                            </p:stCondLst>
                            <p:childTnLst>
                              <p:par>
                                <p:cTn fill="hold" id="14" nodeType="afterEffect" presetClass="entr" presetID="53" presetSubtype="0">
                                  <p:stCondLst>
                                    <p:cond delay="0"/>
                                  </p:stCondLst>
                                  <p:childTnLst>
                                    <p:set>
                                      <p:cBhvr>
                                        <p:cTn dur="1" fill="hold" id="15">
                                          <p:stCondLst>
                                            <p:cond delay="0"/>
                                          </p:stCondLst>
                                        </p:cTn>
                                        <p:tgtEl>
                                          <p:spTgt spid="8"/>
                                        </p:tgtEl>
                                        <p:attrNameLst>
                                          <p:attrName>style.visibility</p:attrName>
                                        </p:attrNameLst>
                                      </p:cBhvr>
                                      <p:to>
                                        <p:strVal val="visible"/>
                                      </p:to>
                                    </p:set>
                                    <p:anim calcmode="lin" valueType="num">
                                      <p:cBhvr>
                                        <p:cTn dur="750" fill="hold" id="16"/>
                                        <p:tgtEl>
                                          <p:spTgt spid="8"/>
                                        </p:tgtEl>
                                        <p:attrNameLst>
                                          <p:attrName>ppt_w</p:attrName>
                                        </p:attrNameLst>
                                      </p:cBhvr>
                                      <p:tavLst>
                                        <p:tav tm="0">
                                          <p:val>
                                            <p:fltVal val="0"/>
                                          </p:val>
                                        </p:tav>
                                        <p:tav tm="100000">
                                          <p:val>
                                            <p:strVal val="#ppt_w"/>
                                          </p:val>
                                        </p:tav>
                                      </p:tavLst>
                                    </p:anim>
                                    <p:anim calcmode="lin" valueType="num">
                                      <p:cBhvr>
                                        <p:cTn dur="750" fill="hold" id="17"/>
                                        <p:tgtEl>
                                          <p:spTgt spid="8"/>
                                        </p:tgtEl>
                                        <p:attrNameLst>
                                          <p:attrName>ppt_h</p:attrName>
                                        </p:attrNameLst>
                                      </p:cBhvr>
                                      <p:tavLst>
                                        <p:tav tm="0">
                                          <p:val>
                                            <p:fltVal val="0"/>
                                          </p:val>
                                        </p:tav>
                                        <p:tav tm="100000">
                                          <p:val>
                                            <p:strVal val="#ppt_h"/>
                                          </p:val>
                                        </p:tav>
                                      </p:tavLst>
                                    </p:anim>
                                    <p:animEffect filter="fade" transition="in">
                                      <p:cBhvr>
                                        <p:cTn dur="750" id="18"/>
                                        <p:tgtEl>
                                          <p:spTgt spid="8"/>
                                        </p:tgtEl>
                                      </p:cBhvr>
                                    </p:animEffect>
                                  </p:childTnLst>
                                </p:cTn>
                              </p:par>
                            </p:childTnLst>
                          </p:cTn>
                        </p:par>
                        <p:par>
                          <p:cTn fill="hold" id="19" nodeType="afterGroup">
                            <p:stCondLst>
                              <p:cond delay="2250"/>
                            </p:stCondLst>
                            <p:childTnLst>
                              <p:par>
                                <p:cTn fill="hold" grpId="0" id="20" nodeType="afterEffect" presetClass="entr" presetID="18" presetSubtype="6">
                                  <p:stCondLst>
                                    <p:cond delay="0"/>
                                  </p:stCondLst>
                                  <p:childTnLst>
                                    <p:set>
                                      <p:cBhvr>
                                        <p:cTn dur="1" fill="hold" id="21">
                                          <p:stCondLst>
                                            <p:cond delay="0"/>
                                          </p:stCondLst>
                                        </p:cTn>
                                        <p:tgtEl>
                                          <p:spTgt spid="6"/>
                                        </p:tgtEl>
                                        <p:attrNameLst>
                                          <p:attrName>style.visibility</p:attrName>
                                        </p:attrNameLst>
                                      </p:cBhvr>
                                      <p:to>
                                        <p:strVal val="visible"/>
                                      </p:to>
                                    </p:set>
                                    <p:animEffect filter="strips(downRight)" transition="in">
                                      <p:cBhvr>
                                        <p:cTn dur="750" id="22"/>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a:extLst>
              <a:ext uri="{FF2B5EF4-FFF2-40B4-BE49-F238E27FC236}">
                <a16:creationId xmlns:a16="http://schemas.microsoft.com/office/drawing/2014/main" id="{48DCB052-DAFB-443E-BEB8-F747EAF29D6D}"/>
              </a:ext>
            </a:extLst>
          </p:cNvPr>
          <p:cNvSpPr/>
          <p:nvPr/>
        </p:nvSpPr>
        <p:spPr>
          <a:xfrm>
            <a:off x="5432425" y="3429000"/>
            <a:ext cx="5789613" cy="1188720"/>
          </a:xfrm>
          <a:prstGeom prst="rect">
            <a:avLst/>
          </a:prstGeom>
        </p:spPr>
        <p:txBody>
          <a:bodyPr wrap="square">
            <a:spAutoFit/>
          </a:bodyPr>
          <a:lstStyle/>
          <a:p>
            <a:pPr lvl="1" marL="144000">
              <a:lnSpc>
                <a:spcPct val="150000"/>
              </a:lnSpc>
              <a:buClr>
                <a:srgbClr val="578DAF"/>
              </a:buClr>
            </a:pPr>
            <a:r>
              <a:rPr altLang="en-US" lang="zh-CN" sz="1600">
                <a:cs typeface="+mn-ea"/>
                <a:sym typeface="+mn-lt"/>
              </a:rPr>
              <a:t>密切观察病情，观察液体滴注通畅情况、管道有无脱出、受压、折管、扭曲等，发现异常马上处理。如为瓶装输液，应注意避免振荡过激引起输液瓶的碰撞而导致意外事故的发生。 </a:t>
            </a:r>
          </a:p>
        </p:txBody>
      </p:sp>
      <p:grpSp>
        <p:nvGrpSpPr>
          <p:cNvPr id="6" name="组合 5">
            <a:extLst>
              <a:ext uri="{FF2B5EF4-FFF2-40B4-BE49-F238E27FC236}">
                <a16:creationId xmlns:a16="http://schemas.microsoft.com/office/drawing/2014/main" id="{8F3B23F7-2B04-491E-81E0-64E99D75E8F8}"/>
              </a:ext>
            </a:extLst>
          </p:cNvPr>
          <p:cNvGrpSpPr/>
          <p:nvPr/>
        </p:nvGrpSpPr>
        <p:grpSpPr>
          <a:xfrm>
            <a:off x="6392916" y="1835150"/>
            <a:ext cx="3697181" cy="747132"/>
            <a:chOff x="938319" y="2249843"/>
            <a:chExt cx="3697181" cy="747132"/>
          </a:xfrm>
        </p:grpSpPr>
        <p:sp>
          <p:nvSpPr>
            <p:cNvPr id="7" name="矩形 6">
              <a:extLst>
                <a:ext uri="{FF2B5EF4-FFF2-40B4-BE49-F238E27FC236}">
                  <a16:creationId xmlns:a16="http://schemas.microsoft.com/office/drawing/2014/main" id="{4015FE55-5EA5-4EF8-8004-1AFA19DE7C8E}"/>
                </a:ext>
              </a:extLst>
            </p:cNvPr>
            <p:cNvSpPr/>
            <p:nvPr/>
          </p:nvSpPr>
          <p:spPr>
            <a:xfrm>
              <a:off x="1206492" y="2392577"/>
              <a:ext cx="3111507" cy="457200"/>
            </a:xfrm>
            <a:prstGeom prst="rect">
              <a:avLst/>
            </a:prstGeom>
          </p:spPr>
          <p:txBody>
            <a:bodyPr wrap="square">
              <a:spAutoFit/>
            </a:bodyPr>
            <a:lstStyle/>
            <a:p>
              <a:pPr algn="dist"/>
              <a:r>
                <a:rPr altLang="en-US" lang="zh-CN" sz="2400">
                  <a:solidFill>
                    <a:srgbClr val="164697"/>
                  </a:solidFill>
                  <a:cs typeface="+mn-ea"/>
                  <a:sym typeface="+mn-lt"/>
                </a:rPr>
                <a:t>转运过程中</a:t>
              </a:r>
            </a:p>
          </p:txBody>
        </p:sp>
        <p:sp>
          <p:nvSpPr>
            <p:cNvPr id="8" name="矩形: 圆角 7">
              <a:extLst>
                <a:ext uri="{FF2B5EF4-FFF2-40B4-BE49-F238E27FC236}">
                  <a16:creationId xmlns:a16="http://schemas.microsoft.com/office/drawing/2014/main" id="{FB60E2B1-C86E-47B9-B902-8CE4B3E8BF40}"/>
                </a:ext>
              </a:extLst>
            </p:cNvPr>
            <p:cNvSpPr/>
            <p:nvPr/>
          </p:nvSpPr>
          <p:spPr>
            <a:xfrm>
              <a:off x="938319" y="2249843"/>
              <a:ext cx="3697181" cy="747132"/>
            </a:xfrm>
            <a:prstGeom prst="roundRect">
              <a:avLst>
                <a:gd fmla="val 44817" name="adj"/>
              </a:avLst>
            </a:prstGeom>
            <a:noFill/>
            <a:ln>
              <a:solidFill>
                <a:srgbClr val="164697"/>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descr="图片包含 游戏机, 男人, 播放器, 人们  描述已自动生成" id="10" name="图片 9">
            <a:extLst>
              <a:ext uri="{FF2B5EF4-FFF2-40B4-BE49-F238E27FC236}">
                <a16:creationId xmlns:a16="http://schemas.microsoft.com/office/drawing/2014/main" id="{93181EF5-6C2C-4398-BE14-98E9AEAB2175}"/>
              </a:ext>
            </a:extLst>
          </p:cNvPr>
          <p:cNvPicPr>
            <a:picLocks noChangeAspect="1"/>
          </p:cNvPicPr>
          <p:nvPr/>
        </p:nvPicPr>
        <p:blipFill>
          <a:blip r:embed="rId2">
            <a:extLst>
              <a:ext uri="{28A0092B-C50C-407E-A947-70E740481C1C}">
                <a14:useLocalDpi val="0"/>
              </a:ext>
            </a:extLst>
          </a:blip>
          <a:stretch>
            <a:fillRect/>
          </a:stretch>
        </p:blipFill>
        <p:spPr>
          <a:xfrm>
            <a:off x="90374" y="490099"/>
            <a:ext cx="5575300" cy="5575300"/>
          </a:xfrm>
          <a:prstGeom prst="rect">
            <a:avLst/>
          </a:prstGeom>
        </p:spPr>
      </p:pic>
    </p:spTree>
    <p:extLst>
      <p:ext uri="{BB962C8B-B14F-4D97-AF65-F5344CB8AC3E}">
        <p14:creationId val="792831647"/>
      </p:ext>
    </p:extLst>
  </p:cSld>
  <p:clrMapOvr>
    <a:masterClrMapping/>
  </p:clrMapOvr>
  <mc:AlternateContent>
    <mc:Choice Requires="p15">
      <p:transition advTm="3000" p14:dur="1250" spd="slow">
        <p15:prstTrans prst="pageCurlDoubl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750" fill="hold" id="7"/>
                                        <p:tgtEl>
                                          <p:spTgt spid="6"/>
                                        </p:tgtEl>
                                        <p:attrNameLst>
                                          <p:attrName>ppt_w</p:attrName>
                                        </p:attrNameLst>
                                      </p:cBhvr>
                                      <p:tavLst>
                                        <p:tav tm="0">
                                          <p:val>
                                            <p:fltVal val="0"/>
                                          </p:val>
                                        </p:tav>
                                        <p:tav tm="100000">
                                          <p:val>
                                            <p:strVal val="#ppt_w"/>
                                          </p:val>
                                        </p:tav>
                                      </p:tavLst>
                                    </p:anim>
                                    <p:anim calcmode="lin" valueType="num">
                                      <p:cBhvr>
                                        <p:cTn dur="750" fill="hold" id="8"/>
                                        <p:tgtEl>
                                          <p:spTgt spid="6"/>
                                        </p:tgtEl>
                                        <p:attrNameLst>
                                          <p:attrName>ppt_h</p:attrName>
                                        </p:attrNameLst>
                                      </p:cBhvr>
                                      <p:tavLst>
                                        <p:tav tm="0">
                                          <p:val>
                                            <p:fltVal val="0"/>
                                          </p:val>
                                        </p:tav>
                                        <p:tav tm="100000">
                                          <p:val>
                                            <p:strVal val="#ppt_h"/>
                                          </p:val>
                                        </p:tav>
                                      </p:tavLst>
                                    </p:anim>
                                    <p:animEffect filter="fade" transition="in">
                                      <p:cBhvr>
                                        <p:cTn dur="750" id="9"/>
                                        <p:tgtEl>
                                          <p:spTgt spid="6"/>
                                        </p:tgtEl>
                                      </p:cBhvr>
                                    </p:animEffect>
                                  </p:childTnLst>
                                </p:cTn>
                              </p:par>
                            </p:childTnLst>
                          </p:cTn>
                        </p:par>
                        <p:par>
                          <p:cTn fill="hold" id="10" nodeType="afterGroup">
                            <p:stCondLst>
                              <p:cond delay="750"/>
                            </p:stCondLst>
                            <p:childTnLst>
                              <p:par>
                                <p:cTn fill="hold" id="11" nodeType="afterEffect" presetClass="entr" presetID="2" presetSubtype="8">
                                  <p:stCondLst>
                                    <p:cond delay="0"/>
                                  </p:stCondLst>
                                  <p:childTnLst>
                                    <p:set>
                                      <p:cBhvr>
                                        <p:cTn dur="1" fill="hold" id="12">
                                          <p:stCondLst>
                                            <p:cond delay="0"/>
                                          </p:stCondLst>
                                        </p:cTn>
                                        <p:tgtEl>
                                          <p:spTgt spid="10"/>
                                        </p:tgtEl>
                                        <p:attrNameLst>
                                          <p:attrName>style.visibility</p:attrName>
                                        </p:attrNameLst>
                                      </p:cBhvr>
                                      <p:to>
                                        <p:strVal val="visible"/>
                                      </p:to>
                                    </p:set>
                                    <p:anim calcmode="lin" valueType="num">
                                      <p:cBhvr additive="base">
                                        <p:cTn dur="750" fill="hold" id="13"/>
                                        <p:tgtEl>
                                          <p:spTgt spid="10"/>
                                        </p:tgtEl>
                                        <p:attrNameLst>
                                          <p:attrName>ppt_x</p:attrName>
                                        </p:attrNameLst>
                                      </p:cBhvr>
                                      <p:tavLst>
                                        <p:tav tm="0">
                                          <p:val>
                                            <p:strVal val="0-#ppt_w/2"/>
                                          </p:val>
                                        </p:tav>
                                        <p:tav tm="100000">
                                          <p:val>
                                            <p:strVal val="#ppt_x"/>
                                          </p:val>
                                        </p:tav>
                                      </p:tavLst>
                                    </p:anim>
                                    <p:anim calcmode="lin" valueType="num">
                                      <p:cBhvr additive="base">
                                        <p:cTn dur="750" fill="hold" id="14"/>
                                        <p:tgtEl>
                                          <p:spTgt spid="10"/>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500"/>
                            </p:stCondLst>
                            <p:childTnLst>
                              <p:par>
                                <p:cTn fill="hold" grpId="1" id="16" nodeType="afterEffect" presetClass="entr" presetID="12" presetSubtype="4">
                                  <p:stCondLst>
                                    <p:cond delay="0"/>
                                  </p:stCondLst>
                                  <p:childTnLst>
                                    <p:set>
                                      <p:cBhvr>
                                        <p:cTn dur="1" fill="hold" id="17">
                                          <p:stCondLst>
                                            <p:cond delay="0"/>
                                          </p:stCondLst>
                                        </p:cTn>
                                        <p:tgtEl>
                                          <p:spTgt spid="5"/>
                                        </p:tgtEl>
                                        <p:attrNameLst>
                                          <p:attrName>style.visibility</p:attrName>
                                        </p:attrNameLst>
                                      </p:cBhvr>
                                      <p:to>
                                        <p:strVal val="visible"/>
                                      </p:to>
                                    </p:set>
                                    <p:anim calcmode="lin" valueType="num">
                                      <p:cBhvr additive="base">
                                        <p:cTn dur="750" id="18"/>
                                        <p:tgtEl>
                                          <p:spTgt spid="5"/>
                                        </p:tgtEl>
                                        <p:attrNameLst>
                                          <p:attrName>ppt_y</p:attrName>
                                        </p:attrNameLst>
                                      </p:cBhvr>
                                      <p:tavLst>
                                        <p:tav tm="0">
                                          <p:val>
                                            <p:strVal val="#ppt_y+#ppt_h*1.125000"/>
                                          </p:val>
                                        </p:tav>
                                        <p:tav tm="100000">
                                          <p:val>
                                            <p:strVal val="#ppt_y"/>
                                          </p:val>
                                        </p:tav>
                                      </p:tavLst>
                                    </p:anim>
                                    <p:animEffect filter="wipe(up)" transition="in">
                                      <p:cBhvr>
                                        <p:cTn dur="750" id="19"/>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1" spid="5"/>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a:extLst>
              <a:ext uri="{FF2B5EF4-FFF2-40B4-BE49-F238E27FC236}">
                <a16:creationId xmlns:a16="http://schemas.microsoft.com/office/drawing/2014/main" id="{928BEF6B-B33D-4EFD-9F6E-089B16AB8943}"/>
              </a:ext>
            </a:extLst>
          </p:cNvPr>
          <p:cNvGrpSpPr/>
          <p:nvPr/>
        </p:nvGrpSpPr>
        <p:grpSpPr>
          <a:xfrm>
            <a:off x="2719715" y="1373237"/>
            <a:ext cx="7234387" cy="3620863"/>
            <a:chOff x="3816428" y="0"/>
            <a:chExt cx="7234387" cy="4606204"/>
          </a:xfrm>
        </p:grpSpPr>
        <p:grpSp>
          <p:nvGrpSpPr>
            <p:cNvPr id="12" name="Group 2">
              <a:extLst>
                <a:ext uri="{FF2B5EF4-FFF2-40B4-BE49-F238E27FC236}">
                  <a16:creationId xmlns:a16="http://schemas.microsoft.com/office/drawing/2014/main" id="{3048AF00-EB69-498D-9A71-6E43A919618A}"/>
                </a:ext>
              </a:extLst>
            </p:cNvPr>
            <p:cNvGrpSpPr/>
            <p:nvPr/>
          </p:nvGrpSpPr>
          <p:grpSpPr>
            <a:xfrm>
              <a:off x="3816428" y="0"/>
              <a:ext cx="1451118" cy="4606204"/>
              <a:chOff x="2273698" y="0"/>
              <a:chExt cx="1375951" cy="4367603"/>
            </a:xfrm>
            <a:solidFill>
              <a:srgbClr val="49B94E"/>
            </a:solidFill>
            <a:effectLst>
              <a:outerShdw algn="t" blurRad="50800" dir="5400000" dist="38100" rotWithShape="0">
                <a:prstClr val="black">
                  <a:alpha val="12000"/>
                </a:prstClr>
              </a:outerShdw>
            </a:effectLst>
          </p:grpSpPr>
          <p:sp>
            <p:nvSpPr>
              <p:cNvPr id="26" name="Oval 3">
                <a:extLst>
                  <a:ext uri="{FF2B5EF4-FFF2-40B4-BE49-F238E27FC236}">
                    <a16:creationId xmlns:a16="http://schemas.microsoft.com/office/drawing/2014/main" id="{B2E980BD-A220-4A6F-A281-D1DD9E50BB58}"/>
                  </a:ext>
                </a:extLst>
              </p:cNvPr>
              <p:cNvSpPr/>
              <p:nvPr/>
            </p:nvSpPr>
            <p:spPr>
              <a:xfrm>
                <a:off x="2273698" y="2617600"/>
                <a:ext cx="1375951" cy="175000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tIns="96435"/>
              <a:lstStyle/>
              <a:p>
                <a:pPr algn="ctr" defTabSz="964326" fontAlgn="auto">
                  <a:lnSpc>
                    <a:spcPct val="150000"/>
                  </a:lnSpc>
                  <a:spcBef>
                    <a:spcPct val="0"/>
                  </a:spcBef>
                  <a:spcAft>
                    <a:spcPct val="0"/>
                  </a:spcAft>
                </a:pPr>
                <a:r>
                  <a:rPr altLang="en-US" b="1" lang="zh-CN" sz="1600">
                    <a:solidFill>
                      <a:srgbClr val="164697"/>
                    </a:solidFill>
                    <a:cs typeface="+mn-ea"/>
                    <a:sym typeface="+mn-lt"/>
                  </a:rPr>
                  <a:t>局部反应</a:t>
                </a:r>
              </a:p>
              <a:p>
                <a:pPr algn="ctr" defTabSz="964326" fontAlgn="auto">
                  <a:lnSpc>
                    <a:spcPct val="150000"/>
                  </a:lnSpc>
                  <a:spcBef>
                    <a:spcPct val="0"/>
                  </a:spcBef>
                  <a:spcAft>
                    <a:spcPct val="0"/>
                  </a:spcAft>
                </a:pPr>
                <a:r>
                  <a:rPr altLang="en-US" b="1" lang="zh-CN" sz="1600">
                    <a:solidFill>
                      <a:srgbClr val="164697"/>
                    </a:solidFill>
                    <a:cs typeface="+mn-ea"/>
                    <a:sym typeface="+mn-lt"/>
                  </a:rPr>
                  <a:t>红肿  皮疹  疼痛</a:t>
                </a:r>
              </a:p>
            </p:txBody>
          </p:sp>
          <p:cxnSp>
            <p:nvCxnSpPr>
              <p:cNvPr id="27" name="Straight Connector 4">
                <a:extLst>
                  <a:ext uri="{FF2B5EF4-FFF2-40B4-BE49-F238E27FC236}">
                    <a16:creationId xmlns:a16="http://schemas.microsoft.com/office/drawing/2014/main" id="{D88F6C58-AFB8-4529-8AAE-A4C58396E0F0}"/>
                  </a:ext>
                </a:extLst>
              </p:cNvPr>
              <p:cNvCxnSpPr/>
              <p:nvPr/>
            </p:nvCxnSpPr>
            <p:spPr>
              <a:xfrm flipH="1" flipV="1">
                <a:off x="3077155" y="0"/>
                <a:ext cx="0" cy="3063240"/>
              </a:xfrm>
              <a:prstGeom prst="line">
                <a:avLst/>
              </a:prstGeom>
              <a:grp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5">
              <a:extLst>
                <a:ext uri="{FF2B5EF4-FFF2-40B4-BE49-F238E27FC236}">
                  <a16:creationId xmlns:a16="http://schemas.microsoft.com/office/drawing/2014/main" id="{03BBC58A-634B-42AB-AE66-C4921247E22F}"/>
                </a:ext>
              </a:extLst>
            </p:cNvPr>
            <p:cNvGrpSpPr/>
            <p:nvPr/>
          </p:nvGrpSpPr>
          <p:grpSpPr>
            <a:xfrm>
              <a:off x="5107825" y="1"/>
              <a:ext cx="1450800" cy="4606203"/>
              <a:chOff x="3498199" y="1"/>
              <a:chExt cx="1375649" cy="4367602"/>
            </a:xfrm>
            <a:solidFill>
              <a:srgbClr val="EF5850"/>
            </a:solidFill>
            <a:effectLst>
              <a:outerShdw algn="t" blurRad="50800" dir="5400000" dist="38100" rotWithShape="0">
                <a:prstClr val="black">
                  <a:alpha val="12000"/>
                </a:prstClr>
              </a:outerShdw>
            </a:effectLst>
          </p:grpSpPr>
          <p:sp>
            <p:nvSpPr>
              <p:cNvPr id="24" name="Oval 6">
                <a:extLst>
                  <a:ext uri="{FF2B5EF4-FFF2-40B4-BE49-F238E27FC236}">
                    <a16:creationId xmlns:a16="http://schemas.microsoft.com/office/drawing/2014/main" id="{F0008151-BC16-4350-9A3B-FD779B7F3715}"/>
                  </a:ext>
                </a:extLst>
              </p:cNvPr>
              <p:cNvSpPr/>
              <p:nvPr/>
            </p:nvSpPr>
            <p:spPr>
              <a:xfrm>
                <a:off x="3498199" y="2617601"/>
                <a:ext cx="1375649" cy="175000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tIns="96435"/>
              <a:lstStyle/>
              <a:p>
                <a:pPr algn="ctr" defTabSz="964326" fontAlgn="auto">
                  <a:lnSpc>
                    <a:spcPct val="150000"/>
                  </a:lnSpc>
                  <a:spcBef>
                    <a:spcPct val="0"/>
                  </a:spcBef>
                  <a:spcAft>
                    <a:spcPct val="0"/>
                  </a:spcAft>
                </a:pPr>
                <a:r>
                  <a:rPr altLang="en-US" b="1" lang="zh-CN" sz="1600">
                    <a:solidFill>
                      <a:srgbClr val="164697"/>
                    </a:solidFill>
                    <a:cs typeface="+mn-ea"/>
                    <a:sym typeface="+mn-lt"/>
                  </a:rPr>
                  <a:t>过敏反应</a:t>
                </a:r>
              </a:p>
              <a:p>
                <a:pPr algn="ctr" defTabSz="964326" fontAlgn="auto">
                  <a:lnSpc>
                    <a:spcPct val="150000"/>
                  </a:lnSpc>
                  <a:spcBef>
                    <a:spcPct val="0"/>
                  </a:spcBef>
                  <a:spcAft>
                    <a:spcPct val="0"/>
                  </a:spcAft>
                </a:pPr>
                <a:r>
                  <a:rPr altLang="en-US" b="1" lang="zh-CN" sz="1600">
                    <a:solidFill>
                      <a:srgbClr val="164697"/>
                    </a:solidFill>
                    <a:cs typeface="+mn-ea"/>
                    <a:sym typeface="+mn-lt"/>
                  </a:rPr>
                  <a:t>过敏性休克 </a:t>
                </a:r>
              </a:p>
            </p:txBody>
          </p:sp>
          <p:cxnSp>
            <p:nvCxnSpPr>
              <p:cNvPr id="25" name="Straight Connector 7">
                <a:extLst>
                  <a:ext uri="{FF2B5EF4-FFF2-40B4-BE49-F238E27FC236}">
                    <a16:creationId xmlns:a16="http://schemas.microsoft.com/office/drawing/2014/main" id="{D270B563-1AA4-407D-8409-2A91B444581F}"/>
                  </a:ext>
                </a:extLst>
              </p:cNvPr>
              <p:cNvCxnSpPr>
                <a:stCxn id="24" idx="0"/>
              </p:cNvCxnSpPr>
              <p:nvPr/>
            </p:nvCxnSpPr>
            <p:spPr>
              <a:xfrm flipV="1">
                <a:off x="4186023" y="1"/>
                <a:ext cx="115636" cy="2617600"/>
              </a:xfrm>
              <a:prstGeom prst="line">
                <a:avLst/>
              </a:prstGeom>
              <a:grp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8">
              <a:extLst>
                <a:ext uri="{FF2B5EF4-FFF2-40B4-BE49-F238E27FC236}">
                  <a16:creationId xmlns:a16="http://schemas.microsoft.com/office/drawing/2014/main" id="{6EE06F52-8777-4ACA-B0E1-2C6615C2EC52}"/>
                </a:ext>
              </a:extLst>
            </p:cNvPr>
            <p:cNvGrpSpPr/>
            <p:nvPr/>
          </p:nvGrpSpPr>
          <p:grpSpPr>
            <a:xfrm>
              <a:off x="6449338" y="1"/>
              <a:ext cx="1450800" cy="4606202"/>
              <a:chOff x="4770223" y="1"/>
              <a:chExt cx="1375649" cy="4367601"/>
            </a:xfrm>
            <a:solidFill>
              <a:srgbClr val="8ED7F1"/>
            </a:solidFill>
            <a:effectLst>
              <a:outerShdw algn="t" blurRad="50800" dir="5400000" dist="38100" rotWithShape="0">
                <a:prstClr val="black">
                  <a:alpha val="12000"/>
                </a:prstClr>
              </a:outerShdw>
            </a:effectLst>
          </p:grpSpPr>
          <p:sp>
            <p:nvSpPr>
              <p:cNvPr id="22" name="Oval 9">
                <a:extLst>
                  <a:ext uri="{FF2B5EF4-FFF2-40B4-BE49-F238E27FC236}">
                    <a16:creationId xmlns:a16="http://schemas.microsoft.com/office/drawing/2014/main" id="{7CD53700-90B0-4CA0-8CA1-C75905D54973}"/>
                  </a:ext>
                </a:extLst>
              </p:cNvPr>
              <p:cNvSpPr/>
              <p:nvPr/>
            </p:nvSpPr>
            <p:spPr>
              <a:xfrm>
                <a:off x="4770223" y="2617600"/>
                <a:ext cx="1375649" cy="175000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tIns="96435"/>
              <a:lstStyle/>
              <a:p>
                <a:pPr algn="ctr" defTabSz="964326" fontAlgn="auto">
                  <a:lnSpc>
                    <a:spcPct val="150000"/>
                  </a:lnSpc>
                  <a:spcBef>
                    <a:spcPct val="0"/>
                  </a:spcBef>
                  <a:spcAft>
                    <a:spcPct val="0"/>
                  </a:spcAft>
                </a:pPr>
                <a:r>
                  <a:rPr altLang="en-US" b="1" lang="zh-CN" sz="1600">
                    <a:solidFill>
                      <a:srgbClr val="164697"/>
                    </a:solidFill>
                    <a:cs typeface="+mn-ea"/>
                    <a:sym typeface="+mn-lt"/>
                  </a:rPr>
                  <a:t>胃肠反应 </a:t>
                </a:r>
              </a:p>
              <a:p>
                <a:pPr algn="ctr" defTabSz="964326" fontAlgn="auto">
                  <a:lnSpc>
                    <a:spcPct val="150000"/>
                  </a:lnSpc>
                  <a:spcBef>
                    <a:spcPct val="0"/>
                  </a:spcBef>
                  <a:spcAft>
                    <a:spcPct val="0"/>
                  </a:spcAft>
                </a:pPr>
                <a:r>
                  <a:rPr altLang="en-US" b="1" lang="zh-CN" sz="1600">
                    <a:solidFill>
                      <a:srgbClr val="164697"/>
                    </a:solidFill>
                    <a:cs typeface="+mn-ea"/>
                    <a:sym typeface="+mn-lt"/>
                  </a:rPr>
                  <a:t>恶心 </a:t>
                </a:r>
              </a:p>
            </p:txBody>
          </p:sp>
          <p:cxnSp>
            <p:nvCxnSpPr>
              <p:cNvPr id="23" name="Straight Connector 10">
                <a:extLst>
                  <a:ext uri="{FF2B5EF4-FFF2-40B4-BE49-F238E27FC236}">
                    <a16:creationId xmlns:a16="http://schemas.microsoft.com/office/drawing/2014/main" id="{9ED31A38-2DCD-4E4B-A595-427F259DF7BA}"/>
                  </a:ext>
                </a:extLst>
              </p:cNvPr>
              <p:cNvCxnSpPr/>
              <p:nvPr/>
            </p:nvCxnSpPr>
            <p:spPr>
              <a:xfrm flipH="1" flipV="1">
                <a:off x="5526158" y="1"/>
                <a:ext cx="145051" cy="3196664"/>
              </a:xfrm>
              <a:prstGeom prst="line">
                <a:avLst/>
              </a:prstGeom>
              <a:grp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14">
              <a:extLst>
                <a:ext uri="{FF2B5EF4-FFF2-40B4-BE49-F238E27FC236}">
                  <a16:creationId xmlns:a16="http://schemas.microsoft.com/office/drawing/2014/main" id="{08FF2B7F-2CD2-42FB-86F3-7AC00B6CDDD2}"/>
                </a:ext>
              </a:extLst>
            </p:cNvPr>
            <p:cNvGrpSpPr/>
            <p:nvPr/>
          </p:nvGrpSpPr>
          <p:grpSpPr>
            <a:xfrm>
              <a:off x="9465242" y="2"/>
              <a:ext cx="1585573" cy="4472802"/>
              <a:chOff x="8022866" y="1"/>
              <a:chExt cx="1503440" cy="4241112"/>
            </a:xfrm>
            <a:effectLst>
              <a:outerShdw algn="t" blurRad="254000" dir="5400000" dist="190500" rotWithShape="0">
                <a:prstClr val="black">
                  <a:alpha val="20000"/>
                </a:prstClr>
              </a:outerShdw>
            </a:effectLst>
          </p:grpSpPr>
          <p:cxnSp>
            <p:nvCxnSpPr>
              <p:cNvPr id="17" name="Straight Connector 15">
                <a:extLst>
                  <a:ext uri="{FF2B5EF4-FFF2-40B4-BE49-F238E27FC236}">
                    <a16:creationId xmlns:a16="http://schemas.microsoft.com/office/drawing/2014/main" id="{75EB14C3-723E-42BE-962C-C67AC3F284AD}"/>
                  </a:ext>
                </a:extLst>
              </p:cNvPr>
              <p:cNvCxnSpPr/>
              <p:nvPr/>
            </p:nvCxnSpPr>
            <p:spPr>
              <a:xfrm flipH="1" flipV="1">
                <a:off x="8022866" y="1"/>
                <a:ext cx="851394" cy="29085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Oval 17">
                <a:extLst>
                  <a:ext uri="{FF2B5EF4-FFF2-40B4-BE49-F238E27FC236}">
                    <a16:creationId xmlns:a16="http://schemas.microsoft.com/office/drawing/2014/main" id="{8F3200FB-03D7-4E3C-A572-B7A3DC93096C}"/>
                  </a:ext>
                </a:extLst>
              </p:cNvPr>
              <p:cNvSpPr/>
              <p:nvPr/>
            </p:nvSpPr>
            <p:spPr>
              <a:xfrm>
                <a:off x="8150658" y="2491111"/>
                <a:ext cx="1375648" cy="1750002"/>
              </a:xfrm>
              <a:prstGeom prst="ellipse">
                <a:avLst/>
              </a:prstGeom>
              <a:solidFill>
                <a:srgbClr val="1646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tIns="96435"/>
              <a:lstStyle/>
              <a:p>
                <a:pPr algn="ctr" defTabSz="964326" fontAlgn="auto">
                  <a:lnSpc>
                    <a:spcPct val="60000"/>
                  </a:lnSpc>
                  <a:spcBef>
                    <a:spcPct val="0"/>
                  </a:spcBef>
                  <a:spcAft>
                    <a:spcPct val="0"/>
                  </a:spcAft>
                </a:pPr>
                <a:r>
                  <a:rPr altLang="en-US" b="1" lang="zh-CN" sz="2400">
                    <a:solidFill>
                      <a:srgbClr val="FFFFFF"/>
                    </a:solidFill>
                    <a:cs typeface="+mn-ea"/>
                    <a:sym typeface="+mn-lt"/>
                  </a:rPr>
                  <a:t>其他</a:t>
                </a:r>
              </a:p>
            </p:txBody>
          </p:sp>
        </p:grpSp>
      </p:grpSp>
      <p:grpSp>
        <p:nvGrpSpPr>
          <p:cNvPr id="2" name="组合 1">
            <a:extLst>
              <a:ext uri="{FF2B5EF4-FFF2-40B4-BE49-F238E27FC236}">
                <a16:creationId xmlns:a16="http://schemas.microsoft.com/office/drawing/2014/main" id="{846736E3-7E55-4AED-8A77-79123B8ABE14}"/>
              </a:ext>
            </a:extLst>
          </p:cNvPr>
          <p:cNvGrpSpPr/>
          <p:nvPr/>
        </p:nvGrpSpPr>
        <p:grpSpPr>
          <a:xfrm>
            <a:off x="2563355" y="1304693"/>
            <a:ext cx="7065290" cy="747132"/>
            <a:chOff x="5051916" y="4059828"/>
            <a:chExt cx="5227320" cy="830997"/>
          </a:xfrm>
        </p:grpSpPr>
        <p:sp>
          <p:nvSpPr>
            <p:cNvPr id="3" name="矩形: 圆角 2">
              <a:extLst>
                <a:ext uri="{FF2B5EF4-FFF2-40B4-BE49-F238E27FC236}">
                  <a16:creationId xmlns:a16="http://schemas.microsoft.com/office/drawing/2014/main" id="{23CC68D9-0F79-4BF9-BC42-3765AEF392E9}"/>
                </a:ext>
              </a:extLst>
            </p:cNvPr>
            <p:cNvSpPr/>
            <p:nvPr/>
          </p:nvSpPr>
          <p:spPr>
            <a:xfrm>
              <a:off x="5051916" y="4059828"/>
              <a:ext cx="5227320" cy="830997"/>
            </a:xfrm>
            <a:prstGeom prst="roundRect">
              <a:avLst>
                <a:gd fmla="val 44817" name="adj"/>
              </a:avLst>
            </a:prstGeom>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a:extLst>
                <a:ext uri="{FF2B5EF4-FFF2-40B4-BE49-F238E27FC236}">
                  <a16:creationId xmlns:a16="http://schemas.microsoft.com/office/drawing/2014/main" id="{A11EB330-63FC-4DF0-9697-88A560C0EAEC}"/>
                </a:ext>
              </a:extLst>
            </p:cNvPr>
            <p:cNvSpPr/>
            <p:nvPr/>
          </p:nvSpPr>
          <p:spPr>
            <a:xfrm>
              <a:off x="5347816" y="4136067"/>
              <a:ext cx="4635518" cy="610224"/>
            </a:xfrm>
            <a:prstGeom prst="rect">
              <a:avLst/>
            </a:prstGeom>
          </p:spPr>
          <p:txBody>
            <a:bodyPr wrap="square">
              <a:spAutoFit/>
            </a:bodyPr>
            <a:lstStyle/>
            <a:p>
              <a:pPr algn="dist">
                <a:lnSpc>
                  <a:spcPct val="150000"/>
                </a:lnSpc>
              </a:pPr>
              <a:r>
                <a:rPr altLang="en-US" lang="zh-CN" sz="2000">
                  <a:solidFill>
                    <a:schemeClr val="bg1"/>
                  </a:solidFill>
                  <a:cs typeface="+mn-ea"/>
                  <a:sym typeface="+mn-lt"/>
                </a:rPr>
                <a:t>输液反应的观察</a:t>
              </a:r>
            </a:p>
          </p:txBody>
        </p:sp>
      </p:grpSp>
      <p:grpSp>
        <p:nvGrpSpPr>
          <p:cNvPr id="36" name="组合 35">
            <a:extLst>
              <a:ext uri="{FF2B5EF4-FFF2-40B4-BE49-F238E27FC236}">
                <a16:creationId xmlns:a16="http://schemas.microsoft.com/office/drawing/2014/main" id="{E6B17F9F-827F-46CB-A759-14900390950C}"/>
              </a:ext>
            </a:extLst>
          </p:cNvPr>
          <p:cNvGrpSpPr/>
          <p:nvPr/>
        </p:nvGrpSpPr>
        <p:grpSpPr>
          <a:xfrm>
            <a:off x="2563355" y="5512562"/>
            <a:ext cx="7065290" cy="747132"/>
            <a:chOff x="2563355" y="5044212"/>
            <a:chExt cx="7065290" cy="747132"/>
          </a:xfrm>
        </p:grpSpPr>
        <p:sp>
          <p:nvSpPr>
            <p:cNvPr id="28" name="矩形: 圆角 27">
              <a:extLst>
                <a:ext uri="{FF2B5EF4-FFF2-40B4-BE49-F238E27FC236}">
                  <a16:creationId xmlns:a16="http://schemas.microsoft.com/office/drawing/2014/main" id="{159677F0-459E-454B-97DE-EF63069499D1}"/>
                </a:ext>
              </a:extLst>
            </p:cNvPr>
            <p:cNvSpPr/>
            <p:nvPr/>
          </p:nvSpPr>
          <p:spPr>
            <a:xfrm>
              <a:off x="2563355" y="5044212"/>
              <a:ext cx="7065290" cy="747132"/>
            </a:xfrm>
            <a:prstGeom prst="roundRect">
              <a:avLst>
                <a:gd fmla="val 44817" name="adj"/>
              </a:avLst>
            </a:prstGeom>
            <a:noFill/>
            <a:ln>
              <a:solidFill>
                <a:srgbClr val="164697"/>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a:extLst>
                <a:ext uri="{FF2B5EF4-FFF2-40B4-BE49-F238E27FC236}">
                  <a16:creationId xmlns:a16="http://schemas.microsoft.com/office/drawing/2014/main" id="{201E34EC-FBF2-4128-9B1A-33C70FBE26EB}"/>
                </a:ext>
              </a:extLst>
            </p:cNvPr>
            <p:cNvSpPr/>
            <p:nvPr/>
          </p:nvSpPr>
          <p:spPr>
            <a:xfrm>
              <a:off x="2790056" y="5205616"/>
              <a:ext cx="6794394" cy="457200"/>
            </a:xfrm>
            <a:prstGeom prst="rect">
              <a:avLst/>
            </a:prstGeom>
          </p:spPr>
          <p:txBody>
            <a:bodyPr wrap="square">
              <a:spAutoFit/>
            </a:bodyPr>
            <a:lstStyle/>
            <a:p>
              <a:pPr algn="dist"/>
              <a:r>
                <a:rPr altLang="en-US" lang="zh-CN" sz="2400">
                  <a:solidFill>
                    <a:srgbClr val="164697"/>
                  </a:solidFill>
                  <a:cs typeface="+mn-ea"/>
                  <a:sym typeface="+mn-lt"/>
                </a:rPr>
                <a:t>药物不良反应的观察</a:t>
              </a:r>
            </a:p>
          </p:txBody>
        </p:sp>
      </p:grpSp>
    </p:spTree>
    <p:extLst>
      <p:ext uri="{BB962C8B-B14F-4D97-AF65-F5344CB8AC3E}">
        <p14:creationId val="1547670830"/>
      </p:ext>
    </p:extLst>
  </p:cSld>
  <p:clrMapOvr>
    <a:masterClrMapping/>
  </p:clrMapOvr>
  <mc:AlternateContent>
    <mc:Choice Requires="p15">
      <p:transition advTm="3000" p14:dur="1250" spd="slow">
        <p15:prstTrans prst="pageCurlDoubl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750" id="7"/>
                                        <p:tgtEl>
                                          <p:spTgt spid="2"/>
                                        </p:tgtEl>
                                        <p:attrNameLst>
                                          <p:attrName>ppt_y</p:attrName>
                                        </p:attrNameLst>
                                      </p:cBhvr>
                                      <p:tavLst>
                                        <p:tav tm="0">
                                          <p:val>
                                            <p:strVal val="#ppt_y+#ppt_h*1.125000"/>
                                          </p:val>
                                        </p:tav>
                                        <p:tav tm="100000">
                                          <p:val>
                                            <p:strVal val="#ppt_y"/>
                                          </p:val>
                                        </p:tav>
                                      </p:tavLst>
                                    </p:anim>
                                    <p:animEffect filter="wipe(up)" transition="in">
                                      <p:cBhvr>
                                        <p:cTn dur="750" id="8"/>
                                        <p:tgtEl>
                                          <p:spTgt spid="2"/>
                                        </p:tgtEl>
                                      </p:cBhvr>
                                    </p:animEffect>
                                  </p:childTnLst>
                                </p:cTn>
                              </p:par>
                            </p:childTnLst>
                          </p:cTn>
                        </p:par>
                        <p:par>
                          <p:cTn fill="hold" id="9" nodeType="afterGroup">
                            <p:stCondLst>
                              <p:cond delay="750"/>
                            </p:stCondLst>
                            <p:childTnLst>
                              <p:par>
                                <p:cTn fill="hold" id="10" nodeType="afterEffect" presetClass="entr" presetID="22" presetSubtype="1">
                                  <p:stCondLst>
                                    <p:cond delay="0"/>
                                  </p:stCondLst>
                                  <p:childTnLst>
                                    <p:set>
                                      <p:cBhvr>
                                        <p:cTn dur="1" fill="hold" id="11">
                                          <p:stCondLst>
                                            <p:cond delay="0"/>
                                          </p:stCondLst>
                                        </p:cTn>
                                        <p:tgtEl>
                                          <p:spTgt spid="11"/>
                                        </p:tgtEl>
                                        <p:attrNameLst>
                                          <p:attrName>style.visibility</p:attrName>
                                        </p:attrNameLst>
                                      </p:cBhvr>
                                      <p:to>
                                        <p:strVal val="visible"/>
                                      </p:to>
                                    </p:set>
                                    <p:animEffect filter="wipe(up)" transition="in">
                                      <p:cBhvr>
                                        <p:cTn dur="750" id="12"/>
                                        <p:tgtEl>
                                          <p:spTgt spid="11"/>
                                        </p:tgtEl>
                                      </p:cBhvr>
                                    </p:animEffect>
                                  </p:childTnLst>
                                </p:cTn>
                              </p:par>
                            </p:childTnLst>
                          </p:cTn>
                        </p:par>
                        <p:par>
                          <p:cTn fill="hold" id="13" nodeType="afterGroup">
                            <p:stCondLst>
                              <p:cond delay="1500"/>
                            </p:stCondLst>
                            <p:childTnLst>
                              <p:par>
                                <p:cTn fill="hold" id="14" nodeType="afterEffect" presetClass="entr" presetID="53" presetSubtype="0">
                                  <p:stCondLst>
                                    <p:cond delay="0"/>
                                  </p:stCondLst>
                                  <p:childTnLst>
                                    <p:set>
                                      <p:cBhvr>
                                        <p:cTn dur="1" fill="hold" id="15">
                                          <p:stCondLst>
                                            <p:cond delay="0"/>
                                          </p:stCondLst>
                                        </p:cTn>
                                        <p:tgtEl>
                                          <p:spTgt spid="36"/>
                                        </p:tgtEl>
                                        <p:attrNameLst>
                                          <p:attrName>style.visibility</p:attrName>
                                        </p:attrNameLst>
                                      </p:cBhvr>
                                      <p:to>
                                        <p:strVal val="visible"/>
                                      </p:to>
                                    </p:set>
                                    <p:anim calcmode="lin" valueType="num">
                                      <p:cBhvr>
                                        <p:cTn dur="750" fill="hold" id="16"/>
                                        <p:tgtEl>
                                          <p:spTgt spid="36"/>
                                        </p:tgtEl>
                                        <p:attrNameLst>
                                          <p:attrName>ppt_w</p:attrName>
                                        </p:attrNameLst>
                                      </p:cBhvr>
                                      <p:tavLst>
                                        <p:tav tm="0">
                                          <p:val>
                                            <p:fltVal val="0"/>
                                          </p:val>
                                        </p:tav>
                                        <p:tav tm="100000">
                                          <p:val>
                                            <p:strVal val="#ppt_w"/>
                                          </p:val>
                                        </p:tav>
                                      </p:tavLst>
                                    </p:anim>
                                    <p:anim calcmode="lin" valueType="num">
                                      <p:cBhvr>
                                        <p:cTn dur="750" fill="hold" id="17"/>
                                        <p:tgtEl>
                                          <p:spTgt spid="36"/>
                                        </p:tgtEl>
                                        <p:attrNameLst>
                                          <p:attrName>ppt_h</p:attrName>
                                        </p:attrNameLst>
                                      </p:cBhvr>
                                      <p:tavLst>
                                        <p:tav tm="0">
                                          <p:val>
                                            <p:fltVal val="0"/>
                                          </p:val>
                                        </p:tav>
                                        <p:tav tm="100000">
                                          <p:val>
                                            <p:strVal val="#ppt_h"/>
                                          </p:val>
                                        </p:tav>
                                      </p:tavLst>
                                    </p:anim>
                                    <p:animEffect filter="fade" transition="in">
                                      <p:cBhvr>
                                        <p:cTn dur="750" id="18"/>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A467E146-E939-4C85-8B80-EAD07C627B1E}"/>
              </a:ext>
            </a:extLst>
          </p:cNvPr>
          <p:cNvGrpSpPr/>
          <p:nvPr/>
        </p:nvGrpSpPr>
        <p:grpSpPr>
          <a:xfrm>
            <a:off x="2563355" y="1304693"/>
            <a:ext cx="7065290" cy="747132"/>
            <a:chOff x="5051916" y="4059828"/>
            <a:chExt cx="5227320" cy="830997"/>
          </a:xfrm>
        </p:grpSpPr>
        <p:sp>
          <p:nvSpPr>
            <p:cNvPr id="3" name="矩形: 圆角 2">
              <a:extLst>
                <a:ext uri="{FF2B5EF4-FFF2-40B4-BE49-F238E27FC236}">
                  <a16:creationId xmlns:a16="http://schemas.microsoft.com/office/drawing/2014/main" id="{35F7DA90-7369-4D97-B450-37F48CB8CD8E}"/>
                </a:ext>
              </a:extLst>
            </p:cNvPr>
            <p:cNvSpPr/>
            <p:nvPr/>
          </p:nvSpPr>
          <p:spPr>
            <a:xfrm>
              <a:off x="5051916" y="4059828"/>
              <a:ext cx="5227320" cy="830997"/>
            </a:xfrm>
            <a:prstGeom prst="roundRect">
              <a:avLst>
                <a:gd fmla="val 44817" name="adj"/>
              </a:avLst>
            </a:prstGeom>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a:extLst>
                <a:ext uri="{FF2B5EF4-FFF2-40B4-BE49-F238E27FC236}">
                  <a16:creationId xmlns:a16="http://schemas.microsoft.com/office/drawing/2014/main" id="{4162882A-7A5B-4817-B563-C455895BB307}"/>
                </a:ext>
              </a:extLst>
            </p:cNvPr>
            <p:cNvSpPr/>
            <p:nvPr/>
          </p:nvSpPr>
          <p:spPr>
            <a:xfrm>
              <a:off x="5347816" y="4136067"/>
              <a:ext cx="4635518" cy="610224"/>
            </a:xfrm>
            <a:prstGeom prst="rect">
              <a:avLst/>
            </a:prstGeom>
          </p:spPr>
          <p:txBody>
            <a:bodyPr wrap="square">
              <a:spAutoFit/>
            </a:bodyPr>
            <a:lstStyle/>
            <a:p>
              <a:pPr algn="dist">
                <a:lnSpc>
                  <a:spcPct val="150000"/>
                </a:lnSpc>
              </a:pPr>
              <a:r>
                <a:rPr altLang="en-US" lang="zh-CN" sz="2000">
                  <a:solidFill>
                    <a:schemeClr val="bg1"/>
                  </a:solidFill>
                  <a:cs typeface="+mn-ea"/>
                  <a:sym typeface="+mn-lt"/>
                </a:rPr>
                <a:t>特殊药物的规定</a:t>
              </a:r>
            </a:p>
          </p:txBody>
        </p:sp>
      </p:grpSp>
      <p:sp>
        <p:nvSpPr>
          <p:cNvPr id="11" name="TextBox 82">
            <a:extLst>
              <a:ext uri="{FF2B5EF4-FFF2-40B4-BE49-F238E27FC236}">
                <a16:creationId xmlns:a16="http://schemas.microsoft.com/office/drawing/2014/main" id="{84E6B2A8-B564-43D3-92E9-E941726A5222}"/>
              </a:ext>
            </a:extLst>
          </p:cNvPr>
          <p:cNvSpPr txBox="1"/>
          <p:nvPr/>
        </p:nvSpPr>
        <p:spPr>
          <a:xfrm>
            <a:off x="2528336" y="2376560"/>
            <a:ext cx="1862800" cy="1170432"/>
          </a:xfrm>
          <a:prstGeom prst="rect">
            <a:avLst/>
          </a:prstGeom>
          <a:noFill/>
        </p:spPr>
        <p:txBody>
          <a:bodyPr anchor="t" bIns="0" lIns="0" rIns="0" rtlCol="0" tIns="0" wrap="square">
            <a:spAutoFit/>
          </a:bodyPr>
          <a:lstStyle/>
          <a:p>
            <a:pPr algn="ctr" defTabSz="609402">
              <a:lnSpc>
                <a:spcPct val="120000"/>
              </a:lnSpc>
              <a:spcBef>
                <a:spcPct val="0"/>
              </a:spcBef>
            </a:pPr>
            <a:r>
              <a:rPr altLang="en-US" lang="zh-CN" sz="1600">
                <a:cs typeface="+mn-ea"/>
                <a:sym typeface="+mn-lt"/>
              </a:rPr>
              <a:t>氯化钾：静脉泵入高浓度钾时，应连续监测心电图，并每2小时测一次血清钾</a:t>
            </a:r>
          </a:p>
        </p:txBody>
      </p:sp>
      <p:sp>
        <p:nvSpPr>
          <p:cNvPr id="12" name="TextBox 31">
            <a:extLst>
              <a:ext uri="{FF2B5EF4-FFF2-40B4-BE49-F238E27FC236}">
                <a16:creationId xmlns:a16="http://schemas.microsoft.com/office/drawing/2014/main" id="{0E33241B-9B06-4819-926C-CDB080BCAB6D}"/>
              </a:ext>
            </a:extLst>
          </p:cNvPr>
          <p:cNvSpPr txBox="1"/>
          <p:nvPr/>
        </p:nvSpPr>
        <p:spPr>
          <a:xfrm>
            <a:off x="7862379" y="2468113"/>
            <a:ext cx="1862800" cy="1170432"/>
          </a:xfrm>
          <a:prstGeom prst="rect">
            <a:avLst/>
          </a:prstGeom>
          <a:noFill/>
        </p:spPr>
        <p:txBody>
          <a:bodyPr anchor="t" bIns="0" lIns="0" rIns="0" rtlCol="0" tIns="0" wrap="square">
            <a:spAutoFit/>
          </a:bodyPr>
          <a:lstStyle/>
          <a:p>
            <a:pPr algn="ctr" defTabSz="609402">
              <a:lnSpc>
                <a:spcPct val="120000"/>
              </a:lnSpc>
              <a:spcBef>
                <a:spcPct val="0"/>
              </a:spcBef>
            </a:pPr>
            <a:r>
              <a:rPr altLang="en-US" lang="zh-CN" sz="1600">
                <a:cs typeface="+mn-ea"/>
                <a:sym typeface="+mn-lt"/>
              </a:rPr>
              <a:t>影响血液动力学药物：如硝酸酯类，每15—60分钟监测并记录血压及心率</a:t>
            </a:r>
          </a:p>
        </p:txBody>
      </p:sp>
      <p:sp>
        <p:nvSpPr>
          <p:cNvPr id="13" name="TextBox 32">
            <a:extLst>
              <a:ext uri="{FF2B5EF4-FFF2-40B4-BE49-F238E27FC236}">
                <a16:creationId xmlns:a16="http://schemas.microsoft.com/office/drawing/2014/main" id="{6BDBF7C9-BF19-46BA-BA4B-C617207AFC28}"/>
              </a:ext>
            </a:extLst>
          </p:cNvPr>
          <p:cNvSpPr txBox="1"/>
          <p:nvPr/>
        </p:nvSpPr>
        <p:spPr>
          <a:xfrm>
            <a:off x="1797298" y="4016288"/>
            <a:ext cx="1860420" cy="1170432"/>
          </a:xfrm>
          <a:prstGeom prst="rect">
            <a:avLst/>
          </a:prstGeom>
          <a:noFill/>
        </p:spPr>
        <p:txBody>
          <a:bodyPr anchor="t" bIns="0" lIns="0" rIns="0" rtlCol="0" tIns="0" wrap="square">
            <a:spAutoFit/>
          </a:bodyPr>
          <a:lstStyle/>
          <a:p>
            <a:pPr algn="ctr" defTabSz="609402">
              <a:lnSpc>
                <a:spcPct val="120000"/>
              </a:lnSpc>
              <a:spcBef>
                <a:spcPct val="0"/>
              </a:spcBef>
            </a:pPr>
            <a:r>
              <a:rPr altLang="en-US" lang="zh-CN" sz="1600">
                <a:cs typeface="+mn-ea"/>
                <a:sym typeface="+mn-lt"/>
              </a:rPr>
              <a:t>规定需中心静脉进入的特殊药物：如TPN（糖浓度﹥10%）腐蚀性化疗药物</a:t>
            </a:r>
          </a:p>
        </p:txBody>
      </p:sp>
      <p:sp>
        <p:nvSpPr>
          <p:cNvPr id="14" name="TextBox 33">
            <a:extLst>
              <a:ext uri="{FF2B5EF4-FFF2-40B4-BE49-F238E27FC236}">
                <a16:creationId xmlns:a16="http://schemas.microsoft.com/office/drawing/2014/main" id="{6E66D5D7-25BA-4329-B50C-7FB68CDF8624}"/>
              </a:ext>
            </a:extLst>
          </p:cNvPr>
          <p:cNvSpPr txBox="1"/>
          <p:nvPr/>
        </p:nvSpPr>
        <p:spPr>
          <a:xfrm>
            <a:off x="5164599" y="5710374"/>
            <a:ext cx="1862800" cy="877824"/>
          </a:xfrm>
          <a:prstGeom prst="rect">
            <a:avLst/>
          </a:prstGeom>
          <a:noFill/>
        </p:spPr>
        <p:txBody>
          <a:bodyPr anchor="t" bIns="0" lIns="0" rIns="0" rtlCol="0" tIns="0" wrap="square">
            <a:spAutoFit/>
          </a:bodyPr>
          <a:lstStyle/>
          <a:p>
            <a:pPr algn="ctr" defTabSz="609402">
              <a:lnSpc>
                <a:spcPct val="120000"/>
              </a:lnSpc>
              <a:spcBef>
                <a:spcPct val="0"/>
              </a:spcBef>
            </a:pPr>
            <a:r>
              <a:rPr altLang="en-US" lang="zh-CN" sz="1600">
                <a:cs typeface="+mn-ea"/>
                <a:sym typeface="+mn-lt"/>
              </a:rPr>
              <a:t>胰岛素：用后30分钟必须观察并记录有无低血糖反应</a:t>
            </a:r>
          </a:p>
        </p:txBody>
      </p:sp>
      <p:sp>
        <p:nvSpPr>
          <p:cNvPr id="15" name="TextBox 34">
            <a:extLst>
              <a:ext uri="{FF2B5EF4-FFF2-40B4-BE49-F238E27FC236}">
                <a16:creationId xmlns:a16="http://schemas.microsoft.com/office/drawing/2014/main" id="{8DA8672B-B7F4-489D-85BB-F1CA907156DA}"/>
              </a:ext>
            </a:extLst>
          </p:cNvPr>
          <p:cNvSpPr txBox="1"/>
          <p:nvPr/>
        </p:nvSpPr>
        <p:spPr>
          <a:xfrm>
            <a:off x="8936758" y="4016288"/>
            <a:ext cx="1862800" cy="1170432"/>
          </a:xfrm>
          <a:prstGeom prst="rect">
            <a:avLst/>
          </a:prstGeom>
          <a:noFill/>
        </p:spPr>
        <p:txBody>
          <a:bodyPr anchor="t" bIns="0" lIns="0" rIns="0" rtlCol="0" tIns="0" wrap="square">
            <a:spAutoFit/>
          </a:bodyPr>
          <a:lstStyle/>
          <a:p>
            <a:pPr algn="ctr" defTabSz="609402">
              <a:lnSpc>
                <a:spcPct val="120000"/>
              </a:lnSpc>
              <a:spcBef>
                <a:spcPct val="0"/>
              </a:spcBef>
            </a:pPr>
            <a:r>
              <a:rPr altLang="en-US" lang="zh-CN" sz="1600">
                <a:cs typeface="+mn-ea"/>
                <a:sym typeface="+mn-lt"/>
              </a:rPr>
              <a:t>有皮试要求的抗生素：首次使用，30分钟内观察并记录有无过敏反应 </a:t>
            </a:r>
          </a:p>
        </p:txBody>
      </p:sp>
      <p:grpSp>
        <p:nvGrpSpPr>
          <p:cNvPr id="27" name="组合 26">
            <a:extLst>
              <a:ext uri="{FF2B5EF4-FFF2-40B4-BE49-F238E27FC236}">
                <a16:creationId xmlns:a16="http://schemas.microsoft.com/office/drawing/2014/main" id="{2DC496E9-662E-44B9-91A4-627E80C59F5F}"/>
              </a:ext>
            </a:extLst>
          </p:cNvPr>
          <p:cNvGrpSpPr/>
          <p:nvPr/>
        </p:nvGrpSpPr>
        <p:grpSpPr>
          <a:xfrm>
            <a:off x="4600071" y="2468113"/>
            <a:ext cx="2991858" cy="3016650"/>
            <a:chOff x="4600071" y="2468113"/>
            <a:chExt cx="2991858" cy="3016650"/>
          </a:xfrm>
        </p:grpSpPr>
        <p:grpSp>
          <p:nvGrpSpPr>
            <p:cNvPr id="5" name="组合 4">
              <a:extLst>
                <a:ext uri="{FF2B5EF4-FFF2-40B4-BE49-F238E27FC236}">
                  <a16:creationId xmlns:a16="http://schemas.microsoft.com/office/drawing/2014/main" id="{9BED335D-0BEF-425B-9CB6-DBBAD41DB6A0}"/>
                </a:ext>
              </a:extLst>
            </p:cNvPr>
            <p:cNvGrpSpPr/>
            <p:nvPr/>
          </p:nvGrpSpPr>
          <p:grpSpPr>
            <a:xfrm>
              <a:off x="4600071" y="2468113"/>
              <a:ext cx="2991858" cy="3016650"/>
              <a:chOff x="7528147" y="1324444"/>
              <a:chExt cx="4445066" cy="4481900"/>
            </a:xfrm>
            <a:solidFill>
              <a:srgbClr val="164697"/>
            </a:solidFill>
          </p:grpSpPr>
          <p:sp>
            <p:nvSpPr>
              <p:cNvPr id="6" name="Freeform 41">
                <a:extLst>
                  <a:ext uri="{FF2B5EF4-FFF2-40B4-BE49-F238E27FC236}">
                    <a16:creationId xmlns:a16="http://schemas.microsoft.com/office/drawing/2014/main" id="{B4B1924B-A92B-4EF8-8181-5F630E174156}"/>
                  </a:ext>
                </a:extLst>
              </p:cNvPr>
              <p:cNvSpPr/>
              <p:nvPr/>
            </p:nvSpPr>
            <p:spPr bwMode="auto">
              <a:xfrm>
                <a:off x="10511614" y="1997482"/>
                <a:ext cx="1461599" cy="3147542"/>
              </a:xfrm>
              <a:custGeom>
                <a:gdLst>
                  <a:gd fmla="*/ 8 w 395" name="T0"/>
                  <a:gd fmla="*/ 767 h 851" name="T1"/>
                  <a:gd fmla="*/ 39 w 395" name="T2"/>
                  <a:gd fmla="*/ 760 h 851" name="T3"/>
                  <a:gd fmla="*/ 54 w 395" name="T4"/>
                  <a:gd fmla="*/ 716 h 851" name="T5"/>
                  <a:gd fmla="*/ 27 w 395" name="T6"/>
                  <a:gd fmla="*/ 635 h 851" name="T7"/>
                  <a:gd fmla="*/ 101 w 395" name="T8"/>
                  <a:gd fmla="*/ 407 h 851" name="T9"/>
                  <a:gd fmla="*/ 171 w 395" name="T10"/>
                  <a:gd fmla="*/ 356 h 851" name="T11"/>
                  <a:gd fmla="*/ 184 w 395" name="T12"/>
                  <a:gd fmla="*/ 342 h 851" name="T13"/>
                  <a:gd fmla="*/ 207 w 395" name="T14"/>
                  <a:gd fmla="*/ 0 h 851" name="T15"/>
                  <a:gd fmla="*/ 395 w 395" name="T16"/>
                  <a:gd fmla="*/ 433 h 851" name="T17"/>
                  <a:gd fmla="*/ 341 w 395" name="T18"/>
                  <a:gd fmla="*/ 681 h 851" name="T19"/>
                  <a:gd fmla="*/ 341 w 395" name="T20"/>
                  <a:gd fmla="*/ 681 h 851" name="T21"/>
                  <a:gd fmla="*/ 8 w 395" name="T22"/>
                  <a:gd fmla="*/ 767 h 85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51" w="395">
                    <a:moveTo>
                      <a:pt x="8" y="767"/>
                    </a:moveTo>
                    <a:cubicBezTo>
                      <a:pt x="19" y="769"/>
                      <a:pt x="30" y="767"/>
                      <a:pt x="39" y="760"/>
                    </a:cubicBezTo>
                    <a:cubicBezTo>
                      <a:pt x="53" y="750"/>
                      <a:pt x="59" y="732"/>
                      <a:pt x="54" y="716"/>
                    </a:cubicBezTo>
                    <a:cubicBezTo>
                      <a:pt x="27" y="635"/>
                      <a:pt x="27" y="635"/>
                      <a:pt x="27" y="635"/>
                    </a:cubicBezTo>
                    <a:cubicBezTo>
                      <a:pt x="0" y="551"/>
                      <a:pt x="30" y="458"/>
                      <a:pt x="101" y="407"/>
                    </a:cubicBezTo>
                    <a:cubicBezTo>
                      <a:pt x="171" y="356"/>
                      <a:pt x="171" y="356"/>
                      <a:pt x="171" y="356"/>
                    </a:cubicBezTo>
                    <a:cubicBezTo>
                      <a:pt x="171" y="356"/>
                      <a:pt x="179" y="350"/>
                      <a:pt x="184" y="342"/>
                    </a:cubicBezTo>
                    <a:cubicBezTo>
                      <a:pt x="222" y="298"/>
                      <a:pt x="338" y="140"/>
                      <a:pt x="207" y="0"/>
                    </a:cubicBezTo>
                    <a:cubicBezTo>
                      <a:pt x="323" y="108"/>
                      <a:pt x="395" y="262"/>
                      <a:pt x="395" y="433"/>
                    </a:cubicBezTo>
                    <a:cubicBezTo>
                      <a:pt x="395" y="522"/>
                      <a:pt x="376" y="606"/>
                      <a:pt x="341" y="681"/>
                    </a:cubicBezTo>
                    <a:cubicBezTo>
                      <a:pt x="341" y="681"/>
                      <a:pt x="341" y="681"/>
                      <a:pt x="341" y="681"/>
                    </a:cubicBezTo>
                    <a:cubicBezTo>
                      <a:pt x="249" y="851"/>
                      <a:pt x="62" y="789"/>
                      <a:pt x="8" y="767"/>
                    </a:cubicBezTo>
                    <a:close/>
                  </a:path>
                </a:pathLst>
              </a:custGeom>
              <a:grpFill/>
              <a:ln w="3175">
                <a:noFill/>
              </a:ln>
              <a:effectLst>
                <a:outerShdw algn="ctr" rotWithShape="0" sx="103000" sy="103000">
                  <a:prstClr val="black">
                    <a:alpha val="10000"/>
                  </a:prstClr>
                </a:outerShdw>
              </a:effectLst>
            </p:spPr>
            <p:txBody>
              <a:bodyPr/>
              <a:lstStyle>
                <a:lvl1pPr>
                  <a:defRPr sz="2400">
                    <a:solidFill>
                      <a:schemeClr val="tx1"/>
                    </a:solidFill>
                    <a:latin charset="0" panose="02000000000000000000" pitchFamily="2" typeface="Roboto Condensed Light"/>
                    <a:ea charset="0" panose="02000000000000000000" pitchFamily="2" typeface="Roboto Condensed Light"/>
                    <a:cs charset="0" panose="02000000000000000000" pitchFamily="2" typeface="Roboto Condensed Light"/>
                  </a:defRPr>
                </a:lvl1pPr>
                <a:lvl2pPr indent="-285750" marL="742950">
                  <a:defRPr sz="2400">
                    <a:solidFill>
                      <a:schemeClr val="tx1"/>
                    </a:solidFill>
                    <a:latin charset="0" panose="02000000000000000000" pitchFamily="2" typeface="Roboto Condensed Light"/>
                    <a:ea charset="0" panose="02000000000000000000" pitchFamily="2" typeface="Roboto Condensed Light"/>
                    <a:cs charset="0" panose="02000000000000000000" pitchFamily="2" typeface="Roboto Condensed Light"/>
                  </a:defRPr>
                </a:lvl2pPr>
                <a:lvl3pPr indent="-228600" marL="1143000">
                  <a:defRPr sz="2400">
                    <a:solidFill>
                      <a:schemeClr val="tx1"/>
                    </a:solidFill>
                    <a:latin charset="0" panose="02000000000000000000" pitchFamily="2" typeface="Roboto Condensed Light"/>
                    <a:ea charset="0" panose="02000000000000000000" pitchFamily="2" typeface="Roboto Condensed Light"/>
                    <a:cs charset="0" panose="02000000000000000000" pitchFamily="2" typeface="Roboto Condensed Light"/>
                  </a:defRPr>
                </a:lvl3pPr>
                <a:lvl4pPr indent="-228600" marL="1600200">
                  <a:defRPr sz="2400">
                    <a:solidFill>
                      <a:schemeClr val="tx1"/>
                    </a:solidFill>
                    <a:latin charset="0" panose="02000000000000000000" pitchFamily="2" typeface="Roboto Condensed Light"/>
                    <a:ea charset="0" panose="02000000000000000000" pitchFamily="2" typeface="Roboto Condensed Light"/>
                    <a:cs charset="0" panose="02000000000000000000" pitchFamily="2" typeface="Roboto Condensed Light"/>
                  </a:defRPr>
                </a:lvl4pPr>
                <a:lvl5pPr indent="-228600" marL="2057400">
                  <a:defRPr sz="2400">
                    <a:solidFill>
                      <a:schemeClr val="tx1"/>
                    </a:solidFill>
                    <a:latin charset="0" panose="02000000000000000000" pitchFamily="2" typeface="Roboto Condensed Light"/>
                    <a:ea charset="0" panose="02000000000000000000" pitchFamily="2" typeface="Roboto Condensed Light"/>
                    <a:cs charset="0" panose="02000000000000000000" pitchFamily="2" typeface="Roboto Condensed Light"/>
                  </a:defRPr>
                </a:lvl5pPr>
                <a:lvl6pPr defTabSz="1217613" eaLnBrk="0" fontAlgn="base" hangingPunct="0" indent="-228600" marL="2514600">
                  <a:spcBef>
                    <a:spcPct val="0"/>
                  </a:spcBef>
                  <a:spcAft>
                    <a:spcPct val="0"/>
                  </a:spcAft>
                  <a:defRPr sz="2400">
                    <a:solidFill>
                      <a:schemeClr val="tx1"/>
                    </a:solidFill>
                    <a:latin charset="0" panose="02000000000000000000" pitchFamily="2" typeface="Roboto Condensed Light"/>
                    <a:ea charset="0" panose="02000000000000000000" pitchFamily="2" typeface="Roboto Condensed Light"/>
                    <a:cs charset="0" panose="02000000000000000000" pitchFamily="2" typeface="Roboto Condensed Light"/>
                  </a:defRPr>
                </a:lvl6pPr>
                <a:lvl7pPr defTabSz="1217613" eaLnBrk="0" fontAlgn="base" hangingPunct="0" indent="-228600" marL="2971800">
                  <a:spcBef>
                    <a:spcPct val="0"/>
                  </a:spcBef>
                  <a:spcAft>
                    <a:spcPct val="0"/>
                  </a:spcAft>
                  <a:defRPr sz="2400">
                    <a:solidFill>
                      <a:schemeClr val="tx1"/>
                    </a:solidFill>
                    <a:latin charset="0" panose="02000000000000000000" pitchFamily="2" typeface="Roboto Condensed Light"/>
                    <a:ea charset="0" panose="02000000000000000000" pitchFamily="2" typeface="Roboto Condensed Light"/>
                    <a:cs charset="0" panose="02000000000000000000" pitchFamily="2" typeface="Roboto Condensed Light"/>
                  </a:defRPr>
                </a:lvl7pPr>
                <a:lvl8pPr defTabSz="1217613" eaLnBrk="0" fontAlgn="base" hangingPunct="0" indent="-228600" marL="3429000">
                  <a:spcBef>
                    <a:spcPct val="0"/>
                  </a:spcBef>
                  <a:spcAft>
                    <a:spcPct val="0"/>
                  </a:spcAft>
                  <a:defRPr sz="2400">
                    <a:solidFill>
                      <a:schemeClr val="tx1"/>
                    </a:solidFill>
                    <a:latin charset="0" panose="02000000000000000000" pitchFamily="2" typeface="Roboto Condensed Light"/>
                    <a:ea charset="0" panose="02000000000000000000" pitchFamily="2" typeface="Roboto Condensed Light"/>
                    <a:cs charset="0" panose="02000000000000000000" pitchFamily="2" typeface="Roboto Condensed Light"/>
                  </a:defRPr>
                </a:lvl8pPr>
                <a:lvl9pPr defTabSz="1217613" eaLnBrk="0" fontAlgn="base" hangingPunct="0" indent="-228600" marL="3886200">
                  <a:spcBef>
                    <a:spcPct val="0"/>
                  </a:spcBef>
                  <a:spcAft>
                    <a:spcPct val="0"/>
                  </a:spcAft>
                  <a:defRPr sz="2400">
                    <a:solidFill>
                      <a:schemeClr val="tx1"/>
                    </a:solidFill>
                    <a:latin charset="0" panose="02000000000000000000" pitchFamily="2" typeface="Roboto Condensed Light"/>
                    <a:ea charset="0" panose="02000000000000000000" pitchFamily="2" typeface="Roboto Condensed Light"/>
                    <a:cs charset="0" panose="02000000000000000000" pitchFamily="2" typeface="Roboto Condensed Light"/>
                  </a:defRPr>
                </a:lvl9pPr>
              </a:lstStyle>
              <a:p>
                <a:pPr defTabSz="964326" fontAlgn="auto" latinLnBrk="1">
                  <a:spcBef>
                    <a:spcPct val="0"/>
                  </a:spcBef>
                  <a:spcAft>
                    <a:spcPct val="0"/>
                  </a:spcAft>
                </a:pPr>
                <a:endParaRPr altLang="en-US" lang="en-US" sz="2531">
                  <a:solidFill>
                    <a:srgbClr val="222222"/>
                  </a:solidFill>
                  <a:latin typeface="+mn-lt"/>
                  <a:ea typeface="+mn-ea"/>
                  <a:cs typeface="+mn-ea"/>
                  <a:sym typeface="+mn-lt"/>
                </a:endParaRPr>
              </a:p>
            </p:txBody>
          </p:sp>
          <p:sp>
            <p:nvSpPr>
              <p:cNvPr id="7" name="Freeform 37">
                <a:extLst>
                  <a:ext uri="{FF2B5EF4-FFF2-40B4-BE49-F238E27FC236}">
                    <a16:creationId xmlns:a16="http://schemas.microsoft.com/office/drawing/2014/main" id="{D6B686C3-4E65-45DE-AB2C-781E86B44249}"/>
                  </a:ext>
                </a:extLst>
              </p:cNvPr>
              <p:cNvSpPr/>
              <p:nvPr/>
            </p:nvSpPr>
            <p:spPr bwMode="auto">
              <a:xfrm>
                <a:off x="8725217" y="1324444"/>
                <a:ext cx="3040392" cy="1938752"/>
              </a:xfrm>
              <a:custGeom>
                <a:gdLst>
                  <a:gd fmla="*/ 667 w 822" name="T0"/>
                  <a:gd fmla="*/ 524 h 524" name="T1"/>
                  <a:gd fmla="*/ 671 w 822" name="T2"/>
                  <a:gd fmla="*/ 492 h 524" name="T3"/>
                  <a:gd fmla="*/ 634 w 822" name="T4"/>
                  <a:gd fmla="*/ 465 h 524" name="T5"/>
                  <a:gd fmla="*/ 548 w 822" name="T6"/>
                  <a:gd fmla="*/ 465 h 524" name="T7"/>
                  <a:gd fmla="*/ 354 w 822" name="T8"/>
                  <a:gd fmla="*/ 324 h 524" name="T9"/>
                  <a:gd fmla="*/ 327 w 822" name="T10"/>
                  <a:gd fmla="*/ 243 h 524" name="T11"/>
                  <a:gd fmla="*/ 318 w 822" name="T12"/>
                  <a:gd fmla="*/ 225 h 524" name="T13"/>
                  <a:gd fmla="*/ 0 w 822" name="T14"/>
                  <a:gd fmla="*/ 98 h 524" name="T15"/>
                  <a:gd fmla="*/ 470 w 822" name="T16"/>
                  <a:gd fmla="*/ 53 h 524" name="T17"/>
                  <a:gd fmla="*/ 689 w 822" name="T18"/>
                  <a:gd fmla="*/ 181 h 524" name="T19"/>
                  <a:gd fmla="*/ 689 w 822" name="T20"/>
                  <a:gd fmla="*/ 181 h 524" name="T21"/>
                  <a:gd fmla="*/ 667 w 822" name="T22"/>
                  <a:gd fmla="*/ 524 h 52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24" w="822">
                    <a:moveTo>
                      <a:pt x="667" y="524"/>
                    </a:moveTo>
                    <a:cubicBezTo>
                      <a:pt x="673" y="515"/>
                      <a:pt x="674" y="503"/>
                      <a:pt x="671" y="492"/>
                    </a:cubicBezTo>
                    <a:cubicBezTo>
                      <a:pt x="666" y="476"/>
                      <a:pt x="651" y="465"/>
                      <a:pt x="634" y="465"/>
                    </a:cubicBezTo>
                    <a:cubicBezTo>
                      <a:pt x="548" y="465"/>
                      <a:pt x="548" y="465"/>
                      <a:pt x="548" y="465"/>
                    </a:cubicBezTo>
                    <a:cubicBezTo>
                      <a:pt x="459" y="465"/>
                      <a:pt x="381" y="408"/>
                      <a:pt x="354" y="324"/>
                    </a:cubicBezTo>
                    <a:cubicBezTo>
                      <a:pt x="327" y="243"/>
                      <a:pt x="327" y="243"/>
                      <a:pt x="327" y="243"/>
                    </a:cubicBezTo>
                    <a:cubicBezTo>
                      <a:pt x="327" y="243"/>
                      <a:pt x="324" y="232"/>
                      <a:pt x="318" y="225"/>
                    </a:cubicBezTo>
                    <a:cubicBezTo>
                      <a:pt x="288" y="176"/>
                      <a:pt x="173" y="17"/>
                      <a:pt x="0" y="98"/>
                    </a:cubicBezTo>
                    <a:cubicBezTo>
                      <a:pt x="139" y="21"/>
                      <a:pt x="307" y="0"/>
                      <a:pt x="470" y="53"/>
                    </a:cubicBezTo>
                    <a:cubicBezTo>
                      <a:pt x="554" y="80"/>
                      <a:pt x="628" y="125"/>
                      <a:pt x="689" y="181"/>
                    </a:cubicBezTo>
                    <a:cubicBezTo>
                      <a:pt x="689" y="181"/>
                      <a:pt x="689" y="181"/>
                      <a:pt x="689" y="181"/>
                    </a:cubicBezTo>
                    <a:cubicBezTo>
                      <a:pt x="822" y="321"/>
                      <a:pt x="705" y="480"/>
                      <a:pt x="667" y="524"/>
                    </a:cubicBezTo>
                    <a:close/>
                  </a:path>
                </a:pathLst>
              </a:custGeom>
              <a:grpFill/>
              <a:ln w="3175">
                <a:noFill/>
              </a:ln>
              <a:effectLst>
                <a:outerShdw algn="ctr" rotWithShape="0" sx="103000" sy="103000">
                  <a:prstClr val="black">
                    <a:alpha val="10000"/>
                  </a:prstClr>
                </a:outerShdw>
              </a:effectLst>
            </p:spPr>
            <p:txBody>
              <a:bodyPr/>
              <a:lstStyle>
                <a:lvl1pPr>
                  <a:defRPr sz="2400">
                    <a:solidFill>
                      <a:schemeClr val="tx1"/>
                    </a:solidFill>
                    <a:latin charset="0" panose="02000000000000000000" pitchFamily="2" typeface="Roboto Condensed Light"/>
                    <a:ea charset="0" panose="02000000000000000000" pitchFamily="2" typeface="Roboto Condensed Light"/>
                    <a:cs charset="0" panose="02000000000000000000" pitchFamily="2" typeface="Roboto Condensed Light"/>
                  </a:defRPr>
                </a:lvl1pPr>
                <a:lvl2pPr indent="-285750" marL="742950">
                  <a:defRPr sz="2400">
                    <a:solidFill>
                      <a:schemeClr val="tx1"/>
                    </a:solidFill>
                    <a:latin charset="0" panose="02000000000000000000" pitchFamily="2" typeface="Roboto Condensed Light"/>
                    <a:ea charset="0" panose="02000000000000000000" pitchFamily="2" typeface="Roboto Condensed Light"/>
                    <a:cs charset="0" panose="02000000000000000000" pitchFamily="2" typeface="Roboto Condensed Light"/>
                  </a:defRPr>
                </a:lvl2pPr>
                <a:lvl3pPr indent="-228600" marL="1143000">
                  <a:defRPr sz="2400">
                    <a:solidFill>
                      <a:schemeClr val="tx1"/>
                    </a:solidFill>
                    <a:latin charset="0" panose="02000000000000000000" pitchFamily="2" typeface="Roboto Condensed Light"/>
                    <a:ea charset="0" panose="02000000000000000000" pitchFamily="2" typeface="Roboto Condensed Light"/>
                    <a:cs charset="0" panose="02000000000000000000" pitchFamily="2" typeface="Roboto Condensed Light"/>
                  </a:defRPr>
                </a:lvl3pPr>
                <a:lvl4pPr indent="-228600" marL="1600200">
                  <a:defRPr sz="2400">
                    <a:solidFill>
                      <a:schemeClr val="tx1"/>
                    </a:solidFill>
                    <a:latin charset="0" panose="02000000000000000000" pitchFamily="2" typeface="Roboto Condensed Light"/>
                    <a:ea charset="0" panose="02000000000000000000" pitchFamily="2" typeface="Roboto Condensed Light"/>
                    <a:cs charset="0" panose="02000000000000000000" pitchFamily="2" typeface="Roboto Condensed Light"/>
                  </a:defRPr>
                </a:lvl4pPr>
                <a:lvl5pPr indent="-228600" marL="2057400">
                  <a:defRPr sz="2400">
                    <a:solidFill>
                      <a:schemeClr val="tx1"/>
                    </a:solidFill>
                    <a:latin charset="0" panose="02000000000000000000" pitchFamily="2" typeface="Roboto Condensed Light"/>
                    <a:ea charset="0" panose="02000000000000000000" pitchFamily="2" typeface="Roboto Condensed Light"/>
                    <a:cs charset="0" panose="02000000000000000000" pitchFamily="2" typeface="Roboto Condensed Light"/>
                  </a:defRPr>
                </a:lvl5pPr>
                <a:lvl6pPr defTabSz="1217613" eaLnBrk="0" fontAlgn="base" hangingPunct="0" indent="-228600" marL="2514600">
                  <a:spcBef>
                    <a:spcPct val="0"/>
                  </a:spcBef>
                  <a:spcAft>
                    <a:spcPct val="0"/>
                  </a:spcAft>
                  <a:defRPr sz="2400">
                    <a:solidFill>
                      <a:schemeClr val="tx1"/>
                    </a:solidFill>
                    <a:latin charset="0" panose="02000000000000000000" pitchFamily="2" typeface="Roboto Condensed Light"/>
                    <a:ea charset="0" panose="02000000000000000000" pitchFamily="2" typeface="Roboto Condensed Light"/>
                    <a:cs charset="0" panose="02000000000000000000" pitchFamily="2" typeface="Roboto Condensed Light"/>
                  </a:defRPr>
                </a:lvl6pPr>
                <a:lvl7pPr defTabSz="1217613" eaLnBrk="0" fontAlgn="base" hangingPunct="0" indent="-228600" marL="2971800">
                  <a:spcBef>
                    <a:spcPct val="0"/>
                  </a:spcBef>
                  <a:spcAft>
                    <a:spcPct val="0"/>
                  </a:spcAft>
                  <a:defRPr sz="2400">
                    <a:solidFill>
                      <a:schemeClr val="tx1"/>
                    </a:solidFill>
                    <a:latin charset="0" panose="02000000000000000000" pitchFamily="2" typeface="Roboto Condensed Light"/>
                    <a:ea charset="0" panose="02000000000000000000" pitchFamily="2" typeface="Roboto Condensed Light"/>
                    <a:cs charset="0" panose="02000000000000000000" pitchFamily="2" typeface="Roboto Condensed Light"/>
                  </a:defRPr>
                </a:lvl7pPr>
                <a:lvl8pPr defTabSz="1217613" eaLnBrk="0" fontAlgn="base" hangingPunct="0" indent="-228600" marL="3429000">
                  <a:spcBef>
                    <a:spcPct val="0"/>
                  </a:spcBef>
                  <a:spcAft>
                    <a:spcPct val="0"/>
                  </a:spcAft>
                  <a:defRPr sz="2400">
                    <a:solidFill>
                      <a:schemeClr val="tx1"/>
                    </a:solidFill>
                    <a:latin charset="0" panose="02000000000000000000" pitchFamily="2" typeface="Roboto Condensed Light"/>
                    <a:ea charset="0" panose="02000000000000000000" pitchFamily="2" typeface="Roboto Condensed Light"/>
                    <a:cs charset="0" panose="02000000000000000000" pitchFamily="2" typeface="Roboto Condensed Light"/>
                  </a:defRPr>
                </a:lvl8pPr>
                <a:lvl9pPr defTabSz="1217613" eaLnBrk="0" fontAlgn="base" hangingPunct="0" indent="-228600" marL="3886200">
                  <a:spcBef>
                    <a:spcPct val="0"/>
                  </a:spcBef>
                  <a:spcAft>
                    <a:spcPct val="0"/>
                  </a:spcAft>
                  <a:defRPr sz="2400">
                    <a:solidFill>
                      <a:schemeClr val="tx1"/>
                    </a:solidFill>
                    <a:latin charset="0" panose="02000000000000000000" pitchFamily="2" typeface="Roboto Condensed Light"/>
                    <a:ea charset="0" panose="02000000000000000000" pitchFamily="2" typeface="Roboto Condensed Light"/>
                    <a:cs charset="0" panose="02000000000000000000" pitchFamily="2" typeface="Roboto Condensed Light"/>
                  </a:defRPr>
                </a:lvl9pPr>
              </a:lstStyle>
              <a:p>
                <a:pPr defTabSz="964326" fontAlgn="auto" latinLnBrk="1">
                  <a:spcBef>
                    <a:spcPct val="0"/>
                  </a:spcBef>
                  <a:spcAft>
                    <a:spcPct val="0"/>
                  </a:spcAft>
                </a:pPr>
                <a:endParaRPr altLang="en-US" lang="en-US" sz="2531">
                  <a:solidFill>
                    <a:srgbClr val="222222"/>
                  </a:solidFill>
                  <a:latin typeface="+mn-lt"/>
                  <a:ea typeface="+mn-ea"/>
                  <a:cs typeface="+mn-ea"/>
                  <a:sym typeface="+mn-lt"/>
                </a:endParaRPr>
              </a:p>
            </p:txBody>
          </p:sp>
          <p:sp>
            <p:nvSpPr>
              <p:cNvPr id="8" name="Freeform 38">
                <a:extLst>
                  <a:ext uri="{FF2B5EF4-FFF2-40B4-BE49-F238E27FC236}">
                    <a16:creationId xmlns:a16="http://schemas.microsoft.com/office/drawing/2014/main" id="{DEB604E8-9E7C-4AC3-A393-62AEE749BDE9}"/>
                  </a:ext>
                </a:extLst>
              </p:cNvPr>
              <p:cNvSpPr/>
              <p:nvPr/>
            </p:nvSpPr>
            <p:spPr bwMode="auto">
              <a:xfrm>
                <a:off x="7528147" y="1384716"/>
                <a:ext cx="2374050" cy="2631881"/>
              </a:xfrm>
              <a:custGeom>
                <a:gdLst>
                  <a:gd fmla="*/ 642 w 642" name="T0"/>
                  <a:gd fmla="*/ 209 h 712" name="T1"/>
                  <a:gd fmla="*/ 613 w 642" name="T2"/>
                  <a:gd fmla="*/ 196 h 712" name="T3"/>
                  <a:gd fmla="*/ 576 w 642" name="T4"/>
                  <a:gd fmla="*/ 223 h 712" name="T5"/>
                  <a:gd fmla="*/ 549 w 642" name="T6"/>
                  <a:gd fmla="*/ 305 h 712" name="T7"/>
                  <a:gd fmla="*/ 355 w 642" name="T8"/>
                  <a:gd fmla="*/ 446 h 712" name="T9"/>
                  <a:gd fmla="*/ 269 w 642" name="T10"/>
                  <a:gd fmla="*/ 446 h 712" name="T11"/>
                  <a:gd fmla="*/ 250 w 642" name="T12"/>
                  <a:gd fmla="*/ 449 h 712" name="T13"/>
                  <a:gd fmla="*/ 31 w 642" name="T14"/>
                  <a:gd fmla="*/ 712 h 712" name="T15"/>
                  <a:gd fmla="*/ 133 w 642" name="T16"/>
                  <a:gd fmla="*/ 251 h 712" name="T17"/>
                  <a:gd fmla="*/ 323 w 642" name="T18"/>
                  <a:gd fmla="*/ 83 h 712" name="T19"/>
                  <a:gd fmla="*/ 323 w 642" name="T20"/>
                  <a:gd fmla="*/ 83 h 712" name="T21"/>
                  <a:gd fmla="*/ 642 w 642" name="T22"/>
                  <a:gd fmla="*/ 209 h 71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12" w="642">
                    <a:moveTo>
                      <a:pt x="642" y="209"/>
                    </a:moveTo>
                    <a:cubicBezTo>
                      <a:pt x="635" y="201"/>
                      <a:pt x="624" y="196"/>
                      <a:pt x="613" y="196"/>
                    </a:cubicBezTo>
                    <a:cubicBezTo>
                      <a:pt x="596" y="196"/>
                      <a:pt x="581" y="207"/>
                      <a:pt x="576" y="223"/>
                    </a:cubicBezTo>
                    <a:cubicBezTo>
                      <a:pt x="549" y="305"/>
                      <a:pt x="549" y="305"/>
                      <a:pt x="549" y="305"/>
                    </a:cubicBezTo>
                    <a:cubicBezTo>
                      <a:pt x="522" y="389"/>
                      <a:pt x="444" y="446"/>
                      <a:pt x="355" y="446"/>
                    </a:cubicBezTo>
                    <a:cubicBezTo>
                      <a:pt x="269" y="446"/>
                      <a:pt x="269" y="446"/>
                      <a:pt x="269" y="446"/>
                    </a:cubicBezTo>
                    <a:cubicBezTo>
                      <a:pt x="269" y="446"/>
                      <a:pt x="259" y="446"/>
                      <a:pt x="250" y="449"/>
                    </a:cubicBezTo>
                    <a:cubicBezTo>
                      <a:pt x="194" y="463"/>
                      <a:pt x="7" y="522"/>
                      <a:pt x="31" y="712"/>
                    </a:cubicBezTo>
                    <a:cubicBezTo>
                      <a:pt x="0" y="557"/>
                      <a:pt x="32" y="390"/>
                      <a:pt x="133" y="251"/>
                    </a:cubicBezTo>
                    <a:cubicBezTo>
                      <a:pt x="185" y="180"/>
                      <a:pt x="250" y="123"/>
                      <a:pt x="323" y="83"/>
                    </a:cubicBezTo>
                    <a:cubicBezTo>
                      <a:pt x="323" y="83"/>
                      <a:pt x="323" y="83"/>
                      <a:pt x="323" y="83"/>
                    </a:cubicBezTo>
                    <a:cubicBezTo>
                      <a:pt x="497" y="0"/>
                      <a:pt x="612" y="160"/>
                      <a:pt x="642" y="209"/>
                    </a:cubicBezTo>
                    <a:close/>
                  </a:path>
                </a:pathLst>
              </a:custGeom>
              <a:grpFill/>
              <a:ln w="3175">
                <a:noFill/>
              </a:ln>
              <a:effectLst>
                <a:outerShdw algn="ctr" rotWithShape="0" sx="103000" sy="103000">
                  <a:prstClr val="black">
                    <a:alpha val="10000"/>
                  </a:prstClr>
                </a:outerShdw>
              </a:effectLst>
            </p:spPr>
            <p:txBody>
              <a:bodyPr/>
              <a:lstStyle>
                <a:lvl1pPr>
                  <a:defRPr sz="2400">
                    <a:solidFill>
                      <a:schemeClr val="tx1"/>
                    </a:solidFill>
                    <a:latin charset="0" panose="02000000000000000000" pitchFamily="2" typeface="Roboto Condensed Light"/>
                    <a:ea charset="0" panose="02000000000000000000" pitchFamily="2" typeface="Roboto Condensed Light"/>
                    <a:cs charset="0" panose="02000000000000000000" pitchFamily="2" typeface="Roboto Condensed Light"/>
                  </a:defRPr>
                </a:lvl1pPr>
                <a:lvl2pPr indent="-285750" marL="742950">
                  <a:defRPr sz="2400">
                    <a:solidFill>
                      <a:schemeClr val="tx1"/>
                    </a:solidFill>
                    <a:latin charset="0" panose="02000000000000000000" pitchFamily="2" typeface="Roboto Condensed Light"/>
                    <a:ea charset="0" panose="02000000000000000000" pitchFamily="2" typeface="Roboto Condensed Light"/>
                    <a:cs charset="0" panose="02000000000000000000" pitchFamily="2" typeface="Roboto Condensed Light"/>
                  </a:defRPr>
                </a:lvl2pPr>
                <a:lvl3pPr indent="-228600" marL="1143000">
                  <a:defRPr sz="2400">
                    <a:solidFill>
                      <a:schemeClr val="tx1"/>
                    </a:solidFill>
                    <a:latin charset="0" panose="02000000000000000000" pitchFamily="2" typeface="Roboto Condensed Light"/>
                    <a:ea charset="0" panose="02000000000000000000" pitchFamily="2" typeface="Roboto Condensed Light"/>
                    <a:cs charset="0" panose="02000000000000000000" pitchFamily="2" typeface="Roboto Condensed Light"/>
                  </a:defRPr>
                </a:lvl3pPr>
                <a:lvl4pPr indent="-228600" marL="1600200">
                  <a:defRPr sz="2400">
                    <a:solidFill>
                      <a:schemeClr val="tx1"/>
                    </a:solidFill>
                    <a:latin charset="0" panose="02000000000000000000" pitchFamily="2" typeface="Roboto Condensed Light"/>
                    <a:ea charset="0" panose="02000000000000000000" pitchFamily="2" typeface="Roboto Condensed Light"/>
                    <a:cs charset="0" panose="02000000000000000000" pitchFamily="2" typeface="Roboto Condensed Light"/>
                  </a:defRPr>
                </a:lvl4pPr>
                <a:lvl5pPr indent="-228600" marL="2057400">
                  <a:defRPr sz="2400">
                    <a:solidFill>
                      <a:schemeClr val="tx1"/>
                    </a:solidFill>
                    <a:latin charset="0" panose="02000000000000000000" pitchFamily="2" typeface="Roboto Condensed Light"/>
                    <a:ea charset="0" panose="02000000000000000000" pitchFamily="2" typeface="Roboto Condensed Light"/>
                    <a:cs charset="0" panose="02000000000000000000" pitchFamily="2" typeface="Roboto Condensed Light"/>
                  </a:defRPr>
                </a:lvl5pPr>
                <a:lvl6pPr defTabSz="1217613" eaLnBrk="0" fontAlgn="base" hangingPunct="0" indent="-228600" marL="2514600">
                  <a:spcBef>
                    <a:spcPct val="0"/>
                  </a:spcBef>
                  <a:spcAft>
                    <a:spcPct val="0"/>
                  </a:spcAft>
                  <a:defRPr sz="2400">
                    <a:solidFill>
                      <a:schemeClr val="tx1"/>
                    </a:solidFill>
                    <a:latin charset="0" panose="02000000000000000000" pitchFamily="2" typeface="Roboto Condensed Light"/>
                    <a:ea charset="0" panose="02000000000000000000" pitchFamily="2" typeface="Roboto Condensed Light"/>
                    <a:cs charset="0" panose="02000000000000000000" pitchFamily="2" typeface="Roboto Condensed Light"/>
                  </a:defRPr>
                </a:lvl6pPr>
                <a:lvl7pPr defTabSz="1217613" eaLnBrk="0" fontAlgn="base" hangingPunct="0" indent="-228600" marL="2971800">
                  <a:spcBef>
                    <a:spcPct val="0"/>
                  </a:spcBef>
                  <a:spcAft>
                    <a:spcPct val="0"/>
                  </a:spcAft>
                  <a:defRPr sz="2400">
                    <a:solidFill>
                      <a:schemeClr val="tx1"/>
                    </a:solidFill>
                    <a:latin charset="0" panose="02000000000000000000" pitchFamily="2" typeface="Roboto Condensed Light"/>
                    <a:ea charset="0" panose="02000000000000000000" pitchFamily="2" typeface="Roboto Condensed Light"/>
                    <a:cs charset="0" panose="02000000000000000000" pitchFamily="2" typeface="Roboto Condensed Light"/>
                  </a:defRPr>
                </a:lvl7pPr>
                <a:lvl8pPr defTabSz="1217613" eaLnBrk="0" fontAlgn="base" hangingPunct="0" indent="-228600" marL="3429000">
                  <a:spcBef>
                    <a:spcPct val="0"/>
                  </a:spcBef>
                  <a:spcAft>
                    <a:spcPct val="0"/>
                  </a:spcAft>
                  <a:defRPr sz="2400">
                    <a:solidFill>
                      <a:schemeClr val="tx1"/>
                    </a:solidFill>
                    <a:latin charset="0" panose="02000000000000000000" pitchFamily="2" typeface="Roboto Condensed Light"/>
                    <a:ea charset="0" panose="02000000000000000000" pitchFamily="2" typeface="Roboto Condensed Light"/>
                    <a:cs charset="0" panose="02000000000000000000" pitchFamily="2" typeface="Roboto Condensed Light"/>
                  </a:defRPr>
                </a:lvl8pPr>
                <a:lvl9pPr defTabSz="1217613" eaLnBrk="0" fontAlgn="base" hangingPunct="0" indent="-228600" marL="3886200">
                  <a:spcBef>
                    <a:spcPct val="0"/>
                  </a:spcBef>
                  <a:spcAft>
                    <a:spcPct val="0"/>
                  </a:spcAft>
                  <a:defRPr sz="2400">
                    <a:solidFill>
                      <a:schemeClr val="tx1"/>
                    </a:solidFill>
                    <a:latin charset="0" panose="02000000000000000000" pitchFamily="2" typeface="Roboto Condensed Light"/>
                    <a:ea charset="0" panose="02000000000000000000" pitchFamily="2" typeface="Roboto Condensed Light"/>
                    <a:cs charset="0" panose="02000000000000000000" pitchFamily="2" typeface="Roboto Condensed Light"/>
                  </a:defRPr>
                </a:lvl9pPr>
              </a:lstStyle>
              <a:p>
                <a:pPr defTabSz="964326" fontAlgn="auto" latinLnBrk="1">
                  <a:spcBef>
                    <a:spcPct val="0"/>
                  </a:spcBef>
                  <a:spcAft>
                    <a:spcPct val="0"/>
                  </a:spcAft>
                </a:pPr>
                <a:endParaRPr altLang="en-US" lang="en-US" sz="2531">
                  <a:solidFill>
                    <a:srgbClr val="222222"/>
                  </a:solidFill>
                  <a:latin typeface="+mn-lt"/>
                  <a:ea typeface="+mn-ea"/>
                  <a:cs typeface="+mn-ea"/>
                  <a:sym typeface="+mn-lt"/>
                </a:endParaRPr>
              </a:p>
            </p:txBody>
          </p:sp>
          <p:sp>
            <p:nvSpPr>
              <p:cNvPr id="9" name="Freeform 39">
                <a:extLst>
                  <a:ext uri="{FF2B5EF4-FFF2-40B4-BE49-F238E27FC236}">
                    <a16:creationId xmlns:a16="http://schemas.microsoft.com/office/drawing/2014/main" id="{00C7AD0F-8015-4D19-B267-9C3F6A1B0C35}"/>
                  </a:ext>
                </a:extLst>
              </p:cNvPr>
              <p:cNvSpPr/>
              <p:nvPr/>
            </p:nvSpPr>
            <p:spPr bwMode="auto">
              <a:xfrm>
                <a:off x="7549912" y="3043874"/>
                <a:ext cx="1972237" cy="2727311"/>
              </a:xfrm>
              <a:custGeom>
                <a:gdLst>
                  <a:gd fmla="*/ 244 w 533" name="T0"/>
                  <a:gd fmla="*/ 0 h 737" name="T1"/>
                  <a:gd fmla="*/ 223 w 533" name="T2"/>
                  <a:gd fmla="*/ 24 h 737" name="T3"/>
                  <a:gd fmla="*/ 237 w 533" name="T4"/>
                  <a:gd fmla="*/ 68 h 737" name="T5"/>
                  <a:gd fmla="*/ 306 w 533" name="T6"/>
                  <a:gd fmla="*/ 118 h 737" name="T7"/>
                  <a:gd fmla="*/ 380 w 533" name="T8"/>
                  <a:gd fmla="*/ 346 h 737" name="T9"/>
                  <a:gd fmla="*/ 354 w 533" name="T10"/>
                  <a:gd fmla="*/ 428 h 737" name="T11"/>
                  <a:gd fmla="*/ 351 w 533" name="T12"/>
                  <a:gd fmla="*/ 447 h 737" name="T13"/>
                  <a:gd fmla="*/ 533 w 533" name="T14"/>
                  <a:gd fmla="*/ 737 h 737" name="T15"/>
                  <a:gd fmla="*/ 127 w 533" name="T16"/>
                  <a:gd fmla="*/ 498 h 737" name="T17"/>
                  <a:gd fmla="*/ 25 w 533" name="T18"/>
                  <a:gd fmla="*/ 265 h 737" name="T19"/>
                  <a:gd fmla="*/ 25 w 533" name="T20"/>
                  <a:gd fmla="*/ 265 h 737" name="T21"/>
                  <a:gd fmla="*/ 244 w 533" name="T22"/>
                  <a:gd fmla="*/ 0 h 73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37" w="533">
                    <a:moveTo>
                      <a:pt x="244" y="0"/>
                    </a:moveTo>
                    <a:cubicBezTo>
                      <a:pt x="234" y="5"/>
                      <a:pt x="226" y="13"/>
                      <a:pt x="223" y="24"/>
                    </a:cubicBezTo>
                    <a:cubicBezTo>
                      <a:pt x="217" y="40"/>
                      <a:pt x="223" y="58"/>
                      <a:pt x="237" y="68"/>
                    </a:cubicBezTo>
                    <a:cubicBezTo>
                      <a:pt x="306" y="118"/>
                      <a:pt x="306" y="118"/>
                      <a:pt x="306" y="118"/>
                    </a:cubicBezTo>
                    <a:cubicBezTo>
                      <a:pt x="378" y="170"/>
                      <a:pt x="408" y="262"/>
                      <a:pt x="380" y="346"/>
                    </a:cubicBezTo>
                    <a:cubicBezTo>
                      <a:pt x="354" y="428"/>
                      <a:pt x="354" y="428"/>
                      <a:pt x="354" y="428"/>
                    </a:cubicBezTo>
                    <a:cubicBezTo>
                      <a:pt x="354" y="428"/>
                      <a:pt x="350" y="438"/>
                      <a:pt x="351" y="447"/>
                    </a:cubicBezTo>
                    <a:cubicBezTo>
                      <a:pt x="346" y="505"/>
                      <a:pt x="345" y="701"/>
                      <a:pt x="533" y="737"/>
                    </a:cubicBezTo>
                    <a:cubicBezTo>
                      <a:pt x="376" y="718"/>
                      <a:pt x="227" y="636"/>
                      <a:pt x="127" y="498"/>
                    </a:cubicBezTo>
                    <a:cubicBezTo>
                      <a:pt x="75" y="426"/>
                      <a:pt x="41" y="346"/>
                      <a:pt x="25" y="265"/>
                    </a:cubicBezTo>
                    <a:cubicBezTo>
                      <a:pt x="25" y="265"/>
                      <a:pt x="25" y="265"/>
                      <a:pt x="25" y="265"/>
                    </a:cubicBezTo>
                    <a:cubicBezTo>
                      <a:pt x="0" y="74"/>
                      <a:pt x="187" y="14"/>
                      <a:pt x="244" y="0"/>
                    </a:cubicBezTo>
                    <a:close/>
                  </a:path>
                </a:pathLst>
              </a:custGeom>
              <a:grpFill/>
              <a:ln w="3175">
                <a:noFill/>
              </a:ln>
              <a:effectLst>
                <a:outerShdw algn="ctr" rotWithShape="0" sx="103000" sy="103000">
                  <a:prstClr val="black">
                    <a:alpha val="10000"/>
                  </a:prstClr>
                </a:outerShdw>
              </a:effectLst>
            </p:spPr>
            <p:txBody>
              <a:bodyPr/>
              <a:lstStyle>
                <a:lvl1pPr>
                  <a:defRPr sz="2400">
                    <a:solidFill>
                      <a:schemeClr val="tx1"/>
                    </a:solidFill>
                    <a:latin charset="0" panose="02000000000000000000" pitchFamily="2" typeface="Roboto Condensed Light"/>
                    <a:ea charset="0" panose="02000000000000000000" pitchFamily="2" typeface="Roboto Condensed Light"/>
                    <a:cs charset="0" panose="02000000000000000000" pitchFamily="2" typeface="Roboto Condensed Light"/>
                  </a:defRPr>
                </a:lvl1pPr>
                <a:lvl2pPr indent="-285750" marL="742950">
                  <a:defRPr sz="2400">
                    <a:solidFill>
                      <a:schemeClr val="tx1"/>
                    </a:solidFill>
                    <a:latin charset="0" panose="02000000000000000000" pitchFamily="2" typeface="Roboto Condensed Light"/>
                    <a:ea charset="0" panose="02000000000000000000" pitchFamily="2" typeface="Roboto Condensed Light"/>
                    <a:cs charset="0" panose="02000000000000000000" pitchFamily="2" typeface="Roboto Condensed Light"/>
                  </a:defRPr>
                </a:lvl2pPr>
                <a:lvl3pPr indent="-228600" marL="1143000">
                  <a:defRPr sz="2400">
                    <a:solidFill>
                      <a:schemeClr val="tx1"/>
                    </a:solidFill>
                    <a:latin charset="0" panose="02000000000000000000" pitchFamily="2" typeface="Roboto Condensed Light"/>
                    <a:ea charset="0" panose="02000000000000000000" pitchFamily="2" typeface="Roboto Condensed Light"/>
                    <a:cs charset="0" panose="02000000000000000000" pitchFamily="2" typeface="Roboto Condensed Light"/>
                  </a:defRPr>
                </a:lvl3pPr>
                <a:lvl4pPr indent="-228600" marL="1600200">
                  <a:defRPr sz="2400">
                    <a:solidFill>
                      <a:schemeClr val="tx1"/>
                    </a:solidFill>
                    <a:latin charset="0" panose="02000000000000000000" pitchFamily="2" typeface="Roboto Condensed Light"/>
                    <a:ea charset="0" panose="02000000000000000000" pitchFamily="2" typeface="Roboto Condensed Light"/>
                    <a:cs charset="0" panose="02000000000000000000" pitchFamily="2" typeface="Roboto Condensed Light"/>
                  </a:defRPr>
                </a:lvl4pPr>
                <a:lvl5pPr indent="-228600" marL="2057400">
                  <a:defRPr sz="2400">
                    <a:solidFill>
                      <a:schemeClr val="tx1"/>
                    </a:solidFill>
                    <a:latin charset="0" panose="02000000000000000000" pitchFamily="2" typeface="Roboto Condensed Light"/>
                    <a:ea charset="0" panose="02000000000000000000" pitchFamily="2" typeface="Roboto Condensed Light"/>
                    <a:cs charset="0" panose="02000000000000000000" pitchFamily="2" typeface="Roboto Condensed Light"/>
                  </a:defRPr>
                </a:lvl5pPr>
                <a:lvl6pPr defTabSz="1217613" eaLnBrk="0" fontAlgn="base" hangingPunct="0" indent="-228600" marL="2514600">
                  <a:spcBef>
                    <a:spcPct val="0"/>
                  </a:spcBef>
                  <a:spcAft>
                    <a:spcPct val="0"/>
                  </a:spcAft>
                  <a:defRPr sz="2400">
                    <a:solidFill>
                      <a:schemeClr val="tx1"/>
                    </a:solidFill>
                    <a:latin charset="0" panose="02000000000000000000" pitchFamily="2" typeface="Roboto Condensed Light"/>
                    <a:ea charset="0" panose="02000000000000000000" pitchFamily="2" typeface="Roboto Condensed Light"/>
                    <a:cs charset="0" panose="02000000000000000000" pitchFamily="2" typeface="Roboto Condensed Light"/>
                  </a:defRPr>
                </a:lvl6pPr>
                <a:lvl7pPr defTabSz="1217613" eaLnBrk="0" fontAlgn="base" hangingPunct="0" indent="-228600" marL="2971800">
                  <a:spcBef>
                    <a:spcPct val="0"/>
                  </a:spcBef>
                  <a:spcAft>
                    <a:spcPct val="0"/>
                  </a:spcAft>
                  <a:defRPr sz="2400">
                    <a:solidFill>
                      <a:schemeClr val="tx1"/>
                    </a:solidFill>
                    <a:latin charset="0" panose="02000000000000000000" pitchFamily="2" typeface="Roboto Condensed Light"/>
                    <a:ea charset="0" panose="02000000000000000000" pitchFamily="2" typeface="Roboto Condensed Light"/>
                    <a:cs charset="0" panose="02000000000000000000" pitchFamily="2" typeface="Roboto Condensed Light"/>
                  </a:defRPr>
                </a:lvl7pPr>
                <a:lvl8pPr defTabSz="1217613" eaLnBrk="0" fontAlgn="base" hangingPunct="0" indent="-228600" marL="3429000">
                  <a:spcBef>
                    <a:spcPct val="0"/>
                  </a:spcBef>
                  <a:spcAft>
                    <a:spcPct val="0"/>
                  </a:spcAft>
                  <a:defRPr sz="2400">
                    <a:solidFill>
                      <a:schemeClr val="tx1"/>
                    </a:solidFill>
                    <a:latin charset="0" panose="02000000000000000000" pitchFamily="2" typeface="Roboto Condensed Light"/>
                    <a:ea charset="0" panose="02000000000000000000" pitchFamily="2" typeface="Roboto Condensed Light"/>
                    <a:cs charset="0" panose="02000000000000000000" pitchFamily="2" typeface="Roboto Condensed Light"/>
                  </a:defRPr>
                </a:lvl8pPr>
                <a:lvl9pPr defTabSz="1217613" eaLnBrk="0" fontAlgn="base" hangingPunct="0" indent="-228600" marL="3886200">
                  <a:spcBef>
                    <a:spcPct val="0"/>
                  </a:spcBef>
                  <a:spcAft>
                    <a:spcPct val="0"/>
                  </a:spcAft>
                  <a:defRPr sz="2400">
                    <a:solidFill>
                      <a:schemeClr val="tx1"/>
                    </a:solidFill>
                    <a:latin charset="0" panose="02000000000000000000" pitchFamily="2" typeface="Roboto Condensed Light"/>
                    <a:ea charset="0" panose="02000000000000000000" pitchFamily="2" typeface="Roboto Condensed Light"/>
                    <a:cs charset="0" panose="02000000000000000000" pitchFamily="2" typeface="Roboto Condensed Light"/>
                  </a:defRPr>
                </a:lvl9pPr>
              </a:lstStyle>
              <a:p>
                <a:pPr defTabSz="964326" fontAlgn="auto" latinLnBrk="1">
                  <a:spcBef>
                    <a:spcPct val="0"/>
                  </a:spcBef>
                  <a:spcAft>
                    <a:spcPct val="0"/>
                  </a:spcAft>
                </a:pPr>
                <a:endParaRPr altLang="en-US" lang="en-US" sz="2531">
                  <a:solidFill>
                    <a:srgbClr val="222222"/>
                  </a:solidFill>
                  <a:latin typeface="+mn-lt"/>
                  <a:ea typeface="+mn-ea"/>
                  <a:cs typeface="+mn-ea"/>
                  <a:sym typeface="+mn-lt"/>
                </a:endParaRPr>
              </a:p>
            </p:txBody>
          </p:sp>
          <p:sp>
            <p:nvSpPr>
              <p:cNvPr id="10" name="Freeform 40">
                <a:extLst>
                  <a:ext uri="{FF2B5EF4-FFF2-40B4-BE49-F238E27FC236}">
                    <a16:creationId xmlns:a16="http://schemas.microsoft.com/office/drawing/2014/main" id="{43531B45-8020-4734-8647-7CE019F9AC2C}"/>
                  </a:ext>
                </a:extLst>
              </p:cNvPr>
              <p:cNvSpPr/>
              <p:nvPr/>
            </p:nvSpPr>
            <p:spPr bwMode="auto">
              <a:xfrm>
                <a:off x="8825671" y="4420086"/>
                <a:ext cx="2943287" cy="1386258"/>
              </a:xfrm>
              <a:custGeom>
                <a:gdLst>
                  <a:gd fmla="*/ 6 w 796" name="T0"/>
                  <a:gd fmla="*/ 75 h 375" name="T1"/>
                  <a:gd fmla="*/ 22 w 796" name="T2"/>
                  <a:gd fmla="*/ 103 h 375" name="T3"/>
                  <a:gd fmla="*/ 68 w 796" name="T4"/>
                  <a:gd fmla="*/ 103 h 375" name="T5"/>
                  <a:gd fmla="*/ 137 w 796" name="T6"/>
                  <a:gd fmla="*/ 52 h 375" name="T7"/>
                  <a:gd fmla="*/ 377 w 796" name="T8"/>
                  <a:gd fmla="*/ 52 h 375" name="T9"/>
                  <a:gd fmla="*/ 447 w 796" name="T10"/>
                  <a:gd fmla="*/ 103 h 375" name="T11"/>
                  <a:gd fmla="*/ 464 w 796" name="T12"/>
                  <a:gd fmla="*/ 112 h 375" name="T13"/>
                  <a:gd fmla="*/ 796 w 796" name="T14"/>
                  <a:gd fmla="*/ 28 h 375" name="T15"/>
                  <a:gd fmla="*/ 443 w 796" name="T16"/>
                  <a:gd fmla="*/ 340 h 375" name="T17"/>
                  <a:gd fmla="*/ 190 w 796" name="T18"/>
                  <a:gd fmla="*/ 365 h 375" name="T19"/>
                  <a:gd fmla="*/ 190 w 796" name="T20"/>
                  <a:gd fmla="*/ 365 h 375" name="T21"/>
                  <a:gd fmla="*/ 6 w 796" name="T22"/>
                  <a:gd fmla="*/ 75 h 37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75" w="796">
                    <a:moveTo>
                      <a:pt x="6" y="75"/>
                    </a:moveTo>
                    <a:cubicBezTo>
                      <a:pt x="7" y="86"/>
                      <a:pt x="13" y="96"/>
                      <a:pt x="22" y="103"/>
                    </a:cubicBezTo>
                    <a:cubicBezTo>
                      <a:pt x="36" y="113"/>
                      <a:pt x="54" y="113"/>
                      <a:pt x="68" y="103"/>
                    </a:cubicBezTo>
                    <a:cubicBezTo>
                      <a:pt x="137" y="52"/>
                      <a:pt x="137" y="52"/>
                      <a:pt x="137" y="52"/>
                    </a:cubicBezTo>
                    <a:cubicBezTo>
                      <a:pt x="209" y="0"/>
                      <a:pt x="306" y="0"/>
                      <a:pt x="377" y="52"/>
                    </a:cubicBezTo>
                    <a:cubicBezTo>
                      <a:pt x="447" y="103"/>
                      <a:pt x="447" y="103"/>
                      <a:pt x="447" y="103"/>
                    </a:cubicBezTo>
                    <a:cubicBezTo>
                      <a:pt x="447" y="103"/>
                      <a:pt x="455" y="109"/>
                      <a:pt x="464" y="112"/>
                    </a:cubicBezTo>
                    <a:cubicBezTo>
                      <a:pt x="518" y="134"/>
                      <a:pt x="704" y="195"/>
                      <a:pt x="796" y="28"/>
                    </a:cubicBezTo>
                    <a:cubicBezTo>
                      <a:pt x="729" y="171"/>
                      <a:pt x="605" y="288"/>
                      <a:pt x="443" y="340"/>
                    </a:cubicBezTo>
                    <a:cubicBezTo>
                      <a:pt x="359" y="368"/>
                      <a:pt x="273" y="375"/>
                      <a:pt x="190" y="365"/>
                    </a:cubicBezTo>
                    <a:cubicBezTo>
                      <a:pt x="190" y="365"/>
                      <a:pt x="190" y="365"/>
                      <a:pt x="190" y="365"/>
                    </a:cubicBezTo>
                    <a:cubicBezTo>
                      <a:pt x="0" y="330"/>
                      <a:pt x="1" y="133"/>
                      <a:pt x="6" y="75"/>
                    </a:cubicBezTo>
                    <a:close/>
                  </a:path>
                </a:pathLst>
              </a:custGeom>
              <a:grpFill/>
              <a:ln w="3175">
                <a:noFill/>
              </a:ln>
              <a:effectLst>
                <a:outerShdw algn="ctr" rotWithShape="0" sx="103000" sy="103000">
                  <a:prstClr val="black">
                    <a:alpha val="10000"/>
                  </a:prstClr>
                </a:outerShdw>
              </a:effectLst>
            </p:spPr>
            <p:txBody>
              <a:bodyPr/>
              <a:lstStyle>
                <a:lvl1pPr>
                  <a:defRPr sz="2400">
                    <a:solidFill>
                      <a:schemeClr val="tx1"/>
                    </a:solidFill>
                    <a:latin charset="0" panose="02000000000000000000" pitchFamily="2" typeface="Roboto Condensed Light"/>
                    <a:ea charset="0" panose="02000000000000000000" pitchFamily="2" typeface="Roboto Condensed Light"/>
                    <a:cs charset="0" panose="02000000000000000000" pitchFamily="2" typeface="Roboto Condensed Light"/>
                  </a:defRPr>
                </a:lvl1pPr>
                <a:lvl2pPr indent="-285750" marL="742950">
                  <a:defRPr sz="2400">
                    <a:solidFill>
                      <a:schemeClr val="tx1"/>
                    </a:solidFill>
                    <a:latin charset="0" panose="02000000000000000000" pitchFamily="2" typeface="Roboto Condensed Light"/>
                    <a:ea charset="0" panose="02000000000000000000" pitchFamily="2" typeface="Roboto Condensed Light"/>
                    <a:cs charset="0" panose="02000000000000000000" pitchFamily="2" typeface="Roboto Condensed Light"/>
                  </a:defRPr>
                </a:lvl2pPr>
                <a:lvl3pPr indent="-228600" marL="1143000">
                  <a:defRPr sz="2400">
                    <a:solidFill>
                      <a:schemeClr val="tx1"/>
                    </a:solidFill>
                    <a:latin charset="0" panose="02000000000000000000" pitchFamily="2" typeface="Roboto Condensed Light"/>
                    <a:ea charset="0" panose="02000000000000000000" pitchFamily="2" typeface="Roboto Condensed Light"/>
                    <a:cs charset="0" panose="02000000000000000000" pitchFamily="2" typeface="Roboto Condensed Light"/>
                  </a:defRPr>
                </a:lvl3pPr>
                <a:lvl4pPr indent="-228600" marL="1600200">
                  <a:defRPr sz="2400">
                    <a:solidFill>
                      <a:schemeClr val="tx1"/>
                    </a:solidFill>
                    <a:latin charset="0" panose="02000000000000000000" pitchFamily="2" typeface="Roboto Condensed Light"/>
                    <a:ea charset="0" panose="02000000000000000000" pitchFamily="2" typeface="Roboto Condensed Light"/>
                    <a:cs charset="0" panose="02000000000000000000" pitchFamily="2" typeface="Roboto Condensed Light"/>
                  </a:defRPr>
                </a:lvl4pPr>
                <a:lvl5pPr indent="-228600" marL="2057400">
                  <a:defRPr sz="2400">
                    <a:solidFill>
                      <a:schemeClr val="tx1"/>
                    </a:solidFill>
                    <a:latin charset="0" panose="02000000000000000000" pitchFamily="2" typeface="Roboto Condensed Light"/>
                    <a:ea charset="0" panose="02000000000000000000" pitchFamily="2" typeface="Roboto Condensed Light"/>
                    <a:cs charset="0" panose="02000000000000000000" pitchFamily="2" typeface="Roboto Condensed Light"/>
                  </a:defRPr>
                </a:lvl5pPr>
                <a:lvl6pPr defTabSz="1217613" eaLnBrk="0" fontAlgn="base" hangingPunct="0" indent="-228600" marL="2514600">
                  <a:spcBef>
                    <a:spcPct val="0"/>
                  </a:spcBef>
                  <a:spcAft>
                    <a:spcPct val="0"/>
                  </a:spcAft>
                  <a:defRPr sz="2400">
                    <a:solidFill>
                      <a:schemeClr val="tx1"/>
                    </a:solidFill>
                    <a:latin charset="0" panose="02000000000000000000" pitchFamily="2" typeface="Roboto Condensed Light"/>
                    <a:ea charset="0" panose="02000000000000000000" pitchFamily="2" typeface="Roboto Condensed Light"/>
                    <a:cs charset="0" panose="02000000000000000000" pitchFamily="2" typeface="Roboto Condensed Light"/>
                  </a:defRPr>
                </a:lvl6pPr>
                <a:lvl7pPr defTabSz="1217613" eaLnBrk="0" fontAlgn="base" hangingPunct="0" indent="-228600" marL="2971800">
                  <a:spcBef>
                    <a:spcPct val="0"/>
                  </a:spcBef>
                  <a:spcAft>
                    <a:spcPct val="0"/>
                  </a:spcAft>
                  <a:defRPr sz="2400">
                    <a:solidFill>
                      <a:schemeClr val="tx1"/>
                    </a:solidFill>
                    <a:latin charset="0" panose="02000000000000000000" pitchFamily="2" typeface="Roboto Condensed Light"/>
                    <a:ea charset="0" panose="02000000000000000000" pitchFamily="2" typeface="Roboto Condensed Light"/>
                    <a:cs charset="0" panose="02000000000000000000" pitchFamily="2" typeface="Roboto Condensed Light"/>
                  </a:defRPr>
                </a:lvl7pPr>
                <a:lvl8pPr defTabSz="1217613" eaLnBrk="0" fontAlgn="base" hangingPunct="0" indent="-228600" marL="3429000">
                  <a:spcBef>
                    <a:spcPct val="0"/>
                  </a:spcBef>
                  <a:spcAft>
                    <a:spcPct val="0"/>
                  </a:spcAft>
                  <a:defRPr sz="2400">
                    <a:solidFill>
                      <a:schemeClr val="tx1"/>
                    </a:solidFill>
                    <a:latin charset="0" panose="02000000000000000000" pitchFamily="2" typeface="Roboto Condensed Light"/>
                    <a:ea charset="0" panose="02000000000000000000" pitchFamily="2" typeface="Roboto Condensed Light"/>
                    <a:cs charset="0" panose="02000000000000000000" pitchFamily="2" typeface="Roboto Condensed Light"/>
                  </a:defRPr>
                </a:lvl8pPr>
                <a:lvl9pPr defTabSz="1217613" eaLnBrk="0" fontAlgn="base" hangingPunct="0" indent="-228600" marL="3886200">
                  <a:spcBef>
                    <a:spcPct val="0"/>
                  </a:spcBef>
                  <a:spcAft>
                    <a:spcPct val="0"/>
                  </a:spcAft>
                  <a:defRPr sz="2400">
                    <a:solidFill>
                      <a:schemeClr val="tx1"/>
                    </a:solidFill>
                    <a:latin charset="0" panose="02000000000000000000" pitchFamily="2" typeface="Roboto Condensed Light"/>
                    <a:ea charset="0" panose="02000000000000000000" pitchFamily="2" typeface="Roboto Condensed Light"/>
                    <a:cs charset="0" panose="02000000000000000000" pitchFamily="2" typeface="Roboto Condensed Light"/>
                  </a:defRPr>
                </a:lvl9pPr>
              </a:lstStyle>
              <a:p>
                <a:pPr defTabSz="964326" fontAlgn="auto" latinLnBrk="1">
                  <a:spcBef>
                    <a:spcPct val="0"/>
                  </a:spcBef>
                  <a:spcAft>
                    <a:spcPct val="0"/>
                  </a:spcAft>
                </a:pPr>
                <a:endParaRPr altLang="en-US" lang="en-US" sz="2531">
                  <a:solidFill>
                    <a:srgbClr val="222222"/>
                  </a:solidFill>
                  <a:latin typeface="+mn-lt"/>
                  <a:ea typeface="+mn-ea"/>
                  <a:cs typeface="+mn-ea"/>
                  <a:sym typeface="+mn-lt"/>
                </a:endParaRPr>
              </a:p>
            </p:txBody>
          </p:sp>
        </p:grpSp>
        <p:sp>
          <p:nvSpPr>
            <p:cNvPr id="16" name="TextBox 682">
              <a:extLst>
                <a:ext uri="{FF2B5EF4-FFF2-40B4-BE49-F238E27FC236}">
                  <a16:creationId xmlns:a16="http://schemas.microsoft.com/office/drawing/2014/main" id="{493038F3-3751-48D7-8D32-947C0E9D8BD7}"/>
                </a:ext>
              </a:extLst>
            </p:cNvPr>
            <p:cNvSpPr>
              <a:spLocks noChangeArrowheads="1"/>
            </p:cNvSpPr>
            <p:nvPr/>
          </p:nvSpPr>
          <p:spPr bwMode="auto">
            <a:xfrm flipH="1">
              <a:off x="4748002" y="3973636"/>
              <a:ext cx="698745" cy="522968"/>
            </a:xfrm>
            <a:prstGeom prst="rect">
              <a:avLst/>
            </a:prstGeom>
            <a:noFill/>
            <a:ln>
              <a:noFill/>
            </a:ln>
          </p:spPr>
          <p:txBody>
            <a:bodyPr bIns="48124" lIns="96256" rIns="96256" tIns="48124" wrap="square">
              <a:spAutoFit/>
            </a:bodyPr>
            <a:lstStyle/>
            <a:p>
              <a:pPr algn="ctr" defTabSz="962025" fontAlgn="auto">
                <a:spcBef>
                  <a:spcPct val="0"/>
                </a:spcBef>
                <a:spcAft>
                  <a:spcPct val="0"/>
                </a:spcAft>
              </a:pPr>
              <a:r>
                <a:rPr altLang="zh-CN" lang="en-US" sz="2800">
                  <a:solidFill>
                    <a:srgbClr val="FFFFFF"/>
                  </a:solidFill>
                  <a:latin typeface="+mn-lt"/>
                  <a:ea typeface="+mn-ea"/>
                  <a:cs typeface="+mn-ea"/>
                  <a:sym typeface="+mn-lt"/>
                </a:rPr>
                <a:t>02</a:t>
              </a:r>
            </a:p>
          </p:txBody>
        </p:sp>
        <p:sp>
          <p:nvSpPr>
            <p:cNvPr id="17" name="TextBox 682">
              <a:extLst>
                <a:ext uri="{FF2B5EF4-FFF2-40B4-BE49-F238E27FC236}">
                  <a16:creationId xmlns:a16="http://schemas.microsoft.com/office/drawing/2014/main" id="{FB4656AF-8729-4DA6-B9FD-D29C64C0C7B3}"/>
                </a:ext>
              </a:extLst>
            </p:cNvPr>
            <p:cNvSpPr>
              <a:spLocks noChangeArrowheads="1"/>
            </p:cNvSpPr>
            <p:nvPr/>
          </p:nvSpPr>
          <p:spPr bwMode="auto">
            <a:xfrm flipH="1">
              <a:off x="5098927" y="2821121"/>
              <a:ext cx="698745" cy="522968"/>
            </a:xfrm>
            <a:prstGeom prst="rect">
              <a:avLst/>
            </a:prstGeom>
            <a:noFill/>
            <a:ln>
              <a:noFill/>
            </a:ln>
          </p:spPr>
          <p:txBody>
            <a:bodyPr bIns="48124" lIns="96256" rIns="96256" tIns="48124" wrap="square">
              <a:spAutoFit/>
            </a:bodyPr>
            <a:lstStyle/>
            <a:p>
              <a:pPr algn="ctr" defTabSz="962025" fontAlgn="auto">
                <a:spcBef>
                  <a:spcPct val="0"/>
                </a:spcBef>
                <a:spcAft>
                  <a:spcPct val="0"/>
                </a:spcAft>
              </a:pPr>
              <a:r>
                <a:rPr altLang="zh-CN" lang="en-US" sz="2800">
                  <a:solidFill>
                    <a:srgbClr val="FFFFFF"/>
                  </a:solidFill>
                  <a:latin typeface="+mn-lt"/>
                  <a:ea typeface="+mn-ea"/>
                  <a:cs typeface="+mn-ea"/>
                  <a:sym typeface="+mn-lt"/>
                </a:rPr>
                <a:t>01</a:t>
              </a:r>
            </a:p>
          </p:txBody>
        </p:sp>
        <p:sp>
          <p:nvSpPr>
            <p:cNvPr id="18" name="TextBox 682">
              <a:extLst>
                <a:ext uri="{FF2B5EF4-FFF2-40B4-BE49-F238E27FC236}">
                  <a16:creationId xmlns:a16="http://schemas.microsoft.com/office/drawing/2014/main" id="{307CFE8B-510E-4D41-A216-7626B338D2AD}"/>
                </a:ext>
              </a:extLst>
            </p:cNvPr>
            <p:cNvSpPr>
              <a:spLocks noChangeArrowheads="1"/>
            </p:cNvSpPr>
            <p:nvPr/>
          </p:nvSpPr>
          <p:spPr bwMode="auto">
            <a:xfrm flipH="1">
              <a:off x="6401302" y="2821121"/>
              <a:ext cx="698745" cy="522968"/>
            </a:xfrm>
            <a:prstGeom prst="rect">
              <a:avLst/>
            </a:prstGeom>
            <a:noFill/>
            <a:ln>
              <a:noFill/>
            </a:ln>
          </p:spPr>
          <p:txBody>
            <a:bodyPr bIns="48124" lIns="96256" rIns="96256" tIns="48124" wrap="square">
              <a:spAutoFit/>
            </a:bodyPr>
            <a:lstStyle/>
            <a:p>
              <a:pPr algn="ctr" defTabSz="962025" fontAlgn="auto">
                <a:spcBef>
                  <a:spcPct val="0"/>
                </a:spcBef>
                <a:spcAft>
                  <a:spcPct val="0"/>
                </a:spcAft>
              </a:pPr>
              <a:r>
                <a:rPr altLang="zh-CN" lang="en-US" sz="2800">
                  <a:solidFill>
                    <a:srgbClr val="FFFFFF"/>
                  </a:solidFill>
                  <a:latin typeface="+mn-lt"/>
                  <a:ea typeface="+mn-ea"/>
                  <a:cs typeface="+mn-ea"/>
                  <a:sym typeface="+mn-lt"/>
                </a:rPr>
                <a:t>05</a:t>
              </a:r>
            </a:p>
          </p:txBody>
        </p:sp>
        <p:sp>
          <p:nvSpPr>
            <p:cNvPr id="25" name="TextBox 682">
              <a:extLst>
                <a:ext uri="{FF2B5EF4-FFF2-40B4-BE49-F238E27FC236}">
                  <a16:creationId xmlns:a16="http://schemas.microsoft.com/office/drawing/2014/main" id="{F0E59E4A-295A-45F4-88AC-AB8E15B0277D}"/>
                </a:ext>
              </a:extLst>
            </p:cNvPr>
            <p:cNvSpPr>
              <a:spLocks noChangeArrowheads="1"/>
            </p:cNvSpPr>
            <p:nvPr/>
          </p:nvSpPr>
          <p:spPr bwMode="auto">
            <a:xfrm flipH="1">
              <a:off x="6762972" y="3973636"/>
              <a:ext cx="698745" cy="522968"/>
            </a:xfrm>
            <a:prstGeom prst="rect">
              <a:avLst/>
            </a:prstGeom>
            <a:noFill/>
            <a:ln>
              <a:noFill/>
            </a:ln>
          </p:spPr>
          <p:txBody>
            <a:bodyPr bIns="48124" lIns="96256" rIns="96256" tIns="48124" wrap="square">
              <a:spAutoFit/>
            </a:bodyPr>
            <a:lstStyle/>
            <a:p>
              <a:pPr algn="ctr" defTabSz="962025" fontAlgn="auto">
                <a:spcBef>
                  <a:spcPct val="0"/>
                </a:spcBef>
                <a:spcAft>
                  <a:spcPct val="0"/>
                </a:spcAft>
              </a:pPr>
              <a:r>
                <a:rPr altLang="zh-CN" lang="en-US" sz="2800">
                  <a:solidFill>
                    <a:srgbClr val="FFFFFF"/>
                  </a:solidFill>
                  <a:latin typeface="+mn-lt"/>
                  <a:ea typeface="+mn-ea"/>
                  <a:cs typeface="+mn-ea"/>
                  <a:sym typeface="+mn-lt"/>
                </a:rPr>
                <a:t>04</a:t>
              </a:r>
            </a:p>
          </p:txBody>
        </p:sp>
        <p:sp>
          <p:nvSpPr>
            <p:cNvPr id="26" name="TextBox 682">
              <a:extLst>
                <a:ext uri="{FF2B5EF4-FFF2-40B4-BE49-F238E27FC236}">
                  <a16:creationId xmlns:a16="http://schemas.microsoft.com/office/drawing/2014/main" id="{3EF8FA2C-8E08-4576-8348-8DB3135E4411}"/>
                </a:ext>
              </a:extLst>
            </p:cNvPr>
            <p:cNvSpPr>
              <a:spLocks noChangeArrowheads="1"/>
            </p:cNvSpPr>
            <p:nvPr/>
          </p:nvSpPr>
          <p:spPr bwMode="auto">
            <a:xfrm flipH="1">
              <a:off x="5803728" y="4775607"/>
              <a:ext cx="698745" cy="522968"/>
            </a:xfrm>
            <a:prstGeom prst="rect">
              <a:avLst/>
            </a:prstGeom>
            <a:noFill/>
            <a:ln>
              <a:noFill/>
            </a:ln>
          </p:spPr>
          <p:txBody>
            <a:bodyPr bIns="48124" lIns="96256" rIns="96256" tIns="48124" wrap="square">
              <a:spAutoFit/>
            </a:bodyPr>
            <a:lstStyle/>
            <a:p>
              <a:pPr algn="ctr" defTabSz="962025" fontAlgn="auto">
                <a:spcBef>
                  <a:spcPct val="0"/>
                </a:spcBef>
                <a:spcAft>
                  <a:spcPct val="0"/>
                </a:spcAft>
              </a:pPr>
              <a:r>
                <a:rPr altLang="zh-CN" lang="en-US" sz="2800">
                  <a:solidFill>
                    <a:srgbClr val="FFFFFF"/>
                  </a:solidFill>
                  <a:latin typeface="+mn-lt"/>
                  <a:ea typeface="+mn-ea"/>
                  <a:cs typeface="+mn-ea"/>
                  <a:sym typeface="+mn-lt"/>
                </a:rPr>
                <a:t>03</a:t>
              </a:r>
            </a:p>
          </p:txBody>
        </p:sp>
      </p:grpSp>
    </p:spTree>
    <p:extLst>
      <p:ext uri="{BB962C8B-B14F-4D97-AF65-F5344CB8AC3E}">
        <p14:creationId val="3452261375"/>
      </p:ext>
    </p:extLst>
  </p:cSld>
  <p:clrMapOvr>
    <a:masterClrMapping/>
  </p:clrMapOvr>
  <mc:AlternateContent>
    <mc:Choice Requires="p15">
      <p:transition advTm="3000" p14:dur="1250" spd="slow">
        <p15:prstTrans prst="pageCurlDoubl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750" id="7"/>
                                        <p:tgtEl>
                                          <p:spTgt spid="2"/>
                                        </p:tgtEl>
                                        <p:attrNameLst>
                                          <p:attrName>ppt_y</p:attrName>
                                        </p:attrNameLst>
                                      </p:cBhvr>
                                      <p:tavLst>
                                        <p:tav tm="0">
                                          <p:val>
                                            <p:strVal val="#ppt_y+#ppt_h*1.125000"/>
                                          </p:val>
                                        </p:tav>
                                        <p:tav tm="100000">
                                          <p:val>
                                            <p:strVal val="#ppt_y"/>
                                          </p:val>
                                        </p:tav>
                                      </p:tavLst>
                                    </p:anim>
                                    <p:animEffect filter="wipe(up)" transition="in">
                                      <p:cBhvr>
                                        <p:cTn dur="750" id="8"/>
                                        <p:tgtEl>
                                          <p:spTgt spid="2"/>
                                        </p:tgtEl>
                                      </p:cBhvr>
                                    </p:animEffect>
                                  </p:childTnLst>
                                </p:cTn>
                              </p:par>
                            </p:childTnLst>
                          </p:cTn>
                        </p:par>
                        <p:par>
                          <p:cTn fill="hold" id="9" nodeType="afterGroup">
                            <p:stCondLst>
                              <p:cond delay="750"/>
                            </p:stCondLst>
                            <p:childTnLst>
                              <p:par>
                                <p:cTn decel="100000" fill="hold" id="10" nodeType="afterEffect" presetClass="entr" presetID="49" presetSubtype="0">
                                  <p:stCondLst>
                                    <p:cond delay="0"/>
                                  </p:stCondLst>
                                  <p:childTnLst>
                                    <p:set>
                                      <p:cBhvr>
                                        <p:cTn dur="1" fill="hold" id="11">
                                          <p:stCondLst>
                                            <p:cond delay="0"/>
                                          </p:stCondLst>
                                        </p:cTn>
                                        <p:tgtEl>
                                          <p:spTgt spid="27"/>
                                        </p:tgtEl>
                                        <p:attrNameLst>
                                          <p:attrName>style.visibility</p:attrName>
                                        </p:attrNameLst>
                                      </p:cBhvr>
                                      <p:to>
                                        <p:strVal val="visible"/>
                                      </p:to>
                                    </p:set>
                                    <p:anim calcmode="lin" valueType="num">
                                      <p:cBhvr>
                                        <p:cTn dur="750" fill="hold" id="12"/>
                                        <p:tgtEl>
                                          <p:spTgt spid="27"/>
                                        </p:tgtEl>
                                        <p:attrNameLst>
                                          <p:attrName>ppt_w</p:attrName>
                                        </p:attrNameLst>
                                      </p:cBhvr>
                                      <p:tavLst>
                                        <p:tav tm="0">
                                          <p:val>
                                            <p:fltVal val="0"/>
                                          </p:val>
                                        </p:tav>
                                        <p:tav tm="100000">
                                          <p:val>
                                            <p:strVal val="#ppt_w"/>
                                          </p:val>
                                        </p:tav>
                                      </p:tavLst>
                                    </p:anim>
                                    <p:anim calcmode="lin" valueType="num">
                                      <p:cBhvr>
                                        <p:cTn dur="750" fill="hold" id="13"/>
                                        <p:tgtEl>
                                          <p:spTgt spid="27"/>
                                        </p:tgtEl>
                                        <p:attrNameLst>
                                          <p:attrName>ppt_h</p:attrName>
                                        </p:attrNameLst>
                                      </p:cBhvr>
                                      <p:tavLst>
                                        <p:tav tm="0">
                                          <p:val>
                                            <p:fltVal val="0"/>
                                          </p:val>
                                        </p:tav>
                                        <p:tav tm="100000">
                                          <p:val>
                                            <p:strVal val="#ppt_h"/>
                                          </p:val>
                                        </p:tav>
                                      </p:tavLst>
                                    </p:anim>
                                    <p:anim calcmode="lin" valueType="num">
                                      <p:cBhvr>
                                        <p:cTn dur="750" fill="hold" id="14"/>
                                        <p:tgtEl>
                                          <p:spTgt spid="27"/>
                                        </p:tgtEl>
                                        <p:attrNameLst>
                                          <p:attrName>style.rotation</p:attrName>
                                        </p:attrNameLst>
                                      </p:cBhvr>
                                      <p:tavLst>
                                        <p:tav tm="0">
                                          <p:val>
                                            <p:fltVal val="360"/>
                                          </p:val>
                                        </p:tav>
                                        <p:tav tm="100000">
                                          <p:val>
                                            <p:fltVal val="0"/>
                                          </p:val>
                                        </p:tav>
                                      </p:tavLst>
                                    </p:anim>
                                    <p:animEffect filter="fade" transition="in">
                                      <p:cBhvr>
                                        <p:cTn dur="750" id="15"/>
                                        <p:tgtEl>
                                          <p:spTgt spid="27"/>
                                        </p:tgtEl>
                                      </p:cBhvr>
                                    </p:animEffect>
                                  </p:childTnLst>
                                </p:cTn>
                              </p:par>
                            </p:childTnLst>
                          </p:cTn>
                        </p:par>
                        <p:par>
                          <p:cTn fill="hold" id="16" nodeType="afterGroup">
                            <p:stCondLst>
                              <p:cond delay="1500"/>
                            </p:stCondLst>
                            <p:childTnLst>
                              <p:par>
                                <p:cTn fill="hold" grpId="0" id="17" nodeType="afterEffect" presetClass="entr" presetID="12" presetSubtype="4">
                                  <p:stCondLst>
                                    <p:cond delay="0"/>
                                  </p:stCondLst>
                                  <p:childTnLst>
                                    <p:set>
                                      <p:cBhvr>
                                        <p:cTn dur="1" fill="hold" id="18">
                                          <p:stCondLst>
                                            <p:cond delay="0"/>
                                          </p:stCondLst>
                                        </p:cTn>
                                        <p:tgtEl>
                                          <p:spTgt spid="11"/>
                                        </p:tgtEl>
                                        <p:attrNameLst>
                                          <p:attrName>style.visibility</p:attrName>
                                        </p:attrNameLst>
                                      </p:cBhvr>
                                      <p:to>
                                        <p:strVal val="visible"/>
                                      </p:to>
                                    </p:set>
                                    <p:animEffect filter="slide(fromBottom)" transition="in">
                                      <p:cBhvr>
                                        <p:cTn dur="750" id="19"/>
                                        <p:tgtEl>
                                          <p:spTgt spid="11"/>
                                        </p:tgtEl>
                                      </p:cBhvr>
                                    </p:animEffect>
                                  </p:childTnLst>
                                </p:cTn>
                              </p:par>
                            </p:childTnLst>
                          </p:cTn>
                        </p:par>
                        <p:par>
                          <p:cTn fill="hold" id="20" nodeType="afterGroup">
                            <p:stCondLst>
                              <p:cond delay="2250"/>
                            </p:stCondLst>
                            <p:childTnLst>
                              <p:par>
                                <p:cTn fill="hold" grpId="0" id="21" nodeType="afterEffect" presetClass="entr" presetID="12" presetSubtype="4">
                                  <p:stCondLst>
                                    <p:cond delay="0"/>
                                  </p:stCondLst>
                                  <p:childTnLst>
                                    <p:set>
                                      <p:cBhvr>
                                        <p:cTn dur="1" fill="hold" id="22">
                                          <p:stCondLst>
                                            <p:cond delay="0"/>
                                          </p:stCondLst>
                                        </p:cTn>
                                        <p:tgtEl>
                                          <p:spTgt spid="13"/>
                                        </p:tgtEl>
                                        <p:attrNameLst>
                                          <p:attrName>style.visibility</p:attrName>
                                        </p:attrNameLst>
                                      </p:cBhvr>
                                      <p:to>
                                        <p:strVal val="visible"/>
                                      </p:to>
                                    </p:set>
                                    <p:animEffect filter="slide(fromBottom)" transition="in">
                                      <p:cBhvr>
                                        <p:cTn dur="750" id="23"/>
                                        <p:tgtEl>
                                          <p:spTgt spid="13"/>
                                        </p:tgtEl>
                                      </p:cBhvr>
                                    </p:animEffect>
                                  </p:childTnLst>
                                </p:cTn>
                              </p:par>
                            </p:childTnLst>
                          </p:cTn>
                        </p:par>
                        <p:par>
                          <p:cTn fill="hold" id="24" nodeType="afterGroup">
                            <p:stCondLst>
                              <p:cond delay="3000"/>
                            </p:stCondLst>
                            <p:childTnLst>
                              <p:par>
                                <p:cTn fill="hold" grpId="0" id="25" nodeType="afterEffect" presetClass="entr" presetID="12" presetSubtype="4">
                                  <p:stCondLst>
                                    <p:cond delay="0"/>
                                  </p:stCondLst>
                                  <p:childTnLst>
                                    <p:set>
                                      <p:cBhvr>
                                        <p:cTn dur="1" fill="hold" id="26">
                                          <p:stCondLst>
                                            <p:cond delay="0"/>
                                          </p:stCondLst>
                                        </p:cTn>
                                        <p:tgtEl>
                                          <p:spTgt spid="14"/>
                                        </p:tgtEl>
                                        <p:attrNameLst>
                                          <p:attrName>style.visibility</p:attrName>
                                        </p:attrNameLst>
                                      </p:cBhvr>
                                      <p:to>
                                        <p:strVal val="visible"/>
                                      </p:to>
                                    </p:set>
                                    <p:animEffect filter="slide(fromBottom)" transition="in">
                                      <p:cBhvr>
                                        <p:cTn dur="750" id="27"/>
                                        <p:tgtEl>
                                          <p:spTgt spid="14"/>
                                        </p:tgtEl>
                                      </p:cBhvr>
                                    </p:animEffect>
                                  </p:childTnLst>
                                </p:cTn>
                              </p:par>
                            </p:childTnLst>
                          </p:cTn>
                        </p:par>
                        <p:par>
                          <p:cTn fill="hold" id="28" nodeType="afterGroup">
                            <p:stCondLst>
                              <p:cond delay="3750"/>
                            </p:stCondLst>
                            <p:childTnLst>
                              <p:par>
                                <p:cTn fill="hold" grpId="0" id="29" nodeType="afterEffect" presetClass="entr" presetID="12" presetSubtype="4">
                                  <p:stCondLst>
                                    <p:cond delay="0"/>
                                  </p:stCondLst>
                                  <p:childTnLst>
                                    <p:set>
                                      <p:cBhvr>
                                        <p:cTn dur="1" fill="hold" id="30">
                                          <p:stCondLst>
                                            <p:cond delay="0"/>
                                          </p:stCondLst>
                                        </p:cTn>
                                        <p:tgtEl>
                                          <p:spTgt spid="15"/>
                                        </p:tgtEl>
                                        <p:attrNameLst>
                                          <p:attrName>style.visibility</p:attrName>
                                        </p:attrNameLst>
                                      </p:cBhvr>
                                      <p:to>
                                        <p:strVal val="visible"/>
                                      </p:to>
                                    </p:set>
                                    <p:animEffect filter="slide(fromBottom)" transition="in">
                                      <p:cBhvr>
                                        <p:cTn dur="750" id="31"/>
                                        <p:tgtEl>
                                          <p:spTgt spid="15"/>
                                        </p:tgtEl>
                                      </p:cBhvr>
                                    </p:animEffect>
                                  </p:childTnLst>
                                </p:cTn>
                              </p:par>
                            </p:childTnLst>
                          </p:cTn>
                        </p:par>
                        <p:par>
                          <p:cTn fill="hold" id="32" nodeType="afterGroup">
                            <p:stCondLst>
                              <p:cond delay="4500"/>
                            </p:stCondLst>
                            <p:childTnLst>
                              <p:par>
                                <p:cTn fill="hold" grpId="0" id="33" nodeType="afterEffect" presetClass="entr" presetID="12" presetSubtype="4">
                                  <p:stCondLst>
                                    <p:cond delay="0"/>
                                  </p:stCondLst>
                                  <p:childTnLst>
                                    <p:set>
                                      <p:cBhvr>
                                        <p:cTn dur="1" fill="hold" id="34">
                                          <p:stCondLst>
                                            <p:cond delay="0"/>
                                          </p:stCondLst>
                                        </p:cTn>
                                        <p:tgtEl>
                                          <p:spTgt spid="12"/>
                                        </p:tgtEl>
                                        <p:attrNameLst>
                                          <p:attrName>style.visibility</p:attrName>
                                        </p:attrNameLst>
                                      </p:cBhvr>
                                      <p:to>
                                        <p:strVal val="visible"/>
                                      </p:to>
                                    </p:set>
                                    <p:animEffect filter="slide(fromBottom)" transition="in">
                                      <p:cBhvr>
                                        <p:cTn dur="750" id="35"/>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P grpId="0" spid="15"/>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a:extLst>
              <a:ext uri="{FF2B5EF4-FFF2-40B4-BE49-F238E27FC236}">
                <a16:creationId xmlns:a16="http://schemas.microsoft.com/office/drawing/2014/main" id="{224CFCA2-AFD1-4FFC-85DC-FFAD62764BBA}"/>
              </a:ext>
            </a:extLst>
          </p:cNvPr>
          <p:cNvGrpSpPr/>
          <p:nvPr/>
        </p:nvGrpSpPr>
        <p:grpSpPr>
          <a:xfrm>
            <a:off x="0" y="0"/>
            <a:ext cx="12192000" cy="6858000"/>
            <a:chOff x="152400" y="1790700"/>
            <a:chExt cx="12192000" cy="6858000"/>
          </a:xfrm>
        </p:grpSpPr>
        <p:sp>
          <p:nvSpPr>
            <p:cNvPr id="16" name="矩形 15">
              <a:extLst>
                <a:ext uri="{FF2B5EF4-FFF2-40B4-BE49-F238E27FC236}">
                  <a16:creationId xmlns:a16="http://schemas.microsoft.com/office/drawing/2014/main" id="{CD9E24CF-2395-44BF-BA39-DB1CD6701A7E}"/>
                </a:ext>
              </a:extLst>
            </p:cNvPr>
            <p:cNvSpPr/>
            <p:nvPr/>
          </p:nvSpPr>
          <p:spPr>
            <a:xfrm>
              <a:off x="152400" y="1790700"/>
              <a:ext cx="12192000" cy="6858000"/>
            </a:xfrm>
            <a:prstGeom prst="rect">
              <a:avLst/>
            </a:prstGeom>
            <a:solidFill>
              <a:srgbClr val="1646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圆角 10">
              <a:extLst>
                <a:ext uri="{FF2B5EF4-FFF2-40B4-BE49-F238E27FC236}">
                  <a16:creationId xmlns:a16="http://schemas.microsoft.com/office/drawing/2014/main" id="{8E2A8100-7C25-4C86-A84D-8EDF61DFC21C}"/>
                </a:ext>
              </a:extLst>
            </p:cNvPr>
            <p:cNvSpPr/>
            <p:nvPr/>
          </p:nvSpPr>
          <p:spPr>
            <a:xfrm>
              <a:off x="670560" y="2156461"/>
              <a:ext cx="11155680" cy="6126479"/>
            </a:xfrm>
            <a:prstGeom prst="roundRect">
              <a:avLst>
                <a:gd fmla="val 5503" name="adj"/>
              </a:avLst>
            </a:prstGeom>
            <a:solidFill>
              <a:srgbClr val="DEE9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aphicFrame>
        <p:nvGraphicFramePr>
          <p:cNvPr id="23" name="表格 26">
            <a:extLst>
              <a:ext uri="{FF2B5EF4-FFF2-40B4-BE49-F238E27FC236}">
                <a16:creationId xmlns:a16="http://schemas.microsoft.com/office/drawing/2014/main" id="{22A592BE-4AA7-4850-8A3D-036291DA43AD}"/>
              </a:ext>
            </a:extLst>
          </p:cNvPr>
          <p:cNvGraphicFramePr>
            <a:graphicFrameLocks noGrp="1"/>
          </p:cNvGraphicFramePr>
          <p:nvPr/>
        </p:nvGraphicFramePr>
        <p:xfrm>
          <a:off x="517602" y="408293"/>
          <a:ext cx="11168880" cy="6015024"/>
        </p:xfrm>
        <a:graphic>
          <a:graphicData uri="http://schemas.openxmlformats.org/drawingml/2006/table">
            <a:tbl>
              <a:tblPr bandRow="1" firstRow="1">
                <a:tableStyleId>{5C22544A-7EE6-4342-B048-85BDC9FD1C3A}</a:tableStyleId>
              </a:tblPr>
              <a:tblGrid>
                <a:gridCol w="1116888">
                  <a:extLst>
                    <a:ext uri="{9D8B030D-6E8A-4147-A177-3AD203B41FA5}">
                      <a16:colId xmlns:a16="http://schemas.microsoft.com/office/drawing/2014/main" val="1730829118"/>
                    </a:ext>
                  </a:extLst>
                </a:gridCol>
                <a:gridCol w="1116888">
                  <a:extLst>
                    <a:ext uri="{9D8B030D-6E8A-4147-A177-3AD203B41FA5}">
                      <a16:colId xmlns:a16="http://schemas.microsoft.com/office/drawing/2014/main" val="2211213150"/>
                    </a:ext>
                  </a:extLst>
                </a:gridCol>
                <a:gridCol w="1116888">
                  <a:extLst>
                    <a:ext uri="{9D8B030D-6E8A-4147-A177-3AD203B41FA5}">
                      <a16:colId xmlns:a16="http://schemas.microsoft.com/office/drawing/2014/main" val="3799243372"/>
                    </a:ext>
                  </a:extLst>
                </a:gridCol>
                <a:gridCol w="1116888">
                  <a:extLst>
                    <a:ext uri="{9D8B030D-6E8A-4147-A177-3AD203B41FA5}">
                      <a16:colId xmlns:a16="http://schemas.microsoft.com/office/drawing/2014/main" val="393223909"/>
                    </a:ext>
                  </a:extLst>
                </a:gridCol>
                <a:gridCol w="1116888">
                  <a:extLst>
                    <a:ext uri="{9D8B030D-6E8A-4147-A177-3AD203B41FA5}">
                      <a16:colId xmlns:a16="http://schemas.microsoft.com/office/drawing/2014/main" val="2927519851"/>
                    </a:ext>
                  </a:extLst>
                </a:gridCol>
                <a:gridCol w="1116888">
                  <a:extLst>
                    <a:ext uri="{9D8B030D-6E8A-4147-A177-3AD203B41FA5}">
                      <a16:colId xmlns:a16="http://schemas.microsoft.com/office/drawing/2014/main" val="1170744922"/>
                    </a:ext>
                  </a:extLst>
                </a:gridCol>
                <a:gridCol w="1116888">
                  <a:extLst>
                    <a:ext uri="{9D8B030D-6E8A-4147-A177-3AD203B41FA5}">
                      <a16:colId xmlns:a16="http://schemas.microsoft.com/office/drawing/2014/main" val="1777102989"/>
                    </a:ext>
                  </a:extLst>
                </a:gridCol>
                <a:gridCol w="1116888">
                  <a:extLst>
                    <a:ext uri="{9D8B030D-6E8A-4147-A177-3AD203B41FA5}">
                      <a16:colId xmlns:a16="http://schemas.microsoft.com/office/drawing/2014/main" val="1680649255"/>
                    </a:ext>
                  </a:extLst>
                </a:gridCol>
                <a:gridCol w="1116888">
                  <a:extLst>
                    <a:ext uri="{9D8B030D-6E8A-4147-A177-3AD203B41FA5}">
                      <a16:colId xmlns:a16="http://schemas.microsoft.com/office/drawing/2014/main" val="3112485255"/>
                    </a:ext>
                  </a:extLst>
                </a:gridCol>
                <a:gridCol w="1116888">
                  <a:extLst>
                    <a:ext uri="{9D8B030D-6E8A-4147-A177-3AD203B41FA5}">
                      <a16:colId xmlns:a16="http://schemas.microsoft.com/office/drawing/2014/main" val="3947604182"/>
                    </a:ext>
                  </a:extLst>
                </a:gridCol>
              </a:tblGrid>
              <a:tr h="751851">
                <a:tc>
                  <a:txBody>
                    <a:bodyPr vert="horz" wrap="square"/>
                    <a:lstStyle/>
                    <a:p>
                      <a:endParaRPr altLang="en-US" lang="zh-CN" sz="3700"/>
                    </a:p>
                  </a:txBody>
                  <a:tcPr marB="93999" marL="187998" marR="187998" marT="93999">
                    <a:lnL cmpd="sng" w="12700">
                      <a:noFill/>
                    </a:lnL>
                    <a:lnR algn="ctr" cap="flat" cmpd="sng" w="28575">
                      <a:solidFill>
                        <a:schemeClr val="bg1"/>
                      </a:solidFill>
                      <a:prstDash val="solid"/>
                      <a:round/>
                      <a:headEnd len="med" type="none" w="med"/>
                      <a:tailEnd len="med" type="none" w="med"/>
                    </a:lnR>
                    <a:lnT cmpd="sng" w="12700">
                      <a:noFill/>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cmpd="sng" w="12700">
                      <a:noFill/>
                    </a:lnR>
                    <a:lnT cmpd="sng" w="12700">
                      <a:noFill/>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2386535793"/>
                  </a:ext>
                </a:extLst>
              </a:tr>
              <a:tr h="751851">
                <a:tc>
                  <a:txBody>
                    <a:bodyPr vert="horz" wrap="square"/>
                    <a:lstStyle/>
                    <a:p>
                      <a:endParaRPr altLang="en-US" lang="zh-CN" sz="3700"/>
                    </a:p>
                  </a:txBody>
                  <a:tcPr marB="93999" marL="187998" marR="187998" marT="93999">
                    <a:lnL cmpd="sng" w="12700">
                      <a:noFill/>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cmpd="sng" w="12700">
                      <a:noFill/>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1713804194"/>
                  </a:ext>
                </a:extLst>
              </a:tr>
              <a:tr h="751851">
                <a:tc>
                  <a:txBody>
                    <a:bodyPr vert="horz" wrap="square"/>
                    <a:lstStyle/>
                    <a:p>
                      <a:endParaRPr altLang="en-US" lang="zh-CN" sz="3700"/>
                    </a:p>
                  </a:txBody>
                  <a:tcPr marB="93999" marL="187998" marR="187998" marT="93999">
                    <a:lnL cmpd="sng" w="12700">
                      <a:noFill/>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cmpd="sng" w="12700">
                      <a:noFill/>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906240893"/>
                  </a:ext>
                </a:extLst>
              </a:tr>
              <a:tr h="751851">
                <a:tc>
                  <a:txBody>
                    <a:bodyPr vert="horz" wrap="square"/>
                    <a:lstStyle/>
                    <a:p>
                      <a:endParaRPr altLang="en-US" lang="zh-CN" sz="3700"/>
                    </a:p>
                  </a:txBody>
                  <a:tcPr marB="93999" marL="187998" marR="187998" marT="93999">
                    <a:lnL cmpd="sng" w="12700">
                      <a:noFill/>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cmpd="sng" w="12700">
                      <a:noFill/>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2296356211"/>
                  </a:ext>
                </a:extLst>
              </a:tr>
              <a:tr h="751851">
                <a:tc>
                  <a:txBody>
                    <a:bodyPr vert="horz" wrap="square"/>
                    <a:lstStyle/>
                    <a:p>
                      <a:endParaRPr altLang="en-US" lang="zh-CN" sz="3700"/>
                    </a:p>
                  </a:txBody>
                  <a:tcPr marB="93999" marL="187998" marR="187998" marT="93999">
                    <a:lnL cmpd="sng" w="12700">
                      <a:noFill/>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cmpd="sng" w="12700">
                      <a:noFill/>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1227322623"/>
                  </a:ext>
                </a:extLst>
              </a:tr>
              <a:tr h="751851">
                <a:tc>
                  <a:txBody>
                    <a:bodyPr vert="horz" wrap="square"/>
                    <a:lstStyle/>
                    <a:p>
                      <a:endParaRPr altLang="en-US" lang="zh-CN" sz="3700"/>
                    </a:p>
                  </a:txBody>
                  <a:tcPr marB="93999" marL="187998" marR="187998" marT="93999">
                    <a:lnL cmpd="sng" w="12700">
                      <a:noFill/>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cmpd="sng" w="12700">
                      <a:noFill/>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3588627962"/>
                  </a:ext>
                </a:extLst>
              </a:tr>
              <a:tr h="751851">
                <a:tc>
                  <a:txBody>
                    <a:bodyPr vert="horz" wrap="square"/>
                    <a:lstStyle/>
                    <a:p>
                      <a:endParaRPr altLang="en-US" lang="zh-CN" sz="3700"/>
                    </a:p>
                  </a:txBody>
                  <a:tcPr marB="93999" marL="187998" marR="187998" marT="93999">
                    <a:lnL cmpd="sng" w="12700">
                      <a:noFill/>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cmpd="sng" w="12700">
                      <a:noFill/>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1904790530"/>
                  </a:ext>
                </a:extLst>
              </a:tr>
              <a:tr h="751851">
                <a:tc>
                  <a:txBody>
                    <a:bodyPr vert="horz" wrap="square"/>
                    <a:lstStyle/>
                    <a:p>
                      <a:endParaRPr altLang="en-US" lang="zh-CN" sz="3700"/>
                    </a:p>
                  </a:txBody>
                  <a:tcPr marB="93999" marL="187998" marR="187998" marT="93999">
                    <a:lnL cmpd="sng" w="12700">
                      <a:noFill/>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cmpd="sng" w="12700">
                      <a:noFill/>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cmpd="sng" w="12700">
                      <a:noFill/>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cmpd="sng" w="12700">
                      <a:noFill/>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cmpd="sng" w="12700">
                      <a:noFill/>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cmpd="sng" w="12700">
                      <a:noFill/>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cmpd="sng" w="12700">
                      <a:noFill/>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cmpd="sng" w="12700">
                      <a:noFill/>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cmpd="sng" w="12700">
                      <a:noFill/>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cmpd="sng" w="12700">
                      <a:noFill/>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cmpd="sng" w="12700">
                      <a:noFill/>
                    </a:lnR>
                    <a:lnT algn="ctr" cap="flat" cmpd="sng" w="28575">
                      <a:solidFill>
                        <a:schemeClr val="bg1"/>
                      </a:solidFill>
                      <a:prstDash val="solid"/>
                      <a:round/>
                      <a:headEnd len="med" type="none" w="med"/>
                      <a:tailEnd len="med" type="none" w="med"/>
                    </a:lnT>
                    <a:lnB cmpd="sng" w="12700">
                      <a:noFill/>
                    </a:lnB>
                    <a:lnTlToBr cmpd="sng" w="12700">
                      <a:noFill/>
                      <a:prstDash val="solid"/>
                    </a:lnTlToBr>
                    <a:lnBlToTr cmpd="sng" w="12700">
                      <a:noFill/>
                      <a:prstDash val="solid"/>
                    </a:lnBlToTr>
                    <a:noFill/>
                  </a:tcPr>
                </a:tc>
                <a:extLst>
                  <a:ext uri="{0D108BD9-81ED-4DB2-BD59-A6C34878D82A}">
                    <a16:rowId xmlns:a16="http://schemas.microsoft.com/office/drawing/2014/main" val="13341407"/>
                  </a:ext>
                </a:extLst>
              </a:tr>
            </a:tbl>
          </a:graphicData>
        </a:graphic>
      </p:graphicFrame>
      <p:grpSp>
        <p:nvGrpSpPr>
          <p:cNvPr id="24" name="组合 23">
            <a:extLst>
              <a:ext uri="{FF2B5EF4-FFF2-40B4-BE49-F238E27FC236}">
                <a16:creationId xmlns:a16="http://schemas.microsoft.com/office/drawing/2014/main" id="{B4CAD093-F592-4577-ADB2-DC7F2E560852}"/>
              </a:ext>
            </a:extLst>
          </p:cNvPr>
          <p:cNvGrpSpPr/>
          <p:nvPr/>
        </p:nvGrpSpPr>
        <p:grpSpPr>
          <a:xfrm>
            <a:off x="-1340794" y="-392725"/>
            <a:ext cx="7052780" cy="7327489"/>
            <a:chOff x="32429" y="639896"/>
            <a:chExt cx="2784974" cy="2893450"/>
          </a:xfrm>
          <a:effectLst>
            <a:outerShdw algn="t" blurRad="50800" dir="5400000" dist="38100" rotWithShape="0">
              <a:prstClr val="black">
                <a:alpha val="40000"/>
              </a:prstClr>
            </a:outerShdw>
          </a:effectLst>
        </p:grpSpPr>
        <p:pic>
          <p:nvPicPr>
            <p:cNvPr descr="图片包含 游戏机, 灯光  描述已自动生成" id="25" name="图片 24">
              <a:extLst>
                <a:ext uri="{FF2B5EF4-FFF2-40B4-BE49-F238E27FC236}">
                  <a16:creationId xmlns:a16="http://schemas.microsoft.com/office/drawing/2014/main" id="{C1B7EBB9-33FF-45E7-81A1-690DCFE23A29}"/>
                </a:ext>
              </a:extLst>
            </p:cNvPr>
            <p:cNvPicPr>
              <a:picLocks noChangeAspect="1"/>
            </p:cNvPicPr>
            <p:nvPr/>
          </p:nvPicPr>
          <p:blipFill>
            <a:blip r:embed="rId2">
              <a:extLst>
                <a:ext uri="{28A0092B-C50C-407E-A947-70E740481C1C}">
                  <a14:useLocalDpi val="0"/>
                </a:ext>
              </a:extLst>
            </a:blip>
            <a:srcRect b="-1856" l="16803" r="58024" t="55363"/>
            <a:stretch>
              <a:fillRect/>
            </a:stretch>
          </p:blipFill>
          <p:spPr>
            <a:xfrm rot="508239">
              <a:off x="32429" y="639896"/>
              <a:ext cx="2784974" cy="2893450"/>
            </a:xfrm>
            <a:prstGeom prst="rect">
              <a:avLst/>
            </a:prstGeom>
          </p:spPr>
        </p:pic>
        <p:sp>
          <p:nvSpPr>
            <p:cNvPr id="26" name="椭圆 25">
              <a:extLst>
                <a:ext uri="{FF2B5EF4-FFF2-40B4-BE49-F238E27FC236}">
                  <a16:creationId xmlns:a16="http://schemas.microsoft.com/office/drawing/2014/main" id="{068A640B-8CE6-4BDA-B57C-D7E6D6F08F3C}"/>
                </a:ext>
              </a:extLst>
            </p:cNvPr>
            <p:cNvSpPr/>
            <p:nvPr/>
          </p:nvSpPr>
          <p:spPr>
            <a:xfrm>
              <a:off x="1237918" y="889029"/>
              <a:ext cx="169176" cy="169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7" name="PA-矩形 13">
            <a:extLst>
              <a:ext uri="{FF2B5EF4-FFF2-40B4-BE49-F238E27FC236}">
                <a16:creationId xmlns:a16="http://schemas.microsoft.com/office/drawing/2014/main" id="{9E002EE6-142A-4416-B0A2-958BB22189F0}"/>
              </a:ext>
            </a:extLst>
          </p:cNvPr>
          <p:cNvSpPr/>
          <p:nvPr>
            <p:custDataLst>
              <p:tags r:id="rId3"/>
            </p:custDataLst>
          </p:nvPr>
        </p:nvSpPr>
        <p:spPr>
          <a:xfrm>
            <a:off x="3518001" y="2358286"/>
            <a:ext cx="606743" cy="1005840"/>
          </a:xfrm>
          <a:prstGeom prst="rect">
            <a:avLst/>
          </a:prstGeom>
        </p:spPr>
        <p:txBody>
          <a:bodyPr wrap="none">
            <a:spAutoFit/>
          </a:bodyPr>
          <a:lstStyle/>
          <a:p>
            <a:r>
              <a:rPr altLang="zh-CN" lang="en-US" sz="6000">
                <a:solidFill>
                  <a:srgbClr val="FF0000"/>
                </a:solidFill>
                <a:cs typeface="+mn-ea"/>
                <a:sym typeface="+mn-lt"/>
              </a:rPr>
              <a:t>1</a:t>
            </a:r>
          </a:p>
        </p:txBody>
      </p:sp>
      <p:grpSp>
        <p:nvGrpSpPr>
          <p:cNvPr id="5" name="组合 4">
            <a:extLst>
              <a:ext uri="{FF2B5EF4-FFF2-40B4-BE49-F238E27FC236}">
                <a16:creationId xmlns:a16="http://schemas.microsoft.com/office/drawing/2014/main" id="{34B8631F-3CFD-4A81-9BCA-AC06AC54A2A3}"/>
              </a:ext>
            </a:extLst>
          </p:cNvPr>
          <p:cNvGrpSpPr/>
          <p:nvPr/>
        </p:nvGrpSpPr>
        <p:grpSpPr>
          <a:xfrm>
            <a:off x="5051916" y="4059828"/>
            <a:ext cx="5227320" cy="830997"/>
            <a:chOff x="5051916" y="4059828"/>
            <a:chExt cx="5227320" cy="830997"/>
          </a:xfrm>
        </p:grpSpPr>
        <p:sp>
          <p:nvSpPr>
            <p:cNvPr id="18" name="矩形: 圆角 17">
              <a:extLst>
                <a:ext uri="{FF2B5EF4-FFF2-40B4-BE49-F238E27FC236}">
                  <a16:creationId xmlns:a16="http://schemas.microsoft.com/office/drawing/2014/main" id="{5A25D4BC-4C4E-48A8-824D-C5D50295F3E4}"/>
                </a:ext>
              </a:extLst>
            </p:cNvPr>
            <p:cNvSpPr/>
            <p:nvPr/>
          </p:nvSpPr>
          <p:spPr>
            <a:xfrm>
              <a:off x="5051916" y="4059828"/>
              <a:ext cx="5227320" cy="830997"/>
            </a:xfrm>
            <a:prstGeom prst="roundRect">
              <a:avLst>
                <a:gd fmla="val 44817" name="adj"/>
              </a:avLst>
            </a:prstGeom>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a:extLst>
                <a:ext uri="{FF2B5EF4-FFF2-40B4-BE49-F238E27FC236}">
                  <a16:creationId xmlns:a16="http://schemas.microsoft.com/office/drawing/2014/main" id="{5C4081C1-D9F0-4F8C-B698-B80DECE86842}"/>
                </a:ext>
              </a:extLst>
            </p:cNvPr>
            <p:cNvSpPr/>
            <p:nvPr/>
          </p:nvSpPr>
          <p:spPr>
            <a:xfrm>
              <a:off x="5347819" y="4191753"/>
              <a:ext cx="4635517" cy="548640"/>
            </a:xfrm>
            <a:prstGeom prst="rect">
              <a:avLst/>
            </a:prstGeom>
          </p:spPr>
          <p:txBody>
            <a:bodyPr wrap="square">
              <a:spAutoFit/>
            </a:bodyPr>
            <a:lstStyle/>
            <a:p>
              <a:pPr algn="dist">
                <a:lnSpc>
                  <a:spcPct val="150000"/>
                </a:lnSpc>
              </a:pPr>
              <a:r>
                <a:rPr altLang="en-US" lang="zh-CN" sz="2000">
                  <a:solidFill>
                    <a:schemeClr val="bg1"/>
                  </a:solidFill>
                  <a:cs typeface="+mn-ea"/>
                  <a:sym typeface="+mn-lt"/>
                </a:rPr>
                <a:t>单击此处添加您所在医院名称</a:t>
              </a:r>
            </a:p>
          </p:txBody>
        </p:sp>
      </p:grpSp>
      <p:grpSp>
        <p:nvGrpSpPr>
          <p:cNvPr id="6" name="组合 5">
            <a:extLst>
              <a:ext uri="{FF2B5EF4-FFF2-40B4-BE49-F238E27FC236}">
                <a16:creationId xmlns:a16="http://schemas.microsoft.com/office/drawing/2014/main" id="{182C4E23-C381-4E20-A9FF-8AA2CBC5C723}"/>
              </a:ext>
            </a:extLst>
          </p:cNvPr>
          <p:cNvGrpSpPr/>
          <p:nvPr/>
        </p:nvGrpSpPr>
        <p:grpSpPr>
          <a:xfrm>
            <a:off x="4334376" y="2467161"/>
            <a:ext cx="6662401" cy="1036422"/>
            <a:chOff x="4334376" y="2467161"/>
            <a:chExt cx="6662401" cy="1036422"/>
          </a:xfrm>
        </p:grpSpPr>
        <p:sp>
          <p:nvSpPr>
            <p:cNvPr id="34" name="PA-文本框 33">
              <a:extLst>
                <a:ext uri="{FF2B5EF4-FFF2-40B4-BE49-F238E27FC236}">
                  <a16:creationId xmlns:a16="http://schemas.microsoft.com/office/drawing/2014/main" id="{8DA71B1E-0B4B-4AD0-B254-89954F3DF9A1}"/>
                </a:ext>
              </a:extLst>
            </p:cNvPr>
            <p:cNvSpPr txBox="1"/>
            <p:nvPr>
              <p:custDataLst>
                <p:tags r:id="rId4"/>
              </p:custDataLst>
            </p:nvPr>
          </p:nvSpPr>
          <p:spPr>
            <a:xfrm>
              <a:off x="4787481" y="3165029"/>
              <a:ext cx="6177280" cy="335280"/>
            </a:xfrm>
            <a:prstGeom prst="rect">
              <a:avLst/>
            </a:prstGeom>
            <a:noFill/>
          </p:spPr>
          <p:txBody>
            <a:bodyPr rtlCol="0" wrap="none">
              <a:spAutoFit/>
            </a:bodyPr>
            <a:lstStyle/>
            <a:p>
              <a:r>
                <a:rPr altLang="zh-CN" lang="en-US" sz="1600">
                  <a:solidFill>
                    <a:srgbClr val="FF0000"/>
                  </a:solidFill>
                  <a:cs typeface="+mn-ea"/>
                  <a:sym typeface="+mn-lt"/>
                </a:rPr>
                <a:t>The present situation of intravenous infusion in China is introduced</a:t>
              </a:r>
            </a:p>
          </p:txBody>
        </p:sp>
        <p:sp>
          <p:nvSpPr>
            <p:cNvPr id="20" name="文本框 19">
              <a:extLst>
                <a:ext uri="{FF2B5EF4-FFF2-40B4-BE49-F238E27FC236}">
                  <a16:creationId xmlns:a16="http://schemas.microsoft.com/office/drawing/2014/main" id="{9C79ABE0-E6B4-4F37-8CC6-DFAFE4E31C5E}"/>
                </a:ext>
              </a:extLst>
            </p:cNvPr>
            <p:cNvSpPr txBox="1"/>
            <p:nvPr/>
          </p:nvSpPr>
          <p:spPr>
            <a:xfrm>
              <a:off x="4334377" y="2467161"/>
              <a:ext cx="6469380" cy="777240"/>
            </a:xfrm>
            <a:prstGeom prst="rect">
              <a:avLst/>
            </a:prstGeom>
          </p:spPr>
          <p:txBody>
            <a:bodyPr wrap="none">
              <a:spAutoFit/>
            </a:bodyPr>
            <a:lstStyle>
              <a:defPPr>
                <a:defRPr lang="zh-CN"/>
              </a:defPPr>
              <a:lvl1pPr>
                <a:defRPr sz="6000">
                  <a:solidFill>
                    <a:srgbClr val="FF0000"/>
                  </a:solidFill>
                  <a:cs typeface="+mn-ea"/>
                </a:defRPr>
              </a:lvl1pPr>
            </a:lstStyle>
            <a:p>
              <a:r>
                <a:rPr altLang="en-US" lang="zh-CN" sz="4500">
                  <a:sym typeface="+mn-lt"/>
                </a:rPr>
                <a:t>介绍国内静脉输液的现状</a:t>
              </a:r>
            </a:p>
          </p:txBody>
        </p:sp>
      </p:grpSp>
    </p:spTree>
    <p:extLst>
      <p:ext uri="{BB962C8B-B14F-4D97-AF65-F5344CB8AC3E}">
        <p14:creationId val="2227815497"/>
      </p:ext>
    </p:extLst>
  </p:cSld>
  <p:clrMapOvr>
    <a:masterClrMapping/>
  </p:clrMapOvr>
  <mc:AlternateContent>
    <mc:Choice Requires="p15">
      <p:transition advTm="3000" p14:dur="2000" spd="slow">
        <p15:prstTrans prst="drap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6" presetSubtype="16">
                                  <p:stCondLst>
                                    <p:cond delay="0"/>
                                  </p:stCondLst>
                                  <p:childTnLst>
                                    <p:set>
                                      <p:cBhvr>
                                        <p:cTn dur="1" fill="hold" id="6">
                                          <p:stCondLst>
                                            <p:cond delay="0"/>
                                          </p:stCondLst>
                                        </p:cTn>
                                        <p:tgtEl>
                                          <p:spTgt spid="3"/>
                                        </p:tgtEl>
                                        <p:attrNameLst>
                                          <p:attrName>style.visibility</p:attrName>
                                        </p:attrNameLst>
                                      </p:cBhvr>
                                      <p:to>
                                        <p:strVal val="visible"/>
                                      </p:to>
                                    </p:set>
                                    <p:animEffect filter="circle(in)" transition="in">
                                      <p:cBhvr>
                                        <p:cTn dur="750" id="7"/>
                                        <p:tgtEl>
                                          <p:spTgt spid="3"/>
                                        </p:tgtEl>
                                      </p:cBhvr>
                                    </p:animEffect>
                                  </p:childTnLst>
                                </p:cTn>
                              </p:par>
                            </p:childTnLst>
                          </p:cTn>
                        </p:par>
                        <p:par>
                          <p:cTn fill="hold" id="8" nodeType="afterGroup">
                            <p:stCondLst>
                              <p:cond delay="750"/>
                            </p:stCondLst>
                            <p:childTnLst>
                              <p:par>
                                <p:cTn fill="hold" id="9" nodeType="afterEffect" presetClass="entr" presetID="10" presetSubtype="0">
                                  <p:stCondLst>
                                    <p:cond delay="0"/>
                                  </p:stCondLst>
                                  <p:childTnLst>
                                    <p:set>
                                      <p:cBhvr>
                                        <p:cTn dur="1" fill="hold" id="10">
                                          <p:stCondLst>
                                            <p:cond delay="0"/>
                                          </p:stCondLst>
                                        </p:cTn>
                                        <p:tgtEl>
                                          <p:spTgt spid="23"/>
                                        </p:tgtEl>
                                        <p:attrNameLst>
                                          <p:attrName>style.visibility</p:attrName>
                                        </p:attrNameLst>
                                      </p:cBhvr>
                                      <p:to>
                                        <p:strVal val="visible"/>
                                      </p:to>
                                    </p:set>
                                    <p:animEffect filter="fade" transition="in">
                                      <p:cBhvr>
                                        <p:cTn dur="750" id="11"/>
                                        <p:tgtEl>
                                          <p:spTgt spid="23"/>
                                        </p:tgtEl>
                                      </p:cBhvr>
                                    </p:animEffect>
                                  </p:childTnLst>
                                </p:cTn>
                              </p:par>
                            </p:childTnLst>
                          </p:cTn>
                        </p:par>
                        <p:par>
                          <p:cTn fill="hold" id="12" nodeType="afterGroup">
                            <p:stCondLst>
                              <p:cond delay="1500"/>
                            </p:stCondLst>
                            <p:childTnLst>
                              <p:par>
                                <p:cTn fill="hold" id="13" nodeType="afterEffect" presetClass="entr" presetID="22" presetSubtype="1">
                                  <p:stCondLst>
                                    <p:cond delay="0"/>
                                  </p:stCondLst>
                                  <p:childTnLst>
                                    <p:set>
                                      <p:cBhvr>
                                        <p:cTn dur="1" fill="hold" id="14">
                                          <p:stCondLst>
                                            <p:cond delay="0"/>
                                          </p:stCondLst>
                                        </p:cTn>
                                        <p:tgtEl>
                                          <p:spTgt spid="24"/>
                                        </p:tgtEl>
                                        <p:attrNameLst>
                                          <p:attrName>style.visibility</p:attrName>
                                        </p:attrNameLst>
                                      </p:cBhvr>
                                      <p:to>
                                        <p:strVal val="visible"/>
                                      </p:to>
                                    </p:set>
                                    <p:animEffect filter="wipe(up)" transition="in">
                                      <p:cBhvr>
                                        <p:cTn dur="750" id="15"/>
                                        <p:tgtEl>
                                          <p:spTgt spid="24"/>
                                        </p:tgtEl>
                                      </p:cBhvr>
                                    </p:animEffect>
                                  </p:childTnLst>
                                </p:cTn>
                              </p:par>
                            </p:childTnLst>
                          </p:cTn>
                        </p:par>
                        <p:par>
                          <p:cTn fill="hold" id="16" nodeType="afterGroup">
                            <p:stCondLst>
                              <p:cond delay="2250"/>
                            </p:stCondLst>
                            <p:childTnLst>
                              <p:par>
                                <p:cTn fill="hold" grpId="0" id="17" nodeType="afterEffect" presetClass="entr" presetID="53" presetSubtype="0">
                                  <p:stCondLst>
                                    <p:cond delay="0"/>
                                  </p:stCondLst>
                                  <p:childTnLst>
                                    <p:set>
                                      <p:cBhvr>
                                        <p:cTn dur="1" fill="hold" id="18">
                                          <p:stCondLst>
                                            <p:cond delay="0"/>
                                          </p:stCondLst>
                                        </p:cTn>
                                        <p:tgtEl>
                                          <p:spTgt spid="27"/>
                                        </p:tgtEl>
                                        <p:attrNameLst>
                                          <p:attrName>style.visibility</p:attrName>
                                        </p:attrNameLst>
                                      </p:cBhvr>
                                      <p:to>
                                        <p:strVal val="visible"/>
                                      </p:to>
                                    </p:set>
                                    <p:anim calcmode="lin" valueType="num">
                                      <p:cBhvr>
                                        <p:cTn dur="750" fill="hold" id="19"/>
                                        <p:tgtEl>
                                          <p:spTgt spid="27"/>
                                        </p:tgtEl>
                                        <p:attrNameLst>
                                          <p:attrName>ppt_w</p:attrName>
                                        </p:attrNameLst>
                                      </p:cBhvr>
                                      <p:tavLst>
                                        <p:tav tm="0">
                                          <p:val>
                                            <p:fltVal val="0"/>
                                          </p:val>
                                        </p:tav>
                                        <p:tav tm="100000">
                                          <p:val>
                                            <p:strVal val="#ppt_w"/>
                                          </p:val>
                                        </p:tav>
                                      </p:tavLst>
                                    </p:anim>
                                    <p:anim calcmode="lin" valueType="num">
                                      <p:cBhvr>
                                        <p:cTn dur="750" fill="hold" id="20"/>
                                        <p:tgtEl>
                                          <p:spTgt spid="27"/>
                                        </p:tgtEl>
                                        <p:attrNameLst>
                                          <p:attrName>ppt_h</p:attrName>
                                        </p:attrNameLst>
                                      </p:cBhvr>
                                      <p:tavLst>
                                        <p:tav tm="0">
                                          <p:val>
                                            <p:fltVal val="0"/>
                                          </p:val>
                                        </p:tav>
                                        <p:tav tm="100000">
                                          <p:val>
                                            <p:strVal val="#ppt_h"/>
                                          </p:val>
                                        </p:tav>
                                      </p:tavLst>
                                    </p:anim>
                                    <p:animEffect filter="fade" transition="in">
                                      <p:cBhvr>
                                        <p:cTn dur="750" id="21"/>
                                        <p:tgtEl>
                                          <p:spTgt spid="27"/>
                                        </p:tgtEl>
                                      </p:cBhvr>
                                    </p:animEffect>
                                  </p:childTnLst>
                                </p:cTn>
                              </p:par>
                            </p:childTnLst>
                          </p:cTn>
                        </p:par>
                        <p:par>
                          <p:cTn fill="hold" id="22" nodeType="afterGroup">
                            <p:stCondLst>
                              <p:cond delay="3000"/>
                            </p:stCondLst>
                            <p:childTnLst>
                              <p:par>
                                <p:cTn fill="hold" id="23" nodeType="afterEffect" presetClass="entr" presetID="53" presetSubtype="0">
                                  <p:stCondLst>
                                    <p:cond delay="0"/>
                                  </p:stCondLst>
                                  <p:childTnLst>
                                    <p:set>
                                      <p:cBhvr>
                                        <p:cTn dur="1" fill="hold" id="24">
                                          <p:stCondLst>
                                            <p:cond delay="0"/>
                                          </p:stCondLst>
                                        </p:cTn>
                                        <p:tgtEl>
                                          <p:spTgt spid="6"/>
                                        </p:tgtEl>
                                        <p:attrNameLst>
                                          <p:attrName>style.visibility</p:attrName>
                                        </p:attrNameLst>
                                      </p:cBhvr>
                                      <p:to>
                                        <p:strVal val="visible"/>
                                      </p:to>
                                    </p:set>
                                    <p:anim calcmode="lin" valueType="num">
                                      <p:cBhvr>
                                        <p:cTn dur="750" fill="hold" id="25"/>
                                        <p:tgtEl>
                                          <p:spTgt spid="6"/>
                                        </p:tgtEl>
                                        <p:attrNameLst>
                                          <p:attrName>ppt_w</p:attrName>
                                        </p:attrNameLst>
                                      </p:cBhvr>
                                      <p:tavLst>
                                        <p:tav tm="0">
                                          <p:val>
                                            <p:fltVal val="0"/>
                                          </p:val>
                                        </p:tav>
                                        <p:tav tm="100000">
                                          <p:val>
                                            <p:strVal val="#ppt_w"/>
                                          </p:val>
                                        </p:tav>
                                      </p:tavLst>
                                    </p:anim>
                                    <p:anim calcmode="lin" valueType="num">
                                      <p:cBhvr>
                                        <p:cTn dur="750" fill="hold" id="26"/>
                                        <p:tgtEl>
                                          <p:spTgt spid="6"/>
                                        </p:tgtEl>
                                        <p:attrNameLst>
                                          <p:attrName>ppt_h</p:attrName>
                                        </p:attrNameLst>
                                      </p:cBhvr>
                                      <p:tavLst>
                                        <p:tav tm="0">
                                          <p:val>
                                            <p:fltVal val="0"/>
                                          </p:val>
                                        </p:tav>
                                        <p:tav tm="100000">
                                          <p:val>
                                            <p:strVal val="#ppt_h"/>
                                          </p:val>
                                        </p:tav>
                                      </p:tavLst>
                                    </p:anim>
                                    <p:animEffect filter="fade" transition="in">
                                      <p:cBhvr>
                                        <p:cTn dur="750" id="27"/>
                                        <p:tgtEl>
                                          <p:spTgt spid="6"/>
                                        </p:tgtEl>
                                      </p:cBhvr>
                                    </p:animEffect>
                                  </p:childTnLst>
                                </p:cTn>
                              </p:par>
                            </p:childTnLst>
                          </p:cTn>
                        </p:par>
                        <p:par>
                          <p:cTn fill="hold" id="28" nodeType="afterGroup">
                            <p:stCondLst>
                              <p:cond delay="3750"/>
                            </p:stCondLst>
                            <p:childTnLst>
                              <p:par>
                                <p:cTn fill="hold" id="29" nodeType="afterEffect" presetClass="entr" presetID="12" presetSubtype="4">
                                  <p:stCondLst>
                                    <p:cond delay="0"/>
                                  </p:stCondLst>
                                  <p:childTnLst>
                                    <p:set>
                                      <p:cBhvr>
                                        <p:cTn dur="1" fill="hold" id="30">
                                          <p:stCondLst>
                                            <p:cond delay="0"/>
                                          </p:stCondLst>
                                        </p:cTn>
                                        <p:tgtEl>
                                          <p:spTgt spid="5"/>
                                        </p:tgtEl>
                                        <p:attrNameLst>
                                          <p:attrName>style.visibility</p:attrName>
                                        </p:attrNameLst>
                                      </p:cBhvr>
                                      <p:to>
                                        <p:strVal val="visible"/>
                                      </p:to>
                                    </p:set>
                                    <p:anim calcmode="lin" valueType="num">
                                      <p:cBhvr additive="base">
                                        <p:cTn dur="750" id="31"/>
                                        <p:tgtEl>
                                          <p:spTgt spid="5"/>
                                        </p:tgtEl>
                                        <p:attrNameLst>
                                          <p:attrName>ppt_y</p:attrName>
                                        </p:attrNameLst>
                                      </p:cBhvr>
                                      <p:tavLst>
                                        <p:tav tm="0">
                                          <p:val>
                                            <p:strVal val="#ppt_y+#ppt_h*1.125000"/>
                                          </p:val>
                                        </p:tav>
                                        <p:tav tm="100000">
                                          <p:val>
                                            <p:strVal val="#ppt_y"/>
                                          </p:val>
                                        </p:tav>
                                      </p:tavLst>
                                    </p:anim>
                                    <p:animEffect filter="wipe(up)" transition="in">
                                      <p:cBhvr>
                                        <p:cTn dur="750" id="32"/>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图片包含 男人, 桌子, 站, 黑色  描述已自动生成" id="7" name="图片 6">
            <a:extLst>
              <a:ext uri="{FF2B5EF4-FFF2-40B4-BE49-F238E27FC236}">
                <a16:creationId xmlns:a16="http://schemas.microsoft.com/office/drawing/2014/main" id="{92E214EB-AEE4-4123-91A8-4D55AF4FD9AF}"/>
              </a:ext>
            </a:extLst>
          </p:cNvPr>
          <p:cNvPicPr>
            <a:picLocks noChangeAspect="1"/>
          </p:cNvPicPr>
          <p:nvPr/>
        </p:nvPicPr>
        <p:blipFill>
          <a:blip r:embed="rId2">
            <a:extLst>
              <a:ext uri="{28A0092B-C50C-407E-A947-70E740481C1C}">
                <a14:useLocalDpi val="0"/>
              </a:ext>
            </a:extLst>
          </a:blip>
          <a:stretch>
            <a:fillRect/>
          </a:stretch>
        </p:blipFill>
        <p:spPr>
          <a:xfrm>
            <a:off x="3858322" y="2914745"/>
            <a:ext cx="4667852" cy="4667852"/>
          </a:xfrm>
          <a:prstGeom prst="rect">
            <a:avLst/>
          </a:prstGeom>
        </p:spPr>
      </p:pic>
      <p:grpSp>
        <p:nvGrpSpPr>
          <p:cNvPr id="2" name="组合 1">
            <a:extLst>
              <a:ext uri="{FF2B5EF4-FFF2-40B4-BE49-F238E27FC236}">
                <a16:creationId xmlns:a16="http://schemas.microsoft.com/office/drawing/2014/main" id="{46358154-25F4-4CB4-86E1-7B80AE1CABAC}"/>
              </a:ext>
            </a:extLst>
          </p:cNvPr>
          <p:cNvGrpSpPr/>
          <p:nvPr/>
        </p:nvGrpSpPr>
        <p:grpSpPr>
          <a:xfrm>
            <a:off x="2563355" y="1304693"/>
            <a:ext cx="7065290" cy="747132"/>
            <a:chOff x="5051916" y="4059828"/>
            <a:chExt cx="5227320" cy="830997"/>
          </a:xfrm>
        </p:grpSpPr>
        <p:sp>
          <p:nvSpPr>
            <p:cNvPr id="3" name="矩形: 圆角 2">
              <a:extLst>
                <a:ext uri="{FF2B5EF4-FFF2-40B4-BE49-F238E27FC236}">
                  <a16:creationId xmlns:a16="http://schemas.microsoft.com/office/drawing/2014/main" id="{E1F1E331-78C8-4446-936A-A03FA68580AF}"/>
                </a:ext>
              </a:extLst>
            </p:cNvPr>
            <p:cNvSpPr/>
            <p:nvPr/>
          </p:nvSpPr>
          <p:spPr>
            <a:xfrm>
              <a:off x="5051916" y="4059828"/>
              <a:ext cx="5227320" cy="830997"/>
            </a:xfrm>
            <a:prstGeom prst="roundRect">
              <a:avLst>
                <a:gd fmla="val 44817" name="adj"/>
              </a:avLst>
            </a:prstGeom>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a:extLst>
                <a:ext uri="{FF2B5EF4-FFF2-40B4-BE49-F238E27FC236}">
                  <a16:creationId xmlns:a16="http://schemas.microsoft.com/office/drawing/2014/main" id="{1DFC54F8-29BF-43E1-A9CB-CC1DBBDAB3B5}"/>
                </a:ext>
              </a:extLst>
            </p:cNvPr>
            <p:cNvSpPr/>
            <p:nvPr/>
          </p:nvSpPr>
          <p:spPr>
            <a:xfrm>
              <a:off x="5347816" y="4136067"/>
              <a:ext cx="4635518" cy="610224"/>
            </a:xfrm>
            <a:prstGeom prst="rect">
              <a:avLst/>
            </a:prstGeom>
          </p:spPr>
          <p:txBody>
            <a:bodyPr wrap="square">
              <a:spAutoFit/>
            </a:bodyPr>
            <a:lstStyle/>
            <a:p>
              <a:pPr algn="dist">
                <a:lnSpc>
                  <a:spcPct val="150000"/>
                </a:lnSpc>
              </a:pPr>
              <a:r>
                <a:rPr altLang="en-US" lang="zh-CN" sz="2000">
                  <a:solidFill>
                    <a:schemeClr val="bg1"/>
                  </a:solidFill>
                  <a:cs typeface="+mn-ea"/>
                  <a:sym typeface="+mn-lt"/>
                </a:rPr>
                <a:t>静脉输液中的职业防护</a:t>
              </a:r>
            </a:p>
          </p:txBody>
        </p:sp>
      </p:grpSp>
      <p:sp>
        <p:nvSpPr>
          <p:cNvPr id="5" name="矩形 4">
            <a:extLst>
              <a:ext uri="{FF2B5EF4-FFF2-40B4-BE49-F238E27FC236}">
                <a16:creationId xmlns:a16="http://schemas.microsoft.com/office/drawing/2014/main" id="{57E4DB84-2141-4A6F-9B8C-E293D0E746B0}"/>
              </a:ext>
            </a:extLst>
          </p:cNvPr>
          <p:cNvSpPr/>
          <p:nvPr/>
        </p:nvSpPr>
        <p:spPr>
          <a:xfrm>
            <a:off x="2442117" y="2021243"/>
            <a:ext cx="7186528" cy="1920240"/>
          </a:xfrm>
          <a:prstGeom prst="rect">
            <a:avLst/>
          </a:prstGeom>
        </p:spPr>
        <p:txBody>
          <a:bodyPr wrap="square">
            <a:spAutoFit/>
          </a:bodyPr>
          <a:lstStyle/>
          <a:p>
            <a:pPr lvl="1" marL="144000">
              <a:lnSpc>
                <a:spcPct val="150000"/>
              </a:lnSpc>
              <a:buClr>
                <a:srgbClr val="578DAF"/>
              </a:buClr>
            </a:pPr>
            <a:r>
              <a:rPr altLang="en-US" lang="zh-CN" sz="1600">
                <a:cs typeface="+mn-ea"/>
                <a:sym typeface="+mn-lt"/>
              </a:rPr>
              <a:t>静脉治疗护士在工作中最常见的职业危害是发生血源性传播性疾病。导致护士发生职业性血源性传播疾病的主要途径皮肤粘膜发生血液暴露和发生针刺性两大类，其中以针刺伤为主，占了80%。研究证实，20多致病因子可以通过血液传播，目前已确定的血液传播疾病有乙肝、丙肝、艾滋病、埃博拉出血热、梅毒、疟疾等。其中以乙肝、丙肝、艾滋病的危害最大。 </a:t>
            </a:r>
          </a:p>
        </p:txBody>
      </p:sp>
    </p:spTree>
    <p:extLst>
      <p:ext uri="{BB962C8B-B14F-4D97-AF65-F5344CB8AC3E}">
        <p14:creationId val="24855794"/>
      </p:ext>
    </p:extLst>
  </p:cSld>
  <p:clrMapOvr>
    <a:masterClrMapping/>
  </p:clrMapOvr>
  <mc:AlternateContent>
    <mc:Choice Requires="p15">
      <p:transition advTm="3000" p14:dur="1250" spd="slow">
        <p15:prstTrans prst="pageCurlDoubl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750" id="7"/>
                                        <p:tgtEl>
                                          <p:spTgt spid="2"/>
                                        </p:tgtEl>
                                        <p:attrNameLst>
                                          <p:attrName>ppt_y</p:attrName>
                                        </p:attrNameLst>
                                      </p:cBhvr>
                                      <p:tavLst>
                                        <p:tav tm="0">
                                          <p:val>
                                            <p:strVal val="#ppt_y+#ppt_h*1.125000"/>
                                          </p:val>
                                        </p:tav>
                                        <p:tav tm="100000">
                                          <p:val>
                                            <p:strVal val="#ppt_y"/>
                                          </p:val>
                                        </p:tav>
                                      </p:tavLst>
                                    </p:anim>
                                    <p:animEffect filter="wipe(up)" transition="in">
                                      <p:cBhvr>
                                        <p:cTn dur="750" id="8"/>
                                        <p:tgtEl>
                                          <p:spTgt spid="2"/>
                                        </p:tgtEl>
                                      </p:cBhvr>
                                    </p:animEffect>
                                  </p:childTnLst>
                                </p:cTn>
                              </p:par>
                            </p:childTnLst>
                          </p:cTn>
                        </p:par>
                        <p:par>
                          <p:cTn fill="hold" id="9" nodeType="afterGroup">
                            <p:stCondLst>
                              <p:cond delay="750"/>
                            </p:stCondLst>
                            <p:childTnLst>
                              <p:par>
                                <p:cTn fill="hold" grpId="0" id="10" nodeType="afterEffect" presetClass="entr" presetID="18" presetSubtype="6">
                                  <p:stCondLst>
                                    <p:cond delay="0"/>
                                  </p:stCondLst>
                                  <p:childTnLst>
                                    <p:set>
                                      <p:cBhvr>
                                        <p:cTn dur="1" fill="hold" id="11">
                                          <p:stCondLst>
                                            <p:cond delay="0"/>
                                          </p:stCondLst>
                                        </p:cTn>
                                        <p:tgtEl>
                                          <p:spTgt spid="5"/>
                                        </p:tgtEl>
                                        <p:attrNameLst>
                                          <p:attrName>style.visibility</p:attrName>
                                        </p:attrNameLst>
                                      </p:cBhvr>
                                      <p:to>
                                        <p:strVal val="visible"/>
                                      </p:to>
                                    </p:set>
                                    <p:animEffect filter="strips(downRight)" transition="in">
                                      <p:cBhvr>
                                        <p:cTn dur="750" id="12"/>
                                        <p:tgtEl>
                                          <p:spTgt spid="5"/>
                                        </p:tgtEl>
                                      </p:cBhvr>
                                    </p:animEffect>
                                  </p:childTnLst>
                                </p:cTn>
                              </p:par>
                            </p:childTnLst>
                          </p:cTn>
                        </p:par>
                        <p:par>
                          <p:cTn fill="hold" id="13" nodeType="afterGroup">
                            <p:stCondLst>
                              <p:cond delay="1500"/>
                            </p:stCondLst>
                            <p:childTnLst>
                              <p:par>
                                <p:cTn fill="hold" id="14" nodeType="afterEffect" presetClass="entr" presetID="6" presetSubtype="16">
                                  <p:stCondLst>
                                    <p:cond delay="0"/>
                                  </p:stCondLst>
                                  <p:childTnLst>
                                    <p:set>
                                      <p:cBhvr>
                                        <p:cTn dur="1" fill="hold" id="15">
                                          <p:stCondLst>
                                            <p:cond delay="0"/>
                                          </p:stCondLst>
                                        </p:cTn>
                                        <p:tgtEl>
                                          <p:spTgt spid="7"/>
                                        </p:tgtEl>
                                        <p:attrNameLst>
                                          <p:attrName>style.visibility</p:attrName>
                                        </p:attrNameLst>
                                      </p:cBhvr>
                                      <p:to>
                                        <p:strVal val="visible"/>
                                      </p:to>
                                    </p:set>
                                    <p:animEffect filter="circle(in)" transition="in">
                                      <p:cBhvr>
                                        <p:cTn dur="750" id="16"/>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a:extLst>
              <a:ext uri="{FF2B5EF4-FFF2-40B4-BE49-F238E27FC236}">
                <a16:creationId xmlns:a16="http://schemas.microsoft.com/office/drawing/2014/main" id="{224CFCA2-AFD1-4FFC-85DC-FFAD62764BBA}"/>
              </a:ext>
            </a:extLst>
          </p:cNvPr>
          <p:cNvGrpSpPr/>
          <p:nvPr/>
        </p:nvGrpSpPr>
        <p:grpSpPr>
          <a:xfrm>
            <a:off x="0" y="0"/>
            <a:ext cx="12192000" cy="6858000"/>
            <a:chOff x="152400" y="1790700"/>
            <a:chExt cx="12192000" cy="6858000"/>
          </a:xfrm>
        </p:grpSpPr>
        <p:sp>
          <p:nvSpPr>
            <p:cNvPr id="16" name="矩形 15">
              <a:extLst>
                <a:ext uri="{FF2B5EF4-FFF2-40B4-BE49-F238E27FC236}">
                  <a16:creationId xmlns:a16="http://schemas.microsoft.com/office/drawing/2014/main" id="{CD9E24CF-2395-44BF-BA39-DB1CD6701A7E}"/>
                </a:ext>
              </a:extLst>
            </p:cNvPr>
            <p:cNvSpPr/>
            <p:nvPr/>
          </p:nvSpPr>
          <p:spPr>
            <a:xfrm>
              <a:off x="152400" y="1790700"/>
              <a:ext cx="12192000" cy="6858000"/>
            </a:xfrm>
            <a:prstGeom prst="rect">
              <a:avLst/>
            </a:prstGeom>
            <a:solidFill>
              <a:srgbClr val="1646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圆角 10">
              <a:extLst>
                <a:ext uri="{FF2B5EF4-FFF2-40B4-BE49-F238E27FC236}">
                  <a16:creationId xmlns:a16="http://schemas.microsoft.com/office/drawing/2014/main" id="{8E2A8100-7C25-4C86-A84D-8EDF61DFC21C}"/>
                </a:ext>
              </a:extLst>
            </p:cNvPr>
            <p:cNvSpPr/>
            <p:nvPr/>
          </p:nvSpPr>
          <p:spPr>
            <a:xfrm>
              <a:off x="670560" y="2156461"/>
              <a:ext cx="11155680" cy="6126479"/>
            </a:xfrm>
            <a:prstGeom prst="roundRect">
              <a:avLst>
                <a:gd fmla="val 5503" name="adj"/>
              </a:avLst>
            </a:prstGeom>
            <a:solidFill>
              <a:srgbClr val="DEE9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aphicFrame>
        <p:nvGraphicFramePr>
          <p:cNvPr id="23" name="表格 26">
            <a:extLst>
              <a:ext uri="{FF2B5EF4-FFF2-40B4-BE49-F238E27FC236}">
                <a16:creationId xmlns:a16="http://schemas.microsoft.com/office/drawing/2014/main" id="{22A592BE-4AA7-4850-8A3D-036291DA43AD}"/>
              </a:ext>
            </a:extLst>
          </p:cNvPr>
          <p:cNvGraphicFramePr>
            <a:graphicFrameLocks noGrp="1"/>
          </p:cNvGraphicFramePr>
          <p:nvPr/>
        </p:nvGraphicFramePr>
        <p:xfrm>
          <a:off x="517602" y="408293"/>
          <a:ext cx="11168880" cy="6015024"/>
        </p:xfrm>
        <a:graphic>
          <a:graphicData uri="http://schemas.openxmlformats.org/drawingml/2006/table">
            <a:tbl>
              <a:tblPr bandRow="1" firstRow="1">
                <a:tableStyleId>{5C22544A-7EE6-4342-B048-85BDC9FD1C3A}</a:tableStyleId>
              </a:tblPr>
              <a:tblGrid>
                <a:gridCol w="1116888">
                  <a:extLst>
                    <a:ext uri="{9D8B030D-6E8A-4147-A177-3AD203B41FA5}">
                      <a16:colId xmlns:a16="http://schemas.microsoft.com/office/drawing/2014/main" val="1730829118"/>
                    </a:ext>
                  </a:extLst>
                </a:gridCol>
                <a:gridCol w="1116888">
                  <a:extLst>
                    <a:ext uri="{9D8B030D-6E8A-4147-A177-3AD203B41FA5}">
                      <a16:colId xmlns:a16="http://schemas.microsoft.com/office/drawing/2014/main" val="2211213150"/>
                    </a:ext>
                  </a:extLst>
                </a:gridCol>
                <a:gridCol w="1116888">
                  <a:extLst>
                    <a:ext uri="{9D8B030D-6E8A-4147-A177-3AD203B41FA5}">
                      <a16:colId xmlns:a16="http://schemas.microsoft.com/office/drawing/2014/main" val="3799243372"/>
                    </a:ext>
                  </a:extLst>
                </a:gridCol>
                <a:gridCol w="1116888">
                  <a:extLst>
                    <a:ext uri="{9D8B030D-6E8A-4147-A177-3AD203B41FA5}">
                      <a16:colId xmlns:a16="http://schemas.microsoft.com/office/drawing/2014/main" val="393223909"/>
                    </a:ext>
                  </a:extLst>
                </a:gridCol>
                <a:gridCol w="1116888">
                  <a:extLst>
                    <a:ext uri="{9D8B030D-6E8A-4147-A177-3AD203B41FA5}">
                      <a16:colId xmlns:a16="http://schemas.microsoft.com/office/drawing/2014/main" val="2927519851"/>
                    </a:ext>
                  </a:extLst>
                </a:gridCol>
                <a:gridCol w="1116888">
                  <a:extLst>
                    <a:ext uri="{9D8B030D-6E8A-4147-A177-3AD203B41FA5}">
                      <a16:colId xmlns:a16="http://schemas.microsoft.com/office/drawing/2014/main" val="1170744922"/>
                    </a:ext>
                  </a:extLst>
                </a:gridCol>
                <a:gridCol w="1116888">
                  <a:extLst>
                    <a:ext uri="{9D8B030D-6E8A-4147-A177-3AD203B41FA5}">
                      <a16:colId xmlns:a16="http://schemas.microsoft.com/office/drawing/2014/main" val="1777102989"/>
                    </a:ext>
                  </a:extLst>
                </a:gridCol>
                <a:gridCol w="1116888">
                  <a:extLst>
                    <a:ext uri="{9D8B030D-6E8A-4147-A177-3AD203B41FA5}">
                      <a16:colId xmlns:a16="http://schemas.microsoft.com/office/drawing/2014/main" val="1680649255"/>
                    </a:ext>
                  </a:extLst>
                </a:gridCol>
                <a:gridCol w="1116888">
                  <a:extLst>
                    <a:ext uri="{9D8B030D-6E8A-4147-A177-3AD203B41FA5}">
                      <a16:colId xmlns:a16="http://schemas.microsoft.com/office/drawing/2014/main" val="3112485255"/>
                    </a:ext>
                  </a:extLst>
                </a:gridCol>
                <a:gridCol w="1116888">
                  <a:extLst>
                    <a:ext uri="{9D8B030D-6E8A-4147-A177-3AD203B41FA5}">
                      <a16:colId xmlns:a16="http://schemas.microsoft.com/office/drawing/2014/main" val="3947604182"/>
                    </a:ext>
                  </a:extLst>
                </a:gridCol>
              </a:tblGrid>
              <a:tr h="751851">
                <a:tc>
                  <a:txBody>
                    <a:bodyPr vert="horz" wrap="square"/>
                    <a:lstStyle/>
                    <a:p>
                      <a:endParaRPr altLang="en-US" lang="zh-CN" sz="3700"/>
                    </a:p>
                  </a:txBody>
                  <a:tcPr marB="93999" marL="187998" marR="187998" marT="93999">
                    <a:lnL cmpd="sng" w="12700">
                      <a:noFill/>
                    </a:lnL>
                    <a:lnR algn="ctr" cap="flat" cmpd="sng" w="28575">
                      <a:solidFill>
                        <a:schemeClr val="bg1"/>
                      </a:solidFill>
                      <a:prstDash val="solid"/>
                      <a:round/>
                      <a:headEnd len="med" type="none" w="med"/>
                      <a:tailEnd len="med" type="none" w="med"/>
                    </a:lnR>
                    <a:lnT cmpd="sng" w="12700">
                      <a:noFill/>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cmpd="sng" w="12700">
                      <a:noFill/>
                    </a:lnR>
                    <a:lnT cmpd="sng" w="12700">
                      <a:noFill/>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2386535793"/>
                  </a:ext>
                </a:extLst>
              </a:tr>
              <a:tr h="751851">
                <a:tc>
                  <a:txBody>
                    <a:bodyPr vert="horz" wrap="square"/>
                    <a:lstStyle/>
                    <a:p>
                      <a:endParaRPr altLang="en-US" lang="zh-CN" sz="3700"/>
                    </a:p>
                  </a:txBody>
                  <a:tcPr marB="93999" marL="187998" marR="187998" marT="93999">
                    <a:lnL cmpd="sng" w="12700">
                      <a:noFill/>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cmpd="sng" w="12700">
                      <a:noFill/>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1713804194"/>
                  </a:ext>
                </a:extLst>
              </a:tr>
              <a:tr h="751851">
                <a:tc>
                  <a:txBody>
                    <a:bodyPr vert="horz" wrap="square"/>
                    <a:lstStyle/>
                    <a:p>
                      <a:endParaRPr altLang="en-US" lang="zh-CN" sz="3700"/>
                    </a:p>
                  </a:txBody>
                  <a:tcPr marB="93999" marL="187998" marR="187998" marT="93999">
                    <a:lnL cmpd="sng" w="12700">
                      <a:noFill/>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cmpd="sng" w="12700">
                      <a:noFill/>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906240893"/>
                  </a:ext>
                </a:extLst>
              </a:tr>
              <a:tr h="751851">
                <a:tc>
                  <a:txBody>
                    <a:bodyPr vert="horz" wrap="square"/>
                    <a:lstStyle/>
                    <a:p>
                      <a:endParaRPr altLang="en-US" lang="zh-CN" sz="3700"/>
                    </a:p>
                  </a:txBody>
                  <a:tcPr marB="93999" marL="187998" marR="187998" marT="93999">
                    <a:lnL cmpd="sng" w="12700">
                      <a:noFill/>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cmpd="sng" w="12700">
                      <a:noFill/>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2296356211"/>
                  </a:ext>
                </a:extLst>
              </a:tr>
              <a:tr h="751851">
                <a:tc>
                  <a:txBody>
                    <a:bodyPr vert="horz" wrap="square"/>
                    <a:lstStyle/>
                    <a:p>
                      <a:endParaRPr altLang="en-US" lang="zh-CN" sz="3700"/>
                    </a:p>
                  </a:txBody>
                  <a:tcPr marB="93999" marL="187998" marR="187998" marT="93999">
                    <a:lnL cmpd="sng" w="12700">
                      <a:noFill/>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cmpd="sng" w="12700">
                      <a:noFill/>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1227322623"/>
                  </a:ext>
                </a:extLst>
              </a:tr>
              <a:tr h="751851">
                <a:tc>
                  <a:txBody>
                    <a:bodyPr vert="horz" wrap="square"/>
                    <a:lstStyle/>
                    <a:p>
                      <a:endParaRPr altLang="en-US" lang="zh-CN" sz="3700"/>
                    </a:p>
                  </a:txBody>
                  <a:tcPr marB="93999" marL="187998" marR="187998" marT="93999">
                    <a:lnL cmpd="sng" w="12700">
                      <a:noFill/>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cmpd="sng" w="12700">
                      <a:noFill/>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3588627962"/>
                  </a:ext>
                </a:extLst>
              </a:tr>
              <a:tr h="751851">
                <a:tc>
                  <a:txBody>
                    <a:bodyPr vert="horz" wrap="square"/>
                    <a:lstStyle/>
                    <a:p>
                      <a:endParaRPr altLang="en-US" lang="zh-CN" sz="3700"/>
                    </a:p>
                  </a:txBody>
                  <a:tcPr marB="93999" marL="187998" marR="187998" marT="93999">
                    <a:lnL cmpd="sng" w="12700">
                      <a:noFill/>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cmpd="sng" w="12700">
                      <a:noFill/>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1904790530"/>
                  </a:ext>
                </a:extLst>
              </a:tr>
              <a:tr h="751851">
                <a:tc>
                  <a:txBody>
                    <a:bodyPr vert="horz" wrap="square"/>
                    <a:lstStyle/>
                    <a:p>
                      <a:endParaRPr altLang="en-US" lang="zh-CN" sz="3700"/>
                    </a:p>
                  </a:txBody>
                  <a:tcPr marB="93999" marL="187998" marR="187998" marT="93999">
                    <a:lnL cmpd="sng" w="12700">
                      <a:noFill/>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cmpd="sng" w="12700">
                      <a:noFill/>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cmpd="sng" w="12700">
                      <a:noFill/>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cmpd="sng" w="12700">
                      <a:noFill/>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cmpd="sng" w="12700">
                      <a:noFill/>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cmpd="sng" w="12700">
                      <a:noFill/>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cmpd="sng" w="12700">
                      <a:noFill/>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cmpd="sng" w="12700">
                      <a:noFill/>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cmpd="sng" w="12700">
                      <a:noFill/>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cmpd="sng" w="12700">
                      <a:noFill/>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cmpd="sng" w="12700">
                      <a:noFill/>
                    </a:lnR>
                    <a:lnT algn="ctr" cap="flat" cmpd="sng" w="28575">
                      <a:solidFill>
                        <a:schemeClr val="bg1"/>
                      </a:solidFill>
                      <a:prstDash val="solid"/>
                      <a:round/>
                      <a:headEnd len="med" type="none" w="med"/>
                      <a:tailEnd len="med" type="none" w="med"/>
                    </a:lnT>
                    <a:lnB cmpd="sng" w="12700">
                      <a:noFill/>
                    </a:lnB>
                    <a:lnTlToBr cmpd="sng" w="12700">
                      <a:noFill/>
                      <a:prstDash val="solid"/>
                    </a:lnTlToBr>
                    <a:lnBlToTr cmpd="sng" w="12700">
                      <a:noFill/>
                      <a:prstDash val="solid"/>
                    </a:lnBlToTr>
                    <a:noFill/>
                  </a:tcPr>
                </a:tc>
                <a:extLst>
                  <a:ext uri="{0D108BD9-81ED-4DB2-BD59-A6C34878D82A}">
                    <a16:rowId xmlns:a16="http://schemas.microsoft.com/office/drawing/2014/main" val="13341407"/>
                  </a:ext>
                </a:extLst>
              </a:tr>
            </a:tbl>
          </a:graphicData>
        </a:graphic>
      </p:graphicFrame>
      <p:grpSp>
        <p:nvGrpSpPr>
          <p:cNvPr id="24" name="组合 23">
            <a:extLst>
              <a:ext uri="{FF2B5EF4-FFF2-40B4-BE49-F238E27FC236}">
                <a16:creationId xmlns:a16="http://schemas.microsoft.com/office/drawing/2014/main" id="{B4CAD093-F592-4577-ADB2-DC7F2E560852}"/>
              </a:ext>
            </a:extLst>
          </p:cNvPr>
          <p:cNvGrpSpPr/>
          <p:nvPr/>
        </p:nvGrpSpPr>
        <p:grpSpPr>
          <a:xfrm>
            <a:off x="-1340794" y="-392725"/>
            <a:ext cx="7052780" cy="7327489"/>
            <a:chOff x="32429" y="639896"/>
            <a:chExt cx="2784974" cy="2893450"/>
          </a:xfrm>
          <a:effectLst>
            <a:outerShdw algn="t" blurRad="50800" dir="5400000" dist="38100" rotWithShape="0">
              <a:prstClr val="black">
                <a:alpha val="40000"/>
              </a:prstClr>
            </a:outerShdw>
          </a:effectLst>
        </p:grpSpPr>
        <p:pic>
          <p:nvPicPr>
            <p:cNvPr descr="图片包含 游戏机, 灯光  描述已自动生成" id="25" name="图片 24">
              <a:extLst>
                <a:ext uri="{FF2B5EF4-FFF2-40B4-BE49-F238E27FC236}">
                  <a16:creationId xmlns:a16="http://schemas.microsoft.com/office/drawing/2014/main" id="{C1B7EBB9-33FF-45E7-81A1-690DCFE23A29}"/>
                </a:ext>
              </a:extLst>
            </p:cNvPr>
            <p:cNvPicPr>
              <a:picLocks noChangeAspect="1"/>
            </p:cNvPicPr>
            <p:nvPr/>
          </p:nvPicPr>
          <p:blipFill>
            <a:blip r:embed="rId2">
              <a:extLst>
                <a:ext uri="{28A0092B-C50C-407E-A947-70E740481C1C}">
                  <a14:useLocalDpi val="0"/>
                </a:ext>
              </a:extLst>
            </a:blip>
            <a:srcRect b="-1856" l="16803" r="58024" t="55363"/>
            <a:stretch>
              <a:fillRect/>
            </a:stretch>
          </p:blipFill>
          <p:spPr>
            <a:xfrm rot="508239">
              <a:off x="32429" y="639896"/>
              <a:ext cx="2784974" cy="2893450"/>
            </a:xfrm>
            <a:prstGeom prst="rect">
              <a:avLst/>
            </a:prstGeom>
          </p:spPr>
        </p:pic>
        <p:sp>
          <p:nvSpPr>
            <p:cNvPr id="26" name="椭圆 25">
              <a:extLst>
                <a:ext uri="{FF2B5EF4-FFF2-40B4-BE49-F238E27FC236}">
                  <a16:creationId xmlns:a16="http://schemas.microsoft.com/office/drawing/2014/main" id="{068A640B-8CE6-4BDA-B57C-D7E6D6F08F3C}"/>
                </a:ext>
              </a:extLst>
            </p:cNvPr>
            <p:cNvSpPr/>
            <p:nvPr/>
          </p:nvSpPr>
          <p:spPr>
            <a:xfrm>
              <a:off x="1237918" y="889029"/>
              <a:ext cx="169176" cy="169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7" name="PA-矩形 13">
            <a:extLst>
              <a:ext uri="{FF2B5EF4-FFF2-40B4-BE49-F238E27FC236}">
                <a16:creationId xmlns:a16="http://schemas.microsoft.com/office/drawing/2014/main" id="{9E002EE6-142A-4416-B0A2-958BB22189F0}"/>
              </a:ext>
            </a:extLst>
          </p:cNvPr>
          <p:cNvSpPr/>
          <p:nvPr>
            <p:custDataLst>
              <p:tags r:id="rId3"/>
            </p:custDataLst>
          </p:nvPr>
        </p:nvSpPr>
        <p:spPr>
          <a:xfrm>
            <a:off x="3518001" y="2358286"/>
            <a:ext cx="606743" cy="1005840"/>
          </a:xfrm>
          <a:prstGeom prst="rect">
            <a:avLst/>
          </a:prstGeom>
        </p:spPr>
        <p:txBody>
          <a:bodyPr wrap="none">
            <a:spAutoFit/>
          </a:bodyPr>
          <a:lstStyle/>
          <a:p>
            <a:r>
              <a:rPr altLang="zh-CN" lang="en-US" sz="6000">
                <a:solidFill>
                  <a:srgbClr val="FF0000"/>
                </a:solidFill>
                <a:cs typeface="+mn-ea"/>
                <a:sym typeface="+mn-lt"/>
              </a:rPr>
              <a:t>3</a:t>
            </a:r>
          </a:p>
        </p:txBody>
      </p:sp>
      <p:grpSp>
        <p:nvGrpSpPr>
          <p:cNvPr id="5" name="组合 4">
            <a:extLst>
              <a:ext uri="{FF2B5EF4-FFF2-40B4-BE49-F238E27FC236}">
                <a16:creationId xmlns:a16="http://schemas.microsoft.com/office/drawing/2014/main" id="{34B8631F-3CFD-4A81-9BCA-AC06AC54A2A3}"/>
              </a:ext>
            </a:extLst>
          </p:cNvPr>
          <p:cNvGrpSpPr/>
          <p:nvPr/>
        </p:nvGrpSpPr>
        <p:grpSpPr>
          <a:xfrm>
            <a:off x="5051916" y="4059828"/>
            <a:ext cx="5227320" cy="830997"/>
            <a:chOff x="5051916" y="4059828"/>
            <a:chExt cx="5227320" cy="830997"/>
          </a:xfrm>
        </p:grpSpPr>
        <p:sp>
          <p:nvSpPr>
            <p:cNvPr id="18" name="矩形: 圆角 17">
              <a:extLst>
                <a:ext uri="{FF2B5EF4-FFF2-40B4-BE49-F238E27FC236}">
                  <a16:creationId xmlns:a16="http://schemas.microsoft.com/office/drawing/2014/main" id="{5A25D4BC-4C4E-48A8-824D-C5D50295F3E4}"/>
                </a:ext>
              </a:extLst>
            </p:cNvPr>
            <p:cNvSpPr/>
            <p:nvPr/>
          </p:nvSpPr>
          <p:spPr>
            <a:xfrm>
              <a:off x="5051916" y="4059828"/>
              <a:ext cx="5227320" cy="830997"/>
            </a:xfrm>
            <a:prstGeom prst="roundRect">
              <a:avLst>
                <a:gd fmla="val 44817" name="adj"/>
              </a:avLst>
            </a:prstGeom>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a:extLst>
                <a:ext uri="{FF2B5EF4-FFF2-40B4-BE49-F238E27FC236}">
                  <a16:creationId xmlns:a16="http://schemas.microsoft.com/office/drawing/2014/main" id="{5C4081C1-D9F0-4F8C-B698-B80DECE86842}"/>
                </a:ext>
              </a:extLst>
            </p:cNvPr>
            <p:cNvSpPr/>
            <p:nvPr/>
          </p:nvSpPr>
          <p:spPr>
            <a:xfrm>
              <a:off x="5347819" y="4191753"/>
              <a:ext cx="4635517" cy="548640"/>
            </a:xfrm>
            <a:prstGeom prst="rect">
              <a:avLst/>
            </a:prstGeom>
          </p:spPr>
          <p:txBody>
            <a:bodyPr wrap="square">
              <a:spAutoFit/>
            </a:bodyPr>
            <a:lstStyle/>
            <a:p>
              <a:pPr algn="dist">
                <a:lnSpc>
                  <a:spcPct val="150000"/>
                </a:lnSpc>
              </a:pPr>
              <a:r>
                <a:rPr altLang="en-US" lang="zh-CN" sz="2000">
                  <a:solidFill>
                    <a:schemeClr val="bg1"/>
                  </a:solidFill>
                  <a:cs typeface="+mn-ea"/>
                  <a:sym typeface="+mn-lt"/>
                </a:rPr>
                <a:t>单击此处添加您所在医院名称</a:t>
              </a:r>
            </a:p>
          </p:txBody>
        </p:sp>
      </p:grpSp>
      <p:grpSp>
        <p:nvGrpSpPr>
          <p:cNvPr id="6" name="组合 5">
            <a:extLst>
              <a:ext uri="{FF2B5EF4-FFF2-40B4-BE49-F238E27FC236}">
                <a16:creationId xmlns:a16="http://schemas.microsoft.com/office/drawing/2014/main" id="{182C4E23-C381-4E20-A9FF-8AA2CBC5C723}"/>
              </a:ext>
            </a:extLst>
          </p:cNvPr>
          <p:cNvGrpSpPr/>
          <p:nvPr/>
        </p:nvGrpSpPr>
        <p:grpSpPr>
          <a:xfrm>
            <a:off x="4334376" y="2467161"/>
            <a:ext cx="6853158" cy="1036422"/>
            <a:chOff x="4334376" y="2467161"/>
            <a:chExt cx="6853158" cy="1036422"/>
          </a:xfrm>
        </p:grpSpPr>
        <p:sp>
          <p:nvSpPr>
            <p:cNvPr id="34" name="PA-文本框 33">
              <a:extLst>
                <a:ext uri="{FF2B5EF4-FFF2-40B4-BE49-F238E27FC236}">
                  <a16:creationId xmlns:a16="http://schemas.microsoft.com/office/drawing/2014/main" id="{8DA71B1E-0B4B-4AD0-B254-89954F3DF9A1}"/>
                </a:ext>
              </a:extLst>
            </p:cNvPr>
            <p:cNvSpPr txBox="1"/>
            <p:nvPr>
              <p:custDataLst>
                <p:tags r:id="rId4"/>
              </p:custDataLst>
            </p:nvPr>
          </p:nvSpPr>
          <p:spPr>
            <a:xfrm>
              <a:off x="4787481" y="3165029"/>
              <a:ext cx="6553518" cy="335280"/>
            </a:xfrm>
            <a:prstGeom prst="rect">
              <a:avLst/>
            </a:prstGeom>
            <a:noFill/>
          </p:spPr>
          <p:txBody>
            <a:bodyPr rtlCol="0" wrap="none">
              <a:spAutoFit/>
            </a:bodyPr>
            <a:lstStyle/>
            <a:p>
              <a:r>
                <a:rPr altLang="zh-CN" lang="en-US" sz="1600">
                  <a:solidFill>
                    <a:srgbClr val="FF0000"/>
                  </a:solidFill>
                  <a:cs typeface="+mn-ea"/>
                  <a:sym typeface="+mn-lt"/>
                </a:rPr>
                <a:t>Establish and improve the management system of intravenous infusion</a:t>
              </a:r>
            </a:p>
          </p:txBody>
        </p:sp>
        <p:sp>
          <p:nvSpPr>
            <p:cNvPr id="20" name="文本框 19">
              <a:extLst>
                <a:ext uri="{FF2B5EF4-FFF2-40B4-BE49-F238E27FC236}">
                  <a16:creationId xmlns:a16="http://schemas.microsoft.com/office/drawing/2014/main" id="{9C79ABE0-E6B4-4F37-8CC6-DFAFE4E31C5E}"/>
                </a:ext>
              </a:extLst>
            </p:cNvPr>
            <p:cNvSpPr txBox="1"/>
            <p:nvPr/>
          </p:nvSpPr>
          <p:spPr>
            <a:xfrm>
              <a:off x="4334377" y="2467161"/>
              <a:ext cx="6786880" cy="701040"/>
            </a:xfrm>
            <a:prstGeom prst="rect">
              <a:avLst/>
            </a:prstGeom>
          </p:spPr>
          <p:txBody>
            <a:bodyPr wrap="none">
              <a:spAutoFit/>
            </a:bodyPr>
            <a:lstStyle>
              <a:defPPr>
                <a:defRPr lang="zh-CN"/>
              </a:defPPr>
              <a:lvl1pPr>
                <a:defRPr sz="6000">
                  <a:solidFill>
                    <a:srgbClr val="FF0000"/>
                  </a:solidFill>
                  <a:cs typeface="+mn-ea"/>
                </a:defRPr>
              </a:lvl1pPr>
            </a:lstStyle>
            <a:p>
              <a:r>
                <a:rPr altLang="en-US" lang="zh-CN" sz="4000">
                  <a:sym typeface="+mn-lt"/>
                </a:rPr>
                <a:t>建立健全静脉输液的管理制度</a:t>
              </a:r>
            </a:p>
          </p:txBody>
        </p:sp>
      </p:grpSp>
    </p:spTree>
    <p:extLst>
      <p:ext uri="{BB962C8B-B14F-4D97-AF65-F5344CB8AC3E}">
        <p14:creationId val="4014151953"/>
      </p:ext>
    </p:extLst>
  </p:cSld>
  <p:clrMapOvr>
    <a:masterClrMapping/>
  </p:clrMapOvr>
  <mc:AlternateContent>
    <mc:Choice Requires="p15">
      <p:transition advTm="3000" p14:dur="2000" spd="slow">
        <p15:prstTrans prst="drap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6" presetSubtype="16">
                                  <p:stCondLst>
                                    <p:cond delay="0"/>
                                  </p:stCondLst>
                                  <p:childTnLst>
                                    <p:set>
                                      <p:cBhvr>
                                        <p:cTn dur="1" fill="hold" id="6">
                                          <p:stCondLst>
                                            <p:cond delay="0"/>
                                          </p:stCondLst>
                                        </p:cTn>
                                        <p:tgtEl>
                                          <p:spTgt spid="3"/>
                                        </p:tgtEl>
                                        <p:attrNameLst>
                                          <p:attrName>style.visibility</p:attrName>
                                        </p:attrNameLst>
                                      </p:cBhvr>
                                      <p:to>
                                        <p:strVal val="visible"/>
                                      </p:to>
                                    </p:set>
                                    <p:animEffect filter="circle(in)" transition="in">
                                      <p:cBhvr>
                                        <p:cTn dur="750" id="7"/>
                                        <p:tgtEl>
                                          <p:spTgt spid="3"/>
                                        </p:tgtEl>
                                      </p:cBhvr>
                                    </p:animEffect>
                                  </p:childTnLst>
                                </p:cTn>
                              </p:par>
                            </p:childTnLst>
                          </p:cTn>
                        </p:par>
                        <p:par>
                          <p:cTn fill="hold" id="8" nodeType="afterGroup">
                            <p:stCondLst>
                              <p:cond delay="750"/>
                            </p:stCondLst>
                            <p:childTnLst>
                              <p:par>
                                <p:cTn fill="hold" id="9" nodeType="afterEffect" presetClass="entr" presetID="10" presetSubtype="0">
                                  <p:stCondLst>
                                    <p:cond delay="0"/>
                                  </p:stCondLst>
                                  <p:childTnLst>
                                    <p:set>
                                      <p:cBhvr>
                                        <p:cTn dur="1" fill="hold" id="10">
                                          <p:stCondLst>
                                            <p:cond delay="0"/>
                                          </p:stCondLst>
                                        </p:cTn>
                                        <p:tgtEl>
                                          <p:spTgt spid="23"/>
                                        </p:tgtEl>
                                        <p:attrNameLst>
                                          <p:attrName>style.visibility</p:attrName>
                                        </p:attrNameLst>
                                      </p:cBhvr>
                                      <p:to>
                                        <p:strVal val="visible"/>
                                      </p:to>
                                    </p:set>
                                    <p:animEffect filter="fade" transition="in">
                                      <p:cBhvr>
                                        <p:cTn dur="750" id="11"/>
                                        <p:tgtEl>
                                          <p:spTgt spid="23"/>
                                        </p:tgtEl>
                                      </p:cBhvr>
                                    </p:animEffect>
                                  </p:childTnLst>
                                </p:cTn>
                              </p:par>
                            </p:childTnLst>
                          </p:cTn>
                        </p:par>
                        <p:par>
                          <p:cTn fill="hold" id="12" nodeType="afterGroup">
                            <p:stCondLst>
                              <p:cond delay="1500"/>
                            </p:stCondLst>
                            <p:childTnLst>
                              <p:par>
                                <p:cTn fill="hold" id="13" nodeType="afterEffect" presetClass="entr" presetID="22" presetSubtype="1">
                                  <p:stCondLst>
                                    <p:cond delay="0"/>
                                  </p:stCondLst>
                                  <p:childTnLst>
                                    <p:set>
                                      <p:cBhvr>
                                        <p:cTn dur="1" fill="hold" id="14">
                                          <p:stCondLst>
                                            <p:cond delay="0"/>
                                          </p:stCondLst>
                                        </p:cTn>
                                        <p:tgtEl>
                                          <p:spTgt spid="24"/>
                                        </p:tgtEl>
                                        <p:attrNameLst>
                                          <p:attrName>style.visibility</p:attrName>
                                        </p:attrNameLst>
                                      </p:cBhvr>
                                      <p:to>
                                        <p:strVal val="visible"/>
                                      </p:to>
                                    </p:set>
                                    <p:animEffect filter="wipe(up)" transition="in">
                                      <p:cBhvr>
                                        <p:cTn dur="750" id="15"/>
                                        <p:tgtEl>
                                          <p:spTgt spid="24"/>
                                        </p:tgtEl>
                                      </p:cBhvr>
                                    </p:animEffect>
                                  </p:childTnLst>
                                </p:cTn>
                              </p:par>
                            </p:childTnLst>
                          </p:cTn>
                        </p:par>
                        <p:par>
                          <p:cTn fill="hold" id="16" nodeType="afterGroup">
                            <p:stCondLst>
                              <p:cond delay="2250"/>
                            </p:stCondLst>
                            <p:childTnLst>
                              <p:par>
                                <p:cTn fill="hold" grpId="0" id="17" nodeType="afterEffect" presetClass="entr" presetID="53" presetSubtype="0">
                                  <p:stCondLst>
                                    <p:cond delay="0"/>
                                  </p:stCondLst>
                                  <p:childTnLst>
                                    <p:set>
                                      <p:cBhvr>
                                        <p:cTn dur="1" fill="hold" id="18">
                                          <p:stCondLst>
                                            <p:cond delay="0"/>
                                          </p:stCondLst>
                                        </p:cTn>
                                        <p:tgtEl>
                                          <p:spTgt spid="27"/>
                                        </p:tgtEl>
                                        <p:attrNameLst>
                                          <p:attrName>style.visibility</p:attrName>
                                        </p:attrNameLst>
                                      </p:cBhvr>
                                      <p:to>
                                        <p:strVal val="visible"/>
                                      </p:to>
                                    </p:set>
                                    <p:anim calcmode="lin" valueType="num">
                                      <p:cBhvr>
                                        <p:cTn dur="750" fill="hold" id="19"/>
                                        <p:tgtEl>
                                          <p:spTgt spid="27"/>
                                        </p:tgtEl>
                                        <p:attrNameLst>
                                          <p:attrName>ppt_w</p:attrName>
                                        </p:attrNameLst>
                                      </p:cBhvr>
                                      <p:tavLst>
                                        <p:tav tm="0">
                                          <p:val>
                                            <p:fltVal val="0"/>
                                          </p:val>
                                        </p:tav>
                                        <p:tav tm="100000">
                                          <p:val>
                                            <p:strVal val="#ppt_w"/>
                                          </p:val>
                                        </p:tav>
                                      </p:tavLst>
                                    </p:anim>
                                    <p:anim calcmode="lin" valueType="num">
                                      <p:cBhvr>
                                        <p:cTn dur="750" fill="hold" id="20"/>
                                        <p:tgtEl>
                                          <p:spTgt spid="27"/>
                                        </p:tgtEl>
                                        <p:attrNameLst>
                                          <p:attrName>ppt_h</p:attrName>
                                        </p:attrNameLst>
                                      </p:cBhvr>
                                      <p:tavLst>
                                        <p:tav tm="0">
                                          <p:val>
                                            <p:fltVal val="0"/>
                                          </p:val>
                                        </p:tav>
                                        <p:tav tm="100000">
                                          <p:val>
                                            <p:strVal val="#ppt_h"/>
                                          </p:val>
                                        </p:tav>
                                      </p:tavLst>
                                    </p:anim>
                                    <p:animEffect filter="fade" transition="in">
                                      <p:cBhvr>
                                        <p:cTn dur="750" id="21"/>
                                        <p:tgtEl>
                                          <p:spTgt spid="27"/>
                                        </p:tgtEl>
                                      </p:cBhvr>
                                    </p:animEffect>
                                  </p:childTnLst>
                                </p:cTn>
                              </p:par>
                            </p:childTnLst>
                          </p:cTn>
                        </p:par>
                        <p:par>
                          <p:cTn fill="hold" id="22" nodeType="afterGroup">
                            <p:stCondLst>
                              <p:cond delay="3000"/>
                            </p:stCondLst>
                            <p:childTnLst>
                              <p:par>
                                <p:cTn fill="hold" id="23" nodeType="afterEffect" presetClass="entr" presetID="53" presetSubtype="0">
                                  <p:stCondLst>
                                    <p:cond delay="0"/>
                                  </p:stCondLst>
                                  <p:childTnLst>
                                    <p:set>
                                      <p:cBhvr>
                                        <p:cTn dur="1" fill="hold" id="24">
                                          <p:stCondLst>
                                            <p:cond delay="0"/>
                                          </p:stCondLst>
                                        </p:cTn>
                                        <p:tgtEl>
                                          <p:spTgt spid="6"/>
                                        </p:tgtEl>
                                        <p:attrNameLst>
                                          <p:attrName>style.visibility</p:attrName>
                                        </p:attrNameLst>
                                      </p:cBhvr>
                                      <p:to>
                                        <p:strVal val="visible"/>
                                      </p:to>
                                    </p:set>
                                    <p:anim calcmode="lin" valueType="num">
                                      <p:cBhvr>
                                        <p:cTn dur="750" fill="hold" id="25"/>
                                        <p:tgtEl>
                                          <p:spTgt spid="6"/>
                                        </p:tgtEl>
                                        <p:attrNameLst>
                                          <p:attrName>ppt_w</p:attrName>
                                        </p:attrNameLst>
                                      </p:cBhvr>
                                      <p:tavLst>
                                        <p:tav tm="0">
                                          <p:val>
                                            <p:fltVal val="0"/>
                                          </p:val>
                                        </p:tav>
                                        <p:tav tm="100000">
                                          <p:val>
                                            <p:strVal val="#ppt_w"/>
                                          </p:val>
                                        </p:tav>
                                      </p:tavLst>
                                    </p:anim>
                                    <p:anim calcmode="lin" valueType="num">
                                      <p:cBhvr>
                                        <p:cTn dur="750" fill="hold" id="26"/>
                                        <p:tgtEl>
                                          <p:spTgt spid="6"/>
                                        </p:tgtEl>
                                        <p:attrNameLst>
                                          <p:attrName>ppt_h</p:attrName>
                                        </p:attrNameLst>
                                      </p:cBhvr>
                                      <p:tavLst>
                                        <p:tav tm="0">
                                          <p:val>
                                            <p:fltVal val="0"/>
                                          </p:val>
                                        </p:tav>
                                        <p:tav tm="100000">
                                          <p:val>
                                            <p:strVal val="#ppt_h"/>
                                          </p:val>
                                        </p:tav>
                                      </p:tavLst>
                                    </p:anim>
                                    <p:animEffect filter="fade" transition="in">
                                      <p:cBhvr>
                                        <p:cTn dur="750" id="27"/>
                                        <p:tgtEl>
                                          <p:spTgt spid="6"/>
                                        </p:tgtEl>
                                      </p:cBhvr>
                                    </p:animEffect>
                                  </p:childTnLst>
                                </p:cTn>
                              </p:par>
                            </p:childTnLst>
                          </p:cTn>
                        </p:par>
                        <p:par>
                          <p:cTn fill="hold" id="28" nodeType="afterGroup">
                            <p:stCondLst>
                              <p:cond delay="3750"/>
                            </p:stCondLst>
                            <p:childTnLst>
                              <p:par>
                                <p:cTn fill="hold" id="29" nodeType="afterEffect" presetClass="entr" presetID="12" presetSubtype="4">
                                  <p:stCondLst>
                                    <p:cond delay="0"/>
                                  </p:stCondLst>
                                  <p:childTnLst>
                                    <p:set>
                                      <p:cBhvr>
                                        <p:cTn dur="1" fill="hold" id="30">
                                          <p:stCondLst>
                                            <p:cond delay="0"/>
                                          </p:stCondLst>
                                        </p:cTn>
                                        <p:tgtEl>
                                          <p:spTgt spid="5"/>
                                        </p:tgtEl>
                                        <p:attrNameLst>
                                          <p:attrName>style.visibility</p:attrName>
                                        </p:attrNameLst>
                                      </p:cBhvr>
                                      <p:to>
                                        <p:strVal val="visible"/>
                                      </p:to>
                                    </p:set>
                                    <p:anim calcmode="lin" valueType="num">
                                      <p:cBhvr additive="base">
                                        <p:cTn dur="750" id="31"/>
                                        <p:tgtEl>
                                          <p:spTgt spid="5"/>
                                        </p:tgtEl>
                                        <p:attrNameLst>
                                          <p:attrName>ppt_y</p:attrName>
                                        </p:attrNameLst>
                                      </p:cBhvr>
                                      <p:tavLst>
                                        <p:tav tm="0">
                                          <p:val>
                                            <p:strVal val="#ppt_y+#ppt_h*1.125000"/>
                                          </p:val>
                                        </p:tav>
                                        <p:tav tm="100000">
                                          <p:val>
                                            <p:strVal val="#ppt_y"/>
                                          </p:val>
                                        </p:tav>
                                      </p:tavLst>
                                    </p:anim>
                                    <p:animEffect filter="wipe(up)" transition="in">
                                      <p:cBhvr>
                                        <p:cTn dur="750" id="32"/>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DA958A3A-51B6-4910-9336-23745B1FFD07}"/>
              </a:ext>
            </a:extLst>
          </p:cNvPr>
          <p:cNvSpPr/>
          <p:nvPr/>
        </p:nvSpPr>
        <p:spPr>
          <a:xfrm>
            <a:off x="1058707" y="2261906"/>
            <a:ext cx="8779185" cy="1554480"/>
          </a:xfrm>
          <a:prstGeom prst="rect">
            <a:avLst/>
          </a:prstGeom>
        </p:spPr>
        <p:txBody>
          <a:bodyPr wrap="square">
            <a:spAutoFit/>
          </a:bodyPr>
          <a:lstStyle/>
          <a:p>
            <a:pPr lvl="1" marL="144000">
              <a:lnSpc>
                <a:spcPct val="150000"/>
              </a:lnSpc>
              <a:buClr>
                <a:srgbClr val="578DAF"/>
              </a:buClr>
            </a:pPr>
            <a:r>
              <a:rPr altLang="en-US" lang="zh-CN" sz="1600">
                <a:cs typeface="+mn-ea"/>
                <a:sym typeface="+mn-lt"/>
              </a:rPr>
              <a:t>常见的输液管理制度包括：药物皮试结果管理制定、过敏性药物使用规范、特殊病人、特殊治疗同意书、谈话与签字制度、相关护理文件管理规范、药物不良反应监测报告及药品现场封存管理制度，特殊药物使用警示制度、输液反应处理规范、各类输液相关情况应急处理预案、用药宣教制度等。 </a:t>
            </a:r>
          </a:p>
        </p:txBody>
      </p:sp>
      <p:sp>
        <p:nvSpPr>
          <p:cNvPr id="5" name="矩形: 圆角 4">
            <a:extLst>
              <a:ext uri="{FF2B5EF4-FFF2-40B4-BE49-F238E27FC236}">
                <a16:creationId xmlns:a16="http://schemas.microsoft.com/office/drawing/2014/main" id="{965B3736-72D4-44A6-A987-2861E550E167}"/>
              </a:ext>
            </a:extLst>
          </p:cNvPr>
          <p:cNvSpPr/>
          <p:nvPr/>
        </p:nvSpPr>
        <p:spPr>
          <a:xfrm>
            <a:off x="911225" y="1304925"/>
            <a:ext cx="9361488" cy="3671888"/>
          </a:xfrm>
          <a:prstGeom prst="roundRect">
            <a:avLst>
              <a:gd fmla="val 11146" name="adj"/>
            </a:avLst>
          </a:prstGeom>
          <a:noFill/>
          <a:ln>
            <a:solidFill>
              <a:srgbClr val="164697"/>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圆角 5">
            <a:extLst>
              <a:ext uri="{FF2B5EF4-FFF2-40B4-BE49-F238E27FC236}">
                <a16:creationId xmlns:a16="http://schemas.microsoft.com/office/drawing/2014/main" id="{1C5DD3AD-D845-4444-9FCB-212A051635EE}"/>
              </a:ext>
            </a:extLst>
          </p:cNvPr>
          <p:cNvSpPr/>
          <p:nvPr/>
        </p:nvSpPr>
        <p:spPr>
          <a:xfrm>
            <a:off x="7129047" y="4596094"/>
            <a:ext cx="3664974" cy="547789"/>
          </a:xfrm>
          <a:prstGeom prst="roundRect">
            <a:avLst>
              <a:gd fmla="val 23536" name="adj"/>
            </a:avLst>
          </a:prstGeom>
          <a:solidFill>
            <a:srgbClr val="164697"/>
          </a:solidFill>
          <a:ln w="28575">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000">
                <a:cs typeface="+mn-ea"/>
                <a:sym typeface="+mn-lt"/>
              </a:rPr>
              <a:t>逐渐完善证据系统管理 </a:t>
            </a:r>
          </a:p>
        </p:txBody>
      </p:sp>
    </p:spTree>
    <p:extLst>
      <p:ext uri="{BB962C8B-B14F-4D97-AF65-F5344CB8AC3E}">
        <p14:creationId val="944003702"/>
      </p:ext>
    </p:extLst>
  </p:cSld>
  <p:clrMapOvr>
    <a:masterClrMapping/>
  </p:clrMapOvr>
  <mc:AlternateContent>
    <mc:Choice Requires="p15">
      <p:transition advTm="3000" p14:dur="1250" spd="slow">
        <p15:prstTrans prst="peelOff"/>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8" presetSubtype="6">
                                  <p:stCondLst>
                                    <p:cond delay="0"/>
                                  </p:stCondLst>
                                  <p:childTnLst>
                                    <p:set>
                                      <p:cBhvr>
                                        <p:cTn dur="1" fill="hold" id="6">
                                          <p:stCondLst>
                                            <p:cond delay="0"/>
                                          </p:stCondLst>
                                        </p:cTn>
                                        <p:tgtEl>
                                          <p:spTgt spid="4"/>
                                        </p:tgtEl>
                                        <p:attrNameLst>
                                          <p:attrName>style.visibility</p:attrName>
                                        </p:attrNameLst>
                                      </p:cBhvr>
                                      <p:to>
                                        <p:strVal val="visible"/>
                                      </p:to>
                                    </p:set>
                                    <p:animEffect filter="strips(downRight)" transition="in">
                                      <p:cBhvr>
                                        <p:cTn dur="750" id="7"/>
                                        <p:tgtEl>
                                          <p:spTgt spid="4"/>
                                        </p:tgtEl>
                                      </p:cBhvr>
                                    </p:animEffect>
                                  </p:childTnLst>
                                </p:cTn>
                              </p:par>
                            </p:childTnLst>
                          </p:cTn>
                        </p:par>
                        <p:par>
                          <p:cTn fill="hold" id="8" nodeType="afterGroup">
                            <p:stCondLst>
                              <p:cond delay="750"/>
                            </p:stCondLst>
                            <p:childTnLst>
                              <p:par>
                                <p:cTn fill="hold" grpId="0" id="9" nodeType="afterEffect" presetClass="entr" presetID="53" presetSubtype="0">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p:cTn dur="750" fill="hold" id="11"/>
                                        <p:tgtEl>
                                          <p:spTgt spid="5"/>
                                        </p:tgtEl>
                                        <p:attrNameLst>
                                          <p:attrName>ppt_w</p:attrName>
                                        </p:attrNameLst>
                                      </p:cBhvr>
                                      <p:tavLst>
                                        <p:tav tm="0">
                                          <p:val>
                                            <p:fltVal val="0"/>
                                          </p:val>
                                        </p:tav>
                                        <p:tav tm="100000">
                                          <p:val>
                                            <p:strVal val="#ppt_w"/>
                                          </p:val>
                                        </p:tav>
                                      </p:tavLst>
                                    </p:anim>
                                    <p:anim calcmode="lin" valueType="num">
                                      <p:cBhvr>
                                        <p:cTn dur="750" fill="hold" id="12"/>
                                        <p:tgtEl>
                                          <p:spTgt spid="5"/>
                                        </p:tgtEl>
                                        <p:attrNameLst>
                                          <p:attrName>ppt_h</p:attrName>
                                        </p:attrNameLst>
                                      </p:cBhvr>
                                      <p:tavLst>
                                        <p:tav tm="0">
                                          <p:val>
                                            <p:fltVal val="0"/>
                                          </p:val>
                                        </p:tav>
                                        <p:tav tm="100000">
                                          <p:val>
                                            <p:strVal val="#ppt_h"/>
                                          </p:val>
                                        </p:tav>
                                      </p:tavLst>
                                    </p:anim>
                                    <p:animEffect filter="fade" transition="in">
                                      <p:cBhvr>
                                        <p:cTn dur="750" id="13"/>
                                        <p:tgtEl>
                                          <p:spTgt spid="5"/>
                                        </p:tgtEl>
                                      </p:cBhvr>
                                    </p:animEffect>
                                  </p:childTnLst>
                                </p:cTn>
                              </p:par>
                            </p:childTnLst>
                          </p:cTn>
                        </p:par>
                        <p:par>
                          <p:cTn fill="hold" id="14" nodeType="afterGroup">
                            <p:stCondLst>
                              <p:cond delay="1500"/>
                            </p:stCondLst>
                            <p:childTnLst>
                              <p:par>
                                <p:cTn fill="hold" grpId="0" id="15" nodeType="afterEffect" presetClass="entr" presetID="41" presetSubtype="0">
                                  <p:stCondLst>
                                    <p:cond delay="0"/>
                                  </p:stCondLst>
                                  <p:iterate type="lt">
                                    <p:tmPct val="10000"/>
                                  </p:iterate>
                                  <p:childTnLst>
                                    <p:set>
                                      <p:cBhvr>
                                        <p:cTn dur="1" fill="hold" id="16">
                                          <p:stCondLst>
                                            <p:cond delay="0"/>
                                          </p:stCondLst>
                                        </p:cTn>
                                        <p:tgtEl>
                                          <p:spTgt spid="6"/>
                                        </p:tgtEl>
                                        <p:attrNameLst>
                                          <p:attrName>style.visibility</p:attrName>
                                        </p:attrNameLst>
                                      </p:cBhvr>
                                      <p:to>
                                        <p:strVal val="visible"/>
                                      </p:to>
                                    </p:set>
                                    <p:anim calcmode="lin" valueType="num">
                                      <p:cBhvr>
                                        <p:cTn dur="750" fill="hold" id="17"/>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18"/>
                                        <p:tgtEl>
                                          <p:spTgt spid="6"/>
                                        </p:tgtEl>
                                        <p:attrNameLst>
                                          <p:attrName>ppt_y</p:attrName>
                                        </p:attrNameLst>
                                      </p:cBhvr>
                                      <p:tavLst>
                                        <p:tav tm="0">
                                          <p:val>
                                            <p:strVal val="#ppt_y"/>
                                          </p:val>
                                        </p:tav>
                                        <p:tav tm="100000">
                                          <p:val>
                                            <p:strVal val="#ppt_y"/>
                                          </p:val>
                                        </p:tav>
                                      </p:tavLst>
                                    </p:anim>
                                    <p:anim calcmode="lin" valueType="num">
                                      <p:cBhvr>
                                        <p:cTn dur="750" fill="hold" id="19"/>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20"/>
                                        <p:tgtEl>
                                          <p:spTgt spid="6"/>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21" tmFilter="0,0; .5, 1; 1, 1"/>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21C3198B-D632-4A73-9955-C663CDE7FF0A}"/>
              </a:ext>
            </a:extLst>
          </p:cNvPr>
          <p:cNvSpPr/>
          <p:nvPr/>
        </p:nvSpPr>
        <p:spPr>
          <a:xfrm>
            <a:off x="1014771" y="2506978"/>
            <a:ext cx="9110535" cy="1188720"/>
          </a:xfrm>
          <a:prstGeom prst="rect">
            <a:avLst/>
          </a:prstGeom>
        </p:spPr>
        <p:txBody>
          <a:bodyPr wrap="square">
            <a:spAutoFit/>
          </a:bodyPr>
          <a:lstStyle/>
          <a:p>
            <a:pPr lvl="1" marL="144000">
              <a:lnSpc>
                <a:spcPct val="150000"/>
              </a:lnSpc>
              <a:buClr>
                <a:srgbClr val="578DAF"/>
              </a:buClr>
            </a:pPr>
            <a:r>
              <a:rPr altLang="en-US" lang="zh-CN" sz="1600">
                <a:cs typeface="+mn-ea"/>
                <a:sym typeface="+mn-lt"/>
              </a:rPr>
              <a:t>护士在严格执行操作规程的同时，要加强护理证据的收集与管理。与静脉输液相关的证据主要包括：护理记录、各类同意书，各类有护士签名的治疗执行单等。对一些风险性高的操作必须有文字的记录，如实施特殊治疗（如化疗）和特殊操作（如PICC）的患者必须实施知情告知和签字制度。</a:t>
            </a:r>
          </a:p>
        </p:txBody>
      </p:sp>
      <p:sp>
        <p:nvSpPr>
          <p:cNvPr id="4" name="矩形: 圆角 3">
            <a:extLst>
              <a:ext uri="{FF2B5EF4-FFF2-40B4-BE49-F238E27FC236}">
                <a16:creationId xmlns:a16="http://schemas.microsoft.com/office/drawing/2014/main" id="{765ADB43-05E6-45F1-983D-737F484C5687}"/>
              </a:ext>
            </a:extLst>
          </p:cNvPr>
          <p:cNvSpPr/>
          <p:nvPr/>
        </p:nvSpPr>
        <p:spPr>
          <a:xfrm>
            <a:off x="951271" y="1304926"/>
            <a:ext cx="9296700" cy="3668518"/>
          </a:xfrm>
          <a:prstGeom prst="roundRect">
            <a:avLst>
              <a:gd fmla="val 11146" name="adj"/>
            </a:avLst>
          </a:prstGeom>
          <a:noFill/>
          <a:ln>
            <a:solidFill>
              <a:srgbClr val="164697"/>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圆角 2">
            <a:extLst>
              <a:ext uri="{FF2B5EF4-FFF2-40B4-BE49-F238E27FC236}">
                <a16:creationId xmlns:a16="http://schemas.microsoft.com/office/drawing/2014/main" id="{44EEC877-6619-4D03-8D4F-94A89D6AD991}"/>
              </a:ext>
            </a:extLst>
          </p:cNvPr>
          <p:cNvSpPr/>
          <p:nvPr/>
        </p:nvSpPr>
        <p:spPr>
          <a:xfrm>
            <a:off x="7129047" y="4596094"/>
            <a:ext cx="3664974" cy="547789"/>
          </a:xfrm>
          <a:prstGeom prst="roundRect">
            <a:avLst>
              <a:gd fmla="val 23536" name="adj"/>
            </a:avLst>
          </a:prstGeom>
          <a:solidFill>
            <a:srgbClr val="164697"/>
          </a:solidFill>
          <a:ln w="28575">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000">
                <a:cs typeface="+mn-ea"/>
                <a:sym typeface="+mn-lt"/>
              </a:rPr>
              <a:t>逐渐完善证据系统管理 </a:t>
            </a:r>
          </a:p>
        </p:txBody>
      </p:sp>
    </p:spTree>
    <p:extLst>
      <p:ext uri="{BB962C8B-B14F-4D97-AF65-F5344CB8AC3E}">
        <p14:creationId val="63940025"/>
      </p:ext>
    </p:extLst>
  </p:cSld>
  <p:clrMapOvr>
    <a:masterClrMapping/>
  </p:clrMapOvr>
  <mc:AlternateContent>
    <mc:Choice Requires="p15">
      <p:transition advTm="3000" p14:dur="1250" spd="slow">
        <p15:prstTrans prst="peelOff"/>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4"/>
                                        </p:tgtEl>
                                        <p:attrNameLst>
                                          <p:attrName>style.visibility</p:attrName>
                                        </p:attrNameLst>
                                      </p:cBhvr>
                                      <p:to>
                                        <p:strVal val="visible"/>
                                      </p:to>
                                    </p:set>
                                    <p:animEffect filter="barn(inVertical)" transition="in">
                                      <p:cBhvr>
                                        <p:cTn dur="750" id="7"/>
                                        <p:tgtEl>
                                          <p:spTgt spid="4"/>
                                        </p:tgtEl>
                                      </p:cBhvr>
                                    </p:animEffect>
                                  </p:childTnLst>
                                </p:cTn>
                              </p:par>
                            </p:childTnLst>
                          </p:cTn>
                        </p:par>
                        <p:par>
                          <p:cTn fill="hold" id="8" nodeType="afterGroup">
                            <p:stCondLst>
                              <p:cond delay="750"/>
                            </p:stCondLst>
                            <p:childTnLst>
                              <p:par>
                                <p:cTn fill="hold" grpId="1" id="9" nodeType="afterEffect" presetClass="entr" presetID="20" presetSubtype="0">
                                  <p:stCondLst>
                                    <p:cond delay="0"/>
                                  </p:stCondLst>
                                  <p:childTnLst>
                                    <p:set>
                                      <p:cBhvr>
                                        <p:cTn dur="1" fill="hold" id="10">
                                          <p:stCondLst>
                                            <p:cond delay="0"/>
                                          </p:stCondLst>
                                        </p:cTn>
                                        <p:tgtEl>
                                          <p:spTgt spid="2"/>
                                        </p:tgtEl>
                                        <p:attrNameLst>
                                          <p:attrName>style.visibility</p:attrName>
                                        </p:attrNameLst>
                                      </p:cBhvr>
                                      <p:to>
                                        <p:strVal val="visible"/>
                                      </p:to>
                                    </p:set>
                                    <p:animEffect filter="wedge" transition="in">
                                      <p:cBhvr>
                                        <p:cTn dur="750" id="11"/>
                                        <p:tgtEl>
                                          <p:spTgt spid="2"/>
                                        </p:tgtEl>
                                      </p:cBhvr>
                                    </p:animEffect>
                                  </p:childTnLst>
                                </p:cTn>
                              </p:par>
                            </p:childTnLst>
                          </p:cTn>
                        </p:par>
                        <p:par>
                          <p:cTn fill="hold" id="12" nodeType="afterGroup">
                            <p:stCondLst>
                              <p:cond delay="15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3"/>
                                        </p:tgtEl>
                                        <p:attrNameLst>
                                          <p:attrName>style.visibility</p:attrName>
                                        </p:attrNameLst>
                                      </p:cBhvr>
                                      <p:to>
                                        <p:strVal val="visible"/>
                                      </p:to>
                                    </p:set>
                                    <p:anim calcmode="lin" valueType="num">
                                      <p:cBhvr>
                                        <p:cTn dur="750" fill="hold" id="15"/>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16"/>
                                        <p:tgtEl>
                                          <p:spTgt spid="3"/>
                                        </p:tgtEl>
                                        <p:attrNameLst>
                                          <p:attrName>ppt_y</p:attrName>
                                        </p:attrNameLst>
                                      </p:cBhvr>
                                      <p:tavLst>
                                        <p:tav tm="0">
                                          <p:val>
                                            <p:strVal val="#ppt_y"/>
                                          </p:val>
                                        </p:tav>
                                        <p:tav tm="100000">
                                          <p:val>
                                            <p:strVal val="#ppt_y"/>
                                          </p:val>
                                        </p:tav>
                                      </p:tavLst>
                                    </p:anim>
                                    <p:anim calcmode="lin" valueType="num">
                                      <p:cBhvr>
                                        <p:cTn dur="750" fill="hold" id="17"/>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18"/>
                                        <p:tgtEl>
                                          <p:spTgt spid="3"/>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19" tmFilter="0,0; .5, 1; 1, 1"/>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1" spid="2"/>
      <p:bldP grpId="0" spid="4"/>
      <p:bldP grpId="0" spid="3"/>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0CBAA503-0F4E-431F-B240-0427339D353F}"/>
              </a:ext>
            </a:extLst>
          </p:cNvPr>
          <p:cNvSpPr/>
          <p:nvPr/>
        </p:nvSpPr>
        <p:spPr>
          <a:xfrm>
            <a:off x="1287778" y="2000699"/>
            <a:ext cx="8608382" cy="1920240"/>
          </a:xfrm>
          <a:prstGeom prst="rect">
            <a:avLst/>
          </a:prstGeom>
        </p:spPr>
        <p:txBody>
          <a:bodyPr wrap="square">
            <a:spAutoFit/>
          </a:bodyPr>
          <a:lstStyle/>
          <a:p>
            <a:pPr lvl="1" marL="144000">
              <a:lnSpc>
                <a:spcPct val="150000"/>
              </a:lnSpc>
              <a:buClr>
                <a:srgbClr val="578DAF"/>
              </a:buClr>
            </a:pPr>
            <a:r>
              <a:rPr altLang="en-US" lang="zh-CN" sz="1600">
                <a:cs typeface="+mn-ea"/>
                <a:sym typeface="+mn-lt"/>
              </a:rPr>
              <a:t>各类输液执行单应按规定的时间执行同时要签上执行者姓名和执行时间。护理病历要准确客观地描述了所提供的治疗护理及病人的反应。由于一个法律诉讼可能发生在事件发生的几年后，因此病历通常是唯一可得的、能提供是否存在违反医疗护理规范等信息的真实资料。然而，当病历资料存在不连贯、矛盾、不能解释的时间空隙，涂改、变更、遗漏或字迹难以辩认时，病人资料的真实性将被怀疑。</a:t>
            </a:r>
          </a:p>
        </p:txBody>
      </p:sp>
      <p:sp>
        <p:nvSpPr>
          <p:cNvPr id="3" name="矩形: 圆角 2">
            <a:extLst>
              <a:ext uri="{FF2B5EF4-FFF2-40B4-BE49-F238E27FC236}">
                <a16:creationId xmlns:a16="http://schemas.microsoft.com/office/drawing/2014/main" id="{981BE94D-231A-4EB7-BE25-3A21D563837A}"/>
              </a:ext>
            </a:extLst>
          </p:cNvPr>
          <p:cNvSpPr/>
          <p:nvPr/>
        </p:nvSpPr>
        <p:spPr>
          <a:xfrm>
            <a:off x="911225" y="1304926"/>
            <a:ext cx="9361488" cy="3671888"/>
          </a:xfrm>
          <a:prstGeom prst="roundRect">
            <a:avLst>
              <a:gd fmla="val 11146" name="adj"/>
            </a:avLst>
          </a:prstGeom>
          <a:noFill/>
          <a:ln>
            <a:solidFill>
              <a:srgbClr val="164697"/>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圆角 3">
            <a:extLst>
              <a:ext uri="{FF2B5EF4-FFF2-40B4-BE49-F238E27FC236}">
                <a16:creationId xmlns:a16="http://schemas.microsoft.com/office/drawing/2014/main" id="{734E817F-4B6E-4716-8B4C-4BCB524F7431}"/>
              </a:ext>
            </a:extLst>
          </p:cNvPr>
          <p:cNvSpPr/>
          <p:nvPr/>
        </p:nvSpPr>
        <p:spPr>
          <a:xfrm>
            <a:off x="2185639" y="4596094"/>
            <a:ext cx="8608382" cy="547789"/>
          </a:xfrm>
          <a:prstGeom prst="roundRect">
            <a:avLst>
              <a:gd fmla="val 23536" name="adj"/>
            </a:avLst>
          </a:prstGeom>
          <a:solidFill>
            <a:srgbClr val="164697"/>
          </a:solidFill>
          <a:ln w="28575">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000">
                <a:cs typeface="+mn-ea"/>
                <a:sym typeface="+mn-lt"/>
              </a:rPr>
              <a:t>因此护理病历中的文件必须是客观的、清晰的、及时的、完整的及准确的。 </a:t>
            </a:r>
          </a:p>
        </p:txBody>
      </p:sp>
    </p:spTree>
    <p:extLst>
      <p:ext uri="{BB962C8B-B14F-4D97-AF65-F5344CB8AC3E}">
        <p14:creationId val="1839985711"/>
      </p:ext>
    </p:extLst>
  </p:cSld>
  <p:clrMapOvr>
    <a:masterClrMapping/>
  </p:clrMapOvr>
  <mc:AlternateContent>
    <mc:Choice Requires="p15">
      <p:transition advTm="3000" p14:dur="1250" spd="slow">
        <p15:prstTrans prst="peelOff"/>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8" presetSubtype="6">
                                  <p:stCondLst>
                                    <p:cond delay="0"/>
                                  </p:stCondLst>
                                  <p:childTnLst>
                                    <p:set>
                                      <p:cBhvr>
                                        <p:cTn dur="1" fill="hold" id="6">
                                          <p:stCondLst>
                                            <p:cond delay="0"/>
                                          </p:stCondLst>
                                        </p:cTn>
                                        <p:tgtEl>
                                          <p:spTgt spid="2"/>
                                        </p:tgtEl>
                                        <p:attrNameLst>
                                          <p:attrName>style.visibility</p:attrName>
                                        </p:attrNameLst>
                                      </p:cBhvr>
                                      <p:to>
                                        <p:strVal val="visible"/>
                                      </p:to>
                                    </p:set>
                                    <p:animEffect filter="strips(downRight)" transition="in">
                                      <p:cBhvr>
                                        <p:cTn dur="750" id="7"/>
                                        <p:tgtEl>
                                          <p:spTgt spid="2"/>
                                        </p:tgtEl>
                                      </p:cBhvr>
                                    </p:animEffect>
                                  </p:childTnLst>
                                </p:cTn>
                              </p:par>
                            </p:childTnLst>
                          </p:cTn>
                        </p:par>
                        <p:par>
                          <p:cTn fill="hold" id="8" nodeType="afterGroup">
                            <p:stCondLst>
                              <p:cond delay="750"/>
                            </p:stCondLst>
                            <p:childTnLst>
                              <p:par>
                                <p:cTn fill="hold" grpId="0" id="9" nodeType="afterEffect" presetClass="entr" presetID="22" presetSubtype="4">
                                  <p:stCondLst>
                                    <p:cond delay="0"/>
                                  </p:stCondLst>
                                  <p:childTnLst>
                                    <p:set>
                                      <p:cBhvr>
                                        <p:cTn dur="1" fill="hold" id="10">
                                          <p:stCondLst>
                                            <p:cond delay="0"/>
                                          </p:stCondLst>
                                        </p:cTn>
                                        <p:tgtEl>
                                          <p:spTgt spid="3"/>
                                        </p:tgtEl>
                                        <p:attrNameLst>
                                          <p:attrName>style.visibility</p:attrName>
                                        </p:attrNameLst>
                                      </p:cBhvr>
                                      <p:to>
                                        <p:strVal val="visible"/>
                                      </p:to>
                                    </p:set>
                                    <p:animEffect filter="wipe(down)" transition="in">
                                      <p:cBhvr>
                                        <p:cTn dur="750" id="11"/>
                                        <p:tgtEl>
                                          <p:spTgt spid="3"/>
                                        </p:tgtEl>
                                      </p:cBhvr>
                                    </p:animEffect>
                                  </p:childTnLst>
                                </p:cTn>
                              </p:par>
                            </p:childTnLst>
                          </p:cTn>
                        </p:par>
                        <p:par>
                          <p:cTn fill="hold" id="12" nodeType="afterGroup">
                            <p:stCondLst>
                              <p:cond delay="15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4"/>
                                        </p:tgtEl>
                                        <p:attrNameLst>
                                          <p:attrName>style.visibility</p:attrName>
                                        </p:attrNameLst>
                                      </p:cBhvr>
                                      <p:to>
                                        <p:strVal val="visible"/>
                                      </p:to>
                                    </p:set>
                                    <p:anim calcmode="lin" valueType="num">
                                      <p:cBhvr>
                                        <p:cTn dur="750" fill="hold" id="15"/>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16"/>
                                        <p:tgtEl>
                                          <p:spTgt spid="4"/>
                                        </p:tgtEl>
                                        <p:attrNameLst>
                                          <p:attrName>ppt_y</p:attrName>
                                        </p:attrNameLst>
                                      </p:cBhvr>
                                      <p:tavLst>
                                        <p:tav tm="0">
                                          <p:val>
                                            <p:strVal val="#ppt_y"/>
                                          </p:val>
                                        </p:tav>
                                        <p:tav tm="100000">
                                          <p:val>
                                            <p:strVal val="#ppt_y"/>
                                          </p:val>
                                        </p:tav>
                                      </p:tavLst>
                                    </p:anim>
                                    <p:anim calcmode="lin" valueType="num">
                                      <p:cBhvr>
                                        <p:cTn dur="750" fill="hold" id="17"/>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18"/>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19" tmFilter="0,0; .5, 1; 1, 1"/>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2" name="图片 21">
            <a:extLst>
              <a:ext uri="{FF2B5EF4-FFF2-40B4-BE49-F238E27FC236}">
                <a16:creationId xmlns:a16="http://schemas.microsoft.com/office/drawing/2014/main" id="{2E1A3FE2-DF2E-4892-9D8B-917DD18B79B8}"/>
              </a:ext>
            </a:extLst>
          </p:cNvPr>
          <p:cNvPicPr>
            <a:picLocks noChangeAspect="1"/>
          </p:cNvPicPr>
          <p:nvPr/>
        </p:nvPicPr>
        <p:blipFill>
          <a:blip r:embed="rId2">
            <a:extLst>
              <a:ext uri="{28A0092B-C50C-407E-A947-70E740481C1C}">
                <a14:useLocalDpi val="0"/>
              </a:ext>
            </a:extLst>
          </a:blip>
          <a:stretch>
            <a:fillRect/>
          </a:stretch>
        </p:blipFill>
        <p:spPr>
          <a:xfrm flipH="1">
            <a:off x="-14476" y="-50690"/>
            <a:ext cx="12191999" cy="6921947"/>
          </a:xfrm>
          <a:prstGeom prst="rect">
            <a:avLst/>
          </a:prstGeom>
        </p:spPr>
      </p:pic>
      <p:graphicFrame>
        <p:nvGraphicFramePr>
          <p:cNvPr id="26" name="表格 26">
            <a:extLst>
              <a:ext uri="{FF2B5EF4-FFF2-40B4-BE49-F238E27FC236}">
                <a16:creationId xmlns:a16="http://schemas.microsoft.com/office/drawing/2014/main" id="{1A25C15A-3B70-451F-B00A-9426B53F2411}"/>
              </a:ext>
            </a:extLst>
          </p:cNvPr>
          <p:cNvGraphicFramePr>
            <a:graphicFrameLocks noGrp="1"/>
          </p:cNvGraphicFramePr>
          <p:nvPr/>
        </p:nvGraphicFramePr>
        <p:xfrm>
          <a:off x="517602" y="408293"/>
          <a:ext cx="11168880" cy="6015024"/>
        </p:xfrm>
        <a:graphic>
          <a:graphicData uri="http://schemas.openxmlformats.org/drawingml/2006/table">
            <a:tbl>
              <a:tblPr bandRow="1" firstRow="1">
                <a:tableStyleId>{5C22544A-7EE6-4342-B048-85BDC9FD1C3A}</a:tableStyleId>
              </a:tblPr>
              <a:tblGrid>
                <a:gridCol w="1116888">
                  <a:extLst>
                    <a:ext uri="{9D8B030D-6E8A-4147-A177-3AD203B41FA5}">
                      <a16:colId xmlns:a16="http://schemas.microsoft.com/office/drawing/2014/main" val="1730829118"/>
                    </a:ext>
                  </a:extLst>
                </a:gridCol>
                <a:gridCol w="1116888">
                  <a:extLst>
                    <a:ext uri="{9D8B030D-6E8A-4147-A177-3AD203B41FA5}">
                      <a16:colId xmlns:a16="http://schemas.microsoft.com/office/drawing/2014/main" val="2211213150"/>
                    </a:ext>
                  </a:extLst>
                </a:gridCol>
                <a:gridCol w="1116888">
                  <a:extLst>
                    <a:ext uri="{9D8B030D-6E8A-4147-A177-3AD203B41FA5}">
                      <a16:colId xmlns:a16="http://schemas.microsoft.com/office/drawing/2014/main" val="3799243372"/>
                    </a:ext>
                  </a:extLst>
                </a:gridCol>
                <a:gridCol w="1116888">
                  <a:extLst>
                    <a:ext uri="{9D8B030D-6E8A-4147-A177-3AD203B41FA5}">
                      <a16:colId xmlns:a16="http://schemas.microsoft.com/office/drawing/2014/main" val="393223909"/>
                    </a:ext>
                  </a:extLst>
                </a:gridCol>
                <a:gridCol w="1116888">
                  <a:extLst>
                    <a:ext uri="{9D8B030D-6E8A-4147-A177-3AD203B41FA5}">
                      <a16:colId xmlns:a16="http://schemas.microsoft.com/office/drawing/2014/main" val="2927519851"/>
                    </a:ext>
                  </a:extLst>
                </a:gridCol>
                <a:gridCol w="1116888">
                  <a:extLst>
                    <a:ext uri="{9D8B030D-6E8A-4147-A177-3AD203B41FA5}">
                      <a16:colId xmlns:a16="http://schemas.microsoft.com/office/drawing/2014/main" val="1170744922"/>
                    </a:ext>
                  </a:extLst>
                </a:gridCol>
                <a:gridCol w="1116888">
                  <a:extLst>
                    <a:ext uri="{9D8B030D-6E8A-4147-A177-3AD203B41FA5}">
                      <a16:colId xmlns:a16="http://schemas.microsoft.com/office/drawing/2014/main" val="1777102989"/>
                    </a:ext>
                  </a:extLst>
                </a:gridCol>
                <a:gridCol w="1116888">
                  <a:extLst>
                    <a:ext uri="{9D8B030D-6E8A-4147-A177-3AD203B41FA5}">
                      <a16:colId xmlns:a16="http://schemas.microsoft.com/office/drawing/2014/main" val="1680649255"/>
                    </a:ext>
                  </a:extLst>
                </a:gridCol>
                <a:gridCol w="1116888">
                  <a:extLst>
                    <a:ext uri="{9D8B030D-6E8A-4147-A177-3AD203B41FA5}">
                      <a16:colId xmlns:a16="http://schemas.microsoft.com/office/drawing/2014/main" val="3112485255"/>
                    </a:ext>
                  </a:extLst>
                </a:gridCol>
                <a:gridCol w="1116888">
                  <a:extLst>
                    <a:ext uri="{9D8B030D-6E8A-4147-A177-3AD203B41FA5}">
                      <a16:colId xmlns:a16="http://schemas.microsoft.com/office/drawing/2014/main" val="3947604182"/>
                    </a:ext>
                  </a:extLst>
                </a:gridCol>
              </a:tblGrid>
              <a:tr h="751851">
                <a:tc>
                  <a:txBody>
                    <a:bodyPr vert="horz" wrap="square"/>
                    <a:lstStyle/>
                    <a:p>
                      <a:endParaRPr altLang="en-US" lang="zh-CN" sz="3700"/>
                    </a:p>
                  </a:txBody>
                  <a:tcPr marB="93999" marL="187998" marR="187998" marT="93999">
                    <a:lnL cmpd="sng" w="12700">
                      <a:noFill/>
                    </a:lnL>
                    <a:lnR algn="ctr" cap="flat" cmpd="sng" w="28575">
                      <a:solidFill>
                        <a:schemeClr val="bg1"/>
                      </a:solidFill>
                      <a:prstDash val="solid"/>
                      <a:round/>
                      <a:headEnd len="med" type="none" w="med"/>
                      <a:tailEnd len="med" type="none" w="med"/>
                    </a:lnR>
                    <a:lnT cmpd="sng" w="12700">
                      <a:noFill/>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cmpd="sng" w="12700">
                      <a:noFill/>
                    </a:lnR>
                    <a:lnT cmpd="sng" w="12700">
                      <a:noFill/>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2386535793"/>
                  </a:ext>
                </a:extLst>
              </a:tr>
              <a:tr h="751851">
                <a:tc>
                  <a:txBody>
                    <a:bodyPr vert="horz" wrap="square"/>
                    <a:lstStyle/>
                    <a:p>
                      <a:endParaRPr altLang="en-US" lang="zh-CN" sz="3700"/>
                    </a:p>
                  </a:txBody>
                  <a:tcPr marB="93999" marL="187998" marR="187998" marT="93999">
                    <a:lnL cmpd="sng" w="12700">
                      <a:noFill/>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cmpd="sng" w="12700">
                      <a:noFill/>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1713804194"/>
                  </a:ext>
                </a:extLst>
              </a:tr>
              <a:tr h="751851">
                <a:tc>
                  <a:txBody>
                    <a:bodyPr vert="horz" wrap="square"/>
                    <a:lstStyle/>
                    <a:p>
                      <a:endParaRPr altLang="en-US" lang="zh-CN" sz="3700"/>
                    </a:p>
                  </a:txBody>
                  <a:tcPr marB="93999" marL="187998" marR="187998" marT="93999">
                    <a:lnL cmpd="sng" w="12700">
                      <a:noFill/>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cmpd="sng" w="12700">
                      <a:noFill/>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906240893"/>
                  </a:ext>
                </a:extLst>
              </a:tr>
              <a:tr h="751851">
                <a:tc>
                  <a:txBody>
                    <a:bodyPr vert="horz" wrap="square"/>
                    <a:lstStyle/>
                    <a:p>
                      <a:endParaRPr altLang="en-US" lang="zh-CN" sz="3700"/>
                    </a:p>
                  </a:txBody>
                  <a:tcPr marB="93999" marL="187998" marR="187998" marT="93999">
                    <a:lnL cmpd="sng" w="12700">
                      <a:noFill/>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cmpd="sng" w="12700">
                      <a:noFill/>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2296356211"/>
                  </a:ext>
                </a:extLst>
              </a:tr>
              <a:tr h="751851">
                <a:tc>
                  <a:txBody>
                    <a:bodyPr vert="horz" wrap="square"/>
                    <a:lstStyle/>
                    <a:p>
                      <a:endParaRPr altLang="en-US" lang="zh-CN" sz="3700"/>
                    </a:p>
                  </a:txBody>
                  <a:tcPr marB="93999" marL="187998" marR="187998" marT="93999">
                    <a:lnL cmpd="sng" w="12700">
                      <a:noFill/>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cmpd="sng" w="12700">
                      <a:noFill/>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1227322623"/>
                  </a:ext>
                </a:extLst>
              </a:tr>
              <a:tr h="751851">
                <a:tc>
                  <a:txBody>
                    <a:bodyPr vert="horz" wrap="square"/>
                    <a:lstStyle/>
                    <a:p>
                      <a:endParaRPr altLang="en-US" lang="zh-CN" sz="3700"/>
                    </a:p>
                  </a:txBody>
                  <a:tcPr marB="93999" marL="187998" marR="187998" marT="93999">
                    <a:lnL cmpd="sng" w="12700">
                      <a:noFill/>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cmpd="sng" w="12700">
                      <a:noFill/>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3588627962"/>
                  </a:ext>
                </a:extLst>
              </a:tr>
              <a:tr h="751851">
                <a:tc>
                  <a:txBody>
                    <a:bodyPr vert="horz" wrap="square"/>
                    <a:lstStyle/>
                    <a:p>
                      <a:endParaRPr altLang="en-US" lang="zh-CN" sz="3700"/>
                    </a:p>
                  </a:txBody>
                  <a:tcPr marB="93999" marL="187998" marR="187998" marT="93999">
                    <a:lnL cmpd="sng" w="12700">
                      <a:noFill/>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cmpd="sng" w="12700">
                      <a:noFill/>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1904790530"/>
                  </a:ext>
                </a:extLst>
              </a:tr>
              <a:tr h="751851">
                <a:tc>
                  <a:txBody>
                    <a:bodyPr vert="horz" wrap="square"/>
                    <a:lstStyle/>
                    <a:p>
                      <a:endParaRPr altLang="en-US" lang="zh-CN" sz="3700"/>
                    </a:p>
                  </a:txBody>
                  <a:tcPr marB="93999" marL="187998" marR="187998" marT="93999">
                    <a:lnL cmpd="sng" w="12700">
                      <a:noFill/>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cmpd="sng" w="12700">
                      <a:noFill/>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cmpd="sng" w="12700">
                      <a:noFill/>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cmpd="sng" w="12700">
                      <a:noFill/>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cmpd="sng" w="12700">
                      <a:noFill/>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cmpd="sng" w="12700">
                      <a:noFill/>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cmpd="sng" w="12700">
                      <a:noFill/>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cmpd="sng" w="12700">
                      <a:noFill/>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cmpd="sng" w="12700">
                      <a:noFill/>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cmpd="sng" w="12700">
                      <a:noFill/>
                    </a:lnB>
                    <a:lnTlToBr cmpd="sng" w="12700">
                      <a:noFill/>
                      <a:prstDash val="solid"/>
                    </a:lnTlToBr>
                    <a:lnBlToTr cmpd="sng" w="12700">
                      <a:noFill/>
                      <a:prstDash val="solid"/>
                    </a:lnBlToTr>
                    <a:noFill/>
                  </a:tcPr>
                </a:tc>
                <a:tc>
                  <a:txBody>
                    <a:bodyPr vert="horz" wrap="square"/>
                    <a:lstStyle/>
                    <a:p>
                      <a:endParaRPr altLang="en-US" lang="zh-CN" sz="3700"/>
                    </a:p>
                  </a:txBody>
                  <a:tcPr marB="93999" marL="187998" marR="187998" marT="93999">
                    <a:lnL algn="ctr" cap="flat" cmpd="sng" w="28575">
                      <a:solidFill>
                        <a:schemeClr val="bg1"/>
                      </a:solidFill>
                      <a:prstDash val="solid"/>
                      <a:round/>
                      <a:headEnd len="med" type="none" w="med"/>
                      <a:tailEnd len="med" type="none" w="med"/>
                    </a:lnL>
                    <a:lnR cmpd="sng" w="12700">
                      <a:noFill/>
                    </a:lnR>
                    <a:lnT algn="ctr" cap="flat" cmpd="sng" w="28575">
                      <a:solidFill>
                        <a:schemeClr val="bg1"/>
                      </a:solidFill>
                      <a:prstDash val="solid"/>
                      <a:round/>
                      <a:headEnd len="med" type="none" w="med"/>
                      <a:tailEnd len="med" type="none" w="med"/>
                    </a:lnT>
                    <a:lnB cmpd="sng" w="12700">
                      <a:noFill/>
                    </a:lnB>
                    <a:lnTlToBr cmpd="sng" w="12700">
                      <a:noFill/>
                      <a:prstDash val="solid"/>
                    </a:lnTlToBr>
                    <a:lnBlToTr cmpd="sng" w="12700">
                      <a:noFill/>
                      <a:prstDash val="solid"/>
                    </a:lnBlToTr>
                    <a:noFill/>
                  </a:tcPr>
                </a:tc>
                <a:extLst>
                  <a:ext uri="{0D108BD9-81ED-4DB2-BD59-A6C34878D82A}">
                    <a16:rowId xmlns:a16="http://schemas.microsoft.com/office/drawing/2014/main" val="13341407"/>
                  </a:ext>
                </a:extLst>
              </a:tr>
            </a:tbl>
          </a:graphicData>
        </a:graphic>
      </p:graphicFrame>
      <p:sp>
        <p:nvSpPr>
          <p:cNvPr id="30" name="矩形: 圆角 29">
            <a:extLst>
              <a:ext uri="{FF2B5EF4-FFF2-40B4-BE49-F238E27FC236}">
                <a16:creationId xmlns:a16="http://schemas.microsoft.com/office/drawing/2014/main" id="{CBFDD356-C4A4-41A1-AC7F-11AA0D56B722}"/>
              </a:ext>
            </a:extLst>
          </p:cNvPr>
          <p:cNvSpPr/>
          <p:nvPr/>
        </p:nvSpPr>
        <p:spPr>
          <a:xfrm>
            <a:off x="1146258" y="3663561"/>
            <a:ext cx="6889906" cy="496277"/>
          </a:xfrm>
          <a:prstGeom prst="roundRect">
            <a:avLst>
              <a:gd fmla="val 44817" name="adj"/>
            </a:avLst>
          </a:prstGeom>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PA-矩形 13">
            <a:extLst>
              <a:ext uri="{FF2B5EF4-FFF2-40B4-BE49-F238E27FC236}">
                <a16:creationId xmlns:a16="http://schemas.microsoft.com/office/drawing/2014/main" id="{D59E621D-D253-483A-A1E8-71B259D58903}"/>
              </a:ext>
            </a:extLst>
          </p:cNvPr>
          <p:cNvSpPr/>
          <p:nvPr>
            <p:custDataLst>
              <p:tags r:id="rId3"/>
            </p:custDataLst>
          </p:nvPr>
        </p:nvSpPr>
        <p:spPr>
          <a:xfrm>
            <a:off x="1049185" y="2648862"/>
            <a:ext cx="7040880" cy="1005840"/>
          </a:xfrm>
          <a:prstGeom prst="rect">
            <a:avLst/>
          </a:prstGeom>
        </p:spPr>
        <p:txBody>
          <a:bodyPr wrap="none">
            <a:spAutoFit/>
          </a:bodyPr>
          <a:lstStyle/>
          <a:p>
            <a:r>
              <a:rPr altLang="en-US" lang="zh-CN" sz="6000">
                <a:solidFill>
                  <a:srgbClr val="FF0000"/>
                </a:solidFill>
                <a:latin charset="-122" panose="02000500000000000000" pitchFamily="2" typeface="字体视界-NWE粗楷体"/>
                <a:ea charset="-122" panose="02000500000000000000" pitchFamily="2" typeface="字体视界-NWE粗楷体"/>
                <a:cs typeface="+mn-ea"/>
                <a:sym typeface="+mn-lt"/>
              </a:rPr>
              <a:t>静脉输液的安全问题</a:t>
            </a:r>
          </a:p>
        </p:txBody>
      </p:sp>
      <p:sp>
        <p:nvSpPr>
          <p:cNvPr id="8" name="PA-矩形 14">
            <a:extLst>
              <a:ext uri="{FF2B5EF4-FFF2-40B4-BE49-F238E27FC236}">
                <a16:creationId xmlns:a16="http://schemas.microsoft.com/office/drawing/2014/main" id="{2DD1EBBA-9869-41FC-8916-5EB2F2E3F3C2}"/>
              </a:ext>
            </a:extLst>
          </p:cNvPr>
          <p:cNvSpPr/>
          <p:nvPr>
            <p:custDataLst>
              <p:tags r:id="rId4"/>
            </p:custDataLst>
          </p:nvPr>
        </p:nvSpPr>
        <p:spPr>
          <a:xfrm>
            <a:off x="2260380" y="2031108"/>
            <a:ext cx="5775783" cy="640080"/>
          </a:xfrm>
          <a:prstGeom prst="rect">
            <a:avLst/>
          </a:prstGeom>
        </p:spPr>
        <p:txBody>
          <a:bodyPr wrap="square">
            <a:spAutoFit/>
          </a:bodyPr>
          <a:lstStyle/>
          <a:p>
            <a:pPr algn="dist"/>
            <a:r>
              <a:rPr altLang="en-US" lang="zh-CN" sz="3600">
                <a:solidFill>
                  <a:srgbClr val="005EE5"/>
                </a:solidFill>
                <a:cs typeface="+mn-ea"/>
                <a:sym typeface="+mn-lt"/>
              </a:rPr>
              <a:t>感谢您的观看！</a:t>
            </a:r>
          </a:p>
        </p:txBody>
      </p:sp>
      <p:grpSp>
        <p:nvGrpSpPr>
          <p:cNvPr id="9" name="组合 109">
            <a:extLst>
              <a:ext uri="{FF2B5EF4-FFF2-40B4-BE49-F238E27FC236}">
                <a16:creationId xmlns:a16="http://schemas.microsoft.com/office/drawing/2014/main" id="{B40FE0A7-1A12-49B3-8897-61F706CD996F}"/>
              </a:ext>
            </a:extLst>
          </p:cNvPr>
          <p:cNvGrpSpPr/>
          <p:nvPr/>
        </p:nvGrpSpPr>
        <p:grpSpPr>
          <a:xfrm>
            <a:off x="1865762" y="5002818"/>
            <a:ext cx="1669237" cy="379833"/>
            <a:chOff x="4691052" y="3433980"/>
            <a:chExt cx="1939803" cy="273329"/>
          </a:xfrm>
        </p:grpSpPr>
        <p:sp>
          <p:nvSpPr>
            <p:cNvPr id="10" name="圆角矩形 34">
              <a:extLst>
                <a:ext uri="{FF2B5EF4-FFF2-40B4-BE49-F238E27FC236}">
                  <a16:creationId xmlns:a16="http://schemas.microsoft.com/office/drawing/2014/main" id="{C0AE9885-419B-4B6A-A12A-C52631624110}"/>
                </a:ext>
              </a:extLst>
            </p:cNvPr>
            <p:cNvSpPr/>
            <p:nvPr/>
          </p:nvSpPr>
          <p:spPr>
            <a:xfrm>
              <a:off x="4691052" y="3433980"/>
              <a:ext cx="1871965" cy="273329"/>
            </a:xfrm>
            <a:prstGeom prst="roundRect">
              <a:avLst>
                <a:gd fmla="val 50000"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2800">
                <a:solidFill>
                  <a:schemeClr val="bg1"/>
                </a:solidFill>
                <a:cs typeface="+mn-ea"/>
                <a:sym typeface="+mn-lt"/>
              </a:endParaRPr>
            </a:p>
          </p:txBody>
        </p:sp>
        <p:sp>
          <p:nvSpPr>
            <p:cNvPr id="32" name="圆角矩形 34">
              <a:extLst>
                <a:ext uri="{FF2B5EF4-FFF2-40B4-BE49-F238E27FC236}">
                  <a16:creationId xmlns:a16="http://schemas.microsoft.com/office/drawing/2014/main" id="{82EC084A-7D70-423B-BD70-B593925712CF}"/>
                </a:ext>
              </a:extLst>
            </p:cNvPr>
            <p:cNvSpPr/>
            <p:nvPr/>
          </p:nvSpPr>
          <p:spPr>
            <a:xfrm>
              <a:off x="4691052" y="3433981"/>
              <a:ext cx="966531" cy="273328"/>
            </a:xfrm>
            <a:prstGeom prst="roundRect">
              <a:avLst>
                <a:gd fmla="val 46759" name="adj"/>
              </a:avLst>
            </a:prstGeom>
            <a:solidFill>
              <a:srgbClr val="D2F9F5"/>
            </a:solidFill>
            <a:ln>
              <a:noFill/>
            </a:ln>
            <a:effectLst>
              <a:outerShdw algn="l" blurRad="508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2800">
                <a:solidFill>
                  <a:schemeClr val="bg1"/>
                </a:solidFill>
                <a:cs typeface="+mn-ea"/>
                <a:sym typeface="+mn-lt"/>
              </a:endParaRPr>
            </a:p>
          </p:txBody>
        </p:sp>
        <p:sp>
          <p:nvSpPr>
            <p:cNvPr id="11" name="TextBox 35">
              <a:extLst>
                <a:ext uri="{FF2B5EF4-FFF2-40B4-BE49-F238E27FC236}">
                  <a16:creationId xmlns:a16="http://schemas.microsoft.com/office/drawing/2014/main" id="{ED5DF957-C6FE-42C5-9635-8DD9D0F26091}"/>
                </a:ext>
              </a:extLst>
            </p:cNvPr>
            <p:cNvSpPr txBox="1"/>
            <p:nvPr/>
          </p:nvSpPr>
          <p:spPr>
            <a:xfrm>
              <a:off x="4699583" y="3463684"/>
              <a:ext cx="1931272" cy="241269"/>
            </a:xfrm>
            <a:prstGeom prst="rect">
              <a:avLst/>
            </a:prstGeom>
            <a:noFill/>
          </p:spPr>
          <p:txBody>
            <a:bodyPr rtlCol="0" wrap="square">
              <a:spAutoFit/>
            </a:bodyPr>
            <a:lstStyle/>
            <a:p>
              <a:r>
                <a:rPr altLang="en-US" lang="zh-CN" sz="1600">
                  <a:solidFill>
                    <a:srgbClr val="005EE5"/>
                  </a:solidFill>
                  <a:cs typeface="+mn-ea"/>
                  <a:sym typeface="+mn-lt"/>
                </a:rPr>
                <a:t>主讲人：XXX</a:t>
              </a:r>
            </a:p>
          </p:txBody>
        </p:sp>
      </p:grpSp>
      <p:grpSp>
        <p:nvGrpSpPr>
          <p:cNvPr id="37" name="组合 36">
            <a:extLst>
              <a:ext uri="{FF2B5EF4-FFF2-40B4-BE49-F238E27FC236}">
                <a16:creationId xmlns:a16="http://schemas.microsoft.com/office/drawing/2014/main" id="{B35D8734-005A-447E-B88E-F762E00C211C}"/>
              </a:ext>
            </a:extLst>
          </p:cNvPr>
          <p:cNvGrpSpPr/>
          <p:nvPr/>
        </p:nvGrpSpPr>
        <p:grpSpPr>
          <a:xfrm>
            <a:off x="3938768" y="5002818"/>
            <a:ext cx="1843123" cy="379833"/>
            <a:chOff x="3938768" y="5002818"/>
            <a:chExt cx="1843123" cy="379833"/>
          </a:xfrm>
        </p:grpSpPr>
        <p:grpSp>
          <p:nvGrpSpPr>
            <p:cNvPr id="33" name="组合 109">
              <a:extLst>
                <a:ext uri="{FF2B5EF4-FFF2-40B4-BE49-F238E27FC236}">
                  <a16:creationId xmlns:a16="http://schemas.microsoft.com/office/drawing/2014/main" id="{436D466E-FD73-476E-BE5D-4202F70EB68B}"/>
                </a:ext>
              </a:extLst>
            </p:cNvPr>
            <p:cNvGrpSpPr/>
            <p:nvPr/>
          </p:nvGrpSpPr>
          <p:grpSpPr>
            <a:xfrm>
              <a:off x="3938768" y="5002818"/>
              <a:ext cx="1610861" cy="379833"/>
              <a:chOff x="4691052" y="3433980"/>
              <a:chExt cx="1871965" cy="273329"/>
            </a:xfrm>
          </p:grpSpPr>
          <p:sp>
            <p:nvSpPr>
              <p:cNvPr id="34" name="圆角矩形 34">
                <a:extLst>
                  <a:ext uri="{FF2B5EF4-FFF2-40B4-BE49-F238E27FC236}">
                    <a16:creationId xmlns:a16="http://schemas.microsoft.com/office/drawing/2014/main" id="{C04885D1-E0C5-4046-9453-DDB12EEF8CD4}"/>
                  </a:ext>
                </a:extLst>
              </p:cNvPr>
              <p:cNvSpPr/>
              <p:nvPr/>
            </p:nvSpPr>
            <p:spPr>
              <a:xfrm>
                <a:off x="4691052" y="3433980"/>
                <a:ext cx="1871965" cy="273329"/>
              </a:xfrm>
              <a:prstGeom prst="roundRect">
                <a:avLst>
                  <a:gd fmla="val 50000"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2800">
                  <a:solidFill>
                    <a:schemeClr val="bg1"/>
                  </a:solidFill>
                  <a:cs typeface="+mn-ea"/>
                  <a:sym typeface="+mn-lt"/>
                </a:endParaRPr>
              </a:p>
            </p:txBody>
          </p:sp>
          <p:sp>
            <p:nvSpPr>
              <p:cNvPr id="35" name="圆角矩形 34">
                <a:extLst>
                  <a:ext uri="{FF2B5EF4-FFF2-40B4-BE49-F238E27FC236}">
                    <a16:creationId xmlns:a16="http://schemas.microsoft.com/office/drawing/2014/main" id="{F74CF972-6832-4F99-8CF3-9597C77A0BBF}"/>
                  </a:ext>
                </a:extLst>
              </p:cNvPr>
              <p:cNvSpPr/>
              <p:nvPr/>
            </p:nvSpPr>
            <p:spPr>
              <a:xfrm>
                <a:off x="4691052" y="3433981"/>
                <a:ext cx="966531" cy="273328"/>
              </a:xfrm>
              <a:prstGeom prst="roundRect">
                <a:avLst>
                  <a:gd fmla="val 46759" name="adj"/>
                </a:avLst>
              </a:prstGeom>
              <a:solidFill>
                <a:srgbClr val="D2F9F5"/>
              </a:solidFill>
              <a:ln>
                <a:noFill/>
              </a:ln>
              <a:effectLst>
                <a:outerShdw algn="l" blurRad="508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2800">
                  <a:solidFill>
                    <a:schemeClr val="bg1"/>
                  </a:solidFill>
                  <a:cs typeface="+mn-ea"/>
                  <a:sym typeface="+mn-lt"/>
                </a:endParaRPr>
              </a:p>
            </p:txBody>
          </p:sp>
        </p:grpSp>
        <p:sp>
          <p:nvSpPr>
            <p:cNvPr id="14" name="TextBox 55">
              <a:extLst>
                <a:ext uri="{FF2B5EF4-FFF2-40B4-BE49-F238E27FC236}">
                  <a16:creationId xmlns:a16="http://schemas.microsoft.com/office/drawing/2014/main" id="{0DD55193-10BA-4C3C-B948-8F388B2F58E0}"/>
                </a:ext>
              </a:extLst>
            </p:cNvPr>
            <p:cNvSpPr txBox="1"/>
            <p:nvPr/>
          </p:nvSpPr>
          <p:spPr>
            <a:xfrm>
              <a:off x="4119994" y="5044098"/>
              <a:ext cx="1661897" cy="335280"/>
            </a:xfrm>
            <a:prstGeom prst="rect">
              <a:avLst/>
            </a:prstGeom>
            <a:noFill/>
          </p:spPr>
          <p:txBody>
            <a:bodyPr rtlCol="0" wrap="square">
              <a:spAutoFit/>
            </a:bodyPr>
            <a:lstStyle/>
            <a:p>
              <a:r>
                <a:rPr altLang="en-US" lang="zh-CN" sz="1600">
                  <a:solidFill>
                    <a:srgbClr val="005EE5"/>
                  </a:solidFill>
                  <a:cs typeface="+mn-ea"/>
                  <a:sym typeface="+mn-lt"/>
                </a:rPr>
                <a:t>时间：x月x日</a:t>
              </a:r>
            </a:p>
          </p:txBody>
        </p:sp>
      </p:grpSp>
      <p:sp>
        <p:nvSpPr>
          <p:cNvPr id="15" name="TextBox 40">
            <a:extLst>
              <a:ext uri="{FF2B5EF4-FFF2-40B4-BE49-F238E27FC236}">
                <a16:creationId xmlns:a16="http://schemas.microsoft.com/office/drawing/2014/main" id="{2D025004-542E-4FE3-A223-D60F205526B1}"/>
              </a:ext>
            </a:extLst>
          </p:cNvPr>
          <p:cNvSpPr txBox="1">
            <a:spLocks noChangeArrowheads="1"/>
          </p:cNvSpPr>
          <p:nvPr/>
        </p:nvSpPr>
        <p:spPr bwMode="auto">
          <a:xfrm>
            <a:off x="1892105" y="636145"/>
            <a:ext cx="9586219" cy="38975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857" lIns="69713" rIns="69713" tIns="34857" wrap="square">
            <a:spAutoFit/>
          </a:bodyPr>
          <a:lstStyle>
            <a:lvl1pPr>
              <a:buFont charset="0" panose="020b0604020202020204" pitchFamily="34" typeface="Arial"/>
              <a:defRPr i="1">
                <a:solidFill>
                  <a:schemeClr val="tx1"/>
                </a:solidFill>
                <a:latin charset="0" panose="020b0604020202020204" pitchFamily="34" typeface="Arial"/>
                <a:ea charset="-122" pitchFamily="2" typeface="华文细黑"/>
              </a:defRPr>
            </a:lvl1pPr>
            <a:lvl2pPr indent="-285750" marL="742950">
              <a:buFont charset="0" panose="020b0604020202020204" pitchFamily="34" typeface="Arial"/>
              <a:defRPr i="1">
                <a:solidFill>
                  <a:schemeClr val="tx1"/>
                </a:solidFill>
                <a:latin charset="0" panose="020b0604020202020204" pitchFamily="34" typeface="Arial"/>
                <a:ea charset="-122" pitchFamily="2" typeface="华文细黑"/>
              </a:defRPr>
            </a:lvl2pPr>
            <a:lvl3pPr indent="-228600" marL="1143000">
              <a:buFont charset="0" panose="020b0604020202020204" pitchFamily="34" typeface="Arial"/>
              <a:defRPr i="1">
                <a:solidFill>
                  <a:schemeClr val="tx1"/>
                </a:solidFill>
                <a:latin charset="0" panose="020b0604020202020204" pitchFamily="34" typeface="Arial"/>
                <a:ea charset="-122" pitchFamily="2" typeface="华文细黑"/>
              </a:defRPr>
            </a:lvl3pPr>
            <a:lvl4pPr indent="-228600" marL="1600200">
              <a:buFont charset="0" panose="020b0604020202020204" pitchFamily="34" typeface="Arial"/>
              <a:defRPr i="1">
                <a:solidFill>
                  <a:schemeClr val="tx1"/>
                </a:solidFill>
                <a:latin charset="0" panose="020b0604020202020204" pitchFamily="34" typeface="Arial"/>
                <a:ea charset="-122" pitchFamily="2" typeface="华文细黑"/>
              </a:defRPr>
            </a:lvl4pPr>
            <a:lvl5pPr indent="-228600" marL="2057400">
              <a:buFont charset="0" panose="020b0604020202020204" pitchFamily="34" typeface="Arial"/>
              <a:defRPr i="1">
                <a:solidFill>
                  <a:schemeClr val="tx1"/>
                </a:solidFill>
                <a:latin charset="0" panose="020b0604020202020204" pitchFamily="34" typeface="Arial"/>
                <a:ea charset="-122" pitchFamily="2" typeface="华文细黑"/>
              </a:defRPr>
            </a:lvl5pPr>
            <a:lvl6pPr eaLnBrk="0" fontAlgn="base" hangingPunct="0" indent="-228600" marL="2514600">
              <a:spcBef>
                <a:spcPct val="0"/>
              </a:spcBef>
              <a:spcAft>
                <a:spcPct val="0"/>
              </a:spcAft>
              <a:buFont charset="0" panose="020b0604020202020204" pitchFamily="34" typeface="Arial"/>
              <a:defRPr i="1">
                <a:solidFill>
                  <a:schemeClr val="tx1"/>
                </a:solidFill>
                <a:latin charset="0" panose="020b0604020202020204" pitchFamily="34" typeface="Arial"/>
                <a:ea charset="-122" pitchFamily="2" typeface="华文细黑"/>
              </a:defRPr>
            </a:lvl6pPr>
            <a:lvl7pPr eaLnBrk="0" fontAlgn="base" hangingPunct="0" indent="-228600" marL="2971800">
              <a:spcBef>
                <a:spcPct val="0"/>
              </a:spcBef>
              <a:spcAft>
                <a:spcPct val="0"/>
              </a:spcAft>
              <a:buFont charset="0" panose="020b0604020202020204" pitchFamily="34" typeface="Arial"/>
              <a:defRPr i="1">
                <a:solidFill>
                  <a:schemeClr val="tx1"/>
                </a:solidFill>
                <a:latin charset="0" panose="020b0604020202020204" pitchFamily="34" typeface="Arial"/>
                <a:ea charset="-122" pitchFamily="2" typeface="华文细黑"/>
              </a:defRPr>
            </a:lvl7pPr>
            <a:lvl8pPr eaLnBrk="0" fontAlgn="base" hangingPunct="0" indent="-228600" marL="3429000">
              <a:spcBef>
                <a:spcPct val="0"/>
              </a:spcBef>
              <a:spcAft>
                <a:spcPct val="0"/>
              </a:spcAft>
              <a:buFont charset="0" panose="020b0604020202020204" pitchFamily="34" typeface="Arial"/>
              <a:defRPr i="1">
                <a:solidFill>
                  <a:schemeClr val="tx1"/>
                </a:solidFill>
                <a:latin charset="0" panose="020b0604020202020204" pitchFamily="34" typeface="Arial"/>
                <a:ea charset="-122" pitchFamily="2" typeface="华文细黑"/>
              </a:defRPr>
            </a:lvl8pPr>
            <a:lvl9pPr eaLnBrk="0" fontAlgn="base" hangingPunct="0" indent="-228600" marL="3886200">
              <a:spcBef>
                <a:spcPct val="0"/>
              </a:spcBef>
              <a:spcAft>
                <a:spcPct val="0"/>
              </a:spcAft>
              <a:buFont charset="0" panose="020b0604020202020204" pitchFamily="34" typeface="Arial"/>
              <a:defRPr i="1">
                <a:solidFill>
                  <a:schemeClr val="tx1"/>
                </a:solidFill>
                <a:latin charset="0" panose="020b0604020202020204" pitchFamily="34" typeface="Arial"/>
                <a:ea charset="-122" pitchFamily="2" typeface="华文细黑"/>
              </a:defRPr>
            </a:lvl9pPr>
          </a:lstStyle>
          <a:p>
            <a:pPr algn="dist" defTabSz="697184" fontAlgn="base">
              <a:lnSpc>
                <a:spcPct val="150000"/>
              </a:lnSpc>
              <a:spcBef>
                <a:spcPct val="0"/>
              </a:spcBef>
              <a:spcAft>
                <a:spcPct val="0"/>
              </a:spcAft>
            </a:pPr>
            <a:r>
              <a:rPr altLang="en-US" i="0" lang="zh-CN" sz="1400">
                <a:solidFill>
                  <a:srgbClr val="005EE5"/>
                </a:solidFill>
                <a:latin typeface="+mn-lt"/>
                <a:ea typeface="+mn-ea"/>
                <a:cs typeface="+mn-ea"/>
                <a:sym typeface="+mn-lt"/>
              </a:rPr>
              <a:t>适用于医疗培训/主题课程/临床护理/医疗介绍/医疗课件等用途</a:t>
            </a:r>
          </a:p>
        </p:txBody>
      </p:sp>
      <p:grpSp>
        <p:nvGrpSpPr>
          <p:cNvPr id="25" name="组合 24">
            <a:extLst>
              <a:ext uri="{FF2B5EF4-FFF2-40B4-BE49-F238E27FC236}">
                <a16:creationId xmlns:a16="http://schemas.microsoft.com/office/drawing/2014/main" id="{D9C0A88B-A809-4EF7-BAE5-B838FF574DA6}"/>
              </a:ext>
            </a:extLst>
          </p:cNvPr>
          <p:cNvGrpSpPr/>
          <p:nvPr/>
        </p:nvGrpSpPr>
        <p:grpSpPr>
          <a:xfrm>
            <a:off x="-246229" y="138646"/>
            <a:ext cx="2784974" cy="2893450"/>
            <a:chOff x="32429" y="639896"/>
            <a:chExt cx="2784974" cy="2893450"/>
          </a:xfrm>
          <a:effectLst>
            <a:outerShdw algn="t" blurRad="50800" dir="5400000" dist="38100" rotWithShape="0">
              <a:prstClr val="black">
                <a:alpha val="40000"/>
              </a:prstClr>
            </a:outerShdw>
          </a:effectLst>
        </p:grpSpPr>
        <p:pic>
          <p:nvPicPr>
            <p:cNvPr descr="图片包含 游戏机, 灯光  描述已自动生成" id="20" name="图片 19">
              <a:extLst>
                <a:ext uri="{FF2B5EF4-FFF2-40B4-BE49-F238E27FC236}">
                  <a16:creationId xmlns:a16="http://schemas.microsoft.com/office/drawing/2014/main" id="{378D73E2-2939-4448-9C44-246453A2CE44}"/>
                </a:ext>
              </a:extLst>
            </p:cNvPr>
            <p:cNvPicPr>
              <a:picLocks noChangeAspect="1"/>
            </p:cNvPicPr>
            <p:nvPr/>
          </p:nvPicPr>
          <p:blipFill>
            <a:blip r:embed="rId5">
              <a:extLst>
                <a:ext uri="{28A0092B-C50C-407E-A947-70E740481C1C}">
                  <a14:useLocalDpi val="0"/>
                </a:ext>
              </a:extLst>
            </a:blip>
            <a:srcRect b="-1856" l="16803" r="58024" t="55363"/>
            <a:stretch>
              <a:fillRect/>
            </a:stretch>
          </p:blipFill>
          <p:spPr>
            <a:xfrm rot="508239">
              <a:off x="32429" y="639896"/>
              <a:ext cx="2784974" cy="2893450"/>
            </a:xfrm>
            <a:prstGeom prst="rect">
              <a:avLst/>
            </a:prstGeom>
          </p:spPr>
        </p:pic>
        <p:sp>
          <p:nvSpPr>
            <p:cNvPr id="23" name="椭圆 22">
              <a:extLst>
                <a:ext uri="{FF2B5EF4-FFF2-40B4-BE49-F238E27FC236}">
                  <a16:creationId xmlns:a16="http://schemas.microsoft.com/office/drawing/2014/main" id="{1B0D79FC-3AD3-4B8C-BE6A-507110322903}"/>
                </a:ext>
              </a:extLst>
            </p:cNvPr>
            <p:cNvSpPr/>
            <p:nvPr/>
          </p:nvSpPr>
          <p:spPr>
            <a:xfrm>
              <a:off x="1237918" y="889029"/>
              <a:ext cx="169176" cy="169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8" name="矩形 27">
            <a:extLst>
              <a:ext uri="{FF2B5EF4-FFF2-40B4-BE49-F238E27FC236}">
                <a16:creationId xmlns:a16="http://schemas.microsoft.com/office/drawing/2014/main" id="{056EEC92-1FC1-4EBF-9D55-2E4B96B5728E}"/>
              </a:ext>
            </a:extLst>
          </p:cNvPr>
          <p:cNvSpPr/>
          <p:nvPr/>
        </p:nvSpPr>
        <p:spPr>
          <a:xfrm>
            <a:off x="1703320" y="3646270"/>
            <a:ext cx="5775783" cy="48119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857" lIns="69713" rIns="69713" tIns="34857" wrap="square">
            <a:spAutoFit/>
          </a:bodyPr>
          <a:lstStyle/>
          <a:p>
            <a:pPr algn="dist" defTabSz="697184" fontAlgn="base">
              <a:lnSpc>
                <a:spcPct val="150000"/>
              </a:lnSpc>
              <a:spcBef>
                <a:spcPct val="0"/>
              </a:spcBef>
              <a:spcAft>
                <a:spcPct val="0"/>
              </a:spcAft>
              <a:buFont charset="0" panose="020b0604020202020204" pitchFamily="34" typeface="Arial"/>
            </a:pPr>
            <a:r>
              <a:rPr altLang="en-US" lang="zh-CN">
                <a:solidFill>
                  <a:schemeClr val="bg1"/>
                </a:solidFill>
                <a:cs typeface="+mn-ea"/>
                <a:sym typeface="+mn-lt"/>
              </a:rPr>
              <a:t>单击此处添加您所在医院名称</a:t>
            </a:r>
          </a:p>
        </p:txBody>
      </p:sp>
    </p:spTree>
    <p:extLst>
      <p:ext uri="{BB962C8B-B14F-4D97-AF65-F5344CB8AC3E}">
        <p14:creationId val="1000706873"/>
      </p:ext>
    </p:extLst>
  </p:cSld>
  <p:clrMapOvr>
    <a:masterClrMapping/>
  </p:clrMapOvr>
  <mc:AlternateContent>
    <mc:Choice Requires="p14">
      <p:transition advTm="9000" p14:dur="800" spd="slow">
        <p:circle/>
      </p:transition>
    </mc:Choice>
    <mc:Fallback>
      <p:transition advTm="9000"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22"/>
                                        </p:tgtEl>
                                        <p:attrNameLst>
                                          <p:attrName>style.visibility</p:attrName>
                                        </p:attrNameLst>
                                      </p:cBhvr>
                                      <p:to>
                                        <p:strVal val="visible"/>
                                      </p:to>
                                    </p:set>
                                    <p:animEffect filter="wipe(down)" transition="in">
                                      <p:cBhvr>
                                        <p:cTn dur="750" id="7"/>
                                        <p:tgtEl>
                                          <p:spTgt spid="22"/>
                                        </p:tgtEl>
                                      </p:cBhvr>
                                    </p:animEffect>
                                  </p:childTnLst>
                                </p:cTn>
                              </p:par>
                            </p:childTnLst>
                          </p:cTn>
                        </p:par>
                        <p:par>
                          <p:cTn fill="hold" id="8" nodeType="afterGroup">
                            <p:stCondLst>
                              <p:cond delay="750"/>
                            </p:stCondLst>
                            <p:childTnLst>
                              <p:par>
                                <p:cTn fill="hold" id="9" nodeType="afterEffect" presetClass="entr" presetID="10" presetSubtype="0">
                                  <p:stCondLst>
                                    <p:cond delay="0"/>
                                  </p:stCondLst>
                                  <p:childTnLst>
                                    <p:set>
                                      <p:cBhvr>
                                        <p:cTn dur="1" fill="hold" id="10">
                                          <p:stCondLst>
                                            <p:cond delay="0"/>
                                          </p:stCondLst>
                                        </p:cTn>
                                        <p:tgtEl>
                                          <p:spTgt spid="26"/>
                                        </p:tgtEl>
                                        <p:attrNameLst>
                                          <p:attrName>style.visibility</p:attrName>
                                        </p:attrNameLst>
                                      </p:cBhvr>
                                      <p:to>
                                        <p:strVal val="visible"/>
                                      </p:to>
                                    </p:set>
                                    <p:animEffect filter="fade" transition="in">
                                      <p:cBhvr>
                                        <p:cTn dur="750" id="11"/>
                                        <p:tgtEl>
                                          <p:spTgt spid="26"/>
                                        </p:tgtEl>
                                      </p:cBhvr>
                                    </p:animEffect>
                                  </p:childTnLst>
                                </p:cTn>
                              </p:par>
                            </p:childTnLst>
                          </p:cTn>
                        </p:par>
                        <p:par>
                          <p:cTn fill="hold" id="12" nodeType="afterGroup">
                            <p:stCondLst>
                              <p:cond delay="1500"/>
                            </p:stCondLst>
                            <p:childTnLst>
                              <p:par>
                                <p:cTn fill="hold" id="13" nodeType="afterEffect" presetClass="entr" presetID="22" presetSubtype="1">
                                  <p:stCondLst>
                                    <p:cond delay="0"/>
                                  </p:stCondLst>
                                  <p:childTnLst>
                                    <p:set>
                                      <p:cBhvr>
                                        <p:cTn dur="1" fill="hold" id="14">
                                          <p:stCondLst>
                                            <p:cond delay="0"/>
                                          </p:stCondLst>
                                        </p:cTn>
                                        <p:tgtEl>
                                          <p:spTgt spid="25"/>
                                        </p:tgtEl>
                                        <p:attrNameLst>
                                          <p:attrName>style.visibility</p:attrName>
                                        </p:attrNameLst>
                                      </p:cBhvr>
                                      <p:to>
                                        <p:strVal val="visible"/>
                                      </p:to>
                                    </p:set>
                                    <p:animEffect filter="wipe(up)" transition="in">
                                      <p:cBhvr>
                                        <p:cTn dur="750" id="15"/>
                                        <p:tgtEl>
                                          <p:spTgt spid="25"/>
                                        </p:tgtEl>
                                      </p:cBhvr>
                                    </p:animEffect>
                                  </p:childTnLst>
                                </p:cTn>
                              </p:par>
                            </p:childTnLst>
                          </p:cTn>
                        </p:par>
                        <p:par>
                          <p:cTn fill="hold" id="16" nodeType="afterGroup">
                            <p:stCondLst>
                              <p:cond delay="2250"/>
                            </p:stCondLst>
                            <p:childTnLst>
                              <p:par>
                                <p:cTn fill="hold" grpId="0" id="17" nodeType="afterEffect" presetClass="entr" presetID="53" presetSubtype="0">
                                  <p:stCondLst>
                                    <p:cond delay="0"/>
                                  </p:stCondLst>
                                  <p:childTnLst>
                                    <p:set>
                                      <p:cBhvr>
                                        <p:cTn dur="1" fill="hold" id="18">
                                          <p:stCondLst>
                                            <p:cond delay="0"/>
                                          </p:stCondLst>
                                        </p:cTn>
                                        <p:tgtEl>
                                          <p:spTgt spid="7"/>
                                        </p:tgtEl>
                                        <p:attrNameLst>
                                          <p:attrName>style.visibility</p:attrName>
                                        </p:attrNameLst>
                                      </p:cBhvr>
                                      <p:to>
                                        <p:strVal val="visible"/>
                                      </p:to>
                                    </p:set>
                                    <p:anim calcmode="lin" valueType="num">
                                      <p:cBhvr>
                                        <p:cTn dur="750" fill="hold" id="19"/>
                                        <p:tgtEl>
                                          <p:spTgt spid="7"/>
                                        </p:tgtEl>
                                        <p:attrNameLst>
                                          <p:attrName>ppt_w</p:attrName>
                                        </p:attrNameLst>
                                      </p:cBhvr>
                                      <p:tavLst>
                                        <p:tav tm="0">
                                          <p:val>
                                            <p:fltVal val="0"/>
                                          </p:val>
                                        </p:tav>
                                        <p:tav tm="100000">
                                          <p:val>
                                            <p:strVal val="#ppt_w"/>
                                          </p:val>
                                        </p:tav>
                                      </p:tavLst>
                                    </p:anim>
                                    <p:anim calcmode="lin" valueType="num">
                                      <p:cBhvr>
                                        <p:cTn dur="750" fill="hold" id="20"/>
                                        <p:tgtEl>
                                          <p:spTgt spid="7"/>
                                        </p:tgtEl>
                                        <p:attrNameLst>
                                          <p:attrName>ppt_h</p:attrName>
                                        </p:attrNameLst>
                                      </p:cBhvr>
                                      <p:tavLst>
                                        <p:tav tm="0">
                                          <p:val>
                                            <p:fltVal val="0"/>
                                          </p:val>
                                        </p:tav>
                                        <p:tav tm="100000">
                                          <p:val>
                                            <p:strVal val="#ppt_h"/>
                                          </p:val>
                                        </p:tav>
                                      </p:tavLst>
                                    </p:anim>
                                    <p:animEffect filter="fade" transition="in">
                                      <p:cBhvr>
                                        <p:cTn dur="750" id="21"/>
                                        <p:tgtEl>
                                          <p:spTgt spid="7"/>
                                        </p:tgtEl>
                                      </p:cBhvr>
                                    </p:animEffect>
                                  </p:childTnLst>
                                </p:cTn>
                              </p:par>
                            </p:childTnLst>
                          </p:cTn>
                        </p:par>
                        <p:par>
                          <p:cTn fill="hold" id="22" nodeType="afterGroup">
                            <p:stCondLst>
                              <p:cond delay="3000"/>
                            </p:stCondLst>
                            <p:childTnLst>
                              <p:par>
                                <p:cTn fill="hold" grpId="0" id="23" nodeType="afterEffect" presetClass="entr" presetID="0" presetSubtype="0">
                                  <p:stCondLst>
                                    <p:cond delay="0"/>
                                  </p:stCondLst>
                                  <p:iterate type="lt">
                                    <p:tmPct val="10000"/>
                                  </p:iterate>
                                  <p:childTnLst>
                                    <p:set>
                                      <p:cBhvr>
                                        <p:cTn dur="1" fill="hold" id="24">
                                          <p:stCondLst>
                                            <p:cond delay="0"/>
                                          </p:stCondLst>
                                        </p:cTn>
                                        <p:tgtEl>
                                          <p:spTgt spid="8"/>
                                        </p:tgtEl>
                                        <p:attrNameLst>
                                          <p:attrName>style.visibility</p:attrName>
                                        </p:attrNameLst>
                                      </p:cBhvr>
                                      <p:to>
                                        <p:strVal val="visible"/>
                                      </p:to>
                                    </p:set>
                                    <p:anim calcmode="lin" to="" valueType="num">
                                      <p:cBhvr>
                                        <p:cTn dur="750" fill="hold" id="25">
                                          <p:stCondLst>
                                            <p:cond delay="0"/>
                                          </p:stCondLst>
                                        </p:cTn>
                                        <p:tgtEl>
                                          <p:spTgt spid="8"/>
                                        </p:tgtEl>
                                        <p:attrNameLst>
                                          <p:attrName>ppt_y</p:attrName>
                                        </p:attrNameLst>
                                      </p:cBhvr>
                                      <p:tavLst>
                                        <p:tav fmla="#ppt_y+#ppt_h/2*((1.5-1.5*$)^3-(1.5-1.5*$)^2)*8/9" tm="0">
                                          <p:val>
                                            <p:strVal val="0"/>
                                          </p:val>
                                        </p:tav>
                                        <p:tav tm="100000">
                                          <p:val>
                                            <p:strVal val="1"/>
                                          </p:val>
                                        </p:tav>
                                      </p:tavLst>
                                    </p:anim>
                                    <p:anim calcmode="lin" to="" valueType="num">
                                      <p:cBhvr>
                                        <p:cTn dur="750" fill="hold" id="26">
                                          <p:stCondLst>
                                            <p:cond delay="0"/>
                                          </p:stCondLst>
                                        </p:cTn>
                                        <p:tgtEl>
                                          <p:spTgt spid="8"/>
                                        </p:tgtEl>
                                        <p:attrNameLst>
                                          <p:attrName>ppt_h</p:attrName>
                                        </p:attrNameLst>
                                      </p:cBhvr>
                                      <p:tavLst>
                                        <p:tav fmla="#ppt_h-#ppt_h*((1.5-1.5*$)^3-(1.5-1.5*$)^2)" tm="0">
                                          <p:val>
                                            <p:strVal val="0"/>
                                          </p:val>
                                        </p:tav>
                                        <p:tav tm="100000">
                                          <p:val>
                                            <p:strVal val="1"/>
                                          </p:val>
                                        </p:tav>
                                      </p:tavLst>
                                    </p:anim>
                                    <p:animEffect filter="fade">
                                      <p:cBhvr>
                                        <p:cTn dur="750" id="27">
                                          <p:stCondLst>
                                            <p:cond delay="0"/>
                                          </p:stCondLst>
                                        </p:cTn>
                                        <p:tgtEl>
                                          <p:spTgt spid="8"/>
                                        </p:tgtEl>
                                      </p:cBhvr>
                                    </p:animEffect>
                                  </p:childTnLst>
                                </p:cTn>
                              </p:par>
                            </p:childTnLst>
                          </p:cTn>
                        </p:par>
                        <p:par>
                          <p:cTn fill="hold" id="28" nodeType="afterGroup">
                            <p:stCondLst>
                              <p:cond delay="3750"/>
                            </p:stCondLst>
                            <p:childTnLst>
                              <p:par>
                                <p:cTn fill="hold" grpId="0" id="29" nodeType="afterEffect" presetClass="entr" presetID="53" presetSubtype="0">
                                  <p:stCondLst>
                                    <p:cond delay="0"/>
                                  </p:stCondLst>
                                  <p:iterate type="wd">
                                    <p:tmPct val="10000"/>
                                  </p:iterate>
                                  <p:childTnLst>
                                    <p:set>
                                      <p:cBhvr>
                                        <p:cTn dur="1" fill="hold" id="30">
                                          <p:stCondLst>
                                            <p:cond delay="0"/>
                                          </p:stCondLst>
                                        </p:cTn>
                                        <p:tgtEl>
                                          <p:spTgt spid="15"/>
                                        </p:tgtEl>
                                        <p:attrNameLst>
                                          <p:attrName>style.visibility</p:attrName>
                                        </p:attrNameLst>
                                      </p:cBhvr>
                                      <p:to>
                                        <p:strVal val="visible"/>
                                      </p:to>
                                    </p:set>
                                    <p:anim calcmode="lin" valueType="num">
                                      <p:cBhvr>
                                        <p:cTn dur="750" fill="hold" id="31"/>
                                        <p:tgtEl>
                                          <p:spTgt spid="15"/>
                                        </p:tgtEl>
                                        <p:attrNameLst>
                                          <p:attrName>ppt_w</p:attrName>
                                        </p:attrNameLst>
                                      </p:cBhvr>
                                      <p:tavLst>
                                        <p:tav tm="0">
                                          <p:val>
                                            <p:fltVal val="0"/>
                                          </p:val>
                                        </p:tav>
                                        <p:tav tm="100000">
                                          <p:val>
                                            <p:strVal val="#ppt_w"/>
                                          </p:val>
                                        </p:tav>
                                      </p:tavLst>
                                    </p:anim>
                                    <p:anim calcmode="lin" valueType="num">
                                      <p:cBhvr>
                                        <p:cTn dur="750" fill="hold" id="32"/>
                                        <p:tgtEl>
                                          <p:spTgt spid="15"/>
                                        </p:tgtEl>
                                        <p:attrNameLst>
                                          <p:attrName>ppt_h</p:attrName>
                                        </p:attrNameLst>
                                      </p:cBhvr>
                                      <p:tavLst>
                                        <p:tav tm="0">
                                          <p:val>
                                            <p:fltVal val="0"/>
                                          </p:val>
                                        </p:tav>
                                        <p:tav tm="100000">
                                          <p:val>
                                            <p:strVal val="#ppt_h"/>
                                          </p:val>
                                        </p:tav>
                                      </p:tavLst>
                                    </p:anim>
                                    <p:animEffect filter="fade" transition="in">
                                      <p:cBhvr>
                                        <p:cTn dur="750" id="33"/>
                                        <p:tgtEl>
                                          <p:spTgt spid="15"/>
                                        </p:tgtEl>
                                      </p:cBhvr>
                                    </p:animEffect>
                                  </p:childTnLst>
                                </p:cTn>
                              </p:par>
                            </p:childTnLst>
                          </p:cTn>
                        </p:par>
                        <p:par>
                          <p:cTn fill="hold" id="34" nodeType="afterGroup">
                            <p:stCondLst>
                              <p:cond delay="4500"/>
                            </p:stCondLst>
                            <p:childTnLst>
                              <p:par>
                                <p:cTn fill="hold" grpId="0" id="35" nodeType="afterEffect" presetClass="entr" presetID="12" presetSubtype="4">
                                  <p:stCondLst>
                                    <p:cond delay="0"/>
                                  </p:stCondLst>
                                  <p:childTnLst>
                                    <p:set>
                                      <p:cBhvr>
                                        <p:cTn dur="1" fill="hold" id="36">
                                          <p:stCondLst>
                                            <p:cond delay="0"/>
                                          </p:stCondLst>
                                        </p:cTn>
                                        <p:tgtEl>
                                          <p:spTgt spid="30"/>
                                        </p:tgtEl>
                                        <p:attrNameLst>
                                          <p:attrName>style.visibility</p:attrName>
                                        </p:attrNameLst>
                                      </p:cBhvr>
                                      <p:to>
                                        <p:strVal val="visible"/>
                                      </p:to>
                                    </p:set>
                                    <p:anim calcmode="lin" valueType="num">
                                      <p:cBhvr additive="base">
                                        <p:cTn dur="750" id="37"/>
                                        <p:tgtEl>
                                          <p:spTgt spid="30"/>
                                        </p:tgtEl>
                                        <p:attrNameLst>
                                          <p:attrName>ppt_y</p:attrName>
                                        </p:attrNameLst>
                                      </p:cBhvr>
                                      <p:tavLst>
                                        <p:tav tm="0">
                                          <p:val>
                                            <p:strVal val="#ppt_y+#ppt_h*1.125000"/>
                                          </p:val>
                                        </p:tav>
                                        <p:tav tm="100000">
                                          <p:val>
                                            <p:strVal val="#ppt_y"/>
                                          </p:val>
                                        </p:tav>
                                      </p:tavLst>
                                    </p:anim>
                                    <p:animEffect filter="wipe(up)" transition="in">
                                      <p:cBhvr>
                                        <p:cTn dur="750" id="38"/>
                                        <p:tgtEl>
                                          <p:spTgt spid="30"/>
                                        </p:tgtEl>
                                      </p:cBhvr>
                                    </p:animEffect>
                                  </p:childTnLst>
                                </p:cTn>
                              </p:par>
                            </p:childTnLst>
                          </p:cTn>
                        </p:par>
                        <p:par>
                          <p:cTn fill="hold" id="39" nodeType="afterGroup">
                            <p:stCondLst>
                              <p:cond delay="5250"/>
                            </p:stCondLst>
                            <p:childTnLst>
                              <p:par>
                                <p:cTn fill="hold" grpId="0" id="40" nodeType="afterEffect" presetClass="entr" presetID="10" presetSubtype="0">
                                  <p:stCondLst>
                                    <p:cond delay="0"/>
                                  </p:stCondLst>
                                  <p:childTnLst>
                                    <p:set>
                                      <p:cBhvr>
                                        <p:cTn dur="1" fill="hold" id="41">
                                          <p:stCondLst>
                                            <p:cond delay="0"/>
                                          </p:stCondLst>
                                        </p:cTn>
                                        <p:tgtEl>
                                          <p:spTgt spid="28"/>
                                        </p:tgtEl>
                                        <p:attrNameLst>
                                          <p:attrName>style.visibility</p:attrName>
                                        </p:attrNameLst>
                                      </p:cBhvr>
                                      <p:to>
                                        <p:strVal val="visible"/>
                                      </p:to>
                                    </p:set>
                                    <p:animEffect filter="fade" transition="in">
                                      <p:cBhvr>
                                        <p:cTn dur="750" id="42"/>
                                        <p:tgtEl>
                                          <p:spTgt spid="28"/>
                                        </p:tgtEl>
                                      </p:cBhvr>
                                    </p:animEffect>
                                  </p:childTnLst>
                                </p:cTn>
                              </p:par>
                            </p:childTnLst>
                          </p:cTn>
                        </p:par>
                        <p:par>
                          <p:cTn fill="hold" id="43" nodeType="afterGroup">
                            <p:stCondLst>
                              <p:cond delay="6000"/>
                            </p:stCondLst>
                            <p:childTnLst>
                              <p:par>
                                <p:cTn fill="hold" id="44" nodeType="afterEffect" presetClass="entr" presetID="22" presetSubtype="8">
                                  <p:stCondLst>
                                    <p:cond delay="0"/>
                                  </p:stCondLst>
                                  <p:childTnLst>
                                    <p:set>
                                      <p:cBhvr>
                                        <p:cTn dur="1" fill="hold" id="45">
                                          <p:stCondLst>
                                            <p:cond delay="0"/>
                                          </p:stCondLst>
                                        </p:cTn>
                                        <p:tgtEl>
                                          <p:spTgt spid="9"/>
                                        </p:tgtEl>
                                        <p:attrNameLst>
                                          <p:attrName>style.visibility</p:attrName>
                                        </p:attrNameLst>
                                      </p:cBhvr>
                                      <p:to>
                                        <p:strVal val="visible"/>
                                      </p:to>
                                    </p:set>
                                    <p:animEffect filter="wipe(left)" transition="in">
                                      <p:cBhvr>
                                        <p:cTn dur="750" id="46"/>
                                        <p:tgtEl>
                                          <p:spTgt spid="9"/>
                                        </p:tgtEl>
                                      </p:cBhvr>
                                    </p:animEffect>
                                  </p:childTnLst>
                                </p:cTn>
                              </p:par>
                            </p:childTnLst>
                          </p:cTn>
                        </p:par>
                        <p:par>
                          <p:cTn fill="hold" id="47" nodeType="afterGroup">
                            <p:stCondLst>
                              <p:cond delay="6750"/>
                            </p:stCondLst>
                            <p:childTnLst>
                              <p:par>
                                <p:cTn fill="hold" id="48" nodeType="afterEffect" presetClass="entr" presetID="22" presetSubtype="8">
                                  <p:stCondLst>
                                    <p:cond delay="0"/>
                                  </p:stCondLst>
                                  <p:childTnLst>
                                    <p:set>
                                      <p:cBhvr>
                                        <p:cTn dur="1" fill="hold" id="49">
                                          <p:stCondLst>
                                            <p:cond delay="0"/>
                                          </p:stCondLst>
                                        </p:cTn>
                                        <p:tgtEl>
                                          <p:spTgt spid="37"/>
                                        </p:tgtEl>
                                        <p:attrNameLst>
                                          <p:attrName>style.visibility</p:attrName>
                                        </p:attrNameLst>
                                      </p:cBhvr>
                                      <p:to>
                                        <p:strVal val="visible"/>
                                      </p:to>
                                    </p:set>
                                    <p:animEffect filter="wipe(left)" transition="in">
                                      <p:cBhvr>
                                        <p:cTn dur="750" id="50"/>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7"/>
      <p:bldP grpId="0" spid="8"/>
      <p:bldP grpId="0" spid="15"/>
      <p:bldP grpId="0" spid="28"/>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D6FC1443-B741-41E6-BC27-0B9B3A99231B}"/>
              </a:ext>
            </a:extLst>
          </p:cNvPr>
          <p:cNvSpPr/>
          <p:nvPr/>
        </p:nvSpPr>
        <p:spPr>
          <a:xfrm flipH="1">
            <a:off x="1513818" y="2035822"/>
            <a:ext cx="4300798" cy="1259752"/>
          </a:xfrm>
          <a:prstGeom prst="rect">
            <a:avLst/>
          </a:prstGeom>
          <a:effectLst/>
        </p:spPr>
        <p:txBody>
          <a:bodyPr bIns="81236" lIns="162474" rIns="162474" tIns="81236" wrap="square">
            <a:spAutoFit/>
          </a:bodyPr>
          <a:lstStyle/>
          <a:p>
            <a:pPr defTabSz="609402">
              <a:lnSpc>
                <a:spcPct val="150000"/>
              </a:lnSpc>
              <a:buClr>
                <a:srgbClr val="365988"/>
              </a:buClr>
            </a:pPr>
            <a:r>
              <a:rPr altLang="en-US" lang="zh-CN" sz="1600">
                <a:cs typeface="+mn-ea"/>
                <a:sym typeface="+mn-lt"/>
              </a:rPr>
              <a:t>作为一种迅速有效的静脉给药方法，在多途径治疗中占有不容置疑的首要位置，也是治疗重症疾病及抢救危重病人的首用治疗方法。</a:t>
            </a:r>
          </a:p>
        </p:txBody>
      </p:sp>
      <p:sp>
        <p:nvSpPr>
          <p:cNvPr id="5" name="矩形 4">
            <a:extLst>
              <a:ext uri="{FF2B5EF4-FFF2-40B4-BE49-F238E27FC236}">
                <a16:creationId xmlns:a16="http://schemas.microsoft.com/office/drawing/2014/main" id="{3BCBB0EC-3855-44CA-8E27-CD73C5C1A8C9}"/>
              </a:ext>
            </a:extLst>
          </p:cNvPr>
          <p:cNvSpPr/>
          <p:nvPr/>
        </p:nvSpPr>
        <p:spPr>
          <a:xfrm flipH="1">
            <a:off x="1513818" y="4492122"/>
            <a:ext cx="4300798" cy="1259752"/>
          </a:xfrm>
          <a:prstGeom prst="rect">
            <a:avLst/>
          </a:prstGeom>
          <a:effectLst/>
        </p:spPr>
        <p:txBody>
          <a:bodyPr bIns="81236" lIns="162474" rIns="162474" tIns="81236" wrap="square">
            <a:spAutoFit/>
          </a:bodyPr>
          <a:lstStyle/>
          <a:p>
            <a:pPr defTabSz="609402">
              <a:lnSpc>
                <a:spcPct val="150000"/>
              </a:lnSpc>
              <a:buClr>
                <a:srgbClr val="365988"/>
              </a:buClr>
            </a:pPr>
            <a:r>
              <a:rPr altLang="en-US" lang="zh-CN" sz="1600">
                <a:cs typeface="+mn-ea"/>
                <a:sym typeface="+mn-lt"/>
              </a:rPr>
              <a:t>是指通过静脉将药液安全地输入病人的体内，在输液的整个过程中无人为的意外情况发生，病人无不良反应。</a:t>
            </a:r>
          </a:p>
        </p:txBody>
      </p:sp>
      <p:grpSp>
        <p:nvGrpSpPr>
          <p:cNvPr id="6" name="组合 5">
            <a:extLst>
              <a:ext uri="{FF2B5EF4-FFF2-40B4-BE49-F238E27FC236}">
                <a16:creationId xmlns:a16="http://schemas.microsoft.com/office/drawing/2014/main" id="{F9A87ADA-F7D4-4FA3-95E8-A05E5EE12C69}"/>
              </a:ext>
            </a:extLst>
          </p:cNvPr>
          <p:cNvGrpSpPr/>
          <p:nvPr/>
        </p:nvGrpSpPr>
        <p:grpSpPr>
          <a:xfrm>
            <a:off x="1513818" y="1204825"/>
            <a:ext cx="3892006" cy="830997"/>
            <a:chOff x="5051916" y="4059828"/>
            <a:chExt cx="5227320" cy="830997"/>
          </a:xfrm>
        </p:grpSpPr>
        <p:sp>
          <p:nvSpPr>
            <p:cNvPr id="7" name="矩形: 圆角 6">
              <a:extLst>
                <a:ext uri="{FF2B5EF4-FFF2-40B4-BE49-F238E27FC236}">
                  <a16:creationId xmlns:a16="http://schemas.microsoft.com/office/drawing/2014/main" id="{F9FF68D8-3151-4398-AC88-906AD2625D23}"/>
                </a:ext>
              </a:extLst>
            </p:cNvPr>
            <p:cNvSpPr/>
            <p:nvPr/>
          </p:nvSpPr>
          <p:spPr>
            <a:xfrm>
              <a:off x="5051916" y="4059828"/>
              <a:ext cx="5227320" cy="830997"/>
            </a:xfrm>
            <a:prstGeom prst="roundRect">
              <a:avLst>
                <a:gd fmla="val 44817" name="adj"/>
              </a:avLst>
            </a:prstGeom>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a:extLst>
                <a:ext uri="{FF2B5EF4-FFF2-40B4-BE49-F238E27FC236}">
                  <a16:creationId xmlns:a16="http://schemas.microsoft.com/office/drawing/2014/main" id="{31A1C959-2418-40B0-9C08-ECDB79E7ABAC}"/>
                </a:ext>
              </a:extLst>
            </p:cNvPr>
            <p:cNvSpPr/>
            <p:nvPr/>
          </p:nvSpPr>
          <p:spPr>
            <a:xfrm>
              <a:off x="5935263" y="4109226"/>
              <a:ext cx="3460624" cy="640080"/>
            </a:xfrm>
            <a:prstGeom prst="rect">
              <a:avLst/>
            </a:prstGeom>
          </p:spPr>
          <p:txBody>
            <a:bodyPr wrap="square">
              <a:spAutoFit/>
            </a:bodyPr>
            <a:lstStyle/>
            <a:p>
              <a:pPr algn="dist">
                <a:lnSpc>
                  <a:spcPct val="150000"/>
                </a:lnSpc>
              </a:pPr>
              <a:r>
                <a:rPr altLang="en-US" b="1" lang="zh-CN" sz="2400">
                  <a:solidFill>
                    <a:schemeClr val="bg1"/>
                  </a:solidFill>
                  <a:cs typeface="+mn-ea"/>
                  <a:sym typeface="+mn-lt"/>
                </a:rPr>
                <a:t>静脉输液</a:t>
              </a:r>
            </a:p>
          </p:txBody>
        </p:sp>
      </p:grpSp>
      <p:grpSp>
        <p:nvGrpSpPr>
          <p:cNvPr id="9" name="组合 8">
            <a:extLst>
              <a:ext uri="{FF2B5EF4-FFF2-40B4-BE49-F238E27FC236}">
                <a16:creationId xmlns:a16="http://schemas.microsoft.com/office/drawing/2014/main" id="{C6DD92C7-E3D5-4BA7-BF81-DF7D5D571FAB}"/>
              </a:ext>
            </a:extLst>
          </p:cNvPr>
          <p:cNvGrpSpPr/>
          <p:nvPr/>
        </p:nvGrpSpPr>
        <p:grpSpPr>
          <a:xfrm>
            <a:off x="1513818" y="3638090"/>
            <a:ext cx="3892006" cy="830997"/>
            <a:chOff x="5051916" y="4059828"/>
            <a:chExt cx="5227320" cy="830997"/>
          </a:xfrm>
        </p:grpSpPr>
        <p:sp>
          <p:nvSpPr>
            <p:cNvPr id="10" name="矩形: 圆角 9">
              <a:extLst>
                <a:ext uri="{FF2B5EF4-FFF2-40B4-BE49-F238E27FC236}">
                  <a16:creationId xmlns:a16="http://schemas.microsoft.com/office/drawing/2014/main" id="{240678CC-0DEE-4DB1-B3F9-08429ADD51B5}"/>
                </a:ext>
              </a:extLst>
            </p:cNvPr>
            <p:cNvSpPr/>
            <p:nvPr/>
          </p:nvSpPr>
          <p:spPr>
            <a:xfrm>
              <a:off x="5051916" y="4059828"/>
              <a:ext cx="5227320" cy="830997"/>
            </a:xfrm>
            <a:prstGeom prst="roundRect">
              <a:avLst>
                <a:gd fmla="val 44817" name="adj"/>
              </a:avLst>
            </a:prstGeom>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a:extLst>
                <a:ext uri="{FF2B5EF4-FFF2-40B4-BE49-F238E27FC236}">
                  <a16:creationId xmlns:a16="http://schemas.microsoft.com/office/drawing/2014/main" id="{FCE00413-610A-4758-8134-90E3D2B60926}"/>
                </a:ext>
              </a:extLst>
            </p:cNvPr>
            <p:cNvSpPr/>
            <p:nvPr/>
          </p:nvSpPr>
          <p:spPr>
            <a:xfrm>
              <a:off x="5935263" y="4123739"/>
              <a:ext cx="3460624" cy="640080"/>
            </a:xfrm>
            <a:prstGeom prst="rect">
              <a:avLst/>
            </a:prstGeom>
          </p:spPr>
          <p:txBody>
            <a:bodyPr wrap="square">
              <a:spAutoFit/>
            </a:bodyPr>
            <a:lstStyle/>
            <a:p>
              <a:pPr algn="dist">
                <a:lnSpc>
                  <a:spcPct val="150000"/>
                </a:lnSpc>
              </a:pPr>
              <a:r>
                <a:rPr altLang="en-US" b="1" lang="zh-CN" sz="2400">
                  <a:solidFill>
                    <a:schemeClr val="bg1"/>
                  </a:solidFill>
                  <a:cs typeface="+mn-ea"/>
                  <a:sym typeface="+mn-lt"/>
                </a:rPr>
                <a:t>输液安全</a:t>
              </a:r>
            </a:p>
          </p:txBody>
        </p:sp>
      </p:grpSp>
      <p:pic>
        <p:nvPicPr>
          <p:cNvPr id="13" name="图片 12">
            <a:extLst>
              <a:ext uri="{FF2B5EF4-FFF2-40B4-BE49-F238E27FC236}">
                <a16:creationId xmlns:a16="http://schemas.microsoft.com/office/drawing/2014/main" id="{6BA85545-CA9F-48D9-B0F0-0936099738F1}"/>
              </a:ext>
            </a:extLst>
          </p:cNvPr>
          <p:cNvPicPr>
            <a:picLocks noChangeAspect="1"/>
          </p:cNvPicPr>
          <p:nvPr/>
        </p:nvPicPr>
        <p:blipFill>
          <a:blip r:embed="rId2">
            <a:extLst>
              <a:ext uri="{28A0092B-C50C-407E-A947-70E740481C1C}">
                <a14:useLocalDpi val="0"/>
              </a:ext>
            </a:extLst>
          </a:blip>
          <a:stretch>
            <a:fillRect/>
          </a:stretch>
        </p:blipFill>
        <p:spPr>
          <a:xfrm>
            <a:off x="5334000" y="273001"/>
            <a:ext cx="6858000" cy="6858000"/>
          </a:xfrm>
          <a:prstGeom prst="rect">
            <a:avLst/>
          </a:prstGeom>
        </p:spPr>
      </p:pic>
    </p:spTree>
    <p:extLst>
      <p:ext uri="{BB962C8B-B14F-4D97-AF65-F5344CB8AC3E}">
        <p14:creationId val="398891893"/>
      </p:ext>
    </p:extLst>
  </p:cSld>
  <p:clrMapOvr>
    <a:masterClrMapping/>
  </p:clrMapOvr>
  <mc:AlternateContent>
    <mc:Choice Requires="p15">
      <p:transition advTm="3000" p14:dur="2000" spd="slow">
        <p15:prstTrans prst="wind"/>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6" presetSubtype="16">
                                  <p:stCondLst>
                                    <p:cond delay="0"/>
                                  </p:stCondLst>
                                  <p:childTnLst>
                                    <p:set>
                                      <p:cBhvr>
                                        <p:cTn dur="1" fill="hold" id="6">
                                          <p:stCondLst>
                                            <p:cond delay="0"/>
                                          </p:stCondLst>
                                        </p:cTn>
                                        <p:tgtEl>
                                          <p:spTgt spid="13"/>
                                        </p:tgtEl>
                                        <p:attrNameLst>
                                          <p:attrName>style.visibility</p:attrName>
                                        </p:attrNameLst>
                                      </p:cBhvr>
                                      <p:to>
                                        <p:strVal val="visible"/>
                                      </p:to>
                                    </p:set>
                                    <p:animEffect filter="circle(in)" transition="in">
                                      <p:cBhvr>
                                        <p:cTn dur="750" id="7"/>
                                        <p:tgtEl>
                                          <p:spTgt spid="13"/>
                                        </p:tgtEl>
                                      </p:cBhvr>
                                    </p:animEffect>
                                  </p:childTnLst>
                                </p:cTn>
                              </p:par>
                            </p:childTnLst>
                          </p:cTn>
                        </p:par>
                        <p:par>
                          <p:cTn fill="hold" id="8" nodeType="afterGroup">
                            <p:stCondLst>
                              <p:cond delay="750"/>
                            </p:stCondLst>
                            <p:childTnLst>
                              <p:par>
                                <p:cTn fill="hold" id="9" nodeType="afterEffect" presetClass="entr" presetID="12" presetSubtype="4">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750" id="11"/>
                                        <p:tgtEl>
                                          <p:spTgt spid="6"/>
                                        </p:tgtEl>
                                        <p:attrNameLst>
                                          <p:attrName>ppt_y</p:attrName>
                                        </p:attrNameLst>
                                      </p:cBhvr>
                                      <p:tavLst>
                                        <p:tav tm="0">
                                          <p:val>
                                            <p:strVal val="#ppt_y+#ppt_h*1.125000"/>
                                          </p:val>
                                        </p:tav>
                                        <p:tav tm="100000">
                                          <p:val>
                                            <p:strVal val="#ppt_y"/>
                                          </p:val>
                                        </p:tav>
                                      </p:tavLst>
                                    </p:anim>
                                    <p:animEffect filter="wipe(up)" transition="in">
                                      <p:cBhvr>
                                        <p:cTn dur="750" id="12"/>
                                        <p:tgtEl>
                                          <p:spTgt spid="6"/>
                                        </p:tgtEl>
                                      </p:cBhvr>
                                    </p:animEffect>
                                  </p:childTnLst>
                                </p:cTn>
                              </p:par>
                            </p:childTnLst>
                          </p:cTn>
                        </p:par>
                        <p:par>
                          <p:cTn fill="hold" id="13" nodeType="afterGroup">
                            <p:stCondLst>
                              <p:cond delay="1500"/>
                            </p:stCondLst>
                            <p:childTnLst>
                              <p:par>
                                <p:cTn fill="hold" grpId="0" id="14" nodeType="afterEffect" presetClass="entr" presetID="10" presetSubtype="0">
                                  <p:stCondLst>
                                    <p:cond delay="0"/>
                                  </p:stCondLst>
                                  <p:childTnLst>
                                    <p:set>
                                      <p:cBhvr>
                                        <p:cTn dur="1" fill="hold" id="15">
                                          <p:stCondLst>
                                            <p:cond delay="0"/>
                                          </p:stCondLst>
                                        </p:cTn>
                                        <p:tgtEl>
                                          <p:spTgt spid="4"/>
                                        </p:tgtEl>
                                        <p:attrNameLst>
                                          <p:attrName>style.visibility</p:attrName>
                                        </p:attrNameLst>
                                      </p:cBhvr>
                                      <p:to>
                                        <p:strVal val="visible"/>
                                      </p:to>
                                    </p:set>
                                    <p:animEffect filter="fade" transition="in">
                                      <p:cBhvr>
                                        <p:cTn dur="750" id="16"/>
                                        <p:tgtEl>
                                          <p:spTgt spid="4"/>
                                        </p:tgtEl>
                                      </p:cBhvr>
                                    </p:animEffect>
                                  </p:childTnLst>
                                </p:cTn>
                              </p:par>
                            </p:childTnLst>
                          </p:cTn>
                        </p:par>
                        <p:par>
                          <p:cTn fill="hold" id="17" nodeType="afterGroup">
                            <p:stCondLst>
                              <p:cond delay="2250"/>
                            </p:stCondLst>
                            <p:childTnLst>
                              <p:par>
                                <p:cTn fill="hold" id="18" nodeType="afterEffect" presetClass="entr" presetID="12" presetSubtype="4">
                                  <p:stCondLst>
                                    <p:cond delay="0"/>
                                  </p:stCondLst>
                                  <p:childTnLst>
                                    <p:set>
                                      <p:cBhvr>
                                        <p:cTn dur="1" fill="hold" id="19">
                                          <p:stCondLst>
                                            <p:cond delay="0"/>
                                          </p:stCondLst>
                                        </p:cTn>
                                        <p:tgtEl>
                                          <p:spTgt spid="9"/>
                                        </p:tgtEl>
                                        <p:attrNameLst>
                                          <p:attrName>style.visibility</p:attrName>
                                        </p:attrNameLst>
                                      </p:cBhvr>
                                      <p:to>
                                        <p:strVal val="visible"/>
                                      </p:to>
                                    </p:set>
                                    <p:anim calcmode="lin" valueType="num">
                                      <p:cBhvr additive="base">
                                        <p:cTn dur="750" id="20"/>
                                        <p:tgtEl>
                                          <p:spTgt spid="9"/>
                                        </p:tgtEl>
                                        <p:attrNameLst>
                                          <p:attrName>ppt_y</p:attrName>
                                        </p:attrNameLst>
                                      </p:cBhvr>
                                      <p:tavLst>
                                        <p:tav tm="0">
                                          <p:val>
                                            <p:strVal val="#ppt_y+#ppt_h*1.125000"/>
                                          </p:val>
                                        </p:tav>
                                        <p:tav tm="100000">
                                          <p:val>
                                            <p:strVal val="#ppt_y"/>
                                          </p:val>
                                        </p:tav>
                                      </p:tavLst>
                                    </p:anim>
                                    <p:animEffect filter="wipe(up)" transition="in">
                                      <p:cBhvr>
                                        <p:cTn dur="750" id="21"/>
                                        <p:tgtEl>
                                          <p:spTgt spid="9"/>
                                        </p:tgtEl>
                                      </p:cBhvr>
                                    </p:animEffect>
                                  </p:childTnLst>
                                </p:cTn>
                              </p:par>
                            </p:childTnLst>
                          </p:cTn>
                        </p:par>
                        <p:par>
                          <p:cTn fill="hold" id="22" nodeType="afterGroup">
                            <p:stCondLst>
                              <p:cond delay="3000"/>
                            </p:stCondLst>
                            <p:childTnLst>
                              <p:par>
                                <p:cTn fill="hold" grpId="0" id="23" nodeType="afterEffect" presetClass="entr" presetID="10" presetSubtype="0">
                                  <p:stCondLst>
                                    <p:cond delay="0"/>
                                  </p:stCondLst>
                                  <p:childTnLst>
                                    <p:set>
                                      <p:cBhvr>
                                        <p:cTn dur="1" fill="hold" id="24">
                                          <p:stCondLst>
                                            <p:cond delay="0"/>
                                          </p:stCondLst>
                                        </p:cTn>
                                        <p:tgtEl>
                                          <p:spTgt spid="5"/>
                                        </p:tgtEl>
                                        <p:attrNameLst>
                                          <p:attrName>style.visibility</p:attrName>
                                        </p:attrNameLst>
                                      </p:cBhvr>
                                      <p:to>
                                        <p:strVal val="visible"/>
                                      </p:to>
                                    </p:set>
                                    <p:animEffect filter="fade" transition="in">
                                      <p:cBhvr>
                                        <p:cTn dur="750" id="25"/>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a:extLst>
              <a:ext uri="{FF2B5EF4-FFF2-40B4-BE49-F238E27FC236}">
                <a16:creationId xmlns:a16="http://schemas.microsoft.com/office/drawing/2014/main" id="{3B546A26-6F74-440F-A482-4B6588FBC11E}"/>
              </a:ext>
            </a:extLst>
          </p:cNvPr>
          <p:cNvSpPr txBox="1"/>
          <p:nvPr/>
        </p:nvSpPr>
        <p:spPr>
          <a:xfrm>
            <a:off x="1340055" y="2317505"/>
            <a:ext cx="3892006" cy="914400"/>
          </a:xfrm>
          <a:prstGeom prst="rect">
            <a:avLst/>
          </a:prstGeom>
          <a:noFill/>
        </p:spPr>
        <p:txBody>
          <a:bodyPr rtlCol="0" wrap="square">
            <a:spAutoFit/>
          </a:bodyPr>
          <a:lstStyle/>
          <a:p>
            <a:pPr algn="ctr" lvl="1"/>
            <a:r>
              <a:rPr altLang="en-US" lang="zh-CN">
                <a:cs typeface="+mn-ea"/>
                <a:sym typeface="+mn-lt"/>
              </a:rPr>
              <a:t>病人要求安全、有效、经济。医院要求病人投诉少、满意度高、医疗成本低、效益高 </a:t>
            </a:r>
          </a:p>
        </p:txBody>
      </p:sp>
      <p:grpSp>
        <p:nvGrpSpPr>
          <p:cNvPr id="6" name="组合 5">
            <a:extLst>
              <a:ext uri="{FF2B5EF4-FFF2-40B4-BE49-F238E27FC236}">
                <a16:creationId xmlns:a16="http://schemas.microsoft.com/office/drawing/2014/main" id="{48603ACD-AFE6-45F6-BBC2-90E5AA5236F2}"/>
              </a:ext>
            </a:extLst>
          </p:cNvPr>
          <p:cNvGrpSpPr/>
          <p:nvPr/>
        </p:nvGrpSpPr>
        <p:grpSpPr>
          <a:xfrm>
            <a:off x="1513818" y="1204825"/>
            <a:ext cx="3892006" cy="830997"/>
            <a:chOff x="5051916" y="4059828"/>
            <a:chExt cx="5227320" cy="830997"/>
          </a:xfrm>
        </p:grpSpPr>
        <p:sp>
          <p:nvSpPr>
            <p:cNvPr id="7" name="矩形: 圆角 6">
              <a:extLst>
                <a:ext uri="{FF2B5EF4-FFF2-40B4-BE49-F238E27FC236}">
                  <a16:creationId xmlns:a16="http://schemas.microsoft.com/office/drawing/2014/main" id="{8FA3094C-1416-423D-8E83-A52AFE963A0A}"/>
                </a:ext>
              </a:extLst>
            </p:cNvPr>
            <p:cNvSpPr/>
            <p:nvPr/>
          </p:nvSpPr>
          <p:spPr>
            <a:xfrm>
              <a:off x="5051916" y="4059828"/>
              <a:ext cx="5227320" cy="830997"/>
            </a:xfrm>
            <a:prstGeom prst="roundRect">
              <a:avLst>
                <a:gd fmla="val 44817" name="adj"/>
              </a:avLst>
            </a:prstGeom>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a:extLst>
                <a:ext uri="{FF2B5EF4-FFF2-40B4-BE49-F238E27FC236}">
                  <a16:creationId xmlns:a16="http://schemas.microsoft.com/office/drawing/2014/main" id="{1B86EE65-367D-48F0-96BA-C64B7E842481}"/>
                </a:ext>
              </a:extLst>
            </p:cNvPr>
            <p:cNvSpPr/>
            <p:nvPr/>
          </p:nvSpPr>
          <p:spPr>
            <a:xfrm>
              <a:off x="5935263" y="4109226"/>
              <a:ext cx="3460624" cy="640080"/>
            </a:xfrm>
            <a:prstGeom prst="rect">
              <a:avLst/>
            </a:prstGeom>
          </p:spPr>
          <p:txBody>
            <a:bodyPr wrap="square">
              <a:spAutoFit/>
            </a:bodyPr>
            <a:lstStyle/>
            <a:p>
              <a:pPr algn="dist">
                <a:lnSpc>
                  <a:spcPct val="150000"/>
                </a:lnSpc>
              </a:pPr>
              <a:r>
                <a:rPr altLang="en-US" b="1" lang="zh-CN" sz="2400">
                  <a:solidFill>
                    <a:schemeClr val="bg1"/>
                  </a:solidFill>
                  <a:cs typeface="+mn-ea"/>
                  <a:sym typeface="+mn-lt"/>
                </a:rPr>
                <a:t>静脉输液的要求</a:t>
              </a:r>
            </a:p>
          </p:txBody>
        </p:sp>
      </p:grpSp>
      <p:pic>
        <p:nvPicPr>
          <p:cNvPr descr="图片包含 桌子, 游戏机, 监控, 电脑  描述已自动生成" id="10" name="图片 9">
            <a:extLst>
              <a:ext uri="{FF2B5EF4-FFF2-40B4-BE49-F238E27FC236}">
                <a16:creationId xmlns:a16="http://schemas.microsoft.com/office/drawing/2014/main" id="{11353FDF-5CCB-4093-8070-AA39A6F6A9B7}"/>
              </a:ext>
            </a:extLst>
          </p:cNvPr>
          <p:cNvPicPr>
            <a:picLocks noChangeAspect="1"/>
          </p:cNvPicPr>
          <p:nvPr/>
        </p:nvPicPr>
        <p:blipFill>
          <a:blip r:embed="rId2">
            <a:extLst>
              <a:ext uri="{28A0092B-C50C-407E-A947-70E740481C1C}">
                <a14:useLocalDpi val="0"/>
              </a:ext>
            </a:extLst>
          </a:blip>
          <a:stretch>
            <a:fillRect/>
          </a:stretch>
        </p:blipFill>
        <p:spPr>
          <a:xfrm flipH="1">
            <a:off x="3799160" y="508000"/>
            <a:ext cx="6858000" cy="6858000"/>
          </a:xfrm>
          <a:prstGeom prst="rect">
            <a:avLst/>
          </a:prstGeom>
        </p:spPr>
      </p:pic>
    </p:spTree>
    <p:extLst>
      <p:ext uri="{BB962C8B-B14F-4D97-AF65-F5344CB8AC3E}">
        <p14:creationId val="2669136539"/>
      </p:ext>
    </p:extLst>
  </p:cSld>
  <p:clrMapOvr>
    <a:masterClrMapping/>
  </p:clrMapOvr>
  <mc:AlternateContent>
    <mc:Choice Requires="p15">
      <p:transition advTm="3000" p14:dur="2000" spd="slow">
        <p15:prstTrans prst="wind"/>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0"/>
                                        </p:tgtEl>
                                        <p:attrNameLst>
                                          <p:attrName>style.visibility</p:attrName>
                                        </p:attrNameLst>
                                      </p:cBhvr>
                                      <p:to>
                                        <p:strVal val="visible"/>
                                      </p:to>
                                    </p:set>
                                    <p:animEffect filter="wipe(down)" transition="in">
                                      <p:cBhvr>
                                        <p:cTn dur="750" id="7"/>
                                        <p:tgtEl>
                                          <p:spTgt spid="10"/>
                                        </p:tgtEl>
                                      </p:cBhvr>
                                    </p:animEffect>
                                  </p:childTnLst>
                                </p:cTn>
                              </p:par>
                            </p:childTnLst>
                          </p:cTn>
                        </p:par>
                        <p:par>
                          <p:cTn fill="hold" id="8" nodeType="afterGroup">
                            <p:stCondLst>
                              <p:cond delay="750"/>
                            </p:stCondLst>
                            <p:childTnLst>
                              <p:par>
                                <p:cTn fill="hold" id="9" nodeType="afterEffect" presetClass="entr" presetID="12" presetSubtype="4">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750" id="11"/>
                                        <p:tgtEl>
                                          <p:spTgt spid="6"/>
                                        </p:tgtEl>
                                        <p:attrNameLst>
                                          <p:attrName>ppt_y</p:attrName>
                                        </p:attrNameLst>
                                      </p:cBhvr>
                                      <p:tavLst>
                                        <p:tav tm="0">
                                          <p:val>
                                            <p:strVal val="#ppt_y+#ppt_h*1.125000"/>
                                          </p:val>
                                        </p:tav>
                                        <p:tav tm="100000">
                                          <p:val>
                                            <p:strVal val="#ppt_y"/>
                                          </p:val>
                                        </p:tav>
                                      </p:tavLst>
                                    </p:anim>
                                    <p:animEffect filter="wipe(up)" transition="in">
                                      <p:cBhvr>
                                        <p:cTn dur="750" id="12"/>
                                        <p:tgtEl>
                                          <p:spTgt spid="6"/>
                                        </p:tgtEl>
                                      </p:cBhvr>
                                    </p:animEffect>
                                  </p:childTnLst>
                                </p:cTn>
                              </p:par>
                            </p:childTnLst>
                          </p:cTn>
                        </p:par>
                        <p:par>
                          <p:cTn fill="hold" id="13" nodeType="afterGroup">
                            <p:stCondLst>
                              <p:cond delay="1500"/>
                            </p:stCondLst>
                            <p:childTnLst>
                              <p:par>
                                <p:cTn fill="hold" grpId="0" id="14" nodeType="afterEffect" presetClass="entr" presetID="42" presetSubtype="0">
                                  <p:stCondLst>
                                    <p:cond delay="0"/>
                                  </p:stCondLst>
                                  <p:childTnLst>
                                    <p:set>
                                      <p:cBhvr>
                                        <p:cTn dur="1" fill="hold" id="15">
                                          <p:stCondLst>
                                            <p:cond delay="0"/>
                                          </p:stCondLst>
                                        </p:cTn>
                                        <p:tgtEl>
                                          <p:spTgt spid="4"/>
                                        </p:tgtEl>
                                        <p:attrNameLst>
                                          <p:attrName>style.visibility</p:attrName>
                                        </p:attrNameLst>
                                      </p:cBhvr>
                                      <p:to>
                                        <p:strVal val="visible"/>
                                      </p:to>
                                    </p:set>
                                    <p:animEffect filter="fade" transition="in">
                                      <p:cBhvr>
                                        <p:cTn dur="750" id="16"/>
                                        <p:tgtEl>
                                          <p:spTgt spid="4"/>
                                        </p:tgtEl>
                                      </p:cBhvr>
                                    </p:animEffect>
                                    <p:anim calcmode="lin" valueType="num">
                                      <p:cBhvr>
                                        <p:cTn dur="750" fill="hold" id="17"/>
                                        <p:tgtEl>
                                          <p:spTgt spid="4"/>
                                        </p:tgtEl>
                                        <p:attrNameLst>
                                          <p:attrName>ppt_x</p:attrName>
                                        </p:attrNameLst>
                                      </p:cBhvr>
                                      <p:tavLst>
                                        <p:tav tm="0">
                                          <p:val>
                                            <p:strVal val="#ppt_x"/>
                                          </p:val>
                                        </p:tav>
                                        <p:tav tm="100000">
                                          <p:val>
                                            <p:strVal val="#ppt_x"/>
                                          </p:val>
                                        </p:tav>
                                      </p:tavLst>
                                    </p:anim>
                                    <p:anim calcmode="lin" valueType="num">
                                      <p:cBhvr>
                                        <p:cTn dur="750" fill="hold" id="18"/>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a:extLst>
              <a:ext uri="{FF2B5EF4-FFF2-40B4-BE49-F238E27FC236}">
                <a16:creationId xmlns:a16="http://schemas.microsoft.com/office/drawing/2014/main" id="{9AFB4E75-28F8-4511-B455-663EBB1B24F3}"/>
              </a:ext>
            </a:extLst>
          </p:cNvPr>
          <p:cNvGrpSpPr/>
          <p:nvPr/>
        </p:nvGrpSpPr>
        <p:grpSpPr>
          <a:xfrm>
            <a:off x="1513818" y="2394995"/>
            <a:ext cx="3892006" cy="830997"/>
            <a:chOff x="5051916" y="4059828"/>
            <a:chExt cx="5227320" cy="830997"/>
          </a:xfrm>
        </p:grpSpPr>
        <p:sp>
          <p:nvSpPr>
            <p:cNvPr id="5" name="矩形: 圆角 4">
              <a:extLst>
                <a:ext uri="{FF2B5EF4-FFF2-40B4-BE49-F238E27FC236}">
                  <a16:creationId xmlns:a16="http://schemas.microsoft.com/office/drawing/2014/main" id="{A13F37B6-76B3-46A2-B0D8-BE1BA3C204A7}"/>
                </a:ext>
              </a:extLst>
            </p:cNvPr>
            <p:cNvSpPr/>
            <p:nvPr/>
          </p:nvSpPr>
          <p:spPr>
            <a:xfrm>
              <a:off x="5051916" y="4059828"/>
              <a:ext cx="5227320" cy="830997"/>
            </a:xfrm>
            <a:prstGeom prst="roundRect">
              <a:avLst>
                <a:gd fmla="val 44817" name="adj"/>
              </a:avLst>
            </a:prstGeom>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a:extLst>
                <a:ext uri="{FF2B5EF4-FFF2-40B4-BE49-F238E27FC236}">
                  <a16:creationId xmlns:a16="http://schemas.microsoft.com/office/drawing/2014/main" id="{0120E45D-35C9-4E5E-929C-0EF15BDC272F}"/>
                </a:ext>
              </a:extLst>
            </p:cNvPr>
            <p:cNvSpPr/>
            <p:nvPr/>
          </p:nvSpPr>
          <p:spPr>
            <a:xfrm>
              <a:off x="5683153" y="4158671"/>
              <a:ext cx="3964844" cy="640080"/>
            </a:xfrm>
            <a:prstGeom prst="rect">
              <a:avLst/>
            </a:prstGeom>
          </p:spPr>
          <p:txBody>
            <a:bodyPr wrap="square">
              <a:spAutoFit/>
            </a:bodyPr>
            <a:lstStyle/>
            <a:p>
              <a:pPr algn="dist">
                <a:lnSpc>
                  <a:spcPct val="150000"/>
                </a:lnSpc>
              </a:pPr>
              <a:r>
                <a:rPr altLang="en-US" b="1" lang="zh-CN" sz="2400">
                  <a:solidFill>
                    <a:schemeClr val="bg1"/>
                  </a:solidFill>
                  <a:cs typeface="+mn-ea"/>
                  <a:sym typeface="+mn-lt"/>
                </a:rPr>
                <a:t>静脉输液护士的要求：</a:t>
              </a:r>
            </a:p>
          </p:txBody>
        </p:sp>
      </p:grpSp>
      <p:sp>
        <p:nvSpPr>
          <p:cNvPr id="7" name="矩形 6">
            <a:extLst>
              <a:ext uri="{FF2B5EF4-FFF2-40B4-BE49-F238E27FC236}">
                <a16:creationId xmlns:a16="http://schemas.microsoft.com/office/drawing/2014/main" id="{2B54CD03-8AED-466C-A85B-C9CC366513E3}"/>
              </a:ext>
            </a:extLst>
          </p:cNvPr>
          <p:cNvSpPr/>
          <p:nvPr/>
        </p:nvSpPr>
        <p:spPr>
          <a:xfrm>
            <a:off x="1513818" y="3581479"/>
            <a:ext cx="4458928" cy="1920240"/>
          </a:xfrm>
          <a:prstGeom prst="rect">
            <a:avLst/>
          </a:prstGeom>
        </p:spPr>
        <p:txBody>
          <a:bodyPr wrap="square">
            <a:spAutoFit/>
          </a:bodyPr>
          <a:lstStyle/>
          <a:p>
            <a:pPr>
              <a:lnSpc>
                <a:spcPct val="150000"/>
              </a:lnSpc>
            </a:pPr>
            <a:r>
              <a:rPr altLang="en-US" lang="zh-CN" sz="1600">
                <a:cs typeface="+mn-ea"/>
                <a:sym typeface="+mn-lt"/>
              </a:rPr>
              <a:t>要求护士掌握相关知识、熟练静脉治疗技术、制定优化输液治疗方案。要求从过去简单的输液上升到程序化的地步，从皮肤清洁、穿刺点的选择、实施穿刺，保护静脉、留置的保护等方面展开培训。 </a:t>
            </a:r>
          </a:p>
        </p:txBody>
      </p:sp>
      <p:grpSp>
        <p:nvGrpSpPr>
          <p:cNvPr id="13" name="组合 12">
            <a:extLst>
              <a:ext uri="{FF2B5EF4-FFF2-40B4-BE49-F238E27FC236}">
                <a16:creationId xmlns:a16="http://schemas.microsoft.com/office/drawing/2014/main" id="{4D3730C2-04C2-41E8-BF24-40C2FE9C5DA5}"/>
              </a:ext>
            </a:extLst>
          </p:cNvPr>
          <p:cNvGrpSpPr/>
          <p:nvPr/>
        </p:nvGrpSpPr>
        <p:grpSpPr>
          <a:xfrm>
            <a:off x="6574971" y="1192065"/>
            <a:ext cx="5112657" cy="5112657"/>
            <a:chOff x="6574971" y="1192065"/>
            <a:chExt cx="5112657" cy="5112657"/>
          </a:xfrm>
        </p:grpSpPr>
        <p:pic>
          <p:nvPicPr>
            <p:cNvPr descr="图片包含 游戏机  描述已自动生成" id="9" name="图片 8">
              <a:extLst>
                <a:ext uri="{FF2B5EF4-FFF2-40B4-BE49-F238E27FC236}">
                  <a16:creationId xmlns:a16="http://schemas.microsoft.com/office/drawing/2014/main" id="{CB54C005-DD6F-48DB-A051-35AA197C7988}"/>
                </a:ext>
              </a:extLst>
            </p:cNvPr>
            <p:cNvPicPr>
              <a:picLocks noChangeAspect="1"/>
            </p:cNvPicPr>
            <p:nvPr/>
          </p:nvPicPr>
          <p:blipFill>
            <a:blip r:embed="rId2">
              <a:extLst>
                <a:ext uri="{28A0092B-C50C-407E-A947-70E740481C1C}">
                  <a14:useLocalDpi val="0"/>
                </a:ext>
              </a:extLst>
            </a:blip>
            <a:stretch>
              <a:fillRect/>
            </a:stretch>
          </p:blipFill>
          <p:spPr>
            <a:xfrm>
              <a:off x="6574971" y="1192065"/>
              <a:ext cx="5112657" cy="5112657"/>
            </a:xfrm>
            <a:prstGeom prst="rect">
              <a:avLst/>
            </a:prstGeom>
          </p:spPr>
        </p:pic>
        <p:sp>
          <p:nvSpPr>
            <p:cNvPr id="12" name="矩形 11">
              <a:extLst>
                <a:ext uri="{FF2B5EF4-FFF2-40B4-BE49-F238E27FC236}">
                  <a16:creationId xmlns:a16="http://schemas.microsoft.com/office/drawing/2014/main" id="{F7A90D1D-0C25-436D-A9EB-133F0EA3C44A}"/>
                </a:ext>
              </a:extLst>
            </p:cNvPr>
            <p:cNvSpPr/>
            <p:nvPr/>
          </p:nvSpPr>
          <p:spPr>
            <a:xfrm flipH="1">
              <a:off x="8120405" y="3731713"/>
              <a:ext cx="558683" cy="1188720"/>
            </a:xfrm>
            <a:prstGeom prst="rect">
              <a:avLst/>
            </a:prstGeom>
            <a:solidFill>
              <a:srgbClr val="69969D"/>
            </a:solidFill>
          </p:spPr>
          <p:txBody>
            <a:bodyPr wrap="square">
              <a:spAutoFit/>
            </a:bodyPr>
            <a:lstStyle/>
            <a:p>
              <a:pPr algn="ctr"/>
              <a:r>
                <a:rPr altLang="en-US" b="1" lang="zh-CN" sz="2400">
                  <a:solidFill>
                    <a:schemeClr val="bg1"/>
                  </a:solidFill>
                  <a:cs typeface="+mn-ea"/>
                  <a:sym typeface="+mn-lt"/>
                </a:rPr>
                <a:t>护士站</a:t>
              </a:r>
            </a:p>
          </p:txBody>
        </p:sp>
      </p:grpSp>
    </p:spTree>
    <p:extLst>
      <p:ext uri="{BB962C8B-B14F-4D97-AF65-F5344CB8AC3E}">
        <p14:creationId val="2126662397"/>
      </p:ext>
    </p:extLst>
  </p:cSld>
  <p:clrMapOvr>
    <a:masterClrMapping/>
  </p:clrMapOvr>
  <mc:AlternateContent>
    <mc:Choice Requires="p15">
      <p:transition advTm="3000" p14:dur="2000" spd="slow">
        <p15:prstTrans prst="wind"/>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13"/>
                                        </p:tgtEl>
                                        <p:attrNameLst>
                                          <p:attrName>style.visibility</p:attrName>
                                        </p:attrNameLst>
                                      </p:cBhvr>
                                      <p:to>
                                        <p:strVal val="visible"/>
                                      </p:to>
                                    </p:set>
                                    <p:animEffect filter="wheel(1)" transition="in">
                                      <p:cBhvr>
                                        <p:cTn dur="750" id="7"/>
                                        <p:tgtEl>
                                          <p:spTgt spid="13"/>
                                        </p:tgtEl>
                                      </p:cBhvr>
                                    </p:animEffect>
                                  </p:childTnLst>
                                </p:cTn>
                              </p:par>
                            </p:childTnLst>
                          </p:cTn>
                        </p:par>
                        <p:par>
                          <p:cTn fill="hold" id="8" nodeType="afterGroup">
                            <p:stCondLst>
                              <p:cond delay="750"/>
                            </p:stCondLst>
                            <p:childTnLst>
                              <p:par>
                                <p:cTn fill="hold" id="9" nodeType="afterEffect" presetClass="entr" presetID="12" presetSubtype="4">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750" id="11"/>
                                        <p:tgtEl>
                                          <p:spTgt spid="4"/>
                                        </p:tgtEl>
                                        <p:attrNameLst>
                                          <p:attrName>ppt_y</p:attrName>
                                        </p:attrNameLst>
                                      </p:cBhvr>
                                      <p:tavLst>
                                        <p:tav tm="0">
                                          <p:val>
                                            <p:strVal val="#ppt_y+#ppt_h*1.125000"/>
                                          </p:val>
                                        </p:tav>
                                        <p:tav tm="100000">
                                          <p:val>
                                            <p:strVal val="#ppt_y"/>
                                          </p:val>
                                        </p:tav>
                                      </p:tavLst>
                                    </p:anim>
                                    <p:animEffect filter="wipe(up)" transition="in">
                                      <p:cBhvr>
                                        <p:cTn dur="750" id="12"/>
                                        <p:tgtEl>
                                          <p:spTgt spid="4"/>
                                        </p:tgtEl>
                                      </p:cBhvr>
                                    </p:animEffect>
                                  </p:childTnLst>
                                </p:cTn>
                              </p:par>
                            </p:childTnLst>
                          </p:cTn>
                        </p:par>
                        <p:par>
                          <p:cTn fill="hold" id="13" nodeType="afterGroup">
                            <p:stCondLst>
                              <p:cond delay="1500"/>
                            </p:stCondLst>
                            <p:childTnLst>
                              <p:par>
                                <p:cTn fill="hold" grpId="0" id="14" nodeType="afterEffect" presetClass="entr" presetID="18" presetSubtype="6">
                                  <p:stCondLst>
                                    <p:cond delay="0"/>
                                  </p:stCondLst>
                                  <p:childTnLst>
                                    <p:set>
                                      <p:cBhvr>
                                        <p:cTn dur="1" fill="hold" id="15">
                                          <p:stCondLst>
                                            <p:cond delay="0"/>
                                          </p:stCondLst>
                                        </p:cTn>
                                        <p:tgtEl>
                                          <p:spTgt spid="7"/>
                                        </p:tgtEl>
                                        <p:attrNameLst>
                                          <p:attrName>style.visibility</p:attrName>
                                        </p:attrNameLst>
                                      </p:cBhvr>
                                      <p:to>
                                        <p:strVal val="visible"/>
                                      </p:to>
                                    </p:set>
                                    <p:animEffect filter="strips(downRight)" transition="in">
                                      <p:cBhvr>
                                        <p:cTn dur="750" id="16"/>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9" name="文本框 7">
            <a:extLst>
              <a:ext uri="{FF2B5EF4-FFF2-40B4-BE49-F238E27FC236}">
                <a16:creationId xmlns:a16="http://schemas.microsoft.com/office/drawing/2014/main" id="{341031CC-F9E6-4E53-BD58-BA65B0DCA39D}"/>
              </a:ext>
            </a:extLst>
          </p:cNvPr>
          <p:cNvSpPr txBox="1">
            <a:spLocks noChangeArrowheads="1"/>
          </p:cNvSpPr>
          <p:nvPr/>
        </p:nvSpPr>
        <p:spPr bwMode="auto">
          <a:xfrm>
            <a:off x="5206951" y="1226484"/>
            <a:ext cx="5400000" cy="5833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nSpc>
                <a:spcPct val="150000"/>
              </a:lnSpc>
            </a:pPr>
            <a:r>
              <a:rPr altLang="en-US" lang="zh-CN" sz="1600">
                <a:latin typeface="+mn-lt"/>
                <a:ea typeface="+mn-ea"/>
                <a:cs typeface="+mn-ea"/>
                <a:sym typeface="+mn-lt"/>
              </a:rPr>
              <a:t>没有统一的输液实践标准，导致护士操作无章可循。</a:t>
            </a:r>
          </a:p>
        </p:txBody>
      </p:sp>
      <p:sp>
        <p:nvSpPr>
          <p:cNvPr id="30" name="文本框 7">
            <a:extLst>
              <a:ext uri="{FF2B5EF4-FFF2-40B4-BE49-F238E27FC236}">
                <a16:creationId xmlns:a16="http://schemas.microsoft.com/office/drawing/2014/main" id="{1C8BDDE4-3220-415A-81A6-E9AA03A4FBB6}"/>
              </a:ext>
            </a:extLst>
          </p:cNvPr>
          <p:cNvSpPr txBox="1">
            <a:spLocks noChangeArrowheads="1"/>
          </p:cNvSpPr>
          <p:nvPr/>
        </p:nvSpPr>
        <p:spPr bwMode="auto">
          <a:xfrm>
            <a:off x="5435472" y="5412188"/>
            <a:ext cx="5400000" cy="12145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nSpc>
                <a:spcPct val="150000"/>
              </a:lnSpc>
            </a:pPr>
            <a:r>
              <a:rPr altLang="en-US" lang="zh-CN" sz="1600">
                <a:latin typeface="+mn-lt"/>
                <a:ea typeface="+mn-ea"/>
                <a:cs typeface="+mn-ea"/>
                <a:sym typeface="+mn-lt"/>
              </a:rPr>
              <a:t>输液理念、技术落后，医护人员职业防护未受重视，先进静脉穿刺工具的推广应用缓慢。</a:t>
            </a:r>
          </a:p>
        </p:txBody>
      </p:sp>
      <p:sp>
        <p:nvSpPr>
          <p:cNvPr id="31" name="文本框 7">
            <a:extLst>
              <a:ext uri="{FF2B5EF4-FFF2-40B4-BE49-F238E27FC236}">
                <a16:creationId xmlns:a16="http://schemas.microsoft.com/office/drawing/2014/main" id="{44C43B85-AA05-46B7-AEC9-7CFD3C223E91}"/>
              </a:ext>
            </a:extLst>
          </p:cNvPr>
          <p:cNvSpPr txBox="1">
            <a:spLocks noChangeArrowheads="1"/>
          </p:cNvSpPr>
          <p:nvPr/>
        </p:nvSpPr>
        <p:spPr bwMode="auto">
          <a:xfrm>
            <a:off x="5936984" y="4405094"/>
            <a:ext cx="5400000" cy="12145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nSpc>
                <a:spcPct val="150000"/>
              </a:lnSpc>
            </a:pPr>
            <a:r>
              <a:rPr altLang="en-US" lang="zh-CN" sz="1600">
                <a:latin typeface="+mn-lt"/>
                <a:ea typeface="+mn-ea"/>
                <a:cs typeface="+mn-ea"/>
                <a:sym typeface="+mn-lt"/>
              </a:rPr>
              <a:t>法律意识淡漠，自我保护能力较低，常常不能及时记录输液护理文书，承担着不必要的法律风险。</a:t>
            </a:r>
          </a:p>
        </p:txBody>
      </p:sp>
      <p:sp>
        <p:nvSpPr>
          <p:cNvPr id="32" name="文本框 7">
            <a:extLst>
              <a:ext uri="{FF2B5EF4-FFF2-40B4-BE49-F238E27FC236}">
                <a16:creationId xmlns:a16="http://schemas.microsoft.com/office/drawing/2014/main" id="{37EE192A-9DED-466A-9B75-936547EDF7D1}"/>
              </a:ext>
            </a:extLst>
          </p:cNvPr>
          <p:cNvSpPr txBox="1">
            <a:spLocks noChangeArrowheads="1"/>
          </p:cNvSpPr>
          <p:nvPr/>
        </p:nvSpPr>
        <p:spPr bwMode="auto">
          <a:xfrm>
            <a:off x="6188147" y="3257069"/>
            <a:ext cx="5024280" cy="12145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nSpc>
                <a:spcPct val="150000"/>
              </a:lnSpc>
            </a:pPr>
            <a:r>
              <a:rPr altLang="en-US" lang="zh-CN" sz="1600">
                <a:latin typeface="+mn-lt"/>
                <a:ea typeface="+mn-ea"/>
                <a:cs typeface="+mn-ea"/>
                <a:sym typeface="+mn-lt"/>
              </a:rPr>
              <a:t>护士不了解血管和药物特点，选择错误输入途径，长期输液的血管保护不周，药物外渗且处理不当。</a:t>
            </a:r>
          </a:p>
        </p:txBody>
      </p:sp>
      <p:sp>
        <p:nvSpPr>
          <p:cNvPr id="33" name="文本框 7">
            <a:extLst>
              <a:ext uri="{FF2B5EF4-FFF2-40B4-BE49-F238E27FC236}">
                <a16:creationId xmlns:a16="http://schemas.microsoft.com/office/drawing/2014/main" id="{9C964060-1D3C-4442-AFC0-AA777495D471}"/>
              </a:ext>
            </a:extLst>
          </p:cNvPr>
          <p:cNvSpPr txBox="1">
            <a:spLocks noChangeArrowheads="1"/>
          </p:cNvSpPr>
          <p:nvPr/>
        </p:nvSpPr>
        <p:spPr bwMode="auto">
          <a:xfrm>
            <a:off x="5861960" y="1865648"/>
            <a:ext cx="5400000" cy="12145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nSpc>
                <a:spcPct val="150000"/>
              </a:lnSpc>
            </a:pPr>
            <a:r>
              <a:rPr altLang="en-US" lang="zh-CN" sz="1600">
                <a:latin typeface="+mn-lt"/>
                <a:ea typeface="+mn-ea"/>
                <a:cs typeface="+mn-ea"/>
                <a:sym typeface="+mn-lt"/>
              </a:rPr>
              <a:t>没有输液专职护士资格认证体系，致使新护士踏入临床就直接为病人实施静脉治疗。感染控制、先进输液工具知识掌握不够，临床静脉输液相关并发症发生率较高。</a:t>
            </a:r>
          </a:p>
        </p:txBody>
      </p:sp>
      <p:grpSp>
        <p:nvGrpSpPr>
          <p:cNvPr id="20" name="组合 19">
            <a:extLst>
              <a:ext uri="{FF2B5EF4-FFF2-40B4-BE49-F238E27FC236}">
                <a16:creationId xmlns:a16="http://schemas.microsoft.com/office/drawing/2014/main" id="{B6A0DF5B-2A05-4A27-A43D-C3CFBA473E72}"/>
              </a:ext>
            </a:extLst>
          </p:cNvPr>
          <p:cNvGrpSpPr/>
          <p:nvPr/>
        </p:nvGrpSpPr>
        <p:grpSpPr>
          <a:xfrm>
            <a:off x="736513" y="1057586"/>
            <a:ext cx="5284545" cy="5027725"/>
            <a:chOff x="1552495" y="1380777"/>
            <a:chExt cx="5284545" cy="5027725"/>
          </a:xfrm>
        </p:grpSpPr>
        <p:sp>
          <p:nvSpPr>
            <p:cNvPr id="21" name="椭圆 20">
              <a:extLst>
                <a:ext uri="{FF2B5EF4-FFF2-40B4-BE49-F238E27FC236}">
                  <a16:creationId xmlns:a16="http://schemas.microsoft.com/office/drawing/2014/main" id="{B3EEB716-EA0E-416F-8C24-B6A71791277F}"/>
                </a:ext>
              </a:extLst>
            </p:cNvPr>
            <p:cNvSpPr/>
            <p:nvPr/>
          </p:nvSpPr>
          <p:spPr>
            <a:xfrm>
              <a:off x="1569591" y="1878307"/>
              <a:ext cx="4153102" cy="4153102"/>
            </a:xfrm>
            <a:prstGeom prst="ellipse">
              <a:avLst/>
            </a:prstGeom>
            <a:solidFill>
              <a:srgbClr val="1646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3349" compatLnSpc="1" forceAA="0" fromWordArt="0" horzOverflow="overflow" lIns="86699" numCol="1" rIns="86699" rot="0" rtlCol="0" spcCol="0" spcFirstLastPara="0" tIns="43349" vert="horz" vertOverflow="overflow" wrap="square">
              <a:prstTxWarp prst="textNoShape">
                <a:avLst/>
              </a:prstTxWarp>
              <a:noAutofit/>
            </a:bodyPr>
            <a:lstStyle/>
            <a:p>
              <a:pPr algn="ctr"/>
              <a:endParaRPr altLang="en-US" lang="zh-CN" sz="1707"/>
            </a:p>
          </p:txBody>
        </p:sp>
        <p:sp>
          <p:nvSpPr>
            <p:cNvPr id="35" name="Oval 6">
              <a:extLst>
                <a:ext uri="{FF2B5EF4-FFF2-40B4-BE49-F238E27FC236}">
                  <a16:creationId xmlns:a16="http://schemas.microsoft.com/office/drawing/2014/main" id="{9E75AA8C-210E-4021-8501-AE39083320FF}"/>
                </a:ext>
              </a:extLst>
            </p:cNvPr>
            <p:cNvSpPr>
              <a:spLocks noChangeArrowheads="1"/>
            </p:cNvSpPr>
            <p:nvPr/>
          </p:nvSpPr>
          <p:spPr bwMode="auto">
            <a:xfrm>
              <a:off x="1552495" y="1380777"/>
              <a:ext cx="5024280" cy="5027725"/>
            </a:xfrm>
            <a:prstGeom prst="ellipse">
              <a:avLst/>
            </a:prstGeom>
            <a:noFill/>
            <a:ln w="9">
              <a:solidFill>
                <a:schemeClr val="bg1">
                  <a:lumMod val="75000"/>
                </a:schemeClr>
              </a:solidFill>
              <a:prstDash val="dash"/>
              <a:round/>
            </a:ln>
            <a:extLst>
              <a:ext uri="{909E8E84-426E-40DD-AFC4-6F175D3DCCD1}">
                <a14:hiddenFill>
                  <a:solidFill>
                    <a:srgbClr val="FFFFFF"/>
                  </a:solidFill>
                </a14:hiddenFill>
              </a:ext>
            </a:extLst>
          </p:spPr>
          <p:txBody>
            <a:bodyPr bIns="45690" lIns="91383" rIns="91383" tIns="45690"/>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defTabSz="913902" eaLnBrk="1" hangingPunct="1">
                <a:spcBef>
                  <a:spcPct val="0"/>
                </a:spcBef>
                <a:buNone/>
              </a:pPr>
              <a:endParaRPr altLang="en-US" b="1" lang="zh-CN" sz="1707">
                <a:solidFill>
                  <a:srgbClr val="393939"/>
                </a:solidFill>
                <a:latin typeface="+mn-lt"/>
                <a:ea typeface="+mn-ea"/>
                <a:cs typeface="+mn-ea"/>
                <a:sym typeface="+mn-lt"/>
              </a:endParaRPr>
            </a:p>
          </p:txBody>
        </p:sp>
        <p:sp>
          <p:nvSpPr>
            <p:cNvPr id="36" name="Oval 10">
              <a:extLst>
                <a:ext uri="{FF2B5EF4-FFF2-40B4-BE49-F238E27FC236}">
                  <a16:creationId xmlns:a16="http://schemas.microsoft.com/office/drawing/2014/main" id="{5E608D68-5B6B-45C4-A14E-3C474A5F129A}"/>
                </a:ext>
              </a:extLst>
            </p:cNvPr>
            <p:cNvSpPr>
              <a:spLocks noChangeArrowheads="1"/>
            </p:cNvSpPr>
            <p:nvPr/>
          </p:nvSpPr>
          <p:spPr bwMode="auto">
            <a:xfrm>
              <a:off x="5318327" y="1609378"/>
              <a:ext cx="585586" cy="585801"/>
            </a:xfrm>
            <a:prstGeom prst="ellipse">
              <a:avLst/>
            </a:prstGeom>
            <a:solidFill>
              <a:schemeClr val="bg1">
                <a:lumMod val="75000"/>
              </a:schemeClr>
            </a:solidFill>
            <a:ln>
              <a:noFill/>
            </a:ln>
          </p:spPr>
          <p:txBody>
            <a:bodyPr bIns="0" lIns="0" rIns="0" tIns="0"/>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defTabSz="913902" eaLnBrk="1" hangingPunct="1">
                <a:spcBef>
                  <a:spcPct val="0"/>
                </a:spcBef>
                <a:buNone/>
              </a:pPr>
              <a:r>
                <a:rPr altLang="zh-CN" lang="en-US" sz="2370">
                  <a:solidFill>
                    <a:srgbClr val="FFFFFF"/>
                  </a:solidFill>
                  <a:latin typeface="+mn-lt"/>
                  <a:ea typeface="+mn-ea"/>
                  <a:cs typeface="+mn-ea"/>
                  <a:sym typeface="+mn-lt"/>
                </a:rPr>
                <a:t>01</a:t>
              </a:r>
            </a:p>
          </p:txBody>
        </p:sp>
        <p:sp>
          <p:nvSpPr>
            <p:cNvPr id="37" name="Oval 11">
              <a:extLst>
                <a:ext uri="{FF2B5EF4-FFF2-40B4-BE49-F238E27FC236}">
                  <a16:creationId xmlns:a16="http://schemas.microsoft.com/office/drawing/2014/main" id="{B97E238D-2927-4C48-A6A7-B17A2BCE5F9F}"/>
                </a:ext>
              </a:extLst>
            </p:cNvPr>
            <p:cNvSpPr>
              <a:spLocks noChangeArrowheads="1"/>
            </p:cNvSpPr>
            <p:nvPr/>
          </p:nvSpPr>
          <p:spPr bwMode="auto">
            <a:xfrm>
              <a:off x="5318327" y="5594095"/>
              <a:ext cx="585586" cy="585801"/>
            </a:xfrm>
            <a:prstGeom prst="ellipse">
              <a:avLst/>
            </a:prstGeom>
            <a:solidFill>
              <a:schemeClr val="bg1">
                <a:lumMod val="75000"/>
              </a:schemeClr>
            </a:solidFill>
            <a:ln>
              <a:noFill/>
            </a:ln>
          </p:spPr>
          <p:txBody>
            <a:bodyPr bIns="0" lIns="0" rIns="0" tIns="0"/>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defTabSz="913902" eaLnBrk="1" hangingPunct="1">
                <a:spcBef>
                  <a:spcPct val="0"/>
                </a:spcBef>
                <a:buNone/>
              </a:pPr>
              <a:r>
                <a:rPr altLang="zh-CN" lang="en-US" sz="2370">
                  <a:solidFill>
                    <a:srgbClr val="FFFFFF"/>
                  </a:solidFill>
                  <a:latin typeface="+mn-lt"/>
                  <a:ea typeface="+mn-ea"/>
                  <a:cs typeface="+mn-ea"/>
                  <a:sym typeface="+mn-lt"/>
                </a:rPr>
                <a:t>05</a:t>
              </a:r>
            </a:p>
          </p:txBody>
        </p:sp>
        <p:sp>
          <p:nvSpPr>
            <p:cNvPr id="38" name="Oval 12">
              <a:extLst>
                <a:ext uri="{FF2B5EF4-FFF2-40B4-BE49-F238E27FC236}">
                  <a16:creationId xmlns:a16="http://schemas.microsoft.com/office/drawing/2014/main" id="{CA5D3D2E-0B0C-40E4-8C93-EDB38D8C3017}"/>
                </a:ext>
              </a:extLst>
            </p:cNvPr>
            <p:cNvSpPr>
              <a:spLocks noChangeArrowheads="1"/>
            </p:cNvSpPr>
            <p:nvPr/>
          </p:nvSpPr>
          <p:spPr bwMode="auto">
            <a:xfrm>
              <a:off x="6022933" y="4668556"/>
              <a:ext cx="587171" cy="585800"/>
            </a:xfrm>
            <a:prstGeom prst="ellipse">
              <a:avLst/>
            </a:prstGeom>
            <a:solidFill>
              <a:srgbClr val="164697"/>
            </a:solidFill>
            <a:ln>
              <a:noFill/>
            </a:ln>
          </p:spPr>
          <p:txBody>
            <a:bodyPr bIns="0" lIns="0" rIns="0" tIns="0"/>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defTabSz="913902" eaLnBrk="1" hangingPunct="1">
                <a:spcBef>
                  <a:spcPct val="0"/>
                </a:spcBef>
                <a:buNone/>
              </a:pPr>
              <a:r>
                <a:rPr altLang="zh-CN" lang="en-US" sz="2370">
                  <a:solidFill>
                    <a:srgbClr val="FFFFFF"/>
                  </a:solidFill>
                  <a:latin typeface="+mn-lt"/>
                  <a:ea typeface="+mn-ea"/>
                  <a:cs typeface="+mn-ea"/>
                  <a:sym typeface="+mn-lt"/>
                </a:rPr>
                <a:t>04</a:t>
              </a:r>
            </a:p>
          </p:txBody>
        </p:sp>
        <p:sp>
          <p:nvSpPr>
            <p:cNvPr id="39" name="Oval 13">
              <a:extLst>
                <a:ext uri="{FF2B5EF4-FFF2-40B4-BE49-F238E27FC236}">
                  <a16:creationId xmlns:a16="http://schemas.microsoft.com/office/drawing/2014/main" id="{4765197B-A60C-4907-B81D-926D3638F218}"/>
                </a:ext>
              </a:extLst>
            </p:cNvPr>
            <p:cNvSpPr>
              <a:spLocks noChangeArrowheads="1"/>
            </p:cNvSpPr>
            <p:nvPr/>
          </p:nvSpPr>
          <p:spPr bwMode="auto">
            <a:xfrm>
              <a:off x="6022933" y="2534909"/>
              <a:ext cx="587171" cy="585800"/>
            </a:xfrm>
            <a:prstGeom prst="ellipse">
              <a:avLst/>
            </a:prstGeom>
            <a:solidFill>
              <a:srgbClr val="164697"/>
            </a:solidFill>
            <a:ln>
              <a:noFill/>
            </a:ln>
          </p:spPr>
          <p:txBody>
            <a:bodyPr bIns="0" lIns="0" rIns="0" tIns="0"/>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defTabSz="913902" eaLnBrk="1" hangingPunct="1">
                <a:spcBef>
                  <a:spcPct val="0"/>
                </a:spcBef>
                <a:buNone/>
              </a:pPr>
              <a:r>
                <a:rPr altLang="zh-CN" lang="en-US" sz="2370">
                  <a:solidFill>
                    <a:srgbClr val="FFFFFF"/>
                  </a:solidFill>
                  <a:latin typeface="+mn-lt"/>
                  <a:ea typeface="+mn-ea"/>
                  <a:cs typeface="+mn-ea"/>
                  <a:sym typeface="+mn-lt"/>
                </a:rPr>
                <a:t>02</a:t>
              </a:r>
            </a:p>
          </p:txBody>
        </p:sp>
        <p:sp>
          <p:nvSpPr>
            <p:cNvPr id="40" name="Oval 14">
              <a:extLst>
                <a:ext uri="{FF2B5EF4-FFF2-40B4-BE49-F238E27FC236}">
                  <a16:creationId xmlns:a16="http://schemas.microsoft.com/office/drawing/2014/main" id="{4A7E9AF4-2DDD-4666-A2F1-5BC9D04C6EC3}"/>
                </a:ext>
              </a:extLst>
            </p:cNvPr>
            <p:cNvSpPr>
              <a:spLocks noChangeArrowheads="1"/>
            </p:cNvSpPr>
            <p:nvPr/>
          </p:nvSpPr>
          <p:spPr bwMode="auto">
            <a:xfrm>
              <a:off x="6251454" y="3601733"/>
              <a:ext cx="585586" cy="585800"/>
            </a:xfrm>
            <a:prstGeom prst="ellipse">
              <a:avLst/>
            </a:prstGeom>
            <a:solidFill>
              <a:schemeClr val="bg1">
                <a:lumMod val="75000"/>
              </a:schemeClr>
            </a:solidFill>
            <a:ln>
              <a:noFill/>
            </a:ln>
          </p:spPr>
          <p:txBody>
            <a:bodyPr bIns="0" lIns="0" rIns="0" tIns="0"/>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defTabSz="913902" eaLnBrk="1" hangingPunct="1">
                <a:spcBef>
                  <a:spcPct val="0"/>
                </a:spcBef>
                <a:buNone/>
              </a:pPr>
              <a:r>
                <a:rPr altLang="zh-CN" lang="en-US" sz="2370">
                  <a:solidFill>
                    <a:srgbClr val="FFFFFF"/>
                  </a:solidFill>
                  <a:latin typeface="+mn-lt"/>
                  <a:ea typeface="+mn-ea"/>
                  <a:cs typeface="+mn-ea"/>
                  <a:sym typeface="+mn-lt"/>
                </a:rPr>
                <a:t>03</a:t>
              </a:r>
            </a:p>
          </p:txBody>
        </p:sp>
        <p:sp>
          <p:nvSpPr>
            <p:cNvPr id="41" name="TextBox 18">
              <a:extLst>
                <a:ext uri="{FF2B5EF4-FFF2-40B4-BE49-F238E27FC236}">
                  <a16:creationId xmlns:a16="http://schemas.microsoft.com/office/drawing/2014/main" id="{BF592CD2-80EC-4FEB-BA66-9B8E5CC52AEB}"/>
                </a:ext>
              </a:extLst>
            </p:cNvPr>
            <p:cNvSpPr txBox="1">
              <a:spLocks noChangeArrowheads="1"/>
            </p:cNvSpPr>
            <p:nvPr/>
          </p:nvSpPr>
          <p:spPr bwMode="auto">
            <a:xfrm>
              <a:off x="2342969" y="3148177"/>
              <a:ext cx="2856260" cy="14785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90" lIns="91383" rIns="91383" tIns="45690" wrap="square">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dist" defTabSz="913902" eaLnBrk="1" hangingPunct="1">
                <a:spcBef>
                  <a:spcPct val="0"/>
                </a:spcBef>
                <a:buNone/>
              </a:pPr>
              <a:r>
                <a:rPr altLang="en-US" b="1" lang="zh-CN" sz="4551">
                  <a:solidFill>
                    <a:srgbClr val="FFFFFF"/>
                  </a:solidFill>
                  <a:latin typeface="+mn-lt"/>
                  <a:ea typeface="+mn-ea"/>
                  <a:cs typeface="+mn-ea"/>
                  <a:sym typeface="+mn-lt"/>
                </a:rPr>
                <a:t>国内静脉输液现状</a:t>
              </a:r>
            </a:p>
          </p:txBody>
        </p:sp>
      </p:grpSp>
    </p:spTree>
    <p:extLst>
      <p:ext uri="{BB962C8B-B14F-4D97-AF65-F5344CB8AC3E}">
        <p14:creationId val="2277407771"/>
      </p:ext>
    </p:extLst>
  </p:cSld>
  <p:clrMapOvr>
    <a:masterClrMapping/>
  </p:clrMapOvr>
  <mc:AlternateContent>
    <mc:Choice Requires="p15">
      <p:transition advTm="3000" p14:dur="2000" spd="slow">
        <p15:prstTrans prst="wind"/>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20"/>
                                        </p:tgtEl>
                                        <p:attrNameLst>
                                          <p:attrName>style.visibility</p:attrName>
                                        </p:attrNameLst>
                                      </p:cBhvr>
                                      <p:to>
                                        <p:strVal val="visible"/>
                                      </p:to>
                                    </p:set>
                                    <p:animEffect filter="wheel(1)" transition="in">
                                      <p:cBhvr>
                                        <p:cTn dur="750" id="7"/>
                                        <p:tgtEl>
                                          <p:spTgt spid="20"/>
                                        </p:tgtEl>
                                      </p:cBhvr>
                                    </p:animEffect>
                                  </p:childTnLst>
                                </p:cTn>
                              </p:par>
                            </p:childTnLst>
                          </p:cTn>
                        </p:par>
                        <p:par>
                          <p:cTn fill="hold" id="8" nodeType="afterGroup">
                            <p:stCondLst>
                              <p:cond delay="750"/>
                            </p:stCondLst>
                            <p:childTnLst>
                              <p:par>
                                <p:cTn fill="hold" grpId="0" id="9" nodeType="afterEffect" presetClass="entr" presetID="22" presetSubtype="8">
                                  <p:stCondLst>
                                    <p:cond delay="0"/>
                                  </p:stCondLst>
                                  <p:childTnLst>
                                    <p:set>
                                      <p:cBhvr>
                                        <p:cTn dur="1" fill="hold" id="10">
                                          <p:stCondLst>
                                            <p:cond delay="0"/>
                                          </p:stCondLst>
                                        </p:cTn>
                                        <p:tgtEl>
                                          <p:spTgt spid="29"/>
                                        </p:tgtEl>
                                        <p:attrNameLst>
                                          <p:attrName>style.visibility</p:attrName>
                                        </p:attrNameLst>
                                      </p:cBhvr>
                                      <p:to>
                                        <p:strVal val="visible"/>
                                      </p:to>
                                    </p:set>
                                    <p:animEffect filter="wipe(left)" transition="in">
                                      <p:cBhvr>
                                        <p:cTn dur="750" id="11"/>
                                        <p:tgtEl>
                                          <p:spTgt spid="29"/>
                                        </p:tgtEl>
                                      </p:cBhvr>
                                    </p:animEffect>
                                  </p:childTnLst>
                                </p:cTn>
                              </p:par>
                            </p:childTnLst>
                          </p:cTn>
                        </p:par>
                        <p:par>
                          <p:cTn fill="hold" id="12" nodeType="afterGroup">
                            <p:stCondLst>
                              <p:cond delay="1500"/>
                            </p:stCondLst>
                            <p:childTnLst>
                              <p:par>
                                <p:cTn fill="hold" grpId="0" id="13" nodeType="afterEffect" presetClass="entr" presetID="22" presetSubtype="8">
                                  <p:stCondLst>
                                    <p:cond delay="0"/>
                                  </p:stCondLst>
                                  <p:childTnLst>
                                    <p:set>
                                      <p:cBhvr>
                                        <p:cTn dur="1" fill="hold" id="14">
                                          <p:stCondLst>
                                            <p:cond delay="0"/>
                                          </p:stCondLst>
                                        </p:cTn>
                                        <p:tgtEl>
                                          <p:spTgt spid="33"/>
                                        </p:tgtEl>
                                        <p:attrNameLst>
                                          <p:attrName>style.visibility</p:attrName>
                                        </p:attrNameLst>
                                      </p:cBhvr>
                                      <p:to>
                                        <p:strVal val="visible"/>
                                      </p:to>
                                    </p:set>
                                    <p:animEffect filter="wipe(left)" transition="in">
                                      <p:cBhvr>
                                        <p:cTn dur="750" id="15"/>
                                        <p:tgtEl>
                                          <p:spTgt spid="33"/>
                                        </p:tgtEl>
                                      </p:cBhvr>
                                    </p:animEffect>
                                  </p:childTnLst>
                                </p:cTn>
                              </p:par>
                            </p:childTnLst>
                          </p:cTn>
                        </p:par>
                        <p:par>
                          <p:cTn fill="hold" id="16" nodeType="afterGroup">
                            <p:stCondLst>
                              <p:cond delay="2250"/>
                            </p:stCondLst>
                            <p:childTnLst>
                              <p:par>
                                <p:cTn fill="hold" grpId="0" id="17" nodeType="afterEffect" presetClass="entr" presetID="22" presetSubtype="8">
                                  <p:stCondLst>
                                    <p:cond delay="0"/>
                                  </p:stCondLst>
                                  <p:childTnLst>
                                    <p:set>
                                      <p:cBhvr>
                                        <p:cTn dur="1" fill="hold" id="18">
                                          <p:stCondLst>
                                            <p:cond delay="0"/>
                                          </p:stCondLst>
                                        </p:cTn>
                                        <p:tgtEl>
                                          <p:spTgt spid="32"/>
                                        </p:tgtEl>
                                        <p:attrNameLst>
                                          <p:attrName>style.visibility</p:attrName>
                                        </p:attrNameLst>
                                      </p:cBhvr>
                                      <p:to>
                                        <p:strVal val="visible"/>
                                      </p:to>
                                    </p:set>
                                    <p:animEffect filter="wipe(left)" transition="in">
                                      <p:cBhvr>
                                        <p:cTn dur="750" id="19"/>
                                        <p:tgtEl>
                                          <p:spTgt spid="32"/>
                                        </p:tgtEl>
                                      </p:cBhvr>
                                    </p:animEffect>
                                  </p:childTnLst>
                                </p:cTn>
                              </p:par>
                            </p:childTnLst>
                          </p:cTn>
                        </p:par>
                        <p:par>
                          <p:cTn fill="hold" id="20" nodeType="afterGroup">
                            <p:stCondLst>
                              <p:cond delay="3000"/>
                            </p:stCondLst>
                            <p:childTnLst>
                              <p:par>
                                <p:cTn fill="hold" grpId="0" id="21" nodeType="afterEffect" presetClass="entr" presetID="22" presetSubtype="8">
                                  <p:stCondLst>
                                    <p:cond delay="0"/>
                                  </p:stCondLst>
                                  <p:childTnLst>
                                    <p:set>
                                      <p:cBhvr>
                                        <p:cTn dur="1" fill="hold" id="22">
                                          <p:stCondLst>
                                            <p:cond delay="0"/>
                                          </p:stCondLst>
                                        </p:cTn>
                                        <p:tgtEl>
                                          <p:spTgt spid="31"/>
                                        </p:tgtEl>
                                        <p:attrNameLst>
                                          <p:attrName>style.visibility</p:attrName>
                                        </p:attrNameLst>
                                      </p:cBhvr>
                                      <p:to>
                                        <p:strVal val="visible"/>
                                      </p:to>
                                    </p:set>
                                    <p:animEffect filter="wipe(left)" transition="in">
                                      <p:cBhvr>
                                        <p:cTn dur="750" id="23"/>
                                        <p:tgtEl>
                                          <p:spTgt spid="31"/>
                                        </p:tgtEl>
                                      </p:cBhvr>
                                    </p:animEffect>
                                  </p:childTnLst>
                                </p:cTn>
                              </p:par>
                            </p:childTnLst>
                          </p:cTn>
                        </p:par>
                        <p:par>
                          <p:cTn fill="hold" id="24" nodeType="afterGroup">
                            <p:stCondLst>
                              <p:cond delay="3750"/>
                            </p:stCondLst>
                            <p:childTnLst>
                              <p:par>
                                <p:cTn fill="hold" grpId="0" id="25" nodeType="afterEffect" presetClass="entr" presetID="22" presetSubtype="8">
                                  <p:stCondLst>
                                    <p:cond delay="0"/>
                                  </p:stCondLst>
                                  <p:childTnLst>
                                    <p:set>
                                      <p:cBhvr>
                                        <p:cTn dur="1" fill="hold" id="26">
                                          <p:stCondLst>
                                            <p:cond delay="0"/>
                                          </p:stCondLst>
                                        </p:cTn>
                                        <p:tgtEl>
                                          <p:spTgt spid="30"/>
                                        </p:tgtEl>
                                        <p:attrNameLst>
                                          <p:attrName>style.visibility</p:attrName>
                                        </p:attrNameLst>
                                      </p:cBhvr>
                                      <p:to>
                                        <p:strVal val="visible"/>
                                      </p:to>
                                    </p:set>
                                    <p:animEffect filter="wipe(left)" transition="in">
                                      <p:cBhvr>
                                        <p:cTn dur="750" id="27"/>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0"/>
      <p:bldP grpId="0" spid="31"/>
      <p:bldP grpId="0" spid="32"/>
      <p:bldP grpId="0" spid="33"/>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33">
            <a:extLst>
              <a:ext uri="{FF2B5EF4-FFF2-40B4-BE49-F238E27FC236}">
                <a16:creationId xmlns:a16="http://schemas.microsoft.com/office/drawing/2014/main" id="{A6E67C37-07C4-4F66-9FFC-B5FDFB775538}"/>
              </a:ext>
            </a:extLst>
          </p:cNvPr>
          <p:cNvSpPr/>
          <p:nvPr/>
        </p:nvSpPr>
        <p:spPr>
          <a:xfrm>
            <a:off x="6636232" y="1641405"/>
            <a:ext cx="839528" cy="738457"/>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3" lIns="91424" rIns="91424" rtlCol="0" tIns="45713"/>
          <a:lstStyle/>
          <a:p>
            <a:pPr algn="ctr"/>
            <a:r>
              <a:rPr altLang="zh-CN" lang="en-US" sz="3732">
                <a:solidFill>
                  <a:schemeClr val="bg1"/>
                </a:solidFill>
                <a:cs typeface="+mn-ea"/>
                <a:sym typeface="+mn-lt"/>
              </a:rPr>
              <a:t>1</a:t>
            </a:r>
          </a:p>
        </p:txBody>
      </p:sp>
      <p:sp>
        <p:nvSpPr>
          <p:cNvPr id="3" name="圆角矩形 34">
            <a:extLst>
              <a:ext uri="{FF2B5EF4-FFF2-40B4-BE49-F238E27FC236}">
                <a16:creationId xmlns:a16="http://schemas.microsoft.com/office/drawing/2014/main" id="{2AA865D9-D2F8-4829-918B-53BB60A73C58}"/>
              </a:ext>
            </a:extLst>
          </p:cNvPr>
          <p:cNvSpPr/>
          <p:nvPr/>
        </p:nvSpPr>
        <p:spPr>
          <a:xfrm>
            <a:off x="6636232" y="3087851"/>
            <a:ext cx="839528" cy="738457"/>
          </a:xfrm>
          <a:prstGeom prst="roundRect">
            <a:avLst/>
          </a:prstGeom>
          <a:solidFill>
            <a:srgbClr val="1646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3" lIns="91424" rIns="91424" rtlCol="0" tIns="45713"/>
          <a:lstStyle/>
          <a:p>
            <a:pPr algn="ctr"/>
            <a:r>
              <a:rPr altLang="zh-CN" lang="en-US" sz="3732">
                <a:solidFill>
                  <a:schemeClr val="bg1"/>
                </a:solidFill>
                <a:cs typeface="+mn-ea"/>
                <a:sym typeface="+mn-lt"/>
              </a:rPr>
              <a:t>2</a:t>
            </a:r>
          </a:p>
        </p:txBody>
      </p:sp>
      <p:sp>
        <p:nvSpPr>
          <p:cNvPr id="4" name="圆角矩形 35">
            <a:extLst>
              <a:ext uri="{FF2B5EF4-FFF2-40B4-BE49-F238E27FC236}">
                <a16:creationId xmlns:a16="http://schemas.microsoft.com/office/drawing/2014/main" id="{EE70C5EE-CBEF-46A0-B8D6-1DB480842714}"/>
              </a:ext>
            </a:extLst>
          </p:cNvPr>
          <p:cNvSpPr/>
          <p:nvPr/>
        </p:nvSpPr>
        <p:spPr>
          <a:xfrm>
            <a:off x="6636232" y="4532122"/>
            <a:ext cx="839528" cy="738457"/>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3" lIns="91424" rIns="91424" rtlCol="0" tIns="45713"/>
          <a:lstStyle/>
          <a:p>
            <a:pPr algn="ctr"/>
            <a:r>
              <a:rPr altLang="zh-CN" lang="en-US" sz="3732">
                <a:solidFill>
                  <a:schemeClr val="bg1"/>
                </a:solidFill>
                <a:cs typeface="+mn-ea"/>
                <a:sym typeface="+mn-lt"/>
              </a:rPr>
              <a:t>3</a:t>
            </a:r>
          </a:p>
        </p:txBody>
      </p:sp>
      <p:grpSp>
        <p:nvGrpSpPr>
          <p:cNvPr id="5" name="组合 41">
            <a:extLst>
              <a:ext uri="{FF2B5EF4-FFF2-40B4-BE49-F238E27FC236}">
                <a16:creationId xmlns:a16="http://schemas.microsoft.com/office/drawing/2014/main" id="{C801EB42-534F-42EB-B7F1-C591D88B2983}"/>
              </a:ext>
            </a:extLst>
          </p:cNvPr>
          <p:cNvGrpSpPr/>
          <p:nvPr/>
        </p:nvGrpSpPr>
        <p:grpSpPr>
          <a:xfrm>
            <a:off x="7928963" y="1544760"/>
            <a:ext cx="2865236" cy="866649"/>
            <a:chOff x="8606473" y="2519561"/>
            <a:chExt cx="2866119" cy="866648"/>
          </a:xfrm>
        </p:grpSpPr>
        <p:sp>
          <p:nvSpPr>
            <p:cNvPr id="6" name="圆角矩形 32">
              <a:extLst>
                <a:ext uri="{FF2B5EF4-FFF2-40B4-BE49-F238E27FC236}">
                  <a16:creationId xmlns:a16="http://schemas.microsoft.com/office/drawing/2014/main" id="{339A0798-BA69-4574-9DBF-75A35762D9F0}"/>
                </a:ext>
              </a:extLst>
            </p:cNvPr>
            <p:cNvSpPr/>
            <p:nvPr/>
          </p:nvSpPr>
          <p:spPr>
            <a:xfrm>
              <a:off x="8628499" y="2519561"/>
              <a:ext cx="2819400" cy="7384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cs typeface="+mn-ea"/>
                <a:sym typeface="+mn-lt"/>
              </a:endParaRPr>
            </a:p>
          </p:txBody>
        </p:sp>
        <p:sp>
          <p:nvSpPr>
            <p:cNvPr id="7" name="文本框 6">
              <a:extLst>
                <a:ext uri="{FF2B5EF4-FFF2-40B4-BE49-F238E27FC236}">
                  <a16:creationId xmlns:a16="http://schemas.microsoft.com/office/drawing/2014/main" id="{7AA2764E-A537-48C6-AAF3-FC7257F5B6CA}"/>
                </a:ext>
              </a:extLst>
            </p:cNvPr>
            <p:cNvSpPr txBox="1"/>
            <p:nvPr/>
          </p:nvSpPr>
          <p:spPr>
            <a:xfrm>
              <a:off x="8606474" y="2585991"/>
              <a:ext cx="2866119" cy="822960"/>
            </a:xfrm>
            <a:prstGeom prst="rect">
              <a:avLst/>
            </a:prstGeom>
            <a:noFill/>
            <a:ln>
              <a:noFill/>
            </a:ln>
          </p:spPr>
          <p:txBody>
            <a:bodyPr rtlCol="0" wrap="square">
              <a:spAutoFit/>
            </a:bodyPr>
            <a:lstStyle/>
            <a:p>
              <a:pPr>
                <a:lnSpc>
                  <a:spcPct val="150000"/>
                </a:lnSpc>
              </a:pPr>
              <a:r>
                <a:rPr altLang="en-US" lang="zh-CN" sz="1600">
                  <a:cs typeface="+mn-ea"/>
                  <a:sym typeface="+mn-lt"/>
                </a:rPr>
                <a:t>随着输液工具的变化,静脉穿刺部位有了更多的选择。</a:t>
              </a:r>
            </a:p>
          </p:txBody>
        </p:sp>
      </p:grpSp>
      <p:grpSp>
        <p:nvGrpSpPr>
          <p:cNvPr id="8" name="组合 42">
            <a:extLst>
              <a:ext uri="{FF2B5EF4-FFF2-40B4-BE49-F238E27FC236}">
                <a16:creationId xmlns:a16="http://schemas.microsoft.com/office/drawing/2014/main" id="{099A0182-33B2-4B58-AFFB-2D794FCF7FA0}"/>
              </a:ext>
            </a:extLst>
          </p:cNvPr>
          <p:cNvGrpSpPr/>
          <p:nvPr/>
        </p:nvGrpSpPr>
        <p:grpSpPr>
          <a:xfrm>
            <a:off x="7928965" y="3096645"/>
            <a:ext cx="2961215" cy="1206817"/>
            <a:chOff x="8606474" y="3980005"/>
            <a:chExt cx="2962128" cy="1206817"/>
          </a:xfrm>
        </p:grpSpPr>
        <p:sp>
          <p:nvSpPr>
            <p:cNvPr id="9" name="圆角矩形 36">
              <a:extLst>
                <a:ext uri="{FF2B5EF4-FFF2-40B4-BE49-F238E27FC236}">
                  <a16:creationId xmlns:a16="http://schemas.microsoft.com/office/drawing/2014/main" id="{E4696DF2-8C1D-448C-A54E-B70E0741F99B}"/>
                </a:ext>
              </a:extLst>
            </p:cNvPr>
            <p:cNvSpPr/>
            <p:nvPr/>
          </p:nvSpPr>
          <p:spPr>
            <a:xfrm>
              <a:off x="8628500" y="3980005"/>
              <a:ext cx="2892097" cy="7384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cs typeface="+mn-ea"/>
                <a:sym typeface="+mn-lt"/>
              </a:endParaRPr>
            </a:p>
          </p:txBody>
        </p:sp>
        <p:sp>
          <p:nvSpPr>
            <p:cNvPr id="10" name="文本框 9">
              <a:extLst>
                <a:ext uri="{FF2B5EF4-FFF2-40B4-BE49-F238E27FC236}">
                  <a16:creationId xmlns:a16="http://schemas.microsoft.com/office/drawing/2014/main" id="{03ED3FCE-C45C-4623-988D-947886D7D8EB}"/>
                </a:ext>
              </a:extLst>
            </p:cNvPr>
            <p:cNvSpPr txBox="1"/>
            <p:nvPr/>
          </p:nvSpPr>
          <p:spPr>
            <a:xfrm>
              <a:off x="8606475" y="4017271"/>
              <a:ext cx="2962128" cy="1188720"/>
            </a:xfrm>
            <a:prstGeom prst="rect">
              <a:avLst/>
            </a:prstGeom>
            <a:noFill/>
          </p:spPr>
          <p:txBody>
            <a:bodyPr rtlCol="0" wrap="square">
              <a:spAutoFit/>
            </a:bodyPr>
            <a:lstStyle/>
            <a:p>
              <a:pPr>
                <a:lnSpc>
                  <a:spcPct val="150000"/>
                </a:lnSpc>
              </a:pPr>
              <a:r>
                <a:rPr altLang="en-US" lang="zh-CN" sz="1600">
                  <a:cs typeface="+mn-ea"/>
                  <a:sym typeface="+mn-lt"/>
                </a:rPr>
                <a:t>外周浅表静脉仍是临床静脉最常见的选择，但已不是输液的唯一途径。</a:t>
              </a:r>
            </a:p>
          </p:txBody>
        </p:sp>
      </p:grpSp>
      <p:grpSp>
        <p:nvGrpSpPr>
          <p:cNvPr id="11" name="组合 43">
            <a:extLst>
              <a:ext uri="{FF2B5EF4-FFF2-40B4-BE49-F238E27FC236}">
                <a16:creationId xmlns:a16="http://schemas.microsoft.com/office/drawing/2014/main" id="{2B7A7F83-129C-42FA-815B-1CCF2C87F03B}"/>
              </a:ext>
            </a:extLst>
          </p:cNvPr>
          <p:cNvGrpSpPr/>
          <p:nvPr/>
        </p:nvGrpSpPr>
        <p:grpSpPr>
          <a:xfrm>
            <a:off x="7928960" y="4515298"/>
            <a:ext cx="2961219" cy="857416"/>
            <a:chOff x="8606472" y="5398658"/>
            <a:chExt cx="2962133" cy="857416"/>
          </a:xfrm>
        </p:grpSpPr>
        <p:sp>
          <p:nvSpPr>
            <p:cNvPr id="12" name="圆角矩形 37">
              <a:extLst>
                <a:ext uri="{FF2B5EF4-FFF2-40B4-BE49-F238E27FC236}">
                  <a16:creationId xmlns:a16="http://schemas.microsoft.com/office/drawing/2014/main" id="{1D84EB63-9D07-4EC7-952D-A8405D3F5A97}"/>
                </a:ext>
              </a:extLst>
            </p:cNvPr>
            <p:cNvSpPr/>
            <p:nvPr/>
          </p:nvSpPr>
          <p:spPr>
            <a:xfrm>
              <a:off x="8628499" y="5398658"/>
              <a:ext cx="2892101" cy="7384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cs typeface="+mn-ea"/>
                <a:sym typeface="+mn-lt"/>
              </a:endParaRPr>
            </a:p>
          </p:txBody>
        </p:sp>
        <p:sp>
          <p:nvSpPr>
            <p:cNvPr id="13" name="文本框 12">
              <a:extLst>
                <a:ext uri="{FF2B5EF4-FFF2-40B4-BE49-F238E27FC236}">
                  <a16:creationId xmlns:a16="http://schemas.microsoft.com/office/drawing/2014/main" id="{9A3B9353-1595-4388-9B5D-1783D2CAFC9B}"/>
                </a:ext>
              </a:extLst>
            </p:cNvPr>
            <p:cNvSpPr txBox="1"/>
            <p:nvPr/>
          </p:nvSpPr>
          <p:spPr>
            <a:xfrm>
              <a:off x="8606472" y="5455854"/>
              <a:ext cx="2962133" cy="822960"/>
            </a:xfrm>
            <a:prstGeom prst="rect">
              <a:avLst/>
            </a:prstGeom>
            <a:noFill/>
          </p:spPr>
          <p:txBody>
            <a:bodyPr rtlCol="0" wrap="square">
              <a:spAutoFit/>
            </a:bodyPr>
            <a:lstStyle/>
            <a:p>
              <a:pPr>
                <a:lnSpc>
                  <a:spcPct val="150000"/>
                </a:lnSpc>
              </a:pPr>
              <a:r>
                <a:rPr altLang="en-US" lang="zh-CN" sz="1600">
                  <a:cs typeface="+mn-ea"/>
                  <a:sym typeface="+mn-lt"/>
                </a:rPr>
                <a:t>静脉输液技术的变化也随部位选择的多样化而发生变化。</a:t>
              </a:r>
            </a:p>
          </p:txBody>
        </p:sp>
      </p:grpSp>
      <p:grpSp>
        <p:nvGrpSpPr>
          <p:cNvPr id="14" name="组合 13">
            <a:extLst>
              <a:ext uri="{FF2B5EF4-FFF2-40B4-BE49-F238E27FC236}">
                <a16:creationId xmlns:a16="http://schemas.microsoft.com/office/drawing/2014/main" id="{07748C66-0892-4855-ABDD-FA7063AC83D4}"/>
              </a:ext>
            </a:extLst>
          </p:cNvPr>
          <p:cNvGrpSpPr/>
          <p:nvPr/>
        </p:nvGrpSpPr>
        <p:grpSpPr>
          <a:xfrm>
            <a:off x="470793" y="1184710"/>
            <a:ext cx="5163826" cy="4488581"/>
            <a:chOff x="812052" y="2616525"/>
            <a:chExt cx="2475969" cy="2152202"/>
          </a:xfrm>
        </p:grpSpPr>
        <p:grpSp>
          <p:nvGrpSpPr>
            <p:cNvPr id="15" name="组合 14">
              <a:extLst>
                <a:ext uri="{FF2B5EF4-FFF2-40B4-BE49-F238E27FC236}">
                  <a16:creationId xmlns:a16="http://schemas.microsoft.com/office/drawing/2014/main" id="{E10B4ADC-9BAB-4120-B6F9-AF237E4B36F1}"/>
                </a:ext>
              </a:extLst>
            </p:cNvPr>
            <p:cNvGrpSpPr/>
            <p:nvPr/>
          </p:nvGrpSpPr>
          <p:grpSpPr>
            <a:xfrm>
              <a:off x="812052" y="3287060"/>
              <a:ext cx="2475969" cy="822959"/>
              <a:chOff x="3761759" y="3090276"/>
              <a:chExt cx="2475969" cy="822959"/>
            </a:xfrm>
          </p:grpSpPr>
          <p:sp>
            <p:nvSpPr>
              <p:cNvPr id="22" name="五边形 13">
                <a:extLst>
                  <a:ext uri="{FF2B5EF4-FFF2-40B4-BE49-F238E27FC236}">
                    <a16:creationId xmlns:a16="http://schemas.microsoft.com/office/drawing/2014/main" id="{7D6FDB61-96C6-486E-8632-AF76128B7DC2}"/>
                  </a:ext>
                </a:extLst>
              </p:cNvPr>
              <p:cNvSpPr/>
              <p:nvPr/>
            </p:nvSpPr>
            <p:spPr>
              <a:xfrm>
                <a:off x="4296287" y="3227245"/>
                <a:ext cx="1941441" cy="537336"/>
              </a:xfrm>
              <a:prstGeom prst="homePlate">
                <a:avLst/>
              </a:prstGeom>
              <a:solidFill>
                <a:srgbClr val="1646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梯形 22">
                <a:extLst>
                  <a:ext uri="{FF2B5EF4-FFF2-40B4-BE49-F238E27FC236}">
                    <a16:creationId xmlns:a16="http://schemas.microsoft.com/office/drawing/2014/main" id="{9C4F8374-DD38-43B0-B81A-BF89B5754538}"/>
                  </a:ext>
                </a:extLst>
              </p:cNvPr>
              <p:cNvSpPr/>
              <p:nvPr/>
            </p:nvSpPr>
            <p:spPr>
              <a:xfrm rot="5400000">
                <a:off x="3623119" y="3228916"/>
                <a:ext cx="822959" cy="545679"/>
              </a:xfrm>
              <a:prstGeom prst="trapezoid">
                <a:avLst/>
              </a:prstGeom>
              <a:solidFill>
                <a:srgbClr val="1646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6" name="组合 15">
              <a:extLst>
                <a:ext uri="{FF2B5EF4-FFF2-40B4-BE49-F238E27FC236}">
                  <a16:creationId xmlns:a16="http://schemas.microsoft.com/office/drawing/2014/main" id="{282B9F05-D800-437F-BC41-C7DA69E85042}"/>
                </a:ext>
              </a:extLst>
            </p:cNvPr>
            <p:cNvGrpSpPr/>
            <p:nvPr/>
          </p:nvGrpSpPr>
          <p:grpSpPr>
            <a:xfrm>
              <a:off x="812052" y="3959102"/>
              <a:ext cx="2134881" cy="809625"/>
              <a:chOff x="3761759" y="3749618"/>
              <a:chExt cx="2134881" cy="809625"/>
            </a:xfrm>
          </p:grpSpPr>
          <p:sp>
            <p:nvSpPr>
              <p:cNvPr id="20" name="五边形 72">
                <a:extLst>
                  <a:ext uri="{FF2B5EF4-FFF2-40B4-BE49-F238E27FC236}">
                    <a16:creationId xmlns:a16="http://schemas.microsoft.com/office/drawing/2014/main" id="{69A8AE5A-B182-4704-9BF4-2E5AA5FD1A35}"/>
                  </a:ext>
                </a:extLst>
              </p:cNvPr>
              <p:cNvSpPr/>
              <p:nvPr/>
            </p:nvSpPr>
            <p:spPr>
              <a:xfrm>
                <a:off x="4306476" y="3749618"/>
                <a:ext cx="1590164" cy="571029"/>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任意多边形 73">
                <a:extLst>
                  <a:ext uri="{FF2B5EF4-FFF2-40B4-BE49-F238E27FC236}">
                    <a16:creationId xmlns:a16="http://schemas.microsoft.com/office/drawing/2014/main" id="{F80DD650-7626-45F8-8663-9B9299DEE3F1}"/>
                  </a:ext>
                </a:extLst>
              </p:cNvPr>
              <p:cNvSpPr/>
              <p:nvPr/>
            </p:nvSpPr>
            <p:spPr>
              <a:xfrm>
                <a:off x="3761759" y="3749618"/>
                <a:ext cx="561975" cy="809625"/>
              </a:xfrm>
              <a:custGeom>
                <a:gdLst>
                  <a:gd fmla="*/ 0 w 561975" name="connsiteX0"/>
                  <a:gd fmla="*/ 128588 h 809625" name="connsiteY0"/>
                  <a:gd fmla="*/ 561975 w 561975" name="connsiteX1"/>
                  <a:gd fmla="*/ 0 h 809625" name="connsiteY1"/>
                  <a:gd fmla="*/ 547687 w 561975" name="connsiteX2"/>
                  <a:gd fmla="*/ 576263 h 809625" name="connsiteY2"/>
                  <a:gd fmla="*/ 0 w 561975" name="connsiteX3"/>
                  <a:gd fmla="*/ 809625 h 809625" name="connsiteY3"/>
                  <a:gd fmla="*/ 0 w 561975" name="connsiteX4"/>
                  <a:gd fmla="*/ 128588 h 80962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09625" w="561975">
                    <a:moveTo>
                      <a:pt x="0" y="128588"/>
                    </a:moveTo>
                    <a:lnTo>
                      <a:pt x="561975" y="0"/>
                    </a:lnTo>
                    <a:lnTo>
                      <a:pt x="547687" y="576263"/>
                    </a:lnTo>
                    <a:lnTo>
                      <a:pt x="0" y="809625"/>
                    </a:lnTo>
                    <a:lnTo>
                      <a:pt x="0" y="128588"/>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7" name="组合 16">
              <a:extLst>
                <a:ext uri="{FF2B5EF4-FFF2-40B4-BE49-F238E27FC236}">
                  <a16:creationId xmlns:a16="http://schemas.microsoft.com/office/drawing/2014/main" id="{12D8258A-7B87-432C-95E4-0688D3148CDC}"/>
                </a:ext>
              </a:extLst>
            </p:cNvPr>
            <p:cNvGrpSpPr/>
            <p:nvPr/>
          </p:nvGrpSpPr>
          <p:grpSpPr>
            <a:xfrm>
              <a:off x="812052" y="2616525"/>
              <a:ext cx="2133431" cy="809625"/>
              <a:chOff x="3761759" y="2363883"/>
              <a:chExt cx="2133431" cy="809625"/>
            </a:xfrm>
          </p:grpSpPr>
          <p:sp>
            <p:nvSpPr>
              <p:cNvPr id="18" name="任意多边形 21">
                <a:extLst>
                  <a:ext uri="{FF2B5EF4-FFF2-40B4-BE49-F238E27FC236}">
                    <a16:creationId xmlns:a16="http://schemas.microsoft.com/office/drawing/2014/main" id="{B8AC660F-7108-44BA-B904-DA5B245E0540}"/>
                  </a:ext>
                </a:extLst>
              </p:cNvPr>
              <p:cNvSpPr/>
              <p:nvPr/>
            </p:nvSpPr>
            <p:spPr>
              <a:xfrm flipV="1">
                <a:off x="3761759" y="2363883"/>
                <a:ext cx="561975" cy="809625"/>
              </a:xfrm>
              <a:custGeom>
                <a:gdLst>
                  <a:gd fmla="*/ 0 w 561975" name="connsiteX0"/>
                  <a:gd fmla="*/ 128588 h 809625" name="connsiteY0"/>
                  <a:gd fmla="*/ 561975 w 561975" name="connsiteX1"/>
                  <a:gd fmla="*/ 0 h 809625" name="connsiteY1"/>
                  <a:gd fmla="*/ 547687 w 561975" name="connsiteX2"/>
                  <a:gd fmla="*/ 576263 h 809625" name="connsiteY2"/>
                  <a:gd fmla="*/ 0 w 561975" name="connsiteX3"/>
                  <a:gd fmla="*/ 809625 h 809625" name="connsiteY3"/>
                  <a:gd fmla="*/ 0 w 561975" name="connsiteX4"/>
                  <a:gd fmla="*/ 128588 h 80962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09625" w="561975">
                    <a:moveTo>
                      <a:pt x="0" y="128588"/>
                    </a:moveTo>
                    <a:lnTo>
                      <a:pt x="561975" y="0"/>
                    </a:lnTo>
                    <a:lnTo>
                      <a:pt x="547687" y="576263"/>
                    </a:lnTo>
                    <a:lnTo>
                      <a:pt x="0" y="809625"/>
                    </a:lnTo>
                    <a:lnTo>
                      <a:pt x="0" y="128588"/>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五边形 74">
                <a:extLst>
                  <a:ext uri="{FF2B5EF4-FFF2-40B4-BE49-F238E27FC236}">
                    <a16:creationId xmlns:a16="http://schemas.microsoft.com/office/drawing/2014/main" id="{D1527FFD-AE54-42E5-BFBB-86F939B7BFCE}"/>
                  </a:ext>
                </a:extLst>
              </p:cNvPr>
              <p:cNvSpPr/>
              <p:nvPr/>
            </p:nvSpPr>
            <p:spPr>
              <a:xfrm>
                <a:off x="4305026" y="2595811"/>
                <a:ext cx="1590164" cy="575576"/>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Tree>
    <p:extLst>
      <p:ext uri="{BB962C8B-B14F-4D97-AF65-F5344CB8AC3E}">
        <p14:creationId val="1997712454"/>
      </p:ext>
    </p:extLst>
  </p:cSld>
  <p:clrMapOvr>
    <a:masterClrMapping/>
  </p:clrMapOvr>
  <mc:AlternateContent>
    <mc:Choice Requires="p15">
      <p:transition advTm="3000" p14:dur="2000" spd="slow">
        <p15:prstTrans prst="wind"/>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4"/>
                                        </p:tgtEl>
                                        <p:attrNameLst>
                                          <p:attrName>style.visibility</p:attrName>
                                        </p:attrNameLst>
                                      </p:cBhvr>
                                      <p:to>
                                        <p:strVal val="visible"/>
                                      </p:to>
                                    </p:set>
                                    <p:animEffect filter="wipe(left)" transition="in">
                                      <p:cBhvr>
                                        <p:cTn dur="750" id="7"/>
                                        <p:tgtEl>
                                          <p:spTgt spid="14"/>
                                        </p:tgtEl>
                                      </p:cBhvr>
                                    </p:animEffect>
                                  </p:childTnLst>
                                </p:cTn>
                              </p:par>
                            </p:childTnLst>
                          </p:cTn>
                        </p:par>
                        <p:par>
                          <p:cTn fill="hold" id="8" nodeType="afterGroup">
                            <p:stCondLst>
                              <p:cond delay="750"/>
                            </p:stCondLst>
                            <p:childTnLst>
                              <p:par>
                                <p:cTn fill="hold" grpId="0" id="9" nodeType="afterEffect" presetClass="entr" presetID="53" presetSubtype="0">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p:cTn dur="750" fill="hold" id="11"/>
                                        <p:tgtEl>
                                          <p:spTgt spid="2"/>
                                        </p:tgtEl>
                                        <p:attrNameLst>
                                          <p:attrName>ppt_w</p:attrName>
                                        </p:attrNameLst>
                                      </p:cBhvr>
                                      <p:tavLst>
                                        <p:tav tm="0">
                                          <p:val>
                                            <p:fltVal val="0"/>
                                          </p:val>
                                        </p:tav>
                                        <p:tav tm="100000">
                                          <p:val>
                                            <p:strVal val="#ppt_w"/>
                                          </p:val>
                                        </p:tav>
                                      </p:tavLst>
                                    </p:anim>
                                    <p:anim calcmode="lin" valueType="num">
                                      <p:cBhvr>
                                        <p:cTn dur="750" fill="hold" id="12"/>
                                        <p:tgtEl>
                                          <p:spTgt spid="2"/>
                                        </p:tgtEl>
                                        <p:attrNameLst>
                                          <p:attrName>ppt_h</p:attrName>
                                        </p:attrNameLst>
                                      </p:cBhvr>
                                      <p:tavLst>
                                        <p:tav tm="0">
                                          <p:val>
                                            <p:fltVal val="0"/>
                                          </p:val>
                                        </p:tav>
                                        <p:tav tm="100000">
                                          <p:val>
                                            <p:strVal val="#ppt_h"/>
                                          </p:val>
                                        </p:tav>
                                      </p:tavLst>
                                    </p:anim>
                                    <p:animEffect filter="fade" transition="in">
                                      <p:cBhvr>
                                        <p:cTn dur="750" id="13"/>
                                        <p:tgtEl>
                                          <p:spTgt spid="2"/>
                                        </p:tgtEl>
                                      </p:cBhvr>
                                    </p:animEffect>
                                  </p:childTnLst>
                                </p:cTn>
                              </p:par>
                            </p:childTnLst>
                          </p:cTn>
                        </p:par>
                        <p:par>
                          <p:cTn fill="hold" id="14" nodeType="afterGroup">
                            <p:stCondLst>
                              <p:cond delay="1500"/>
                            </p:stCondLst>
                            <p:childTnLst>
                              <p:par>
                                <p:cTn fill="hold" id="15" nodeType="afterEffect" presetClass="entr" presetID="53" presetSubtype="0">
                                  <p:stCondLst>
                                    <p:cond delay="0"/>
                                  </p:stCondLst>
                                  <p:childTnLst>
                                    <p:set>
                                      <p:cBhvr>
                                        <p:cTn dur="1" fill="hold" id="16">
                                          <p:stCondLst>
                                            <p:cond delay="0"/>
                                          </p:stCondLst>
                                        </p:cTn>
                                        <p:tgtEl>
                                          <p:spTgt spid="5"/>
                                        </p:tgtEl>
                                        <p:attrNameLst>
                                          <p:attrName>style.visibility</p:attrName>
                                        </p:attrNameLst>
                                      </p:cBhvr>
                                      <p:to>
                                        <p:strVal val="visible"/>
                                      </p:to>
                                    </p:set>
                                    <p:anim calcmode="lin" valueType="num">
                                      <p:cBhvr>
                                        <p:cTn dur="750" fill="hold" id="17"/>
                                        <p:tgtEl>
                                          <p:spTgt spid="5"/>
                                        </p:tgtEl>
                                        <p:attrNameLst>
                                          <p:attrName>ppt_w</p:attrName>
                                        </p:attrNameLst>
                                      </p:cBhvr>
                                      <p:tavLst>
                                        <p:tav tm="0">
                                          <p:val>
                                            <p:fltVal val="0"/>
                                          </p:val>
                                        </p:tav>
                                        <p:tav tm="100000">
                                          <p:val>
                                            <p:strVal val="#ppt_w"/>
                                          </p:val>
                                        </p:tav>
                                      </p:tavLst>
                                    </p:anim>
                                    <p:anim calcmode="lin" valueType="num">
                                      <p:cBhvr>
                                        <p:cTn dur="750" fill="hold" id="18"/>
                                        <p:tgtEl>
                                          <p:spTgt spid="5"/>
                                        </p:tgtEl>
                                        <p:attrNameLst>
                                          <p:attrName>ppt_h</p:attrName>
                                        </p:attrNameLst>
                                      </p:cBhvr>
                                      <p:tavLst>
                                        <p:tav tm="0">
                                          <p:val>
                                            <p:fltVal val="0"/>
                                          </p:val>
                                        </p:tav>
                                        <p:tav tm="100000">
                                          <p:val>
                                            <p:strVal val="#ppt_h"/>
                                          </p:val>
                                        </p:tav>
                                      </p:tavLst>
                                    </p:anim>
                                    <p:animEffect filter="fade" transition="in">
                                      <p:cBhvr>
                                        <p:cTn dur="750" id="19"/>
                                        <p:tgtEl>
                                          <p:spTgt spid="5"/>
                                        </p:tgtEl>
                                      </p:cBhvr>
                                    </p:animEffect>
                                  </p:childTnLst>
                                </p:cTn>
                              </p:par>
                            </p:childTnLst>
                          </p:cTn>
                        </p:par>
                        <p:par>
                          <p:cTn fill="hold" id="20" nodeType="afterGroup">
                            <p:stCondLst>
                              <p:cond delay="2250"/>
                            </p:stCondLst>
                            <p:childTnLst>
                              <p:par>
                                <p:cTn fill="hold" grpId="0" id="21" nodeType="afterEffect" presetClass="entr" presetID="53" presetSubtype="0">
                                  <p:stCondLst>
                                    <p:cond delay="0"/>
                                  </p:stCondLst>
                                  <p:childTnLst>
                                    <p:set>
                                      <p:cBhvr>
                                        <p:cTn dur="1" fill="hold" id="22">
                                          <p:stCondLst>
                                            <p:cond delay="0"/>
                                          </p:stCondLst>
                                        </p:cTn>
                                        <p:tgtEl>
                                          <p:spTgt spid="3"/>
                                        </p:tgtEl>
                                        <p:attrNameLst>
                                          <p:attrName>style.visibility</p:attrName>
                                        </p:attrNameLst>
                                      </p:cBhvr>
                                      <p:to>
                                        <p:strVal val="visible"/>
                                      </p:to>
                                    </p:set>
                                    <p:anim calcmode="lin" valueType="num">
                                      <p:cBhvr>
                                        <p:cTn dur="750" fill="hold" id="23"/>
                                        <p:tgtEl>
                                          <p:spTgt spid="3"/>
                                        </p:tgtEl>
                                        <p:attrNameLst>
                                          <p:attrName>ppt_w</p:attrName>
                                        </p:attrNameLst>
                                      </p:cBhvr>
                                      <p:tavLst>
                                        <p:tav tm="0">
                                          <p:val>
                                            <p:fltVal val="0"/>
                                          </p:val>
                                        </p:tav>
                                        <p:tav tm="100000">
                                          <p:val>
                                            <p:strVal val="#ppt_w"/>
                                          </p:val>
                                        </p:tav>
                                      </p:tavLst>
                                    </p:anim>
                                    <p:anim calcmode="lin" valueType="num">
                                      <p:cBhvr>
                                        <p:cTn dur="750" fill="hold" id="24"/>
                                        <p:tgtEl>
                                          <p:spTgt spid="3"/>
                                        </p:tgtEl>
                                        <p:attrNameLst>
                                          <p:attrName>ppt_h</p:attrName>
                                        </p:attrNameLst>
                                      </p:cBhvr>
                                      <p:tavLst>
                                        <p:tav tm="0">
                                          <p:val>
                                            <p:fltVal val="0"/>
                                          </p:val>
                                        </p:tav>
                                        <p:tav tm="100000">
                                          <p:val>
                                            <p:strVal val="#ppt_h"/>
                                          </p:val>
                                        </p:tav>
                                      </p:tavLst>
                                    </p:anim>
                                    <p:animEffect filter="fade" transition="in">
                                      <p:cBhvr>
                                        <p:cTn dur="750" id="25"/>
                                        <p:tgtEl>
                                          <p:spTgt spid="3"/>
                                        </p:tgtEl>
                                      </p:cBhvr>
                                    </p:animEffect>
                                  </p:childTnLst>
                                </p:cTn>
                              </p:par>
                            </p:childTnLst>
                          </p:cTn>
                        </p:par>
                        <p:par>
                          <p:cTn fill="hold" id="26" nodeType="afterGroup">
                            <p:stCondLst>
                              <p:cond delay="3000"/>
                            </p:stCondLst>
                            <p:childTnLst>
                              <p:par>
                                <p:cTn fill="hold" id="27" nodeType="afterEffect" presetClass="entr" presetID="53" presetSubtype="0">
                                  <p:stCondLst>
                                    <p:cond delay="0"/>
                                  </p:stCondLst>
                                  <p:childTnLst>
                                    <p:set>
                                      <p:cBhvr>
                                        <p:cTn dur="1" fill="hold" id="28">
                                          <p:stCondLst>
                                            <p:cond delay="0"/>
                                          </p:stCondLst>
                                        </p:cTn>
                                        <p:tgtEl>
                                          <p:spTgt spid="8"/>
                                        </p:tgtEl>
                                        <p:attrNameLst>
                                          <p:attrName>style.visibility</p:attrName>
                                        </p:attrNameLst>
                                      </p:cBhvr>
                                      <p:to>
                                        <p:strVal val="visible"/>
                                      </p:to>
                                    </p:set>
                                    <p:anim calcmode="lin" valueType="num">
                                      <p:cBhvr>
                                        <p:cTn dur="750" fill="hold" id="29"/>
                                        <p:tgtEl>
                                          <p:spTgt spid="8"/>
                                        </p:tgtEl>
                                        <p:attrNameLst>
                                          <p:attrName>ppt_w</p:attrName>
                                        </p:attrNameLst>
                                      </p:cBhvr>
                                      <p:tavLst>
                                        <p:tav tm="0">
                                          <p:val>
                                            <p:fltVal val="0"/>
                                          </p:val>
                                        </p:tav>
                                        <p:tav tm="100000">
                                          <p:val>
                                            <p:strVal val="#ppt_w"/>
                                          </p:val>
                                        </p:tav>
                                      </p:tavLst>
                                    </p:anim>
                                    <p:anim calcmode="lin" valueType="num">
                                      <p:cBhvr>
                                        <p:cTn dur="750" fill="hold" id="30"/>
                                        <p:tgtEl>
                                          <p:spTgt spid="8"/>
                                        </p:tgtEl>
                                        <p:attrNameLst>
                                          <p:attrName>ppt_h</p:attrName>
                                        </p:attrNameLst>
                                      </p:cBhvr>
                                      <p:tavLst>
                                        <p:tav tm="0">
                                          <p:val>
                                            <p:fltVal val="0"/>
                                          </p:val>
                                        </p:tav>
                                        <p:tav tm="100000">
                                          <p:val>
                                            <p:strVal val="#ppt_h"/>
                                          </p:val>
                                        </p:tav>
                                      </p:tavLst>
                                    </p:anim>
                                    <p:animEffect filter="fade" transition="in">
                                      <p:cBhvr>
                                        <p:cTn dur="750" id="31"/>
                                        <p:tgtEl>
                                          <p:spTgt spid="8"/>
                                        </p:tgtEl>
                                      </p:cBhvr>
                                    </p:animEffect>
                                  </p:childTnLst>
                                </p:cTn>
                              </p:par>
                            </p:childTnLst>
                          </p:cTn>
                        </p:par>
                        <p:par>
                          <p:cTn fill="hold" id="32" nodeType="afterGroup">
                            <p:stCondLst>
                              <p:cond delay="3750"/>
                            </p:stCondLst>
                            <p:childTnLst>
                              <p:par>
                                <p:cTn fill="hold" grpId="0" id="33" nodeType="afterEffect" presetClass="entr" presetID="53" presetSubtype="0">
                                  <p:stCondLst>
                                    <p:cond delay="0"/>
                                  </p:stCondLst>
                                  <p:childTnLst>
                                    <p:set>
                                      <p:cBhvr>
                                        <p:cTn dur="1" fill="hold" id="34">
                                          <p:stCondLst>
                                            <p:cond delay="0"/>
                                          </p:stCondLst>
                                        </p:cTn>
                                        <p:tgtEl>
                                          <p:spTgt spid="4"/>
                                        </p:tgtEl>
                                        <p:attrNameLst>
                                          <p:attrName>style.visibility</p:attrName>
                                        </p:attrNameLst>
                                      </p:cBhvr>
                                      <p:to>
                                        <p:strVal val="visible"/>
                                      </p:to>
                                    </p:set>
                                    <p:anim calcmode="lin" valueType="num">
                                      <p:cBhvr>
                                        <p:cTn dur="750" fill="hold" id="35"/>
                                        <p:tgtEl>
                                          <p:spTgt spid="4"/>
                                        </p:tgtEl>
                                        <p:attrNameLst>
                                          <p:attrName>ppt_w</p:attrName>
                                        </p:attrNameLst>
                                      </p:cBhvr>
                                      <p:tavLst>
                                        <p:tav tm="0">
                                          <p:val>
                                            <p:fltVal val="0"/>
                                          </p:val>
                                        </p:tav>
                                        <p:tav tm="100000">
                                          <p:val>
                                            <p:strVal val="#ppt_w"/>
                                          </p:val>
                                        </p:tav>
                                      </p:tavLst>
                                    </p:anim>
                                    <p:anim calcmode="lin" valueType="num">
                                      <p:cBhvr>
                                        <p:cTn dur="750" fill="hold" id="36"/>
                                        <p:tgtEl>
                                          <p:spTgt spid="4"/>
                                        </p:tgtEl>
                                        <p:attrNameLst>
                                          <p:attrName>ppt_h</p:attrName>
                                        </p:attrNameLst>
                                      </p:cBhvr>
                                      <p:tavLst>
                                        <p:tav tm="0">
                                          <p:val>
                                            <p:fltVal val="0"/>
                                          </p:val>
                                        </p:tav>
                                        <p:tav tm="100000">
                                          <p:val>
                                            <p:strVal val="#ppt_h"/>
                                          </p:val>
                                        </p:tav>
                                      </p:tavLst>
                                    </p:anim>
                                    <p:animEffect filter="fade" transition="in">
                                      <p:cBhvr>
                                        <p:cTn dur="750" id="37"/>
                                        <p:tgtEl>
                                          <p:spTgt spid="4"/>
                                        </p:tgtEl>
                                      </p:cBhvr>
                                    </p:animEffect>
                                  </p:childTnLst>
                                </p:cTn>
                              </p:par>
                            </p:childTnLst>
                          </p:cTn>
                        </p:par>
                        <p:par>
                          <p:cTn fill="hold" id="38" nodeType="afterGroup">
                            <p:stCondLst>
                              <p:cond delay="4500"/>
                            </p:stCondLst>
                            <p:childTnLst>
                              <p:par>
                                <p:cTn fill="hold" id="39" nodeType="afterEffect" presetClass="entr" presetID="53" presetSubtype="0">
                                  <p:stCondLst>
                                    <p:cond delay="0"/>
                                  </p:stCondLst>
                                  <p:childTnLst>
                                    <p:set>
                                      <p:cBhvr>
                                        <p:cTn dur="1" fill="hold" id="40">
                                          <p:stCondLst>
                                            <p:cond delay="0"/>
                                          </p:stCondLst>
                                        </p:cTn>
                                        <p:tgtEl>
                                          <p:spTgt spid="11"/>
                                        </p:tgtEl>
                                        <p:attrNameLst>
                                          <p:attrName>style.visibility</p:attrName>
                                        </p:attrNameLst>
                                      </p:cBhvr>
                                      <p:to>
                                        <p:strVal val="visible"/>
                                      </p:to>
                                    </p:set>
                                    <p:anim calcmode="lin" valueType="num">
                                      <p:cBhvr>
                                        <p:cTn dur="750" fill="hold" id="41"/>
                                        <p:tgtEl>
                                          <p:spTgt spid="11"/>
                                        </p:tgtEl>
                                        <p:attrNameLst>
                                          <p:attrName>ppt_w</p:attrName>
                                        </p:attrNameLst>
                                      </p:cBhvr>
                                      <p:tavLst>
                                        <p:tav tm="0">
                                          <p:val>
                                            <p:fltVal val="0"/>
                                          </p:val>
                                        </p:tav>
                                        <p:tav tm="100000">
                                          <p:val>
                                            <p:strVal val="#ppt_w"/>
                                          </p:val>
                                        </p:tav>
                                      </p:tavLst>
                                    </p:anim>
                                    <p:anim calcmode="lin" valueType="num">
                                      <p:cBhvr>
                                        <p:cTn dur="750" fill="hold" id="42"/>
                                        <p:tgtEl>
                                          <p:spTgt spid="11"/>
                                        </p:tgtEl>
                                        <p:attrNameLst>
                                          <p:attrName>ppt_h</p:attrName>
                                        </p:attrNameLst>
                                      </p:cBhvr>
                                      <p:tavLst>
                                        <p:tav tm="0">
                                          <p:val>
                                            <p:fltVal val="0"/>
                                          </p:val>
                                        </p:tav>
                                        <p:tav tm="100000">
                                          <p:val>
                                            <p:strVal val="#ppt_h"/>
                                          </p:val>
                                        </p:tav>
                                      </p:tavLst>
                                    </p:anim>
                                    <p:animEffect filter="fade" transition="in">
                                      <p:cBhvr>
                                        <p:cTn dur="750" id="43"/>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a:extLst>
              <a:ext uri="{FF2B5EF4-FFF2-40B4-BE49-F238E27FC236}">
                <a16:creationId xmlns:a16="http://schemas.microsoft.com/office/drawing/2014/main" id="{FA0324EF-6BB0-42D0-80D1-3536F10B29CC}"/>
              </a:ext>
            </a:extLst>
          </p:cNvPr>
          <p:cNvSpPr/>
          <p:nvPr/>
        </p:nvSpPr>
        <p:spPr>
          <a:xfrm>
            <a:off x="1637072" y="2598409"/>
            <a:ext cx="4458928" cy="1920240"/>
          </a:xfrm>
          <a:prstGeom prst="rect">
            <a:avLst/>
          </a:prstGeom>
        </p:spPr>
        <p:txBody>
          <a:bodyPr wrap="square">
            <a:spAutoFit/>
          </a:bodyPr>
          <a:lstStyle/>
          <a:p>
            <a:pPr>
              <a:lnSpc>
                <a:spcPct val="150000"/>
              </a:lnSpc>
            </a:pPr>
            <a:r>
              <a:rPr altLang="en-US" lang="zh-CN" sz="1600">
                <a:cs typeface="+mn-ea"/>
                <a:sym typeface="+mn-lt"/>
              </a:rPr>
              <a:t>一是颈外静脉穿刺置管术。因此处血管暴露好，穿刺盲目性小，操作易掌握，运用最广泛。但该静脉内有瓣膜，加之与锁骨上静脉汇合处角度小，有时会导致插管失败，或硅胶管插入不深，而不能测中心静脉压。 </a:t>
            </a:r>
          </a:p>
        </p:txBody>
      </p:sp>
      <p:grpSp>
        <p:nvGrpSpPr>
          <p:cNvPr id="4" name="组合 3">
            <a:extLst>
              <a:ext uri="{FF2B5EF4-FFF2-40B4-BE49-F238E27FC236}">
                <a16:creationId xmlns:a16="http://schemas.microsoft.com/office/drawing/2014/main" id="{50034153-E3A4-4AC3-9550-079E198786F6}"/>
              </a:ext>
            </a:extLst>
          </p:cNvPr>
          <p:cNvGrpSpPr/>
          <p:nvPr/>
        </p:nvGrpSpPr>
        <p:grpSpPr>
          <a:xfrm>
            <a:off x="1513818" y="1204825"/>
            <a:ext cx="8910342" cy="1250688"/>
            <a:chOff x="5051916" y="4059828"/>
            <a:chExt cx="10268501" cy="1250688"/>
          </a:xfrm>
        </p:grpSpPr>
        <p:sp>
          <p:nvSpPr>
            <p:cNvPr id="5" name="矩形: 圆角 4">
              <a:extLst>
                <a:ext uri="{FF2B5EF4-FFF2-40B4-BE49-F238E27FC236}">
                  <a16:creationId xmlns:a16="http://schemas.microsoft.com/office/drawing/2014/main" id="{1E860DC4-30FC-48B3-8399-41B950AF5E96}"/>
                </a:ext>
              </a:extLst>
            </p:cNvPr>
            <p:cNvSpPr/>
            <p:nvPr/>
          </p:nvSpPr>
          <p:spPr>
            <a:xfrm>
              <a:off x="5051916" y="4059828"/>
              <a:ext cx="10268501" cy="830997"/>
            </a:xfrm>
            <a:prstGeom prst="roundRect">
              <a:avLst>
                <a:gd fmla="val 44817" name="adj"/>
              </a:avLst>
            </a:prstGeom>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a:extLst>
                <a:ext uri="{FF2B5EF4-FFF2-40B4-BE49-F238E27FC236}">
                  <a16:creationId xmlns:a16="http://schemas.microsoft.com/office/drawing/2014/main" id="{770DE7FC-AC07-412C-AAD3-804C032A23A6}"/>
                </a:ext>
              </a:extLst>
            </p:cNvPr>
            <p:cNvSpPr/>
            <p:nvPr/>
          </p:nvSpPr>
          <p:spPr>
            <a:xfrm>
              <a:off x="5393091" y="4169178"/>
              <a:ext cx="9538419" cy="640080"/>
            </a:xfrm>
            <a:prstGeom prst="rect">
              <a:avLst/>
            </a:prstGeom>
          </p:spPr>
          <p:txBody>
            <a:bodyPr wrap="square">
              <a:spAutoFit/>
            </a:bodyPr>
            <a:lstStyle/>
            <a:p>
              <a:pPr algn="dist">
                <a:lnSpc>
                  <a:spcPct val="150000"/>
                </a:lnSpc>
              </a:pPr>
              <a:r>
                <a:rPr altLang="en-US" b="1" lang="zh-CN" sz="2400">
                  <a:solidFill>
                    <a:schemeClr val="bg1"/>
                  </a:solidFill>
                  <a:cs typeface="+mn-ea"/>
                  <a:sym typeface="+mn-lt"/>
                </a:rPr>
                <a:t>除外周浅静脉穿刺外，目前常用的穿刺技术还包括以下几种：</a:t>
              </a:r>
            </a:p>
          </p:txBody>
        </p:sp>
      </p:grpSp>
      <p:grpSp>
        <p:nvGrpSpPr>
          <p:cNvPr id="11" name="组合 10">
            <a:extLst>
              <a:ext uri="{FF2B5EF4-FFF2-40B4-BE49-F238E27FC236}">
                <a16:creationId xmlns:a16="http://schemas.microsoft.com/office/drawing/2014/main" id="{4BBF2C19-5E46-4C24-886A-7D1EA72EAF46}"/>
              </a:ext>
            </a:extLst>
          </p:cNvPr>
          <p:cNvGrpSpPr/>
          <p:nvPr/>
        </p:nvGrpSpPr>
        <p:grpSpPr>
          <a:xfrm>
            <a:off x="1493109" y="2506969"/>
            <a:ext cx="4750613" cy="4741556"/>
            <a:chOff x="1493109" y="2506969"/>
            <a:chExt cx="4750613" cy="4741556"/>
          </a:xfrm>
        </p:grpSpPr>
        <p:sp>
          <p:nvSpPr>
            <p:cNvPr id="7" name="文本框 6">
              <a:extLst>
                <a:ext uri="{FF2B5EF4-FFF2-40B4-BE49-F238E27FC236}">
                  <a16:creationId xmlns:a16="http://schemas.microsoft.com/office/drawing/2014/main" id="{A367A9D9-634F-4AE9-AF35-821633D3FDFA}"/>
                </a:ext>
              </a:extLst>
            </p:cNvPr>
            <p:cNvSpPr txBox="1"/>
            <p:nvPr/>
          </p:nvSpPr>
          <p:spPr>
            <a:xfrm>
              <a:off x="2971800" y="4093814"/>
              <a:ext cx="2066925" cy="6156960"/>
            </a:xfrm>
            <a:prstGeom prst="rect">
              <a:avLst/>
            </a:prstGeom>
            <a:noFill/>
          </p:spPr>
          <p:txBody>
            <a:bodyPr rtlCol="0" wrap="square">
              <a:spAutoFit/>
            </a:bodyPr>
            <a:lstStyle/>
            <a:p>
              <a:r>
                <a:rPr altLang="zh-CN" lang="en-US" sz="19900">
                  <a:solidFill>
                    <a:schemeClr val="bg1">
                      <a:lumMod val="75000"/>
                    </a:schemeClr>
                  </a:solidFill>
                </a:rPr>
                <a:t>01</a:t>
              </a:r>
            </a:p>
          </p:txBody>
        </p:sp>
        <p:sp>
          <p:nvSpPr>
            <p:cNvPr id="8" name="矩形: 圆角 7">
              <a:extLst>
                <a:ext uri="{FF2B5EF4-FFF2-40B4-BE49-F238E27FC236}">
                  <a16:creationId xmlns:a16="http://schemas.microsoft.com/office/drawing/2014/main" id="{BF54DB71-F6FB-4468-BBE1-BE15ED1556B8}"/>
                </a:ext>
              </a:extLst>
            </p:cNvPr>
            <p:cNvSpPr/>
            <p:nvPr/>
          </p:nvSpPr>
          <p:spPr>
            <a:xfrm>
              <a:off x="1493109" y="2506969"/>
              <a:ext cx="4750613" cy="3756671"/>
            </a:xfrm>
            <a:prstGeom prst="roundRect">
              <a:avLst>
                <a:gd fmla="val 11146" name="adj"/>
              </a:avLst>
            </a:prstGeom>
            <a:noFill/>
            <a:ln>
              <a:solidFill>
                <a:srgbClr val="164697"/>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descr="图片包含 游戏机, 物体, 灯光  描述已自动生成" id="10" name="图片 9">
            <a:extLst>
              <a:ext uri="{FF2B5EF4-FFF2-40B4-BE49-F238E27FC236}">
                <a16:creationId xmlns:a16="http://schemas.microsoft.com/office/drawing/2014/main" id="{F4DCC763-031F-41A0-A69B-B88505D104DD}"/>
              </a:ext>
            </a:extLst>
          </p:cNvPr>
          <p:cNvPicPr>
            <a:picLocks noChangeAspect="1"/>
          </p:cNvPicPr>
          <p:nvPr/>
        </p:nvPicPr>
        <p:blipFill>
          <a:blip r:embed="rId2">
            <a:extLst>
              <a:ext uri="{28A0092B-C50C-407E-A947-70E740481C1C}">
                <a14:useLocalDpi val="0"/>
              </a:ext>
            </a:extLst>
          </a:blip>
          <a:srcRect b="15333"/>
          <a:stretch>
            <a:fillRect/>
          </a:stretch>
        </p:blipFill>
        <p:spPr>
          <a:xfrm>
            <a:off x="4862141" y="2066302"/>
            <a:ext cx="7329859" cy="4433356"/>
          </a:xfrm>
          <a:prstGeom prst="rect">
            <a:avLst/>
          </a:prstGeom>
        </p:spPr>
      </p:pic>
    </p:spTree>
    <p:extLst>
      <p:ext uri="{BB962C8B-B14F-4D97-AF65-F5344CB8AC3E}">
        <p14:creationId val="1636987089"/>
      </p:ext>
    </p:extLst>
  </p:cSld>
  <p:clrMapOvr>
    <a:masterClrMapping/>
  </p:clrMapOvr>
  <mc:AlternateContent>
    <mc:Choice Requires="p15">
      <p:transition advTm="3000" p14:dur="2000" spd="slow">
        <p15:prstTrans prst="wind"/>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4">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750" id="7"/>
                                        <p:tgtEl>
                                          <p:spTgt spid="4"/>
                                        </p:tgtEl>
                                        <p:attrNameLst>
                                          <p:attrName>ppt_y</p:attrName>
                                        </p:attrNameLst>
                                      </p:cBhvr>
                                      <p:tavLst>
                                        <p:tav tm="0">
                                          <p:val>
                                            <p:strVal val="#ppt_y+#ppt_h*1.125000"/>
                                          </p:val>
                                        </p:tav>
                                        <p:tav tm="100000">
                                          <p:val>
                                            <p:strVal val="#ppt_y"/>
                                          </p:val>
                                        </p:tav>
                                      </p:tavLst>
                                    </p:anim>
                                    <p:animEffect filter="wipe(up)" transition="in">
                                      <p:cBhvr>
                                        <p:cTn dur="750" id="8"/>
                                        <p:tgtEl>
                                          <p:spTgt spid="4"/>
                                        </p:tgtEl>
                                      </p:cBhvr>
                                    </p:animEffect>
                                  </p:childTnLst>
                                </p:cTn>
                              </p:par>
                            </p:childTnLst>
                          </p:cTn>
                        </p:par>
                        <p:par>
                          <p:cTn fill="hold" id="9" nodeType="afterGroup">
                            <p:stCondLst>
                              <p:cond delay="750"/>
                            </p:stCondLst>
                            <p:childTnLst>
                              <p:par>
                                <p:cTn fill="hold" id="10" nodeType="afterEffect" presetClass="entr" presetID="22" presetSubtype="4">
                                  <p:stCondLst>
                                    <p:cond delay="0"/>
                                  </p:stCondLst>
                                  <p:childTnLst>
                                    <p:set>
                                      <p:cBhvr>
                                        <p:cTn dur="1" fill="hold" id="11">
                                          <p:stCondLst>
                                            <p:cond delay="0"/>
                                          </p:stCondLst>
                                        </p:cTn>
                                        <p:tgtEl>
                                          <p:spTgt spid="11"/>
                                        </p:tgtEl>
                                        <p:attrNameLst>
                                          <p:attrName>style.visibility</p:attrName>
                                        </p:attrNameLst>
                                      </p:cBhvr>
                                      <p:to>
                                        <p:strVal val="visible"/>
                                      </p:to>
                                    </p:set>
                                    <p:animEffect filter="wipe(down)" transition="in">
                                      <p:cBhvr>
                                        <p:cTn dur="750" id="12"/>
                                        <p:tgtEl>
                                          <p:spTgt spid="11"/>
                                        </p:tgtEl>
                                      </p:cBhvr>
                                    </p:animEffect>
                                  </p:childTnLst>
                                </p:cTn>
                              </p:par>
                            </p:childTnLst>
                          </p:cTn>
                        </p:par>
                        <p:par>
                          <p:cTn fill="hold" id="13" nodeType="afterGroup">
                            <p:stCondLst>
                              <p:cond delay="1500"/>
                            </p:stCondLst>
                            <p:childTnLst>
                              <p:par>
                                <p:cTn fill="hold" grpId="0" id="14" nodeType="afterEffect" presetClass="entr" presetID="18" presetSubtype="6">
                                  <p:stCondLst>
                                    <p:cond delay="0"/>
                                  </p:stCondLst>
                                  <p:childTnLst>
                                    <p:set>
                                      <p:cBhvr>
                                        <p:cTn dur="1" fill="hold" id="15">
                                          <p:stCondLst>
                                            <p:cond delay="0"/>
                                          </p:stCondLst>
                                        </p:cTn>
                                        <p:tgtEl>
                                          <p:spTgt spid="3"/>
                                        </p:tgtEl>
                                        <p:attrNameLst>
                                          <p:attrName>style.visibility</p:attrName>
                                        </p:attrNameLst>
                                      </p:cBhvr>
                                      <p:to>
                                        <p:strVal val="visible"/>
                                      </p:to>
                                    </p:set>
                                    <p:animEffect filter="strips(downRight)" transition="in">
                                      <p:cBhvr>
                                        <p:cTn dur="750" id="16"/>
                                        <p:tgtEl>
                                          <p:spTgt spid="3"/>
                                        </p:tgtEl>
                                      </p:cBhvr>
                                    </p:animEffect>
                                  </p:childTnLst>
                                </p:cTn>
                              </p:par>
                            </p:childTnLst>
                          </p:cTn>
                        </p:par>
                        <p:par>
                          <p:cTn fill="hold" id="17" nodeType="afterGroup">
                            <p:stCondLst>
                              <p:cond delay="2250"/>
                            </p:stCondLst>
                            <p:childTnLst>
                              <p:par>
                                <p:cTn fill="hold" id="18" nodeType="afterEffect" presetClass="entr" presetID="22" presetSubtype="4">
                                  <p:stCondLst>
                                    <p:cond delay="0"/>
                                  </p:stCondLst>
                                  <p:childTnLst>
                                    <p:set>
                                      <p:cBhvr>
                                        <p:cTn dur="1" fill="hold" id="19">
                                          <p:stCondLst>
                                            <p:cond delay="0"/>
                                          </p:stCondLst>
                                        </p:cTn>
                                        <p:tgtEl>
                                          <p:spTgt spid="10"/>
                                        </p:tgtEl>
                                        <p:attrNameLst>
                                          <p:attrName>style.visibility</p:attrName>
                                        </p:attrNameLst>
                                      </p:cBhvr>
                                      <p:to>
                                        <p:strVal val="visible"/>
                                      </p:to>
                                    </p:set>
                                    <p:animEffect filter="wipe(down)" transition="in">
                                      <p:cBhvr>
                                        <p:cTn dur="750" id="20"/>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Lst>
  </p:timing>
</p:sld>
</file>

<file path=ppt/tags/tag1.xml><?xml version="1.0" encoding="utf-8"?>
<p:tagLst xmlns:p="http://schemas.openxmlformats.org/presentationml/2006/main">
  <p:tag name="PA" val="v5.2.9"/>
  <p:tag name="RESOURCELIBID_ANIM" val="438"/>
</p:tagLst>
</file>

<file path=ppt/tags/tag10.xml><?xml version="1.0" encoding="utf-8"?>
<p:tagLst xmlns:p="http://schemas.openxmlformats.org/presentationml/2006/main">
  <p:tag name="PA" val="v5.2.9"/>
  <p:tag name="RESOURCELIBID_ANIM" val="462"/>
</p:tagLst>
</file>

<file path=ppt/tags/tag11.xml><?xml version="1.0" encoding="utf-8"?>
<p:tagLst xmlns:p="http://schemas.openxmlformats.org/presentationml/2006/main">
  <p:tag name="PA" val="v5.2.9"/>
  <p:tag name="RESOURCELIBID_ANIM" val="448"/>
</p:tagLst>
</file>

<file path=ppt/tags/tag12.xml><?xml version="1.0" encoding="utf-8"?>
<p:tagLst xmlns:p="http://schemas.openxmlformats.org/presentationml/2006/main">
  <p:tag name="PA" val="v5.2.9"/>
  <p:tag name="RESOURCELIBID_ANIM" val="462"/>
</p:tagLst>
</file>

<file path=ppt/tags/tag13.xml><?xml version="1.0" encoding="utf-8"?>
<p:tagLst xmlns:p="http://schemas.openxmlformats.org/presentationml/2006/main">
  <p:tag name="PA" val="v5.2.9"/>
  <p:tag name="RESOURCELIBID_ANIM" val="439"/>
</p:tagLst>
</file>

<file path=ppt/tags/tag14.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2.xml><?xml version="1.0" encoding="utf-8"?>
<p:tagLst xmlns:p="http://schemas.openxmlformats.org/presentationml/2006/main">
  <p:tag name="PA" val="v5.2.9"/>
  <p:tag name="RESOURCELIBID_ANIM" val="438"/>
</p:tagLst>
</file>

<file path=ppt/tags/tag3.xml><?xml version="1.0" encoding="utf-8"?>
<p:tagLst xmlns:p="http://schemas.openxmlformats.org/presentationml/2006/main">
  <p:tag name="PA" val="v5.2.9"/>
  <p:tag name="RESOURCELIBID_ANIM" val="438"/>
</p:tagLst>
</file>

<file path=ppt/tags/tag4.xml><?xml version="1.0" encoding="utf-8"?>
<p:tagLst xmlns:p="http://schemas.openxmlformats.org/presentationml/2006/main">
  <p:tag name="PA" val="v5.2.9"/>
  <p:tag name="RESOURCELIBID_ANIM" val="462"/>
</p:tagLst>
</file>

<file path=ppt/tags/tag5.xml><?xml version="1.0" encoding="utf-8"?>
<p:tagLst xmlns:p="http://schemas.openxmlformats.org/presentationml/2006/main">
  <p:tag name="PA" val="v5.2.9"/>
  <p:tag name="RESOURCELIBID_ANIM" val="439"/>
</p:tagLst>
</file>

<file path=ppt/tags/tag6.xml><?xml version="1.0" encoding="utf-8"?>
<p:tagLst xmlns:p="http://schemas.openxmlformats.org/presentationml/2006/main">
  <p:tag name="PA" val="v5.2.9"/>
  <p:tag name="RESOURCELIBID_ANIM" val="462"/>
</p:tagLst>
</file>

<file path=ppt/tags/tag7.xml><?xml version="1.0" encoding="utf-8"?>
<p:tagLst xmlns:p="http://schemas.openxmlformats.org/presentationml/2006/main">
  <p:tag name="PA" val="v5.2.9"/>
  <p:tag name="RESOURCELIBID_ANIM" val="448"/>
</p:tagLst>
</file>

<file path=ppt/tags/tag8.xml><?xml version="1.0" encoding="utf-8"?>
<p:tagLst xmlns:p="http://schemas.openxmlformats.org/presentationml/2006/main">
  <p:tag name="PA" val="v5.2.9"/>
  <p:tag name="RESOURCELIBID_ANIM" val="462"/>
</p:tagLst>
</file>

<file path=ppt/tags/tag9.xml><?xml version="1.0" encoding="utf-8"?>
<p:tagLst xmlns:p="http://schemas.openxmlformats.org/presentationml/2006/main">
  <p:tag name="PA" val="v5.2.9"/>
  <p:tag name="RESOURCELIBID_ANIM" val="448"/>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0cnnnv2r">
      <a:majorFont>
        <a:latin typeface="Adobe Arabic" panose="020f0302020204030204"/>
        <a:ea typeface="微软雅黑"/>
        <a:cs typeface="Arial"/>
      </a:majorFont>
      <a:minorFont>
        <a:latin typeface="Adobe Arabic" panose="020f0302020204030204"/>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139</Paragraphs>
  <Slides>35</Slides>
  <Notes>0</Notes>
  <TotalTime>0</TotalTime>
  <HiddenSlides>0</HiddenSlides>
  <MMClips>0</MMClips>
  <ScaleCrop>0</ScaleCrop>
  <HeadingPairs>
    <vt:vector baseType="variant" size="6">
      <vt:variant>
        <vt:lpstr>Fonts used</vt:lpstr>
      </vt:variant>
      <vt:variant>
        <vt:i4>14</vt:i4>
      </vt:variant>
      <vt:variant>
        <vt:lpstr>Theme</vt:lpstr>
      </vt:variant>
      <vt:variant>
        <vt:i4>1</vt:i4>
      </vt:variant>
      <vt:variant>
        <vt:lpstr>Slide Titles</vt:lpstr>
      </vt:variant>
      <vt:variant>
        <vt:i4>35</vt:i4>
      </vt:variant>
    </vt:vector>
  </HeadingPairs>
  <TitlesOfParts>
    <vt:vector baseType="lpstr" size="50">
      <vt:lpstr>Arial</vt:lpstr>
      <vt:lpstr>Adobe Arabic</vt:lpstr>
      <vt:lpstr>微软雅黑</vt:lpstr>
      <vt:lpstr>Calibri Light</vt:lpstr>
      <vt:lpstr>Calibri</vt:lpstr>
      <vt:lpstr>等线 Light</vt:lpstr>
      <vt:lpstr>等线</vt:lpstr>
      <vt:lpstr>字体视界-NWE粗楷体</vt:lpstr>
      <vt:lpstr>华文细黑</vt:lpstr>
      <vt:lpstr>Arial Narrow</vt:lpstr>
      <vt:lpstr>仿宋_GB2312</vt:lpstr>
      <vt:lpstr>宋体</vt:lpstr>
      <vt:lpstr>Wingdings</vt:lpstr>
      <vt:lpstr>Roboto Condensed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2021-08-22T11:51:38Z</dcterms:created>
  <cp:lastPrinted>2021-08-22T11:51:38Z</cp:lastPrinted>
  <dcterms:modified xsi:type="dcterms:W3CDTF">2021-08-22T05:49:05Z</dcterms:modified>
  <cp:revision>1</cp:revision>
</cp:coreProperties>
</file>