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7" r:id="rId4"/>
    <p:sldId id="256" r:id="rId5"/>
    <p:sldId id="293" r:id="rId6"/>
    <p:sldId id="258" r:id="rId7"/>
    <p:sldId id="262" r:id="rId8"/>
    <p:sldId id="268" r:id="rId9"/>
    <p:sldId id="269" r:id="rId10"/>
    <p:sldId id="264" r:id="rId11"/>
    <p:sldId id="278" r:id="rId12"/>
    <p:sldId id="279" r:id="rId13"/>
    <p:sldId id="265" r:id="rId14"/>
    <p:sldId id="283" r:id="rId15"/>
    <p:sldId id="273" r:id="rId16"/>
    <p:sldId id="266" r:id="rId17"/>
    <p:sldId id="274" r:id="rId18"/>
    <p:sldId id="267" r:id="rId19"/>
    <p:sldId id="280" r:id="rId20"/>
    <p:sldId id="281" r:id="rId21"/>
    <p:sldId id="282" r:id="rId22"/>
    <p:sldId id="263" r:id="rId23"/>
    <p:sldId id="292" r:id="rId24"/>
    <p:sldId id="291" r:id="rId25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25" userDrawn="1">
          <p15:clr>
            <a:srgbClr val="A4A3A4"/>
          </p15:clr>
        </p15:guide>
        <p15:guide id="2" pos="6924" userDrawn="1">
          <p15:clr>
            <a:srgbClr val="A4A3A4"/>
          </p15:clr>
        </p15:guide>
        <p15:guide id="3" orient="horz" pos="754" userDrawn="1">
          <p15:clr>
            <a:srgbClr val="A4A3A4"/>
          </p15:clr>
        </p15:guide>
        <p15:guide id="4" pos="1617" userDrawn="1">
          <p15:clr>
            <a:srgbClr val="A4A3A4"/>
          </p15:clr>
        </p15:guide>
        <p15:guide id="5" orient="horz" pos="17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3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756" y="114"/>
      </p:cViewPr>
      <p:guideLst>
        <p:guide orient="horz" pos="3725"/>
        <p:guide pos="6924"/>
        <p:guide orient="horz" pos="754"/>
        <p:guide pos="1617"/>
        <p:guide orient="horz" pos="17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tags/tag1.xml" Type="http://schemas.openxmlformats.org/officeDocument/2006/relationships/tags"/><Relationship Id="rId27" Target="presProps.xml" Type="http://schemas.openxmlformats.org/officeDocument/2006/relationships/presProps"/><Relationship Id="rId28" Target="viewProps.xml" Type="http://schemas.openxmlformats.org/officeDocument/2006/relationships/viewProps"/><Relationship Id="rId29" Target="theme/theme1.xml" Type="http://schemas.openxmlformats.org/officeDocument/2006/relationships/theme"/><Relationship Id="rId3" Target="notesMasters/notesMaster1.xml" Type="http://schemas.openxmlformats.org/officeDocument/2006/relationships/notesMaster"/><Relationship Id="rId30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8C61C-A2A5-427E-B4D0-A3F70B7D010A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40A0A-761E-4C2D-AFB9-6830DBEF3B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9110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1818-4E88-4B85-BBC8-3A40499482CA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5C4D-24C8-41EE-9FE6-99A04E6694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1277553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1818-4E88-4B85-BBC8-3A40499482CA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5C4D-24C8-41EE-9FE6-99A04E6694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9803937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1818-4E88-4B85-BBC8-3A40499482CA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5C4D-24C8-41EE-9FE6-99A04E6694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74141332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4764294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13831623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29408078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74224967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55727766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68862821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95809137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8687668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1818-4E88-4B85-BBC8-3A40499482CA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5C4D-24C8-41EE-9FE6-99A04E6694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18166332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14523627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88870448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1027985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1818-4E88-4B85-BBC8-3A40499482CA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5C4D-24C8-41EE-9FE6-99A04E6694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2481795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1818-4E88-4B85-BBC8-3A40499482CA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5C4D-24C8-41EE-9FE6-99A04E6694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45718586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1818-4E88-4B85-BBC8-3A40499482CA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5C4D-24C8-41EE-9FE6-99A04E6694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89194608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1818-4E88-4B85-BBC8-3A40499482CA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5C4D-24C8-41EE-9FE6-99A04E6694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35327270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1818-4E88-4B85-BBC8-3A40499482CA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5C4D-24C8-41EE-9FE6-99A04E6694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52364699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1818-4E88-4B85-BBC8-3A40499482CA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5C4D-24C8-41EE-9FE6-99A04E6694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13655281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1818-4E88-4B85-BBC8-3A40499482CA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5C4D-24C8-41EE-9FE6-99A04E6694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59141396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pattFill prst="sm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A1818-4E88-4B85-BBC8-3A40499482CA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45C4D-24C8-41EE-9FE6-99A04E6694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95532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33667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12.jpeg" Type="http://schemas.openxmlformats.org/officeDocument/2006/relationships/image"/><Relationship Id="rId4" Target="../media/image13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/>
          <p:cNvGrpSpPr/>
          <p:nvPr/>
        </p:nvGrpSpPr>
        <p:grpSpPr>
          <a:xfrm>
            <a:off x="1357007" y="1196975"/>
            <a:ext cx="9748798" cy="8138161"/>
            <a:chOff x="2716311" y="1208554"/>
            <a:chExt cx="9057029" cy="8138161"/>
          </a:xfrm>
        </p:grpSpPr>
        <p:sp>
          <p:nvSpPr>
            <p:cNvPr id="5" name="文本框 4"/>
            <p:cNvSpPr txBox="1"/>
            <p:nvPr/>
          </p:nvSpPr>
          <p:spPr>
            <a:xfrm>
              <a:off x="2716311" y="1208554"/>
              <a:ext cx="9057029" cy="813816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6600">
                  <a:solidFill>
                    <a:srgbClr val="0A5482"/>
                  </a:solidFill>
                  <a:effectLst>
                    <a:outerShdw algn="tr" blurRad="50800" dir="8100000" dist="38100" rotWithShape="0">
                      <a:prstClr val="black">
                        <a:alpha val="40000"/>
                      </a:prstClr>
                    </a:outerShdw>
                  </a:effectLst>
                  <a:latin charset="-122" pitchFamily="50" typeface="造字工房悦圆演示版常规体"/>
                  <a:ea charset="-122" pitchFamily="50" typeface="造字工房悦圆演示版常规体"/>
                </a:rPr>
                <a:t>[拼的是现在·比的是将来]</a:t>
              </a:r>
            </a:p>
            <a:p>
              <a:endParaRPr altLang="zh-CN" b="1" lang="en-US" sz="6600">
                <a:solidFill>
                  <a:srgbClr val="0A5482"/>
                </a:solidFill>
                <a:effectLst>
                  <a:outerShdw algn="tr" blurRad="50800" dir="8100000" dist="38100" rotWithShape="0">
                    <a:prstClr val="black">
                      <a:alpha val="40000"/>
                    </a:prstClr>
                  </a:outerShdw>
                </a:effectLst>
                <a:latin charset="-122" pitchFamily="50" typeface="造字工房悦圆演示版常规体"/>
                <a:ea charset="-122" pitchFamily="50" typeface="造字工房悦圆演示版常规体"/>
              </a:endParaRPr>
            </a:p>
            <a:p>
              <a:endParaRPr altLang="zh-CN" b="1" lang="en-US" sz="6600">
                <a:solidFill>
                  <a:srgbClr val="0A5482"/>
                </a:solidFill>
                <a:effectLst>
                  <a:outerShdw algn="tr" blurRad="50800" dir="8100000" dist="38100" rotWithShape="0">
                    <a:prstClr val="black">
                      <a:alpha val="40000"/>
                    </a:prstClr>
                  </a:outerShdw>
                </a:effectLst>
                <a:latin charset="-122" pitchFamily="50" typeface="造字工房悦圆演示版常规体"/>
                <a:ea charset="-122" pitchFamily="50" typeface="造字工房悦圆演示版常规体"/>
              </a:endParaRPr>
            </a:p>
            <a:p>
              <a:endParaRPr altLang="zh-CN" b="1" lang="en-US" sz="6600">
                <a:solidFill>
                  <a:srgbClr val="0A5482"/>
                </a:solidFill>
                <a:effectLst>
                  <a:outerShdw algn="tr" blurRad="50800" dir="8100000" dist="38100" rotWithShape="0">
                    <a:prstClr val="black">
                      <a:alpha val="40000"/>
                    </a:prstClr>
                  </a:outerShdw>
                </a:effectLst>
                <a:latin charset="-122" pitchFamily="50" typeface="造字工房悦圆演示版常规体"/>
                <a:ea charset="-122" pitchFamily="50" typeface="造字工房悦圆演示版常规体"/>
              </a:endParaRPr>
            </a:p>
            <a:p>
              <a:r>
                <a:rPr altLang="zh-CN" b="1" lang="en-US" sz="6600">
                  <a:solidFill>
                    <a:srgbClr val="0A5482"/>
                  </a:solidFill>
                  <a:effectLst>
                    <a:outerShdw algn="tr" blurRad="50800" dir="8100000" dist="38100" rotWithShape="0">
                      <a:prstClr val="black">
                        <a:alpha val="40000"/>
                      </a:prstClr>
                    </a:outerShdw>
                  </a:effectLst>
                  <a:latin charset="-122" pitchFamily="50" typeface="造字工房悦圆演示版常规体"/>
                  <a:ea charset="-122" pitchFamily="50" typeface="造字工房悦圆演示版常规体"/>
                </a:rPr>
                <a:t>作者：@老可</a:t>
              </a:r>
            </a:p>
            <a:p>
              <a:r>
                <a:rPr altLang="zh-CN" b="1" lang="en-US" sz="6600">
                  <a:solidFill>
                    <a:srgbClr val="0A5482"/>
                  </a:solidFill>
                  <a:effectLst>
                    <a:outerShdw algn="tr" blurRad="50800" dir="8100000" dist="38100" rotWithShape="0">
                      <a:prstClr val="black">
                        <a:alpha val="40000"/>
                      </a:prstClr>
                    </a:outerShdw>
                  </a:effectLst>
                  <a:latin charset="-122" pitchFamily="50" typeface="造字工房悦圆演示版常规体"/>
                  <a:ea charset="-122" pitchFamily="50" typeface="造字工房悦圆演示版常规体"/>
                </a:rPr>
                <a:t>Design  By: @Mr_idiot_c</a:t>
              </a: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100000" l="0" r="100000" t="0">
                          <a14:foregroundMark x1="90126" x2="23160" y1="6377" y2="98236"/>
                          <a14:foregroundMark x1="93357" x2="59066" y1="18318" y2="93080"/>
                          <a14:foregroundMark x1="17774" x2="84381" y1="74627" y2="85075"/>
                          <a14:foregroundMark x1="12567" x2="88151" y1="91452" y2="91045"/>
                          <a14:foregroundMark x1="13106" x2="3591" y1="49118" y2="96608"/>
                          <a14:foregroundMark x1="75943" x2="99641" y1="72592" y2="94980"/>
                          <a14:foregroundMark x1="87074" x2="99641" y1="72999" y2="82632"/>
                          <a14:foregroundMark x1="64273" x2="97487" y1="5156" y2="11533"/>
                          <a14:foregroundMark x1="85996" x2="99641" y1="4749" y2="9634"/>
                          <a14:foregroundMark x1="58528" x2="95512" y1="4749" y2="3935"/>
                          <a14:foregroundMark x1="55296" x2="55296" y1="72592" y2="80190"/>
                          <a14:foregroundMark x1="26212" x2="26750" y1="32293" y2="36771"/>
                          <a14:foregroundMark x1="41652" x2="6643" y1="36771" y2="35550"/>
                          <a14:foregroundMark x1="40575" x2="6104" y1="57938" y2="59430"/>
                          <a14:foregroundMark x1="32675" x2="21544" y1="87788" y2="66214"/>
                          <a14:foregroundMark x1="32136" x2="31059" y1="74220" y2="79376"/>
                          <a14:backgroundMark x1="56194" x2="98564" y1="99322" y2="98507"/>
                          <a14:backgroundMark x1="96948" x2="53501" y1="543" y2="407"/>
                          <a14:backgroundMark x1="48115" x2="33573" y1="543" y2="0"/>
                          <a14:backgroundMark x1="898" x2="3770" y1="814" y2="5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716311" y="2745529"/>
              <a:ext cx="2400734" cy="3176555"/>
            </a:xfrm>
            <a:prstGeom prst="rect">
              <a:avLst/>
            </a:prstGeom>
          </p:spPr>
        </p:pic>
      </p:grpSp>
      <p:sp>
        <p:nvSpPr>
          <p:cNvPr id="38" name="直角三角形 37"/>
          <p:cNvSpPr/>
          <p:nvPr/>
        </p:nvSpPr>
        <p:spPr>
          <a:xfrm flipH="1">
            <a:off x="11761694" y="6427694"/>
            <a:ext cx="430306" cy="430306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2" name="直角三角形 41"/>
          <p:cNvSpPr/>
          <p:nvPr/>
        </p:nvSpPr>
        <p:spPr>
          <a:xfrm flipH="1" flipV="1">
            <a:off x="11761694" y="0"/>
            <a:ext cx="430306" cy="430306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3" name="直角三角形 42"/>
          <p:cNvSpPr/>
          <p:nvPr/>
        </p:nvSpPr>
        <p:spPr>
          <a:xfrm flipV="1">
            <a:off x="0" y="0"/>
            <a:ext cx="430306" cy="430306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4" name="直角三角形 43"/>
          <p:cNvSpPr/>
          <p:nvPr/>
        </p:nvSpPr>
        <p:spPr>
          <a:xfrm>
            <a:off x="-1" y="6426000"/>
            <a:ext cx="432000" cy="432000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1" name="组合 10"/>
          <p:cNvGrpSpPr/>
          <p:nvPr/>
        </p:nvGrpSpPr>
        <p:grpSpPr>
          <a:xfrm>
            <a:off x="430306" y="392207"/>
            <a:ext cx="1526425" cy="1243135"/>
            <a:chOff x="9634212" y="2039909"/>
            <a:chExt cx="1526425" cy="1243135"/>
          </a:xfrm>
        </p:grpSpPr>
        <p:sp>
          <p:nvSpPr>
            <p:cNvPr id="40" name="直角三角形 39"/>
            <p:cNvSpPr/>
            <p:nvPr/>
          </p:nvSpPr>
          <p:spPr>
            <a:xfrm flipH="1" flipV="1" rot="2045319">
              <a:off x="9673027" y="2852738"/>
              <a:ext cx="430306" cy="430306"/>
            </a:xfrm>
            <a:prstGeom prst="rtTriangle">
              <a:avLst/>
            </a:prstGeom>
            <a:solidFill>
              <a:srgbClr val="0A5482"/>
            </a:solidFill>
            <a:ln>
              <a:solidFill>
                <a:srgbClr val="0A54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直角三角形 19"/>
            <p:cNvSpPr/>
            <p:nvPr/>
          </p:nvSpPr>
          <p:spPr>
            <a:xfrm flipH="1" flipV="1" rot="9519910">
              <a:off x="10116780" y="2039909"/>
              <a:ext cx="430306" cy="430306"/>
            </a:xfrm>
            <a:prstGeom prst="rtTriangle">
              <a:avLst/>
            </a:prstGeom>
            <a:solidFill>
              <a:srgbClr val="0A5482"/>
            </a:solidFill>
            <a:ln>
              <a:solidFill>
                <a:srgbClr val="0A54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直角三角形 20"/>
            <p:cNvSpPr/>
            <p:nvPr/>
          </p:nvSpPr>
          <p:spPr>
            <a:xfrm flipH="1" flipV="1" rot="3845319">
              <a:off x="9634212" y="2424773"/>
              <a:ext cx="230563" cy="230563"/>
            </a:xfrm>
            <a:prstGeom prst="rtTriangle">
              <a:avLst/>
            </a:prstGeom>
            <a:solidFill>
              <a:srgbClr val="0A5482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直角三角形 21"/>
            <p:cNvSpPr/>
            <p:nvPr/>
          </p:nvSpPr>
          <p:spPr>
            <a:xfrm flipH="1" flipV="1" rot="6003094">
              <a:off x="10444759" y="2232087"/>
              <a:ext cx="672655" cy="759101"/>
            </a:xfrm>
            <a:prstGeom prst="rtTriangle">
              <a:avLst/>
            </a:prstGeom>
            <a:solidFill>
              <a:srgbClr val="0A5482">
                <a:alpha val="6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6636310" y="5449972"/>
            <a:ext cx="464849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latin charset="-122" panose="020b0503020204020204" pitchFamily="34" typeface="微软雅黑"/>
                <a:ea charset="-122" panose="020b0503020204020204" pitchFamily="34" typeface="微软雅黑"/>
              </a:rPr>
              <a:t>用模型和故事帮你决胜职场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4921135" y="3757353"/>
            <a:ext cx="6070715" cy="0"/>
          </a:xfrm>
          <a:prstGeom prst="line">
            <a:avLst/>
          </a:prstGeom>
          <a:ln w="28575">
            <a:solidFill>
              <a:srgbClr val="0A5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6766560" y="5289666"/>
            <a:ext cx="4225290" cy="0"/>
          </a:xfrm>
          <a:prstGeom prst="line">
            <a:avLst/>
          </a:prstGeom>
          <a:ln w="19050">
            <a:solidFill>
              <a:srgbClr val="0A5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直角三角形 35"/>
          <p:cNvSpPr/>
          <p:nvPr/>
        </p:nvSpPr>
        <p:spPr>
          <a:xfrm flipH="1" rot="2700000">
            <a:off x="5010254" y="3542199"/>
            <a:ext cx="430306" cy="430306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4023972735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858838" y="609928"/>
            <a:ext cx="186531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457200" marL="457200">
              <a:buClr>
                <a:srgbClr val="0A5482"/>
              </a:buClr>
              <a:buFont charset="2" panose="05000000000000000000" pitchFamily="2" typeface="Wingdings"/>
              <a:buChar char="u"/>
            </a:pPr>
            <a:r>
              <a:rPr altLang="en-US" b="1" lang="zh-CN" sz="2800">
                <a:latin charset="-122" pitchFamily="50" typeface="造字工房悦圆演示版常规体"/>
                <a:ea charset="-122" pitchFamily="50" typeface="造字工房悦圆演示版常规体"/>
              </a:rPr>
              <a:t>聚焦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168403" y="1219200"/>
            <a:ext cx="9093197" cy="4767945"/>
            <a:chOff x="791032" y="1219200"/>
            <a:chExt cx="9093197" cy="4767945"/>
          </a:xfrm>
        </p:grpSpPr>
        <p:sp>
          <p:nvSpPr>
            <p:cNvPr id="6" name="任意多边形 5"/>
            <p:cNvSpPr/>
            <p:nvPr/>
          </p:nvSpPr>
          <p:spPr>
            <a:xfrm>
              <a:off x="791032" y="1284516"/>
              <a:ext cx="9027886" cy="4702629"/>
            </a:xfrm>
            <a:custGeom>
              <a:gdLst>
                <a:gd fmla="*/ 986971 w 9027886" name="connsiteX0"/>
                <a:gd fmla="*/ 0 h 4702629" name="connsiteY0"/>
                <a:gd fmla="*/ 696686 w 9027886" name="connsiteX1"/>
                <a:gd fmla="*/ 667657 h 4702629" name="connsiteY1"/>
                <a:gd fmla="*/ 1132114 w 9027886" name="connsiteX2"/>
                <a:gd fmla="*/ 769257 h 4702629" name="connsiteY2"/>
                <a:gd fmla="*/ 653143 w 9027886" name="connsiteX3"/>
                <a:gd fmla="*/ 1088571 h 4702629" name="connsiteY3"/>
                <a:gd fmla="*/ 870857 w 9027886" name="connsiteX4"/>
                <a:gd fmla="*/ 1436914 h 4702629" name="connsiteY4"/>
                <a:gd fmla="*/ 0 w 9027886" name="connsiteX5"/>
                <a:gd fmla="*/ 2540000 h 4702629" name="connsiteY5"/>
                <a:gd fmla="*/ 1016000 w 9027886" name="connsiteX6"/>
                <a:gd fmla="*/ 4513943 h 4702629" name="connsiteY6"/>
                <a:gd fmla="*/ 4455886 w 9027886" name="connsiteX7"/>
                <a:gd fmla="*/ 4702629 h 4702629" name="connsiteY7"/>
                <a:gd fmla="*/ 5239657 w 9027886" name="connsiteX8"/>
                <a:gd fmla="*/ 3715657 h 4702629" name="connsiteY8"/>
                <a:gd fmla="*/ 8229600 w 9027886" name="connsiteX9"/>
                <a:gd fmla="*/ 3556000 h 4702629" name="connsiteY9"/>
                <a:gd fmla="*/ 9027886 w 9027886" name="connsiteX10"/>
                <a:gd fmla="*/ 2148114 h 4702629" name="connsiteY10"/>
                <a:gd fmla="*/ 7982857 w 9027886" name="connsiteX11"/>
                <a:gd fmla="*/ 812800 h 4702629" name="connsiteY11"/>
                <a:gd fmla="*/ 7707086 w 9027886" name="connsiteX12"/>
                <a:gd fmla="*/ 798286 h 4702629" name="connsiteY12"/>
                <a:gd fmla="*/ 7532914 w 9027886" name="connsiteX13"/>
                <a:gd fmla="*/ 769257 h 4702629" name="connsiteY13"/>
                <a:gd fmla="*/ 4281714 w 9027886" name="connsiteX14"/>
                <a:gd fmla="*/ 362857 h 4702629" name="connsiteY14"/>
                <a:gd fmla="*/ 2496457 w 9027886" name="connsiteX15"/>
                <a:gd fmla="*/ 1030514 h 4702629" name="connsiteY15"/>
                <a:gd fmla="*/ 1335314 w 9027886" name="connsiteX16"/>
                <a:gd fmla="*/ 1248229 h 4702629" name="connsiteY16"/>
                <a:gd fmla="*/ 1045028 w 9027886" name="connsiteX17"/>
                <a:gd fmla="*/ 1074057 h 4702629" name="connsiteY17"/>
                <a:gd fmla="*/ 1436914 w 9027886" name="connsiteX18"/>
                <a:gd fmla="*/ 696686 h 4702629" name="connsiteY18"/>
                <a:gd fmla="*/ 1001486 w 9027886" name="connsiteX19"/>
                <a:gd fmla="*/ 522514 h 4702629" name="connsiteY19"/>
                <a:gd fmla="*/ 986971 w 9027886" name="connsiteX20"/>
                <a:gd fmla="*/ 0 h 4702629" name="connsiteY2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b="b" l="l" r="r" t="t"/>
              <a:pathLst>
                <a:path h="4702629" w="9027886">
                  <a:moveTo>
                    <a:pt x="986971" y="0"/>
                  </a:moveTo>
                  <a:lnTo>
                    <a:pt x="696686" y="667657"/>
                  </a:lnTo>
                  <a:lnTo>
                    <a:pt x="1132114" y="769257"/>
                  </a:lnTo>
                  <a:lnTo>
                    <a:pt x="653143" y="1088571"/>
                  </a:lnTo>
                  <a:lnTo>
                    <a:pt x="870857" y="1436914"/>
                  </a:lnTo>
                  <a:lnTo>
                    <a:pt x="0" y="2540000"/>
                  </a:lnTo>
                  <a:lnTo>
                    <a:pt x="1016000" y="4513943"/>
                  </a:lnTo>
                  <a:lnTo>
                    <a:pt x="4455886" y="4702629"/>
                  </a:lnTo>
                  <a:lnTo>
                    <a:pt x="5239657" y="3715657"/>
                  </a:lnTo>
                  <a:lnTo>
                    <a:pt x="8229600" y="3556000"/>
                  </a:lnTo>
                  <a:lnTo>
                    <a:pt x="9027886" y="2148114"/>
                  </a:lnTo>
                  <a:lnTo>
                    <a:pt x="7982857" y="812800"/>
                  </a:lnTo>
                  <a:cubicBezTo>
                    <a:pt x="7890933" y="807962"/>
                    <a:pt x="7798709" y="807153"/>
                    <a:pt x="7707086" y="798286"/>
                  </a:cubicBezTo>
                  <a:cubicBezTo>
                    <a:pt x="7648502" y="792617"/>
                    <a:pt x="7532914" y="769257"/>
                    <a:pt x="7532914" y="769257"/>
                  </a:cubicBezTo>
                  <a:lnTo>
                    <a:pt x="4281714" y="362857"/>
                  </a:lnTo>
                  <a:lnTo>
                    <a:pt x="2496457" y="1030514"/>
                  </a:lnTo>
                  <a:lnTo>
                    <a:pt x="1335314" y="1248229"/>
                  </a:lnTo>
                  <a:lnTo>
                    <a:pt x="1045028" y="1074057"/>
                  </a:lnTo>
                  <a:lnTo>
                    <a:pt x="1436914" y="696686"/>
                  </a:lnTo>
                  <a:lnTo>
                    <a:pt x="1001486" y="522514"/>
                  </a:lnTo>
                  <a:lnTo>
                    <a:pt x="986971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856343" y="1219200"/>
              <a:ext cx="9027886" cy="4702629"/>
            </a:xfrm>
            <a:custGeom>
              <a:gdLst>
                <a:gd fmla="*/ 986971 w 9027886" name="connsiteX0"/>
                <a:gd fmla="*/ 0 h 4702629" name="connsiteY0"/>
                <a:gd fmla="*/ 696686 w 9027886" name="connsiteX1"/>
                <a:gd fmla="*/ 667657 h 4702629" name="connsiteY1"/>
                <a:gd fmla="*/ 1132114 w 9027886" name="connsiteX2"/>
                <a:gd fmla="*/ 769257 h 4702629" name="connsiteY2"/>
                <a:gd fmla="*/ 653143 w 9027886" name="connsiteX3"/>
                <a:gd fmla="*/ 1088571 h 4702629" name="connsiteY3"/>
                <a:gd fmla="*/ 870857 w 9027886" name="connsiteX4"/>
                <a:gd fmla="*/ 1436914 h 4702629" name="connsiteY4"/>
                <a:gd fmla="*/ 0 w 9027886" name="connsiteX5"/>
                <a:gd fmla="*/ 2540000 h 4702629" name="connsiteY5"/>
                <a:gd fmla="*/ 1016000 w 9027886" name="connsiteX6"/>
                <a:gd fmla="*/ 4513943 h 4702629" name="connsiteY6"/>
                <a:gd fmla="*/ 4455886 w 9027886" name="connsiteX7"/>
                <a:gd fmla="*/ 4702629 h 4702629" name="connsiteY7"/>
                <a:gd fmla="*/ 5239657 w 9027886" name="connsiteX8"/>
                <a:gd fmla="*/ 3715657 h 4702629" name="connsiteY8"/>
                <a:gd fmla="*/ 8229600 w 9027886" name="connsiteX9"/>
                <a:gd fmla="*/ 3556000 h 4702629" name="connsiteY9"/>
                <a:gd fmla="*/ 9027886 w 9027886" name="connsiteX10"/>
                <a:gd fmla="*/ 2148114 h 4702629" name="connsiteY10"/>
                <a:gd fmla="*/ 7982857 w 9027886" name="connsiteX11"/>
                <a:gd fmla="*/ 812800 h 4702629" name="connsiteY11"/>
                <a:gd fmla="*/ 7707086 w 9027886" name="connsiteX12"/>
                <a:gd fmla="*/ 798286 h 4702629" name="connsiteY12"/>
                <a:gd fmla="*/ 7532914 w 9027886" name="connsiteX13"/>
                <a:gd fmla="*/ 769257 h 4702629" name="connsiteY13"/>
                <a:gd fmla="*/ 4281714 w 9027886" name="connsiteX14"/>
                <a:gd fmla="*/ 362857 h 4702629" name="connsiteY14"/>
                <a:gd fmla="*/ 2496457 w 9027886" name="connsiteX15"/>
                <a:gd fmla="*/ 1030514 h 4702629" name="connsiteY15"/>
                <a:gd fmla="*/ 1335314 w 9027886" name="connsiteX16"/>
                <a:gd fmla="*/ 1248229 h 4702629" name="connsiteY16"/>
                <a:gd fmla="*/ 1045028 w 9027886" name="connsiteX17"/>
                <a:gd fmla="*/ 1074057 h 4702629" name="connsiteY17"/>
                <a:gd fmla="*/ 1436914 w 9027886" name="connsiteX18"/>
                <a:gd fmla="*/ 696686 h 4702629" name="connsiteY18"/>
                <a:gd fmla="*/ 1001486 w 9027886" name="connsiteX19"/>
                <a:gd fmla="*/ 522514 h 4702629" name="connsiteY19"/>
                <a:gd fmla="*/ 986971 w 9027886" name="connsiteX20"/>
                <a:gd fmla="*/ 0 h 4702629" name="connsiteY2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b="b" l="l" r="r" t="t"/>
              <a:pathLst>
                <a:path h="4702629" w="9027886">
                  <a:moveTo>
                    <a:pt x="986971" y="0"/>
                  </a:moveTo>
                  <a:lnTo>
                    <a:pt x="696686" y="667657"/>
                  </a:lnTo>
                  <a:lnTo>
                    <a:pt x="1132114" y="769257"/>
                  </a:lnTo>
                  <a:lnTo>
                    <a:pt x="653143" y="1088571"/>
                  </a:lnTo>
                  <a:lnTo>
                    <a:pt x="870857" y="1436914"/>
                  </a:lnTo>
                  <a:lnTo>
                    <a:pt x="0" y="2540000"/>
                  </a:lnTo>
                  <a:lnTo>
                    <a:pt x="1016000" y="4513943"/>
                  </a:lnTo>
                  <a:lnTo>
                    <a:pt x="4455886" y="4702629"/>
                  </a:lnTo>
                  <a:lnTo>
                    <a:pt x="5239657" y="3715657"/>
                  </a:lnTo>
                  <a:lnTo>
                    <a:pt x="8229600" y="3556000"/>
                  </a:lnTo>
                  <a:lnTo>
                    <a:pt x="9027886" y="2148114"/>
                  </a:lnTo>
                  <a:lnTo>
                    <a:pt x="7982857" y="812800"/>
                  </a:lnTo>
                  <a:cubicBezTo>
                    <a:pt x="7890933" y="807962"/>
                    <a:pt x="7798709" y="807153"/>
                    <a:pt x="7707086" y="798286"/>
                  </a:cubicBezTo>
                  <a:cubicBezTo>
                    <a:pt x="7648502" y="792617"/>
                    <a:pt x="7532914" y="769257"/>
                    <a:pt x="7532914" y="769257"/>
                  </a:cubicBezTo>
                  <a:lnTo>
                    <a:pt x="4281714" y="362857"/>
                  </a:lnTo>
                  <a:lnTo>
                    <a:pt x="2496457" y="1030514"/>
                  </a:lnTo>
                  <a:lnTo>
                    <a:pt x="1335314" y="1248229"/>
                  </a:lnTo>
                  <a:lnTo>
                    <a:pt x="1045028" y="1074057"/>
                  </a:lnTo>
                  <a:lnTo>
                    <a:pt x="1436914" y="696686"/>
                  </a:lnTo>
                  <a:lnTo>
                    <a:pt x="1001486" y="522514"/>
                  </a:lnTo>
                  <a:lnTo>
                    <a:pt x="98697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807834" y="2963424"/>
              <a:ext cx="3668500" cy="120243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5000"/>
                </a:lnSpc>
              </a:pPr>
              <a:r>
                <a:rPr altLang="en-US" b="1" lang="zh-CN">
                  <a:latin charset="-122" panose="020b0503020204020204" pitchFamily="34" typeface="微软雅黑"/>
                  <a:ea charset="-122" panose="020b0503020204020204" pitchFamily="34" typeface="微软雅黑"/>
                </a:rPr>
                <a:t>聚焦到自己的兴趣点与核心竞争力上，只有这样你才会有持续不断地围绕这个点投入。</a:t>
              </a: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rcRect b="-1" l="21797" r="21797" t="23598"/>
            <a:stretch>
              <a:fillRect/>
            </a:stretch>
          </p:blipFill>
          <p:spPr>
            <a:xfrm>
              <a:off x="2292986" y="2896869"/>
              <a:ext cx="2401200" cy="2401200"/>
            </a:xfrm>
            <a:prstGeom prst="ellipse">
              <a:avLst/>
            </a:prstGeom>
            <a:ln w="57150">
              <a:solidFill>
                <a:schemeClr val="bg1"/>
              </a:solidFill>
            </a:ln>
          </p:spPr>
        </p:pic>
      </p:grpSp>
      <p:sp>
        <p:nvSpPr>
          <p:cNvPr id="8" name="直角三角形 7"/>
          <p:cNvSpPr/>
          <p:nvPr/>
        </p:nvSpPr>
        <p:spPr>
          <a:xfrm flipH="1" flipV="1">
            <a:off x="11761694" y="0"/>
            <a:ext cx="430306" cy="430306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直角三角形 8"/>
          <p:cNvSpPr/>
          <p:nvPr/>
        </p:nvSpPr>
        <p:spPr>
          <a:xfrm flipH="1">
            <a:off x="11761694" y="6427694"/>
            <a:ext cx="430306" cy="430306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直角三角形 9"/>
          <p:cNvSpPr/>
          <p:nvPr/>
        </p:nvSpPr>
        <p:spPr>
          <a:xfrm flipV="1">
            <a:off x="0" y="0"/>
            <a:ext cx="430306" cy="430306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直角三角形 10"/>
          <p:cNvSpPr/>
          <p:nvPr/>
        </p:nvSpPr>
        <p:spPr>
          <a:xfrm>
            <a:off x="-1" y="6426000"/>
            <a:ext cx="432000" cy="432000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305312262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椭圆 2"/>
          <p:cNvSpPr/>
          <p:nvPr/>
        </p:nvSpPr>
        <p:spPr>
          <a:xfrm>
            <a:off x="-1488621" y="3286237"/>
            <a:ext cx="5272505" cy="5272505"/>
          </a:xfrm>
          <a:prstGeom prst="ellips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/>
          <p:cNvSpPr txBox="1"/>
          <p:nvPr/>
        </p:nvSpPr>
        <p:spPr>
          <a:xfrm>
            <a:off x="-584554" y="5480051"/>
            <a:ext cx="5213704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9600">
                <a:solidFill>
                  <a:schemeClr val="bg1"/>
                </a:solidFill>
                <a:latin charset="-122" pitchFamily="50" typeface="造字工房尚黑 G0v1 常规体"/>
                <a:ea charset="-122" pitchFamily="50" typeface="造字工房尚黑 G0v1 常规体"/>
              </a:rPr>
              <a:t>Pyramid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58846" y="3250296"/>
            <a:ext cx="977569" cy="2560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5400">
                <a:solidFill>
                  <a:schemeClr val="bg1"/>
                </a:solidFill>
                <a:latin charset="-122" pitchFamily="50" typeface="造字工房尚黑 G0v1 常规体"/>
                <a:ea charset="-122" pitchFamily="50" typeface="造字工房尚黑 G0v1 常规体"/>
              </a:rPr>
              <a:t>金字塔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506025" y="4223611"/>
            <a:ext cx="747579" cy="747579"/>
            <a:chOff x="2022298" y="4326598"/>
            <a:chExt cx="1145381" cy="1145381"/>
          </a:xfrm>
        </p:grpSpPr>
        <p:sp>
          <p:nvSpPr>
            <p:cNvPr id="9" name="椭圆 8"/>
            <p:cNvSpPr/>
            <p:nvPr/>
          </p:nvSpPr>
          <p:spPr>
            <a:xfrm>
              <a:off x="2022298" y="4326598"/>
              <a:ext cx="1145381" cy="11453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椭圆 5"/>
            <p:cNvSpPr/>
            <p:nvPr/>
          </p:nvSpPr>
          <p:spPr>
            <a:xfrm>
              <a:off x="2192557" y="4496857"/>
              <a:ext cx="804862" cy="804862"/>
            </a:xfrm>
            <a:prstGeom prst="ellipse">
              <a:avLst/>
            </a:prstGeom>
            <a:solidFill>
              <a:srgbClr val="0A5482"/>
            </a:solidFill>
            <a:ln>
              <a:solidFill>
                <a:srgbClr val="0A54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椭圆 6"/>
            <p:cNvSpPr/>
            <p:nvPr/>
          </p:nvSpPr>
          <p:spPr>
            <a:xfrm>
              <a:off x="2287957" y="4592257"/>
              <a:ext cx="628650" cy="62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2" name="任意多边形 11"/>
          <p:cNvSpPr/>
          <p:nvPr/>
        </p:nvSpPr>
        <p:spPr>
          <a:xfrm>
            <a:off x="2895600" y="2776541"/>
            <a:ext cx="5410200" cy="1828800"/>
          </a:xfrm>
          <a:custGeom>
            <a:gdLst>
              <a:gd fmla="*/ 0 w 5410200" name="connsiteX0"/>
              <a:gd fmla="*/ 1828800 h 1828800" name="connsiteY0"/>
              <a:gd fmla="*/ 1638300 w 5410200" name="connsiteX1"/>
              <a:gd fmla="*/ 0 h 1828800" name="connsiteY1"/>
              <a:gd fmla="*/ 5410200 w 5410200" name="connsiteX2"/>
              <a:gd fmla="*/ 0 h 182880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1828800" w="5410200">
                <a:moveTo>
                  <a:pt x="0" y="1828800"/>
                </a:moveTo>
                <a:lnTo>
                  <a:pt x="1638300" y="0"/>
                </a:lnTo>
                <a:lnTo>
                  <a:pt x="5410200" y="0"/>
                </a:lnTo>
              </a:path>
            </a:pathLst>
          </a:custGeom>
          <a:noFill/>
          <a:ln w="38100">
            <a:solidFill>
              <a:srgbClr val="0A5482"/>
            </a:solidFill>
            <a:headEnd len="med" type="oval" w="med"/>
            <a:tailEnd len="med" type="oval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任意多边形 13"/>
          <p:cNvSpPr/>
          <p:nvPr/>
        </p:nvSpPr>
        <p:spPr>
          <a:xfrm>
            <a:off x="2902857" y="3918857"/>
            <a:ext cx="5399314" cy="682172"/>
          </a:xfrm>
          <a:custGeom>
            <a:gdLst>
              <a:gd fmla="*/ 0 w 5399314" name="connsiteX0"/>
              <a:gd fmla="*/ 682172 h 682172" name="connsiteY0"/>
              <a:gd fmla="*/ 1654628 w 5399314" name="connsiteX1"/>
              <a:gd fmla="*/ 0 h 682172" name="connsiteY1"/>
              <a:gd fmla="*/ 5399314 w 5399314" name="connsiteX2"/>
              <a:gd fmla="*/ 0 h 682172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682172" w="5399314">
                <a:moveTo>
                  <a:pt x="0" y="682172"/>
                </a:moveTo>
                <a:lnTo>
                  <a:pt x="1654628" y="0"/>
                </a:lnTo>
                <a:lnTo>
                  <a:pt x="5399314" y="0"/>
                </a:lnTo>
              </a:path>
            </a:pathLst>
          </a:custGeom>
          <a:noFill/>
          <a:ln w="38100">
            <a:solidFill>
              <a:srgbClr val="0A5482"/>
            </a:solidFill>
            <a:headEnd len="med" type="oval" w="med"/>
            <a:tailEnd len="med" type="oval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椭圆 14"/>
          <p:cNvSpPr/>
          <p:nvPr/>
        </p:nvSpPr>
        <p:spPr>
          <a:xfrm>
            <a:off x="10236919" y="-1410113"/>
            <a:ext cx="3500852" cy="3500852"/>
          </a:xfrm>
          <a:prstGeom prst="ellips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文本框 15"/>
          <p:cNvSpPr txBox="1"/>
          <p:nvPr/>
        </p:nvSpPr>
        <p:spPr>
          <a:xfrm>
            <a:off x="4499427" y="2269412"/>
            <a:ext cx="402045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457200" marL="457200">
              <a:buClr>
                <a:srgbClr val="0A5482"/>
              </a:buClr>
              <a:buFont charset="2" panose="05000000000000000000" pitchFamily="2" typeface="Wingdings"/>
              <a:buChar char="u"/>
            </a:pPr>
            <a:r>
              <a:rPr altLang="en-US" b="1" lang="zh-CN" smtClean="0" sz="2800">
                <a:latin charset="-122" pitchFamily="50" typeface="造字工房悦圆演示版常规体"/>
                <a:ea charset="-122" pitchFamily="50" typeface="造字工房悦圆演示版常规体"/>
              </a:rPr>
              <a:t>钉子法则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499427" y="3411494"/>
            <a:ext cx="3274888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457200" marL="457200">
              <a:buClr>
                <a:srgbClr val="0A5482"/>
              </a:buClr>
              <a:buFont charset="2" panose="05000000000000000000" pitchFamily="2" typeface="Wingdings"/>
              <a:buChar char="u"/>
            </a:pPr>
            <a:r>
              <a:rPr altLang="en-US" b="1" lang="zh-CN" smtClean="0" sz="2800">
                <a:latin charset="-122" pitchFamily="50" typeface="造字工房悦圆演示版常规体"/>
                <a:ea charset="-122" pitchFamily="50" typeface="造字工房悦圆演示版常规体"/>
              </a:rPr>
              <a:t>把事情做到极致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752681" y="518085"/>
            <a:ext cx="143931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3200">
                <a:pattFill prst="smGrid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anose="02010600040101010101" pitchFamily="2" typeface="华文细黑"/>
                <a:ea charset="-122" panose="02010600040101010101" pitchFamily="2" typeface="华文细黑"/>
              </a:rPr>
              <a:t>No.3P</a:t>
            </a:r>
          </a:p>
        </p:txBody>
      </p:sp>
    </p:spTree>
    <p:extLst>
      <p:ext uri="{BB962C8B-B14F-4D97-AF65-F5344CB8AC3E}">
        <p14:creationId val="475179300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任意多边形 9"/>
          <p:cNvSpPr/>
          <p:nvPr/>
        </p:nvSpPr>
        <p:spPr>
          <a:xfrm>
            <a:off x="1184475" y="1384306"/>
            <a:ext cx="8824685" cy="4934857"/>
          </a:xfrm>
          <a:custGeom>
            <a:gdLst>
              <a:gd fmla="*/ 3149600 w 8824685" name="connsiteX0"/>
              <a:gd fmla="*/ 0 h 4934857" name="connsiteY0"/>
              <a:gd fmla="*/ 3860800 w 8824685" name="connsiteX1"/>
              <a:gd fmla="*/ 333829 h 4934857" name="connsiteY1"/>
              <a:gd fmla="*/ 3570514 w 8824685" name="connsiteX2"/>
              <a:gd fmla="*/ 493486 h 4934857" name="connsiteY2"/>
              <a:gd fmla="*/ 4136571 w 8824685" name="connsiteX3"/>
              <a:gd fmla="*/ 957943 h 4934857" name="connsiteY3"/>
              <a:gd fmla="*/ 3497943 w 8824685" name="connsiteX4"/>
              <a:gd fmla="*/ 1059543 h 4934857" name="connsiteY4"/>
              <a:gd fmla="*/ 2177143 w 8824685" name="connsiteX5"/>
              <a:gd fmla="*/ 769257 h 4934857" name="connsiteY5"/>
              <a:gd fmla="*/ 1016000 w 8824685" name="connsiteX6"/>
              <a:gd fmla="*/ 1422400 h 4934857" name="connsiteY6"/>
              <a:gd fmla="*/ 0 w 8824685" name="connsiteX7"/>
              <a:gd fmla="*/ 2627086 h 4934857" name="connsiteY7"/>
              <a:gd fmla="*/ 870857 w 8824685" name="connsiteX8"/>
              <a:gd fmla="*/ 4470400 h 4934857" name="connsiteY8"/>
              <a:gd fmla="*/ 3672114 w 8824685" name="connsiteX9"/>
              <a:gd fmla="*/ 4934857 h 4934857" name="connsiteY9"/>
              <a:gd fmla="*/ 6778171 w 8824685" name="connsiteX10"/>
              <a:gd fmla="*/ 4412343 h 4934857" name="connsiteY10"/>
              <a:gd fmla="*/ 8824685 w 8824685" name="connsiteX11"/>
              <a:gd fmla="*/ 3265714 h 4934857" name="connsiteY11"/>
              <a:gd fmla="*/ 8113485 w 8824685" name="connsiteX12"/>
              <a:gd fmla="*/ 1335314 h 4934857" name="connsiteY12"/>
              <a:gd fmla="*/ 4789714 w 8824685" name="connsiteX13"/>
              <a:gd fmla="*/ 754743 h 4934857" name="connsiteY13"/>
              <a:gd fmla="*/ 4020457 w 8824685" name="connsiteX14"/>
              <a:gd fmla="*/ 493486 h 4934857" name="connsiteY14"/>
              <a:gd fmla="*/ 4122057 w 8824685" name="connsiteX15"/>
              <a:gd fmla="*/ 159657 h 4934857" name="connsiteY15"/>
              <a:gd fmla="*/ 3149600 w 8824685" name="connsiteX16"/>
              <a:gd fmla="*/ 0 h 4934857" name="connsiteY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b="b" l="l" r="r" t="t"/>
            <a:pathLst>
              <a:path h="4934857" w="8824685">
                <a:moveTo>
                  <a:pt x="3149600" y="0"/>
                </a:moveTo>
                <a:lnTo>
                  <a:pt x="3860800" y="333829"/>
                </a:lnTo>
                <a:lnTo>
                  <a:pt x="3570514" y="493486"/>
                </a:lnTo>
                <a:lnTo>
                  <a:pt x="4136571" y="957943"/>
                </a:lnTo>
                <a:lnTo>
                  <a:pt x="3497943" y="1059543"/>
                </a:lnTo>
                <a:lnTo>
                  <a:pt x="2177143" y="769257"/>
                </a:lnTo>
                <a:lnTo>
                  <a:pt x="1016000" y="1422400"/>
                </a:lnTo>
                <a:lnTo>
                  <a:pt x="0" y="2627086"/>
                </a:lnTo>
                <a:lnTo>
                  <a:pt x="870857" y="4470400"/>
                </a:lnTo>
                <a:lnTo>
                  <a:pt x="3672114" y="4934857"/>
                </a:lnTo>
                <a:lnTo>
                  <a:pt x="6778171" y="4412343"/>
                </a:lnTo>
                <a:lnTo>
                  <a:pt x="8824685" y="3265714"/>
                </a:lnTo>
                <a:lnTo>
                  <a:pt x="8113485" y="1335314"/>
                </a:lnTo>
                <a:lnTo>
                  <a:pt x="4789714" y="754743"/>
                </a:lnTo>
                <a:lnTo>
                  <a:pt x="4020457" y="493486"/>
                </a:lnTo>
                <a:lnTo>
                  <a:pt x="4122057" y="159657"/>
                </a:lnTo>
                <a:lnTo>
                  <a:pt x="31496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任意多边形 10"/>
          <p:cNvSpPr/>
          <p:nvPr/>
        </p:nvSpPr>
        <p:spPr>
          <a:xfrm>
            <a:off x="988533" y="1377043"/>
            <a:ext cx="8824685" cy="4934857"/>
          </a:xfrm>
          <a:custGeom>
            <a:gdLst>
              <a:gd fmla="*/ 3149600 w 8824685" name="connsiteX0"/>
              <a:gd fmla="*/ 0 h 4934857" name="connsiteY0"/>
              <a:gd fmla="*/ 3860800 w 8824685" name="connsiteX1"/>
              <a:gd fmla="*/ 333829 h 4934857" name="connsiteY1"/>
              <a:gd fmla="*/ 3570514 w 8824685" name="connsiteX2"/>
              <a:gd fmla="*/ 493486 h 4934857" name="connsiteY2"/>
              <a:gd fmla="*/ 4136571 w 8824685" name="connsiteX3"/>
              <a:gd fmla="*/ 957943 h 4934857" name="connsiteY3"/>
              <a:gd fmla="*/ 3497943 w 8824685" name="connsiteX4"/>
              <a:gd fmla="*/ 1059543 h 4934857" name="connsiteY4"/>
              <a:gd fmla="*/ 2177143 w 8824685" name="connsiteX5"/>
              <a:gd fmla="*/ 769257 h 4934857" name="connsiteY5"/>
              <a:gd fmla="*/ 1016000 w 8824685" name="connsiteX6"/>
              <a:gd fmla="*/ 1422400 h 4934857" name="connsiteY6"/>
              <a:gd fmla="*/ 0 w 8824685" name="connsiteX7"/>
              <a:gd fmla="*/ 2627086 h 4934857" name="connsiteY7"/>
              <a:gd fmla="*/ 870857 w 8824685" name="connsiteX8"/>
              <a:gd fmla="*/ 4470400 h 4934857" name="connsiteY8"/>
              <a:gd fmla="*/ 3672114 w 8824685" name="connsiteX9"/>
              <a:gd fmla="*/ 4934857 h 4934857" name="connsiteY9"/>
              <a:gd fmla="*/ 6778171 w 8824685" name="connsiteX10"/>
              <a:gd fmla="*/ 4412343 h 4934857" name="connsiteY10"/>
              <a:gd fmla="*/ 8824685 w 8824685" name="connsiteX11"/>
              <a:gd fmla="*/ 3265714 h 4934857" name="connsiteY11"/>
              <a:gd fmla="*/ 8113485 w 8824685" name="connsiteX12"/>
              <a:gd fmla="*/ 1335314 h 4934857" name="connsiteY12"/>
              <a:gd fmla="*/ 4789714 w 8824685" name="connsiteX13"/>
              <a:gd fmla="*/ 754743 h 4934857" name="connsiteY13"/>
              <a:gd fmla="*/ 4020457 w 8824685" name="connsiteX14"/>
              <a:gd fmla="*/ 493486 h 4934857" name="connsiteY14"/>
              <a:gd fmla="*/ 4122057 w 8824685" name="connsiteX15"/>
              <a:gd fmla="*/ 159657 h 4934857" name="connsiteY15"/>
              <a:gd fmla="*/ 3149600 w 8824685" name="connsiteX16"/>
              <a:gd fmla="*/ 0 h 4934857" name="connsiteY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b="b" l="l" r="r" t="t"/>
            <a:pathLst>
              <a:path h="4934857" w="8824685">
                <a:moveTo>
                  <a:pt x="3149600" y="0"/>
                </a:moveTo>
                <a:lnTo>
                  <a:pt x="3860800" y="333829"/>
                </a:lnTo>
                <a:lnTo>
                  <a:pt x="3570514" y="493486"/>
                </a:lnTo>
                <a:lnTo>
                  <a:pt x="4136571" y="957943"/>
                </a:lnTo>
                <a:lnTo>
                  <a:pt x="3497943" y="1059543"/>
                </a:lnTo>
                <a:lnTo>
                  <a:pt x="2177143" y="769257"/>
                </a:lnTo>
                <a:lnTo>
                  <a:pt x="1016000" y="1422400"/>
                </a:lnTo>
                <a:lnTo>
                  <a:pt x="0" y="2627086"/>
                </a:lnTo>
                <a:lnTo>
                  <a:pt x="870857" y="4470400"/>
                </a:lnTo>
                <a:lnTo>
                  <a:pt x="3672114" y="4934857"/>
                </a:lnTo>
                <a:lnTo>
                  <a:pt x="6778171" y="4412343"/>
                </a:lnTo>
                <a:lnTo>
                  <a:pt x="8824685" y="3265714"/>
                </a:lnTo>
                <a:lnTo>
                  <a:pt x="8113485" y="1335314"/>
                </a:lnTo>
                <a:lnTo>
                  <a:pt x="4789714" y="754743"/>
                </a:lnTo>
                <a:lnTo>
                  <a:pt x="4020457" y="493486"/>
                </a:lnTo>
                <a:lnTo>
                  <a:pt x="4122057" y="159657"/>
                </a:lnTo>
                <a:lnTo>
                  <a:pt x="314960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直角三角形 1"/>
          <p:cNvSpPr/>
          <p:nvPr/>
        </p:nvSpPr>
        <p:spPr>
          <a:xfrm flipH="1" flipV="1">
            <a:off x="11761694" y="0"/>
            <a:ext cx="430306" cy="430306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直角三角形 2"/>
          <p:cNvSpPr/>
          <p:nvPr/>
        </p:nvSpPr>
        <p:spPr>
          <a:xfrm flipH="1">
            <a:off x="11761694" y="6427694"/>
            <a:ext cx="430306" cy="430306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直角三角形 3"/>
          <p:cNvSpPr/>
          <p:nvPr/>
        </p:nvSpPr>
        <p:spPr>
          <a:xfrm flipV="1">
            <a:off x="0" y="0"/>
            <a:ext cx="430306" cy="430306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直角三角形 4"/>
          <p:cNvSpPr/>
          <p:nvPr/>
        </p:nvSpPr>
        <p:spPr>
          <a:xfrm>
            <a:off x="-1" y="6426000"/>
            <a:ext cx="432000" cy="432000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b="1132" l="7777" r="25068" t="771"/>
          <a:stretch>
            <a:fillRect/>
          </a:stretch>
        </p:blipFill>
        <p:spPr>
          <a:xfrm>
            <a:off x="2661338" y="2953549"/>
            <a:ext cx="2401200" cy="2401200"/>
          </a:xfrm>
          <a:prstGeom prst="ellipse">
            <a:avLst/>
          </a:prstGeom>
          <a:ln w="57150">
            <a:solidFill>
              <a:schemeClr val="bg1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5195888" y="4426135"/>
            <a:ext cx="349187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成功=聚焦×投入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39788" y="710268"/>
            <a:ext cx="402045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457200" marL="457200">
              <a:buClr>
                <a:srgbClr val="0A5482"/>
              </a:buClr>
              <a:buFont charset="2" panose="05000000000000000000" pitchFamily="2" typeface="Wingdings"/>
              <a:buChar char="u"/>
            </a:pPr>
            <a:r>
              <a:rPr altLang="en-US" b="1" lang="zh-CN" smtClean="0" sz="2800">
                <a:latin charset="-122" pitchFamily="50" typeface="造字工房悦圆演示版常规体"/>
                <a:ea charset="-122" pitchFamily="50" typeface="造字工房悦圆演示版常规体"/>
              </a:rPr>
              <a:t>钉子法则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258481" y="3037687"/>
            <a:ext cx="3847420" cy="120243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5000"/>
              </a:lnSpc>
            </a:pPr>
            <a:r>
              <a:rPr altLang="en-US" b="1" lang="zh-CN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“聚焦”正如钉子的尖儿，在职场上就是我们选择的突破点，而“投入”就是我们的努力和坚持。</a:t>
            </a:r>
          </a:p>
        </p:txBody>
      </p:sp>
    </p:spTree>
    <p:extLst>
      <p:ext uri="{BB962C8B-B14F-4D97-AF65-F5344CB8AC3E}">
        <p14:creationId val="4236774922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839788" y="702894"/>
            <a:ext cx="3274888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457200" marL="457200">
              <a:buClr>
                <a:srgbClr val="0A5482"/>
              </a:buClr>
              <a:buFont charset="2" panose="05000000000000000000" pitchFamily="2" typeface="Wingdings"/>
              <a:buChar char="u"/>
            </a:pPr>
            <a:r>
              <a:rPr altLang="en-US" b="1" lang="zh-CN" smtClean="0" sz="2800">
                <a:latin charset="-122" pitchFamily="50" typeface="造字工房悦圆演示版常规体"/>
                <a:ea charset="-122" pitchFamily="50" typeface="造字工房悦圆演示版常规体"/>
              </a:rPr>
              <a:t>把事情做到极致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00322" y="4661588"/>
            <a:ext cx="2606249" cy="1632485"/>
          </a:xfrm>
          <a:prstGeom prst="rect">
            <a:avLst/>
          </a:prstGeom>
          <a:ln w="57150">
            <a:solidFill>
              <a:srgbClr val="0A5482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398286" y="3444473"/>
            <a:ext cx="3066757" cy="2033357"/>
          </a:xfrm>
          <a:prstGeom prst="rect">
            <a:avLst/>
          </a:prstGeom>
          <a:ln w="57150">
            <a:solidFill>
              <a:srgbClr val="0A5482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824776" y="2011681"/>
            <a:ext cx="4912146" cy="2763082"/>
          </a:xfrm>
          <a:prstGeom prst="rect">
            <a:avLst/>
          </a:prstGeom>
          <a:ln w="57150">
            <a:solidFill>
              <a:srgbClr val="0A5482"/>
            </a:solidFill>
          </a:ln>
        </p:spPr>
      </p:pic>
      <p:sp>
        <p:nvSpPr>
          <p:cNvPr id="8" name="燕尾形 7"/>
          <p:cNvSpPr/>
          <p:nvPr/>
        </p:nvSpPr>
        <p:spPr>
          <a:xfrm>
            <a:off x="2642128" y="3835359"/>
            <a:ext cx="464443" cy="464443"/>
          </a:xfrm>
          <a:prstGeom prst="chevron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9" name="燕尾形 8"/>
          <p:cNvSpPr/>
          <p:nvPr/>
        </p:nvSpPr>
        <p:spPr>
          <a:xfrm>
            <a:off x="6000600" y="2655067"/>
            <a:ext cx="464443" cy="464443"/>
          </a:xfrm>
          <a:prstGeom prst="chevron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39788" y="1411496"/>
            <a:ext cx="966710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简单的一页，七易其稿，这难道不是把事情做到极致最好的例子吗？</a:t>
            </a:r>
          </a:p>
        </p:txBody>
      </p:sp>
      <p:sp>
        <p:nvSpPr>
          <p:cNvPr id="10" name="直角三角形 9"/>
          <p:cNvSpPr/>
          <p:nvPr/>
        </p:nvSpPr>
        <p:spPr>
          <a:xfrm flipH="1" flipV="1">
            <a:off x="11761694" y="0"/>
            <a:ext cx="430306" cy="430306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直角三角形 11"/>
          <p:cNvSpPr/>
          <p:nvPr/>
        </p:nvSpPr>
        <p:spPr>
          <a:xfrm flipH="1">
            <a:off x="11761694" y="6427694"/>
            <a:ext cx="430306" cy="430306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直角三角形 12"/>
          <p:cNvSpPr/>
          <p:nvPr/>
        </p:nvSpPr>
        <p:spPr>
          <a:xfrm flipV="1">
            <a:off x="0" y="0"/>
            <a:ext cx="430306" cy="430306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直角三角形 13"/>
          <p:cNvSpPr/>
          <p:nvPr/>
        </p:nvSpPr>
        <p:spPr>
          <a:xfrm>
            <a:off x="-1" y="6426000"/>
            <a:ext cx="432000" cy="432000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978404491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椭圆 2"/>
          <p:cNvSpPr/>
          <p:nvPr/>
        </p:nvSpPr>
        <p:spPr>
          <a:xfrm>
            <a:off x="-1488621" y="3286237"/>
            <a:ext cx="5272505" cy="5272505"/>
          </a:xfrm>
          <a:prstGeom prst="ellips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/>
          <p:cNvSpPr txBox="1"/>
          <p:nvPr/>
        </p:nvSpPr>
        <p:spPr>
          <a:xfrm>
            <a:off x="-207183" y="5480052"/>
            <a:ext cx="5213704" cy="3017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9600">
                <a:solidFill>
                  <a:schemeClr val="bg1"/>
                </a:solidFill>
                <a:latin charset="-122" pitchFamily="50" typeface="造字工房尚黑 G0v1 常规体"/>
                <a:ea charset="-122" pitchFamily="50" typeface="造字工房尚黑 G0v1 常规体"/>
              </a:rPr>
              <a:t>Promotion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79163" y="3728177"/>
            <a:ext cx="977569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5400">
                <a:solidFill>
                  <a:schemeClr val="bg1"/>
                </a:solidFill>
                <a:latin charset="-122" pitchFamily="50" typeface="造字工房尚黑 G0v1 常规体"/>
                <a:ea charset="-122" pitchFamily="50" typeface="造字工房尚黑 G0v1 常规体"/>
              </a:rPr>
              <a:t>推广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506025" y="4223611"/>
            <a:ext cx="747579" cy="747579"/>
            <a:chOff x="2022298" y="4326598"/>
            <a:chExt cx="1145381" cy="1145381"/>
          </a:xfrm>
        </p:grpSpPr>
        <p:sp>
          <p:nvSpPr>
            <p:cNvPr id="9" name="椭圆 8"/>
            <p:cNvSpPr/>
            <p:nvPr/>
          </p:nvSpPr>
          <p:spPr>
            <a:xfrm>
              <a:off x="2022298" y="4326598"/>
              <a:ext cx="1145381" cy="11453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椭圆 5"/>
            <p:cNvSpPr/>
            <p:nvPr/>
          </p:nvSpPr>
          <p:spPr>
            <a:xfrm>
              <a:off x="2192557" y="4496857"/>
              <a:ext cx="804862" cy="804862"/>
            </a:xfrm>
            <a:prstGeom prst="ellipse">
              <a:avLst/>
            </a:prstGeom>
            <a:solidFill>
              <a:srgbClr val="0A5482"/>
            </a:solidFill>
            <a:ln>
              <a:solidFill>
                <a:srgbClr val="0A54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椭圆 6"/>
            <p:cNvSpPr/>
            <p:nvPr/>
          </p:nvSpPr>
          <p:spPr>
            <a:xfrm>
              <a:off x="2287957" y="4592257"/>
              <a:ext cx="628650" cy="62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2" name="任意多边形 11"/>
          <p:cNvSpPr/>
          <p:nvPr/>
        </p:nvSpPr>
        <p:spPr>
          <a:xfrm>
            <a:off x="2895600" y="2776541"/>
            <a:ext cx="5410200" cy="1828800"/>
          </a:xfrm>
          <a:custGeom>
            <a:gdLst>
              <a:gd fmla="*/ 0 w 5410200" name="connsiteX0"/>
              <a:gd fmla="*/ 1828800 h 1828800" name="connsiteY0"/>
              <a:gd fmla="*/ 1638300 w 5410200" name="connsiteX1"/>
              <a:gd fmla="*/ 0 h 1828800" name="connsiteY1"/>
              <a:gd fmla="*/ 5410200 w 5410200" name="connsiteX2"/>
              <a:gd fmla="*/ 0 h 182880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1828800" w="5410200">
                <a:moveTo>
                  <a:pt x="0" y="1828800"/>
                </a:moveTo>
                <a:lnTo>
                  <a:pt x="1638300" y="0"/>
                </a:lnTo>
                <a:lnTo>
                  <a:pt x="5410200" y="0"/>
                </a:lnTo>
              </a:path>
            </a:pathLst>
          </a:custGeom>
          <a:noFill/>
          <a:ln w="38100">
            <a:solidFill>
              <a:srgbClr val="0A5482"/>
            </a:solidFill>
            <a:headEnd len="med" type="oval" w="med"/>
            <a:tailEnd len="med" type="oval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椭圆 14"/>
          <p:cNvSpPr/>
          <p:nvPr/>
        </p:nvSpPr>
        <p:spPr>
          <a:xfrm>
            <a:off x="10236919" y="-1410113"/>
            <a:ext cx="3500852" cy="3500852"/>
          </a:xfrm>
          <a:prstGeom prst="ellips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文本框 15"/>
          <p:cNvSpPr txBox="1"/>
          <p:nvPr/>
        </p:nvSpPr>
        <p:spPr>
          <a:xfrm>
            <a:off x="4499427" y="2269412"/>
            <a:ext cx="402045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457200" marL="457200">
              <a:buClr>
                <a:srgbClr val="0A5482"/>
              </a:buClr>
              <a:buFont charset="2" panose="05000000000000000000" pitchFamily="2" typeface="Wingdings"/>
              <a:buChar char="u"/>
            </a:pPr>
            <a:r>
              <a:rPr altLang="en-US" b="1" lang="zh-CN" smtClean="0" sz="2800">
                <a:latin charset="-122" pitchFamily="50" typeface="造字工房悦圆演示版常规体"/>
                <a:ea charset="-122" pitchFamily="50" typeface="造字工房悦圆演示版常规体"/>
              </a:rPr>
              <a:t>个人品牌的塑造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752681" y="518085"/>
            <a:ext cx="143931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3200">
                <a:pattFill prst="smGrid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anose="02010600040101010101" pitchFamily="2" typeface="华文细黑"/>
                <a:ea charset="-122" panose="02010600040101010101" pitchFamily="2" typeface="华文细黑"/>
              </a:rPr>
              <a:t>No.4P</a:t>
            </a:r>
          </a:p>
        </p:txBody>
      </p:sp>
    </p:spTree>
    <p:extLst>
      <p:ext uri="{BB962C8B-B14F-4D97-AF65-F5344CB8AC3E}">
        <p14:creationId val="2943388442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" name="组合 19"/>
          <p:cNvGrpSpPr/>
          <p:nvPr/>
        </p:nvGrpSpPr>
        <p:grpSpPr>
          <a:xfrm>
            <a:off x="1117600" y="1295400"/>
            <a:ext cx="9359900" cy="4991100"/>
            <a:chOff x="1117600" y="1295400"/>
            <a:chExt cx="9359900" cy="4991100"/>
          </a:xfrm>
        </p:grpSpPr>
        <p:sp>
          <p:nvSpPr>
            <p:cNvPr id="19" name="任意多边形 18"/>
            <p:cNvSpPr/>
            <p:nvPr/>
          </p:nvSpPr>
          <p:spPr>
            <a:xfrm>
              <a:off x="1219200" y="1346200"/>
              <a:ext cx="9258300" cy="4940300"/>
            </a:xfrm>
            <a:custGeom>
              <a:gdLst>
                <a:gd fmla="*/ 2120900 w 9258300" name="connsiteX0"/>
                <a:gd fmla="*/ 0 h 4940300" name="connsiteY0"/>
                <a:gd fmla="*/ 2578100 w 9258300" name="connsiteX1"/>
                <a:gd fmla="*/ 304800 h 4940300" name="connsiteY1"/>
                <a:gd fmla="*/ 2019300 w 9258300" name="connsiteX2"/>
                <a:gd fmla="*/ 431800 h 4940300" name="connsiteY2"/>
                <a:gd fmla="*/ 2095500 w 9258300" name="connsiteX3"/>
                <a:gd fmla="*/ 596900 h 4940300" name="connsiteY3"/>
                <a:gd fmla="*/ 1104900 w 9258300" name="connsiteX4"/>
                <a:gd fmla="*/ 787400 h 4940300" name="connsiteY4"/>
                <a:gd fmla="*/ 279400 w 9258300" name="connsiteX5"/>
                <a:gd fmla="*/ 1079500 h 4940300" name="connsiteY5"/>
                <a:gd fmla="*/ 0 w 9258300" name="connsiteX6"/>
                <a:gd fmla="*/ 3238500 h 4940300" name="connsiteY6"/>
                <a:gd fmla="*/ 698500 w 9258300" name="connsiteX7"/>
                <a:gd fmla="*/ 4864100 h 4940300" name="connsiteY7"/>
                <a:gd fmla="*/ 2730500 w 9258300" name="connsiteX8"/>
                <a:gd fmla="*/ 4940300 h 4940300" name="connsiteY8"/>
                <a:gd fmla="*/ 6667500 w 9258300" name="connsiteX9"/>
                <a:gd fmla="*/ 4749800 h 4940300" name="connsiteY9"/>
                <a:gd fmla="*/ 8610600 w 9258300" name="connsiteX10"/>
                <a:gd fmla="*/ 3708400 h 4940300" name="connsiteY10"/>
                <a:gd fmla="*/ 9258300 w 9258300" name="connsiteX11"/>
                <a:gd fmla="*/ 2425700 h 4940300" name="connsiteY11"/>
                <a:gd fmla="*/ 9004300 w 9258300" name="connsiteX12"/>
                <a:gd fmla="*/ 812800 h 4940300" name="connsiteY12"/>
                <a:gd fmla="*/ 5041900 w 9258300" name="connsiteX13"/>
                <a:gd fmla="*/ 1308100 h 4940300" name="connsiteY13"/>
                <a:gd fmla="*/ 3479800 w 9258300" name="connsiteX14"/>
                <a:gd fmla="*/ 990600 h 4940300" name="connsiteY14"/>
                <a:gd fmla="*/ 2120900 w 9258300" name="connsiteX15"/>
                <a:gd fmla="*/ 939800 h 4940300" name="connsiteY15"/>
                <a:gd fmla="*/ 2832100 w 9258300" name="connsiteX16"/>
                <a:gd fmla="*/ 749300 h 4940300" name="connsiteY16"/>
                <a:gd fmla="*/ 2374900 w 9258300" name="connsiteX17"/>
                <a:gd fmla="*/ 571500 h 4940300" name="connsiteY17"/>
                <a:gd fmla="*/ 2984500 w 9258300" name="connsiteX18"/>
                <a:gd fmla="*/ 317500 h 4940300" name="connsiteY18"/>
                <a:gd fmla="*/ 2120900 w 9258300" name="connsiteX19"/>
                <a:gd fmla="*/ 0 h 4940300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4940300" w="9258300">
                  <a:moveTo>
                    <a:pt x="2120900" y="0"/>
                  </a:moveTo>
                  <a:lnTo>
                    <a:pt x="2578100" y="304800"/>
                  </a:lnTo>
                  <a:lnTo>
                    <a:pt x="2019300" y="431800"/>
                  </a:lnTo>
                  <a:lnTo>
                    <a:pt x="2095500" y="596900"/>
                  </a:lnTo>
                  <a:lnTo>
                    <a:pt x="1104900" y="787400"/>
                  </a:lnTo>
                  <a:lnTo>
                    <a:pt x="279400" y="1079500"/>
                  </a:lnTo>
                  <a:lnTo>
                    <a:pt x="0" y="3238500"/>
                  </a:lnTo>
                  <a:lnTo>
                    <a:pt x="698500" y="4864100"/>
                  </a:lnTo>
                  <a:lnTo>
                    <a:pt x="2730500" y="4940300"/>
                  </a:lnTo>
                  <a:lnTo>
                    <a:pt x="6667500" y="4749800"/>
                  </a:lnTo>
                  <a:lnTo>
                    <a:pt x="8610600" y="3708400"/>
                  </a:lnTo>
                  <a:lnTo>
                    <a:pt x="9258300" y="2425700"/>
                  </a:lnTo>
                  <a:lnTo>
                    <a:pt x="9004300" y="812800"/>
                  </a:lnTo>
                  <a:lnTo>
                    <a:pt x="5041900" y="1308100"/>
                  </a:lnTo>
                  <a:lnTo>
                    <a:pt x="3479800" y="990600"/>
                  </a:lnTo>
                  <a:lnTo>
                    <a:pt x="2120900" y="939800"/>
                  </a:lnTo>
                  <a:lnTo>
                    <a:pt x="2832100" y="749300"/>
                  </a:lnTo>
                  <a:lnTo>
                    <a:pt x="2374900" y="571500"/>
                  </a:lnTo>
                  <a:lnTo>
                    <a:pt x="2984500" y="317500"/>
                  </a:lnTo>
                  <a:lnTo>
                    <a:pt x="212090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1117600" y="1295400"/>
              <a:ext cx="9258300" cy="4940300"/>
            </a:xfrm>
            <a:custGeom>
              <a:gdLst>
                <a:gd fmla="*/ 2120900 w 9258300" name="connsiteX0"/>
                <a:gd fmla="*/ 0 h 4940300" name="connsiteY0"/>
                <a:gd fmla="*/ 2578100 w 9258300" name="connsiteX1"/>
                <a:gd fmla="*/ 304800 h 4940300" name="connsiteY1"/>
                <a:gd fmla="*/ 2019300 w 9258300" name="connsiteX2"/>
                <a:gd fmla="*/ 431800 h 4940300" name="connsiteY2"/>
                <a:gd fmla="*/ 2095500 w 9258300" name="connsiteX3"/>
                <a:gd fmla="*/ 596900 h 4940300" name="connsiteY3"/>
                <a:gd fmla="*/ 1104900 w 9258300" name="connsiteX4"/>
                <a:gd fmla="*/ 787400 h 4940300" name="connsiteY4"/>
                <a:gd fmla="*/ 279400 w 9258300" name="connsiteX5"/>
                <a:gd fmla="*/ 1079500 h 4940300" name="connsiteY5"/>
                <a:gd fmla="*/ 0 w 9258300" name="connsiteX6"/>
                <a:gd fmla="*/ 3238500 h 4940300" name="connsiteY6"/>
                <a:gd fmla="*/ 698500 w 9258300" name="connsiteX7"/>
                <a:gd fmla="*/ 4864100 h 4940300" name="connsiteY7"/>
                <a:gd fmla="*/ 2730500 w 9258300" name="connsiteX8"/>
                <a:gd fmla="*/ 4940300 h 4940300" name="connsiteY8"/>
                <a:gd fmla="*/ 6667500 w 9258300" name="connsiteX9"/>
                <a:gd fmla="*/ 4749800 h 4940300" name="connsiteY9"/>
                <a:gd fmla="*/ 8610600 w 9258300" name="connsiteX10"/>
                <a:gd fmla="*/ 3708400 h 4940300" name="connsiteY10"/>
                <a:gd fmla="*/ 9258300 w 9258300" name="connsiteX11"/>
                <a:gd fmla="*/ 2425700 h 4940300" name="connsiteY11"/>
                <a:gd fmla="*/ 9004300 w 9258300" name="connsiteX12"/>
                <a:gd fmla="*/ 812800 h 4940300" name="connsiteY12"/>
                <a:gd fmla="*/ 5041900 w 9258300" name="connsiteX13"/>
                <a:gd fmla="*/ 1308100 h 4940300" name="connsiteY13"/>
                <a:gd fmla="*/ 3479800 w 9258300" name="connsiteX14"/>
                <a:gd fmla="*/ 990600 h 4940300" name="connsiteY14"/>
                <a:gd fmla="*/ 2120900 w 9258300" name="connsiteX15"/>
                <a:gd fmla="*/ 939800 h 4940300" name="connsiteY15"/>
                <a:gd fmla="*/ 2832100 w 9258300" name="connsiteX16"/>
                <a:gd fmla="*/ 749300 h 4940300" name="connsiteY16"/>
                <a:gd fmla="*/ 2374900 w 9258300" name="connsiteX17"/>
                <a:gd fmla="*/ 571500 h 4940300" name="connsiteY17"/>
                <a:gd fmla="*/ 2984500 w 9258300" name="connsiteX18"/>
                <a:gd fmla="*/ 317500 h 4940300" name="connsiteY18"/>
                <a:gd fmla="*/ 2120900 w 9258300" name="connsiteX19"/>
                <a:gd fmla="*/ 0 h 4940300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4940300" w="9258300">
                  <a:moveTo>
                    <a:pt x="2120900" y="0"/>
                  </a:moveTo>
                  <a:lnTo>
                    <a:pt x="2578100" y="304800"/>
                  </a:lnTo>
                  <a:lnTo>
                    <a:pt x="2019300" y="431800"/>
                  </a:lnTo>
                  <a:lnTo>
                    <a:pt x="2095500" y="596900"/>
                  </a:lnTo>
                  <a:lnTo>
                    <a:pt x="1104900" y="787400"/>
                  </a:lnTo>
                  <a:lnTo>
                    <a:pt x="279400" y="1079500"/>
                  </a:lnTo>
                  <a:lnTo>
                    <a:pt x="0" y="3238500"/>
                  </a:lnTo>
                  <a:lnTo>
                    <a:pt x="698500" y="4864100"/>
                  </a:lnTo>
                  <a:lnTo>
                    <a:pt x="2730500" y="4940300"/>
                  </a:lnTo>
                  <a:lnTo>
                    <a:pt x="6667500" y="4749800"/>
                  </a:lnTo>
                  <a:lnTo>
                    <a:pt x="8610600" y="3708400"/>
                  </a:lnTo>
                  <a:lnTo>
                    <a:pt x="9258300" y="2425700"/>
                  </a:lnTo>
                  <a:lnTo>
                    <a:pt x="9004300" y="812800"/>
                  </a:lnTo>
                  <a:lnTo>
                    <a:pt x="5041900" y="1308100"/>
                  </a:lnTo>
                  <a:lnTo>
                    <a:pt x="3479800" y="990600"/>
                  </a:lnTo>
                  <a:lnTo>
                    <a:pt x="2120900" y="939800"/>
                  </a:lnTo>
                  <a:lnTo>
                    <a:pt x="2832100" y="749300"/>
                  </a:lnTo>
                  <a:lnTo>
                    <a:pt x="2374900" y="571500"/>
                  </a:lnTo>
                  <a:lnTo>
                    <a:pt x="2984500" y="317500"/>
                  </a:lnTo>
                  <a:lnTo>
                    <a:pt x="212090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839788" y="710268"/>
            <a:ext cx="582771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457200" marL="457200">
              <a:buClr>
                <a:srgbClr val="0A5482"/>
              </a:buClr>
              <a:buFont charset="2" panose="05000000000000000000" pitchFamily="2" typeface="Wingdings"/>
              <a:buChar char="u"/>
            </a:pPr>
            <a:r>
              <a:rPr altLang="en-US" b="1" lang="zh-CN" smtClean="0" sz="2800">
                <a:latin charset="-122" pitchFamily="50" typeface="造字工房悦圆演示版常规体"/>
                <a:ea charset="-122" pitchFamily="50" typeface="造字工房悦圆演示版常规体"/>
              </a:rPr>
              <a:t>个人品牌营销（漏斗营销理论）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702125" y="3121411"/>
            <a:ext cx="5207195" cy="2148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5000"/>
              </a:lnSpc>
            </a:pPr>
            <a:r>
              <a:rPr altLang="en-US" b="1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听说（知名度越高，你的机会越大）</a:t>
            </a:r>
          </a:p>
          <a:p>
            <a:pPr>
              <a:lnSpc>
                <a:spcPct val="135000"/>
              </a:lnSpc>
            </a:pPr>
            <a:r>
              <a:rPr altLang="en-US" b="1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了解（介绍个人背景，提供更多信息）</a:t>
            </a:r>
          </a:p>
          <a:p>
            <a:pPr>
              <a:lnSpc>
                <a:spcPct val="135000"/>
              </a:lnSpc>
            </a:pPr>
            <a:r>
              <a:rPr altLang="en-US" b="1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信任（解决客户疑虑）</a:t>
            </a:r>
          </a:p>
          <a:p>
            <a:pPr>
              <a:lnSpc>
                <a:spcPct val="135000"/>
              </a:lnSpc>
            </a:pPr>
            <a:r>
              <a:rPr altLang="en-US" b="1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成交（解决销售问题）</a:t>
            </a:r>
          </a:p>
          <a:p>
            <a:pPr>
              <a:lnSpc>
                <a:spcPct val="135000"/>
              </a:lnSpc>
            </a:pPr>
            <a:r>
              <a:rPr altLang="en-US" b="1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推荐（让客户主动为你推荐）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744198" y="2378124"/>
            <a:ext cx="282760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把自己当产品推销</a:t>
            </a:r>
          </a:p>
        </p:txBody>
      </p:sp>
      <p:sp>
        <p:nvSpPr>
          <p:cNvPr id="5" name="直角三角形 4"/>
          <p:cNvSpPr/>
          <p:nvPr/>
        </p:nvSpPr>
        <p:spPr>
          <a:xfrm flipH="1" flipV="1">
            <a:off x="11761694" y="0"/>
            <a:ext cx="430306" cy="430306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直角三角形 5"/>
          <p:cNvSpPr/>
          <p:nvPr/>
        </p:nvSpPr>
        <p:spPr>
          <a:xfrm flipH="1">
            <a:off x="11761694" y="6427694"/>
            <a:ext cx="430306" cy="430306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直角三角形 6"/>
          <p:cNvSpPr/>
          <p:nvPr/>
        </p:nvSpPr>
        <p:spPr>
          <a:xfrm flipV="1">
            <a:off x="0" y="0"/>
            <a:ext cx="430306" cy="430306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直角三角形 7"/>
          <p:cNvSpPr/>
          <p:nvPr/>
        </p:nvSpPr>
        <p:spPr>
          <a:xfrm>
            <a:off x="-1" y="6426000"/>
            <a:ext cx="432000" cy="432000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梯形 8"/>
          <p:cNvSpPr/>
          <p:nvPr/>
        </p:nvSpPr>
        <p:spPr>
          <a:xfrm rot="10800000">
            <a:off x="1841500" y="3022600"/>
            <a:ext cx="2209800" cy="2672588"/>
          </a:xfrm>
          <a:prstGeom prst="trapezoid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文本框 9"/>
          <p:cNvSpPr txBox="1"/>
          <p:nvPr/>
        </p:nvSpPr>
        <p:spPr>
          <a:xfrm>
            <a:off x="2624210" y="3177615"/>
            <a:ext cx="774700" cy="2377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听说</a:t>
            </a:r>
          </a:p>
          <a:p>
            <a:pPr>
              <a:lnSpc>
                <a:spcPct val="150000"/>
              </a:lnSpc>
            </a:pPr>
            <a:r>
              <a:rPr altLang="en-US" b="1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了解</a:t>
            </a:r>
          </a:p>
          <a:p>
            <a:pPr>
              <a:lnSpc>
                <a:spcPct val="150000"/>
              </a:lnSpc>
            </a:pPr>
            <a:r>
              <a:rPr altLang="en-US" b="1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信任</a:t>
            </a:r>
          </a:p>
          <a:p>
            <a:pPr>
              <a:lnSpc>
                <a:spcPct val="150000"/>
              </a:lnSpc>
            </a:pPr>
            <a:r>
              <a:rPr altLang="en-US" b="1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成交</a:t>
            </a:r>
          </a:p>
          <a:p>
            <a:pPr>
              <a:lnSpc>
                <a:spcPct val="150000"/>
              </a:lnSpc>
            </a:pPr>
            <a:r>
              <a:rPr altLang="en-US" b="1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推荐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1993900" y="3636838"/>
            <a:ext cx="1925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081424" y="4132138"/>
            <a:ext cx="17504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160990" y="4627438"/>
            <a:ext cx="159133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273681" y="5135438"/>
            <a:ext cx="13151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765505098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椭圆 2"/>
          <p:cNvSpPr/>
          <p:nvPr/>
        </p:nvSpPr>
        <p:spPr>
          <a:xfrm>
            <a:off x="-1488621" y="3286237"/>
            <a:ext cx="5272505" cy="5272505"/>
          </a:xfrm>
          <a:prstGeom prst="ellips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/>
          <p:cNvSpPr txBox="1"/>
          <p:nvPr/>
        </p:nvSpPr>
        <p:spPr>
          <a:xfrm>
            <a:off x="-18499" y="5480052"/>
            <a:ext cx="5213704" cy="3017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9600">
                <a:solidFill>
                  <a:schemeClr val="bg1"/>
                </a:solidFill>
                <a:latin charset="-122" pitchFamily="50" typeface="造字工房尚黑 G0v1 常规体"/>
                <a:ea charset="-122" pitchFamily="50" typeface="造字工房尚黑 G0v1 常规体"/>
              </a:rPr>
              <a:t>Persistence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58846" y="3714749"/>
            <a:ext cx="977569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5400">
                <a:solidFill>
                  <a:schemeClr val="bg1"/>
                </a:solidFill>
                <a:latin charset="-122" pitchFamily="50" typeface="造字工房尚黑 G0v1 常规体"/>
                <a:ea charset="-122" pitchFamily="50" typeface="造字工房尚黑 G0v1 常规体"/>
              </a:rPr>
              <a:t>坚持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506025" y="4223611"/>
            <a:ext cx="747579" cy="747579"/>
            <a:chOff x="2022298" y="4326598"/>
            <a:chExt cx="1145381" cy="1145381"/>
          </a:xfrm>
        </p:grpSpPr>
        <p:sp>
          <p:nvSpPr>
            <p:cNvPr id="9" name="椭圆 8"/>
            <p:cNvSpPr/>
            <p:nvPr/>
          </p:nvSpPr>
          <p:spPr>
            <a:xfrm>
              <a:off x="2022298" y="4326598"/>
              <a:ext cx="1145381" cy="11453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椭圆 5"/>
            <p:cNvSpPr/>
            <p:nvPr/>
          </p:nvSpPr>
          <p:spPr>
            <a:xfrm>
              <a:off x="2192557" y="4496857"/>
              <a:ext cx="804862" cy="804862"/>
            </a:xfrm>
            <a:prstGeom prst="ellipse">
              <a:avLst/>
            </a:prstGeom>
            <a:solidFill>
              <a:srgbClr val="0A5482"/>
            </a:solidFill>
            <a:ln>
              <a:solidFill>
                <a:srgbClr val="0A54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椭圆 6"/>
            <p:cNvSpPr/>
            <p:nvPr/>
          </p:nvSpPr>
          <p:spPr>
            <a:xfrm>
              <a:off x="2287957" y="4592257"/>
              <a:ext cx="628650" cy="62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2" name="任意多边形 11"/>
          <p:cNvSpPr/>
          <p:nvPr/>
        </p:nvSpPr>
        <p:spPr>
          <a:xfrm>
            <a:off x="2895600" y="2776541"/>
            <a:ext cx="5410200" cy="1828800"/>
          </a:xfrm>
          <a:custGeom>
            <a:gdLst>
              <a:gd fmla="*/ 0 w 5410200" name="connsiteX0"/>
              <a:gd fmla="*/ 1828800 h 1828800" name="connsiteY0"/>
              <a:gd fmla="*/ 1638300 w 5410200" name="connsiteX1"/>
              <a:gd fmla="*/ 0 h 1828800" name="connsiteY1"/>
              <a:gd fmla="*/ 5410200 w 5410200" name="connsiteX2"/>
              <a:gd fmla="*/ 0 h 182880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1828800" w="5410200">
                <a:moveTo>
                  <a:pt x="0" y="1828800"/>
                </a:moveTo>
                <a:lnTo>
                  <a:pt x="1638300" y="0"/>
                </a:lnTo>
                <a:lnTo>
                  <a:pt x="5410200" y="0"/>
                </a:lnTo>
              </a:path>
            </a:pathLst>
          </a:custGeom>
          <a:noFill/>
          <a:ln w="38100">
            <a:solidFill>
              <a:srgbClr val="0A5482"/>
            </a:solidFill>
            <a:headEnd len="med" type="oval" w="med"/>
            <a:tailEnd len="med" type="oval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任意多边形 13"/>
          <p:cNvSpPr/>
          <p:nvPr/>
        </p:nvSpPr>
        <p:spPr>
          <a:xfrm>
            <a:off x="2902857" y="3918857"/>
            <a:ext cx="5399314" cy="682172"/>
          </a:xfrm>
          <a:custGeom>
            <a:gdLst>
              <a:gd fmla="*/ 0 w 5399314" name="connsiteX0"/>
              <a:gd fmla="*/ 682172 h 682172" name="connsiteY0"/>
              <a:gd fmla="*/ 1654628 w 5399314" name="connsiteX1"/>
              <a:gd fmla="*/ 0 h 682172" name="connsiteY1"/>
              <a:gd fmla="*/ 5399314 w 5399314" name="connsiteX2"/>
              <a:gd fmla="*/ 0 h 682172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682172" w="5399314">
                <a:moveTo>
                  <a:pt x="0" y="682172"/>
                </a:moveTo>
                <a:lnTo>
                  <a:pt x="1654628" y="0"/>
                </a:lnTo>
                <a:lnTo>
                  <a:pt x="5399314" y="0"/>
                </a:lnTo>
              </a:path>
            </a:pathLst>
          </a:custGeom>
          <a:noFill/>
          <a:ln w="38100">
            <a:solidFill>
              <a:srgbClr val="0A5482"/>
            </a:solidFill>
            <a:headEnd len="med" type="oval" w="med"/>
            <a:tailEnd len="med" type="oval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椭圆 14"/>
          <p:cNvSpPr/>
          <p:nvPr/>
        </p:nvSpPr>
        <p:spPr>
          <a:xfrm>
            <a:off x="10236919" y="-1410113"/>
            <a:ext cx="3500852" cy="3500852"/>
          </a:xfrm>
          <a:prstGeom prst="ellips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文本框 15"/>
          <p:cNvSpPr txBox="1"/>
          <p:nvPr/>
        </p:nvSpPr>
        <p:spPr>
          <a:xfrm>
            <a:off x="4499427" y="2269412"/>
            <a:ext cx="402045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457200" marL="457200">
              <a:buClr>
                <a:srgbClr val="0A5482"/>
              </a:buClr>
              <a:buFont charset="2" panose="05000000000000000000" pitchFamily="2" typeface="Wingdings"/>
              <a:buChar char="u"/>
            </a:pPr>
            <a:r>
              <a:rPr altLang="en-US" b="1" lang="zh-CN" smtClean="0" sz="2800">
                <a:latin charset="-122" pitchFamily="50" typeface="造字工房悦圆演示版常规体"/>
                <a:ea charset="-122" pitchFamily="50" typeface="造字工房悦圆演示版常规体"/>
              </a:rPr>
              <a:t>注意力集中久一点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499427" y="3411494"/>
            <a:ext cx="3274888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457200" marL="457200">
              <a:buClr>
                <a:srgbClr val="0A5482"/>
              </a:buClr>
              <a:buFont charset="2" panose="05000000000000000000" pitchFamily="2" typeface="Wingdings"/>
              <a:buChar char="u"/>
            </a:pPr>
            <a:r>
              <a:rPr altLang="en-US" b="1" lang="zh-CN" smtClean="0" sz="2800">
                <a:latin charset="-122" pitchFamily="50" typeface="造字工房悦圆演示版常规体"/>
                <a:ea charset="-122" pitchFamily="50" typeface="造字工房悦圆演示版常规体"/>
              </a:rPr>
              <a:t>对自己狠一点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752681" y="518085"/>
            <a:ext cx="143931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3200">
                <a:pattFill prst="smGrid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anose="02010600040101010101" pitchFamily="2" typeface="华文细黑"/>
                <a:ea charset="-122" panose="02010600040101010101" pitchFamily="2" typeface="华文细黑"/>
              </a:rPr>
              <a:t>No.5P</a:t>
            </a:r>
          </a:p>
        </p:txBody>
      </p:sp>
      <p:sp>
        <p:nvSpPr>
          <p:cNvPr id="2" name="任意多边形 1"/>
          <p:cNvSpPr/>
          <p:nvPr/>
        </p:nvSpPr>
        <p:spPr>
          <a:xfrm>
            <a:off x="2917371" y="4615543"/>
            <a:ext cx="5370286" cy="348343"/>
          </a:xfrm>
          <a:custGeom>
            <a:gdLst>
              <a:gd fmla="*/ 0 w 5370286" name="connsiteX0"/>
              <a:gd fmla="*/ 0 h 348343" name="connsiteY0"/>
              <a:gd fmla="*/ 1669143 w 5370286" name="connsiteX1"/>
              <a:gd fmla="*/ 348343 h 348343" name="connsiteY1"/>
              <a:gd fmla="*/ 5370286 w 5370286" name="connsiteX2"/>
              <a:gd fmla="*/ 348343 h 348343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348343" w="5370286">
                <a:moveTo>
                  <a:pt x="0" y="0"/>
                </a:moveTo>
                <a:lnTo>
                  <a:pt x="1669143" y="348343"/>
                </a:lnTo>
                <a:lnTo>
                  <a:pt x="5370286" y="348343"/>
                </a:lnTo>
              </a:path>
            </a:pathLst>
          </a:custGeom>
          <a:noFill/>
          <a:ln w="38100">
            <a:solidFill>
              <a:srgbClr val="0A5482"/>
            </a:solidFill>
            <a:headEnd len="med" type="oval" w="med"/>
            <a:tailEnd len="med" type="oval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文本框 18"/>
          <p:cNvSpPr txBox="1"/>
          <p:nvPr/>
        </p:nvSpPr>
        <p:spPr>
          <a:xfrm>
            <a:off x="4521200" y="4463783"/>
            <a:ext cx="3274888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457200" marL="457200">
              <a:buClr>
                <a:srgbClr val="0A5482"/>
              </a:buClr>
              <a:buFont charset="2" panose="05000000000000000000" pitchFamily="2" typeface="Wingdings"/>
              <a:buChar char="u"/>
            </a:pPr>
            <a:r>
              <a:rPr altLang="en-US" b="1" lang="zh-CN" smtClean="0" sz="2800">
                <a:latin charset="-122" pitchFamily="50" typeface="造字工房悦圆演示版常规体"/>
                <a:ea charset="-122" pitchFamily="50" typeface="造字工房悦圆演示版常规体"/>
              </a:rPr>
              <a:t>产品化管理</a:t>
            </a:r>
          </a:p>
        </p:txBody>
      </p:sp>
    </p:spTree>
    <p:extLst>
      <p:ext uri="{BB962C8B-B14F-4D97-AF65-F5344CB8AC3E}">
        <p14:creationId val="1928511315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任意多边形 9"/>
          <p:cNvSpPr/>
          <p:nvPr/>
        </p:nvSpPr>
        <p:spPr>
          <a:xfrm>
            <a:off x="2057400" y="1295400"/>
            <a:ext cx="9004300" cy="5041900"/>
          </a:xfrm>
          <a:custGeom>
            <a:gdLst>
              <a:gd fmla="*/ 177800 w 9004300" name="connsiteX0"/>
              <a:gd fmla="*/ 0 h 5041900" name="connsiteY0"/>
              <a:gd fmla="*/ 431800 w 9004300" name="connsiteX1"/>
              <a:gd fmla="*/ 558800 h 5041900" name="connsiteY1"/>
              <a:gd fmla="*/ 0 w 9004300" name="connsiteX2"/>
              <a:gd fmla="*/ 825500 h 5041900" name="connsiteY2"/>
              <a:gd fmla="*/ 812800 w 9004300" name="connsiteX3"/>
              <a:gd fmla="*/ 1295400 h 5041900" name="connsiteY3"/>
              <a:gd fmla="*/ 533400 w 9004300" name="connsiteX4"/>
              <a:gd fmla="*/ 1574800 h 5041900" name="connsiteY4"/>
              <a:gd fmla="*/ 241300 w 9004300" name="connsiteX5"/>
              <a:gd fmla="*/ 2298700 h 5041900" name="connsiteY5"/>
              <a:gd fmla="*/ 406400 w 9004300" name="connsiteX6"/>
              <a:gd fmla="*/ 4445000 h 5041900" name="connsiteY6"/>
              <a:gd fmla="*/ 3200400 w 9004300" name="connsiteX7"/>
              <a:gd fmla="*/ 5041900 h 5041900" name="connsiteY7"/>
              <a:gd fmla="*/ 7340600 w 9004300" name="connsiteX8"/>
              <a:gd fmla="*/ 4140200 h 5041900" name="connsiteY8"/>
              <a:gd fmla="*/ 9004300 w 9004300" name="connsiteX9"/>
              <a:gd fmla="*/ 3162300 h 5041900" name="connsiteY9"/>
              <a:gd fmla="*/ 8712200 w 9004300" name="connsiteX10"/>
              <a:gd fmla="*/ 1803400 h 5041900" name="connsiteY10"/>
              <a:gd fmla="*/ 8216900 w 9004300" name="connsiteX11"/>
              <a:gd fmla="*/ 1790700 h 5041900" name="connsiteY11"/>
              <a:gd fmla="*/ 3454400 w 9004300" name="connsiteX12"/>
              <a:gd fmla="*/ 1041400 h 5041900" name="connsiteY12"/>
              <a:gd fmla="*/ 1473200 w 9004300" name="connsiteX13"/>
              <a:gd fmla="*/ 1143000 h 5041900" name="connsiteY13"/>
              <a:gd fmla="*/ 533400 w 9004300" name="connsiteX14"/>
              <a:gd fmla="*/ 876300 h 5041900" name="connsiteY14"/>
              <a:gd fmla="*/ 711200 w 9004300" name="connsiteX15"/>
              <a:gd fmla="*/ 647700 h 5041900" name="connsiteY15"/>
              <a:gd fmla="*/ 177800 w 9004300" name="connsiteX16"/>
              <a:gd fmla="*/ 0 h 5041900" name="connsiteY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b="b" l="l" r="r" t="t"/>
            <a:pathLst>
              <a:path h="5041900" w="9004300">
                <a:moveTo>
                  <a:pt x="177800" y="0"/>
                </a:moveTo>
                <a:lnTo>
                  <a:pt x="431800" y="558800"/>
                </a:lnTo>
                <a:lnTo>
                  <a:pt x="0" y="825500"/>
                </a:lnTo>
                <a:lnTo>
                  <a:pt x="812800" y="1295400"/>
                </a:lnTo>
                <a:lnTo>
                  <a:pt x="533400" y="1574800"/>
                </a:lnTo>
                <a:lnTo>
                  <a:pt x="241300" y="2298700"/>
                </a:lnTo>
                <a:lnTo>
                  <a:pt x="406400" y="4445000"/>
                </a:lnTo>
                <a:lnTo>
                  <a:pt x="3200400" y="5041900"/>
                </a:lnTo>
                <a:lnTo>
                  <a:pt x="7340600" y="4140200"/>
                </a:lnTo>
                <a:lnTo>
                  <a:pt x="9004300" y="3162300"/>
                </a:lnTo>
                <a:lnTo>
                  <a:pt x="8712200" y="1803400"/>
                </a:lnTo>
                <a:cubicBezTo>
                  <a:pt x="8411823" y="1784626"/>
                  <a:pt x="8576865" y="1790700"/>
                  <a:pt x="8216900" y="1790700"/>
                </a:cubicBezTo>
                <a:lnTo>
                  <a:pt x="3454400" y="1041400"/>
                </a:lnTo>
                <a:lnTo>
                  <a:pt x="1473200" y="1143000"/>
                </a:lnTo>
                <a:lnTo>
                  <a:pt x="533400" y="876300"/>
                </a:lnTo>
                <a:lnTo>
                  <a:pt x="711200" y="647700"/>
                </a:lnTo>
                <a:lnTo>
                  <a:pt x="17780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任意多边形 8"/>
          <p:cNvSpPr/>
          <p:nvPr/>
        </p:nvSpPr>
        <p:spPr>
          <a:xfrm>
            <a:off x="1905000" y="1143000"/>
            <a:ext cx="9004300" cy="5041900"/>
          </a:xfrm>
          <a:custGeom>
            <a:gdLst>
              <a:gd fmla="*/ 177800 w 9004300" name="connsiteX0"/>
              <a:gd fmla="*/ 0 h 5041900" name="connsiteY0"/>
              <a:gd fmla="*/ 431800 w 9004300" name="connsiteX1"/>
              <a:gd fmla="*/ 558800 h 5041900" name="connsiteY1"/>
              <a:gd fmla="*/ 0 w 9004300" name="connsiteX2"/>
              <a:gd fmla="*/ 825500 h 5041900" name="connsiteY2"/>
              <a:gd fmla="*/ 812800 w 9004300" name="connsiteX3"/>
              <a:gd fmla="*/ 1295400 h 5041900" name="connsiteY3"/>
              <a:gd fmla="*/ 533400 w 9004300" name="connsiteX4"/>
              <a:gd fmla="*/ 1574800 h 5041900" name="connsiteY4"/>
              <a:gd fmla="*/ 241300 w 9004300" name="connsiteX5"/>
              <a:gd fmla="*/ 2298700 h 5041900" name="connsiteY5"/>
              <a:gd fmla="*/ 406400 w 9004300" name="connsiteX6"/>
              <a:gd fmla="*/ 4445000 h 5041900" name="connsiteY6"/>
              <a:gd fmla="*/ 3200400 w 9004300" name="connsiteX7"/>
              <a:gd fmla="*/ 5041900 h 5041900" name="connsiteY7"/>
              <a:gd fmla="*/ 7340600 w 9004300" name="connsiteX8"/>
              <a:gd fmla="*/ 4140200 h 5041900" name="connsiteY8"/>
              <a:gd fmla="*/ 9004300 w 9004300" name="connsiteX9"/>
              <a:gd fmla="*/ 3162300 h 5041900" name="connsiteY9"/>
              <a:gd fmla="*/ 8712200 w 9004300" name="connsiteX10"/>
              <a:gd fmla="*/ 1803400 h 5041900" name="connsiteY10"/>
              <a:gd fmla="*/ 8216900 w 9004300" name="connsiteX11"/>
              <a:gd fmla="*/ 1790700 h 5041900" name="connsiteY11"/>
              <a:gd fmla="*/ 3454400 w 9004300" name="connsiteX12"/>
              <a:gd fmla="*/ 1041400 h 5041900" name="connsiteY12"/>
              <a:gd fmla="*/ 1473200 w 9004300" name="connsiteX13"/>
              <a:gd fmla="*/ 1143000 h 5041900" name="connsiteY13"/>
              <a:gd fmla="*/ 533400 w 9004300" name="connsiteX14"/>
              <a:gd fmla="*/ 876300 h 5041900" name="connsiteY14"/>
              <a:gd fmla="*/ 711200 w 9004300" name="connsiteX15"/>
              <a:gd fmla="*/ 647700 h 5041900" name="connsiteY15"/>
              <a:gd fmla="*/ 177800 w 9004300" name="connsiteX16"/>
              <a:gd fmla="*/ 0 h 5041900" name="connsiteY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b="b" l="l" r="r" t="t"/>
            <a:pathLst>
              <a:path h="5041900" w="9004300">
                <a:moveTo>
                  <a:pt x="177800" y="0"/>
                </a:moveTo>
                <a:lnTo>
                  <a:pt x="431800" y="558800"/>
                </a:lnTo>
                <a:lnTo>
                  <a:pt x="0" y="825500"/>
                </a:lnTo>
                <a:lnTo>
                  <a:pt x="812800" y="1295400"/>
                </a:lnTo>
                <a:lnTo>
                  <a:pt x="533400" y="1574800"/>
                </a:lnTo>
                <a:lnTo>
                  <a:pt x="241300" y="2298700"/>
                </a:lnTo>
                <a:lnTo>
                  <a:pt x="406400" y="4445000"/>
                </a:lnTo>
                <a:lnTo>
                  <a:pt x="3200400" y="5041900"/>
                </a:lnTo>
                <a:lnTo>
                  <a:pt x="7340600" y="4140200"/>
                </a:lnTo>
                <a:lnTo>
                  <a:pt x="9004300" y="3162300"/>
                </a:lnTo>
                <a:lnTo>
                  <a:pt x="8712200" y="1803400"/>
                </a:lnTo>
                <a:cubicBezTo>
                  <a:pt x="8411823" y="1784626"/>
                  <a:pt x="8576865" y="1790700"/>
                  <a:pt x="8216900" y="1790700"/>
                </a:cubicBezTo>
                <a:lnTo>
                  <a:pt x="3454400" y="1041400"/>
                </a:lnTo>
                <a:lnTo>
                  <a:pt x="1473200" y="1143000"/>
                </a:lnTo>
                <a:lnTo>
                  <a:pt x="533400" y="876300"/>
                </a:lnTo>
                <a:lnTo>
                  <a:pt x="711200" y="647700"/>
                </a:lnTo>
                <a:lnTo>
                  <a:pt x="17780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文本框 1"/>
          <p:cNvSpPr txBox="1"/>
          <p:nvPr/>
        </p:nvSpPr>
        <p:spPr>
          <a:xfrm>
            <a:off x="896938" y="609928"/>
            <a:ext cx="455136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457200" marL="457200">
              <a:buClr>
                <a:srgbClr val="0A5482"/>
              </a:buClr>
              <a:buFont charset="2" panose="05000000000000000000" pitchFamily="2" typeface="Wingdings"/>
              <a:buChar char="u"/>
            </a:pPr>
            <a:r>
              <a:rPr altLang="en-US" b="1" lang="zh-CN" sz="2800">
                <a:latin charset="-122" pitchFamily="50" typeface="造字工房悦圆演示版常规体"/>
                <a:ea charset="-122" pitchFamily="50" typeface="造字工房悦圆演示版常规体"/>
              </a:rPr>
              <a:t>注意力集中久一点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077935" y="3132509"/>
            <a:ext cx="5107466" cy="157276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5000"/>
              </a:lnSpc>
            </a:pPr>
            <a:r>
              <a:rPr altLang="en-US" b="1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在这个新媒体的时代，我们越来越难以集中，越来越浮躁，让自己注意力久一点，可以让自己感受到前所未有的平静。专注度，将决定着你的单位时间的产出，决定着你走向成功的速度。</a:t>
            </a:r>
          </a:p>
        </p:txBody>
      </p:sp>
      <p:sp>
        <p:nvSpPr>
          <p:cNvPr id="4" name="直角三角形 3"/>
          <p:cNvSpPr/>
          <p:nvPr/>
        </p:nvSpPr>
        <p:spPr>
          <a:xfrm flipH="1" flipV="1">
            <a:off x="11761694" y="0"/>
            <a:ext cx="430306" cy="430306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直角三角形 4"/>
          <p:cNvSpPr/>
          <p:nvPr/>
        </p:nvSpPr>
        <p:spPr>
          <a:xfrm flipH="1">
            <a:off x="11761694" y="6427694"/>
            <a:ext cx="430306" cy="430306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直角三角形 5"/>
          <p:cNvSpPr/>
          <p:nvPr/>
        </p:nvSpPr>
        <p:spPr>
          <a:xfrm flipV="1">
            <a:off x="0" y="0"/>
            <a:ext cx="430306" cy="430306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直角三角形 6"/>
          <p:cNvSpPr/>
          <p:nvPr/>
        </p:nvSpPr>
        <p:spPr>
          <a:xfrm>
            <a:off x="-1" y="6426000"/>
            <a:ext cx="432000" cy="432000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C:\Documents and Settings\Teliss_Tong\桌面\xpic1380.jpg" id="8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1172" l="22335" r="22023" t="4922"/>
          <a:stretch>
            <a:fillRect/>
          </a:stretch>
        </p:blipFill>
        <p:spPr bwMode="auto">
          <a:xfrm>
            <a:off x="2648861" y="2913431"/>
            <a:ext cx="2401200" cy="2401200"/>
          </a:xfrm>
          <a:prstGeom prst="ellipse">
            <a:avLst/>
          </a:prstGeom>
          <a:ln w="57150">
            <a:solidFill>
              <a:schemeClr val="bg1"/>
            </a:solidFill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2073161326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任意多边形 9"/>
          <p:cNvSpPr/>
          <p:nvPr/>
        </p:nvSpPr>
        <p:spPr>
          <a:xfrm>
            <a:off x="1765300" y="1282700"/>
            <a:ext cx="8509000" cy="4826000"/>
          </a:xfrm>
          <a:custGeom>
            <a:gdLst>
              <a:gd fmla="*/ 927100 w 8509000" name="connsiteX0"/>
              <a:gd fmla="*/ 0 h 4826000" name="connsiteY0"/>
              <a:gd fmla="*/ 533400 w 8509000" name="connsiteX1"/>
              <a:gd fmla="*/ 609600 h 4826000" name="connsiteY1"/>
              <a:gd fmla="*/ 990600 w 8509000" name="connsiteX2"/>
              <a:gd fmla="*/ 711200 h 4826000" name="connsiteY2"/>
              <a:gd fmla="*/ 469900 w 8509000" name="connsiteX3"/>
              <a:gd fmla="*/ 1143000 h 4826000" name="connsiteY3"/>
              <a:gd fmla="*/ 1066800 w 8509000" name="connsiteX4"/>
              <a:gd fmla="*/ 1562100 h 4826000" name="connsiteY4"/>
              <a:gd fmla="*/ 0 w 8509000" name="connsiteX5"/>
              <a:gd fmla="*/ 2565400 h 4826000" name="connsiteY5"/>
              <a:gd fmla="*/ 381000 w 8509000" name="connsiteX6"/>
              <a:gd fmla="*/ 4178300 h 4826000" name="connsiteY6"/>
              <a:gd fmla="*/ 2514600 w 8509000" name="connsiteX7"/>
              <a:gd fmla="*/ 4826000 h 4826000" name="connsiteY7"/>
              <a:gd fmla="*/ 5943600 w 8509000" name="connsiteX8"/>
              <a:gd fmla="*/ 4533900 h 4826000" name="connsiteY8"/>
              <a:gd fmla="*/ 6985000 w 8509000" name="connsiteX9"/>
              <a:gd fmla="*/ 3797300 h 4826000" name="connsiteY9"/>
              <a:gd fmla="*/ 8509000 w 8509000" name="connsiteX10"/>
              <a:gd fmla="*/ 3263900 h 4826000" name="connsiteY10"/>
              <a:gd fmla="*/ 8496300 w 8509000" name="connsiteX11"/>
              <a:gd fmla="*/ 2476500 h 4826000" name="connsiteY11"/>
              <a:gd fmla="*/ 4851400 w 8509000" name="connsiteX12"/>
              <a:gd fmla="*/ 2057400 h 4826000" name="connsiteY12"/>
              <a:gd fmla="*/ 4699000 w 8509000" name="connsiteX13"/>
              <a:gd fmla="*/ 1651000 h 4826000" name="connsiteY13"/>
              <a:gd fmla="*/ 2857500 w 8509000" name="connsiteX14"/>
              <a:gd fmla="*/ 1384300 h 4826000" name="connsiteY14"/>
              <a:gd fmla="*/ 1816100 w 8509000" name="connsiteX15"/>
              <a:gd fmla="*/ 1473200 h 4826000" name="connsiteY15"/>
              <a:gd fmla="*/ 990600 w 8509000" name="connsiteX16"/>
              <a:gd fmla="*/ 1092200 h 4826000" name="connsiteY16"/>
              <a:gd fmla="*/ 1397000 w 8509000" name="connsiteX17"/>
              <a:gd fmla="*/ 596900 h 4826000" name="connsiteY17"/>
              <a:gd fmla="*/ 889000 w 8509000" name="connsiteX18"/>
              <a:gd fmla="*/ 571500 h 4826000" name="connsiteY18"/>
              <a:gd fmla="*/ 927100 w 8509000" name="connsiteX19"/>
              <a:gd fmla="*/ 0 h 4826000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4826000" w="8509000">
                <a:moveTo>
                  <a:pt x="927100" y="0"/>
                </a:moveTo>
                <a:lnTo>
                  <a:pt x="533400" y="609600"/>
                </a:lnTo>
                <a:lnTo>
                  <a:pt x="990600" y="711200"/>
                </a:lnTo>
                <a:lnTo>
                  <a:pt x="469900" y="1143000"/>
                </a:lnTo>
                <a:lnTo>
                  <a:pt x="1066800" y="1562100"/>
                </a:lnTo>
                <a:lnTo>
                  <a:pt x="0" y="2565400"/>
                </a:lnTo>
                <a:lnTo>
                  <a:pt x="381000" y="4178300"/>
                </a:lnTo>
                <a:lnTo>
                  <a:pt x="2514600" y="4826000"/>
                </a:lnTo>
                <a:lnTo>
                  <a:pt x="5943600" y="4533900"/>
                </a:lnTo>
                <a:lnTo>
                  <a:pt x="6985000" y="3797300"/>
                </a:lnTo>
                <a:lnTo>
                  <a:pt x="8509000" y="3263900"/>
                </a:lnTo>
                <a:lnTo>
                  <a:pt x="8496300" y="2476500"/>
                </a:lnTo>
                <a:lnTo>
                  <a:pt x="4851400" y="2057400"/>
                </a:lnTo>
                <a:lnTo>
                  <a:pt x="4699000" y="1651000"/>
                </a:lnTo>
                <a:lnTo>
                  <a:pt x="2857500" y="1384300"/>
                </a:lnTo>
                <a:lnTo>
                  <a:pt x="1816100" y="1473200"/>
                </a:lnTo>
                <a:lnTo>
                  <a:pt x="990600" y="1092200"/>
                </a:lnTo>
                <a:lnTo>
                  <a:pt x="1397000" y="596900"/>
                </a:lnTo>
                <a:lnTo>
                  <a:pt x="889000" y="571500"/>
                </a:lnTo>
                <a:lnTo>
                  <a:pt x="92710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任意多边形 8"/>
          <p:cNvSpPr/>
          <p:nvPr/>
        </p:nvSpPr>
        <p:spPr>
          <a:xfrm>
            <a:off x="1752600" y="1155700"/>
            <a:ext cx="8509000" cy="4826000"/>
          </a:xfrm>
          <a:custGeom>
            <a:gdLst>
              <a:gd fmla="*/ 927100 w 8509000" name="connsiteX0"/>
              <a:gd fmla="*/ 0 h 4826000" name="connsiteY0"/>
              <a:gd fmla="*/ 533400 w 8509000" name="connsiteX1"/>
              <a:gd fmla="*/ 609600 h 4826000" name="connsiteY1"/>
              <a:gd fmla="*/ 990600 w 8509000" name="connsiteX2"/>
              <a:gd fmla="*/ 711200 h 4826000" name="connsiteY2"/>
              <a:gd fmla="*/ 469900 w 8509000" name="connsiteX3"/>
              <a:gd fmla="*/ 1143000 h 4826000" name="connsiteY3"/>
              <a:gd fmla="*/ 1066800 w 8509000" name="connsiteX4"/>
              <a:gd fmla="*/ 1562100 h 4826000" name="connsiteY4"/>
              <a:gd fmla="*/ 0 w 8509000" name="connsiteX5"/>
              <a:gd fmla="*/ 2565400 h 4826000" name="connsiteY5"/>
              <a:gd fmla="*/ 381000 w 8509000" name="connsiteX6"/>
              <a:gd fmla="*/ 4178300 h 4826000" name="connsiteY6"/>
              <a:gd fmla="*/ 2514600 w 8509000" name="connsiteX7"/>
              <a:gd fmla="*/ 4826000 h 4826000" name="connsiteY7"/>
              <a:gd fmla="*/ 5943600 w 8509000" name="connsiteX8"/>
              <a:gd fmla="*/ 4533900 h 4826000" name="connsiteY8"/>
              <a:gd fmla="*/ 6985000 w 8509000" name="connsiteX9"/>
              <a:gd fmla="*/ 3797300 h 4826000" name="connsiteY9"/>
              <a:gd fmla="*/ 8509000 w 8509000" name="connsiteX10"/>
              <a:gd fmla="*/ 3263900 h 4826000" name="connsiteY10"/>
              <a:gd fmla="*/ 8496300 w 8509000" name="connsiteX11"/>
              <a:gd fmla="*/ 2476500 h 4826000" name="connsiteY11"/>
              <a:gd fmla="*/ 4851400 w 8509000" name="connsiteX12"/>
              <a:gd fmla="*/ 2057400 h 4826000" name="connsiteY12"/>
              <a:gd fmla="*/ 4699000 w 8509000" name="connsiteX13"/>
              <a:gd fmla="*/ 1651000 h 4826000" name="connsiteY13"/>
              <a:gd fmla="*/ 2857500 w 8509000" name="connsiteX14"/>
              <a:gd fmla="*/ 1384300 h 4826000" name="connsiteY14"/>
              <a:gd fmla="*/ 1816100 w 8509000" name="connsiteX15"/>
              <a:gd fmla="*/ 1473200 h 4826000" name="connsiteY15"/>
              <a:gd fmla="*/ 990600 w 8509000" name="connsiteX16"/>
              <a:gd fmla="*/ 1092200 h 4826000" name="connsiteY16"/>
              <a:gd fmla="*/ 1397000 w 8509000" name="connsiteX17"/>
              <a:gd fmla="*/ 596900 h 4826000" name="connsiteY17"/>
              <a:gd fmla="*/ 889000 w 8509000" name="connsiteX18"/>
              <a:gd fmla="*/ 571500 h 4826000" name="connsiteY18"/>
              <a:gd fmla="*/ 927100 w 8509000" name="connsiteX19"/>
              <a:gd fmla="*/ 0 h 4826000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4826000" w="8509000">
                <a:moveTo>
                  <a:pt x="927100" y="0"/>
                </a:moveTo>
                <a:lnTo>
                  <a:pt x="533400" y="609600"/>
                </a:lnTo>
                <a:lnTo>
                  <a:pt x="990600" y="711200"/>
                </a:lnTo>
                <a:lnTo>
                  <a:pt x="469900" y="1143000"/>
                </a:lnTo>
                <a:lnTo>
                  <a:pt x="1066800" y="1562100"/>
                </a:lnTo>
                <a:lnTo>
                  <a:pt x="0" y="2565400"/>
                </a:lnTo>
                <a:lnTo>
                  <a:pt x="381000" y="4178300"/>
                </a:lnTo>
                <a:lnTo>
                  <a:pt x="2514600" y="4826000"/>
                </a:lnTo>
                <a:lnTo>
                  <a:pt x="5943600" y="4533900"/>
                </a:lnTo>
                <a:lnTo>
                  <a:pt x="6985000" y="3797300"/>
                </a:lnTo>
                <a:lnTo>
                  <a:pt x="8509000" y="3263900"/>
                </a:lnTo>
                <a:lnTo>
                  <a:pt x="8496300" y="2476500"/>
                </a:lnTo>
                <a:lnTo>
                  <a:pt x="4851400" y="2057400"/>
                </a:lnTo>
                <a:lnTo>
                  <a:pt x="4699000" y="1651000"/>
                </a:lnTo>
                <a:lnTo>
                  <a:pt x="2857500" y="1384300"/>
                </a:lnTo>
                <a:lnTo>
                  <a:pt x="1816100" y="1473200"/>
                </a:lnTo>
                <a:lnTo>
                  <a:pt x="990600" y="1092200"/>
                </a:lnTo>
                <a:lnTo>
                  <a:pt x="1397000" y="596900"/>
                </a:lnTo>
                <a:lnTo>
                  <a:pt x="889000" y="571500"/>
                </a:lnTo>
                <a:lnTo>
                  <a:pt x="92710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文本框 1"/>
          <p:cNvSpPr txBox="1"/>
          <p:nvPr/>
        </p:nvSpPr>
        <p:spPr>
          <a:xfrm>
            <a:off x="839788" y="634068"/>
            <a:ext cx="350361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457200" marL="457200">
              <a:buClr>
                <a:srgbClr val="0A5482"/>
              </a:buClr>
              <a:buFont charset="2" panose="05000000000000000000" pitchFamily="2" typeface="Wingdings"/>
              <a:buChar char="u"/>
            </a:pPr>
            <a:r>
              <a:rPr altLang="en-US" b="1" lang="zh-CN" sz="2800">
                <a:latin charset="-122" pitchFamily="50" typeface="造字工房悦圆演示版常规体"/>
                <a:ea charset="-122" pitchFamily="50" typeface="造字工房悦圆演示版常规体"/>
              </a:rPr>
              <a:t>对自己狠一点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227544" y="3734141"/>
            <a:ext cx="4602256" cy="8321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5000"/>
              </a:lnSpc>
            </a:pPr>
            <a:r>
              <a:rPr altLang="en-US" b="1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当你对成功的渴望就像对呼吸的渴望一样时，你就会成功。</a:t>
            </a:r>
          </a:p>
        </p:txBody>
      </p:sp>
      <p:sp>
        <p:nvSpPr>
          <p:cNvPr id="4" name="直角三角形 3"/>
          <p:cNvSpPr/>
          <p:nvPr/>
        </p:nvSpPr>
        <p:spPr>
          <a:xfrm flipH="1" flipV="1">
            <a:off x="11761694" y="0"/>
            <a:ext cx="430306" cy="430306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直角三角形 4"/>
          <p:cNvSpPr/>
          <p:nvPr/>
        </p:nvSpPr>
        <p:spPr>
          <a:xfrm flipH="1">
            <a:off x="11761694" y="6427694"/>
            <a:ext cx="430306" cy="430306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直角三角形 5"/>
          <p:cNvSpPr/>
          <p:nvPr/>
        </p:nvSpPr>
        <p:spPr>
          <a:xfrm flipV="1">
            <a:off x="0" y="0"/>
            <a:ext cx="430306" cy="430306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直角三角形 6"/>
          <p:cNvSpPr/>
          <p:nvPr/>
        </p:nvSpPr>
        <p:spPr>
          <a:xfrm>
            <a:off x="-1" y="6426000"/>
            <a:ext cx="432000" cy="432000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b="21340" l="12384" r="31366" t="23215"/>
          <a:stretch>
            <a:fillRect/>
          </a:stretch>
        </p:blipFill>
        <p:spPr>
          <a:xfrm>
            <a:off x="2655094" y="2934388"/>
            <a:ext cx="2401200" cy="2401200"/>
          </a:xfrm>
          <a:prstGeom prst="ellipse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val="3602274607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任意多边形 9"/>
          <p:cNvSpPr/>
          <p:nvPr/>
        </p:nvSpPr>
        <p:spPr>
          <a:xfrm>
            <a:off x="1816100" y="1498600"/>
            <a:ext cx="9347200" cy="4787900"/>
          </a:xfrm>
          <a:custGeom>
            <a:gdLst>
              <a:gd fmla="*/ 1016000 w 9347200" name="connsiteX0"/>
              <a:gd fmla="*/ 0 h 4787900" name="connsiteY0"/>
              <a:gd fmla="*/ 266700 w 9347200" name="connsiteX1"/>
              <a:gd fmla="*/ 1066800 h 4787900" name="connsiteY1"/>
              <a:gd fmla="*/ 1206500 w 9347200" name="connsiteX2"/>
              <a:gd fmla="*/ 850900 h 4787900" name="connsiteY2"/>
              <a:gd fmla="*/ 0 w 9347200" name="connsiteX3"/>
              <a:gd fmla="*/ 2159000 h 4787900" name="connsiteY3"/>
              <a:gd fmla="*/ 787400 w 9347200" name="connsiteX4"/>
              <a:gd fmla="*/ 4305300 h 4787900" name="connsiteY4"/>
              <a:gd fmla="*/ 5232400 w 9347200" name="connsiteX5"/>
              <a:gd fmla="*/ 4787900 h 4787900" name="connsiteY5"/>
              <a:gd fmla="*/ 6604000 w 9347200" name="connsiteX6"/>
              <a:gd fmla="*/ 3721100 h 4787900" name="connsiteY6"/>
              <a:gd fmla="*/ 9220200 w 9347200" name="connsiteX7"/>
              <a:gd fmla="*/ 3606800 h 4787900" name="connsiteY7"/>
              <a:gd fmla="*/ 9347200 w 9347200" name="connsiteX8"/>
              <a:gd fmla="*/ 2565400 h 4787900" name="connsiteY8"/>
              <a:gd fmla="*/ 7721600 w 9347200" name="connsiteX9"/>
              <a:gd fmla="*/ 1206500 h 4787900" name="connsiteY9"/>
              <a:gd fmla="*/ 3060700 w 9347200" name="connsiteX10"/>
              <a:gd fmla="*/ 1244600 h 4787900" name="connsiteY10"/>
              <a:gd fmla="*/ 1130300 w 9347200" name="connsiteX11"/>
              <a:gd fmla="*/ 1524000 h 4787900" name="connsiteY11"/>
              <a:gd fmla="*/ 1993900 w 9347200" name="connsiteX12"/>
              <a:gd fmla="*/ 495300 h 4787900" name="connsiteY12"/>
              <a:gd fmla="*/ 889000 w 9347200" name="connsiteX13"/>
              <a:gd fmla="*/ 723900 h 4787900" name="connsiteY13"/>
              <a:gd fmla="*/ 1016000 w 9347200" name="connsiteX14"/>
              <a:gd fmla="*/ 0 h 4787900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4787900" w="9347200">
                <a:moveTo>
                  <a:pt x="1016000" y="0"/>
                </a:moveTo>
                <a:lnTo>
                  <a:pt x="266700" y="1066800"/>
                </a:lnTo>
                <a:lnTo>
                  <a:pt x="1206500" y="850900"/>
                </a:lnTo>
                <a:lnTo>
                  <a:pt x="0" y="2159000"/>
                </a:lnTo>
                <a:lnTo>
                  <a:pt x="787400" y="4305300"/>
                </a:lnTo>
                <a:lnTo>
                  <a:pt x="5232400" y="4787900"/>
                </a:lnTo>
                <a:lnTo>
                  <a:pt x="6604000" y="3721100"/>
                </a:lnTo>
                <a:lnTo>
                  <a:pt x="9220200" y="3606800"/>
                </a:lnTo>
                <a:lnTo>
                  <a:pt x="9347200" y="2565400"/>
                </a:lnTo>
                <a:lnTo>
                  <a:pt x="7721600" y="1206500"/>
                </a:lnTo>
                <a:lnTo>
                  <a:pt x="3060700" y="1244600"/>
                </a:lnTo>
                <a:lnTo>
                  <a:pt x="1130300" y="1524000"/>
                </a:lnTo>
                <a:lnTo>
                  <a:pt x="1993900" y="495300"/>
                </a:lnTo>
                <a:lnTo>
                  <a:pt x="889000" y="723900"/>
                </a:lnTo>
                <a:lnTo>
                  <a:pt x="101600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任意多边形 8"/>
          <p:cNvSpPr/>
          <p:nvPr/>
        </p:nvSpPr>
        <p:spPr>
          <a:xfrm>
            <a:off x="1866900" y="1346200"/>
            <a:ext cx="9347200" cy="4787900"/>
          </a:xfrm>
          <a:custGeom>
            <a:gdLst>
              <a:gd fmla="*/ 1016000 w 9347200" name="connsiteX0"/>
              <a:gd fmla="*/ 0 h 4787900" name="connsiteY0"/>
              <a:gd fmla="*/ 266700 w 9347200" name="connsiteX1"/>
              <a:gd fmla="*/ 1066800 h 4787900" name="connsiteY1"/>
              <a:gd fmla="*/ 1206500 w 9347200" name="connsiteX2"/>
              <a:gd fmla="*/ 850900 h 4787900" name="connsiteY2"/>
              <a:gd fmla="*/ 0 w 9347200" name="connsiteX3"/>
              <a:gd fmla="*/ 2159000 h 4787900" name="connsiteY3"/>
              <a:gd fmla="*/ 787400 w 9347200" name="connsiteX4"/>
              <a:gd fmla="*/ 4305300 h 4787900" name="connsiteY4"/>
              <a:gd fmla="*/ 5232400 w 9347200" name="connsiteX5"/>
              <a:gd fmla="*/ 4787900 h 4787900" name="connsiteY5"/>
              <a:gd fmla="*/ 6604000 w 9347200" name="connsiteX6"/>
              <a:gd fmla="*/ 3721100 h 4787900" name="connsiteY6"/>
              <a:gd fmla="*/ 9220200 w 9347200" name="connsiteX7"/>
              <a:gd fmla="*/ 3606800 h 4787900" name="connsiteY7"/>
              <a:gd fmla="*/ 9347200 w 9347200" name="connsiteX8"/>
              <a:gd fmla="*/ 2565400 h 4787900" name="connsiteY8"/>
              <a:gd fmla="*/ 7721600 w 9347200" name="connsiteX9"/>
              <a:gd fmla="*/ 1206500 h 4787900" name="connsiteY9"/>
              <a:gd fmla="*/ 3060700 w 9347200" name="connsiteX10"/>
              <a:gd fmla="*/ 1244600 h 4787900" name="connsiteY10"/>
              <a:gd fmla="*/ 1130300 w 9347200" name="connsiteX11"/>
              <a:gd fmla="*/ 1524000 h 4787900" name="connsiteY11"/>
              <a:gd fmla="*/ 1993900 w 9347200" name="connsiteX12"/>
              <a:gd fmla="*/ 495300 h 4787900" name="connsiteY12"/>
              <a:gd fmla="*/ 889000 w 9347200" name="connsiteX13"/>
              <a:gd fmla="*/ 723900 h 4787900" name="connsiteY13"/>
              <a:gd fmla="*/ 1016000 w 9347200" name="connsiteX14"/>
              <a:gd fmla="*/ 0 h 4787900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4787900" w="9347200">
                <a:moveTo>
                  <a:pt x="1016000" y="0"/>
                </a:moveTo>
                <a:lnTo>
                  <a:pt x="266700" y="1066800"/>
                </a:lnTo>
                <a:lnTo>
                  <a:pt x="1206500" y="850900"/>
                </a:lnTo>
                <a:lnTo>
                  <a:pt x="0" y="2159000"/>
                </a:lnTo>
                <a:lnTo>
                  <a:pt x="787400" y="4305300"/>
                </a:lnTo>
                <a:lnTo>
                  <a:pt x="5232400" y="4787900"/>
                </a:lnTo>
                <a:lnTo>
                  <a:pt x="6604000" y="3721100"/>
                </a:lnTo>
                <a:lnTo>
                  <a:pt x="9220200" y="3606800"/>
                </a:lnTo>
                <a:lnTo>
                  <a:pt x="9347200" y="2565400"/>
                </a:lnTo>
                <a:lnTo>
                  <a:pt x="7721600" y="1206500"/>
                </a:lnTo>
                <a:lnTo>
                  <a:pt x="3060700" y="1244600"/>
                </a:lnTo>
                <a:lnTo>
                  <a:pt x="1130300" y="1524000"/>
                </a:lnTo>
                <a:lnTo>
                  <a:pt x="1993900" y="495300"/>
                </a:lnTo>
                <a:lnTo>
                  <a:pt x="889000" y="723900"/>
                </a:lnTo>
                <a:lnTo>
                  <a:pt x="101600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文本框 1"/>
          <p:cNvSpPr txBox="1"/>
          <p:nvPr/>
        </p:nvSpPr>
        <p:spPr>
          <a:xfrm>
            <a:off x="839788" y="615018"/>
            <a:ext cx="388461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457200" marL="457200">
              <a:buClr>
                <a:srgbClr val="0A5482"/>
              </a:buClr>
              <a:buFont charset="2" panose="05000000000000000000" pitchFamily="2" typeface="Wingdings"/>
              <a:buChar char="u"/>
            </a:pPr>
            <a:r>
              <a:rPr altLang="en-US" b="1" lang="zh-CN" sz="2800">
                <a:latin charset="-122" pitchFamily="50" typeface="造字工房悦圆演示版常规体"/>
                <a:ea charset="-122" pitchFamily="50" typeface="造字工房悦圆演示版常规体"/>
              </a:rPr>
              <a:t>产品化管理自己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252914" y="3360193"/>
            <a:ext cx="7393354" cy="157276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5000"/>
              </a:lnSpc>
            </a:pPr>
            <a:r>
              <a:rPr altLang="en-US" b="1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自我管理：</a:t>
            </a:r>
          </a:p>
          <a:p>
            <a:pPr>
              <a:lnSpc>
                <a:spcPct val="135000"/>
              </a:lnSpc>
            </a:pPr>
            <a:r>
              <a:rPr altLang="en-US" b="1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任务（将任务分解到不能再分）</a:t>
            </a:r>
          </a:p>
          <a:p>
            <a:pPr>
              <a:lnSpc>
                <a:spcPct val="135000"/>
              </a:lnSpc>
            </a:pPr>
            <a:r>
              <a:rPr altLang="en-US" b="1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心智（学会控制自己的欲望,学会暂时放弃一些诱惑）</a:t>
            </a:r>
          </a:p>
          <a:p>
            <a:pPr>
              <a:lnSpc>
                <a:spcPct val="135000"/>
              </a:lnSpc>
            </a:pPr>
            <a:r>
              <a:rPr altLang="en-US" b="1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资源（管理时间，人力，预算）</a:t>
            </a:r>
          </a:p>
        </p:txBody>
      </p:sp>
      <p:sp>
        <p:nvSpPr>
          <p:cNvPr id="4" name="直角三角形 3"/>
          <p:cNvSpPr/>
          <p:nvPr/>
        </p:nvSpPr>
        <p:spPr>
          <a:xfrm flipH="1" flipV="1">
            <a:off x="11761694" y="0"/>
            <a:ext cx="430306" cy="430306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直角三角形 4"/>
          <p:cNvSpPr/>
          <p:nvPr/>
        </p:nvSpPr>
        <p:spPr>
          <a:xfrm flipH="1">
            <a:off x="11761694" y="6427694"/>
            <a:ext cx="430306" cy="430306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直角三角形 5"/>
          <p:cNvSpPr/>
          <p:nvPr/>
        </p:nvSpPr>
        <p:spPr>
          <a:xfrm flipV="1">
            <a:off x="0" y="0"/>
            <a:ext cx="430306" cy="430306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直角三角形 6"/>
          <p:cNvSpPr/>
          <p:nvPr/>
        </p:nvSpPr>
        <p:spPr>
          <a:xfrm>
            <a:off x="-1" y="6426000"/>
            <a:ext cx="432000" cy="432000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b="-26" l="12934" r="20350" t="432"/>
          <a:stretch>
            <a:fillRect/>
          </a:stretch>
        </p:blipFill>
        <p:spPr>
          <a:xfrm>
            <a:off x="2686614" y="2934388"/>
            <a:ext cx="2401200" cy="2401200"/>
          </a:xfrm>
          <a:prstGeom prst="ellipse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val="3389703374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/>
        </p:nvSpPr>
        <p:spPr>
          <a:xfrm>
            <a:off x="3859306" y="2737428"/>
            <a:ext cx="6804208" cy="1682124"/>
          </a:xfrm>
          <a:prstGeom prst="rect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endParaRPr altLang="en-US" lang="zh-CN">
              <a:latin charset="-122" pitchFamily="50" typeface="造字工房悦圆演示版常规体"/>
              <a:ea charset="-122" pitchFamily="50" typeface="造字工房悦圆演示版常规体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0609" l="-294" r="294" t="12766"/>
          <a:stretch>
            <a:fillRect/>
          </a:stretch>
        </p:blipFill>
        <p:spPr>
          <a:xfrm>
            <a:off x="1350761" y="2195017"/>
            <a:ext cx="2766947" cy="2766947"/>
          </a:xfrm>
          <a:prstGeom prst="ellipse">
            <a:avLst/>
          </a:prstGeom>
          <a:ln w="38100">
            <a:solidFill>
              <a:srgbClr val="0A5482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0" r="100000" t="0">
                        <a14:foregroundMark x1="44653" x2="32833" y1="6875" y2="96875"/>
                        <a14:foregroundMark x1="9381" x2="29644" y1="48875" y2="99625"/>
                        <a14:foregroundMark x1="23452" x2="98499" y1="44375" y2="9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50196"/>
          <a:stretch>
            <a:fillRect/>
          </a:stretch>
        </p:blipFill>
        <p:spPr>
          <a:xfrm>
            <a:off x="1350762" y="1653988"/>
            <a:ext cx="2766947" cy="206836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350617" y="1953390"/>
            <a:ext cx="2904565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4800"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作者介绍：</a:t>
            </a:r>
          </a:p>
        </p:txBody>
      </p:sp>
      <p:sp>
        <p:nvSpPr>
          <p:cNvPr id="13" name="矩形 12"/>
          <p:cNvSpPr/>
          <p:nvPr/>
        </p:nvSpPr>
        <p:spPr>
          <a:xfrm>
            <a:off x="4298576" y="2947377"/>
            <a:ext cx="6297706" cy="1202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</a:pPr>
            <a:r>
              <a:rPr altLang="zh-CN" b="1" lang="en-US" smtClean="0">
                <a:solidFill>
                  <a:schemeClr val="bg1"/>
                </a:solidFill>
                <a:latin charset="-122" pitchFamily="50" typeface="造字工房悦圆演示版常规体"/>
                <a:ea charset="-122" pitchFamily="50" typeface="造字工房悦圆演示版常规体"/>
              </a:rPr>
              <a:t>@老可，本名可会明。原微软MSN高级经理，微软MSN《职场人生》视频访谈总策划兼主持人。简历邦创始人，当当5星畅销书《你能行》、《拼的是现在，比的是将来》作者</a:t>
            </a:r>
          </a:p>
        </p:txBody>
      </p:sp>
      <p:sp>
        <p:nvSpPr>
          <p:cNvPr id="14" name="直角三角形 13"/>
          <p:cNvSpPr/>
          <p:nvPr/>
        </p:nvSpPr>
        <p:spPr>
          <a:xfrm>
            <a:off x="-1" y="6426000"/>
            <a:ext cx="432000" cy="432000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直角三角形 14"/>
          <p:cNvSpPr/>
          <p:nvPr/>
        </p:nvSpPr>
        <p:spPr>
          <a:xfrm flipH="1">
            <a:off x="11761694" y="6427694"/>
            <a:ext cx="430306" cy="430306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直角三角形 15"/>
          <p:cNvSpPr/>
          <p:nvPr/>
        </p:nvSpPr>
        <p:spPr>
          <a:xfrm flipH="1" flipV="1">
            <a:off x="11761694" y="0"/>
            <a:ext cx="430306" cy="430306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直角三角形 16"/>
          <p:cNvSpPr/>
          <p:nvPr/>
        </p:nvSpPr>
        <p:spPr>
          <a:xfrm flipV="1">
            <a:off x="0" y="0"/>
            <a:ext cx="430306" cy="430306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3096" y="4005600"/>
            <a:ext cx="474405" cy="479858"/>
          </a:xfrm>
          <a:prstGeom prst="rect">
            <a:avLst/>
          </a:prstGeom>
        </p:spPr>
      </p:pic>
    </p:spTree>
    <p:extLst>
      <p:ext uri="{BB962C8B-B14F-4D97-AF65-F5344CB8AC3E}">
        <p14:creationId val="4122407392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角三角形 1"/>
          <p:cNvSpPr/>
          <p:nvPr/>
        </p:nvSpPr>
        <p:spPr>
          <a:xfrm flipH="1" flipV="1">
            <a:off x="11761694" y="0"/>
            <a:ext cx="430306" cy="430306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直角三角形 2"/>
          <p:cNvSpPr/>
          <p:nvPr/>
        </p:nvSpPr>
        <p:spPr>
          <a:xfrm flipH="1">
            <a:off x="11761694" y="6427694"/>
            <a:ext cx="430306" cy="430306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直角三角形 3"/>
          <p:cNvSpPr/>
          <p:nvPr/>
        </p:nvSpPr>
        <p:spPr>
          <a:xfrm flipV="1">
            <a:off x="0" y="0"/>
            <a:ext cx="430306" cy="430306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直角三角形 4"/>
          <p:cNvSpPr/>
          <p:nvPr/>
        </p:nvSpPr>
        <p:spPr>
          <a:xfrm>
            <a:off x="-1" y="6426000"/>
            <a:ext cx="432000" cy="432000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文本框 12"/>
          <p:cNvSpPr txBox="1"/>
          <p:nvPr/>
        </p:nvSpPr>
        <p:spPr>
          <a:xfrm>
            <a:off x="3971365" y="3013502"/>
            <a:ext cx="4249271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4800">
                <a:latin charset="-122" panose="020b0503020204020204" pitchFamily="34" typeface="微软雅黑"/>
                <a:ea charset="-122" panose="020b0503020204020204" pitchFamily="34" typeface="微软雅黑"/>
              </a:rPr>
              <a:t>行动吧，少年！</a:t>
            </a:r>
          </a:p>
        </p:txBody>
      </p:sp>
    </p:spTree>
    <p:extLst>
      <p:ext uri="{BB962C8B-B14F-4D97-AF65-F5344CB8AC3E}">
        <p14:creationId val="796665378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角三角形 1"/>
          <p:cNvSpPr/>
          <p:nvPr/>
        </p:nvSpPr>
        <p:spPr>
          <a:xfrm flipH="1" flipV="1">
            <a:off x="11761694" y="0"/>
            <a:ext cx="430306" cy="430306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直角三角形 2"/>
          <p:cNvSpPr/>
          <p:nvPr/>
        </p:nvSpPr>
        <p:spPr>
          <a:xfrm flipH="1">
            <a:off x="11761694" y="6427694"/>
            <a:ext cx="430306" cy="430306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直角三角形 3"/>
          <p:cNvSpPr/>
          <p:nvPr/>
        </p:nvSpPr>
        <p:spPr>
          <a:xfrm flipV="1">
            <a:off x="0" y="0"/>
            <a:ext cx="430306" cy="430306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直角三角形 4"/>
          <p:cNvSpPr/>
          <p:nvPr/>
        </p:nvSpPr>
        <p:spPr>
          <a:xfrm>
            <a:off x="-1" y="6426000"/>
            <a:ext cx="432000" cy="432000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>
            <a:off x="2274888" y="2279303"/>
            <a:ext cx="7642225" cy="305409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5000"/>
              </a:lnSpc>
            </a:pPr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我们总是不断赶路，不断前行，以至于我们没有留意沿途美丽的风景，甚至忘记了当初我们为何要出发。</a:t>
            </a:r>
          </a:p>
          <a:p>
            <a:pPr>
              <a:lnSpc>
                <a:spcPct val="135000"/>
              </a:lnSpc>
            </a:pPr>
            <a:endParaRPr altLang="en-US" b="1" lang="zh-CN" sz="2400"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>
              <a:lnSpc>
                <a:spcPct val="135000"/>
              </a:lnSpc>
            </a:pPr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别慌，慢慢来，一切都还来得及。</a:t>
            </a:r>
          </a:p>
          <a:p>
            <a:pPr>
              <a:lnSpc>
                <a:spcPct val="135000"/>
              </a:lnSpc>
            </a:pPr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快节奏的生活，让我们疲于奔命，甚至忘了初衷，所以只有慢下来，我们才能得到更多。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84200" y="1911628"/>
            <a:ext cx="1054100" cy="1432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8800">
                <a:latin charset="-122" panose="020b0503020204020204" pitchFamily="34" typeface="微软雅黑"/>
                <a:ea charset="-122" panose="020b0503020204020204" pitchFamily="34" typeface="微软雅黑"/>
              </a:rPr>
              <a:t>“</a:t>
            </a:r>
          </a:p>
        </p:txBody>
      </p:sp>
      <p:sp>
        <p:nvSpPr>
          <p:cNvPr id="8" name="文本框 7"/>
          <p:cNvSpPr txBox="1"/>
          <p:nvPr/>
        </p:nvSpPr>
        <p:spPr>
          <a:xfrm rot="10800000">
            <a:off x="10331450" y="4198918"/>
            <a:ext cx="1054100" cy="1432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8800">
                <a:latin charset="-122" panose="020b0503020204020204" pitchFamily="34" typeface="微软雅黑"/>
                <a:ea charset="-122" panose="020b0503020204020204" pitchFamily="34" typeface="微软雅黑"/>
              </a:rPr>
              <a:t>“</a:t>
            </a:r>
          </a:p>
        </p:txBody>
      </p:sp>
      <p:sp>
        <p:nvSpPr>
          <p:cNvPr id="9" name="等腰三角形 8"/>
          <p:cNvSpPr/>
          <p:nvPr/>
        </p:nvSpPr>
        <p:spPr>
          <a:xfrm flipV="1" rot="10800000">
            <a:off x="5672139" y="979240"/>
            <a:ext cx="289764" cy="249798"/>
          </a:xfrm>
          <a:prstGeom prst="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1" name="直接连接符 10"/>
          <p:cNvCxnSpPr/>
          <p:nvPr/>
        </p:nvCxnSpPr>
        <p:spPr>
          <a:xfrm>
            <a:off x="2274888" y="1241765"/>
            <a:ext cx="7084265" cy="0"/>
          </a:xfrm>
          <a:prstGeom prst="line">
            <a:avLst/>
          </a:prstGeom>
          <a:ln>
            <a:solidFill>
              <a:srgbClr val="0A5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4391631" y="703156"/>
            <a:ext cx="299080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latin charset="-122" panose="020b0503020204020204" pitchFamily="34" typeface="微软雅黑"/>
                <a:ea charset="-122" panose="020b0503020204020204" pitchFamily="34" typeface="微软雅黑"/>
              </a:rPr>
              <a:t>写在		最后</a:t>
            </a:r>
          </a:p>
        </p:txBody>
      </p:sp>
    </p:spTree>
    <p:extLst>
      <p:ext uri="{BB962C8B-B14F-4D97-AF65-F5344CB8AC3E}">
        <p14:creationId val="2447427829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角三角形 1"/>
          <p:cNvSpPr/>
          <p:nvPr/>
        </p:nvSpPr>
        <p:spPr>
          <a:xfrm flipH="1" flipV="1">
            <a:off x="11761694" y="0"/>
            <a:ext cx="430306" cy="430306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直角三角形 2"/>
          <p:cNvSpPr/>
          <p:nvPr/>
        </p:nvSpPr>
        <p:spPr>
          <a:xfrm flipH="1">
            <a:off x="11761694" y="6427694"/>
            <a:ext cx="430306" cy="430306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直角三角形 3"/>
          <p:cNvSpPr/>
          <p:nvPr/>
        </p:nvSpPr>
        <p:spPr>
          <a:xfrm flipV="1">
            <a:off x="0" y="0"/>
            <a:ext cx="430306" cy="430306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直角三角形 4"/>
          <p:cNvSpPr/>
          <p:nvPr/>
        </p:nvSpPr>
        <p:spPr>
          <a:xfrm>
            <a:off x="-1" y="6426000"/>
            <a:ext cx="432000" cy="432000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>
            <a:off x="2886075" y="3044280"/>
            <a:ext cx="6419850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4400">
                <a:latin charset="0" panose="04040905080b02020502" pitchFamily="82" typeface="Broadway"/>
                <a:ea charset="-122" panose="020b0503020204020204" pitchFamily="34" typeface="微软雅黑"/>
              </a:rPr>
              <a:t>THE　END</a:t>
            </a:r>
          </a:p>
        </p:txBody>
      </p:sp>
    </p:spTree>
    <p:extLst>
      <p:ext uri="{BB962C8B-B14F-4D97-AF65-F5344CB8AC3E}">
        <p14:creationId val="398234030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2312894" y="2259106"/>
            <a:ext cx="7463119" cy="642823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5000"/>
              </a:lnSpc>
            </a:pPr>
            <a:r>
              <a:rPr altLang="en-US" b="1" lang="zh-CN" smtClean="0" sz="4400">
                <a:latin charset="-122" panose="020b0503020204020204" pitchFamily="34" typeface="微软雅黑"/>
                <a:ea charset="-122" panose="020b0503020204020204" pitchFamily="34" typeface="微软雅黑"/>
              </a:rPr>
              <a:t>你是否	</a:t>
            </a:r>
          </a:p>
          <a:p>
            <a:pPr>
              <a:lnSpc>
                <a:spcPct val="135000"/>
              </a:lnSpc>
            </a:pPr>
            <a:r>
              <a:rPr altLang="en-US" b="1" lang="zh-CN" smtClean="0" sz="4400">
                <a:latin charset="-122" panose="020b0503020204020204" pitchFamily="34" typeface="微软雅黑"/>
                <a:ea charset="-122" panose="020b0503020204020204" pitchFamily="34" typeface="微软雅黑"/>
              </a:rPr>
              <a:t>		为自己适合什么工作而感到迷茫？</a:t>
            </a:r>
          </a:p>
          <a:p>
            <a:pPr>
              <a:lnSpc>
                <a:spcPct val="135000"/>
              </a:lnSpc>
            </a:pPr>
            <a:r>
              <a:rPr altLang="en-US" b="1" lang="zh-CN" smtClean="0" sz="4400">
                <a:latin charset="-122" panose="020b0503020204020204" pitchFamily="34" typeface="微软雅黑"/>
                <a:ea charset="-122" panose="020b0503020204020204" pitchFamily="34" typeface="微软雅黑"/>
              </a:rPr>
              <a:t>		因为职场前方模糊得让你心生畏惧？</a:t>
            </a:r>
          </a:p>
          <a:p>
            <a:pPr>
              <a:lnSpc>
                <a:spcPct val="135000"/>
              </a:lnSpc>
            </a:pPr>
            <a:r>
              <a:rPr altLang="en-US" b="1" lang="zh-CN" smtClean="0" sz="4400">
                <a:latin charset="-122" panose="020b0503020204020204" pitchFamily="34" typeface="微软雅黑"/>
                <a:ea charset="-122" panose="020b0503020204020204" pitchFamily="34" typeface="微软雅黑"/>
              </a:rPr>
              <a:t>		面对未来的工作，不知如何准备？</a:t>
            </a:r>
          </a:p>
        </p:txBody>
      </p:sp>
      <p:sp>
        <p:nvSpPr>
          <p:cNvPr id="3" name="直角三角形 2"/>
          <p:cNvSpPr/>
          <p:nvPr/>
        </p:nvSpPr>
        <p:spPr>
          <a:xfrm>
            <a:off x="-1" y="6426000"/>
            <a:ext cx="432000" cy="432000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直角三角形 3"/>
          <p:cNvSpPr/>
          <p:nvPr/>
        </p:nvSpPr>
        <p:spPr>
          <a:xfrm flipH="1">
            <a:off x="11761694" y="6427694"/>
            <a:ext cx="430306" cy="430306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直角三角形 4"/>
          <p:cNvSpPr/>
          <p:nvPr/>
        </p:nvSpPr>
        <p:spPr>
          <a:xfrm flipH="1" flipV="1">
            <a:off x="11761694" y="0"/>
            <a:ext cx="430306" cy="430306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直角三角形 5"/>
          <p:cNvSpPr/>
          <p:nvPr/>
        </p:nvSpPr>
        <p:spPr>
          <a:xfrm flipV="1">
            <a:off x="0" y="0"/>
            <a:ext cx="430306" cy="430306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884" y="1237316"/>
            <a:ext cx="2688569" cy="256663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80400">
            <a:off x="4462684" y="1904768"/>
            <a:ext cx="1986009" cy="18959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61152">
            <a:off x="944182" y="1751949"/>
            <a:ext cx="1986009" cy="18959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61152">
            <a:off x="8246267" y="229109"/>
            <a:ext cx="4800776" cy="458305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61152">
            <a:off x="-653684" y="1117988"/>
            <a:ext cx="3578096" cy="341582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01" y="5373688"/>
            <a:ext cx="1895999" cy="1899497"/>
          </a:xfrm>
          <a:prstGeom prst="rect">
            <a:avLst/>
          </a:prstGeom>
        </p:spPr>
      </p:pic>
    </p:spTree>
    <p:extLst>
      <p:ext uri="{BB962C8B-B14F-4D97-AF65-F5344CB8AC3E}">
        <p14:creationId val="1971043766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3585027" y="653142"/>
            <a:ext cx="5050971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4000">
                <a:latin charset="-122" pitchFamily="50" typeface="造字工房悦圆演示版常规体"/>
                <a:ea charset="-122" pitchFamily="50" typeface="造字工房悦圆演示版常规体"/>
              </a:rPr>
              <a:t>5P模型帮你定位职场</a:t>
            </a:r>
          </a:p>
        </p:txBody>
      </p:sp>
      <p:sp>
        <p:nvSpPr>
          <p:cNvPr id="8" name="直角三角形 7"/>
          <p:cNvSpPr/>
          <p:nvPr/>
        </p:nvSpPr>
        <p:spPr>
          <a:xfrm flipH="1" flipV="1">
            <a:off x="11761694" y="0"/>
            <a:ext cx="430306" cy="430306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直角三角形 8"/>
          <p:cNvSpPr/>
          <p:nvPr/>
        </p:nvSpPr>
        <p:spPr>
          <a:xfrm flipH="1">
            <a:off x="11761694" y="6427694"/>
            <a:ext cx="430306" cy="430306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直角三角形 9"/>
          <p:cNvSpPr/>
          <p:nvPr/>
        </p:nvSpPr>
        <p:spPr>
          <a:xfrm flipV="1">
            <a:off x="0" y="0"/>
            <a:ext cx="430306" cy="430306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直角三角形 11"/>
          <p:cNvSpPr/>
          <p:nvPr/>
        </p:nvSpPr>
        <p:spPr>
          <a:xfrm>
            <a:off x="-1" y="6426000"/>
            <a:ext cx="432000" cy="432000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5" name="组合 34"/>
          <p:cNvGrpSpPr/>
          <p:nvPr/>
        </p:nvGrpSpPr>
        <p:grpSpPr>
          <a:xfrm>
            <a:off x="916373" y="3077029"/>
            <a:ext cx="10336395" cy="1954439"/>
            <a:chOff x="930321" y="3077029"/>
            <a:chExt cx="10336395" cy="1954439"/>
          </a:xfrm>
        </p:grpSpPr>
        <p:grpSp>
          <p:nvGrpSpPr>
            <p:cNvPr id="34" name="组合 33"/>
            <p:cNvGrpSpPr/>
            <p:nvPr/>
          </p:nvGrpSpPr>
          <p:grpSpPr>
            <a:xfrm>
              <a:off x="930321" y="3077029"/>
              <a:ext cx="2006327" cy="1954439"/>
              <a:chOff x="930321" y="3077029"/>
              <a:chExt cx="2006327" cy="1954439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982209" y="3077029"/>
                <a:ext cx="1954439" cy="1954439"/>
              </a:xfrm>
              <a:prstGeom prst="ellipse">
                <a:avLst/>
              </a:prstGeom>
              <a:solidFill>
                <a:srgbClr val="0A5482"/>
              </a:solidFill>
              <a:ln>
                <a:solidFill>
                  <a:srgbClr val="0A54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30321" y="3814319"/>
                <a:ext cx="474405" cy="479858"/>
              </a:xfrm>
              <a:prstGeom prst="rect">
                <a:avLst/>
              </a:prstGeom>
            </p:spPr>
          </p:pic>
          <p:sp>
            <p:nvSpPr>
              <p:cNvPr id="24" name="文本框 23"/>
              <p:cNvSpPr txBox="1"/>
              <p:nvPr/>
            </p:nvSpPr>
            <p:spPr>
              <a:xfrm>
                <a:off x="1382973" y="3663158"/>
                <a:ext cx="1152910" cy="17373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mtClean="0" sz="3600">
                    <a:solidFill>
                      <a:schemeClr val="bg1"/>
                    </a:solidFill>
                    <a:latin charset="-122" pitchFamily="50" typeface="造字工房尚黑 G0v1 常规体"/>
                    <a:ea charset="-122" pitchFamily="50" typeface="造字工房尚黑 G0v1 常规体"/>
                  </a:rPr>
                  <a:t>激情</a:t>
                </a:r>
              </a:p>
              <a:p>
                <a:pPr algn="ctr"/>
                <a:r>
                  <a:rPr altLang="en-US" lang="zh-CN" smtClean="0" sz="3600">
                    <a:solidFill>
                      <a:schemeClr val="bg1"/>
                    </a:solidFill>
                    <a:latin charset="-122" pitchFamily="50" typeface="造字工房尚黑 G0v1 常规体"/>
                    <a:ea charset="-122" pitchFamily="50" typeface="造字工房尚黑 G0v1 常规体"/>
                  </a:rPr>
                  <a:t>Passion</a:t>
                </a: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3017224" y="3077029"/>
              <a:ext cx="2002581" cy="1954439"/>
              <a:chOff x="3002353" y="3077029"/>
              <a:chExt cx="2002581" cy="1954439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3050495" y="3077029"/>
                <a:ext cx="1954439" cy="1954439"/>
              </a:xfrm>
              <a:prstGeom prst="ellipse">
                <a:avLst/>
              </a:prstGeom>
              <a:solidFill>
                <a:srgbClr val="0A5482"/>
              </a:solidFill>
              <a:ln>
                <a:solidFill>
                  <a:srgbClr val="0A54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002353" y="3814319"/>
                <a:ext cx="474405" cy="479858"/>
              </a:xfrm>
              <a:prstGeom prst="rect">
                <a:avLst/>
              </a:prstGeom>
            </p:spPr>
          </p:pic>
          <p:sp>
            <p:nvSpPr>
              <p:cNvPr id="25" name="文本框 24"/>
              <p:cNvSpPr txBox="1"/>
              <p:nvPr/>
            </p:nvSpPr>
            <p:spPr>
              <a:xfrm>
                <a:off x="3451259" y="3663158"/>
                <a:ext cx="1152910" cy="17373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mtClean="0" sz="3600">
                    <a:solidFill>
                      <a:schemeClr val="bg1"/>
                    </a:solidFill>
                    <a:latin charset="-122" pitchFamily="50" typeface="造字工房尚黑 G0v1 常规体"/>
                    <a:ea charset="-122" pitchFamily="50" typeface="造字工房尚黑 G0v1 常规体"/>
                  </a:rPr>
                  <a:t>定位</a:t>
                </a:r>
              </a:p>
              <a:p>
                <a:pPr algn="ctr"/>
                <a:r>
                  <a:rPr altLang="en-US" lang="zh-CN" smtClean="0" sz="3600">
                    <a:solidFill>
                      <a:schemeClr val="bg1"/>
                    </a:solidFill>
                    <a:latin charset="-122" pitchFamily="50" typeface="造字工房尚黑 G0v1 常规体"/>
                    <a:ea charset="-122" pitchFamily="50" typeface="造字工房尚黑 G0v1 常规体"/>
                  </a:rPr>
                  <a:t>Position</a:t>
                </a: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5085141" y="3077029"/>
              <a:ext cx="2007907" cy="1954439"/>
              <a:chOff x="5065313" y="3077029"/>
              <a:chExt cx="2007907" cy="1954439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5118781" y="3077029"/>
                <a:ext cx="1954439" cy="1954439"/>
              </a:xfrm>
              <a:prstGeom prst="ellipse">
                <a:avLst/>
              </a:prstGeom>
              <a:solidFill>
                <a:srgbClr val="0A5482"/>
              </a:solidFill>
              <a:ln>
                <a:solidFill>
                  <a:srgbClr val="0A54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65313" y="3814319"/>
                <a:ext cx="474405" cy="479858"/>
              </a:xfrm>
              <a:prstGeom prst="rect">
                <a:avLst/>
              </a:prstGeom>
            </p:spPr>
          </p:pic>
          <p:sp>
            <p:nvSpPr>
              <p:cNvPr id="26" name="文本框 25"/>
              <p:cNvSpPr txBox="1"/>
              <p:nvPr/>
            </p:nvSpPr>
            <p:spPr>
              <a:xfrm>
                <a:off x="5318372" y="3663158"/>
                <a:ext cx="1555255" cy="17373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mtClean="0" sz="3600">
                    <a:solidFill>
                      <a:schemeClr val="bg1"/>
                    </a:solidFill>
                    <a:latin charset="-122" pitchFamily="50" typeface="造字工房尚黑 G0v1 常规体"/>
                    <a:ea charset="-122" pitchFamily="50" typeface="造字工房尚黑 G0v1 常规体"/>
                  </a:rPr>
                  <a:t>金字塔</a:t>
                </a:r>
              </a:p>
              <a:p>
                <a:pPr algn="ctr"/>
                <a:r>
                  <a:rPr altLang="en-US" lang="zh-CN" smtClean="0" sz="3600">
                    <a:solidFill>
                      <a:schemeClr val="bg1"/>
                    </a:solidFill>
                    <a:latin charset="-122" pitchFamily="50" typeface="造字工房尚黑 G0v1 常规体"/>
                    <a:ea charset="-122" pitchFamily="50" typeface="造字工房尚黑 G0v1 常规体"/>
                  </a:rPr>
                  <a:t>Pyramid</a:t>
                </a: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7173624" y="3077029"/>
              <a:ext cx="2011781" cy="1954439"/>
              <a:chOff x="7129725" y="3077029"/>
              <a:chExt cx="2011781" cy="1954439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7187067" y="3077029"/>
                <a:ext cx="1954439" cy="1954439"/>
              </a:xfrm>
              <a:prstGeom prst="ellipse">
                <a:avLst/>
              </a:prstGeom>
              <a:solidFill>
                <a:srgbClr val="0A5482"/>
              </a:solidFill>
              <a:ln>
                <a:solidFill>
                  <a:srgbClr val="0A54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129725" y="3814319"/>
                <a:ext cx="474405" cy="479858"/>
              </a:xfrm>
              <a:prstGeom prst="rect">
                <a:avLst/>
              </a:prstGeom>
            </p:spPr>
          </p:pic>
          <p:sp>
            <p:nvSpPr>
              <p:cNvPr id="27" name="文本框 26"/>
              <p:cNvSpPr txBox="1"/>
              <p:nvPr/>
            </p:nvSpPr>
            <p:spPr>
              <a:xfrm>
                <a:off x="7425697" y="3663158"/>
                <a:ext cx="1477178" cy="17373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mtClean="0" sz="3600">
                    <a:solidFill>
                      <a:schemeClr val="bg1"/>
                    </a:solidFill>
                    <a:latin charset="-122" pitchFamily="50" typeface="造字工房尚黑 G0v1 常规体"/>
                    <a:ea charset="-122" pitchFamily="50" typeface="造字工房尚黑 G0v1 常规体"/>
                  </a:rPr>
                  <a:t>推广Promotion</a:t>
                </a: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9265981" y="3077029"/>
              <a:ext cx="2000735" cy="1954439"/>
              <a:chOff x="9265981" y="3077029"/>
              <a:chExt cx="2000735" cy="1954439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9312277" y="3077029"/>
                <a:ext cx="1954439" cy="1954439"/>
              </a:xfrm>
              <a:prstGeom prst="ellipse">
                <a:avLst/>
              </a:prstGeom>
              <a:solidFill>
                <a:srgbClr val="0A5482"/>
              </a:solidFill>
              <a:ln>
                <a:solidFill>
                  <a:srgbClr val="0A54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265981" y="3814319"/>
                <a:ext cx="474405" cy="479858"/>
              </a:xfrm>
              <a:prstGeom prst="rect">
                <a:avLst/>
              </a:prstGeom>
            </p:spPr>
          </p:pic>
          <p:sp>
            <p:nvSpPr>
              <p:cNvPr id="28" name="文本框 27"/>
              <p:cNvSpPr txBox="1"/>
              <p:nvPr/>
            </p:nvSpPr>
            <p:spPr>
              <a:xfrm>
                <a:off x="9506734" y="3663158"/>
                <a:ext cx="1565526" cy="17373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mtClean="0" sz="3600">
                    <a:solidFill>
                      <a:schemeClr val="bg1"/>
                    </a:solidFill>
                    <a:latin charset="-122" pitchFamily="50" typeface="造字工房尚黑 G0v1 常规体"/>
                    <a:ea charset="-122" pitchFamily="50" typeface="造字工房尚黑 G0v1 常规体"/>
                  </a:rPr>
                  <a:t>坚持</a:t>
                </a:r>
              </a:p>
              <a:p>
                <a:pPr algn="ctr"/>
                <a:r>
                  <a:rPr altLang="en-US" lang="zh-CN" smtClean="0" sz="3600">
                    <a:solidFill>
                      <a:schemeClr val="bg1"/>
                    </a:solidFill>
                    <a:latin charset="-122" pitchFamily="50" typeface="造字工房尚黑 G0v1 常规体"/>
                    <a:ea charset="-122" pitchFamily="50" typeface="造字工房尚黑 G0v1 常规体"/>
                  </a:rPr>
                  <a:t>Persistence</a:t>
                </a:r>
              </a:p>
            </p:txBody>
          </p:sp>
        </p:grpSp>
      </p:grpSp>
    </p:spTree>
    <p:extLst>
      <p:ext uri="{BB962C8B-B14F-4D97-AF65-F5344CB8AC3E}">
        <p14:creationId val="3870090469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椭圆 2"/>
          <p:cNvSpPr/>
          <p:nvPr/>
        </p:nvSpPr>
        <p:spPr>
          <a:xfrm>
            <a:off x="-1488621" y="3286237"/>
            <a:ext cx="5272505" cy="5272505"/>
          </a:xfrm>
          <a:prstGeom prst="ellips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/>
          <p:cNvSpPr txBox="1"/>
          <p:nvPr/>
        </p:nvSpPr>
        <p:spPr>
          <a:xfrm>
            <a:off x="-584554" y="5480051"/>
            <a:ext cx="5213704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9600">
                <a:solidFill>
                  <a:schemeClr val="bg1"/>
                </a:solidFill>
                <a:latin charset="-122" pitchFamily="50" typeface="造字工房尚黑 G0v1 常规体"/>
                <a:ea charset="-122" pitchFamily="50" typeface="造字工房尚黑 G0v1 常规体"/>
              </a:rPr>
              <a:t>Passion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58846" y="3714749"/>
            <a:ext cx="977569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5400">
                <a:solidFill>
                  <a:schemeClr val="bg1"/>
                </a:solidFill>
                <a:latin charset="-122" pitchFamily="50" typeface="造字工房尚黑 G0v1 常规体"/>
                <a:ea charset="-122" pitchFamily="50" typeface="造字工房尚黑 G0v1 常规体"/>
              </a:rPr>
              <a:t>激情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506025" y="4223611"/>
            <a:ext cx="747579" cy="747579"/>
            <a:chOff x="2022298" y="4326598"/>
            <a:chExt cx="1145381" cy="1145381"/>
          </a:xfrm>
        </p:grpSpPr>
        <p:sp>
          <p:nvSpPr>
            <p:cNvPr id="9" name="椭圆 8"/>
            <p:cNvSpPr/>
            <p:nvPr/>
          </p:nvSpPr>
          <p:spPr>
            <a:xfrm>
              <a:off x="2022298" y="4326598"/>
              <a:ext cx="1145381" cy="11453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椭圆 5"/>
            <p:cNvSpPr/>
            <p:nvPr/>
          </p:nvSpPr>
          <p:spPr>
            <a:xfrm>
              <a:off x="2192557" y="4496857"/>
              <a:ext cx="804862" cy="804862"/>
            </a:xfrm>
            <a:prstGeom prst="ellipse">
              <a:avLst/>
            </a:prstGeom>
            <a:solidFill>
              <a:srgbClr val="0A5482"/>
            </a:solidFill>
            <a:ln>
              <a:solidFill>
                <a:srgbClr val="0A54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椭圆 6"/>
            <p:cNvSpPr/>
            <p:nvPr/>
          </p:nvSpPr>
          <p:spPr>
            <a:xfrm>
              <a:off x="2287957" y="4592257"/>
              <a:ext cx="628650" cy="62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2" name="任意多边形 11"/>
          <p:cNvSpPr/>
          <p:nvPr/>
        </p:nvSpPr>
        <p:spPr>
          <a:xfrm>
            <a:off x="2895600" y="2776541"/>
            <a:ext cx="5410200" cy="1828800"/>
          </a:xfrm>
          <a:custGeom>
            <a:gdLst>
              <a:gd fmla="*/ 0 w 5410200" name="connsiteX0"/>
              <a:gd fmla="*/ 1828800 h 1828800" name="connsiteY0"/>
              <a:gd fmla="*/ 1638300 w 5410200" name="connsiteX1"/>
              <a:gd fmla="*/ 0 h 1828800" name="connsiteY1"/>
              <a:gd fmla="*/ 5410200 w 5410200" name="connsiteX2"/>
              <a:gd fmla="*/ 0 h 182880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1828800" w="5410200">
                <a:moveTo>
                  <a:pt x="0" y="1828800"/>
                </a:moveTo>
                <a:lnTo>
                  <a:pt x="1638300" y="0"/>
                </a:lnTo>
                <a:lnTo>
                  <a:pt x="5410200" y="0"/>
                </a:lnTo>
              </a:path>
            </a:pathLst>
          </a:custGeom>
          <a:noFill/>
          <a:ln w="38100">
            <a:solidFill>
              <a:srgbClr val="0A5482"/>
            </a:solidFill>
            <a:headEnd len="med" type="oval" w="med"/>
            <a:tailEnd len="med" type="oval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任意多边形 13"/>
          <p:cNvSpPr/>
          <p:nvPr/>
        </p:nvSpPr>
        <p:spPr>
          <a:xfrm>
            <a:off x="2902857" y="3918857"/>
            <a:ext cx="5399314" cy="682172"/>
          </a:xfrm>
          <a:custGeom>
            <a:gdLst>
              <a:gd fmla="*/ 0 w 5399314" name="connsiteX0"/>
              <a:gd fmla="*/ 682172 h 682172" name="connsiteY0"/>
              <a:gd fmla="*/ 1654628 w 5399314" name="connsiteX1"/>
              <a:gd fmla="*/ 0 h 682172" name="connsiteY1"/>
              <a:gd fmla="*/ 5399314 w 5399314" name="connsiteX2"/>
              <a:gd fmla="*/ 0 h 682172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682172" w="5399314">
                <a:moveTo>
                  <a:pt x="0" y="682172"/>
                </a:moveTo>
                <a:lnTo>
                  <a:pt x="1654628" y="0"/>
                </a:lnTo>
                <a:lnTo>
                  <a:pt x="5399314" y="0"/>
                </a:lnTo>
              </a:path>
            </a:pathLst>
          </a:custGeom>
          <a:noFill/>
          <a:ln w="38100">
            <a:solidFill>
              <a:srgbClr val="0A5482"/>
            </a:solidFill>
            <a:headEnd len="med" type="oval" w="med"/>
            <a:tailEnd len="med" type="oval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椭圆 14"/>
          <p:cNvSpPr/>
          <p:nvPr/>
        </p:nvSpPr>
        <p:spPr>
          <a:xfrm>
            <a:off x="10236919" y="-1410113"/>
            <a:ext cx="3500852" cy="3500852"/>
          </a:xfrm>
          <a:prstGeom prst="ellips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文本框 15"/>
          <p:cNvSpPr txBox="1"/>
          <p:nvPr/>
        </p:nvSpPr>
        <p:spPr>
          <a:xfrm>
            <a:off x="4499427" y="2269412"/>
            <a:ext cx="402045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457200" marL="457200">
              <a:buClr>
                <a:srgbClr val="0A5482"/>
              </a:buClr>
              <a:buFont charset="2" panose="05000000000000000000" pitchFamily="2" typeface="Wingdings"/>
              <a:buChar char="u"/>
            </a:pPr>
            <a:r>
              <a:rPr altLang="en-US" b="1" lang="zh-CN" sz="2800">
                <a:latin charset="-122" pitchFamily="50" typeface="造字工房悦圆演示版常规体"/>
                <a:ea charset="-122" pitchFamily="50" typeface="造字工房悦圆演示版常规体"/>
              </a:rPr>
              <a:t>寻找自己喜欢的工作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499427" y="3411494"/>
            <a:ext cx="3274888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457200" marL="457200">
              <a:buClr>
                <a:srgbClr val="0A5482"/>
              </a:buClr>
              <a:buFont charset="2" panose="05000000000000000000" pitchFamily="2" typeface="Wingdings"/>
              <a:buChar char="u"/>
            </a:pPr>
            <a:r>
              <a:rPr altLang="en-US" b="1" lang="zh-CN" sz="2800">
                <a:latin charset="-122" pitchFamily="50" typeface="造字工房悦圆演示版常规体"/>
                <a:ea charset="-122" pitchFamily="50" typeface="造字工房悦圆演示版常规体"/>
              </a:rPr>
              <a:t>提高自己的逆商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752681" y="518085"/>
            <a:ext cx="143931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3200">
                <a:pattFill prst="smGrid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anose="02010600040101010101" pitchFamily="2" typeface="华文细黑"/>
                <a:ea charset="-122" panose="02010600040101010101" pitchFamily="2" typeface="华文细黑"/>
              </a:rPr>
              <a:t>No.1P</a:t>
            </a:r>
          </a:p>
        </p:txBody>
      </p:sp>
    </p:spTree>
    <p:extLst>
      <p:ext uri="{BB962C8B-B14F-4D97-AF65-F5344CB8AC3E}">
        <p14:creationId val="1071200160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任意多边形 19"/>
          <p:cNvSpPr/>
          <p:nvPr/>
        </p:nvSpPr>
        <p:spPr>
          <a:xfrm>
            <a:off x="1821543" y="1444173"/>
            <a:ext cx="9405257" cy="5021942"/>
          </a:xfrm>
          <a:custGeom>
            <a:gdLst>
              <a:gd fmla="*/ 1509485 w 9405257" name="connsiteX0"/>
              <a:gd fmla="*/ 0 h 5021942" name="connsiteY0"/>
              <a:gd fmla="*/ 1872342 w 9405257" name="connsiteX1"/>
              <a:gd fmla="*/ 740228 h 5021942" name="connsiteY1"/>
              <a:gd fmla="*/ 1016000 w 9405257" name="connsiteX2"/>
              <a:gd fmla="*/ 1088571 h 5021942" name="connsiteY2"/>
              <a:gd fmla="*/ 1451428 w 9405257" name="connsiteX3"/>
              <a:gd fmla="*/ 2206171 h 5021942" name="connsiteY3"/>
              <a:gd fmla="*/ 0 w 9405257" name="connsiteX4"/>
              <a:gd fmla="*/ 2510971 h 5021942" name="connsiteY4"/>
              <a:gd fmla="*/ 624114 w 9405257" name="connsiteX5"/>
              <a:gd fmla="*/ 3860800 h 5021942" name="connsiteY5"/>
              <a:gd fmla="*/ 1393371 w 9405257" name="connsiteX6"/>
              <a:gd fmla="*/ 4601028 h 5021942" name="connsiteY6"/>
              <a:gd fmla="*/ 2365828 w 9405257" name="connsiteX7"/>
              <a:gd fmla="*/ 4528457 h 5021942" name="connsiteY7"/>
              <a:gd fmla="*/ 3526971 w 9405257" name="connsiteX8"/>
              <a:gd fmla="*/ 4963885 h 5021942" name="connsiteY8"/>
              <a:gd fmla="*/ 4659085 w 9405257" name="connsiteX9"/>
              <a:gd fmla="*/ 4760685 h 5021942" name="connsiteY9"/>
              <a:gd fmla="*/ 5921828 w 9405257" name="connsiteX10"/>
              <a:gd fmla="*/ 5021942 h 5021942" name="connsiteY10"/>
              <a:gd fmla="*/ 8171542 w 9405257" name="connsiteX11"/>
              <a:gd fmla="*/ 4992914 h 5021942" name="connsiteY11"/>
              <a:gd fmla="*/ 9405257 w 9405257" name="connsiteX12"/>
              <a:gd fmla="*/ 4615542 h 5021942" name="connsiteY12"/>
              <a:gd fmla="*/ 9144000 w 9405257" name="connsiteX13"/>
              <a:gd fmla="*/ 3193142 h 5021942" name="connsiteY13"/>
              <a:gd fmla="*/ 8534400 w 9405257" name="connsiteX14"/>
              <a:gd fmla="*/ 1973942 h 5021942" name="connsiteY14"/>
              <a:gd fmla="*/ 6560457 w 9405257" name="connsiteX15"/>
              <a:gd fmla="*/ 1088571 h 5021942" name="connsiteY15"/>
              <a:gd fmla="*/ 5167085 w 9405257" name="connsiteX16"/>
              <a:gd fmla="*/ 1393371 h 5021942" name="connsiteY16"/>
              <a:gd fmla="*/ 2975428 w 9405257" name="connsiteX17"/>
              <a:gd fmla="*/ 1582057 h 5021942" name="connsiteY17"/>
              <a:gd fmla="*/ 1756228 w 9405257" name="connsiteX18"/>
              <a:gd fmla="*/ 1625600 h 5021942" name="connsiteY18"/>
              <a:gd fmla="*/ 1465942 w 9405257" name="connsiteX19"/>
              <a:gd fmla="*/ 1335314 h 5021942" name="connsiteY19"/>
              <a:gd fmla="*/ 2423885 w 9405257" name="connsiteX20"/>
              <a:gd fmla="*/ 696685 h 5021942" name="connsiteY20"/>
              <a:gd fmla="*/ 1509485 w 9405257" name="connsiteX21"/>
              <a:gd fmla="*/ 0 h 5021942" name="connsiteY2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b="b" l="l" r="r" t="t"/>
            <a:pathLst>
              <a:path h="5021942" w="9405257">
                <a:moveTo>
                  <a:pt x="1509485" y="0"/>
                </a:moveTo>
                <a:lnTo>
                  <a:pt x="1872342" y="740228"/>
                </a:lnTo>
                <a:lnTo>
                  <a:pt x="1016000" y="1088571"/>
                </a:lnTo>
                <a:lnTo>
                  <a:pt x="1451428" y="2206171"/>
                </a:lnTo>
                <a:lnTo>
                  <a:pt x="0" y="2510971"/>
                </a:lnTo>
                <a:lnTo>
                  <a:pt x="624114" y="3860800"/>
                </a:lnTo>
                <a:lnTo>
                  <a:pt x="1393371" y="4601028"/>
                </a:lnTo>
                <a:lnTo>
                  <a:pt x="2365828" y="4528457"/>
                </a:lnTo>
                <a:lnTo>
                  <a:pt x="3526971" y="4963885"/>
                </a:lnTo>
                <a:lnTo>
                  <a:pt x="4659085" y="4760685"/>
                </a:lnTo>
                <a:lnTo>
                  <a:pt x="5921828" y="5021942"/>
                </a:lnTo>
                <a:lnTo>
                  <a:pt x="8171542" y="4992914"/>
                </a:lnTo>
                <a:lnTo>
                  <a:pt x="9405257" y="4615542"/>
                </a:lnTo>
                <a:lnTo>
                  <a:pt x="9144000" y="3193142"/>
                </a:lnTo>
                <a:lnTo>
                  <a:pt x="8534400" y="1973942"/>
                </a:lnTo>
                <a:lnTo>
                  <a:pt x="6560457" y="1088571"/>
                </a:lnTo>
                <a:lnTo>
                  <a:pt x="5167085" y="1393371"/>
                </a:lnTo>
                <a:lnTo>
                  <a:pt x="2975428" y="1582057"/>
                </a:lnTo>
                <a:lnTo>
                  <a:pt x="1756228" y="1625600"/>
                </a:lnTo>
                <a:lnTo>
                  <a:pt x="1465942" y="1335314"/>
                </a:lnTo>
                <a:lnTo>
                  <a:pt x="2423885" y="696685"/>
                </a:lnTo>
                <a:lnTo>
                  <a:pt x="1509485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任意多边形 18"/>
          <p:cNvSpPr/>
          <p:nvPr/>
        </p:nvSpPr>
        <p:spPr>
          <a:xfrm>
            <a:off x="1654629" y="1349829"/>
            <a:ext cx="9405257" cy="5021942"/>
          </a:xfrm>
          <a:custGeom>
            <a:gdLst>
              <a:gd fmla="*/ 1509485 w 9405257" name="connsiteX0"/>
              <a:gd fmla="*/ 0 h 5021942" name="connsiteY0"/>
              <a:gd fmla="*/ 1872342 w 9405257" name="connsiteX1"/>
              <a:gd fmla="*/ 740228 h 5021942" name="connsiteY1"/>
              <a:gd fmla="*/ 1016000 w 9405257" name="connsiteX2"/>
              <a:gd fmla="*/ 1088571 h 5021942" name="connsiteY2"/>
              <a:gd fmla="*/ 1451428 w 9405257" name="connsiteX3"/>
              <a:gd fmla="*/ 2206171 h 5021942" name="connsiteY3"/>
              <a:gd fmla="*/ 0 w 9405257" name="connsiteX4"/>
              <a:gd fmla="*/ 2510971 h 5021942" name="connsiteY4"/>
              <a:gd fmla="*/ 624114 w 9405257" name="connsiteX5"/>
              <a:gd fmla="*/ 3860800 h 5021942" name="connsiteY5"/>
              <a:gd fmla="*/ 1393371 w 9405257" name="connsiteX6"/>
              <a:gd fmla="*/ 4601028 h 5021942" name="connsiteY6"/>
              <a:gd fmla="*/ 2365828 w 9405257" name="connsiteX7"/>
              <a:gd fmla="*/ 4528457 h 5021942" name="connsiteY7"/>
              <a:gd fmla="*/ 3526971 w 9405257" name="connsiteX8"/>
              <a:gd fmla="*/ 4963885 h 5021942" name="connsiteY8"/>
              <a:gd fmla="*/ 4659085 w 9405257" name="connsiteX9"/>
              <a:gd fmla="*/ 4760685 h 5021942" name="connsiteY9"/>
              <a:gd fmla="*/ 5921828 w 9405257" name="connsiteX10"/>
              <a:gd fmla="*/ 5021942 h 5021942" name="connsiteY10"/>
              <a:gd fmla="*/ 8171542 w 9405257" name="connsiteX11"/>
              <a:gd fmla="*/ 4992914 h 5021942" name="connsiteY11"/>
              <a:gd fmla="*/ 9405257 w 9405257" name="connsiteX12"/>
              <a:gd fmla="*/ 4615542 h 5021942" name="connsiteY12"/>
              <a:gd fmla="*/ 9144000 w 9405257" name="connsiteX13"/>
              <a:gd fmla="*/ 3193142 h 5021942" name="connsiteY13"/>
              <a:gd fmla="*/ 8534400 w 9405257" name="connsiteX14"/>
              <a:gd fmla="*/ 1973942 h 5021942" name="connsiteY14"/>
              <a:gd fmla="*/ 6560457 w 9405257" name="connsiteX15"/>
              <a:gd fmla="*/ 1088571 h 5021942" name="connsiteY15"/>
              <a:gd fmla="*/ 5167085 w 9405257" name="connsiteX16"/>
              <a:gd fmla="*/ 1393371 h 5021942" name="connsiteY16"/>
              <a:gd fmla="*/ 2975428 w 9405257" name="connsiteX17"/>
              <a:gd fmla="*/ 1582057 h 5021942" name="connsiteY17"/>
              <a:gd fmla="*/ 1756228 w 9405257" name="connsiteX18"/>
              <a:gd fmla="*/ 1625600 h 5021942" name="connsiteY18"/>
              <a:gd fmla="*/ 1465942 w 9405257" name="connsiteX19"/>
              <a:gd fmla="*/ 1335314 h 5021942" name="connsiteY19"/>
              <a:gd fmla="*/ 2423885 w 9405257" name="connsiteX20"/>
              <a:gd fmla="*/ 696685 h 5021942" name="connsiteY20"/>
              <a:gd fmla="*/ 1509485 w 9405257" name="connsiteX21"/>
              <a:gd fmla="*/ 0 h 5021942" name="connsiteY2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b="b" l="l" r="r" t="t"/>
            <a:pathLst>
              <a:path h="5021942" w="9405257">
                <a:moveTo>
                  <a:pt x="1509485" y="0"/>
                </a:moveTo>
                <a:lnTo>
                  <a:pt x="1872342" y="740228"/>
                </a:lnTo>
                <a:lnTo>
                  <a:pt x="1016000" y="1088571"/>
                </a:lnTo>
                <a:lnTo>
                  <a:pt x="1451428" y="2206171"/>
                </a:lnTo>
                <a:lnTo>
                  <a:pt x="0" y="2510971"/>
                </a:lnTo>
                <a:lnTo>
                  <a:pt x="624114" y="3860800"/>
                </a:lnTo>
                <a:lnTo>
                  <a:pt x="1393371" y="4601028"/>
                </a:lnTo>
                <a:lnTo>
                  <a:pt x="2365828" y="4528457"/>
                </a:lnTo>
                <a:lnTo>
                  <a:pt x="3526971" y="4963885"/>
                </a:lnTo>
                <a:lnTo>
                  <a:pt x="4659085" y="4760685"/>
                </a:lnTo>
                <a:lnTo>
                  <a:pt x="5921828" y="5021942"/>
                </a:lnTo>
                <a:lnTo>
                  <a:pt x="8171542" y="4992914"/>
                </a:lnTo>
                <a:lnTo>
                  <a:pt x="9405257" y="4615542"/>
                </a:lnTo>
                <a:lnTo>
                  <a:pt x="9144000" y="3193142"/>
                </a:lnTo>
                <a:lnTo>
                  <a:pt x="8534400" y="1973942"/>
                </a:lnTo>
                <a:lnTo>
                  <a:pt x="6560457" y="1088571"/>
                </a:lnTo>
                <a:lnTo>
                  <a:pt x="5167085" y="1393371"/>
                </a:lnTo>
                <a:lnTo>
                  <a:pt x="2975428" y="1582057"/>
                </a:lnTo>
                <a:lnTo>
                  <a:pt x="1756228" y="1625600"/>
                </a:lnTo>
                <a:lnTo>
                  <a:pt x="1465942" y="1335314"/>
                </a:lnTo>
                <a:lnTo>
                  <a:pt x="2423885" y="696685"/>
                </a:lnTo>
                <a:lnTo>
                  <a:pt x="1509485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文本框 1"/>
          <p:cNvSpPr txBox="1"/>
          <p:nvPr/>
        </p:nvSpPr>
        <p:spPr>
          <a:xfrm>
            <a:off x="839788" y="838818"/>
            <a:ext cx="606707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457200" marL="457200">
              <a:buClr>
                <a:srgbClr val="0A5482"/>
              </a:buClr>
              <a:buFont charset="2" panose="05000000000000000000" pitchFamily="2" typeface="Wingdings"/>
              <a:buChar char="u"/>
            </a:pPr>
            <a:r>
              <a:rPr altLang="en-US" b="1" lang="zh-CN" sz="2800">
                <a:latin charset="-122" pitchFamily="50" typeface="造字工房悦圆演示版常规体"/>
                <a:ea charset="-122" pitchFamily="50" typeface="造字工房悦圆演示版常规体"/>
              </a:rPr>
              <a:t>寻找自己喜欢的工作（ATM模型）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651999" y="3185522"/>
            <a:ext cx="8898276" cy="2606966"/>
            <a:chOff x="64340" y="25878199"/>
            <a:chExt cx="8898276" cy="2606966"/>
          </a:xfrm>
        </p:grpSpPr>
        <p:sp>
          <p:nvSpPr>
            <p:cNvPr id="4" name="任意多边形 3"/>
            <p:cNvSpPr/>
            <p:nvPr/>
          </p:nvSpPr>
          <p:spPr>
            <a:xfrm>
              <a:off x="4425420" y="26967848"/>
              <a:ext cx="306171" cy="485194"/>
            </a:xfrm>
            <a:custGeom>
              <a:gdLst>
                <a:gd fmla="*/ 153084 w 306171" name="connsiteX0"/>
                <a:gd fmla="*/ 0 h 485194" name="connsiteY0"/>
                <a:gd fmla="*/ 219767 w 306171" name="connsiteX1"/>
                <a:gd fmla="*/ 10680 h 485194" name="connsiteY1"/>
                <a:gd fmla="*/ 249909 w 306171" name="connsiteX2"/>
                <a:gd fmla="*/ 21376 h 485194" name="connsiteY2"/>
                <a:gd fmla="*/ 270876 w 306171" name="connsiteX3"/>
                <a:gd fmla="*/ 33780 h 485194" name="connsiteY3"/>
                <a:gd fmla="*/ 216508 w 306171" name="connsiteX4"/>
                <a:gd fmla="*/ 396000 h 485194" name="connsiteY4"/>
                <a:gd fmla="*/ 158670 w 306171" name="connsiteX5"/>
                <a:gd fmla="*/ 485194 h 485194" name="connsiteY5"/>
                <a:gd fmla="*/ 145274 w 306171" name="connsiteX6"/>
                <a:gd fmla="*/ 481758 h 485194" name="connsiteY6"/>
                <a:gd fmla="*/ 89665 w 306171" name="connsiteX7"/>
                <a:gd fmla="*/ 396000 h 485194" name="connsiteY7"/>
                <a:gd fmla="*/ 35296 w 306171" name="connsiteX8"/>
                <a:gd fmla="*/ 33780 h 485194" name="connsiteY8"/>
                <a:gd fmla="*/ 56264 w 306171" name="connsiteX9"/>
                <a:gd fmla="*/ 21374 h 485194" name="connsiteY9"/>
                <a:gd fmla="*/ 86406 w 306171" name="connsiteX10"/>
                <a:gd fmla="*/ 10680 h 485194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485194" w="306171">
                  <a:moveTo>
                    <a:pt x="153084" y="0"/>
                  </a:moveTo>
                  <a:lnTo>
                    <a:pt x="219767" y="10680"/>
                  </a:lnTo>
                  <a:lnTo>
                    <a:pt x="249909" y="21376"/>
                  </a:lnTo>
                  <a:lnTo>
                    <a:pt x="270876" y="33780"/>
                  </a:lnTo>
                  <a:cubicBezTo>
                    <a:pt x="334951" y="97856"/>
                    <a:pt x="308819" y="236972"/>
                    <a:pt x="216508" y="396000"/>
                  </a:cubicBezTo>
                  <a:lnTo>
                    <a:pt x="158670" y="485194"/>
                  </a:lnTo>
                  <a:lnTo>
                    <a:pt x="145274" y="481758"/>
                  </a:lnTo>
                  <a:lnTo>
                    <a:pt x="89665" y="396000"/>
                  </a:lnTo>
                  <a:cubicBezTo>
                    <a:pt x="-2646" y="236972"/>
                    <a:pt x="-28778" y="97856"/>
                    <a:pt x="35296" y="33780"/>
                  </a:cubicBezTo>
                  <a:lnTo>
                    <a:pt x="56264" y="21374"/>
                  </a:lnTo>
                  <a:lnTo>
                    <a:pt x="86406" y="10680"/>
                  </a:lnTo>
                  <a:close/>
                </a:path>
              </a:pathLst>
            </a:custGeom>
            <a:solidFill>
              <a:srgbClr val="0A5482"/>
            </a:solidFill>
            <a:ln>
              <a:solidFill>
                <a:srgbClr val="0A54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5" name="椭圆 4"/>
            <p:cNvSpPr/>
            <p:nvPr/>
          </p:nvSpPr>
          <p:spPr>
            <a:xfrm>
              <a:off x="4317374" y="26130842"/>
              <a:ext cx="525031" cy="1336255"/>
            </a:xfrm>
            <a:prstGeom prst="ellipse">
              <a:avLst/>
            </a:prstGeom>
            <a:noFill/>
            <a:ln>
              <a:solidFill>
                <a:srgbClr val="0A54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6" name="椭圆 5"/>
            <p:cNvSpPr/>
            <p:nvPr/>
          </p:nvSpPr>
          <p:spPr>
            <a:xfrm rot="8100000">
              <a:off x="4676855" y="26811495"/>
              <a:ext cx="525031" cy="1336255"/>
            </a:xfrm>
            <a:prstGeom prst="ellipse">
              <a:avLst/>
            </a:prstGeom>
            <a:noFill/>
            <a:ln>
              <a:solidFill>
                <a:srgbClr val="0A54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7" name="椭圆 6"/>
            <p:cNvSpPr/>
            <p:nvPr/>
          </p:nvSpPr>
          <p:spPr>
            <a:xfrm rot="13500000">
              <a:off x="3967559" y="26811495"/>
              <a:ext cx="525031" cy="1336255"/>
            </a:xfrm>
            <a:prstGeom prst="ellipse">
              <a:avLst/>
            </a:prstGeom>
            <a:noFill/>
            <a:ln>
              <a:solidFill>
                <a:srgbClr val="0A54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4393219" y="26273934"/>
              <a:ext cx="244933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mtClean="0" sz="2400">
                  <a:latin charset="-122" panose="020b0503020204020204" pitchFamily="34" typeface="微软雅黑"/>
                  <a:ea charset="-122" panose="020b0503020204020204" pitchFamily="34" typeface="微软雅黑"/>
                </a:rPr>
                <a:t>A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949400" y="27437686"/>
              <a:ext cx="369798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mtClean="0" sz="2400">
                  <a:latin charset="-122" panose="020b0503020204020204" pitchFamily="34" typeface="微软雅黑"/>
                  <a:ea charset="-122" panose="020b0503020204020204" pitchFamily="34" typeface="微软雅黑"/>
                </a:rPr>
                <a:t>T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867966" y="27409499"/>
              <a:ext cx="369798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mtClean="0" sz="2400">
                  <a:latin charset="-122" panose="020b0503020204020204" pitchFamily="34" typeface="微软雅黑"/>
                  <a:ea charset="-122" panose="020b0503020204020204" pitchFamily="34" typeface="微软雅黑"/>
                </a:rPr>
                <a:t>M</a:t>
              </a: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4818742" y="26212800"/>
              <a:ext cx="812800" cy="145143"/>
            </a:xfrm>
            <a:custGeom>
              <a:gdLst>
                <a:gd fmla="*/ 0 w 812800" name="connsiteX0"/>
                <a:gd fmla="*/ 145143 h 145143" name="connsiteY0"/>
                <a:gd fmla="*/ 145143 w 812800" name="connsiteX1"/>
                <a:gd fmla="*/ 0 h 145143" name="connsiteY1"/>
                <a:gd fmla="*/ 812800 w 812800" name="connsiteX2"/>
                <a:gd fmla="*/ 0 h 145143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145143" w="812800">
                  <a:moveTo>
                    <a:pt x="0" y="145143"/>
                  </a:moveTo>
                  <a:lnTo>
                    <a:pt x="145143" y="0"/>
                  </a:lnTo>
                  <a:lnTo>
                    <a:pt x="812800" y="0"/>
                  </a:lnTo>
                </a:path>
              </a:pathLst>
            </a:custGeom>
            <a:noFill/>
            <a:ln>
              <a:solidFill>
                <a:srgbClr val="0A5482"/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802286" y="25878197"/>
              <a:ext cx="2583526" cy="914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mtClean="0">
                  <a:latin charset="-122" panose="020b0503020204020204" pitchFamily="34" typeface="微软雅黑"/>
                  <a:ea charset="-122" panose="020b0503020204020204" pitchFamily="34" typeface="微软雅黑"/>
                </a:rPr>
                <a:t>Ambition</a:t>
              </a:r>
            </a:p>
            <a:p>
              <a:r>
                <a:rPr altLang="zh-CN" b="1" lang="en-US" smtClean="0">
                  <a:latin charset="-122" panose="020b0503020204020204" pitchFamily="34" typeface="微软雅黑"/>
                  <a:ea charset="-122" panose="020b0503020204020204" pitchFamily="34" typeface="微软雅黑"/>
                </a:rPr>
                <a:t>雄心：你有多大的野心？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973783" y="27838834"/>
              <a:ext cx="2988833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mtClean="0">
                  <a:latin charset="-122" panose="020b0503020204020204" pitchFamily="34" typeface="微软雅黑"/>
                  <a:ea charset="-122" panose="020b0503020204020204" pitchFamily="34" typeface="微软雅黑"/>
                </a:rPr>
                <a:t>Talent</a:t>
              </a:r>
            </a:p>
            <a:p>
              <a:r>
                <a:rPr altLang="zh-CN" b="1" lang="en-US" smtClean="0">
                  <a:latin charset="-122" panose="020b0503020204020204" pitchFamily="34" typeface="微软雅黑"/>
                  <a:ea charset="-122" panose="020b0503020204020204" pitchFamily="34" typeface="微软雅黑"/>
                </a:rPr>
                <a:t>天赋：你天生擅长做什么？</a:t>
              </a: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4876800" y="27823886"/>
              <a:ext cx="812800" cy="362857"/>
            </a:xfrm>
            <a:custGeom>
              <a:gdLst>
                <a:gd fmla="*/ 0 w 812800" name="connsiteX0"/>
                <a:gd fmla="*/ 0 h 362857" name="connsiteY0"/>
                <a:gd fmla="*/ 87086 w 812800" name="connsiteX1"/>
                <a:gd fmla="*/ 362857 h 362857" name="connsiteY1"/>
                <a:gd fmla="*/ 812800 w 812800" name="connsiteX2"/>
                <a:gd fmla="*/ 362857 h 362857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362857" w="812800">
                  <a:moveTo>
                    <a:pt x="0" y="0"/>
                  </a:moveTo>
                  <a:lnTo>
                    <a:pt x="87086" y="362857"/>
                  </a:lnTo>
                  <a:lnTo>
                    <a:pt x="812800" y="362857"/>
                  </a:lnTo>
                </a:path>
              </a:pathLst>
            </a:custGeom>
            <a:noFill/>
            <a:ln>
              <a:solidFill>
                <a:srgbClr val="0A5482"/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任意多边形 14"/>
            <p:cNvSpPr/>
            <p:nvPr/>
          </p:nvSpPr>
          <p:spPr>
            <a:xfrm rot="10800000">
              <a:off x="3083804" y="27074828"/>
              <a:ext cx="812800" cy="362857"/>
            </a:xfrm>
            <a:custGeom>
              <a:gdLst>
                <a:gd fmla="*/ 0 w 812800" name="connsiteX0"/>
                <a:gd fmla="*/ 0 h 362857" name="connsiteY0"/>
                <a:gd fmla="*/ 87086 w 812800" name="connsiteX1"/>
                <a:gd fmla="*/ 362857 h 362857" name="connsiteY1"/>
                <a:gd fmla="*/ 812800 w 812800" name="connsiteX2"/>
                <a:gd fmla="*/ 362857 h 362857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362857" w="812800">
                  <a:moveTo>
                    <a:pt x="0" y="0"/>
                  </a:moveTo>
                  <a:lnTo>
                    <a:pt x="87086" y="362857"/>
                  </a:lnTo>
                  <a:lnTo>
                    <a:pt x="812800" y="362857"/>
                  </a:lnTo>
                </a:path>
              </a:pathLst>
            </a:custGeom>
            <a:noFill/>
            <a:ln>
              <a:solidFill>
                <a:srgbClr val="0A5482"/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4340" y="26746209"/>
              <a:ext cx="2988833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zh-CN" b="1" lang="en-US" smtClean="0">
                  <a:latin charset="-122" panose="020b0503020204020204" pitchFamily="34" typeface="微软雅黑"/>
                  <a:ea charset="-122" panose="020b0503020204020204" pitchFamily="34" typeface="微软雅黑"/>
                </a:rPr>
                <a:t>Money</a:t>
              </a:r>
            </a:p>
            <a:p>
              <a:pPr algn="r"/>
              <a:r>
                <a:rPr altLang="zh-CN" b="1" lang="en-US" smtClean="0">
                  <a:latin charset="-122" panose="020b0503020204020204" pitchFamily="34" typeface="微软雅黑"/>
                  <a:ea charset="-122" panose="020b0503020204020204" pitchFamily="34" typeface="微软雅黑"/>
                </a:rPr>
                <a:t>你做什么可以赚钱？</a:t>
              </a:r>
            </a:p>
          </p:txBody>
        </p:sp>
      </p:grpSp>
      <p:sp>
        <p:nvSpPr>
          <p:cNvPr id="21" name="直角三角形 20"/>
          <p:cNvSpPr/>
          <p:nvPr/>
        </p:nvSpPr>
        <p:spPr>
          <a:xfrm flipH="1" flipV="1">
            <a:off x="11761694" y="0"/>
            <a:ext cx="430306" cy="430306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直角三角形 21"/>
          <p:cNvSpPr/>
          <p:nvPr/>
        </p:nvSpPr>
        <p:spPr>
          <a:xfrm flipH="1">
            <a:off x="11761694" y="6427694"/>
            <a:ext cx="430306" cy="430306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直角三角形 22"/>
          <p:cNvSpPr/>
          <p:nvPr/>
        </p:nvSpPr>
        <p:spPr>
          <a:xfrm flipV="1">
            <a:off x="0" y="0"/>
            <a:ext cx="430306" cy="430306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直角三角形 23"/>
          <p:cNvSpPr/>
          <p:nvPr/>
        </p:nvSpPr>
        <p:spPr>
          <a:xfrm>
            <a:off x="-1" y="6426000"/>
            <a:ext cx="432000" cy="432000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190633577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" name="组合 15"/>
          <p:cNvGrpSpPr/>
          <p:nvPr/>
        </p:nvGrpSpPr>
        <p:grpSpPr>
          <a:xfrm>
            <a:off x="1676400" y="1168400"/>
            <a:ext cx="9245600" cy="5524500"/>
            <a:chOff x="1676400" y="1168400"/>
            <a:chExt cx="9245600" cy="5524500"/>
          </a:xfrm>
        </p:grpSpPr>
        <p:sp>
          <p:nvSpPr>
            <p:cNvPr id="15" name="任意多边形 14"/>
            <p:cNvSpPr/>
            <p:nvPr/>
          </p:nvSpPr>
          <p:spPr>
            <a:xfrm>
              <a:off x="1676400" y="1244600"/>
              <a:ext cx="9169400" cy="5448300"/>
            </a:xfrm>
            <a:custGeom>
              <a:gdLst>
                <a:gd fmla="*/ 3873500 w 9169400" name="connsiteX0"/>
                <a:gd fmla="*/ 76200 h 5448300" name="connsiteY0"/>
                <a:gd fmla="*/ 8001000 w 9169400" name="connsiteX1"/>
                <a:gd fmla="*/ 50800 h 5448300" name="connsiteY1"/>
                <a:gd fmla="*/ 8813800 w 9169400" name="connsiteX2"/>
                <a:gd fmla="*/ 2857500 h 5448300" name="connsiteY2"/>
                <a:gd fmla="*/ 9169400 w 9169400" name="connsiteX3"/>
                <a:gd fmla="*/ 4864100 h 5448300" name="connsiteY3"/>
                <a:gd fmla="*/ 5359400 w 9169400" name="connsiteX4"/>
                <a:gd fmla="*/ 5448300 h 5448300" name="connsiteY4"/>
                <a:gd fmla="*/ 1943100 w 9169400" name="connsiteX5"/>
                <a:gd fmla="*/ 5118100 h 5448300" name="connsiteY5"/>
                <a:gd fmla="*/ 508000 w 9169400" name="connsiteX6"/>
                <a:gd fmla="*/ 4724400 h 5448300" name="connsiteY6"/>
                <a:gd fmla="*/ 0 w 9169400" name="connsiteX7"/>
                <a:gd fmla="*/ 1981200 h 5448300" name="connsiteY7"/>
                <a:gd fmla="*/ 1536700 w 9169400" name="connsiteX8"/>
                <a:gd fmla="*/ 1435100 h 5448300" name="connsiteY8"/>
                <a:gd fmla="*/ 850900 w 9169400" name="connsiteX9"/>
                <a:gd fmla="*/ 990600 h 5448300" name="connsiteY9"/>
                <a:gd fmla="*/ 1270000 w 9169400" name="connsiteX10"/>
                <a:gd fmla="*/ 685800 h 5448300" name="connsiteY10"/>
                <a:gd fmla="*/ 1079500 w 9169400" name="connsiteX11"/>
                <a:gd fmla="*/ 304800 h 5448300" name="connsiteY11"/>
                <a:gd fmla="*/ 1739900 w 9169400" name="connsiteX12"/>
                <a:gd fmla="*/ 0 h 5448300" name="connsiteY12"/>
                <a:gd fmla="*/ 1358900 w 9169400" name="connsiteX13"/>
                <a:gd fmla="*/ 406400 h 5448300" name="connsiteY13"/>
                <a:gd fmla="*/ 1625600 w 9169400" name="connsiteX14"/>
                <a:gd fmla="*/ 685800 h 5448300" name="connsiteY14"/>
                <a:gd fmla="*/ 1397000 w 9169400" name="connsiteX15"/>
                <a:gd fmla="*/ 939800 h 5448300" name="connsiteY15"/>
                <a:gd fmla="*/ 1981200 w 9169400" name="connsiteX16"/>
                <a:gd fmla="*/ 1143000 h 5448300" name="connsiteY16"/>
                <a:gd fmla="*/ 2463800 w 9169400" name="connsiteX17"/>
                <a:gd fmla="*/ 482600 h 5448300" name="connsiteY17"/>
                <a:gd fmla="*/ 3873500 w 9169400" name="connsiteX18"/>
                <a:gd fmla="*/ 76200 h 5448300" name="connsiteY1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b="b" l="l" r="r" t="t"/>
              <a:pathLst>
                <a:path h="5448300" w="9169400">
                  <a:moveTo>
                    <a:pt x="3873500" y="76200"/>
                  </a:moveTo>
                  <a:lnTo>
                    <a:pt x="8001000" y="50800"/>
                  </a:lnTo>
                  <a:lnTo>
                    <a:pt x="8813800" y="2857500"/>
                  </a:lnTo>
                  <a:lnTo>
                    <a:pt x="9169400" y="4864100"/>
                  </a:lnTo>
                  <a:lnTo>
                    <a:pt x="5359400" y="5448300"/>
                  </a:lnTo>
                  <a:lnTo>
                    <a:pt x="1943100" y="5118100"/>
                  </a:lnTo>
                  <a:lnTo>
                    <a:pt x="508000" y="4724400"/>
                  </a:lnTo>
                  <a:lnTo>
                    <a:pt x="0" y="1981200"/>
                  </a:lnTo>
                  <a:lnTo>
                    <a:pt x="1536700" y="1435100"/>
                  </a:lnTo>
                  <a:lnTo>
                    <a:pt x="850900" y="990600"/>
                  </a:lnTo>
                  <a:lnTo>
                    <a:pt x="1270000" y="685800"/>
                  </a:lnTo>
                  <a:lnTo>
                    <a:pt x="1079500" y="304800"/>
                  </a:lnTo>
                  <a:lnTo>
                    <a:pt x="1739900" y="0"/>
                  </a:lnTo>
                  <a:lnTo>
                    <a:pt x="1358900" y="406400"/>
                  </a:lnTo>
                  <a:lnTo>
                    <a:pt x="1625600" y="685800"/>
                  </a:lnTo>
                  <a:lnTo>
                    <a:pt x="1397000" y="939800"/>
                  </a:lnTo>
                  <a:lnTo>
                    <a:pt x="1981200" y="1143000"/>
                  </a:lnTo>
                  <a:lnTo>
                    <a:pt x="2463800" y="482600"/>
                  </a:lnTo>
                  <a:lnTo>
                    <a:pt x="3873500" y="762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1752600" y="1168400"/>
              <a:ext cx="9169400" cy="5448300"/>
            </a:xfrm>
            <a:custGeom>
              <a:gdLst>
                <a:gd fmla="*/ 3873500 w 9169400" name="connsiteX0"/>
                <a:gd fmla="*/ 76200 h 5448300" name="connsiteY0"/>
                <a:gd fmla="*/ 8001000 w 9169400" name="connsiteX1"/>
                <a:gd fmla="*/ 50800 h 5448300" name="connsiteY1"/>
                <a:gd fmla="*/ 8813800 w 9169400" name="connsiteX2"/>
                <a:gd fmla="*/ 2857500 h 5448300" name="connsiteY2"/>
                <a:gd fmla="*/ 9169400 w 9169400" name="connsiteX3"/>
                <a:gd fmla="*/ 4864100 h 5448300" name="connsiteY3"/>
                <a:gd fmla="*/ 5359400 w 9169400" name="connsiteX4"/>
                <a:gd fmla="*/ 5448300 h 5448300" name="connsiteY4"/>
                <a:gd fmla="*/ 1943100 w 9169400" name="connsiteX5"/>
                <a:gd fmla="*/ 5118100 h 5448300" name="connsiteY5"/>
                <a:gd fmla="*/ 508000 w 9169400" name="connsiteX6"/>
                <a:gd fmla="*/ 4724400 h 5448300" name="connsiteY6"/>
                <a:gd fmla="*/ 0 w 9169400" name="connsiteX7"/>
                <a:gd fmla="*/ 1981200 h 5448300" name="connsiteY7"/>
                <a:gd fmla="*/ 1536700 w 9169400" name="connsiteX8"/>
                <a:gd fmla="*/ 1435100 h 5448300" name="connsiteY8"/>
                <a:gd fmla="*/ 850900 w 9169400" name="connsiteX9"/>
                <a:gd fmla="*/ 990600 h 5448300" name="connsiteY9"/>
                <a:gd fmla="*/ 1270000 w 9169400" name="connsiteX10"/>
                <a:gd fmla="*/ 685800 h 5448300" name="connsiteY10"/>
                <a:gd fmla="*/ 1079500 w 9169400" name="connsiteX11"/>
                <a:gd fmla="*/ 304800 h 5448300" name="connsiteY11"/>
                <a:gd fmla="*/ 1739900 w 9169400" name="connsiteX12"/>
                <a:gd fmla="*/ 0 h 5448300" name="connsiteY12"/>
                <a:gd fmla="*/ 1358900 w 9169400" name="connsiteX13"/>
                <a:gd fmla="*/ 406400 h 5448300" name="connsiteY13"/>
                <a:gd fmla="*/ 1625600 w 9169400" name="connsiteX14"/>
                <a:gd fmla="*/ 685800 h 5448300" name="connsiteY14"/>
                <a:gd fmla="*/ 1397000 w 9169400" name="connsiteX15"/>
                <a:gd fmla="*/ 939800 h 5448300" name="connsiteY15"/>
                <a:gd fmla="*/ 1981200 w 9169400" name="connsiteX16"/>
                <a:gd fmla="*/ 1143000 h 5448300" name="connsiteY16"/>
                <a:gd fmla="*/ 2463800 w 9169400" name="connsiteX17"/>
                <a:gd fmla="*/ 482600 h 5448300" name="connsiteY17"/>
                <a:gd fmla="*/ 3873500 w 9169400" name="connsiteX18"/>
                <a:gd fmla="*/ 76200 h 5448300" name="connsiteY1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b="b" l="l" r="r" t="t"/>
              <a:pathLst>
                <a:path h="5448300" w="9169400">
                  <a:moveTo>
                    <a:pt x="3873500" y="76200"/>
                  </a:moveTo>
                  <a:lnTo>
                    <a:pt x="8001000" y="50800"/>
                  </a:lnTo>
                  <a:lnTo>
                    <a:pt x="8813800" y="2857500"/>
                  </a:lnTo>
                  <a:lnTo>
                    <a:pt x="9169400" y="4864100"/>
                  </a:lnTo>
                  <a:lnTo>
                    <a:pt x="5359400" y="5448300"/>
                  </a:lnTo>
                  <a:lnTo>
                    <a:pt x="1943100" y="5118100"/>
                  </a:lnTo>
                  <a:lnTo>
                    <a:pt x="508000" y="4724400"/>
                  </a:lnTo>
                  <a:lnTo>
                    <a:pt x="0" y="1981200"/>
                  </a:lnTo>
                  <a:lnTo>
                    <a:pt x="1536700" y="1435100"/>
                  </a:lnTo>
                  <a:lnTo>
                    <a:pt x="850900" y="990600"/>
                  </a:lnTo>
                  <a:lnTo>
                    <a:pt x="1270000" y="685800"/>
                  </a:lnTo>
                  <a:lnTo>
                    <a:pt x="1079500" y="304800"/>
                  </a:lnTo>
                  <a:lnTo>
                    <a:pt x="1739900" y="0"/>
                  </a:lnTo>
                  <a:lnTo>
                    <a:pt x="1358900" y="406400"/>
                  </a:lnTo>
                  <a:lnTo>
                    <a:pt x="1625600" y="685800"/>
                  </a:lnTo>
                  <a:lnTo>
                    <a:pt x="1397000" y="939800"/>
                  </a:lnTo>
                  <a:lnTo>
                    <a:pt x="1981200" y="1143000"/>
                  </a:lnTo>
                  <a:lnTo>
                    <a:pt x="2463800" y="482600"/>
                  </a:lnTo>
                  <a:lnTo>
                    <a:pt x="3873500" y="762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839788" y="732391"/>
            <a:ext cx="3274888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457200" marL="457200">
              <a:buClr>
                <a:srgbClr val="0A5482"/>
              </a:buClr>
              <a:buFont charset="2" panose="05000000000000000000" pitchFamily="2" typeface="Wingdings"/>
              <a:buChar char="u"/>
            </a:pPr>
            <a:r>
              <a:rPr altLang="en-US" b="1" lang="zh-CN" sz="2800">
                <a:latin charset="-122" pitchFamily="50" typeface="造字工房悦圆演示版常规体"/>
                <a:ea charset="-122" pitchFamily="50" typeface="造字工房悦圆演示版常规体"/>
              </a:rPr>
              <a:t>提高自己的逆商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10000" r="90000" 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4229" y="2515732"/>
            <a:ext cx="3824515" cy="2857956"/>
          </a:xfrm>
          <a:prstGeom prst="rect">
            <a:avLst/>
          </a:prstGeom>
          <a:effectLst>
            <a:outerShdw algn="bl" blurRad="76200" dir="18900000" kx="-1200000" rotWithShape="0" sy="23000">
              <a:prstClr val="black">
                <a:alpha val="2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5683006" y="1473202"/>
            <a:ext cx="4864191" cy="601675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5000"/>
              </a:lnSpc>
            </a:pPr>
            <a:r>
              <a:rPr altLang="en-US" b="1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调节自己的情绪：T-Bear</a:t>
            </a:r>
          </a:p>
          <a:p>
            <a:pPr>
              <a:lnSpc>
                <a:spcPct val="135000"/>
              </a:lnSpc>
            </a:pPr>
            <a:r>
              <a:rPr altLang="en-US" b="1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T:tomorrow</a:t>
            </a:r>
          </a:p>
          <a:p>
            <a:pPr>
              <a:lnSpc>
                <a:spcPct val="135000"/>
              </a:lnSpc>
            </a:pPr>
            <a:r>
              <a:rPr altLang="en-US" b="1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明天是新的一天</a:t>
            </a:r>
          </a:p>
          <a:p>
            <a:pPr>
              <a:lnSpc>
                <a:spcPct val="135000"/>
              </a:lnSpc>
            </a:pPr>
            <a:r>
              <a:rPr altLang="en-US" b="1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B:belief</a:t>
            </a:r>
          </a:p>
          <a:p>
            <a:pPr>
              <a:lnSpc>
                <a:spcPct val="135000"/>
              </a:lnSpc>
            </a:pPr>
            <a:r>
              <a:rPr altLang="en-US" b="1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有积极的信念</a:t>
            </a:r>
          </a:p>
          <a:p>
            <a:pPr>
              <a:lnSpc>
                <a:spcPct val="135000"/>
              </a:lnSpc>
            </a:pPr>
            <a:r>
              <a:rPr altLang="en-US" b="1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E:environment</a:t>
            </a:r>
          </a:p>
          <a:p>
            <a:pPr>
              <a:lnSpc>
                <a:spcPct val="135000"/>
              </a:lnSpc>
            </a:pPr>
            <a:r>
              <a:rPr altLang="en-US" b="1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找一个自己喜欢的环境</a:t>
            </a:r>
          </a:p>
          <a:p>
            <a:pPr>
              <a:lnSpc>
                <a:spcPct val="135000"/>
              </a:lnSpc>
            </a:pPr>
            <a:r>
              <a:rPr altLang="en-US" b="1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A:action</a:t>
            </a:r>
          </a:p>
          <a:p>
            <a:pPr>
              <a:lnSpc>
                <a:spcPct val="135000"/>
              </a:lnSpc>
            </a:pPr>
            <a:r>
              <a:rPr altLang="en-US" b="1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尝试对自己微笑</a:t>
            </a:r>
          </a:p>
          <a:p>
            <a:pPr>
              <a:lnSpc>
                <a:spcPct val="135000"/>
              </a:lnSpc>
            </a:pPr>
            <a:r>
              <a:rPr altLang="en-US" b="1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R:requirent</a:t>
            </a:r>
          </a:p>
          <a:p>
            <a:pPr>
              <a:lnSpc>
                <a:spcPct val="135000"/>
              </a:lnSpc>
            </a:pPr>
            <a:r>
              <a:rPr altLang="en-US" b="1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努力追求自己的真正需求，放弃或调整不是自己想要的追求</a:t>
            </a:r>
          </a:p>
        </p:txBody>
      </p:sp>
      <p:sp>
        <p:nvSpPr>
          <p:cNvPr id="10" name="直角三角形 9"/>
          <p:cNvSpPr/>
          <p:nvPr/>
        </p:nvSpPr>
        <p:spPr>
          <a:xfrm flipH="1" flipV="1">
            <a:off x="11761694" y="0"/>
            <a:ext cx="430306" cy="430306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直角三角形 10"/>
          <p:cNvSpPr/>
          <p:nvPr/>
        </p:nvSpPr>
        <p:spPr>
          <a:xfrm flipH="1">
            <a:off x="11761694" y="6427694"/>
            <a:ext cx="430306" cy="430306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直角三角形 11"/>
          <p:cNvSpPr/>
          <p:nvPr/>
        </p:nvSpPr>
        <p:spPr>
          <a:xfrm flipV="1">
            <a:off x="0" y="0"/>
            <a:ext cx="430306" cy="430306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直角三角形 12"/>
          <p:cNvSpPr/>
          <p:nvPr/>
        </p:nvSpPr>
        <p:spPr>
          <a:xfrm>
            <a:off x="-1" y="6426000"/>
            <a:ext cx="432000" cy="432000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95911135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椭圆 2"/>
          <p:cNvSpPr/>
          <p:nvPr/>
        </p:nvSpPr>
        <p:spPr>
          <a:xfrm>
            <a:off x="-1488621" y="3286237"/>
            <a:ext cx="5272505" cy="5272505"/>
          </a:xfrm>
          <a:prstGeom prst="ellips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/>
          <p:cNvSpPr txBox="1"/>
          <p:nvPr/>
        </p:nvSpPr>
        <p:spPr>
          <a:xfrm>
            <a:off x="-584554" y="5480051"/>
            <a:ext cx="5213704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9600">
                <a:solidFill>
                  <a:schemeClr val="bg1"/>
                </a:solidFill>
                <a:latin charset="-122" pitchFamily="50" typeface="造字工房尚黑 G0v1 常规体"/>
                <a:ea charset="-122" pitchFamily="50" typeface="造字工房尚黑 G0v1 常规体"/>
              </a:rPr>
              <a:t>Position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58846" y="3714749"/>
            <a:ext cx="977569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5400">
                <a:solidFill>
                  <a:schemeClr val="bg1"/>
                </a:solidFill>
                <a:latin charset="-122" pitchFamily="50" typeface="造字工房尚黑 G0v1 常规体"/>
                <a:ea charset="-122" pitchFamily="50" typeface="造字工房尚黑 G0v1 常规体"/>
              </a:rPr>
              <a:t>定位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506025" y="4223611"/>
            <a:ext cx="747579" cy="747579"/>
            <a:chOff x="2022298" y="4326598"/>
            <a:chExt cx="1145381" cy="1145381"/>
          </a:xfrm>
        </p:grpSpPr>
        <p:sp>
          <p:nvSpPr>
            <p:cNvPr id="9" name="椭圆 8"/>
            <p:cNvSpPr/>
            <p:nvPr/>
          </p:nvSpPr>
          <p:spPr>
            <a:xfrm>
              <a:off x="2022298" y="4326598"/>
              <a:ext cx="1145381" cy="11453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椭圆 5"/>
            <p:cNvSpPr/>
            <p:nvPr/>
          </p:nvSpPr>
          <p:spPr>
            <a:xfrm>
              <a:off x="2192557" y="4496857"/>
              <a:ext cx="804862" cy="804862"/>
            </a:xfrm>
            <a:prstGeom prst="ellipse">
              <a:avLst/>
            </a:prstGeom>
            <a:solidFill>
              <a:srgbClr val="0A5482"/>
            </a:solidFill>
            <a:ln>
              <a:solidFill>
                <a:srgbClr val="0A54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椭圆 6"/>
            <p:cNvSpPr/>
            <p:nvPr/>
          </p:nvSpPr>
          <p:spPr>
            <a:xfrm>
              <a:off x="2287957" y="4592257"/>
              <a:ext cx="628650" cy="62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2" name="任意多边形 11"/>
          <p:cNvSpPr/>
          <p:nvPr/>
        </p:nvSpPr>
        <p:spPr>
          <a:xfrm>
            <a:off x="2895600" y="2776541"/>
            <a:ext cx="5410200" cy="1828800"/>
          </a:xfrm>
          <a:custGeom>
            <a:gdLst>
              <a:gd fmla="*/ 0 w 5410200" name="connsiteX0"/>
              <a:gd fmla="*/ 1828800 h 1828800" name="connsiteY0"/>
              <a:gd fmla="*/ 1638300 w 5410200" name="connsiteX1"/>
              <a:gd fmla="*/ 0 h 1828800" name="connsiteY1"/>
              <a:gd fmla="*/ 5410200 w 5410200" name="connsiteX2"/>
              <a:gd fmla="*/ 0 h 182880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1828800" w="5410200">
                <a:moveTo>
                  <a:pt x="0" y="1828800"/>
                </a:moveTo>
                <a:lnTo>
                  <a:pt x="1638300" y="0"/>
                </a:lnTo>
                <a:lnTo>
                  <a:pt x="5410200" y="0"/>
                </a:lnTo>
              </a:path>
            </a:pathLst>
          </a:custGeom>
          <a:noFill/>
          <a:ln w="38100">
            <a:solidFill>
              <a:srgbClr val="0A5482"/>
            </a:solidFill>
            <a:headEnd len="med" type="oval" w="med"/>
            <a:tailEnd len="med" type="oval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任意多边形 13"/>
          <p:cNvSpPr/>
          <p:nvPr/>
        </p:nvSpPr>
        <p:spPr>
          <a:xfrm>
            <a:off x="2902857" y="3918857"/>
            <a:ext cx="5399314" cy="682172"/>
          </a:xfrm>
          <a:custGeom>
            <a:gdLst>
              <a:gd fmla="*/ 0 w 5399314" name="connsiteX0"/>
              <a:gd fmla="*/ 682172 h 682172" name="connsiteY0"/>
              <a:gd fmla="*/ 1654628 w 5399314" name="connsiteX1"/>
              <a:gd fmla="*/ 0 h 682172" name="connsiteY1"/>
              <a:gd fmla="*/ 5399314 w 5399314" name="connsiteX2"/>
              <a:gd fmla="*/ 0 h 682172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682172" w="5399314">
                <a:moveTo>
                  <a:pt x="0" y="682172"/>
                </a:moveTo>
                <a:lnTo>
                  <a:pt x="1654628" y="0"/>
                </a:lnTo>
                <a:lnTo>
                  <a:pt x="5399314" y="0"/>
                </a:lnTo>
              </a:path>
            </a:pathLst>
          </a:custGeom>
          <a:noFill/>
          <a:ln w="38100">
            <a:solidFill>
              <a:srgbClr val="0A5482"/>
            </a:solidFill>
            <a:headEnd len="med" type="oval" w="med"/>
            <a:tailEnd len="med" type="oval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椭圆 14"/>
          <p:cNvSpPr/>
          <p:nvPr/>
        </p:nvSpPr>
        <p:spPr>
          <a:xfrm>
            <a:off x="10236919" y="-1410113"/>
            <a:ext cx="3500852" cy="3500852"/>
          </a:xfrm>
          <a:prstGeom prst="ellips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文本框 15"/>
          <p:cNvSpPr txBox="1"/>
          <p:nvPr/>
        </p:nvSpPr>
        <p:spPr>
          <a:xfrm>
            <a:off x="4499427" y="2269412"/>
            <a:ext cx="445588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457200" marL="457200">
              <a:buClr>
                <a:srgbClr val="0A5482"/>
              </a:buClr>
              <a:buFont charset="2" panose="05000000000000000000" pitchFamily="2" typeface="Wingdings"/>
              <a:buChar char="u"/>
            </a:pPr>
            <a:r>
              <a:rPr altLang="en-US" b="1" lang="zh-CN" sz="2800">
                <a:latin charset="-122" pitchFamily="50" typeface="造字工房悦圆演示版常规体"/>
                <a:ea charset="-122" pitchFamily="50" typeface="造字工房悦圆演示版常规体"/>
              </a:rPr>
              <a:t>给自己贴上明确的标签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499427" y="3411494"/>
            <a:ext cx="3274888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457200" marL="457200">
              <a:buClr>
                <a:srgbClr val="0A5482"/>
              </a:buClr>
              <a:buFont charset="2" panose="05000000000000000000" pitchFamily="2" typeface="Wingdings"/>
              <a:buChar char="u"/>
            </a:pPr>
            <a:r>
              <a:rPr altLang="en-US" b="1" lang="zh-CN" smtClean="0" sz="2800">
                <a:latin charset="-122" pitchFamily="50" typeface="造字工房悦圆演示版常规体"/>
                <a:ea charset="-122" pitchFamily="50" typeface="造字工房悦圆演示版常规体"/>
              </a:rPr>
              <a:t>聚焦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752681" y="518085"/>
            <a:ext cx="143931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3200">
                <a:pattFill prst="smGrid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anose="02010600040101010101" pitchFamily="2" typeface="华文细黑"/>
                <a:ea charset="-122" panose="02010600040101010101" pitchFamily="2" typeface="华文细黑"/>
              </a:rPr>
              <a:t>No.2P</a:t>
            </a:r>
          </a:p>
        </p:txBody>
      </p:sp>
    </p:spTree>
    <p:extLst>
      <p:ext uri="{BB962C8B-B14F-4D97-AF65-F5344CB8AC3E}">
        <p14:creationId val="549369669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组合 11"/>
          <p:cNvGrpSpPr/>
          <p:nvPr/>
        </p:nvGrpSpPr>
        <p:grpSpPr>
          <a:xfrm>
            <a:off x="1509486" y="1059543"/>
            <a:ext cx="9020627" cy="4942120"/>
            <a:chOff x="1509486" y="1059543"/>
            <a:chExt cx="9020627" cy="4942120"/>
          </a:xfrm>
        </p:grpSpPr>
        <p:sp>
          <p:nvSpPr>
            <p:cNvPr id="6" name="任意多边形 5"/>
            <p:cNvSpPr/>
            <p:nvPr/>
          </p:nvSpPr>
          <p:spPr>
            <a:xfrm>
              <a:off x="1705428" y="1066806"/>
              <a:ext cx="8824685" cy="4934857"/>
            </a:xfrm>
            <a:custGeom>
              <a:gdLst>
                <a:gd fmla="*/ 3149600 w 8824685" name="connsiteX0"/>
                <a:gd fmla="*/ 0 h 4934857" name="connsiteY0"/>
                <a:gd fmla="*/ 3860800 w 8824685" name="connsiteX1"/>
                <a:gd fmla="*/ 333829 h 4934857" name="connsiteY1"/>
                <a:gd fmla="*/ 3570514 w 8824685" name="connsiteX2"/>
                <a:gd fmla="*/ 493486 h 4934857" name="connsiteY2"/>
                <a:gd fmla="*/ 4136571 w 8824685" name="connsiteX3"/>
                <a:gd fmla="*/ 957943 h 4934857" name="connsiteY3"/>
                <a:gd fmla="*/ 3497943 w 8824685" name="connsiteX4"/>
                <a:gd fmla="*/ 1059543 h 4934857" name="connsiteY4"/>
                <a:gd fmla="*/ 2177143 w 8824685" name="connsiteX5"/>
                <a:gd fmla="*/ 769257 h 4934857" name="connsiteY5"/>
                <a:gd fmla="*/ 1016000 w 8824685" name="connsiteX6"/>
                <a:gd fmla="*/ 1422400 h 4934857" name="connsiteY6"/>
                <a:gd fmla="*/ 0 w 8824685" name="connsiteX7"/>
                <a:gd fmla="*/ 2627086 h 4934857" name="connsiteY7"/>
                <a:gd fmla="*/ 870857 w 8824685" name="connsiteX8"/>
                <a:gd fmla="*/ 4470400 h 4934857" name="connsiteY8"/>
                <a:gd fmla="*/ 3672114 w 8824685" name="connsiteX9"/>
                <a:gd fmla="*/ 4934857 h 4934857" name="connsiteY9"/>
                <a:gd fmla="*/ 6778171 w 8824685" name="connsiteX10"/>
                <a:gd fmla="*/ 4412343 h 4934857" name="connsiteY10"/>
                <a:gd fmla="*/ 8824685 w 8824685" name="connsiteX11"/>
                <a:gd fmla="*/ 3265714 h 4934857" name="connsiteY11"/>
                <a:gd fmla="*/ 8113485 w 8824685" name="connsiteX12"/>
                <a:gd fmla="*/ 1335314 h 4934857" name="connsiteY12"/>
                <a:gd fmla="*/ 4789714 w 8824685" name="connsiteX13"/>
                <a:gd fmla="*/ 754743 h 4934857" name="connsiteY13"/>
                <a:gd fmla="*/ 4020457 w 8824685" name="connsiteX14"/>
                <a:gd fmla="*/ 493486 h 4934857" name="connsiteY14"/>
                <a:gd fmla="*/ 4122057 w 8824685" name="connsiteX15"/>
                <a:gd fmla="*/ 159657 h 4934857" name="connsiteY15"/>
                <a:gd fmla="*/ 3149600 w 8824685" name="connsiteX16"/>
                <a:gd fmla="*/ 0 h 4934857" name="connsiteY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b="b" l="l" r="r" t="t"/>
              <a:pathLst>
                <a:path h="4934857" w="8824685">
                  <a:moveTo>
                    <a:pt x="3149600" y="0"/>
                  </a:moveTo>
                  <a:lnTo>
                    <a:pt x="3860800" y="333829"/>
                  </a:lnTo>
                  <a:lnTo>
                    <a:pt x="3570514" y="493486"/>
                  </a:lnTo>
                  <a:lnTo>
                    <a:pt x="4136571" y="957943"/>
                  </a:lnTo>
                  <a:lnTo>
                    <a:pt x="3497943" y="1059543"/>
                  </a:lnTo>
                  <a:lnTo>
                    <a:pt x="2177143" y="769257"/>
                  </a:lnTo>
                  <a:lnTo>
                    <a:pt x="1016000" y="1422400"/>
                  </a:lnTo>
                  <a:lnTo>
                    <a:pt x="0" y="2627086"/>
                  </a:lnTo>
                  <a:lnTo>
                    <a:pt x="870857" y="4470400"/>
                  </a:lnTo>
                  <a:lnTo>
                    <a:pt x="3672114" y="4934857"/>
                  </a:lnTo>
                  <a:lnTo>
                    <a:pt x="6778171" y="4412343"/>
                  </a:lnTo>
                  <a:lnTo>
                    <a:pt x="8824685" y="3265714"/>
                  </a:lnTo>
                  <a:lnTo>
                    <a:pt x="8113485" y="1335314"/>
                  </a:lnTo>
                  <a:lnTo>
                    <a:pt x="4789714" y="754743"/>
                  </a:lnTo>
                  <a:lnTo>
                    <a:pt x="4020457" y="493486"/>
                  </a:lnTo>
                  <a:lnTo>
                    <a:pt x="4122057" y="159657"/>
                  </a:lnTo>
                  <a:lnTo>
                    <a:pt x="314960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1509486" y="1059543"/>
              <a:ext cx="8824685" cy="4934857"/>
            </a:xfrm>
            <a:custGeom>
              <a:gdLst>
                <a:gd fmla="*/ 3149600 w 8824685" name="connsiteX0"/>
                <a:gd fmla="*/ 0 h 4934857" name="connsiteY0"/>
                <a:gd fmla="*/ 3860800 w 8824685" name="connsiteX1"/>
                <a:gd fmla="*/ 333829 h 4934857" name="connsiteY1"/>
                <a:gd fmla="*/ 3570514 w 8824685" name="connsiteX2"/>
                <a:gd fmla="*/ 493486 h 4934857" name="connsiteY2"/>
                <a:gd fmla="*/ 4136571 w 8824685" name="connsiteX3"/>
                <a:gd fmla="*/ 957943 h 4934857" name="connsiteY3"/>
                <a:gd fmla="*/ 3497943 w 8824685" name="connsiteX4"/>
                <a:gd fmla="*/ 1059543 h 4934857" name="connsiteY4"/>
                <a:gd fmla="*/ 2177143 w 8824685" name="connsiteX5"/>
                <a:gd fmla="*/ 769257 h 4934857" name="connsiteY5"/>
                <a:gd fmla="*/ 1016000 w 8824685" name="connsiteX6"/>
                <a:gd fmla="*/ 1422400 h 4934857" name="connsiteY6"/>
                <a:gd fmla="*/ 0 w 8824685" name="connsiteX7"/>
                <a:gd fmla="*/ 2627086 h 4934857" name="connsiteY7"/>
                <a:gd fmla="*/ 870857 w 8824685" name="connsiteX8"/>
                <a:gd fmla="*/ 4470400 h 4934857" name="connsiteY8"/>
                <a:gd fmla="*/ 3672114 w 8824685" name="connsiteX9"/>
                <a:gd fmla="*/ 4934857 h 4934857" name="connsiteY9"/>
                <a:gd fmla="*/ 6778171 w 8824685" name="connsiteX10"/>
                <a:gd fmla="*/ 4412343 h 4934857" name="connsiteY10"/>
                <a:gd fmla="*/ 8824685 w 8824685" name="connsiteX11"/>
                <a:gd fmla="*/ 3265714 h 4934857" name="connsiteY11"/>
                <a:gd fmla="*/ 8113485 w 8824685" name="connsiteX12"/>
                <a:gd fmla="*/ 1335314 h 4934857" name="connsiteY12"/>
                <a:gd fmla="*/ 4789714 w 8824685" name="connsiteX13"/>
                <a:gd fmla="*/ 754743 h 4934857" name="connsiteY13"/>
                <a:gd fmla="*/ 4020457 w 8824685" name="connsiteX14"/>
                <a:gd fmla="*/ 493486 h 4934857" name="connsiteY14"/>
                <a:gd fmla="*/ 4122057 w 8824685" name="connsiteX15"/>
                <a:gd fmla="*/ 159657 h 4934857" name="connsiteY15"/>
                <a:gd fmla="*/ 3149600 w 8824685" name="connsiteX16"/>
                <a:gd fmla="*/ 0 h 4934857" name="connsiteY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b="b" l="l" r="r" t="t"/>
              <a:pathLst>
                <a:path h="4934857" w="8824685">
                  <a:moveTo>
                    <a:pt x="3149600" y="0"/>
                  </a:moveTo>
                  <a:lnTo>
                    <a:pt x="3860800" y="333829"/>
                  </a:lnTo>
                  <a:lnTo>
                    <a:pt x="3570514" y="493486"/>
                  </a:lnTo>
                  <a:lnTo>
                    <a:pt x="4136571" y="957943"/>
                  </a:lnTo>
                  <a:lnTo>
                    <a:pt x="3497943" y="1059543"/>
                  </a:lnTo>
                  <a:lnTo>
                    <a:pt x="2177143" y="769257"/>
                  </a:lnTo>
                  <a:lnTo>
                    <a:pt x="1016000" y="1422400"/>
                  </a:lnTo>
                  <a:lnTo>
                    <a:pt x="0" y="2627086"/>
                  </a:lnTo>
                  <a:lnTo>
                    <a:pt x="870857" y="4470400"/>
                  </a:lnTo>
                  <a:lnTo>
                    <a:pt x="3672114" y="4934857"/>
                  </a:lnTo>
                  <a:lnTo>
                    <a:pt x="6778171" y="4412343"/>
                  </a:lnTo>
                  <a:lnTo>
                    <a:pt x="8824685" y="3265714"/>
                  </a:lnTo>
                  <a:lnTo>
                    <a:pt x="8113485" y="1335314"/>
                  </a:lnTo>
                  <a:lnTo>
                    <a:pt x="4789714" y="754743"/>
                  </a:lnTo>
                  <a:lnTo>
                    <a:pt x="4020457" y="493486"/>
                  </a:lnTo>
                  <a:lnTo>
                    <a:pt x="4122057" y="159657"/>
                  </a:lnTo>
                  <a:lnTo>
                    <a:pt x="314960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801688" y="615018"/>
            <a:ext cx="535146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457200" marL="457200">
              <a:buClr>
                <a:srgbClr val="0A5482"/>
              </a:buClr>
              <a:buFont charset="2" panose="05000000000000000000" pitchFamily="2" typeface="Wingdings"/>
              <a:buChar char="u"/>
            </a:pPr>
            <a:r>
              <a:rPr altLang="en-US" b="1" lang="zh-CN" sz="2800">
                <a:latin charset="-122" pitchFamily="50" typeface="造字工房悦圆演示版常规体"/>
                <a:ea charset="-122" pitchFamily="50" typeface="造字工房悦圆演示版常规体"/>
              </a:rPr>
              <a:t>给自己贴上明确的标签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8160" l="10725" r="33071" t="7574"/>
          <a:stretch>
            <a:fillRect/>
          </a:stretch>
        </p:blipFill>
        <p:spPr>
          <a:xfrm>
            <a:off x="2641600" y="2912810"/>
            <a:ext cx="2402139" cy="2402139"/>
          </a:xfrm>
          <a:prstGeom prst="ellipse">
            <a:avLst/>
          </a:prstGeom>
          <a:ln w="57150">
            <a:solidFill>
              <a:schemeClr val="bg1"/>
            </a:solidFill>
          </a:ln>
        </p:spPr>
      </p:pic>
      <p:sp>
        <p:nvSpPr>
          <p:cNvPr id="4" name="矩形 3"/>
          <p:cNvSpPr/>
          <p:nvPr/>
        </p:nvSpPr>
        <p:spPr>
          <a:xfrm>
            <a:off x="5518604" y="3370392"/>
            <a:ext cx="3904796" cy="1202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</a:pPr>
            <a:r>
              <a:rPr altLang="en-US" b="1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当把自己产品化管理之后，贴标签就是让别人更快的认识自己，让客户一眼就能识别出你是做什么的。</a:t>
            </a:r>
          </a:p>
        </p:txBody>
      </p:sp>
      <p:sp>
        <p:nvSpPr>
          <p:cNvPr id="8" name="直角三角形 7"/>
          <p:cNvSpPr/>
          <p:nvPr/>
        </p:nvSpPr>
        <p:spPr>
          <a:xfrm flipH="1" flipV="1">
            <a:off x="11761694" y="0"/>
            <a:ext cx="430306" cy="430306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直角三角形 8"/>
          <p:cNvSpPr/>
          <p:nvPr/>
        </p:nvSpPr>
        <p:spPr>
          <a:xfrm flipH="1">
            <a:off x="11761694" y="6427694"/>
            <a:ext cx="430306" cy="430306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直角三角形 9"/>
          <p:cNvSpPr/>
          <p:nvPr/>
        </p:nvSpPr>
        <p:spPr>
          <a:xfrm flipV="1">
            <a:off x="0" y="0"/>
            <a:ext cx="430306" cy="430306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直角三角形 10"/>
          <p:cNvSpPr/>
          <p:nvPr/>
        </p:nvSpPr>
        <p:spPr>
          <a:xfrm>
            <a:off x="-1" y="6426000"/>
            <a:ext cx="432000" cy="432000"/>
          </a:xfrm>
          <a:prstGeom prst="rtTriangle">
            <a:avLst/>
          </a:prstGeom>
          <a:solidFill>
            <a:srgbClr val="0A5482"/>
          </a:solidFill>
          <a:ln>
            <a:solidFill>
              <a:srgbClr val="0A5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102271656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A5482"/>
        </a:solidFill>
        <a:ln>
          <a:solidFill>
            <a:srgbClr val="0A5482"/>
          </a:solidFill>
        </a:ln>
      </a:spPr>
      <a:bodyPr anchor="ctr" rtlCol="0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105</Paragraphs>
  <Slides>22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33">
      <vt:lpstr>Arial</vt:lpstr>
      <vt:lpstr>Calibri Light</vt:lpstr>
      <vt:lpstr>Calibri</vt:lpstr>
      <vt:lpstr>造字工房悦圆演示版常规体</vt:lpstr>
      <vt:lpstr>微软雅黑</vt:lpstr>
      <vt:lpstr>华康俪金黑W8(P)</vt:lpstr>
      <vt:lpstr>造字工房尚黑 G0v1 常规体</vt:lpstr>
      <vt:lpstr>Wingdings</vt:lpstr>
      <vt:lpstr>华文细黑</vt:lpstr>
      <vt:lpstr>Broadway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2021-08-22T11:52:25Z</dcterms:created>
  <cp:lastPrinted>2021-08-22T11:52:25Z</cp:lastPrinted>
  <dcterms:modified xsi:type="dcterms:W3CDTF">2021-08-22T05:38:16Z</dcterms:modified>
  <cp:revision>1</cp:revision>
</cp:coreProperties>
</file>