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56" r:id="rId4"/>
    <p:sldId id="259" r:id="rId5"/>
    <p:sldId id="263" r:id="rId6"/>
    <p:sldId id="264" r:id="rId7"/>
    <p:sldId id="265" r:id="rId8"/>
    <p:sldId id="266" r:id="rId9"/>
    <p:sldId id="260" r:id="rId10"/>
    <p:sldId id="268" r:id="rId11"/>
    <p:sldId id="258" r:id="rId12"/>
    <p:sldId id="257" r:id="rId13"/>
    <p:sldId id="273" r:id="rId14"/>
    <p:sldId id="275" r:id="rId15"/>
    <p:sldId id="276" r:id="rId16"/>
    <p:sldId id="269" r:id="rId17"/>
    <p:sldId id="277" r:id="rId18"/>
    <p:sldId id="278" r:id="rId19"/>
    <p:sldId id="279" r:id="rId20"/>
    <p:sldId id="270" r:id="rId21"/>
    <p:sldId id="282" r:id="rId22"/>
    <p:sldId id="280" r:id="rId23"/>
    <p:sldId id="283" r:id="rId24"/>
    <p:sldId id="271" r:id="rId25"/>
    <p:sldId id="284" r:id="rId26"/>
    <p:sldId id="285" r:id="rId27"/>
    <p:sldId id="286" r:id="rId28"/>
    <p:sldId id="287" r:id="rId29"/>
    <p:sldId id="288" r:id="rId30"/>
    <p:sldId id="272" r:id="rId31"/>
    <p:sldId id="290" r:id="rId32"/>
    <p:sldId id="295" r:id="rId33"/>
    <p:sldId id="294" r:id="rId34"/>
    <p:sldId id="289" r:id="rId35"/>
  </p:sldIdLst>
  <p:sldSz cx="12192000" cy="6858000"/>
  <p:notesSz cx="6858000" cy="9144000"/>
  <p:custDataLst>
    <p:tags r:id="rId3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5" orient="horz" pos="232" userDrawn="1">
          <p15:clr>
            <a:srgbClr val="A4A3A4"/>
          </p15:clr>
        </p15:guide>
        <p15:guide id="6" orient="horz" pos="2183" userDrawn="1">
          <p15:clr>
            <a:srgbClr val="A4A3A4"/>
          </p15:clr>
        </p15:guide>
        <p15:guide id="7" orient="horz" pos="3453" userDrawn="1">
          <p15:clr>
            <a:srgbClr val="A4A3A4"/>
          </p15:clr>
        </p15:guide>
        <p15:guide id="8" pos="3636" userDrawn="1">
          <p15:clr>
            <a:srgbClr val="A4A3A4"/>
          </p15:clr>
        </p15:guide>
        <p15:guide id="9" pos="4160" userDrawn="1">
          <p15:clr>
            <a:srgbClr val="A4A3A4"/>
          </p15:clr>
        </p15:guide>
        <p15:guide id="10" orient="horz" pos="4201" userDrawn="1">
          <p15:clr>
            <a:srgbClr val="A4A3A4"/>
          </p15:clr>
        </p15:guide>
        <p15:guide id="11" pos="44" userDrawn="1">
          <p15:clr>
            <a:srgbClr val="A4A3A4"/>
          </p15:clr>
        </p15:guide>
        <p15:guide id="12" orient="horz" pos="890" userDrawn="1">
          <p15:clr>
            <a:srgbClr val="A4A3A4"/>
          </p15:clr>
        </p15:guide>
        <p15:guide id="13" orient="horz" pos="981" userDrawn="1">
          <p15:clr>
            <a:srgbClr val="A4A3A4"/>
          </p15:clr>
        </p15:guide>
        <p15:guide id="14" orient="horz" pos="3339" userDrawn="1">
          <p15:clr>
            <a:srgbClr val="A4A3A4"/>
          </p15:clr>
        </p15:guide>
        <p15:guide id="15" pos="41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 autoAdjust="0"/>
    <p:restoredTop sz="96314" autoAdjust="0"/>
  </p:normalViewPr>
  <p:slideViewPr>
    <p:cSldViewPr snapToGrid="0" showGuides="1">
      <p:cViewPr varScale="1">
        <p:scale>
          <a:sx n="108" d="100"/>
          <a:sy n="108" d="100"/>
        </p:scale>
        <p:origin x="666" y="114"/>
      </p:cViewPr>
      <p:guideLst>
        <p:guide orient="horz" pos="232"/>
        <p:guide orient="horz" pos="2183"/>
        <p:guide orient="horz" pos="3453"/>
        <p:guide pos="3636"/>
        <p:guide pos="4160"/>
        <p:guide orient="horz" pos="4201"/>
        <p:guide pos="44"/>
        <p:guide orient="horz" pos="890"/>
        <p:guide orient="horz" pos="981"/>
        <p:guide orient="horz" pos="3339"/>
        <p:guide pos="41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slides/slide18.xml" Type="http://schemas.openxmlformats.org/officeDocument/2006/relationships/slide"/><Relationship Id="rId22" Target="slides/slide19.xml" Type="http://schemas.openxmlformats.org/officeDocument/2006/relationships/slide"/><Relationship Id="rId23" Target="slides/slide20.xml" Type="http://schemas.openxmlformats.org/officeDocument/2006/relationships/slide"/><Relationship Id="rId24" Target="slides/slide21.xml" Type="http://schemas.openxmlformats.org/officeDocument/2006/relationships/slide"/><Relationship Id="rId25" Target="slides/slide22.xml" Type="http://schemas.openxmlformats.org/officeDocument/2006/relationships/slide"/><Relationship Id="rId26" Target="slides/slide23.xml" Type="http://schemas.openxmlformats.org/officeDocument/2006/relationships/slide"/><Relationship Id="rId27" Target="slides/slide24.xml" Type="http://schemas.openxmlformats.org/officeDocument/2006/relationships/slide"/><Relationship Id="rId28" Target="slides/slide25.xml" Type="http://schemas.openxmlformats.org/officeDocument/2006/relationships/slide"/><Relationship Id="rId29" Target="slides/slide26.xml" Type="http://schemas.openxmlformats.org/officeDocument/2006/relationships/slide"/><Relationship Id="rId3" Target="notesMasters/notesMaster1.xml" Type="http://schemas.openxmlformats.org/officeDocument/2006/relationships/notesMaster"/><Relationship Id="rId30" Target="slides/slide27.xml" Type="http://schemas.openxmlformats.org/officeDocument/2006/relationships/slide"/><Relationship Id="rId31" Target="slides/slide28.xml" Type="http://schemas.openxmlformats.org/officeDocument/2006/relationships/slide"/><Relationship Id="rId32" Target="slides/slide29.xml" Type="http://schemas.openxmlformats.org/officeDocument/2006/relationships/slide"/><Relationship Id="rId33" Target="slides/slide30.xml" Type="http://schemas.openxmlformats.org/officeDocument/2006/relationships/slide"/><Relationship Id="rId34" Target="slides/slide31.xml" Type="http://schemas.openxmlformats.org/officeDocument/2006/relationships/slide"/><Relationship Id="rId35" Target="slides/slide32.xml" Type="http://schemas.openxmlformats.org/officeDocument/2006/relationships/slide"/><Relationship Id="rId36" Target="tags/tag1.xml" Type="http://schemas.openxmlformats.org/officeDocument/2006/relationships/tags"/><Relationship Id="rId37" Target="presProps.xml" Type="http://schemas.openxmlformats.org/officeDocument/2006/relationships/presProps"/><Relationship Id="rId38" Target="viewProps.xml" Type="http://schemas.openxmlformats.org/officeDocument/2006/relationships/viewProps"/><Relationship Id="rId39" Target="theme/theme1.xml" Type="http://schemas.openxmlformats.org/officeDocument/2006/relationships/theme"/><Relationship Id="rId4" Target="slides/slide1.xml" Type="http://schemas.openxmlformats.org/officeDocument/2006/relationships/slide"/><Relationship Id="rId40" Target="tableStyles.xml" Type="http://schemas.openxmlformats.org/officeDocument/2006/relationships/tableStyles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A159CD-4C4E-4480-A02A-FD35519C40D2}" type="datetimeFigureOut">
              <a:rPr lang="zh-CN" altLang="en-US" smtClean="0"/>
              <a:t>2021/2/8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55383C-9AD3-4A90-ABB0-5136A3C3A8C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631387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.xml.rels><?xml version="1.0" encoding="UTF-8" standalone="yes"?><Relationships xmlns="http://schemas.openxmlformats.org/package/2006/relationships"><Relationship Id="rId1" Target="../slides/slide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4.xml.rels><?xml version="1.0" encoding="UTF-8" standalone="yes"?><Relationships xmlns="http://schemas.openxmlformats.org/package/2006/relationships"><Relationship Id="rId1" Target="../slides/slide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5.xml.rels><?xml version="1.0" encoding="UTF-8" standalone="yes"?><Relationships xmlns="http://schemas.openxmlformats.org/package/2006/relationships"><Relationship Id="rId1" Target="../slides/slide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6.xml.rels><?xml version="1.0" encoding="UTF-8" standalone="yes"?><Relationships xmlns="http://schemas.openxmlformats.org/package/2006/relationships"><Relationship Id="rId1" Target="../slides/slide3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8921992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7362158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172200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5598305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9877323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481274895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3E15-F836-482A-8319-754051D2925C}" type="datetimeFigureOut">
              <a:rPr lang="zh-CN" altLang="en-US" smtClean="0"/>
              <a:t>2021/2/8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74EE1-2245-4F14-917A-91CFCF3129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646516557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3E15-F836-482A-8319-754051D2925C}" type="datetimeFigureOut">
              <a:rPr lang="zh-CN" altLang="en-US" smtClean="0"/>
              <a:t>2021/2/8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74EE1-2245-4F14-917A-91CFCF3129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745763271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3E15-F836-482A-8319-754051D2925C}" type="datetimeFigureOut">
              <a:rPr lang="zh-CN" altLang="en-US" smtClean="0"/>
              <a:t>2021/2/8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74EE1-2245-4F14-917A-91CFCF3129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680973102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135664179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557628968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497824970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52726333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8102548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082321946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321781588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29121478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3E15-F836-482A-8319-754051D2925C}" type="datetimeFigureOut">
              <a:rPr lang="zh-CN" altLang="en-US" smtClean="0"/>
              <a:t>2021/2/8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74EE1-2245-4F14-917A-91CFCF3129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493119094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089683133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62922051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586902100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3E15-F836-482A-8319-754051D2925C}" type="datetimeFigureOut">
              <a:rPr lang="zh-CN" altLang="en-US" smtClean="0"/>
              <a:t>2021/2/8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74EE1-2245-4F14-917A-91CFCF3129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664750945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3E15-F836-482A-8319-754051D2925C}" type="datetimeFigureOut">
              <a:rPr lang="zh-CN" altLang="en-US" smtClean="0"/>
              <a:t>2021/2/8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74EE1-2245-4F14-917A-91CFCF3129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485308122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3E15-F836-482A-8319-754051D2925C}" type="datetimeFigureOut">
              <a:rPr lang="zh-CN" altLang="en-US" smtClean="0"/>
              <a:t>2021/2/8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74EE1-2245-4F14-917A-91CFCF3129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515624104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3E15-F836-482A-8319-754051D2925C}" type="datetimeFigureOut">
              <a:rPr lang="zh-CN" altLang="en-US" smtClean="0"/>
              <a:t>2021/2/8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74EE1-2245-4F14-917A-91CFCF3129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50982076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3E15-F836-482A-8319-754051D2925C}" type="datetimeFigureOut">
              <a:rPr lang="zh-CN" altLang="en-US" smtClean="0"/>
              <a:t>2021/2/8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74EE1-2245-4F14-917A-91CFCF3129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576435454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3E15-F836-482A-8319-754051D2925C}" type="datetimeFigureOut">
              <a:rPr lang="zh-CN" altLang="en-US" smtClean="0"/>
              <a:t>2021/2/8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74EE1-2245-4F14-917A-91CFCF3129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831082796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3E15-F836-482A-8319-754051D2925C}" type="datetimeFigureOut">
              <a:rPr lang="zh-CN" altLang="en-US" smtClean="0"/>
              <a:t>2021/2/8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74EE1-2245-4F14-917A-91CFCF3129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064223574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3E15-F836-482A-8319-754051D2925C}" type="datetimeFigureOut">
              <a:rPr lang="zh-CN" altLang="en-US" smtClean="0"/>
              <a:t>2021/2/8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74EE1-2245-4F14-917A-91CFCF3129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907868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560410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6.xml" Type="http://schemas.openxmlformats.org/officeDocument/2006/relationships/notesSlide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3.xml" Type="http://schemas.openxmlformats.org/officeDocument/2006/relationships/notesSlide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4.xml" Type="http://schemas.openxmlformats.org/officeDocument/2006/relationships/notesSlide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5.xml" Type="http://schemas.openxmlformats.org/officeDocument/2006/relationships/notesSlide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gradFill>
          <a:gsLst>
            <a:gs pos="50000">
              <a:srgbClr val="F7596A"/>
            </a:gs>
            <a:gs pos="0">
              <a:srgbClr val="FC9358"/>
            </a:gs>
            <a:gs pos="100000">
              <a:srgbClr val="F32E7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6" name="组合 25"/>
          <p:cNvGrpSpPr/>
          <p:nvPr/>
        </p:nvGrpSpPr>
        <p:grpSpPr>
          <a:xfrm>
            <a:off x="3679556" y="2122962"/>
            <a:ext cx="4832889" cy="2630106"/>
            <a:chOff x="3679556" y="1934274"/>
            <a:chExt cx="4832889" cy="2630106"/>
          </a:xfrm>
        </p:grpSpPr>
        <p:sp>
          <p:nvSpPr>
            <p:cNvPr id="4" name="文本框 3"/>
            <p:cNvSpPr txBox="1"/>
            <p:nvPr/>
          </p:nvSpPr>
          <p:spPr>
            <a:xfrm>
              <a:off x="3679556" y="2138766"/>
              <a:ext cx="4832888" cy="10058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 sz="6000">
                  <a:solidFill>
                    <a:schemeClr val="bg1"/>
                  </a:solidFill>
                  <a:latin charset="-122" panose="03000509000000000000" pitchFamily="65" typeface="方正粗宋简体"/>
                  <a:ea charset="-122" panose="03000509000000000000" pitchFamily="65" typeface="方正粗宋简体"/>
                </a:rPr>
                <a:t>用户体验要素</a:t>
              </a:r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3679556" y="3076699"/>
              <a:ext cx="4832888" cy="57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mtClean="0" sz="32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以用户为中心的产品设计</a:t>
              </a:r>
            </a:p>
          </p:txBody>
        </p:sp>
        <p:sp>
          <p:nvSpPr>
            <p:cNvPr id="6" name="矩形 5"/>
            <p:cNvSpPr/>
            <p:nvPr/>
          </p:nvSpPr>
          <p:spPr>
            <a:xfrm>
              <a:off x="3679556" y="1934274"/>
              <a:ext cx="4832888" cy="495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bg1"/>
                </a:solidFill>
              </a:endParaRPr>
            </a:p>
          </p:txBody>
        </p:sp>
        <p:sp>
          <p:nvSpPr>
            <p:cNvPr id="7" name="矩形 6"/>
            <p:cNvSpPr/>
            <p:nvPr/>
          </p:nvSpPr>
          <p:spPr>
            <a:xfrm>
              <a:off x="3679556" y="3821132"/>
              <a:ext cx="4832888" cy="495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bg1"/>
                </a:solidFill>
              </a:endParaRPr>
            </a:p>
          </p:txBody>
        </p:sp>
        <p:sp>
          <p:nvSpPr>
            <p:cNvPr id="10" name="文本框 9"/>
            <p:cNvSpPr txBox="1"/>
            <p:nvPr/>
          </p:nvSpPr>
          <p:spPr>
            <a:xfrm>
              <a:off x="5562600" y="3985260"/>
              <a:ext cx="2949844" cy="57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r"/>
              <a:r>
                <a:rPr altLang="zh-CN" lang="en-US" smtClean="0" sz="16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Jesse James Garrett  著</a:t>
              </a:r>
            </a:p>
            <a:p>
              <a:pPr algn="r"/>
              <a:r>
                <a:rPr altLang="zh-CN" lang="en-US" smtClean="0" sz="16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范晓燕  译</a:t>
              </a: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320950" y="280485"/>
            <a:ext cx="2176116" cy="553926"/>
            <a:chOff x="9274270" y="95250"/>
            <a:chExt cx="2176116" cy="553926"/>
          </a:xfrm>
        </p:grpSpPr>
        <p:grpSp>
          <p:nvGrpSpPr>
            <p:cNvPr id="21" name="组合 20"/>
            <p:cNvGrpSpPr/>
            <p:nvPr/>
          </p:nvGrpSpPr>
          <p:grpSpPr>
            <a:xfrm>
              <a:off x="9274270" y="95250"/>
              <a:ext cx="474255" cy="507713"/>
              <a:chOff x="5095875" y="1490748"/>
              <a:chExt cx="812353" cy="869663"/>
            </a:xfrm>
          </p:grpSpPr>
          <p:sp>
            <p:nvSpPr>
              <p:cNvPr id="16" name="任意多边形 15"/>
              <p:cNvSpPr/>
              <p:nvPr/>
            </p:nvSpPr>
            <p:spPr>
              <a:xfrm>
                <a:off x="5095875" y="1490748"/>
                <a:ext cx="812353" cy="812353"/>
              </a:xfrm>
              <a:custGeom>
                <a:gdLst>
                  <a:gd fmla="*/ 398018 w 796036" name="connsiteX0"/>
                  <a:gd fmla="*/ 124044 h 796036" name="connsiteY0"/>
                  <a:gd fmla="*/ 124044 w 796036" name="connsiteX1"/>
                  <a:gd fmla="*/ 398018 h 796036" name="connsiteY1"/>
                  <a:gd fmla="*/ 398018 w 796036" name="connsiteX2"/>
                  <a:gd fmla="*/ 671992 h 796036" name="connsiteY2"/>
                  <a:gd fmla="*/ 671992 w 796036" name="connsiteX3"/>
                  <a:gd fmla="*/ 398018 h 796036" name="connsiteY3"/>
                  <a:gd fmla="*/ 398018 w 796036" name="connsiteX4"/>
                  <a:gd fmla="*/ 124044 h 796036" name="connsiteY4"/>
                  <a:gd fmla="*/ 398018 w 796036" name="connsiteX5"/>
                  <a:gd fmla="*/ 0 h 796036" name="connsiteY5"/>
                  <a:gd fmla="*/ 414230 w 796036" name="connsiteX6"/>
                  <a:gd fmla="*/ 1634 h 796036" name="connsiteY6"/>
                  <a:gd fmla="*/ 443506 w 796036" name="connsiteX7"/>
                  <a:gd fmla="*/ 52515 h 796036" name="connsiteY7"/>
                  <a:gd fmla="*/ 485540 w 796036" name="connsiteX8"/>
                  <a:gd fmla="*/ 10355 h 796036" name="connsiteY8"/>
                  <a:gd fmla="*/ 516430 w 796036" name="connsiteX9"/>
                  <a:gd fmla="*/ 19944 h 796036" name="connsiteY9"/>
                  <a:gd fmla="*/ 531377 w 796036" name="connsiteX10"/>
                  <a:gd fmla="*/ 76059 h 796036" name="connsiteY10"/>
                  <a:gd fmla="*/ 581718 w 796036" name="connsiteX11"/>
                  <a:gd fmla="*/ 46896 h 796036" name="connsiteY11"/>
                  <a:gd fmla="*/ 610250 w 796036" name="connsiteX12"/>
                  <a:gd fmla="*/ 62383 h 796036" name="connsiteY12"/>
                  <a:gd fmla="*/ 610162 w 796036" name="connsiteX13"/>
                  <a:gd fmla="*/ 121547 h 796036" name="connsiteY13"/>
                  <a:gd fmla="*/ 666936 w 796036" name="connsiteX14"/>
                  <a:gd fmla="*/ 106244 h 796036" name="connsiteY14"/>
                  <a:gd fmla="*/ 679459 w 796036" name="connsiteX15"/>
                  <a:gd fmla="*/ 116577 h 796036" name="connsiteY15"/>
                  <a:gd fmla="*/ 689792 w 796036" name="connsiteX16"/>
                  <a:gd fmla="*/ 129100 h 796036" name="connsiteY16"/>
                  <a:gd fmla="*/ 674489 w 796036" name="connsiteX17"/>
                  <a:gd fmla="*/ 185874 h 796036" name="connsiteY17"/>
                  <a:gd fmla="*/ 733654 w 796036" name="connsiteX18"/>
                  <a:gd fmla="*/ 185787 h 796036" name="connsiteY18"/>
                  <a:gd fmla="*/ 749140 w 796036" name="connsiteX19"/>
                  <a:gd fmla="*/ 214318 h 796036" name="connsiteY19"/>
                  <a:gd fmla="*/ 719977 w 796036" name="connsiteX20"/>
                  <a:gd fmla="*/ 264659 h 796036" name="connsiteY20"/>
                  <a:gd fmla="*/ 776093 w 796036" name="connsiteX21"/>
                  <a:gd fmla="*/ 279606 h 796036" name="connsiteY21"/>
                  <a:gd fmla="*/ 785681 w 796036" name="connsiteX22"/>
                  <a:gd fmla="*/ 310496 h 796036" name="connsiteY22"/>
                  <a:gd fmla="*/ 743521 w 796036" name="connsiteX23"/>
                  <a:gd fmla="*/ 352530 h 796036" name="connsiteY23"/>
                  <a:gd fmla="*/ 794402 w 796036" name="connsiteX24"/>
                  <a:gd fmla="*/ 381807 h 796036" name="connsiteY24"/>
                  <a:gd fmla="*/ 796036 w 796036" name="connsiteX25"/>
                  <a:gd fmla="*/ 398018 h 796036" name="connsiteY25"/>
                  <a:gd fmla="*/ 794402 w 796036" name="connsiteX26"/>
                  <a:gd fmla="*/ 414229 h 796036" name="connsiteY26"/>
                  <a:gd fmla="*/ 743521 w 796036" name="connsiteX27"/>
                  <a:gd fmla="*/ 443506 h 796036" name="connsiteY27"/>
                  <a:gd fmla="*/ 785681 w 796036" name="connsiteX28"/>
                  <a:gd fmla="*/ 485540 h 796036" name="connsiteY28"/>
                  <a:gd fmla="*/ 776093 w 796036" name="connsiteX29"/>
                  <a:gd fmla="*/ 516430 h 796036" name="connsiteY29"/>
                  <a:gd fmla="*/ 719977 w 796036" name="connsiteX30"/>
                  <a:gd fmla="*/ 531377 h 796036" name="connsiteY30"/>
                  <a:gd fmla="*/ 749140 w 796036" name="connsiteX31"/>
                  <a:gd fmla="*/ 581718 h 796036" name="connsiteY31"/>
                  <a:gd fmla="*/ 733654 w 796036" name="connsiteX32"/>
                  <a:gd fmla="*/ 610250 h 796036" name="connsiteY32"/>
                  <a:gd fmla="*/ 674489 w 796036" name="connsiteX33"/>
                  <a:gd fmla="*/ 610162 h 796036" name="connsiteY33"/>
                  <a:gd fmla="*/ 689792 w 796036" name="connsiteX34"/>
                  <a:gd fmla="*/ 666936 h 796036" name="connsiteY34"/>
                  <a:gd fmla="*/ 679459 w 796036" name="connsiteX35"/>
                  <a:gd fmla="*/ 679459 h 796036" name="connsiteY35"/>
                  <a:gd fmla="*/ 666936 w 796036" name="connsiteX36"/>
                  <a:gd fmla="*/ 689792 h 796036" name="connsiteY36"/>
                  <a:gd fmla="*/ 610162 w 796036" name="connsiteX37"/>
                  <a:gd fmla="*/ 674489 h 796036" name="connsiteY37"/>
                  <a:gd fmla="*/ 610250 w 796036" name="connsiteX38"/>
                  <a:gd fmla="*/ 733654 h 796036" name="connsiteY38"/>
                  <a:gd fmla="*/ 581718 w 796036" name="connsiteX39"/>
                  <a:gd fmla="*/ 749140 h 796036" name="connsiteY39"/>
                  <a:gd fmla="*/ 531377 w 796036" name="connsiteX40"/>
                  <a:gd fmla="*/ 719977 h 796036" name="connsiteY40"/>
                  <a:gd fmla="*/ 516430 w 796036" name="connsiteX41"/>
                  <a:gd fmla="*/ 776093 h 796036" name="connsiteY41"/>
                  <a:gd fmla="*/ 485540 w 796036" name="connsiteX42"/>
                  <a:gd fmla="*/ 785681 h 796036" name="connsiteY42"/>
                  <a:gd fmla="*/ 443506 w 796036" name="connsiteX43"/>
                  <a:gd fmla="*/ 743521 h 796036" name="connsiteY43"/>
                  <a:gd fmla="*/ 414230 w 796036" name="connsiteX44"/>
                  <a:gd fmla="*/ 794402 h 796036" name="connsiteY44"/>
                  <a:gd fmla="*/ 398018 w 796036" name="connsiteX45"/>
                  <a:gd fmla="*/ 796036 h 796036" name="connsiteY45"/>
                  <a:gd fmla="*/ 381807 w 796036" name="connsiteX46"/>
                  <a:gd fmla="*/ 794402 h 796036" name="connsiteY46"/>
                  <a:gd fmla="*/ 352530 w 796036" name="connsiteX47"/>
                  <a:gd fmla="*/ 743521 h 796036" name="connsiteY47"/>
                  <a:gd fmla="*/ 310496 w 796036" name="connsiteX48"/>
                  <a:gd fmla="*/ 785681 h 796036" name="connsiteY48"/>
                  <a:gd fmla="*/ 279606 w 796036" name="connsiteX49"/>
                  <a:gd fmla="*/ 776093 h 796036" name="connsiteY49"/>
                  <a:gd fmla="*/ 264659 w 796036" name="connsiteX50"/>
                  <a:gd fmla="*/ 719977 h 796036" name="connsiteY50"/>
                  <a:gd fmla="*/ 214318 w 796036" name="connsiteX51"/>
                  <a:gd fmla="*/ 749140 h 796036" name="connsiteY51"/>
                  <a:gd fmla="*/ 185787 w 796036" name="connsiteX52"/>
                  <a:gd fmla="*/ 733654 h 796036" name="connsiteY52"/>
                  <a:gd fmla="*/ 185874 w 796036" name="connsiteX53"/>
                  <a:gd fmla="*/ 674489 h 796036" name="connsiteY53"/>
                  <a:gd fmla="*/ 129101 w 796036" name="connsiteX54"/>
                  <a:gd fmla="*/ 689792 h 796036" name="connsiteY54"/>
                  <a:gd fmla="*/ 116577 w 796036" name="connsiteX55"/>
                  <a:gd fmla="*/ 679459 h 796036" name="connsiteY55"/>
                  <a:gd fmla="*/ 106244 w 796036" name="connsiteX56"/>
                  <a:gd fmla="*/ 666936 h 796036" name="connsiteY56"/>
                  <a:gd fmla="*/ 121547 w 796036" name="connsiteX57"/>
                  <a:gd fmla="*/ 610162 h 796036" name="connsiteY57"/>
                  <a:gd fmla="*/ 62383 w 796036" name="connsiteX58"/>
                  <a:gd fmla="*/ 610250 h 796036" name="connsiteY58"/>
                  <a:gd fmla="*/ 46896 w 796036" name="connsiteX59"/>
                  <a:gd fmla="*/ 581718 h 796036" name="connsiteY59"/>
                  <a:gd fmla="*/ 76059 w 796036" name="connsiteX60"/>
                  <a:gd fmla="*/ 531377 h 796036" name="connsiteY60"/>
                  <a:gd fmla="*/ 19944 w 796036" name="connsiteX61"/>
                  <a:gd fmla="*/ 516430 h 796036" name="connsiteY61"/>
                  <a:gd fmla="*/ 10355 w 796036" name="connsiteX62"/>
                  <a:gd fmla="*/ 485540 h 796036" name="connsiteY62"/>
                  <a:gd fmla="*/ 52515 w 796036" name="connsiteX63"/>
                  <a:gd fmla="*/ 443506 h 796036" name="connsiteY63"/>
                  <a:gd fmla="*/ 1635 w 796036" name="connsiteX64"/>
                  <a:gd fmla="*/ 414229 h 796036" name="connsiteY64"/>
                  <a:gd fmla="*/ 0 w 796036" name="connsiteX65"/>
                  <a:gd fmla="*/ 398018 h 796036" name="connsiteY65"/>
                  <a:gd fmla="*/ 1635 w 796036" name="connsiteX66"/>
                  <a:gd fmla="*/ 381807 h 796036" name="connsiteY66"/>
                  <a:gd fmla="*/ 52515 w 796036" name="connsiteX67"/>
                  <a:gd fmla="*/ 352530 h 796036" name="connsiteY67"/>
                  <a:gd fmla="*/ 10355 w 796036" name="connsiteX68"/>
                  <a:gd fmla="*/ 310496 h 796036" name="connsiteY68"/>
                  <a:gd fmla="*/ 19944 w 796036" name="connsiteX69"/>
                  <a:gd fmla="*/ 279606 h 796036" name="connsiteY69"/>
                  <a:gd fmla="*/ 76059 w 796036" name="connsiteX70"/>
                  <a:gd fmla="*/ 264659 h 796036" name="connsiteY70"/>
                  <a:gd fmla="*/ 46896 w 796036" name="connsiteX71"/>
                  <a:gd fmla="*/ 214318 h 796036" name="connsiteY71"/>
                  <a:gd fmla="*/ 62383 w 796036" name="connsiteX72"/>
                  <a:gd fmla="*/ 185787 h 796036" name="connsiteY72"/>
                  <a:gd fmla="*/ 121547 w 796036" name="connsiteX73"/>
                  <a:gd fmla="*/ 185874 h 796036" name="connsiteY73"/>
                  <a:gd fmla="*/ 106244 w 796036" name="connsiteX74"/>
                  <a:gd fmla="*/ 129100 h 796036" name="connsiteY74"/>
                  <a:gd fmla="*/ 116577 w 796036" name="connsiteX75"/>
                  <a:gd fmla="*/ 116577 h 796036" name="connsiteY75"/>
                  <a:gd fmla="*/ 129101 w 796036" name="connsiteX76"/>
                  <a:gd fmla="*/ 106244 h 796036" name="connsiteY76"/>
                  <a:gd fmla="*/ 185874 w 796036" name="connsiteX77"/>
                  <a:gd fmla="*/ 121547 h 796036" name="connsiteY77"/>
                  <a:gd fmla="*/ 185787 w 796036" name="connsiteX78"/>
                  <a:gd fmla="*/ 62383 h 796036" name="connsiteY78"/>
                  <a:gd fmla="*/ 214318 w 796036" name="connsiteX79"/>
                  <a:gd fmla="*/ 46896 h 796036" name="connsiteY79"/>
                  <a:gd fmla="*/ 264659 w 796036" name="connsiteX80"/>
                  <a:gd fmla="*/ 76059 h 796036" name="connsiteY80"/>
                  <a:gd fmla="*/ 279606 w 796036" name="connsiteX81"/>
                  <a:gd fmla="*/ 19944 h 796036" name="connsiteY81"/>
                  <a:gd fmla="*/ 310496 w 796036" name="connsiteX82"/>
                  <a:gd fmla="*/ 10355 h 796036" name="connsiteY82"/>
                  <a:gd fmla="*/ 352530 w 796036" name="connsiteX83"/>
                  <a:gd fmla="*/ 52515 h 796036" name="connsiteY83"/>
                  <a:gd fmla="*/ 381807 w 796036" name="connsiteX84"/>
                  <a:gd fmla="*/ 1634 h 796036" name="connsiteY8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</a:cxnLst>
                <a:rect b="b" l="l" r="r" t="t"/>
                <a:pathLst>
                  <a:path h="796036" w="796036">
                    <a:moveTo>
                      <a:pt x="398018" y="124044"/>
                    </a:moveTo>
                    <a:cubicBezTo>
                      <a:pt x="246706" y="124044"/>
                      <a:pt x="124044" y="246706"/>
                      <a:pt x="124044" y="398018"/>
                    </a:cubicBezTo>
                    <a:cubicBezTo>
                      <a:pt x="124044" y="549330"/>
                      <a:pt x="246706" y="671992"/>
                      <a:pt x="398018" y="671992"/>
                    </a:cubicBezTo>
                    <a:cubicBezTo>
                      <a:pt x="549330" y="671992"/>
                      <a:pt x="671992" y="549330"/>
                      <a:pt x="671992" y="398018"/>
                    </a:cubicBezTo>
                    <a:cubicBezTo>
                      <a:pt x="671992" y="246706"/>
                      <a:pt x="549330" y="124044"/>
                      <a:pt x="398018" y="124044"/>
                    </a:cubicBezTo>
                    <a:close/>
                    <a:moveTo>
                      <a:pt x="398018" y="0"/>
                    </a:moveTo>
                    <a:lnTo>
                      <a:pt x="414230" y="1634"/>
                    </a:lnTo>
                    <a:lnTo>
                      <a:pt x="443506" y="52515"/>
                    </a:lnTo>
                    <a:lnTo>
                      <a:pt x="485540" y="10355"/>
                    </a:lnTo>
                    <a:lnTo>
                      <a:pt x="516430" y="19944"/>
                    </a:lnTo>
                    <a:lnTo>
                      <a:pt x="531377" y="76059"/>
                    </a:lnTo>
                    <a:lnTo>
                      <a:pt x="581718" y="46896"/>
                    </a:lnTo>
                    <a:lnTo>
                      <a:pt x="610250" y="62383"/>
                    </a:lnTo>
                    <a:lnTo>
                      <a:pt x="610162" y="121547"/>
                    </a:lnTo>
                    <a:lnTo>
                      <a:pt x="666936" y="106244"/>
                    </a:lnTo>
                    <a:lnTo>
                      <a:pt x="679459" y="116577"/>
                    </a:lnTo>
                    <a:lnTo>
                      <a:pt x="689792" y="129100"/>
                    </a:lnTo>
                    <a:lnTo>
                      <a:pt x="674489" y="185874"/>
                    </a:lnTo>
                    <a:lnTo>
                      <a:pt x="733654" y="185787"/>
                    </a:lnTo>
                    <a:lnTo>
                      <a:pt x="749140" y="214318"/>
                    </a:lnTo>
                    <a:lnTo>
                      <a:pt x="719977" y="264659"/>
                    </a:lnTo>
                    <a:lnTo>
                      <a:pt x="776093" y="279606"/>
                    </a:lnTo>
                    <a:lnTo>
                      <a:pt x="785681" y="310496"/>
                    </a:lnTo>
                    <a:lnTo>
                      <a:pt x="743521" y="352530"/>
                    </a:lnTo>
                    <a:lnTo>
                      <a:pt x="794402" y="381807"/>
                    </a:lnTo>
                    <a:lnTo>
                      <a:pt x="796036" y="398018"/>
                    </a:lnTo>
                    <a:lnTo>
                      <a:pt x="794402" y="414229"/>
                    </a:lnTo>
                    <a:lnTo>
                      <a:pt x="743521" y="443506"/>
                    </a:lnTo>
                    <a:lnTo>
                      <a:pt x="785681" y="485540"/>
                    </a:lnTo>
                    <a:lnTo>
                      <a:pt x="776093" y="516430"/>
                    </a:lnTo>
                    <a:lnTo>
                      <a:pt x="719977" y="531377"/>
                    </a:lnTo>
                    <a:lnTo>
                      <a:pt x="749140" y="581718"/>
                    </a:lnTo>
                    <a:lnTo>
                      <a:pt x="733654" y="610250"/>
                    </a:lnTo>
                    <a:lnTo>
                      <a:pt x="674489" y="610162"/>
                    </a:lnTo>
                    <a:lnTo>
                      <a:pt x="689792" y="666936"/>
                    </a:lnTo>
                    <a:lnTo>
                      <a:pt x="679459" y="679459"/>
                    </a:lnTo>
                    <a:lnTo>
                      <a:pt x="666936" y="689792"/>
                    </a:lnTo>
                    <a:lnTo>
                      <a:pt x="610162" y="674489"/>
                    </a:lnTo>
                    <a:lnTo>
                      <a:pt x="610250" y="733654"/>
                    </a:lnTo>
                    <a:lnTo>
                      <a:pt x="581718" y="749140"/>
                    </a:lnTo>
                    <a:lnTo>
                      <a:pt x="531377" y="719977"/>
                    </a:lnTo>
                    <a:lnTo>
                      <a:pt x="516430" y="776093"/>
                    </a:lnTo>
                    <a:lnTo>
                      <a:pt x="485540" y="785681"/>
                    </a:lnTo>
                    <a:lnTo>
                      <a:pt x="443506" y="743521"/>
                    </a:lnTo>
                    <a:lnTo>
                      <a:pt x="414230" y="794402"/>
                    </a:lnTo>
                    <a:lnTo>
                      <a:pt x="398018" y="796036"/>
                    </a:lnTo>
                    <a:lnTo>
                      <a:pt x="381807" y="794402"/>
                    </a:lnTo>
                    <a:lnTo>
                      <a:pt x="352530" y="743521"/>
                    </a:lnTo>
                    <a:lnTo>
                      <a:pt x="310496" y="785681"/>
                    </a:lnTo>
                    <a:lnTo>
                      <a:pt x="279606" y="776093"/>
                    </a:lnTo>
                    <a:lnTo>
                      <a:pt x="264659" y="719977"/>
                    </a:lnTo>
                    <a:lnTo>
                      <a:pt x="214318" y="749140"/>
                    </a:lnTo>
                    <a:lnTo>
                      <a:pt x="185787" y="733654"/>
                    </a:lnTo>
                    <a:lnTo>
                      <a:pt x="185874" y="674489"/>
                    </a:lnTo>
                    <a:lnTo>
                      <a:pt x="129101" y="689792"/>
                    </a:lnTo>
                    <a:lnTo>
                      <a:pt x="116577" y="679459"/>
                    </a:lnTo>
                    <a:lnTo>
                      <a:pt x="106244" y="666936"/>
                    </a:lnTo>
                    <a:lnTo>
                      <a:pt x="121547" y="610162"/>
                    </a:lnTo>
                    <a:lnTo>
                      <a:pt x="62383" y="610250"/>
                    </a:lnTo>
                    <a:lnTo>
                      <a:pt x="46896" y="581718"/>
                    </a:lnTo>
                    <a:lnTo>
                      <a:pt x="76059" y="531377"/>
                    </a:lnTo>
                    <a:lnTo>
                      <a:pt x="19944" y="516430"/>
                    </a:lnTo>
                    <a:lnTo>
                      <a:pt x="10355" y="485540"/>
                    </a:lnTo>
                    <a:lnTo>
                      <a:pt x="52515" y="443506"/>
                    </a:lnTo>
                    <a:lnTo>
                      <a:pt x="1635" y="414229"/>
                    </a:lnTo>
                    <a:lnTo>
                      <a:pt x="0" y="398018"/>
                    </a:lnTo>
                    <a:lnTo>
                      <a:pt x="1635" y="381807"/>
                    </a:lnTo>
                    <a:lnTo>
                      <a:pt x="52515" y="352530"/>
                    </a:lnTo>
                    <a:lnTo>
                      <a:pt x="10355" y="310496"/>
                    </a:lnTo>
                    <a:lnTo>
                      <a:pt x="19944" y="279606"/>
                    </a:lnTo>
                    <a:lnTo>
                      <a:pt x="76059" y="264659"/>
                    </a:lnTo>
                    <a:lnTo>
                      <a:pt x="46896" y="214318"/>
                    </a:lnTo>
                    <a:lnTo>
                      <a:pt x="62383" y="185787"/>
                    </a:lnTo>
                    <a:lnTo>
                      <a:pt x="121547" y="185874"/>
                    </a:lnTo>
                    <a:lnTo>
                      <a:pt x="106244" y="129100"/>
                    </a:lnTo>
                    <a:lnTo>
                      <a:pt x="116577" y="116577"/>
                    </a:lnTo>
                    <a:lnTo>
                      <a:pt x="129101" y="106244"/>
                    </a:lnTo>
                    <a:lnTo>
                      <a:pt x="185874" y="121547"/>
                    </a:lnTo>
                    <a:lnTo>
                      <a:pt x="185787" y="62383"/>
                    </a:lnTo>
                    <a:lnTo>
                      <a:pt x="214318" y="46896"/>
                    </a:lnTo>
                    <a:lnTo>
                      <a:pt x="264659" y="76059"/>
                    </a:lnTo>
                    <a:lnTo>
                      <a:pt x="279606" y="19944"/>
                    </a:lnTo>
                    <a:lnTo>
                      <a:pt x="310496" y="10355"/>
                    </a:lnTo>
                    <a:lnTo>
                      <a:pt x="352530" y="52515"/>
                    </a:lnTo>
                    <a:lnTo>
                      <a:pt x="381807" y="1634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7" name="五角星 16"/>
              <p:cNvSpPr/>
              <p:nvPr/>
            </p:nvSpPr>
            <p:spPr>
              <a:xfrm>
                <a:off x="5390132" y="1785005"/>
                <a:ext cx="223837" cy="223837"/>
              </a:xfrm>
              <a:prstGeom prst="star5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20" name="组合 19"/>
              <p:cNvGrpSpPr/>
              <p:nvPr/>
            </p:nvGrpSpPr>
            <p:grpSpPr>
              <a:xfrm>
                <a:off x="5273450" y="2069899"/>
                <a:ext cx="457200" cy="290512"/>
                <a:chOff x="6153149" y="2090739"/>
                <a:chExt cx="457200" cy="290512"/>
              </a:xfrm>
            </p:grpSpPr>
            <p:sp>
              <p:nvSpPr>
                <p:cNvPr id="18" name="任意多边形 17"/>
                <p:cNvSpPr/>
                <p:nvPr/>
              </p:nvSpPr>
              <p:spPr>
                <a:xfrm>
                  <a:off x="6153149" y="2090739"/>
                  <a:ext cx="228600" cy="290512"/>
                </a:xfrm>
                <a:custGeom>
                  <a:gdLst>
                    <a:gd fmla="*/ 33338 w 228600" name="connsiteX0"/>
                    <a:gd fmla="*/ 23812 h 290512" name="connsiteY0"/>
                    <a:gd fmla="*/ 0 w 228600" name="connsiteX1"/>
                    <a:gd fmla="*/ 285750 h 290512" name="connsiteY1"/>
                    <a:gd fmla="*/ 121444 w 228600" name="connsiteX2"/>
                    <a:gd fmla="*/ 264319 h 290512" name="connsiteY2"/>
                    <a:gd fmla="*/ 226218 w 228600" name="connsiteX3"/>
                    <a:gd fmla="*/ 290512 h 290512" name="connsiteY3"/>
                    <a:gd fmla="*/ 228600 w 228600" name="connsiteX4"/>
                    <a:gd fmla="*/ 19050 h 290512" name="connsiteY4"/>
                    <a:gd fmla="*/ 138113 w 228600" name="connsiteX5"/>
                    <a:gd fmla="*/ 0 h 290512" name="connsiteY5"/>
                    <a:gd fmla="*/ 33338 w 228600" name="connsiteX6"/>
                    <a:gd fmla="*/ 23812 h 290512" name="connsiteY6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b="b" l="l" r="r" t="t"/>
                  <a:pathLst>
                    <a:path h="290512" w="228600">
                      <a:moveTo>
                        <a:pt x="33338" y="23812"/>
                      </a:moveTo>
                      <a:cubicBezTo>
                        <a:pt x="24607" y="78581"/>
                        <a:pt x="7144" y="245269"/>
                        <a:pt x="0" y="285750"/>
                      </a:cubicBezTo>
                      <a:cubicBezTo>
                        <a:pt x="33338" y="279400"/>
                        <a:pt x="83741" y="263525"/>
                        <a:pt x="121444" y="264319"/>
                      </a:cubicBezTo>
                      <a:cubicBezTo>
                        <a:pt x="159147" y="265113"/>
                        <a:pt x="195262" y="277019"/>
                        <a:pt x="226218" y="290512"/>
                      </a:cubicBezTo>
                      <a:cubicBezTo>
                        <a:pt x="223837" y="203200"/>
                        <a:pt x="228600" y="57149"/>
                        <a:pt x="228600" y="19050"/>
                      </a:cubicBezTo>
                      <a:cubicBezTo>
                        <a:pt x="198438" y="5556"/>
                        <a:pt x="169069" y="0"/>
                        <a:pt x="138113" y="0"/>
                      </a:cubicBezTo>
                      <a:cubicBezTo>
                        <a:pt x="107157" y="0"/>
                        <a:pt x="77788" y="4762"/>
                        <a:pt x="33338" y="2381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rgbClr val="FB895B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9" name="任意多边形 18"/>
                <p:cNvSpPr/>
                <p:nvPr/>
              </p:nvSpPr>
              <p:spPr>
                <a:xfrm flipH="1">
                  <a:off x="6381749" y="2090739"/>
                  <a:ext cx="228600" cy="290512"/>
                </a:xfrm>
                <a:custGeom>
                  <a:gdLst>
                    <a:gd fmla="*/ 33338 w 228600" name="connsiteX0"/>
                    <a:gd fmla="*/ 23812 h 290512" name="connsiteY0"/>
                    <a:gd fmla="*/ 0 w 228600" name="connsiteX1"/>
                    <a:gd fmla="*/ 285750 h 290512" name="connsiteY1"/>
                    <a:gd fmla="*/ 121444 w 228600" name="connsiteX2"/>
                    <a:gd fmla="*/ 264319 h 290512" name="connsiteY2"/>
                    <a:gd fmla="*/ 226218 w 228600" name="connsiteX3"/>
                    <a:gd fmla="*/ 290512 h 290512" name="connsiteY3"/>
                    <a:gd fmla="*/ 228600 w 228600" name="connsiteX4"/>
                    <a:gd fmla="*/ 19050 h 290512" name="connsiteY4"/>
                    <a:gd fmla="*/ 138113 w 228600" name="connsiteX5"/>
                    <a:gd fmla="*/ 0 h 290512" name="connsiteY5"/>
                    <a:gd fmla="*/ 33338 w 228600" name="connsiteX6"/>
                    <a:gd fmla="*/ 23812 h 290512" name="connsiteY6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b="b" l="l" r="r" t="t"/>
                  <a:pathLst>
                    <a:path h="290512" w="228600">
                      <a:moveTo>
                        <a:pt x="33338" y="23812"/>
                      </a:moveTo>
                      <a:cubicBezTo>
                        <a:pt x="24607" y="78581"/>
                        <a:pt x="7144" y="245269"/>
                        <a:pt x="0" y="285750"/>
                      </a:cubicBezTo>
                      <a:cubicBezTo>
                        <a:pt x="33338" y="279400"/>
                        <a:pt x="83741" y="263525"/>
                        <a:pt x="121444" y="264319"/>
                      </a:cubicBezTo>
                      <a:cubicBezTo>
                        <a:pt x="159147" y="265113"/>
                        <a:pt x="195262" y="277019"/>
                        <a:pt x="226218" y="290512"/>
                      </a:cubicBezTo>
                      <a:cubicBezTo>
                        <a:pt x="223837" y="203200"/>
                        <a:pt x="228600" y="57149"/>
                        <a:pt x="228600" y="19050"/>
                      </a:cubicBezTo>
                      <a:cubicBezTo>
                        <a:pt x="198438" y="5556"/>
                        <a:pt x="169069" y="0"/>
                        <a:pt x="138113" y="0"/>
                      </a:cubicBezTo>
                      <a:cubicBezTo>
                        <a:pt x="107157" y="0"/>
                        <a:pt x="77788" y="4762"/>
                        <a:pt x="33338" y="2381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rgbClr val="FB895B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  <p:sp>
          <p:nvSpPr>
            <p:cNvPr id="22" name="文本框 21"/>
            <p:cNvSpPr txBox="1"/>
            <p:nvPr/>
          </p:nvSpPr>
          <p:spPr>
            <a:xfrm>
              <a:off x="9644855" y="97762"/>
              <a:ext cx="1805532" cy="3352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 sz="1600">
                  <a:solidFill>
                    <a:schemeClr val="bg1"/>
                  </a:solidFill>
                  <a:latin charset="-122" panose="03000509000000000000" pitchFamily="65" typeface="方正粗宋简体"/>
                  <a:ea charset="-122" panose="03000509000000000000" pitchFamily="65" typeface="方正粗宋简体"/>
                </a:rPr>
                <a:t>机械工业出版社</a:t>
              </a:r>
            </a:p>
          </p:txBody>
        </p:sp>
        <p:sp>
          <p:nvSpPr>
            <p:cNvPr id="23" name="矩形 22"/>
            <p:cNvSpPr/>
            <p:nvPr/>
          </p:nvSpPr>
          <p:spPr>
            <a:xfrm>
              <a:off x="9785277" y="387642"/>
              <a:ext cx="1524687" cy="457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9772522" y="397716"/>
              <a:ext cx="1550195" cy="2514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mtClean="0" sz="1050">
                  <a:solidFill>
                    <a:schemeClr val="bg1"/>
                  </a:solidFill>
                  <a:latin charset="-122" panose="03000509000000000000" pitchFamily="65" typeface="方正粗宋简体"/>
                  <a:ea charset="-122" panose="03000509000000000000" pitchFamily="65" typeface="方正粗宋简体"/>
                </a:rPr>
                <a:t>China Machine Press</a:t>
              </a: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10096499" y="6305550"/>
            <a:ext cx="209550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By @candy花茶</a:t>
            </a:r>
          </a:p>
        </p:txBody>
      </p:sp>
    </p:spTree>
    <p:extLst>
      <p:ext uri="{BB962C8B-B14F-4D97-AF65-F5344CB8AC3E}">
        <p14:creationId val="3288659953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gradFill>
          <a:gsLst>
            <a:gs pos="50000">
              <a:srgbClr val="FBAE2C"/>
            </a:gs>
            <a:gs pos="0">
              <a:srgbClr val="FDC02D"/>
            </a:gs>
            <a:gs pos="100000">
              <a:srgbClr val="F99C2B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1" name="组合 20"/>
          <p:cNvGrpSpPr/>
          <p:nvPr/>
        </p:nvGrpSpPr>
        <p:grpSpPr>
          <a:xfrm>
            <a:off x="3512694" y="421293"/>
            <a:ext cx="5166612" cy="8987214"/>
            <a:chOff x="2976563" y="4640464"/>
            <a:chExt cx="820338" cy="1426960"/>
          </a:xfrm>
          <a:noFill/>
        </p:grpSpPr>
        <p:sp>
          <p:nvSpPr>
            <p:cNvPr id="23" name="任意多边形 22"/>
            <p:cNvSpPr/>
            <p:nvPr/>
          </p:nvSpPr>
          <p:spPr>
            <a:xfrm>
              <a:off x="2976563" y="4640464"/>
              <a:ext cx="820338" cy="1141211"/>
            </a:xfrm>
            <a:custGeom>
              <a:gdLst>
                <a:gd fmla="*/ 228600 w 820338" name="connsiteX0"/>
                <a:gd fmla="*/ 1141211 h 1141211" name="connsiteY0"/>
                <a:gd fmla="*/ 123285 w 820338" name="connsiteX1"/>
                <a:gd fmla="*/ 714369 h 1141211" name="connsiteY1"/>
                <a:gd fmla="*/ 74084 w 820338" name="connsiteX2"/>
                <a:gd fmla="*/ 646220 h 1141211" name="connsiteY2"/>
                <a:gd fmla="*/ 73427 w 820338" name="connsiteX3"/>
                <a:gd fmla="*/ 643591 h 1141211" name="connsiteY3"/>
                <a:gd fmla="*/ 70051 w 820338" name="connsiteX4"/>
                <a:gd fmla="*/ 639499 h 1141211" name="connsiteY4"/>
                <a:gd fmla="*/ 0 w 820338" name="connsiteX5"/>
                <a:gd fmla="*/ 410169 h 1141211" name="connsiteY5"/>
                <a:gd fmla="*/ 410169 w 820338" name="connsiteX6"/>
                <a:gd fmla="*/ 0 h 1141211" name="connsiteY6"/>
                <a:gd fmla="*/ 820338 w 820338" name="connsiteX7"/>
                <a:gd fmla="*/ 410169 h 1141211" name="connsiteY7"/>
                <a:gd fmla="*/ 750288 w 820338" name="connsiteX8"/>
                <a:gd fmla="*/ 639499 h 1141211" name="connsiteY8"/>
                <a:gd fmla="*/ 746911 w 820338" name="connsiteX9"/>
                <a:gd fmla="*/ 643591 h 1141211" name="connsiteY9"/>
                <a:gd fmla="*/ 746254 w 820338" name="connsiteX10"/>
                <a:gd fmla="*/ 646220 h 1141211" name="connsiteY10"/>
                <a:gd fmla="*/ 697054 w 820338" name="connsiteX11"/>
                <a:gd fmla="*/ 714369 h 1141211" name="connsiteY11"/>
                <a:gd fmla="*/ 591738 w 820338" name="connsiteX12"/>
                <a:gd fmla="*/ 1141211 h 1141211" name="connsiteY12"/>
                <a:gd fmla="*/ 320040 w 820338" name="connsiteX13"/>
                <a:gd fmla="*/ 1232651 h 1232651" name="connsiteY1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1141211" w="820338">
                  <a:moveTo>
                    <a:pt x="228600" y="1141211"/>
                  </a:moveTo>
                  <a:cubicBezTo>
                    <a:pt x="228600" y="974519"/>
                    <a:pt x="188354" y="823608"/>
                    <a:pt x="123285" y="714369"/>
                  </a:cubicBezTo>
                  <a:lnTo>
                    <a:pt x="74084" y="646220"/>
                  </a:lnTo>
                  <a:lnTo>
                    <a:pt x="73427" y="643591"/>
                  </a:lnTo>
                  <a:lnTo>
                    <a:pt x="70051" y="639499"/>
                  </a:lnTo>
                  <a:cubicBezTo>
                    <a:pt x="25824" y="574035"/>
                    <a:pt x="0" y="495118"/>
                    <a:pt x="0" y="410169"/>
                  </a:cubicBezTo>
                  <a:cubicBezTo>
                    <a:pt x="0" y="183639"/>
                    <a:pt x="183639" y="0"/>
                    <a:pt x="410169" y="0"/>
                  </a:cubicBezTo>
                  <a:cubicBezTo>
                    <a:pt x="636699" y="0"/>
                    <a:pt x="820338" y="183639"/>
                    <a:pt x="820338" y="410169"/>
                  </a:cubicBezTo>
                  <a:cubicBezTo>
                    <a:pt x="820338" y="495118"/>
                    <a:pt x="794514" y="574035"/>
                    <a:pt x="750288" y="639499"/>
                  </a:cubicBezTo>
                  <a:lnTo>
                    <a:pt x="746911" y="643591"/>
                  </a:lnTo>
                  <a:lnTo>
                    <a:pt x="746254" y="646220"/>
                  </a:lnTo>
                  <a:lnTo>
                    <a:pt x="697054" y="714369"/>
                  </a:lnTo>
                  <a:cubicBezTo>
                    <a:pt x="631984" y="823608"/>
                    <a:pt x="591738" y="974519"/>
                    <a:pt x="591738" y="1141211"/>
                  </a:cubicBezTo>
                </a:path>
              </a:pathLst>
            </a:custGeom>
            <a:grp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25" name="直接连接符 24"/>
            <p:cNvCxnSpPr/>
            <p:nvPr/>
          </p:nvCxnSpPr>
          <p:spPr>
            <a:xfrm flipV="1">
              <a:off x="3186113" y="5791199"/>
              <a:ext cx="142875" cy="71438"/>
            </a:xfrm>
            <a:prstGeom prst="line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 26"/>
            <p:cNvCxnSpPr/>
            <p:nvPr/>
          </p:nvCxnSpPr>
          <p:spPr>
            <a:xfrm flipV="1">
              <a:off x="3186113" y="5791199"/>
              <a:ext cx="305394" cy="166688"/>
            </a:xfrm>
            <a:prstGeom prst="line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连接符 28"/>
            <p:cNvCxnSpPr/>
            <p:nvPr/>
          </p:nvCxnSpPr>
          <p:spPr>
            <a:xfrm flipV="1">
              <a:off x="3186113" y="5862637"/>
              <a:ext cx="385762" cy="204787"/>
            </a:xfrm>
            <a:prstGeom prst="line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 flipV="1">
              <a:off x="3386732" y="5965030"/>
              <a:ext cx="185143" cy="102394"/>
            </a:xfrm>
            <a:prstGeom prst="line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文本框 33"/>
          <p:cNvSpPr txBox="1"/>
          <p:nvPr/>
        </p:nvSpPr>
        <p:spPr>
          <a:xfrm>
            <a:off x="5564580" y="1341438"/>
            <a:ext cx="1092819" cy="2621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166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1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343400" y="3988316"/>
            <a:ext cx="3496436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60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战略层</a:t>
            </a:r>
          </a:p>
        </p:txBody>
      </p:sp>
    </p:spTree>
    <p:extLst>
      <p:ext uri="{BB962C8B-B14F-4D97-AF65-F5344CB8AC3E}">
        <p14:creationId val="73885323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33" name="直接连接符 32"/>
          <p:cNvCxnSpPr>
            <a:stCxn id="23" idx="7"/>
          </p:cNvCxnSpPr>
          <p:nvPr/>
        </p:nvCxnSpPr>
        <p:spPr>
          <a:xfrm flipV="1">
            <a:off x="3904396" y="0"/>
            <a:ext cx="1827663" cy="1803479"/>
          </a:xfrm>
          <a:prstGeom prst="line">
            <a:avLst/>
          </a:prstGeom>
          <a:ln w="38100">
            <a:solidFill>
              <a:srgbClr val="F891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/>
          <p:cNvCxnSpPr>
            <a:stCxn id="23" idx="5"/>
            <a:endCxn id="31" idx="1"/>
          </p:cNvCxnSpPr>
          <p:nvPr/>
        </p:nvCxnSpPr>
        <p:spPr>
          <a:xfrm>
            <a:off x="3904396" y="2768521"/>
            <a:ext cx="6408203" cy="1320958"/>
          </a:xfrm>
          <a:prstGeom prst="line">
            <a:avLst/>
          </a:prstGeom>
          <a:ln w="38100">
            <a:solidFill>
              <a:srgbClr val="F891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圆角矩形 4"/>
          <p:cNvSpPr/>
          <p:nvPr/>
        </p:nvSpPr>
        <p:spPr>
          <a:xfrm>
            <a:off x="92953" y="59961"/>
            <a:ext cx="1424712" cy="6738078"/>
          </a:xfrm>
          <a:prstGeom prst="roundRect">
            <a:avLst/>
          </a:prstGeom>
          <a:solidFill>
            <a:schemeClr val="bg1"/>
          </a:solidFill>
          <a:ln w="38100">
            <a:gradFill flip="none" rotWithShape="1">
              <a:gsLst>
                <a:gs pos="0">
                  <a:srgbClr val="FECB2E"/>
                </a:gs>
                <a:gs pos="50000">
                  <a:srgbClr val="FBAE2C"/>
                </a:gs>
                <a:gs pos="100000">
                  <a:srgbClr val="F8912A"/>
                </a:gs>
              </a:gsLst>
              <a:lin ang="27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圆角矩形 5"/>
          <p:cNvSpPr/>
          <p:nvPr/>
        </p:nvSpPr>
        <p:spPr>
          <a:xfrm>
            <a:off x="236686" y="5597051"/>
            <a:ext cx="1137246" cy="1016196"/>
          </a:xfrm>
          <a:prstGeom prst="roundRect">
            <a:avLst/>
          </a:prstGeom>
          <a:gradFill flip="none" rotWithShape="1">
            <a:gsLst>
              <a:gs pos="50000">
                <a:srgbClr val="FBAE2C"/>
              </a:gs>
              <a:gs pos="0">
                <a:srgbClr val="FED02E"/>
              </a:gs>
              <a:gs pos="100000">
                <a:srgbClr val="F88C2A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 wrap="square">
            <a:noAutofit/>
          </a:bodyPr>
          <a:lstStyle/>
          <a:p>
            <a:pPr algn="ctr"/>
            <a:endParaRPr altLang="en-US" b="1" lang="zh-CN" sz="20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43069" y="5874315"/>
            <a:ext cx="112848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战略层</a:t>
            </a:r>
          </a:p>
        </p:txBody>
      </p:sp>
      <p:sp>
        <p:nvSpPr>
          <p:cNvPr id="18" name="椭圆 17"/>
          <p:cNvSpPr/>
          <p:nvPr/>
        </p:nvSpPr>
        <p:spPr>
          <a:xfrm>
            <a:off x="2548750" y="1412875"/>
            <a:ext cx="1746250" cy="1746250"/>
          </a:xfrm>
          <a:prstGeom prst="ellipse">
            <a:avLst/>
          </a:prstGeom>
          <a:gradFill>
            <a:gsLst>
              <a:gs pos="0">
                <a:srgbClr val="FECB2E"/>
              </a:gs>
              <a:gs pos="50000">
                <a:srgbClr val="FBAE2C"/>
              </a:gs>
              <a:gs pos="100000">
                <a:srgbClr val="F8912A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mtClean="0" sz="240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cxnSp>
        <p:nvCxnSpPr>
          <p:cNvPr id="36" name="直接连接符 35"/>
          <p:cNvCxnSpPr>
            <a:endCxn id="31" idx="3"/>
          </p:cNvCxnSpPr>
          <p:nvPr/>
        </p:nvCxnSpPr>
        <p:spPr>
          <a:xfrm flipV="1">
            <a:off x="8372812" y="5054521"/>
            <a:ext cx="1939787" cy="1905837"/>
          </a:xfrm>
          <a:prstGeom prst="line">
            <a:avLst/>
          </a:prstGeom>
          <a:ln w="38100">
            <a:solidFill>
              <a:srgbClr val="F891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>
            <a:off x="4741991" y="2030611"/>
            <a:ext cx="4367380" cy="457200"/>
          </a:xfrm>
          <a:prstGeom prst="round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我们要通过这个产品得到什么?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4310873" y="4316611"/>
            <a:ext cx="5229617" cy="457200"/>
          </a:xfrm>
          <a:prstGeom prst="round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我们的用户要通过这个产品得到什么?</a:t>
            </a:r>
          </a:p>
        </p:txBody>
      </p:sp>
      <p:sp>
        <p:nvSpPr>
          <p:cNvPr id="19" name="椭圆 18"/>
          <p:cNvSpPr/>
          <p:nvPr/>
        </p:nvSpPr>
        <p:spPr>
          <a:xfrm>
            <a:off x="9921995" y="3698875"/>
            <a:ext cx="1746250" cy="1746250"/>
          </a:xfrm>
          <a:prstGeom prst="ellipse">
            <a:avLst/>
          </a:prstGeom>
          <a:gradFill>
            <a:gsLst>
              <a:gs pos="0">
                <a:srgbClr val="FECB2E"/>
              </a:gs>
              <a:gs pos="50000">
                <a:srgbClr val="FBAE2C"/>
              </a:gs>
              <a:gs pos="100000">
                <a:srgbClr val="F8912A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mtClean="0" sz="240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3" name="椭圆 22"/>
          <p:cNvSpPr/>
          <p:nvPr/>
        </p:nvSpPr>
        <p:spPr>
          <a:xfrm>
            <a:off x="2739487" y="1603612"/>
            <a:ext cx="1364776" cy="1364776"/>
          </a:xfrm>
          <a:prstGeom prst="ellipse">
            <a:avLst/>
          </a:prstGeom>
          <a:gradFill>
            <a:gsLst>
              <a:gs pos="0">
                <a:srgbClr val="FECB2E"/>
              </a:gs>
              <a:gs pos="50000">
                <a:srgbClr val="FBAE2C"/>
              </a:gs>
              <a:gs pos="100000">
                <a:srgbClr val="F8912A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产品目标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621318" y="1703481"/>
            <a:ext cx="356033" cy="30175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3200">
                <a:latin charset="-122" panose="03000509000000000000" pitchFamily="65" typeface="方正粗宋简体"/>
                <a:ea charset="-122" panose="03000509000000000000" pitchFamily="65" typeface="方正粗宋简体"/>
              </a:rPr>
              <a:t>战略层的定义</a:t>
            </a:r>
          </a:p>
        </p:txBody>
      </p:sp>
      <p:sp>
        <p:nvSpPr>
          <p:cNvPr id="25" name="矩形 24"/>
          <p:cNvSpPr/>
          <p:nvPr/>
        </p:nvSpPr>
        <p:spPr>
          <a:xfrm>
            <a:off x="91361" y="387275"/>
            <a:ext cx="1424712" cy="469624"/>
          </a:xfrm>
          <a:prstGeom prst="rect">
            <a:avLst/>
          </a:prstGeom>
          <a:gradFill>
            <a:gsLst>
              <a:gs pos="50000">
                <a:srgbClr val="FBAE2C"/>
              </a:gs>
              <a:gs pos="0">
                <a:srgbClr val="FED02E"/>
              </a:gs>
              <a:gs pos="100000">
                <a:srgbClr val="F88C2A"/>
              </a:gs>
            </a:gsLst>
            <a:lin ang="54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28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01</a:t>
            </a:r>
          </a:p>
        </p:txBody>
      </p:sp>
      <p:sp>
        <p:nvSpPr>
          <p:cNvPr id="31" name="椭圆 30"/>
          <p:cNvSpPr/>
          <p:nvPr/>
        </p:nvSpPr>
        <p:spPr>
          <a:xfrm>
            <a:off x="10112732" y="3889612"/>
            <a:ext cx="1364776" cy="1364776"/>
          </a:xfrm>
          <a:prstGeom prst="ellipse">
            <a:avLst/>
          </a:prstGeom>
          <a:gradFill>
            <a:gsLst>
              <a:gs pos="0">
                <a:srgbClr val="FECB2E"/>
              </a:gs>
              <a:gs pos="50000">
                <a:srgbClr val="FBAE2C"/>
              </a:gs>
              <a:gs pos="100000">
                <a:srgbClr val="F8912A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用户需求</a:t>
            </a:r>
          </a:p>
        </p:txBody>
      </p:sp>
    </p:spTree>
    <p:extLst>
      <p:ext uri="{BB962C8B-B14F-4D97-AF65-F5344CB8AC3E}">
        <p14:creationId val="3143531386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圆角矩形 4"/>
          <p:cNvSpPr/>
          <p:nvPr/>
        </p:nvSpPr>
        <p:spPr>
          <a:xfrm>
            <a:off x="92953" y="59961"/>
            <a:ext cx="1424712" cy="6738078"/>
          </a:xfrm>
          <a:prstGeom prst="roundRect">
            <a:avLst/>
          </a:prstGeom>
          <a:solidFill>
            <a:schemeClr val="bg1"/>
          </a:solidFill>
          <a:ln w="38100">
            <a:gradFill flip="none" rotWithShape="1">
              <a:gsLst>
                <a:gs pos="0">
                  <a:srgbClr val="FECB2E"/>
                </a:gs>
                <a:gs pos="50000">
                  <a:srgbClr val="FBAE2C"/>
                </a:gs>
                <a:gs pos="100000">
                  <a:srgbClr val="F8912A"/>
                </a:gs>
              </a:gsLst>
              <a:lin ang="27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圆角矩形 5"/>
          <p:cNvSpPr/>
          <p:nvPr/>
        </p:nvSpPr>
        <p:spPr>
          <a:xfrm>
            <a:off x="236686" y="5597051"/>
            <a:ext cx="1137246" cy="1016196"/>
          </a:xfrm>
          <a:prstGeom prst="roundRect">
            <a:avLst/>
          </a:prstGeom>
          <a:gradFill flip="none" rotWithShape="1">
            <a:gsLst>
              <a:gs pos="50000">
                <a:srgbClr val="FBAE2C"/>
              </a:gs>
              <a:gs pos="0">
                <a:srgbClr val="FED02E"/>
              </a:gs>
              <a:gs pos="100000">
                <a:srgbClr val="F88C2A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 wrap="square">
            <a:noAutofit/>
          </a:bodyPr>
          <a:lstStyle/>
          <a:p>
            <a:pPr algn="ctr"/>
            <a:endParaRPr altLang="en-US" b="1" lang="zh-CN" sz="20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cxnSp>
        <p:nvCxnSpPr>
          <p:cNvPr id="26" name="直接连接符 25"/>
          <p:cNvCxnSpPr/>
          <p:nvPr/>
        </p:nvCxnSpPr>
        <p:spPr>
          <a:xfrm>
            <a:off x="3402806" y="4837775"/>
            <a:ext cx="701457" cy="0"/>
          </a:xfrm>
          <a:prstGeom prst="line">
            <a:avLst/>
          </a:prstGeom>
          <a:ln w="38100">
            <a:solidFill>
              <a:srgbClr val="F891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连接符 36"/>
          <p:cNvCxnSpPr/>
          <p:nvPr/>
        </p:nvCxnSpPr>
        <p:spPr>
          <a:xfrm>
            <a:off x="5226844" y="4830631"/>
            <a:ext cx="832503" cy="0"/>
          </a:xfrm>
          <a:prstGeom prst="line">
            <a:avLst/>
          </a:prstGeom>
          <a:ln w="38100">
            <a:solidFill>
              <a:srgbClr val="F891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243069" y="5874315"/>
            <a:ext cx="112848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战略层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621318" y="1211038"/>
            <a:ext cx="356033" cy="3992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3200">
                <a:latin charset="-122" panose="03000509000000000000" pitchFamily="65" typeface="方正粗宋简体"/>
                <a:ea charset="-122" panose="03000509000000000000" pitchFamily="65" typeface="方正粗宋简体"/>
              </a:rPr>
              <a:t>产品目标</a:t>
            </a:r>
          </a:p>
          <a:p>
            <a:pPr algn="ctr"/>
            <a:r>
              <a:rPr altLang="en-US" lang="zh-CN" smtClean="0" sz="3200">
                <a:latin charset="-122" panose="03000509000000000000" pitchFamily="65" typeface="方正粗宋简体"/>
                <a:ea charset="-122" panose="03000509000000000000" pitchFamily="65" typeface="方正粗宋简体"/>
              </a:rPr>
              <a:t>具体要素</a:t>
            </a:r>
          </a:p>
        </p:txBody>
      </p:sp>
      <p:sp>
        <p:nvSpPr>
          <p:cNvPr id="28" name="椭圆 27"/>
          <p:cNvSpPr/>
          <p:nvPr/>
        </p:nvSpPr>
        <p:spPr>
          <a:xfrm>
            <a:off x="3962400" y="4116007"/>
            <a:ext cx="1437068" cy="1437068"/>
          </a:xfrm>
          <a:prstGeom prst="ellipse">
            <a:avLst/>
          </a:prstGeom>
          <a:gradFill>
            <a:gsLst>
              <a:gs pos="0">
                <a:srgbClr val="FECB2E"/>
              </a:gs>
              <a:gs pos="50000">
                <a:srgbClr val="FBAE2C"/>
              </a:gs>
              <a:gs pos="100000">
                <a:srgbClr val="F8912A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mtClean="0" sz="200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cxnSp>
        <p:nvCxnSpPr>
          <p:cNvPr id="46" name="直接连接符 45"/>
          <p:cNvCxnSpPr/>
          <p:nvPr/>
        </p:nvCxnSpPr>
        <p:spPr>
          <a:xfrm>
            <a:off x="7151167" y="4830631"/>
            <a:ext cx="832503" cy="0"/>
          </a:xfrm>
          <a:prstGeom prst="line">
            <a:avLst/>
          </a:prstGeom>
          <a:ln w="38100">
            <a:solidFill>
              <a:srgbClr val="F891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/>
        </p:nvSpPr>
        <p:spPr>
          <a:xfrm>
            <a:off x="91361" y="387275"/>
            <a:ext cx="1424712" cy="469624"/>
          </a:xfrm>
          <a:prstGeom prst="rect">
            <a:avLst/>
          </a:prstGeom>
          <a:gradFill>
            <a:gsLst>
              <a:gs pos="0">
                <a:srgbClr val="FECB2E"/>
              </a:gs>
              <a:gs pos="50000">
                <a:srgbClr val="FBAE2C"/>
              </a:gs>
              <a:gs pos="100000">
                <a:srgbClr val="F8912A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28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02</a:t>
            </a:r>
          </a:p>
        </p:txBody>
      </p:sp>
      <p:cxnSp>
        <p:nvCxnSpPr>
          <p:cNvPr id="3" name="直接连接符 2"/>
          <p:cNvCxnSpPr/>
          <p:nvPr/>
        </p:nvCxnSpPr>
        <p:spPr>
          <a:xfrm flipH="1">
            <a:off x="3421875" y="2968388"/>
            <a:ext cx="0" cy="1869387"/>
          </a:xfrm>
          <a:prstGeom prst="line">
            <a:avLst/>
          </a:prstGeom>
          <a:ln w="38100">
            <a:solidFill>
              <a:srgbClr val="F891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椭圆 28"/>
          <p:cNvSpPr/>
          <p:nvPr/>
        </p:nvSpPr>
        <p:spPr>
          <a:xfrm>
            <a:off x="5886723" y="4116007"/>
            <a:ext cx="1437068" cy="1437068"/>
          </a:xfrm>
          <a:prstGeom prst="ellipse">
            <a:avLst/>
          </a:prstGeom>
          <a:gradFill>
            <a:gsLst>
              <a:gs pos="0">
                <a:srgbClr val="FECB2E"/>
              </a:gs>
              <a:gs pos="50000">
                <a:srgbClr val="FBAE2C"/>
              </a:gs>
              <a:gs pos="100000">
                <a:srgbClr val="F8912A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mtClean="0" sz="200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7811046" y="4116007"/>
            <a:ext cx="1437068" cy="1437068"/>
          </a:xfrm>
          <a:prstGeom prst="ellipse">
            <a:avLst/>
          </a:prstGeom>
          <a:gradFill>
            <a:gsLst>
              <a:gs pos="0">
                <a:srgbClr val="FECB2E"/>
              </a:gs>
              <a:gs pos="50000">
                <a:srgbClr val="FBAE2C"/>
              </a:gs>
              <a:gs pos="100000">
                <a:srgbClr val="F8912A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mtClean="0" sz="200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8" name="椭圆 17"/>
          <p:cNvSpPr/>
          <p:nvPr/>
        </p:nvSpPr>
        <p:spPr>
          <a:xfrm>
            <a:off x="4123332" y="4288631"/>
            <a:ext cx="1091820" cy="1091820"/>
          </a:xfrm>
          <a:prstGeom prst="ellipse">
            <a:avLst/>
          </a:prstGeom>
          <a:gradFill>
            <a:gsLst>
              <a:gs pos="0">
                <a:srgbClr val="FECB2E"/>
              </a:gs>
              <a:gs pos="50000">
                <a:srgbClr val="FBAE2C"/>
              </a:gs>
              <a:gs pos="100000">
                <a:srgbClr val="F8912A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商业目标</a:t>
            </a:r>
          </a:p>
        </p:txBody>
      </p:sp>
      <p:sp>
        <p:nvSpPr>
          <p:cNvPr id="19" name="椭圆 18"/>
          <p:cNvSpPr/>
          <p:nvPr/>
        </p:nvSpPr>
        <p:spPr>
          <a:xfrm>
            <a:off x="6059347" y="4288631"/>
            <a:ext cx="1091820" cy="1091820"/>
          </a:xfrm>
          <a:prstGeom prst="ellipse">
            <a:avLst/>
          </a:prstGeom>
          <a:gradFill>
            <a:gsLst>
              <a:gs pos="0">
                <a:srgbClr val="FECB2E"/>
              </a:gs>
              <a:gs pos="50000">
                <a:srgbClr val="FBAE2C"/>
              </a:gs>
              <a:gs pos="100000">
                <a:srgbClr val="F8912A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品牌识别</a:t>
            </a:r>
          </a:p>
        </p:txBody>
      </p:sp>
      <p:sp>
        <p:nvSpPr>
          <p:cNvPr id="20" name="椭圆 19"/>
          <p:cNvSpPr/>
          <p:nvPr/>
        </p:nvSpPr>
        <p:spPr>
          <a:xfrm>
            <a:off x="7983670" y="4288631"/>
            <a:ext cx="1091820" cy="1091820"/>
          </a:xfrm>
          <a:prstGeom prst="ellipse">
            <a:avLst/>
          </a:prstGeom>
          <a:gradFill>
            <a:gsLst>
              <a:gs pos="0">
                <a:srgbClr val="FECB2E"/>
              </a:gs>
              <a:gs pos="50000">
                <a:srgbClr val="FBAE2C"/>
              </a:gs>
              <a:gs pos="100000">
                <a:srgbClr val="F8912A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成功标准</a:t>
            </a:r>
          </a:p>
        </p:txBody>
      </p:sp>
      <p:sp>
        <p:nvSpPr>
          <p:cNvPr id="49" name="文本框 48"/>
          <p:cNvSpPr txBox="1"/>
          <p:nvPr/>
        </p:nvSpPr>
        <p:spPr>
          <a:xfrm>
            <a:off x="4741991" y="2030611"/>
            <a:ext cx="4367380" cy="457200"/>
          </a:xfrm>
          <a:prstGeom prst="round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我们要通过这个产品得到什么?</a:t>
            </a:r>
          </a:p>
        </p:txBody>
      </p:sp>
      <p:cxnSp>
        <p:nvCxnSpPr>
          <p:cNvPr id="21" name="直接连接符 20"/>
          <p:cNvCxnSpPr>
            <a:stCxn id="27" idx="7"/>
          </p:cNvCxnSpPr>
          <p:nvPr/>
        </p:nvCxnSpPr>
        <p:spPr>
          <a:xfrm flipV="1">
            <a:off x="3904396" y="0"/>
            <a:ext cx="1827663" cy="1803479"/>
          </a:xfrm>
          <a:prstGeom prst="line">
            <a:avLst/>
          </a:prstGeom>
          <a:ln w="38100">
            <a:solidFill>
              <a:srgbClr val="F891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椭圆 21"/>
          <p:cNvSpPr/>
          <p:nvPr/>
        </p:nvSpPr>
        <p:spPr>
          <a:xfrm>
            <a:off x="2548750" y="1412875"/>
            <a:ext cx="1746250" cy="1746250"/>
          </a:xfrm>
          <a:prstGeom prst="ellipse">
            <a:avLst/>
          </a:prstGeom>
          <a:gradFill>
            <a:gsLst>
              <a:gs pos="0">
                <a:srgbClr val="FECB2E"/>
              </a:gs>
              <a:gs pos="50000">
                <a:srgbClr val="FBAE2C"/>
              </a:gs>
              <a:gs pos="100000">
                <a:srgbClr val="F8912A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mtClean="0" sz="240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7" name="椭圆 26"/>
          <p:cNvSpPr/>
          <p:nvPr/>
        </p:nvSpPr>
        <p:spPr>
          <a:xfrm>
            <a:off x="2739487" y="1603612"/>
            <a:ext cx="1364776" cy="1364776"/>
          </a:xfrm>
          <a:prstGeom prst="ellipse">
            <a:avLst/>
          </a:prstGeom>
          <a:gradFill>
            <a:gsLst>
              <a:gs pos="0">
                <a:srgbClr val="FECB2E"/>
              </a:gs>
              <a:gs pos="50000">
                <a:srgbClr val="FBAE2C"/>
              </a:gs>
              <a:gs pos="100000">
                <a:srgbClr val="F8912A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产品目标</a:t>
            </a:r>
          </a:p>
        </p:txBody>
      </p:sp>
    </p:spTree>
    <p:extLst>
      <p:ext uri="{BB962C8B-B14F-4D97-AF65-F5344CB8AC3E}">
        <p14:creationId val="642104364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4" name="圆角矩形 33"/>
          <p:cNvSpPr/>
          <p:nvPr/>
        </p:nvSpPr>
        <p:spPr>
          <a:xfrm>
            <a:off x="92953" y="59961"/>
            <a:ext cx="1424712" cy="6738078"/>
          </a:xfrm>
          <a:prstGeom prst="roundRect">
            <a:avLst/>
          </a:prstGeom>
          <a:solidFill>
            <a:schemeClr val="bg1"/>
          </a:solidFill>
          <a:ln w="38100">
            <a:gradFill flip="none" rotWithShape="1">
              <a:gsLst>
                <a:gs pos="0">
                  <a:srgbClr val="FECB2E"/>
                </a:gs>
                <a:gs pos="50000">
                  <a:srgbClr val="FBAE2C"/>
                </a:gs>
                <a:gs pos="100000">
                  <a:srgbClr val="F8912A"/>
                </a:gs>
              </a:gsLst>
              <a:lin ang="27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7" name="圆角矩形 36"/>
          <p:cNvSpPr/>
          <p:nvPr/>
        </p:nvSpPr>
        <p:spPr>
          <a:xfrm>
            <a:off x="236686" y="5597051"/>
            <a:ext cx="1137246" cy="1016196"/>
          </a:xfrm>
          <a:prstGeom prst="roundRect">
            <a:avLst/>
          </a:prstGeom>
          <a:gradFill flip="none" rotWithShape="1">
            <a:gsLst>
              <a:gs pos="50000">
                <a:srgbClr val="FBAE2C"/>
              </a:gs>
              <a:gs pos="0">
                <a:srgbClr val="FED02E"/>
              </a:gs>
              <a:gs pos="100000">
                <a:srgbClr val="F88C2A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 wrap="square">
            <a:noAutofit/>
          </a:bodyPr>
          <a:lstStyle/>
          <a:p>
            <a:pPr algn="ctr"/>
            <a:endParaRPr altLang="en-US" b="1" lang="zh-CN" sz="20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8" name="文本框 37"/>
          <p:cNvSpPr txBox="1"/>
          <p:nvPr/>
        </p:nvSpPr>
        <p:spPr>
          <a:xfrm>
            <a:off x="243069" y="5874315"/>
            <a:ext cx="112848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战略层</a:t>
            </a:r>
          </a:p>
        </p:txBody>
      </p:sp>
      <p:sp>
        <p:nvSpPr>
          <p:cNvPr id="20" name="椭圆 19"/>
          <p:cNvSpPr/>
          <p:nvPr/>
        </p:nvSpPr>
        <p:spPr>
          <a:xfrm>
            <a:off x="3864496" y="1273308"/>
            <a:ext cx="1437068" cy="1437068"/>
          </a:xfrm>
          <a:prstGeom prst="ellipse">
            <a:avLst/>
          </a:prstGeom>
          <a:gradFill>
            <a:gsLst>
              <a:gs pos="0">
                <a:srgbClr val="FECB2E"/>
              </a:gs>
              <a:gs pos="50000">
                <a:srgbClr val="FBAE2C"/>
              </a:gs>
              <a:gs pos="100000">
                <a:srgbClr val="F8912A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mtClean="0" sz="200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621318" y="1211038"/>
            <a:ext cx="356033" cy="3992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3200">
                <a:latin charset="-122" panose="03000509000000000000" pitchFamily="65" typeface="方正粗宋简体"/>
                <a:ea charset="-122" panose="03000509000000000000" pitchFamily="65" typeface="方正粗宋简体"/>
              </a:rPr>
              <a:t>确定用户需求步骤</a:t>
            </a:r>
          </a:p>
        </p:txBody>
      </p:sp>
      <p:sp>
        <p:nvSpPr>
          <p:cNvPr id="21" name="椭圆 20"/>
          <p:cNvSpPr/>
          <p:nvPr/>
        </p:nvSpPr>
        <p:spPr>
          <a:xfrm>
            <a:off x="5870226" y="1273308"/>
            <a:ext cx="1437068" cy="1437068"/>
          </a:xfrm>
          <a:prstGeom prst="ellipse">
            <a:avLst/>
          </a:prstGeom>
          <a:gradFill>
            <a:gsLst>
              <a:gs pos="0">
                <a:srgbClr val="FECB2E"/>
              </a:gs>
              <a:gs pos="50000">
                <a:srgbClr val="FBAE2C"/>
              </a:gs>
              <a:gs pos="100000">
                <a:srgbClr val="F8912A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mtClean="0" sz="200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cxnSp>
        <p:nvCxnSpPr>
          <p:cNvPr id="47" name="直接连接符 46"/>
          <p:cNvCxnSpPr/>
          <p:nvPr/>
        </p:nvCxnSpPr>
        <p:spPr>
          <a:xfrm>
            <a:off x="9155640" y="1981437"/>
            <a:ext cx="1655235" cy="0"/>
          </a:xfrm>
          <a:prstGeom prst="line">
            <a:avLst/>
          </a:prstGeom>
          <a:ln w="38100">
            <a:solidFill>
              <a:srgbClr val="F891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椭圆 21"/>
          <p:cNvSpPr/>
          <p:nvPr/>
        </p:nvSpPr>
        <p:spPr>
          <a:xfrm>
            <a:off x="7871105" y="1262903"/>
            <a:ext cx="1437068" cy="1437068"/>
          </a:xfrm>
          <a:prstGeom prst="ellipse">
            <a:avLst/>
          </a:prstGeom>
          <a:gradFill>
            <a:gsLst>
              <a:gs pos="0">
                <a:srgbClr val="FECB2E"/>
              </a:gs>
              <a:gs pos="50000">
                <a:srgbClr val="FBAE2C"/>
              </a:gs>
              <a:gs pos="100000">
                <a:srgbClr val="F8912A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mtClean="0" sz="200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91361" y="387275"/>
            <a:ext cx="1424712" cy="469624"/>
          </a:xfrm>
          <a:prstGeom prst="rect">
            <a:avLst/>
          </a:prstGeom>
          <a:gradFill>
            <a:gsLst>
              <a:gs pos="0">
                <a:srgbClr val="FECB2E"/>
              </a:gs>
              <a:gs pos="50000">
                <a:srgbClr val="FBAE2C"/>
              </a:gs>
              <a:gs pos="100000">
                <a:srgbClr val="F8912A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28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03</a:t>
            </a:r>
          </a:p>
        </p:txBody>
      </p:sp>
      <p:sp>
        <p:nvSpPr>
          <p:cNvPr id="41" name="椭圆 40"/>
          <p:cNvSpPr/>
          <p:nvPr/>
        </p:nvSpPr>
        <p:spPr>
          <a:xfrm>
            <a:off x="4037120" y="1449388"/>
            <a:ext cx="1091820" cy="1091820"/>
          </a:xfrm>
          <a:prstGeom prst="ellipse">
            <a:avLst/>
          </a:prstGeom>
          <a:gradFill>
            <a:gsLst>
              <a:gs pos="0">
                <a:srgbClr val="FECB2E"/>
              </a:gs>
              <a:gs pos="50000">
                <a:srgbClr val="FBAE2C"/>
              </a:gs>
              <a:gs pos="100000">
                <a:srgbClr val="F8912A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用户细分</a:t>
            </a:r>
          </a:p>
        </p:txBody>
      </p:sp>
      <p:sp>
        <p:nvSpPr>
          <p:cNvPr id="42" name="椭圆 41"/>
          <p:cNvSpPr/>
          <p:nvPr/>
        </p:nvSpPr>
        <p:spPr>
          <a:xfrm>
            <a:off x="6042850" y="1449388"/>
            <a:ext cx="1091820" cy="1091820"/>
          </a:xfrm>
          <a:prstGeom prst="ellipse">
            <a:avLst/>
          </a:prstGeom>
          <a:gradFill>
            <a:gsLst>
              <a:gs pos="0">
                <a:srgbClr val="FECB2E"/>
              </a:gs>
              <a:gs pos="50000">
                <a:srgbClr val="FBAE2C"/>
              </a:gs>
              <a:gs pos="100000">
                <a:srgbClr val="F8912A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用户研究</a:t>
            </a:r>
          </a:p>
        </p:txBody>
      </p:sp>
      <p:sp>
        <p:nvSpPr>
          <p:cNvPr id="43" name="椭圆 42"/>
          <p:cNvSpPr/>
          <p:nvPr/>
        </p:nvSpPr>
        <p:spPr>
          <a:xfrm>
            <a:off x="8048580" y="1449388"/>
            <a:ext cx="1091820" cy="1091820"/>
          </a:xfrm>
          <a:prstGeom prst="ellipse">
            <a:avLst/>
          </a:prstGeom>
          <a:gradFill>
            <a:gsLst>
              <a:gs pos="0">
                <a:srgbClr val="FECB2E"/>
              </a:gs>
              <a:gs pos="50000">
                <a:srgbClr val="FBAE2C"/>
              </a:gs>
              <a:gs pos="100000">
                <a:srgbClr val="F8912A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创建角色</a:t>
            </a:r>
          </a:p>
        </p:txBody>
      </p:sp>
      <p:sp>
        <p:nvSpPr>
          <p:cNvPr id="7" name="等腰三角形 6"/>
          <p:cNvSpPr/>
          <p:nvPr/>
        </p:nvSpPr>
        <p:spPr>
          <a:xfrm rot="5400000">
            <a:off x="5423842" y="1915749"/>
            <a:ext cx="324104" cy="159101"/>
          </a:xfrm>
          <a:prstGeom prst="triangle">
            <a:avLst/>
          </a:prstGeom>
          <a:solidFill>
            <a:srgbClr val="F8912A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mtClean="0" sz="20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44" name="等腰三角形 43"/>
          <p:cNvSpPr/>
          <p:nvPr/>
        </p:nvSpPr>
        <p:spPr>
          <a:xfrm rot="5400000">
            <a:off x="7429573" y="1915751"/>
            <a:ext cx="324104" cy="159101"/>
          </a:xfrm>
          <a:prstGeom prst="triangle">
            <a:avLst/>
          </a:prstGeom>
          <a:solidFill>
            <a:srgbClr val="F8912A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mtClean="0" sz="20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cxnSp>
        <p:nvCxnSpPr>
          <p:cNvPr id="46" name="直接连接符 45"/>
          <p:cNvCxnSpPr/>
          <p:nvPr/>
        </p:nvCxnSpPr>
        <p:spPr>
          <a:xfrm flipH="1">
            <a:off x="10792637" y="1981437"/>
            <a:ext cx="0" cy="1908175"/>
          </a:xfrm>
          <a:prstGeom prst="line">
            <a:avLst/>
          </a:prstGeom>
          <a:ln w="38100">
            <a:solidFill>
              <a:srgbClr val="F891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文本框 47"/>
          <p:cNvSpPr txBox="1"/>
          <p:nvPr/>
        </p:nvSpPr>
        <p:spPr>
          <a:xfrm>
            <a:off x="4310873" y="4316611"/>
            <a:ext cx="5229617" cy="457200"/>
          </a:xfrm>
          <a:prstGeom prst="round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我们的用户要通过这个产品得到什么?</a:t>
            </a:r>
          </a:p>
        </p:txBody>
      </p:sp>
      <p:cxnSp>
        <p:nvCxnSpPr>
          <p:cNvPr id="23" name="直接连接符 22"/>
          <p:cNvCxnSpPr>
            <a:endCxn id="25" idx="3"/>
          </p:cNvCxnSpPr>
          <p:nvPr/>
        </p:nvCxnSpPr>
        <p:spPr>
          <a:xfrm flipV="1">
            <a:off x="8372812" y="5054521"/>
            <a:ext cx="1939787" cy="1905837"/>
          </a:xfrm>
          <a:prstGeom prst="line">
            <a:avLst/>
          </a:prstGeom>
          <a:ln w="38100">
            <a:solidFill>
              <a:srgbClr val="F891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椭圆 23"/>
          <p:cNvSpPr/>
          <p:nvPr/>
        </p:nvSpPr>
        <p:spPr>
          <a:xfrm>
            <a:off x="9921995" y="3698875"/>
            <a:ext cx="1746250" cy="1746250"/>
          </a:xfrm>
          <a:prstGeom prst="ellipse">
            <a:avLst/>
          </a:prstGeom>
          <a:gradFill>
            <a:gsLst>
              <a:gs pos="0">
                <a:srgbClr val="FECB2E"/>
              </a:gs>
              <a:gs pos="50000">
                <a:srgbClr val="FBAE2C"/>
              </a:gs>
              <a:gs pos="100000">
                <a:srgbClr val="F8912A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mtClean="0" sz="240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10112732" y="3889612"/>
            <a:ext cx="1364776" cy="1364776"/>
          </a:xfrm>
          <a:prstGeom prst="ellipse">
            <a:avLst/>
          </a:prstGeom>
          <a:gradFill>
            <a:gsLst>
              <a:gs pos="0">
                <a:srgbClr val="FECB2E"/>
              </a:gs>
              <a:gs pos="50000">
                <a:srgbClr val="FBAE2C"/>
              </a:gs>
              <a:gs pos="100000">
                <a:srgbClr val="F8912A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用户需求</a:t>
            </a:r>
          </a:p>
        </p:txBody>
      </p:sp>
    </p:spTree>
    <p:extLst>
      <p:ext uri="{BB962C8B-B14F-4D97-AF65-F5344CB8AC3E}">
        <p14:creationId val="1708409789"/>
      </p:ext>
    </p:extLst>
  </p:cSld>
  <p:clrMapOvr>
    <a:masterClrMapping/>
  </p:clrMapOvr>
  <p:transition/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gradFill>
          <a:gsLst>
            <a:gs pos="50000">
              <a:srgbClr val="5CC82F"/>
            </a:gs>
            <a:gs pos="0">
              <a:srgbClr val="96DD0A"/>
            </a:gs>
            <a:gs pos="100000">
              <a:srgbClr val="21B253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391130" y="449474"/>
            <a:ext cx="10346899" cy="5475076"/>
            <a:chOff x="4334373" y="3135824"/>
            <a:chExt cx="831987" cy="440248"/>
          </a:xfrm>
        </p:grpSpPr>
        <p:cxnSp>
          <p:nvCxnSpPr>
            <p:cNvPr id="5" name="直接连接符 4"/>
            <p:cNvCxnSpPr/>
            <p:nvPr/>
          </p:nvCxnSpPr>
          <p:spPr>
            <a:xfrm>
              <a:off x="4526280" y="3169162"/>
              <a:ext cx="640080" cy="0"/>
            </a:xfrm>
            <a:prstGeom prst="line">
              <a:avLst/>
            </a:prstGeom>
            <a:ln w="38100"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椭圆 5"/>
            <p:cNvSpPr/>
            <p:nvPr/>
          </p:nvSpPr>
          <p:spPr>
            <a:xfrm>
              <a:off x="4334373" y="3135824"/>
              <a:ext cx="66675" cy="66675"/>
            </a:xfrm>
            <a:prstGeom prst="ellipse">
              <a:avLst/>
            </a:prstGeom>
            <a:solidFill>
              <a:schemeClr val="bg1">
                <a:alpha val="25000"/>
              </a:schemeClr>
            </a:solidFill>
            <a:ln w="38100">
              <a:solidFill>
                <a:schemeClr val="bg1">
                  <a:alpha val="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cxnSp>
          <p:nvCxnSpPr>
            <p:cNvPr id="7" name="直接连接符 6"/>
            <p:cNvCxnSpPr/>
            <p:nvPr/>
          </p:nvCxnSpPr>
          <p:spPr>
            <a:xfrm>
              <a:off x="4526280" y="3354899"/>
              <a:ext cx="640080" cy="0"/>
            </a:xfrm>
            <a:prstGeom prst="line">
              <a:avLst/>
            </a:prstGeom>
            <a:ln w="38100"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椭圆 7"/>
            <p:cNvSpPr/>
            <p:nvPr/>
          </p:nvSpPr>
          <p:spPr>
            <a:xfrm>
              <a:off x="4334373" y="3321561"/>
              <a:ext cx="66675" cy="66675"/>
            </a:xfrm>
            <a:prstGeom prst="ellipse">
              <a:avLst/>
            </a:prstGeom>
            <a:solidFill>
              <a:schemeClr val="bg1">
                <a:alpha val="25000"/>
              </a:schemeClr>
            </a:solidFill>
            <a:ln w="38100">
              <a:solidFill>
                <a:schemeClr val="bg1">
                  <a:alpha val="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cxnSp>
          <p:nvCxnSpPr>
            <p:cNvPr id="9" name="直接连接符 8"/>
            <p:cNvCxnSpPr/>
            <p:nvPr/>
          </p:nvCxnSpPr>
          <p:spPr>
            <a:xfrm>
              <a:off x="4526280" y="3542735"/>
              <a:ext cx="640080" cy="0"/>
            </a:xfrm>
            <a:prstGeom prst="line">
              <a:avLst/>
            </a:prstGeom>
            <a:ln w="38100"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椭圆 9"/>
            <p:cNvSpPr/>
            <p:nvPr/>
          </p:nvSpPr>
          <p:spPr>
            <a:xfrm>
              <a:off x="4334373" y="3509397"/>
              <a:ext cx="66675" cy="66675"/>
            </a:xfrm>
            <a:prstGeom prst="ellipse">
              <a:avLst/>
            </a:prstGeom>
            <a:solidFill>
              <a:schemeClr val="bg1">
                <a:alpha val="25000"/>
              </a:schemeClr>
            </a:solidFill>
            <a:ln w="38100">
              <a:solidFill>
                <a:schemeClr val="bg1">
                  <a:alpha val="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sp>
        <p:nvSpPr>
          <p:cNvPr id="15" name="文本框 14"/>
          <p:cNvSpPr txBox="1"/>
          <p:nvPr/>
        </p:nvSpPr>
        <p:spPr>
          <a:xfrm>
            <a:off x="5564580" y="806696"/>
            <a:ext cx="1092819" cy="2621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z="166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2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4343400" y="3750577"/>
            <a:ext cx="3496436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60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范围层</a:t>
            </a:r>
          </a:p>
        </p:txBody>
      </p:sp>
    </p:spTree>
    <p:extLst>
      <p:ext uri="{BB962C8B-B14F-4D97-AF65-F5344CB8AC3E}">
        <p14:creationId val="1298751418"/>
      </p:ext>
    </p:extLst>
  </p:cSld>
  <p:clrMapOvr>
    <a:masterClrMapping/>
  </p:clrMapOvr>
  <p:transition/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圆角矩形 7"/>
          <p:cNvSpPr/>
          <p:nvPr/>
        </p:nvSpPr>
        <p:spPr>
          <a:xfrm>
            <a:off x="92953" y="59961"/>
            <a:ext cx="1424712" cy="6738078"/>
          </a:xfrm>
          <a:prstGeom prst="roundRect">
            <a:avLst/>
          </a:prstGeom>
          <a:solidFill>
            <a:schemeClr val="bg1"/>
          </a:solidFill>
          <a:ln w="38100">
            <a:gradFill flip="none" rotWithShape="1">
              <a:gsLst>
                <a:gs pos="0">
                  <a:srgbClr val="7ED419"/>
                </a:gs>
                <a:gs pos="100000">
                  <a:srgbClr val="37BA45"/>
                </a:gs>
              </a:gsLst>
              <a:lin ang="27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圆角矩形 8"/>
          <p:cNvSpPr/>
          <p:nvPr/>
        </p:nvSpPr>
        <p:spPr>
          <a:xfrm>
            <a:off x="236686" y="5597051"/>
            <a:ext cx="1137246" cy="1016196"/>
          </a:xfrm>
          <a:prstGeom prst="roundRect">
            <a:avLst/>
          </a:prstGeom>
          <a:gradFill>
            <a:gsLst>
              <a:gs pos="50000">
                <a:srgbClr val="5CC82F"/>
              </a:gs>
              <a:gs pos="0">
                <a:srgbClr val="96DD0A"/>
              </a:gs>
              <a:gs pos="100000">
                <a:srgbClr val="21B253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z="24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43069" y="5874315"/>
            <a:ext cx="112848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范围层</a:t>
            </a:r>
          </a:p>
        </p:txBody>
      </p:sp>
      <p:cxnSp>
        <p:nvCxnSpPr>
          <p:cNvPr id="15" name="直接连接符 14"/>
          <p:cNvCxnSpPr>
            <a:stCxn id="13" idx="7"/>
          </p:cNvCxnSpPr>
          <p:nvPr/>
        </p:nvCxnSpPr>
        <p:spPr>
          <a:xfrm flipV="1">
            <a:off x="3904396" y="0"/>
            <a:ext cx="1827663" cy="1803479"/>
          </a:xfrm>
          <a:prstGeom prst="line">
            <a:avLst/>
          </a:prstGeom>
          <a:ln w="38100">
            <a:solidFill>
              <a:srgbClr val="3DBD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>
            <a:stCxn id="13" idx="5"/>
            <a:endCxn id="14" idx="1"/>
          </p:cNvCxnSpPr>
          <p:nvPr/>
        </p:nvCxnSpPr>
        <p:spPr>
          <a:xfrm>
            <a:off x="3904396" y="2768521"/>
            <a:ext cx="6408203" cy="1320958"/>
          </a:xfrm>
          <a:prstGeom prst="line">
            <a:avLst/>
          </a:prstGeom>
          <a:ln w="38100">
            <a:solidFill>
              <a:srgbClr val="3DBD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>
            <a:endCxn id="14" idx="3"/>
          </p:cNvCxnSpPr>
          <p:nvPr/>
        </p:nvCxnSpPr>
        <p:spPr>
          <a:xfrm flipV="1">
            <a:off x="8372812" y="5054521"/>
            <a:ext cx="1939787" cy="1905837"/>
          </a:xfrm>
          <a:prstGeom prst="line">
            <a:avLst/>
          </a:prstGeom>
          <a:ln w="38100">
            <a:solidFill>
              <a:srgbClr val="3DBD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椭圆 20"/>
          <p:cNvSpPr/>
          <p:nvPr/>
        </p:nvSpPr>
        <p:spPr>
          <a:xfrm>
            <a:off x="2548750" y="1412875"/>
            <a:ext cx="1746250" cy="1746250"/>
          </a:xfrm>
          <a:prstGeom prst="ellipse">
            <a:avLst/>
          </a:prstGeom>
          <a:gradFill>
            <a:gsLst>
              <a:gs pos="50000">
                <a:srgbClr val="5CC82F"/>
              </a:gs>
              <a:gs pos="0">
                <a:srgbClr val="96DD0A"/>
              </a:gs>
              <a:gs pos="100000">
                <a:srgbClr val="21B253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z="24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2" name="椭圆 21"/>
          <p:cNvSpPr/>
          <p:nvPr/>
        </p:nvSpPr>
        <p:spPr>
          <a:xfrm>
            <a:off x="9921995" y="3698875"/>
            <a:ext cx="1746250" cy="1746250"/>
          </a:xfrm>
          <a:prstGeom prst="ellipse">
            <a:avLst/>
          </a:prstGeom>
          <a:gradFill>
            <a:gsLst>
              <a:gs pos="50000">
                <a:srgbClr val="5CC82F"/>
              </a:gs>
              <a:gs pos="0">
                <a:srgbClr val="96DD0A"/>
              </a:gs>
              <a:gs pos="100000">
                <a:srgbClr val="21B253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z="24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21318" y="1949702"/>
            <a:ext cx="356033" cy="2529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3200">
                <a:latin charset="-122" panose="03000509000000000000" pitchFamily="65" typeface="方正粗宋简体"/>
                <a:ea charset="-122" panose="03000509000000000000" pitchFamily="65" typeface="方正粗宋简体"/>
              </a:rPr>
              <a:t>范围层定义</a:t>
            </a:r>
          </a:p>
        </p:txBody>
      </p:sp>
      <p:sp>
        <p:nvSpPr>
          <p:cNvPr id="7" name="矩形 6"/>
          <p:cNvSpPr/>
          <p:nvPr/>
        </p:nvSpPr>
        <p:spPr>
          <a:xfrm>
            <a:off x="91361" y="387275"/>
            <a:ext cx="1424712" cy="469624"/>
          </a:xfrm>
          <a:prstGeom prst="rect">
            <a:avLst/>
          </a:prstGeom>
          <a:gradFill>
            <a:gsLst>
              <a:gs pos="50000">
                <a:srgbClr val="5CC82F"/>
              </a:gs>
              <a:gs pos="0">
                <a:srgbClr val="96DD0A"/>
              </a:gs>
              <a:gs pos="100000">
                <a:srgbClr val="21B253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28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01</a:t>
            </a:r>
          </a:p>
        </p:txBody>
      </p:sp>
      <p:sp>
        <p:nvSpPr>
          <p:cNvPr id="13" name="椭圆 12"/>
          <p:cNvSpPr/>
          <p:nvPr/>
        </p:nvSpPr>
        <p:spPr>
          <a:xfrm>
            <a:off x="2739487" y="1603612"/>
            <a:ext cx="1364776" cy="1364776"/>
          </a:xfrm>
          <a:prstGeom prst="ellipse">
            <a:avLst/>
          </a:prstGeom>
          <a:gradFill>
            <a:gsLst>
              <a:gs pos="50000">
                <a:srgbClr val="5CC82F"/>
              </a:gs>
              <a:gs pos="0">
                <a:srgbClr val="96DD0A"/>
              </a:gs>
              <a:gs pos="100000">
                <a:srgbClr val="21B253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过程价值</a:t>
            </a:r>
          </a:p>
        </p:txBody>
      </p:sp>
      <p:sp>
        <p:nvSpPr>
          <p:cNvPr id="14" name="椭圆 13"/>
          <p:cNvSpPr/>
          <p:nvPr/>
        </p:nvSpPr>
        <p:spPr>
          <a:xfrm>
            <a:off x="10112732" y="3889612"/>
            <a:ext cx="1364776" cy="1364776"/>
          </a:xfrm>
          <a:prstGeom prst="ellipse">
            <a:avLst/>
          </a:prstGeom>
          <a:gradFill>
            <a:gsLst>
              <a:gs pos="50000">
                <a:srgbClr val="5CC82F"/>
              </a:gs>
              <a:gs pos="0">
                <a:srgbClr val="96DD0A"/>
              </a:gs>
              <a:gs pos="100000">
                <a:srgbClr val="21B253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产品价值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4764310" y="2030611"/>
            <a:ext cx="4367380" cy="457200"/>
          </a:xfrm>
          <a:prstGeom prst="round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确定产品功能优先级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4351045" y="4112299"/>
            <a:ext cx="5189722" cy="822960"/>
          </a:xfrm>
          <a:prstGeom prst="round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明确项目中所要进行的全部工作</a:t>
            </a:r>
          </a:p>
          <a:p>
            <a:pPr algn="ctr"/>
            <a:r>
              <a:rPr altLang="en-US" b="1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产品文档</a:t>
            </a:r>
          </a:p>
        </p:txBody>
      </p:sp>
    </p:spTree>
    <p:extLst>
      <p:ext uri="{BB962C8B-B14F-4D97-AF65-F5344CB8AC3E}">
        <p14:creationId val="1753624728"/>
      </p:ext>
    </p:extLst>
  </p:cSld>
  <p:clrMapOvr>
    <a:masterClrMapping/>
  </p:clrMapOvr>
  <p:transition/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圆角矩形 7"/>
          <p:cNvSpPr/>
          <p:nvPr/>
        </p:nvSpPr>
        <p:spPr>
          <a:xfrm>
            <a:off x="92953" y="59961"/>
            <a:ext cx="1424712" cy="6738078"/>
          </a:xfrm>
          <a:prstGeom prst="roundRect">
            <a:avLst/>
          </a:prstGeom>
          <a:solidFill>
            <a:schemeClr val="bg1"/>
          </a:solidFill>
          <a:ln w="38100">
            <a:gradFill flip="none" rotWithShape="1">
              <a:gsLst>
                <a:gs pos="0">
                  <a:srgbClr val="7ED419"/>
                </a:gs>
                <a:gs pos="100000">
                  <a:srgbClr val="37BA45"/>
                </a:gs>
              </a:gsLst>
              <a:lin ang="27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圆角矩形 8"/>
          <p:cNvSpPr/>
          <p:nvPr/>
        </p:nvSpPr>
        <p:spPr>
          <a:xfrm>
            <a:off x="236686" y="5597051"/>
            <a:ext cx="1137246" cy="1016196"/>
          </a:xfrm>
          <a:prstGeom prst="roundRect">
            <a:avLst/>
          </a:prstGeom>
          <a:gradFill>
            <a:gsLst>
              <a:gs pos="50000">
                <a:srgbClr val="5CC82F"/>
              </a:gs>
              <a:gs pos="0">
                <a:srgbClr val="96DD0A"/>
              </a:gs>
              <a:gs pos="100000">
                <a:srgbClr val="21B253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文本框 9"/>
          <p:cNvSpPr txBox="1"/>
          <p:nvPr/>
        </p:nvSpPr>
        <p:spPr>
          <a:xfrm>
            <a:off x="243069" y="5874315"/>
            <a:ext cx="112848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范围层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21318" y="1211038"/>
            <a:ext cx="356033" cy="3992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3200">
                <a:latin charset="-122" panose="03000509000000000000" pitchFamily="65" typeface="方正粗宋简体"/>
                <a:ea charset="-122" panose="03000509000000000000" pitchFamily="65" typeface="方正粗宋简体"/>
              </a:rPr>
              <a:t>实现过程价值步骤</a:t>
            </a:r>
          </a:p>
        </p:txBody>
      </p:sp>
      <p:cxnSp>
        <p:nvCxnSpPr>
          <p:cNvPr id="24" name="直接连接符 23"/>
          <p:cNvCxnSpPr/>
          <p:nvPr/>
        </p:nvCxnSpPr>
        <p:spPr>
          <a:xfrm>
            <a:off x="3418046" y="4837775"/>
            <a:ext cx="701457" cy="0"/>
          </a:xfrm>
          <a:prstGeom prst="line">
            <a:avLst/>
          </a:prstGeom>
          <a:ln w="38100">
            <a:solidFill>
              <a:srgbClr val="3DBD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矩形 6"/>
          <p:cNvSpPr/>
          <p:nvPr/>
        </p:nvSpPr>
        <p:spPr>
          <a:xfrm>
            <a:off x="91361" y="387275"/>
            <a:ext cx="1424712" cy="469624"/>
          </a:xfrm>
          <a:prstGeom prst="rect">
            <a:avLst/>
          </a:prstGeom>
          <a:gradFill>
            <a:gsLst>
              <a:gs pos="50000">
                <a:srgbClr val="5CC82F"/>
              </a:gs>
              <a:gs pos="0">
                <a:srgbClr val="96DD0A"/>
              </a:gs>
              <a:gs pos="100000">
                <a:srgbClr val="21B253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28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02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4764310" y="2030611"/>
            <a:ext cx="4367380" cy="457200"/>
          </a:xfrm>
          <a:prstGeom prst="round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确定产品功能优先级</a:t>
            </a:r>
          </a:p>
        </p:txBody>
      </p:sp>
      <p:sp>
        <p:nvSpPr>
          <p:cNvPr id="30" name="椭圆 29"/>
          <p:cNvSpPr/>
          <p:nvPr/>
        </p:nvSpPr>
        <p:spPr>
          <a:xfrm>
            <a:off x="3948007" y="4119241"/>
            <a:ext cx="1437068" cy="1437068"/>
          </a:xfrm>
          <a:prstGeom prst="ellipse">
            <a:avLst/>
          </a:prstGeom>
          <a:gradFill>
            <a:gsLst>
              <a:gs pos="50000">
                <a:srgbClr val="5CC82F"/>
              </a:gs>
              <a:gs pos="0">
                <a:srgbClr val="96DD0A"/>
              </a:gs>
              <a:gs pos="100000">
                <a:srgbClr val="21B253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z="24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1" name="椭圆 30"/>
          <p:cNvSpPr/>
          <p:nvPr/>
        </p:nvSpPr>
        <p:spPr>
          <a:xfrm>
            <a:off x="5901397" y="4128913"/>
            <a:ext cx="1407719" cy="1400643"/>
          </a:xfrm>
          <a:prstGeom prst="ellipse">
            <a:avLst/>
          </a:prstGeom>
          <a:gradFill>
            <a:gsLst>
              <a:gs pos="50000">
                <a:srgbClr val="5CC82F"/>
              </a:gs>
              <a:gs pos="0">
                <a:srgbClr val="96DD0A"/>
              </a:gs>
              <a:gs pos="100000">
                <a:srgbClr val="21B253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z="24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2" name="椭圆 31"/>
          <p:cNvSpPr/>
          <p:nvPr/>
        </p:nvSpPr>
        <p:spPr>
          <a:xfrm>
            <a:off x="7837411" y="4137453"/>
            <a:ext cx="1407719" cy="1400643"/>
          </a:xfrm>
          <a:prstGeom prst="ellipse">
            <a:avLst/>
          </a:prstGeom>
          <a:gradFill>
            <a:gsLst>
              <a:gs pos="50000">
                <a:srgbClr val="5CC82F"/>
              </a:gs>
              <a:gs pos="0">
                <a:srgbClr val="96DD0A"/>
              </a:gs>
              <a:gs pos="100000">
                <a:srgbClr val="21B253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z="24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cxnSp>
        <p:nvCxnSpPr>
          <p:cNvPr id="20" name="直接连接符 19"/>
          <p:cNvCxnSpPr/>
          <p:nvPr/>
        </p:nvCxnSpPr>
        <p:spPr>
          <a:xfrm flipH="1">
            <a:off x="3421875" y="2968388"/>
            <a:ext cx="0" cy="1869387"/>
          </a:xfrm>
          <a:prstGeom prst="line">
            <a:avLst/>
          </a:prstGeom>
          <a:ln w="38100">
            <a:solidFill>
              <a:srgbClr val="3DBD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椭圆 20"/>
          <p:cNvSpPr/>
          <p:nvPr/>
        </p:nvSpPr>
        <p:spPr>
          <a:xfrm>
            <a:off x="4123332" y="4288631"/>
            <a:ext cx="1091820" cy="1091820"/>
          </a:xfrm>
          <a:prstGeom prst="ellipse">
            <a:avLst/>
          </a:prstGeom>
          <a:gradFill>
            <a:gsLst>
              <a:gs pos="50000">
                <a:srgbClr val="5CC82F"/>
              </a:gs>
              <a:gs pos="0">
                <a:srgbClr val="96DD0A"/>
              </a:gs>
              <a:gs pos="100000">
                <a:srgbClr val="21B253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定义需求</a:t>
            </a:r>
          </a:p>
        </p:txBody>
      </p:sp>
      <p:sp>
        <p:nvSpPr>
          <p:cNvPr id="22" name="椭圆 21"/>
          <p:cNvSpPr/>
          <p:nvPr/>
        </p:nvSpPr>
        <p:spPr>
          <a:xfrm>
            <a:off x="6059347" y="4288631"/>
            <a:ext cx="1091820" cy="1091820"/>
          </a:xfrm>
          <a:prstGeom prst="ellipse">
            <a:avLst/>
          </a:prstGeom>
          <a:gradFill>
            <a:gsLst>
              <a:gs pos="50000">
                <a:srgbClr val="5CC82F"/>
              </a:gs>
              <a:gs pos="0">
                <a:srgbClr val="96DD0A"/>
              </a:gs>
              <a:gs pos="100000">
                <a:srgbClr val="21B253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列成清单</a:t>
            </a:r>
          </a:p>
        </p:txBody>
      </p:sp>
      <p:sp>
        <p:nvSpPr>
          <p:cNvPr id="23" name="椭圆 22"/>
          <p:cNvSpPr/>
          <p:nvPr/>
        </p:nvSpPr>
        <p:spPr>
          <a:xfrm>
            <a:off x="7995361" y="4283325"/>
            <a:ext cx="1091820" cy="1091820"/>
          </a:xfrm>
          <a:prstGeom prst="ellipse">
            <a:avLst/>
          </a:prstGeom>
          <a:gradFill>
            <a:gsLst>
              <a:gs pos="50000">
                <a:srgbClr val="5CC82F"/>
              </a:gs>
              <a:gs pos="0">
                <a:srgbClr val="96DD0A"/>
              </a:gs>
              <a:gs pos="100000">
                <a:srgbClr val="21B253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mtClean="0" sz="14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954531" y="4475292"/>
            <a:ext cx="1173480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确定</a:t>
            </a:r>
          </a:p>
          <a:p>
            <a:pPr algn="ctr"/>
            <a:r>
              <a:rPr altLang="en-US" b="1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优先级</a:t>
            </a:r>
          </a:p>
        </p:txBody>
      </p:sp>
      <p:sp>
        <p:nvSpPr>
          <p:cNvPr id="27" name="等腰三角形 26"/>
          <p:cNvSpPr/>
          <p:nvPr/>
        </p:nvSpPr>
        <p:spPr>
          <a:xfrm rot="5400000">
            <a:off x="5475197" y="4749685"/>
            <a:ext cx="324104" cy="159101"/>
          </a:xfrm>
          <a:prstGeom prst="triangle">
            <a:avLst/>
          </a:prstGeom>
          <a:solidFill>
            <a:schemeClr val="bg1">
              <a:lumMod val="5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mtClean="0" sz="200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8" name="等腰三角形 27"/>
          <p:cNvSpPr/>
          <p:nvPr/>
        </p:nvSpPr>
        <p:spPr>
          <a:xfrm rot="5400000">
            <a:off x="7411212" y="4749686"/>
            <a:ext cx="324104" cy="159101"/>
          </a:xfrm>
          <a:prstGeom prst="triangle">
            <a:avLst/>
          </a:prstGeom>
          <a:solidFill>
            <a:schemeClr val="bg1">
              <a:lumMod val="5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mtClean="0" sz="200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cxnSp>
        <p:nvCxnSpPr>
          <p:cNvPr id="25" name="直接连接符 24"/>
          <p:cNvCxnSpPr>
            <a:stCxn id="29" idx="7"/>
          </p:cNvCxnSpPr>
          <p:nvPr/>
        </p:nvCxnSpPr>
        <p:spPr>
          <a:xfrm flipV="1">
            <a:off x="3904396" y="0"/>
            <a:ext cx="1827663" cy="1803479"/>
          </a:xfrm>
          <a:prstGeom prst="line">
            <a:avLst/>
          </a:prstGeom>
          <a:ln w="38100">
            <a:solidFill>
              <a:srgbClr val="3DBD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椭圆 25"/>
          <p:cNvSpPr/>
          <p:nvPr/>
        </p:nvSpPr>
        <p:spPr>
          <a:xfrm>
            <a:off x="2548750" y="1412875"/>
            <a:ext cx="1746250" cy="1746250"/>
          </a:xfrm>
          <a:prstGeom prst="ellipse">
            <a:avLst/>
          </a:prstGeom>
          <a:gradFill>
            <a:gsLst>
              <a:gs pos="50000">
                <a:srgbClr val="5CC82F"/>
              </a:gs>
              <a:gs pos="0">
                <a:srgbClr val="96DD0A"/>
              </a:gs>
              <a:gs pos="100000">
                <a:srgbClr val="21B253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z="24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9" name="椭圆 28"/>
          <p:cNvSpPr/>
          <p:nvPr/>
        </p:nvSpPr>
        <p:spPr>
          <a:xfrm>
            <a:off x="2739487" y="1603612"/>
            <a:ext cx="1364776" cy="1364776"/>
          </a:xfrm>
          <a:prstGeom prst="ellipse">
            <a:avLst/>
          </a:prstGeom>
          <a:gradFill>
            <a:gsLst>
              <a:gs pos="50000">
                <a:srgbClr val="5CC82F"/>
              </a:gs>
              <a:gs pos="0">
                <a:srgbClr val="96DD0A"/>
              </a:gs>
              <a:gs pos="100000">
                <a:srgbClr val="21B253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过程价值</a:t>
            </a:r>
          </a:p>
        </p:txBody>
      </p:sp>
    </p:spTree>
    <p:extLst>
      <p:ext uri="{BB962C8B-B14F-4D97-AF65-F5344CB8AC3E}">
        <p14:creationId val="2849037863"/>
      </p:ext>
    </p:extLst>
  </p:cSld>
  <p:clrMapOvr>
    <a:masterClrMapping/>
  </p:clrMapOvr>
  <p:transition/>
  <p:timing/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40" name="直接连接符 39"/>
          <p:cNvCxnSpPr/>
          <p:nvPr/>
        </p:nvCxnSpPr>
        <p:spPr>
          <a:xfrm>
            <a:off x="5226844" y="1971177"/>
            <a:ext cx="832503" cy="0"/>
          </a:xfrm>
          <a:prstGeom prst="line">
            <a:avLst/>
          </a:prstGeom>
          <a:ln w="38100">
            <a:solidFill>
              <a:srgbClr val="3DBD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 40"/>
          <p:cNvCxnSpPr/>
          <p:nvPr/>
        </p:nvCxnSpPr>
        <p:spPr>
          <a:xfrm>
            <a:off x="7151167" y="1971177"/>
            <a:ext cx="832503" cy="0"/>
          </a:xfrm>
          <a:prstGeom prst="line">
            <a:avLst/>
          </a:prstGeom>
          <a:ln w="38100">
            <a:solidFill>
              <a:srgbClr val="3DBD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4351045" y="4112299"/>
            <a:ext cx="5189722" cy="822960"/>
          </a:xfrm>
          <a:prstGeom prst="round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明确项目中所要进行的全部工作</a:t>
            </a:r>
          </a:p>
          <a:p>
            <a:pPr algn="ctr"/>
            <a:r>
              <a:rPr altLang="en-US" b="1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产品文档</a:t>
            </a:r>
          </a:p>
        </p:txBody>
      </p:sp>
      <p:sp>
        <p:nvSpPr>
          <p:cNvPr id="24" name="圆角矩形 23"/>
          <p:cNvSpPr/>
          <p:nvPr/>
        </p:nvSpPr>
        <p:spPr>
          <a:xfrm>
            <a:off x="92953" y="59961"/>
            <a:ext cx="1424712" cy="6738078"/>
          </a:xfrm>
          <a:prstGeom prst="roundRect">
            <a:avLst/>
          </a:prstGeom>
          <a:solidFill>
            <a:schemeClr val="bg1"/>
          </a:solidFill>
          <a:ln w="38100">
            <a:gradFill flip="none" rotWithShape="1">
              <a:gsLst>
                <a:gs pos="0">
                  <a:srgbClr val="7ED419"/>
                </a:gs>
                <a:gs pos="100000">
                  <a:srgbClr val="37BA45"/>
                </a:gs>
              </a:gsLst>
              <a:lin ang="27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5" name="圆角矩形 24"/>
          <p:cNvSpPr/>
          <p:nvPr/>
        </p:nvSpPr>
        <p:spPr>
          <a:xfrm>
            <a:off x="236686" y="5597051"/>
            <a:ext cx="1137246" cy="1016196"/>
          </a:xfrm>
          <a:prstGeom prst="roundRect">
            <a:avLst/>
          </a:prstGeom>
          <a:gradFill>
            <a:gsLst>
              <a:gs pos="50000">
                <a:srgbClr val="5CC82F"/>
              </a:gs>
              <a:gs pos="0">
                <a:srgbClr val="96DD0A"/>
              </a:gs>
              <a:gs pos="100000">
                <a:srgbClr val="21B253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文本框 25"/>
          <p:cNvSpPr txBox="1"/>
          <p:nvPr/>
        </p:nvSpPr>
        <p:spPr>
          <a:xfrm>
            <a:off x="243069" y="5874315"/>
            <a:ext cx="112848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范围层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621318" y="1211038"/>
            <a:ext cx="356033" cy="3992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3200">
                <a:latin charset="-122" panose="03000509000000000000" pitchFamily="65" typeface="方正粗宋简体"/>
                <a:ea charset="-122" panose="03000509000000000000" pitchFamily="65" typeface="方正粗宋简体"/>
              </a:rPr>
              <a:t>定义产品价值要求</a:t>
            </a:r>
          </a:p>
        </p:txBody>
      </p:sp>
      <p:sp>
        <p:nvSpPr>
          <p:cNvPr id="23" name="矩形 22"/>
          <p:cNvSpPr/>
          <p:nvPr/>
        </p:nvSpPr>
        <p:spPr>
          <a:xfrm>
            <a:off x="91361" y="387275"/>
            <a:ext cx="1424712" cy="469624"/>
          </a:xfrm>
          <a:prstGeom prst="rect">
            <a:avLst/>
          </a:prstGeom>
          <a:gradFill>
            <a:gsLst>
              <a:gs pos="50000">
                <a:srgbClr val="5CC82F"/>
              </a:gs>
              <a:gs pos="0">
                <a:srgbClr val="96DD0A"/>
              </a:gs>
              <a:gs pos="100000">
                <a:srgbClr val="21B253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28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03</a:t>
            </a:r>
          </a:p>
        </p:txBody>
      </p:sp>
      <p:sp>
        <p:nvSpPr>
          <p:cNvPr id="30" name="椭圆 29"/>
          <p:cNvSpPr/>
          <p:nvPr/>
        </p:nvSpPr>
        <p:spPr>
          <a:xfrm>
            <a:off x="3948007" y="1259728"/>
            <a:ext cx="1437068" cy="1437068"/>
          </a:xfrm>
          <a:prstGeom prst="ellipse">
            <a:avLst/>
          </a:prstGeom>
          <a:gradFill>
            <a:gsLst>
              <a:gs pos="50000">
                <a:srgbClr val="5CC82F"/>
              </a:gs>
              <a:gs pos="0">
                <a:srgbClr val="96DD0A"/>
              </a:gs>
              <a:gs pos="100000">
                <a:srgbClr val="21B253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</a:t>
            </a:r>
          </a:p>
        </p:txBody>
      </p:sp>
      <p:cxnSp>
        <p:nvCxnSpPr>
          <p:cNvPr id="33" name="直接连接符 32"/>
          <p:cNvCxnSpPr/>
          <p:nvPr/>
        </p:nvCxnSpPr>
        <p:spPr>
          <a:xfrm flipH="1">
            <a:off x="10792637" y="1981437"/>
            <a:ext cx="0" cy="1908175"/>
          </a:xfrm>
          <a:prstGeom prst="line">
            <a:avLst/>
          </a:prstGeom>
          <a:ln w="38100">
            <a:solidFill>
              <a:srgbClr val="3DBD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/>
          <p:cNvCxnSpPr>
            <a:stCxn id="39" idx="6"/>
          </p:cNvCxnSpPr>
          <p:nvPr/>
        </p:nvCxnSpPr>
        <p:spPr>
          <a:xfrm>
            <a:off x="9075490" y="1975087"/>
            <a:ext cx="1735385" cy="6350"/>
          </a:xfrm>
          <a:prstGeom prst="line">
            <a:avLst/>
          </a:prstGeom>
          <a:ln w="38100">
            <a:solidFill>
              <a:srgbClr val="3DBD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椭圆 30"/>
          <p:cNvSpPr/>
          <p:nvPr/>
        </p:nvSpPr>
        <p:spPr>
          <a:xfrm>
            <a:off x="5886723" y="1259728"/>
            <a:ext cx="1437068" cy="1437068"/>
          </a:xfrm>
          <a:prstGeom prst="ellipse">
            <a:avLst/>
          </a:prstGeom>
          <a:gradFill>
            <a:gsLst>
              <a:gs pos="50000">
                <a:srgbClr val="5CC82F"/>
              </a:gs>
              <a:gs pos="0">
                <a:srgbClr val="96DD0A"/>
              </a:gs>
              <a:gs pos="100000">
                <a:srgbClr val="21B253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</a:t>
            </a:r>
          </a:p>
        </p:txBody>
      </p:sp>
      <p:sp>
        <p:nvSpPr>
          <p:cNvPr id="37" name="椭圆 36"/>
          <p:cNvSpPr/>
          <p:nvPr/>
        </p:nvSpPr>
        <p:spPr>
          <a:xfrm>
            <a:off x="4123332" y="1429177"/>
            <a:ext cx="1091820" cy="1091820"/>
          </a:xfrm>
          <a:prstGeom prst="ellipse">
            <a:avLst/>
          </a:prstGeom>
          <a:gradFill>
            <a:gsLst>
              <a:gs pos="50000">
                <a:srgbClr val="5CC82F"/>
              </a:gs>
              <a:gs pos="0">
                <a:srgbClr val="96DD0A"/>
              </a:gs>
              <a:gs pos="100000">
                <a:srgbClr val="21B253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乐观描述</a:t>
            </a:r>
          </a:p>
        </p:txBody>
      </p:sp>
      <p:sp>
        <p:nvSpPr>
          <p:cNvPr id="32" name="椭圆 31"/>
          <p:cNvSpPr/>
          <p:nvPr/>
        </p:nvSpPr>
        <p:spPr>
          <a:xfrm>
            <a:off x="7811046" y="1259728"/>
            <a:ext cx="1437068" cy="1437068"/>
          </a:xfrm>
          <a:prstGeom prst="ellipse">
            <a:avLst/>
          </a:prstGeom>
          <a:gradFill>
            <a:gsLst>
              <a:gs pos="50000">
                <a:srgbClr val="5CC82F"/>
              </a:gs>
              <a:gs pos="0">
                <a:srgbClr val="96DD0A"/>
              </a:gs>
              <a:gs pos="100000">
                <a:srgbClr val="21B253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</a:t>
            </a:r>
          </a:p>
        </p:txBody>
      </p:sp>
      <p:sp>
        <p:nvSpPr>
          <p:cNvPr id="38" name="椭圆 37"/>
          <p:cNvSpPr/>
          <p:nvPr/>
        </p:nvSpPr>
        <p:spPr>
          <a:xfrm>
            <a:off x="6059347" y="1429177"/>
            <a:ext cx="1091820" cy="1091820"/>
          </a:xfrm>
          <a:prstGeom prst="ellipse">
            <a:avLst/>
          </a:prstGeom>
          <a:gradFill>
            <a:gsLst>
              <a:gs pos="50000">
                <a:srgbClr val="5CC82F"/>
              </a:gs>
              <a:gs pos="0">
                <a:srgbClr val="96DD0A"/>
              </a:gs>
              <a:gs pos="100000">
                <a:srgbClr val="21B253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具体解释</a:t>
            </a:r>
          </a:p>
        </p:txBody>
      </p:sp>
      <p:sp>
        <p:nvSpPr>
          <p:cNvPr id="39" name="椭圆 38"/>
          <p:cNvSpPr/>
          <p:nvPr/>
        </p:nvSpPr>
        <p:spPr>
          <a:xfrm>
            <a:off x="7983670" y="1429177"/>
            <a:ext cx="1091820" cy="1091820"/>
          </a:xfrm>
          <a:prstGeom prst="ellipse">
            <a:avLst/>
          </a:prstGeom>
          <a:gradFill>
            <a:gsLst>
              <a:gs pos="50000">
                <a:srgbClr val="5CC82F"/>
              </a:gs>
              <a:gs pos="0">
                <a:srgbClr val="96DD0A"/>
              </a:gs>
              <a:gs pos="100000">
                <a:srgbClr val="21B253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客观语气</a:t>
            </a:r>
          </a:p>
        </p:txBody>
      </p:sp>
      <p:cxnSp>
        <p:nvCxnSpPr>
          <p:cNvPr id="27" name="直接连接符 26"/>
          <p:cNvCxnSpPr>
            <a:endCxn id="29" idx="3"/>
          </p:cNvCxnSpPr>
          <p:nvPr/>
        </p:nvCxnSpPr>
        <p:spPr>
          <a:xfrm flipV="1">
            <a:off x="8372812" y="5054521"/>
            <a:ext cx="1939787" cy="1905837"/>
          </a:xfrm>
          <a:prstGeom prst="line">
            <a:avLst/>
          </a:prstGeom>
          <a:ln w="38100">
            <a:solidFill>
              <a:srgbClr val="3DBD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椭圆 27"/>
          <p:cNvSpPr/>
          <p:nvPr/>
        </p:nvSpPr>
        <p:spPr>
          <a:xfrm>
            <a:off x="9921995" y="3698875"/>
            <a:ext cx="1746250" cy="1746250"/>
          </a:xfrm>
          <a:prstGeom prst="ellipse">
            <a:avLst/>
          </a:prstGeom>
          <a:gradFill>
            <a:gsLst>
              <a:gs pos="50000">
                <a:srgbClr val="5CC82F"/>
              </a:gs>
              <a:gs pos="0">
                <a:srgbClr val="96DD0A"/>
              </a:gs>
              <a:gs pos="100000">
                <a:srgbClr val="21B253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z="24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9" name="椭圆 28"/>
          <p:cNvSpPr/>
          <p:nvPr/>
        </p:nvSpPr>
        <p:spPr>
          <a:xfrm>
            <a:off x="10112732" y="3889612"/>
            <a:ext cx="1364776" cy="1364776"/>
          </a:xfrm>
          <a:prstGeom prst="ellipse">
            <a:avLst/>
          </a:prstGeom>
          <a:gradFill>
            <a:gsLst>
              <a:gs pos="50000">
                <a:srgbClr val="5CC82F"/>
              </a:gs>
              <a:gs pos="0">
                <a:srgbClr val="96DD0A"/>
              </a:gs>
              <a:gs pos="100000">
                <a:srgbClr val="21B253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产品价值</a:t>
            </a:r>
          </a:p>
        </p:txBody>
      </p:sp>
    </p:spTree>
    <p:extLst>
      <p:ext uri="{BB962C8B-B14F-4D97-AF65-F5344CB8AC3E}">
        <p14:creationId val="3195465327"/>
      </p:ext>
    </p:extLst>
  </p:cSld>
  <p:clrMapOvr>
    <a:masterClrMapping/>
  </p:clrMapOvr>
  <p:transition/>
  <p:timing/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gradFill>
          <a:gsLst>
            <a:gs pos="50000">
              <a:srgbClr val="2BD5E4"/>
            </a:gs>
            <a:gs pos="0">
              <a:srgbClr val="46E8D7"/>
            </a:gs>
            <a:gs pos="100000">
              <a:srgbClr val="0FC1F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5" name="组合 4"/>
          <p:cNvGrpSpPr/>
          <p:nvPr/>
        </p:nvGrpSpPr>
        <p:grpSpPr>
          <a:xfrm>
            <a:off x="1073428" y="523416"/>
            <a:ext cx="10182092" cy="9872683"/>
            <a:chOff x="5619787" y="3068638"/>
            <a:chExt cx="965337" cy="936004"/>
          </a:xfrm>
        </p:grpSpPr>
        <p:sp>
          <p:nvSpPr>
            <p:cNvPr id="6" name="矩形 5"/>
            <p:cNvSpPr/>
            <p:nvPr/>
          </p:nvSpPr>
          <p:spPr>
            <a:xfrm>
              <a:off x="5895975" y="3068638"/>
              <a:ext cx="400050" cy="279400"/>
            </a:xfrm>
            <a:prstGeom prst="rect">
              <a:avLst/>
            </a:prstGeom>
            <a:noFill/>
            <a:ln w="38100">
              <a:solidFill>
                <a:schemeClr val="bg1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7" name="矩形 6"/>
            <p:cNvSpPr/>
            <p:nvPr/>
          </p:nvSpPr>
          <p:spPr>
            <a:xfrm>
              <a:off x="5619787" y="3725242"/>
              <a:ext cx="400050" cy="279400"/>
            </a:xfrm>
            <a:prstGeom prst="rect">
              <a:avLst/>
            </a:prstGeom>
            <a:noFill/>
            <a:ln w="38100">
              <a:solidFill>
                <a:schemeClr val="bg1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6185074" y="3725242"/>
              <a:ext cx="400050" cy="279400"/>
            </a:xfrm>
            <a:prstGeom prst="rect">
              <a:avLst/>
            </a:prstGeom>
            <a:noFill/>
            <a:ln w="38100">
              <a:solidFill>
                <a:schemeClr val="bg1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cxnSp>
          <p:nvCxnSpPr>
            <p:cNvPr id="9" name="直接连接符 8"/>
            <p:cNvCxnSpPr>
              <a:stCxn id="6" idx="2"/>
            </p:cNvCxnSpPr>
            <p:nvPr/>
          </p:nvCxnSpPr>
          <p:spPr>
            <a:xfrm flipH="1">
              <a:off x="6096000" y="3348038"/>
              <a:ext cx="0" cy="194696"/>
            </a:xfrm>
            <a:prstGeom prst="line">
              <a:avLst/>
            </a:prstGeom>
            <a:ln w="38100"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接连接符 9"/>
            <p:cNvCxnSpPr/>
            <p:nvPr/>
          </p:nvCxnSpPr>
          <p:spPr>
            <a:xfrm>
              <a:off x="5819812" y="3542734"/>
              <a:ext cx="565287" cy="0"/>
            </a:xfrm>
            <a:prstGeom prst="line">
              <a:avLst/>
            </a:prstGeom>
            <a:ln w="38100"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>
              <a:stCxn id="7" idx="0"/>
            </p:cNvCxnSpPr>
            <p:nvPr/>
          </p:nvCxnSpPr>
          <p:spPr>
            <a:xfrm flipH="1" flipV="1">
              <a:off x="5819812" y="3542734"/>
              <a:ext cx="0" cy="182508"/>
            </a:xfrm>
            <a:prstGeom prst="line">
              <a:avLst/>
            </a:prstGeom>
            <a:ln w="38100"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连接符 11"/>
            <p:cNvCxnSpPr>
              <a:stCxn id="8" idx="0"/>
            </p:cNvCxnSpPr>
            <p:nvPr/>
          </p:nvCxnSpPr>
          <p:spPr>
            <a:xfrm flipH="1" flipV="1">
              <a:off x="6385099" y="3542734"/>
              <a:ext cx="0" cy="182508"/>
            </a:xfrm>
            <a:prstGeom prst="line">
              <a:avLst/>
            </a:prstGeom>
            <a:ln w="38100"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文本框 14"/>
          <p:cNvSpPr txBox="1"/>
          <p:nvPr/>
        </p:nvSpPr>
        <p:spPr>
          <a:xfrm>
            <a:off x="5564580" y="673489"/>
            <a:ext cx="1092819" cy="2621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166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3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4343400" y="3989406"/>
            <a:ext cx="3496436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60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结构层</a:t>
            </a:r>
          </a:p>
        </p:txBody>
      </p:sp>
    </p:spTree>
    <p:extLst>
      <p:ext uri="{BB962C8B-B14F-4D97-AF65-F5344CB8AC3E}">
        <p14:creationId val="488747734"/>
      </p:ext>
    </p:extLst>
  </p:cSld>
  <p:clrMapOvr>
    <a:masterClrMapping/>
  </p:clrMapOvr>
  <p:transition/>
  <p:timing/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圆角矩形 7"/>
          <p:cNvSpPr/>
          <p:nvPr/>
        </p:nvSpPr>
        <p:spPr>
          <a:xfrm>
            <a:off x="92953" y="59961"/>
            <a:ext cx="1424712" cy="6738078"/>
          </a:xfrm>
          <a:prstGeom prst="roundRect">
            <a:avLst/>
          </a:prstGeom>
          <a:solidFill>
            <a:schemeClr val="bg1"/>
          </a:solidFill>
          <a:ln w="38100">
            <a:gradFill flip="none" rotWithShape="1">
              <a:gsLst>
                <a:gs pos="0">
                  <a:srgbClr val="40E4DA"/>
                </a:gs>
                <a:gs pos="100000">
                  <a:srgbClr val="14C4EE"/>
                </a:gs>
              </a:gsLst>
              <a:lin ang="27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圆角矩形 8"/>
          <p:cNvSpPr/>
          <p:nvPr/>
        </p:nvSpPr>
        <p:spPr>
          <a:xfrm>
            <a:off x="236686" y="5597051"/>
            <a:ext cx="1137246" cy="1016196"/>
          </a:xfrm>
          <a:prstGeom prst="roundRect">
            <a:avLst/>
          </a:prstGeom>
          <a:gradFill>
            <a:gsLst>
              <a:gs pos="50000">
                <a:srgbClr val="2BD5E4"/>
              </a:gs>
              <a:gs pos="0">
                <a:srgbClr val="46E8D7"/>
              </a:gs>
              <a:gs pos="100000">
                <a:srgbClr val="0FC1F0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z="24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43069" y="5874315"/>
            <a:ext cx="112848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范围层</a:t>
            </a:r>
          </a:p>
        </p:txBody>
      </p:sp>
      <p:cxnSp>
        <p:nvCxnSpPr>
          <p:cNvPr id="13" name="直接连接符 12"/>
          <p:cNvCxnSpPr>
            <a:stCxn id="11" idx="7"/>
          </p:cNvCxnSpPr>
          <p:nvPr/>
        </p:nvCxnSpPr>
        <p:spPr>
          <a:xfrm flipV="1">
            <a:off x="3904396" y="0"/>
            <a:ext cx="1827663" cy="1803479"/>
          </a:xfrm>
          <a:prstGeom prst="line">
            <a:avLst/>
          </a:prstGeom>
          <a:ln w="38100">
            <a:solidFill>
              <a:srgbClr val="14C4E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>
            <a:stCxn id="11" idx="5"/>
            <a:endCxn id="12" idx="1"/>
          </p:cNvCxnSpPr>
          <p:nvPr/>
        </p:nvCxnSpPr>
        <p:spPr>
          <a:xfrm>
            <a:off x="3904396" y="2768521"/>
            <a:ext cx="6408203" cy="1320958"/>
          </a:xfrm>
          <a:prstGeom prst="line">
            <a:avLst/>
          </a:prstGeom>
          <a:ln w="38100">
            <a:solidFill>
              <a:srgbClr val="14C4E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>
            <a:endCxn id="12" idx="3"/>
          </p:cNvCxnSpPr>
          <p:nvPr/>
        </p:nvCxnSpPr>
        <p:spPr>
          <a:xfrm flipV="1">
            <a:off x="8372812" y="5054521"/>
            <a:ext cx="1939787" cy="1905837"/>
          </a:xfrm>
          <a:prstGeom prst="line">
            <a:avLst/>
          </a:prstGeom>
          <a:ln w="38100">
            <a:solidFill>
              <a:srgbClr val="14C4E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椭圆 20"/>
          <p:cNvSpPr/>
          <p:nvPr/>
        </p:nvSpPr>
        <p:spPr>
          <a:xfrm>
            <a:off x="2548750" y="1412875"/>
            <a:ext cx="1746250" cy="1746250"/>
          </a:xfrm>
          <a:prstGeom prst="ellipse">
            <a:avLst/>
          </a:prstGeom>
          <a:gradFill>
            <a:gsLst>
              <a:gs pos="50000">
                <a:srgbClr val="2BD5E4"/>
              </a:gs>
              <a:gs pos="0">
                <a:srgbClr val="46E8D7"/>
              </a:gs>
              <a:gs pos="100000">
                <a:srgbClr val="0FC1F0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z="24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21318" y="1949702"/>
            <a:ext cx="356033" cy="2529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3200">
                <a:latin charset="-122" panose="03000509000000000000" pitchFamily="65" typeface="方正粗宋简体"/>
                <a:ea charset="-122" panose="03000509000000000000" pitchFamily="65" typeface="方正粗宋简体"/>
              </a:rPr>
              <a:t>结构层定义</a:t>
            </a:r>
          </a:p>
        </p:txBody>
      </p:sp>
      <p:sp>
        <p:nvSpPr>
          <p:cNvPr id="7" name="矩形 6"/>
          <p:cNvSpPr/>
          <p:nvPr/>
        </p:nvSpPr>
        <p:spPr>
          <a:xfrm>
            <a:off x="91361" y="387275"/>
            <a:ext cx="1424712" cy="469624"/>
          </a:xfrm>
          <a:prstGeom prst="rect">
            <a:avLst/>
          </a:prstGeom>
          <a:gradFill>
            <a:gsLst>
              <a:gs pos="0">
                <a:srgbClr val="40E4DA"/>
              </a:gs>
              <a:gs pos="100000">
                <a:srgbClr val="14C4EE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28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01</a:t>
            </a:r>
          </a:p>
        </p:txBody>
      </p:sp>
      <p:sp>
        <p:nvSpPr>
          <p:cNvPr id="11" name="椭圆 10"/>
          <p:cNvSpPr/>
          <p:nvPr/>
        </p:nvSpPr>
        <p:spPr>
          <a:xfrm>
            <a:off x="2739487" y="1603612"/>
            <a:ext cx="1364776" cy="1364776"/>
          </a:xfrm>
          <a:prstGeom prst="ellipse">
            <a:avLst/>
          </a:prstGeom>
          <a:gradFill>
            <a:gsLst>
              <a:gs pos="50000">
                <a:srgbClr val="2BD5E4"/>
              </a:gs>
              <a:gs pos="0">
                <a:srgbClr val="46E8D7"/>
              </a:gs>
              <a:gs pos="100000">
                <a:srgbClr val="0FC1F0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交互设计</a:t>
            </a:r>
          </a:p>
        </p:txBody>
      </p:sp>
      <p:sp>
        <p:nvSpPr>
          <p:cNvPr id="20" name="椭圆 19"/>
          <p:cNvSpPr/>
          <p:nvPr/>
        </p:nvSpPr>
        <p:spPr>
          <a:xfrm>
            <a:off x="9921995" y="3698875"/>
            <a:ext cx="1746250" cy="1746250"/>
          </a:xfrm>
          <a:prstGeom prst="ellipse">
            <a:avLst/>
          </a:prstGeom>
          <a:gradFill>
            <a:gsLst>
              <a:gs pos="50000">
                <a:srgbClr val="2BD5E4"/>
              </a:gs>
              <a:gs pos="0">
                <a:srgbClr val="46E8D7"/>
              </a:gs>
              <a:gs pos="100000">
                <a:srgbClr val="0FC1F0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z="24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10112732" y="3889612"/>
            <a:ext cx="1364776" cy="1364776"/>
          </a:xfrm>
          <a:prstGeom prst="ellipse">
            <a:avLst/>
          </a:prstGeom>
          <a:gradFill>
            <a:gsLst>
              <a:gs pos="50000">
                <a:srgbClr val="2BD5E4"/>
              </a:gs>
              <a:gs pos="0">
                <a:srgbClr val="46E8D7"/>
              </a:gs>
              <a:gs pos="100000">
                <a:srgbClr val="0FC1F0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信息架构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4764309" y="2030611"/>
            <a:ext cx="4504541" cy="457200"/>
          </a:xfrm>
          <a:prstGeom prst="round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系统如何配合与响应用户的行为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4333191" y="4316611"/>
            <a:ext cx="5229617" cy="457200"/>
          </a:xfrm>
          <a:prstGeom prst="round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合理组织有效信息</a:t>
            </a:r>
          </a:p>
        </p:txBody>
      </p:sp>
    </p:spTree>
    <p:extLst>
      <p:ext uri="{BB962C8B-B14F-4D97-AF65-F5344CB8AC3E}">
        <p14:creationId val="2139749007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16" name="直接连接符 15"/>
          <p:cNvCxnSpPr/>
          <p:nvPr/>
        </p:nvCxnSpPr>
        <p:spPr>
          <a:xfrm>
            <a:off x="-14514" y="6858000"/>
            <a:ext cx="2133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8" name="组合 137"/>
          <p:cNvGrpSpPr/>
          <p:nvPr/>
        </p:nvGrpSpPr>
        <p:grpSpPr>
          <a:xfrm>
            <a:off x="6680758" y="2453298"/>
            <a:ext cx="1132668" cy="1132668"/>
            <a:chOff x="7728331" y="2949692"/>
            <a:chExt cx="1560840" cy="1560840"/>
          </a:xfrm>
        </p:grpSpPr>
        <p:sp>
          <p:nvSpPr>
            <p:cNvPr id="183" name="椭圆 182"/>
            <p:cNvSpPr/>
            <p:nvPr/>
          </p:nvSpPr>
          <p:spPr>
            <a:xfrm>
              <a:off x="7728331" y="2949692"/>
              <a:ext cx="1560840" cy="1560840"/>
            </a:xfrm>
            <a:prstGeom prst="ellipse">
              <a:avLst/>
            </a:prstGeom>
            <a:gradFill>
              <a:gsLst>
                <a:gs pos="50000">
                  <a:srgbClr val="F7596A"/>
                </a:gs>
                <a:gs pos="0">
                  <a:srgbClr val="FC9358"/>
                </a:gs>
                <a:gs pos="100000">
                  <a:srgbClr val="F32E72"/>
                </a:gs>
              </a:gsLst>
              <a:lin ang="2700000" scaled="1"/>
            </a:gra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60" name="Group 20"/>
            <p:cNvGrpSpPr>
              <a:grpSpLocks noChangeAspect="1"/>
            </p:cNvGrpSpPr>
            <p:nvPr/>
          </p:nvGrpSpPr>
          <p:grpSpPr>
            <a:xfrm>
              <a:off x="8051530" y="3284016"/>
              <a:ext cx="939544" cy="942739"/>
              <a:chOff x="1968" y="2429"/>
              <a:chExt cx="1176" cy="1180"/>
            </a:xfrm>
            <a:noFill/>
          </p:grpSpPr>
          <p:sp>
            <p:nvSpPr>
              <p:cNvPr id="62" name="Rectangle 21"/>
              <p:cNvSpPr>
                <a:spLocks noChangeArrowheads="1"/>
              </p:cNvSpPr>
              <p:nvPr/>
            </p:nvSpPr>
            <p:spPr bwMode="auto">
              <a:xfrm>
                <a:off x="2512" y="2651"/>
                <a:ext cx="468" cy="137"/>
              </a:xfrm>
              <a:prstGeom prst="rect">
                <a:avLst/>
              </a:prstGeom>
              <a:solidFill>
                <a:schemeClr val="bg1"/>
              </a:solidFill>
              <a:ln w="19050">
                <a:noFill/>
                <a:miter lim="800000"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63" name="Freeform 22"/>
              <p:cNvSpPr>
                <a:spLocks noEditPoints="1"/>
              </p:cNvSpPr>
              <p:nvPr/>
            </p:nvSpPr>
            <p:spPr bwMode="auto">
              <a:xfrm>
                <a:off x="2512" y="2817"/>
                <a:ext cx="632" cy="490"/>
              </a:xfrm>
              <a:custGeom>
                <a:gdLst>
                  <a:gd fmla="*/ 266 w 266" name="T0"/>
                  <a:gd fmla="*/ 32 h 206" name="T1"/>
                  <a:gd fmla="*/ 252 w 266" name="T2"/>
                  <a:gd fmla="*/ 32 h 206" name="T3"/>
                  <a:gd fmla="*/ 197 w 266" name="T4"/>
                  <a:gd fmla="*/ 32 h 206" name="T5"/>
                  <a:gd fmla="*/ 197 w 266" name="T6"/>
                  <a:gd fmla="*/ 0 h 206" name="T7"/>
                  <a:gd fmla="*/ 0 w 266" name="T8"/>
                  <a:gd fmla="*/ 0 h 206" name="T9"/>
                  <a:gd fmla="*/ 0 w 266" name="T10"/>
                  <a:gd fmla="*/ 206 h 206" name="T11"/>
                  <a:gd fmla="*/ 197 w 266" name="T12"/>
                  <a:gd fmla="*/ 206 h 206" name="T13"/>
                  <a:gd fmla="*/ 197 w 266" name="T14"/>
                  <a:gd fmla="*/ 177 h 206" name="T15"/>
                  <a:gd fmla="*/ 266 w 266" name="T16"/>
                  <a:gd fmla="*/ 177 h 206" name="T17"/>
                  <a:gd fmla="*/ 266 w 266" name="T18"/>
                  <a:gd fmla="*/ 32 h 206" name="T19"/>
                  <a:gd fmla="*/ 238 w 266" name="T20"/>
                  <a:gd fmla="*/ 149 h 206" name="T21"/>
                  <a:gd fmla="*/ 197 w 266" name="T22"/>
                  <a:gd fmla="*/ 149 h 206" name="T23"/>
                  <a:gd fmla="*/ 197 w 266" name="T24"/>
                  <a:gd fmla="*/ 60 h 206" name="T25"/>
                  <a:gd fmla="*/ 238 w 266" name="T26"/>
                  <a:gd fmla="*/ 60 h 206" name="T27"/>
                  <a:gd fmla="*/ 238 w 266" name="T28"/>
                  <a:gd fmla="*/ 149 h 206" name="T2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b="b" l="0" r="r" t="0"/>
                <a:pathLst>
                  <a:path h="206" w="266">
                    <a:moveTo>
                      <a:pt x="266" y="32"/>
                    </a:moveTo>
                    <a:cubicBezTo>
                      <a:pt x="252" y="32"/>
                      <a:pt x="252" y="32"/>
                      <a:pt x="252" y="32"/>
                    </a:cubicBezTo>
                    <a:cubicBezTo>
                      <a:pt x="197" y="32"/>
                      <a:pt x="197" y="32"/>
                      <a:pt x="197" y="32"/>
                    </a:cubicBezTo>
                    <a:cubicBezTo>
                      <a:pt x="197" y="0"/>
                      <a:pt x="197" y="0"/>
                      <a:pt x="19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206"/>
                      <a:pt x="0" y="206"/>
                      <a:pt x="0" y="206"/>
                    </a:cubicBezTo>
                    <a:cubicBezTo>
                      <a:pt x="197" y="206"/>
                      <a:pt x="197" y="206"/>
                      <a:pt x="197" y="206"/>
                    </a:cubicBezTo>
                    <a:cubicBezTo>
                      <a:pt x="197" y="177"/>
                      <a:pt x="197" y="177"/>
                      <a:pt x="197" y="177"/>
                    </a:cubicBezTo>
                    <a:cubicBezTo>
                      <a:pt x="266" y="177"/>
                      <a:pt x="266" y="177"/>
                      <a:pt x="266" y="177"/>
                    </a:cubicBezTo>
                    <a:lnTo>
                      <a:pt x="266" y="32"/>
                    </a:lnTo>
                    <a:close/>
                    <a:moveTo>
                      <a:pt x="238" y="149"/>
                    </a:moveTo>
                    <a:cubicBezTo>
                      <a:pt x="226" y="149"/>
                      <a:pt x="208" y="149"/>
                      <a:pt x="197" y="149"/>
                    </a:cubicBezTo>
                    <a:cubicBezTo>
                      <a:pt x="197" y="60"/>
                      <a:pt x="197" y="60"/>
                      <a:pt x="197" y="60"/>
                    </a:cubicBezTo>
                    <a:cubicBezTo>
                      <a:pt x="206" y="60"/>
                      <a:pt x="225" y="60"/>
                      <a:pt x="238" y="60"/>
                    </a:cubicBezTo>
                    <a:cubicBezTo>
                      <a:pt x="238" y="79"/>
                      <a:pt x="238" y="130"/>
                      <a:pt x="238" y="149"/>
                    </a:cubicBezTo>
                    <a:close/>
                  </a:path>
                </a:pathLst>
              </a:custGeom>
              <a:solidFill>
                <a:schemeClr val="bg1"/>
              </a:solidFill>
              <a:ln w="19050">
                <a:noFill/>
                <a:round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64" name="Freeform 23"/>
              <p:cNvSpPr>
                <a:spLocks noEditPoints="1"/>
              </p:cNvSpPr>
              <p:nvPr/>
            </p:nvSpPr>
            <p:spPr bwMode="auto">
              <a:xfrm>
                <a:off x="1968" y="2429"/>
                <a:ext cx="900" cy="711"/>
              </a:xfrm>
              <a:custGeom>
                <a:gdLst>
                  <a:gd fmla="*/ 449 w 900" name="T0"/>
                  <a:gd fmla="*/ 136 h 711" name="T1"/>
                  <a:gd fmla="*/ 900 w 900" name="T2"/>
                  <a:gd fmla="*/ 136 h 711" name="T3"/>
                  <a:gd fmla="*/ 900 w 900" name="T4"/>
                  <a:gd fmla="*/ 0 h 711" name="T5"/>
                  <a:gd fmla="*/ 0 w 900" name="T6"/>
                  <a:gd fmla="*/ 0 h 711" name="T7"/>
                  <a:gd fmla="*/ 0 w 900" name="T8"/>
                  <a:gd fmla="*/ 711 h 711" name="T9"/>
                  <a:gd fmla="*/ 449 w 900" name="T10"/>
                  <a:gd fmla="*/ 711 h 711" name="T11"/>
                  <a:gd fmla="*/ 449 w 900" name="T12"/>
                  <a:gd fmla="*/ 136 h 711" name="T13"/>
                  <a:gd fmla="*/ 283 w 900" name="T14"/>
                  <a:gd fmla="*/ 528 h 711" name="T15"/>
                  <a:gd fmla="*/ 157 w 900" name="T16"/>
                  <a:gd fmla="*/ 528 h 711" name="T17"/>
                  <a:gd fmla="*/ 157 w 900" name="T18"/>
                  <a:gd fmla="*/ 500 h 711" name="T19"/>
                  <a:gd fmla="*/ 283 w 900" name="T20"/>
                  <a:gd fmla="*/ 500 h 711" name="T21"/>
                  <a:gd fmla="*/ 283 w 900" name="T22"/>
                  <a:gd fmla="*/ 528 h 711" name="T23"/>
                  <a:gd fmla="*/ 283 w 900" name="T24"/>
                  <a:gd fmla="*/ 421 h 711" name="T25"/>
                  <a:gd fmla="*/ 157 w 900" name="T26"/>
                  <a:gd fmla="*/ 421 h 711" name="T27"/>
                  <a:gd fmla="*/ 157 w 900" name="T28"/>
                  <a:gd fmla="*/ 393 h 711" name="T29"/>
                  <a:gd fmla="*/ 283 w 900" name="T30"/>
                  <a:gd fmla="*/ 393 h 711" name="T31"/>
                  <a:gd fmla="*/ 283 w 900" name="T32"/>
                  <a:gd fmla="*/ 421 h 711" name="T33"/>
                  <a:gd fmla="*/ 283 w 900" name="T34"/>
                  <a:gd fmla="*/ 317 h 711" name="T35"/>
                  <a:gd fmla="*/ 157 w 900" name="T36"/>
                  <a:gd fmla="*/ 317 h 711" name="T37"/>
                  <a:gd fmla="*/ 157 w 900" name="T38"/>
                  <a:gd fmla="*/ 288 h 711" name="T39"/>
                  <a:gd fmla="*/ 283 w 900" name="T40"/>
                  <a:gd fmla="*/ 288 h 711" name="T41"/>
                  <a:gd fmla="*/ 283 w 900" name="T42"/>
                  <a:gd fmla="*/ 317 h 711" name="T43"/>
                  <a:gd fmla="*/ 283 w 900" name="T44"/>
                  <a:gd fmla="*/ 212 h 711" name="T45"/>
                  <a:gd fmla="*/ 157 w 900" name="T46"/>
                  <a:gd fmla="*/ 212 h 711" name="T47"/>
                  <a:gd fmla="*/ 157 w 900" name="T48"/>
                  <a:gd fmla="*/ 184 h 711" name="T49"/>
                  <a:gd fmla="*/ 283 w 900" name="T50"/>
                  <a:gd fmla="*/ 184 h 711" name="T51"/>
                  <a:gd fmla="*/ 283 w 900" name="T52"/>
                  <a:gd fmla="*/ 212 h 711" name="T5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711" w="900">
                    <a:moveTo>
                      <a:pt x="449" y="136"/>
                    </a:moveTo>
                    <a:lnTo>
                      <a:pt x="900" y="136"/>
                    </a:lnTo>
                    <a:lnTo>
                      <a:pt x="900" y="0"/>
                    </a:lnTo>
                    <a:lnTo>
                      <a:pt x="0" y="0"/>
                    </a:lnTo>
                    <a:lnTo>
                      <a:pt x="0" y="711"/>
                    </a:lnTo>
                    <a:lnTo>
                      <a:pt x="449" y="711"/>
                    </a:lnTo>
                    <a:lnTo>
                      <a:pt x="449" y="136"/>
                    </a:lnTo>
                    <a:close/>
                    <a:moveTo>
                      <a:pt x="283" y="528"/>
                    </a:moveTo>
                    <a:lnTo>
                      <a:pt x="157" y="528"/>
                    </a:lnTo>
                    <a:lnTo>
                      <a:pt x="157" y="500"/>
                    </a:lnTo>
                    <a:lnTo>
                      <a:pt x="283" y="500"/>
                    </a:lnTo>
                    <a:lnTo>
                      <a:pt x="283" y="528"/>
                    </a:lnTo>
                    <a:close/>
                    <a:moveTo>
                      <a:pt x="283" y="421"/>
                    </a:moveTo>
                    <a:lnTo>
                      <a:pt x="157" y="421"/>
                    </a:lnTo>
                    <a:lnTo>
                      <a:pt x="157" y="393"/>
                    </a:lnTo>
                    <a:lnTo>
                      <a:pt x="283" y="393"/>
                    </a:lnTo>
                    <a:lnTo>
                      <a:pt x="283" y="421"/>
                    </a:lnTo>
                    <a:close/>
                    <a:moveTo>
                      <a:pt x="283" y="317"/>
                    </a:moveTo>
                    <a:lnTo>
                      <a:pt x="157" y="317"/>
                    </a:lnTo>
                    <a:lnTo>
                      <a:pt x="157" y="288"/>
                    </a:lnTo>
                    <a:lnTo>
                      <a:pt x="283" y="288"/>
                    </a:lnTo>
                    <a:lnTo>
                      <a:pt x="283" y="317"/>
                    </a:lnTo>
                    <a:close/>
                    <a:moveTo>
                      <a:pt x="283" y="212"/>
                    </a:moveTo>
                    <a:lnTo>
                      <a:pt x="157" y="212"/>
                    </a:lnTo>
                    <a:lnTo>
                      <a:pt x="157" y="184"/>
                    </a:lnTo>
                    <a:lnTo>
                      <a:pt x="283" y="184"/>
                    </a:lnTo>
                    <a:lnTo>
                      <a:pt x="283" y="212"/>
                    </a:lnTo>
                    <a:close/>
                  </a:path>
                </a:pathLst>
              </a:custGeom>
              <a:grpFill/>
              <a:ln w="28575">
                <a:solidFill>
                  <a:schemeClr val="bg1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65" name="Freeform 24"/>
              <p:cNvSpPr>
                <a:spLocks noEditPoints="1"/>
              </p:cNvSpPr>
              <p:nvPr/>
            </p:nvSpPr>
            <p:spPr bwMode="auto">
              <a:xfrm>
                <a:off x="1968" y="3227"/>
                <a:ext cx="1107" cy="382"/>
              </a:xfrm>
              <a:custGeom>
                <a:gdLst>
                  <a:gd fmla="*/ 189 w 466" name="T0"/>
                  <a:gd fmla="*/ 84 h 161" name="T1"/>
                  <a:gd fmla="*/ 189 w 466" name="T2"/>
                  <a:gd fmla="*/ 0 h 161" name="T3"/>
                  <a:gd fmla="*/ 0 w 466" name="T4"/>
                  <a:gd fmla="*/ 0 h 161" name="T5"/>
                  <a:gd fmla="*/ 0 w 466" name="T6"/>
                  <a:gd fmla="*/ 161 h 161" name="T7"/>
                  <a:gd fmla="*/ 466 w 466" name="T8"/>
                  <a:gd fmla="*/ 161 h 161" name="T9"/>
                  <a:gd fmla="*/ 466 w 466" name="T10"/>
                  <a:gd fmla="*/ 84 h 161" name="T11"/>
                  <a:gd fmla="*/ 189 w 466" name="T12"/>
                  <a:gd fmla="*/ 84 h 161" name="T13"/>
                  <a:gd fmla="*/ 92 w 466" name="T14"/>
                  <a:gd fmla="*/ 121 h 161" name="T15"/>
                  <a:gd fmla="*/ 48 w 466" name="T16"/>
                  <a:gd fmla="*/ 76 h 161" name="T17"/>
                  <a:gd fmla="*/ 92 w 466" name="T18"/>
                  <a:gd fmla="*/ 32 h 161" name="T19"/>
                  <a:gd fmla="*/ 137 w 466" name="T20"/>
                  <a:gd fmla="*/ 76 h 161" name="T21"/>
                  <a:gd fmla="*/ 92 w 466" name="T22"/>
                  <a:gd fmla="*/ 121 h 161" name="T2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b="b" l="0" r="r" t="0"/>
                <a:pathLst>
                  <a:path h="161" w="466">
                    <a:moveTo>
                      <a:pt x="189" y="84"/>
                    </a:moveTo>
                    <a:cubicBezTo>
                      <a:pt x="189" y="0"/>
                      <a:pt x="189" y="0"/>
                      <a:pt x="189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466" y="161"/>
                      <a:pt x="466" y="161"/>
                      <a:pt x="466" y="161"/>
                    </a:cubicBezTo>
                    <a:cubicBezTo>
                      <a:pt x="466" y="84"/>
                      <a:pt x="466" y="84"/>
                      <a:pt x="466" y="84"/>
                    </a:cubicBezTo>
                    <a:lnTo>
                      <a:pt x="189" y="84"/>
                    </a:lnTo>
                    <a:close/>
                    <a:moveTo>
                      <a:pt x="92" y="121"/>
                    </a:moveTo>
                    <a:cubicBezTo>
                      <a:pt x="68" y="121"/>
                      <a:pt x="48" y="101"/>
                      <a:pt x="48" y="76"/>
                    </a:cubicBezTo>
                    <a:cubicBezTo>
                      <a:pt x="48" y="52"/>
                      <a:pt x="68" y="32"/>
                      <a:pt x="92" y="32"/>
                    </a:cubicBezTo>
                    <a:cubicBezTo>
                      <a:pt x="117" y="32"/>
                      <a:pt x="137" y="52"/>
                      <a:pt x="137" y="76"/>
                    </a:cubicBezTo>
                    <a:cubicBezTo>
                      <a:pt x="137" y="101"/>
                      <a:pt x="117" y="121"/>
                      <a:pt x="92" y="121"/>
                    </a:cubicBezTo>
                    <a:close/>
                  </a:path>
                </a:pathLst>
              </a:custGeom>
              <a:grpFill/>
              <a:ln w="28575">
                <a:solidFill>
                  <a:schemeClr val="bg1"/>
                </a:solidFill>
                <a:round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66" name="Oval 25"/>
              <p:cNvSpPr>
                <a:spLocks noChangeArrowheads="1"/>
              </p:cNvSpPr>
              <p:nvPr/>
            </p:nvSpPr>
            <p:spPr bwMode="auto">
              <a:xfrm>
                <a:off x="2111" y="3292"/>
                <a:ext cx="154" cy="155"/>
              </a:xfrm>
              <a:prstGeom prst="ellipse">
                <a:avLst/>
              </a:prstGeom>
              <a:noFill/>
              <a:ln w="19050">
                <a:noFill/>
                <a:round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cxnSp>
        <p:nvCxnSpPr>
          <p:cNvPr id="1038" name="直接连接符 1037"/>
          <p:cNvCxnSpPr>
            <a:stCxn id="124" idx="0"/>
          </p:cNvCxnSpPr>
          <p:nvPr/>
        </p:nvCxnSpPr>
        <p:spPr>
          <a:xfrm flipH="1" flipV="1">
            <a:off x="7247341" y="-170959"/>
            <a:ext cx="0" cy="939247"/>
          </a:xfrm>
          <a:prstGeom prst="line">
            <a:avLst/>
          </a:prstGeom>
          <a:ln w="38100">
            <a:solidFill>
              <a:srgbClr val="F53F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直接连接符 209"/>
          <p:cNvCxnSpPr>
            <a:stCxn id="183" idx="0"/>
            <a:endCxn id="124" idx="4"/>
          </p:cNvCxnSpPr>
          <p:nvPr/>
        </p:nvCxnSpPr>
        <p:spPr>
          <a:xfrm flipV="1">
            <a:off x="7247092" y="1900956"/>
            <a:ext cx="249" cy="552342"/>
          </a:xfrm>
          <a:prstGeom prst="line">
            <a:avLst/>
          </a:prstGeom>
          <a:ln w="38100">
            <a:solidFill>
              <a:srgbClr val="F53F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直接连接符 211"/>
          <p:cNvCxnSpPr>
            <a:stCxn id="183" idx="4"/>
            <a:endCxn id="186" idx="0"/>
          </p:cNvCxnSpPr>
          <p:nvPr/>
        </p:nvCxnSpPr>
        <p:spPr>
          <a:xfrm flipH="1">
            <a:off x="7247092" y="3585966"/>
            <a:ext cx="0" cy="552342"/>
          </a:xfrm>
          <a:prstGeom prst="line">
            <a:avLst/>
          </a:prstGeom>
          <a:ln w="38100">
            <a:solidFill>
              <a:srgbClr val="F53F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84" name="组合 1083"/>
          <p:cNvGrpSpPr/>
          <p:nvPr/>
        </p:nvGrpSpPr>
        <p:grpSpPr>
          <a:xfrm>
            <a:off x="6681007" y="768288"/>
            <a:ext cx="1132668" cy="1132668"/>
            <a:chOff x="1662359" y="3429000"/>
            <a:chExt cx="1560840" cy="1560840"/>
          </a:xfrm>
        </p:grpSpPr>
        <p:sp>
          <p:nvSpPr>
            <p:cNvPr id="124" name="椭圆 123"/>
            <p:cNvSpPr/>
            <p:nvPr/>
          </p:nvSpPr>
          <p:spPr>
            <a:xfrm>
              <a:off x="1662359" y="3429000"/>
              <a:ext cx="1560840" cy="1560840"/>
            </a:xfrm>
            <a:prstGeom prst="ellipse">
              <a:avLst/>
            </a:prstGeom>
            <a:gradFill>
              <a:gsLst>
                <a:gs pos="50000">
                  <a:srgbClr val="F7596A"/>
                </a:gs>
                <a:gs pos="0">
                  <a:srgbClr val="FC9358"/>
                </a:gs>
                <a:gs pos="100000">
                  <a:srgbClr val="F32E72"/>
                </a:gs>
              </a:gsLst>
              <a:lin ang="2700000" scaled="1"/>
            </a:gra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073" name="组合 1072"/>
            <p:cNvGrpSpPr/>
            <p:nvPr/>
          </p:nvGrpSpPr>
          <p:grpSpPr>
            <a:xfrm>
              <a:off x="1996699" y="3763325"/>
              <a:ext cx="891662" cy="1061526"/>
              <a:chOff x="1201882" y="3763325"/>
              <a:chExt cx="891662" cy="1061526"/>
            </a:xfrm>
          </p:grpSpPr>
          <p:grpSp>
            <p:nvGrpSpPr>
              <p:cNvPr id="1052" name="组合 1051"/>
              <p:cNvGrpSpPr/>
              <p:nvPr/>
            </p:nvGrpSpPr>
            <p:grpSpPr>
              <a:xfrm>
                <a:off x="1201882" y="3763325"/>
                <a:ext cx="891662" cy="891662"/>
                <a:chOff x="1750554" y="1258681"/>
                <a:chExt cx="1389900" cy="1389900"/>
              </a:xfrm>
            </p:grpSpPr>
            <p:sp>
              <p:nvSpPr>
                <p:cNvPr id="1051" name="矩形 1050"/>
                <p:cNvSpPr/>
                <p:nvPr/>
              </p:nvSpPr>
              <p:spPr>
                <a:xfrm>
                  <a:off x="1750554" y="1258681"/>
                  <a:ext cx="1389900" cy="1389900"/>
                </a:xfrm>
                <a:prstGeom prst="rect">
                  <a:avLst/>
                </a:prstGeom>
                <a:noFill/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049" name="矩形 1048"/>
                <p:cNvSpPr/>
                <p:nvPr/>
              </p:nvSpPr>
              <p:spPr>
                <a:xfrm>
                  <a:off x="2422645" y="1950628"/>
                  <a:ext cx="45719" cy="145526"/>
                </a:xfrm>
                <a:prstGeom prst="rect">
                  <a:avLst/>
                </a:prstGeom>
                <a:solidFill>
                  <a:schemeClr val="bg1">
                    <a:lumMod val="50000"/>
                  </a:schemeClr>
                </a:solidFill>
                <a:ln w="19050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223" name="矩形 222"/>
                <p:cNvSpPr/>
                <p:nvPr/>
              </p:nvSpPr>
              <p:spPr>
                <a:xfrm rot="-1800000">
                  <a:off x="2289295" y="2236378"/>
                  <a:ext cx="45719" cy="145526"/>
                </a:xfrm>
                <a:prstGeom prst="rect">
                  <a:avLst/>
                </a:prstGeom>
                <a:solidFill>
                  <a:schemeClr val="bg1">
                    <a:lumMod val="50000"/>
                  </a:schemeClr>
                </a:solidFill>
                <a:ln w="19050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224" name="矩形 223"/>
                <p:cNvSpPr/>
                <p:nvPr/>
              </p:nvSpPr>
              <p:spPr>
                <a:xfrm flipH="1" rot="1800000">
                  <a:off x="2560757" y="2236378"/>
                  <a:ext cx="45719" cy="145526"/>
                </a:xfrm>
                <a:prstGeom prst="rect">
                  <a:avLst/>
                </a:prstGeom>
                <a:solidFill>
                  <a:schemeClr val="bg1">
                    <a:lumMod val="50000"/>
                  </a:schemeClr>
                </a:solidFill>
                <a:ln w="19050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230" name="任意多边形 229"/>
                <p:cNvSpPr/>
                <p:nvPr/>
              </p:nvSpPr>
              <p:spPr>
                <a:xfrm>
                  <a:off x="2209030" y="1523462"/>
                  <a:ext cx="125982" cy="145526"/>
                </a:xfrm>
                <a:custGeom>
                  <a:gdLst>
                    <a:gd fmla="*/ 80263 w 125982" name="connsiteX0"/>
                    <a:gd fmla="*/ 0 h 145526" name="connsiteY0"/>
                    <a:gd fmla="*/ 125982 w 125982" name="connsiteX1"/>
                    <a:gd fmla="*/ 0 h 145526" name="connsiteY1"/>
                    <a:gd fmla="*/ 125982 w 125982" name="connsiteX2"/>
                    <a:gd fmla="*/ 145526 h 145526" name="connsiteY2"/>
                    <a:gd fmla="*/ 80263 w 125982" name="connsiteX3"/>
                    <a:gd fmla="*/ 145526 h 145526" name="connsiteY3"/>
                    <a:gd fmla="*/ 80263 w 125982" name="connsiteX4"/>
                    <a:gd fmla="*/ 105776 h 145526" name="connsiteY4"/>
                    <a:gd fmla="*/ 80140 w 125982" name="connsiteX5"/>
                    <a:gd fmla="*/ 105958 h 145526" name="connsiteY5"/>
                    <a:gd fmla="*/ 46945 w 125982" name="connsiteX6"/>
                    <a:gd fmla="*/ 119708 h 145526" name="connsiteY6"/>
                    <a:gd fmla="*/ 0 w 125982" name="connsiteX7"/>
                    <a:gd fmla="*/ 72763 h 145526" name="connsiteY7"/>
                    <a:gd fmla="*/ 46945 w 125982" name="connsiteX8"/>
                    <a:gd fmla="*/ 25818 h 145526" name="connsiteY8"/>
                    <a:gd fmla="*/ 80140 w 125982" name="connsiteX9"/>
                    <a:gd fmla="*/ 39568 h 145526" name="connsiteY9"/>
                    <a:gd fmla="*/ 80263 w 125982" name="connsiteX10"/>
                    <a:gd fmla="*/ 39750 h 145526" name="connsiteY10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b="b" l="l" r="r" t="t"/>
                  <a:pathLst>
                    <a:path h="145526" w="125982">
                      <a:moveTo>
                        <a:pt x="80263" y="0"/>
                      </a:moveTo>
                      <a:lnTo>
                        <a:pt x="125982" y="0"/>
                      </a:lnTo>
                      <a:lnTo>
                        <a:pt x="125982" y="145526"/>
                      </a:lnTo>
                      <a:lnTo>
                        <a:pt x="80263" y="145526"/>
                      </a:lnTo>
                      <a:lnTo>
                        <a:pt x="80263" y="105776"/>
                      </a:lnTo>
                      <a:lnTo>
                        <a:pt x="80140" y="105958"/>
                      </a:lnTo>
                      <a:cubicBezTo>
                        <a:pt x="71645" y="114454"/>
                        <a:pt x="59908" y="119708"/>
                        <a:pt x="46945" y="119708"/>
                      </a:cubicBezTo>
                      <a:cubicBezTo>
                        <a:pt x="21018" y="119708"/>
                        <a:pt x="0" y="98690"/>
                        <a:pt x="0" y="72763"/>
                      </a:cubicBezTo>
                      <a:cubicBezTo>
                        <a:pt x="0" y="46836"/>
                        <a:pt x="21018" y="25818"/>
                        <a:pt x="46945" y="25818"/>
                      </a:cubicBezTo>
                      <a:cubicBezTo>
                        <a:pt x="59908" y="25818"/>
                        <a:pt x="71645" y="31073"/>
                        <a:pt x="80140" y="39568"/>
                      </a:cubicBezTo>
                      <a:lnTo>
                        <a:pt x="80263" y="3975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229" name="任意多边形 228"/>
                <p:cNvSpPr/>
                <p:nvPr/>
              </p:nvSpPr>
              <p:spPr>
                <a:xfrm>
                  <a:off x="2553905" y="1523461"/>
                  <a:ext cx="123600" cy="145526"/>
                </a:xfrm>
                <a:custGeom>
                  <a:gdLst>
                    <a:gd fmla="*/ 0 w 123600" name="connsiteX0"/>
                    <a:gd fmla="*/ 0 h 145526" name="connsiteY0"/>
                    <a:gd fmla="*/ 45719 w 123600" name="connsiteX1"/>
                    <a:gd fmla="*/ 0 h 145526" name="connsiteY1"/>
                    <a:gd fmla="*/ 45719 w 123600" name="connsiteX2"/>
                    <a:gd fmla="*/ 38632 h 145526" name="connsiteY2"/>
                    <a:gd fmla="*/ 76655 w 123600" name="connsiteX3"/>
                    <a:gd fmla="*/ 25818 h 145526" name="connsiteY3"/>
                    <a:gd fmla="*/ 123600 w 123600" name="connsiteX4"/>
                    <a:gd fmla="*/ 72763 h 145526" name="connsiteY4"/>
                    <a:gd fmla="*/ 76655 w 123600" name="connsiteX5"/>
                    <a:gd fmla="*/ 119708 h 145526" name="connsiteY5"/>
                    <a:gd fmla="*/ 45719 w 123600" name="connsiteX6"/>
                    <a:gd fmla="*/ 106894 h 145526" name="connsiteY6"/>
                    <a:gd fmla="*/ 45719 w 123600" name="connsiteX7"/>
                    <a:gd fmla="*/ 145526 h 145526" name="connsiteY7"/>
                    <a:gd fmla="*/ 0 w 123600" name="connsiteX8"/>
                    <a:gd fmla="*/ 145526 h 145526" name="connsiteY8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b="b" l="l" r="r" t="t"/>
                  <a:pathLst>
                    <a:path h="145526" w="123600">
                      <a:moveTo>
                        <a:pt x="0" y="0"/>
                      </a:moveTo>
                      <a:lnTo>
                        <a:pt x="45719" y="0"/>
                      </a:lnTo>
                      <a:lnTo>
                        <a:pt x="45719" y="38632"/>
                      </a:lnTo>
                      <a:lnTo>
                        <a:pt x="76655" y="25818"/>
                      </a:lnTo>
                      <a:cubicBezTo>
                        <a:pt x="102582" y="25818"/>
                        <a:pt x="123600" y="46836"/>
                        <a:pt x="123600" y="72763"/>
                      </a:cubicBezTo>
                      <a:cubicBezTo>
                        <a:pt x="123600" y="98690"/>
                        <a:pt x="102582" y="119708"/>
                        <a:pt x="76655" y="119708"/>
                      </a:cubicBezTo>
                      <a:lnTo>
                        <a:pt x="45719" y="106894"/>
                      </a:lnTo>
                      <a:lnTo>
                        <a:pt x="45719" y="145526"/>
                      </a:lnTo>
                      <a:lnTo>
                        <a:pt x="0" y="145526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  <p:grpSp>
            <p:nvGrpSpPr>
              <p:cNvPr id="1056" name="组合 1055"/>
              <p:cNvGrpSpPr/>
              <p:nvPr/>
            </p:nvGrpSpPr>
            <p:grpSpPr>
              <a:xfrm>
                <a:off x="1383912" y="4062807"/>
                <a:ext cx="546590" cy="762044"/>
                <a:chOff x="1366838" y="5335115"/>
                <a:chExt cx="450056" cy="627459"/>
              </a:xfrm>
            </p:grpSpPr>
            <p:sp>
              <p:nvSpPr>
                <p:cNvPr id="1053" name="椭圆 1052"/>
                <p:cNvSpPr/>
                <p:nvPr/>
              </p:nvSpPr>
              <p:spPr>
                <a:xfrm>
                  <a:off x="1366838" y="5335115"/>
                  <a:ext cx="450056" cy="450056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237" name="椭圆 236"/>
                <p:cNvSpPr/>
                <p:nvPr/>
              </p:nvSpPr>
              <p:spPr>
                <a:xfrm>
                  <a:off x="1431132" y="5399409"/>
                  <a:ext cx="321468" cy="321468"/>
                </a:xfrm>
                <a:prstGeom prst="ellipse">
                  <a:avLst/>
                </a:prstGeom>
                <a:solidFill>
                  <a:schemeClr val="bg1"/>
                </a:solidFill>
                <a:ln w="25400">
                  <a:solidFill>
                    <a:srgbClr val="F5466C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239" name="椭圆 238"/>
                <p:cNvSpPr/>
                <p:nvPr/>
              </p:nvSpPr>
              <p:spPr>
                <a:xfrm flipH="1">
                  <a:off x="1553842" y="5522119"/>
                  <a:ext cx="76048" cy="76048"/>
                </a:xfrm>
                <a:prstGeom prst="ellipse">
                  <a:avLst/>
                </a:prstGeom>
                <a:solidFill>
                  <a:srgbClr val="F66080"/>
                </a:solidFill>
                <a:ln>
                  <a:solidFill>
                    <a:srgbClr val="F6608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054" name="任意多边形 1053"/>
                <p:cNvSpPr/>
                <p:nvPr/>
              </p:nvSpPr>
              <p:spPr>
                <a:xfrm>
                  <a:off x="1576829" y="5543474"/>
                  <a:ext cx="32235" cy="419100"/>
                </a:xfrm>
                <a:custGeom>
                  <a:gdLst>
                    <a:gd fmla="*/ 0 w 32235" name="connsiteX0"/>
                    <a:gd fmla="*/ 0 h 419100" name="connsiteY0"/>
                    <a:gd fmla="*/ 28575 w 32235" name="connsiteX1"/>
                    <a:gd fmla="*/ 80963 h 419100" name="connsiteY1"/>
                    <a:gd fmla="*/ 30956 w 32235" name="connsiteX2"/>
                    <a:gd fmla="*/ 419100 h 419100" name="connsiteY2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b="b" l="l" r="r" t="t"/>
                  <a:pathLst>
                    <a:path h="419100" w="32234">
                      <a:moveTo>
                        <a:pt x="0" y="0"/>
                      </a:moveTo>
                      <a:cubicBezTo>
                        <a:pt x="11708" y="5556"/>
                        <a:pt x="23416" y="11113"/>
                        <a:pt x="28575" y="80963"/>
                      </a:cubicBezTo>
                      <a:cubicBezTo>
                        <a:pt x="33734" y="150813"/>
                        <a:pt x="32345" y="284956"/>
                        <a:pt x="30956" y="419100"/>
                      </a:cubicBezTo>
                    </a:path>
                  </a:pathLst>
                </a:custGeom>
                <a:noFill/>
                <a:ln w="57150">
                  <a:solidFill>
                    <a:srgbClr val="F6608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</p:grpSp>
      <p:cxnSp>
        <p:nvCxnSpPr>
          <p:cNvPr id="276" name="直接连接符 275"/>
          <p:cNvCxnSpPr>
            <a:endCxn id="186" idx="4"/>
          </p:cNvCxnSpPr>
          <p:nvPr/>
        </p:nvCxnSpPr>
        <p:spPr>
          <a:xfrm flipH="1" flipV="1">
            <a:off x="7247092" y="5270976"/>
            <a:ext cx="0" cy="1587024"/>
          </a:xfrm>
          <a:prstGeom prst="line">
            <a:avLst/>
          </a:prstGeom>
          <a:ln w="38100">
            <a:solidFill>
              <a:srgbClr val="F53F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3" name="组合 152"/>
          <p:cNvGrpSpPr/>
          <p:nvPr/>
        </p:nvGrpSpPr>
        <p:grpSpPr>
          <a:xfrm>
            <a:off x="6680758" y="4138308"/>
            <a:ext cx="1132668" cy="1132668"/>
            <a:chOff x="7942417" y="4786086"/>
            <a:chExt cx="1132668" cy="1132668"/>
          </a:xfrm>
          <a:gradFill>
            <a:gsLst>
              <a:gs pos="50000">
                <a:srgbClr val="F7596A"/>
              </a:gs>
              <a:gs pos="0">
                <a:srgbClr val="FC9358"/>
              </a:gs>
              <a:gs pos="100000">
                <a:srgbClr val="F32E72"/>
              </a:gs>
            </a:gsLst>
            <a:lin ang="2700000" scaled="1"/>
          </a:gradFill>
        </p:grpSpPr>
        <p:sp>
          <p:nvSpPr>
            <p:cNvPr id="186" name="椭圆 185"/>
            <p:cNvSpPr/>
            <p:nvPr/>
          </p:nvSpPr>
          <p:spPr>
            <a:xfrm>
              <a:off x="7942417" y="4786086"/>
              <a:ext cx="1132668" cy="1132668"/>
            </a:xfrm>
            <a:prstGeom prst="ellipse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45" name="组合 144"/>
            <p:cNvGrpSpPr/>
            <p:nvPr/>
          </p:nvGrpSpPr>
          <p:grpSpPr>
            <a:xfrm>
              <a:off x="8165510" y="5128006"/>
              <a:ext cx="686110" cy="438094"/>
              <a:chOff x="5186363" y="1670893"/>
              <a:chExt cx="976312" cy="336024"/>
            </a:xfrm>
            <a:grpFill/>
          </p:grpSpPr>
          <p:sp>
            <p:nvSpPr>
              <p:cNvPr id="143" name="矩形 142"/>
              <p:cNvSpPr/>
              <p:nvPr/>
            </p:nvSpPr>
            <p:spPr>
              <a:xfrm>
                <a:off x="5269553" y="1670893"/>
                <a:ext cx="811069" cy="68277"/>
              </a:xfrm>
              <a:prstGeom prst="rect">
                <a:avLst/>
              </a:prstGeom>
              <a:grpFill/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79" name="矩形 278"/>
              <p:cNvSpPr/>
              <p:nvPr/>
            </p:nvSpPr>
            <p:spPr>
              <a:xfrm>
                <a:off x="5230122" y="1804036"/>
                <a:ext cx="894437" cy="68277"/>
              </a:xfrm>
              <a:prstGeom prst="rect">
                <a:avLst/>
              </a:prstGeom>
              <a:grpFill/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44" name="梯形 143"/>
              <p:cNvSpPr/>
              <p:nvPr/>
            </p:nvSpPr>
            <p:spPr>
              <a:xfrm>
                <a:off x="5229225" y="1736789"/>
                <a:ext cx="890588" cy="68400"/>
              </a:xfrm>
              <a:prstGeom prst="trapezoid">
                <a:avLst>
                  <a:gd fmla="val 31963" name="adj"/>
                </a:avLst>
              </a:prstGeom>
              <a:grpFill/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81" name="梯形 280"/>
              <p:cNvSpPr/>
              <p:nvPr/>
            </p:nvSpPr>
            <p:spPr>
              <a:xfrm>
                <a:off x="5186363" y="1872193"/>
                <a:ext cx="976312" cy="68400"/>
              </a:xfrm>
              <a:prstGeom prst="trapezoid">
                <a:avLst>
                  <a:gd fmla="val 31963" name="adj"/>
                </a:avLst>
              </a:prstGeom>
              <a:grpFill/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82" name="矩形 281"/>
              <p:cNvSpPr/>
              <p:nvPr/>
            </p:nvSpPr>
            <p:spPr>
              <a:xfrm>
                <a:off x="5186363" y="1938640"/>
                <a:ext cx="975179" cy="68277"/>
              </a:xfrm>
              <a:prstGeom prst="rect">
                <a:avLst/>
              </a:prstGeom>
              <a:grpFill/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grpSp>
        <p:nvGrpSpPr>
          <p:cNvPr id="4" name="组合 3"/>
          <p:cNvGrpSpPr/>
          <p:nvPr/>
        </p:nvGrpSpPr>
        <p:grpSpPr>
          <a:xfrm>
            <a:off x="2324717" y="1001898"/>
            <a:ext cx="553998" cy="4122010"/>
            <a:chOff x="2407660" y="866138"/>
            <a:chExt cx="553998" cy="4122010"/>
          </a:xfrm>
        </p:grpSpPr>
        <p:sp>
          <p:nvSpPr>
            <p:cNvPr id="3" name="文本框 2"/>
            <p:cNvSpPr txBox="1"/>
            <p:nvPr/>
          </p:nvSpPr>
          <p:spPr>
            <a:xfrm>
              <a:off x="2410339" y="866138"/>
              <a:ext cx="548640" cy="4122010"/>
            </a:xfrm>
            <a:prstGeom prst="rect">
              <a:avLst/>
            </a:prstGeom>
            <a:gradFill>
              <a:gsLst>
                <a:gs pos="50000">
                  <a:srgbClr val="F7596A"/>
                </a:gs>
                <a:gs pos="0">
                  <a:srgbClr val="FC9358"/>
                </a:gs>
                <a:gs pos="100000">
                  <a:srgbClr val="F32E72"/>
                </a:gs>
              </a:gsLst>
              <a:lin ang="2700000" scaled="1"/>
            </a:gradFill>
            <a:ln>
              <a:noFill/>
            </a:ln>
          </p:spPr>
          <p:txBody>
            <a:bodyPr rtlCol="0" vert="eaVert" wrap="square">
              <a:spAutoFit/>
            </a:bodyPr>
            <a:lstStyle/>
            <a:p>
              <a:pPr algn="ctr"/>
              <a:r>
                <a:rPr altLang="en-US" b="1" lang="zh-CN" sz="2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你是否遇到过这样的情况？</a:t>
              </a:r>
            </a:p>
          </p:txBody>
        </p:sp>
        <p:sp>
          <p:nvSpPr>
            <p:cNvPr id="2" name="半闭框 1"/>
            <p:cNvSpPr/>
            <p:nvPr/>
          </p:nvSpPr>
          <p:spPr>
            <a:xfrm>
              <a:off x="2410518" y="867628"/>
              <a:ext cx="304337" cy="300413"/>
            </a:xfrm>
            <a:prstGeom prst="halfFrame">
              <a:avLst>
                <a:gd fmla="val 22375" name="adj1"/>
                <a:gd fmla="val 22377" name="adj2"/>
              </a:avLst>
            </a:prstGeom>
            <a:solidFill>
              <a:schemeClr val="bg1"/>
            </a:solidFill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51" name="半闭框 50"/>
            <p:cNvSpPr/>
            <p:nvPr/>
          </p:nvSpPr>
          <p:spPr>
            <a:xfrm flipH="1" flipV="1">
              <a:off x="2655338" y="4685354"/>
              <a:ext cx="304337" cy="300413"/>
            </a:xfrm>
            <a:prstGeom prst="halfFrame">
              <a:avLst>
                <a:gd fmla="val 22375" name="adj1"/>
                <a:gd fmla="val 22377" name="adj2"/>
              </a:avLst>
            </a:prstGeom>
            <a:solidFill>
              <a:schemeClr val="bg1"/>
            </a:solidFill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sp>
        <p:nvSpPr>
          <p:cNvPr id="180" name="文本框 179"/>
          <p:cNvSpPr txBox="1"/>
          <p:nvPr/>
        </p:nvSpPr>
        <p:spPr>
          <a:xfrm>
            <a:off x="3728855" y="1134626"/>
            <a:ext cx="2486818" cy="396240"/>
          </a:xfrm>
          <a:prstGeom prst="rect">
            <a:avLst/>
          </a:prstGeom>
          <a:solidFill>
            <a:schemeClr val="bg1"/>
          </a:solidFill>
        </p:spPr>
        <p:txBody>
          <a:bodyPr rtlCol="0" wrap="square">
            <a:spAutoFit/>
          </a:bodyPr>
          <a:lstStyle/>
          <a:p>
            <a:r>
              <a:rPr altLang="en-US" b="1" lang="zh-CN" smtClean="0" sz="2000">
                <a:solidFill>
                  <a:srgbClr val="F5466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两个插孔只能用一个</a:t>
            </a:r>
          </a:p>
        </p:txBody>
      </p:sp>
      <p:sp>
        <p:nvSpPr>
          <p:cNvPr id="290" name="文本框 289"/>
          <p:cNvSpPr txBox="1"/>
          <p:nvPr/>
        </p:nvSpPr>
        <p:spPr>
          <a:xfrm>
            <a:off x="3724328" y="2824618"/>
            <a:ext cx="248681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defRPr b="1" sz="2000">
                <a:gradFill flip="none" rotWithShape="1">
                  <a:gsLst>
                    <a:gs pos="0">
                      <a:srgbClr val="FC9358"/>
                    </a:gs>
                    <a:gs pos="50000">
                      <a:srgbClr val="F86165"/>
                    </a:gs>
                    <a:gs pos="100000">
                      <a:srgbClr val="F32E72"/>
                    </a:gs>
                  </a:gsLst>
                  <a:lin ang="2700000" scaled="1"/>
                </a:gra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>
                <a:solidFill>
                  <a:srgbClr val="F5466C"/>
                </a:solidFill>
              </a:rPr>
              <a:t>误以为已打开咖啡机</a:t>
            </a:r>
          </a:p>
        </p:txBody>
      </p:sp>
      <p:sp>
        <p:nvSpPr>
          <p:cNvPr id="291" name="文本框 290"/>
          <p:cNvSpPr txBox="1"/>
          <p:nvPr/>
        </p:nvSpPr>
        <p:spPr>
          <a:xfrm>
            <a:off x="3728854" y="4410670"/>
            <a:ext cx="248681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defRPr b="1" sz="2000">
                <a:gradFill flip="none" rotWithShape="1">
                  <a:gsLst>
                    <a:gs pos="0">
                      <a:srgbClr val="FC9358"/>
                    </a:gs>
                    <a:gs pos="50000">
                      <a:srgbClr val="F86165"/>
                    </a:gs>
                    <a:gs pos="100000">
                      <a:srgbClr val="F32E72"/>
                    </a:gs>
                  </a:gsLst>
                  <a:lin ang="2700000" scaled="1"/>
                </a:gra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pPr algn="ctr"/>
            <a:r>
              <a:rPr altLang="en-US" lang="zh-CN">
                <a:solidFill>
                  <a:srgbClr val="F5466C"/>
                </a:solidFill>
              </a:rPr>
              <a:t>轮椅不能上下楼梯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91360" y="59961"/>
            <a:ext cx="1424713" cy="6738078"/>
            <a:chOff x="91360" y="59961"/>
            <a:chExt cx="1424713" cy="6738078"/>
          </a:xfrm>
        </p:grpSpPr>
        <p:sp>
          <p:nvSpPr>
            <p:cNvPr id="54" name="圆角矩形 53"/>
            <p:cNvSpPr/>
            <p:nvPr/>
          </p:nvSpPr>
          <p:spPr>
            <a:xfrm>
              <a:off x="91360" y="59961"/>
              <a:ext cx="1424712" cy="6738078"/>
            </a:xfrm>
            <a:prstGeom prst="roundRect">
              <a:avLst/>
            </a:prstGeom>
            <a:solidFill>
              <a:schemeClr val="bg1"/>
            </a:solidFill>
            <a:ln w="38100">
              <a:gradFill flip="none" rotWithShape="1">
                <a:gsLst>
                  <a:gs pos="50000">
                    <a:srgbClr val="F85F66"/>
                  </a:gs>
                  <a:gs pos="0">
                    <a:srgbClr val="FB895B"/>
                  </a:gs>
                  <a:gs pos="100000">
                    <a:srgbClr val="F43571"/>
                  </a:gs>
                </a:gsLst>
                <a:lin ang="27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5" name="文本框 54"/>
            <p:cNvSpPr txBox="1"/>
            <p:nvPr/>
          </p:nvSpPr>
          <p:spPr>
            <a:xfrm>
              <a:off x="621318" y="1041691"/>
              <a:ext cx="356033" cy="44805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 sz="3200">
                  <a:latin charset="-122" panose="03000509000000000000" pitchFamily="65" typeface="方正粗宋简体"/>
                  <a:ea charset="-122" panose="03000509000000000000" pitchFamily="65" typeface="方正粗宋简体"/>
                </a:rPr>
                <a:t>什么是用户体验设计</a:t>
              </a:r>
            </a:p>
          </p:txBody>
        </p:sp>
        <p:sp>
          <p:nvSpPr>
            <p:cNvPr id="56" name="圆角矩形 55"/>
            <p:cNvSpPr/>
            <p:nvPr/>
          </p:nvSpPr>
          <p:spPr>
            <a:xfrm>
              <a:off x="235093" y="5597051"/>
              <a:ext cx="1137246" cy="1016196"/>
            </a:xfrm>
            <a:prstGeom prst="roundRect">
              <a:avLst/>
            </a:prstGeom>
            <a:gradFill flip="none" rotWithShape="1">
              <a:gsLst>
                <a:gs pos="50000">
                  <a:srgbClr val="F7596A"/>
                </a:gs>
                <a:gs pos="0">
                  <a:srgbClr val="FC9358"/>
                </a:gs>
                <a:gs pos="100000">
                  <a:srgbClr val="F32E72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7" name="文本框 56"/>
            <p:cNvSpPr txBox="1"/>
            <p:nvPr/>
          </p:nvSpPr>
          <p:spPr>
            <a:xfrm>
              <a:off x="235093" y="5659139"/>
              <a:ext cx="1128482" cy="9448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 sz="2800">
                  <a:solidFill>
                    <a:schemeClr val="bg1"/>
                  </a:solidFill>
                  <a:latin charset="-122" panose="03000509000000000000" pitchFamily="65" typeface="方正粗宋简体"/>
                  <a:ea charset="-122" panose="03000509000000000000" pitchFamily="65" typeface="方正粗宋简体"/>
                </a:rPr>
                <a:t>用户体验</a:t>
              </a:r>
            </a:p>
          </p:txBody>
        </p:sp>
        <p:sp>
          <p:nvSpPr>
            <p:cNvPr id="5" name="矩形 4"/>
            <p:cNvSpPr/>
            <p:nvPr/>
          </p:nvSpPr>
          <p:spPr>
            <a:xfrm>
              <a:off x="91361" y="387275"/>
              <a:ext cx="1424712" cy="469624"/>
            </a:xfrm>
            <a:prstGeom prst="rect">
              <a:avLst/>
            </a:prstGeom>
            <a:gradFill flip="none" rotWithShape="1">
              <a:gsLst>
                <a:gs pos="50000">
                  <a:srgbClr val="F7596A"/>
                </a:gs>
                <a:gs pos="0">
                  <a:srgbClr val="FC9358"/>
                </a:gs>
                <a:gs pos="100000">
                  <a:srgbClr val="F32E72"/>
                </a:gs>
              </a:gsLst>
              <a:lin ang="2700000" scaled="1"/>
            </a:gra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b="1" lang="en-US" smtClean="0" sz="2800">
                  <a:solidFill>
                    <a:schemeClr val="bg1"/>
                  </a:solidFill>
                  <a:latin charset="-122" panose="03000509000000000000" pitchFamily="65" typeface="方正粗宋简体"/>
                  <a:ea charset="-122" panose="03000509000000000000" pitchFamily="65" typeface="方正粗宋简体"/>
                </a:rPr>
                <a:t>01</a:t>
              </a:r>
            </a:p>
          </p:txBody>
        </p:sp>
      </p:grpSp>
      <p:sp>
        <p:nvSpPr>
          <p:cNvPr id="53" name="椭圆 52"/>
          <p:cNvSpPr/>
          <p:nvPr/>
        </p:nvSpPr>
        <p:spPr>
          <a:xfrm>
            <a:off x="6994358" y="3214692"/>
            <a:ext cx="96976" cy="9697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2619515650"/>
      </p:ext>
    </p:extLst>
  </p:cSld>
  <p:clrMapOvr>
    <a:masterClrMapping/>
  </p:clrMapOvr>
  <p:transition/>
  <p:timing/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19" name="直接连接符 18"/>
          <p:cNvCxnSpPr/>
          <p:nvPr/>
        </p:nvCxnSpPr>
        <p:spPr>
          <a:xfrm flipH="1">
            <a:off x="3421875" y="2968388"/>
            <a:ext cx="0" cy="1869387"/>
          </a:xfrm>
          <a:prstGeom prst="line">
            <a:avLst/>
          </a:prstGeom>
          <a:ln w="38100">
            <a:solidFill>
              <a:srgbClr val="14C4E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3418046" y="4837775"/>
            <a:ext cx="701457" cy="0"/>
          </a:xfrm>
          <a:prstGeom prst="line">
            <a:avLst/>
          </a:prstGeom>
          <a:ln w="38100">
            <a:solidFill>
              <a:srgbClr val="14C4E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>
            <a:off x="5226844" y="4830631"/>
            <a:ext cx="832503" cy="0"/>
          </a:xfrm>
          <a:prstGeom prst="line">
            <a:avLst/>
          </a:prstGeom>
          <a:ln w="38100">
            <a:solidFill>
              <a:srgbClr val="14C4E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>
            <a:off x="7151167" y="4830631"/>
            <a:ext cx="832503" cy="0"/>
          </a:xfrm>
          <a:prstGeom prst="line">
            <a:avLst/>
          </a:prstGeom>
          <a:ln w="38100">
            <a:solidFill>
              <a:srgbClr val="14C4E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圆角矩形 7"/>
          <p:cNvSpPr/>
          <p:nvPr/>
        </p:nvSpPr>
        <p:spPr>
          <a:xfrm>
            <a:off x="92953" y="59961"/>
            <a:ext cx="1424712" cy="6738078"/>
          </a:xfrm>
          <a:prstGeom prst="roundRect">
            <a:avLst/>
          </a:prstGeom>
          <a:solidFill>
            <a:schemeClr val="bg1"/>
          </a:solidFill>
          <a:ln w="38100">
            <a:gradFill flip="none" rotWithShape="1">
              <a:gsLst>
                <a:gs pos="0">
                  <a:srgbClr val="40E4DA"/>
                </a:gs>
                <a:gs pos="100000">
                  <a:srgbClr val="14C4EE"/>
                </a:gs>
              </a:gsLst>
              <a:lin ang="27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圆角矩形 8"/>
          <p:cNvSpPr/>
          <p:nvPr/>
        </p:nvSpPr>
        <p:spPr>
          <a:xfrm>
            <a:off x="236686" y="5597051"/>
            <a:ext cx="1137246" cy="1016196"/>
          </a:xfrm>
          <a:prstGeom prst="roundRect">
            <a:avLst/>
          </a:prstGeom>
          <a:gradFill>
            <a:gsLst>
              <a:gs pos="50000">
                <a:srgbClr val="2BD5E4"/>
              </a:gs>
              <a:gs pos="0">
                <a:srgbClr val="46E8D7"/>
              </a:gs>
              <a:gs pos="100000">
                <a:srgbClr val="0FC1F0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z="24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43069" y="5874315"/>
            <a:ext cx="112848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范围层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21318" y="1211038"/>
            <a:ext cx="356033" cy="3992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3200">
                <a:latin charset="-122" panose="03000509000000000000" pitchFamily="65" typeface="方正粗宋简体"/>
                <a:ea charset="-122" panose="03000509000000000000" pitchFamily="65" typeface="方正粗宋简体"/>
              </a:rPr>
              <a:t>交互设计组成要素</a:t>
            </a:r>
          </a:p>
        </p:txBody>
      </p:sp>
      <p:sp>
        <p:nvSpPr>
          <p:cNvPr id="27" name="椭圆 26"/>
          <p:cNvSpPr/>
          <p:nvPr/>
        </p:nvSpPr>
        <p:spPr>
          <a:xfrm>
            <a:off x="3950708" y="4119241"/>
            <a:ext cx="1437068" cy="1437068"/>
          </a:xfrm>
          <a:prstGeom prst="ellipse">
            <a:avLst/>
          </a:prstGeom>
          <a:gradFill>
            <a:gsLst>
              <a:gs pos="50000">
                <a:srgbClr val="2BD5E4"/>
              </a:gs>
              <a:gs pos="0">
                <a:srgbClr val="46E8D7"/>
              </a:gs>
              <a:gs pos="100000">
                <a:srgbClr val="0FC1F0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</a:t>
            </a:r>
          </a:p>
        </p:txBody>
      </p:sp>
      <p:sp>
        <p:nvSpPr>
          <p:cNvPr id="28" name="椭圆 27"/>
          <p:cNvSpPr/>
          <p:nvPr/>
        </p:nvSpPr>
        <p:spPr>
          <a:xfrm>
            <a:off x="5886723" y="4119241"/>
            <a:ext cx="1437068" cy="1437068"/>
          </a:xfrm>
          <a:prstGeom prst="ellipse">
            <a:avLst/>
          </a:prstGeom>
          <a:gradFill>
            <a:gsLst>
              <a:gs pos="50000">
                <a:srgbClr val="2BD5E4"/>
              </a:gs>
              <a:gs pos="0">
                <a:srgbClr val="46E8D7"/>
              </a:gs>
              <a:gs pos="100000">
                <a:srgbClr val="0FC1F0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</a:t>
            </a:r>
          </a:p>
        </p:txBody>
      </p:sp>
      <p:sp>
        <p:nvSpPr>
          <p:cNvPr id="29" name="椭圆 28"/>
          <p:cNvSpPr/>
          <p:nvPr/>
        </p:nvSpPr>
        <p:spPr>
          <a:xfrm>
            <a:off x="7811046" y="4119241"/>
            <a:ext cx="1437068" cy="1437068"/>
          </a:xfrm>
          <a:prstGeom prst="ellipse">
            <a:avLst/>
          </a:prstGeom>
          <a:gradFill>
            <a:gsLst>
              <a:gs pos="50000">
                <a:srgbClr val="2BD5E4"/>
              </a:gs>
              <a:gs pos="0">
                <a:srgbClr val="46E8D7"/>
              </a:gs>
              <a:gs pos="100000">
                <a:srgbClr val="0FC1F0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</a:t>
            </a:r>
          </a:p>
        </p:txBody>
      </p:sp>
      <p:sp>
        <p:nvSpPr>
          <p:cNvPr id="7" name="矩形 6"/>
          <p:cNvSpPr/>
          <p:nvPr/>
        </p:nvSpPr>
        <p:spPr>
          <a:xfrm>
            <a:off x="91361" y="387275"/>
            <a:ext cx="1424712" cy="469624"/>
          </a:xfrm>
          <a:prstGeom prst="rect">
            <a:avLst/>
          </a:prstGeom>
          <a:gradFill>
            <a:gsLst>
              <a:gs pos="50000">
                <a:srgbClr val="2BD5E4"/>
              </a:gs>
              <a:gs pos="0">
                <a:srgbClr val="46E8D7"/>
              </a:gs>
              <a:gs pos="100000">
                <a:srgbClr val="0FC1F0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28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02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4764309" y="2030611"/>
            <a:ext cx="4504541" cy="457200"/>
          </a:xfrm>
          <a:prstGeom prst="round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系统如何配合与响应用户的行为</a:t>
            </a:r>
          </a:p>
        </p:txBody>
      </p:sp>
      <p:sp>
        <p:nvSpPr>
          <p:cNvPr id="20" name="椭圆 19"/>
          <p:cNvSpPr/>
          <p:nvPr/>
        </p:nvSpPr>
        <p:spPr>
          <a:xfrm>
            <a:off x="4123332" y="4288631"/>
            <a:ext cx="1091820" cy="1091820"/>
          </a:xfrm>
          <a:prstGeom prst="ellipse">
            <a:avLst/>
          </a:prstGeom>
          <a:gradFill>
            <a:gsLst>
              <a:gs pos="50000">
                <a:srgbClr val="2BD5E4"/>
              </a:gs>
              <a:gs pos="0">
                <a:srgbClr val="46E8D7"/>
              </a:gs>
              <a:gs pos="100000">
                <a:srgbClr val="0FC1F0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概念模型</a:t>
            </a:r>
          </a:p>
        </p:txBody>
      </p:sp>
      <p:sp>
        <p:nvSpPr>
          <p:cNvPr id="21" name="椭圆 20"/>
          <p:cNvSpPr/>
          <p:nvPr/>
        </p:nvSpPr>
        <p:spPr>
          <a:xfrm>
            <a:off x="6059347" y="4288631"/>
            <a:ext cx="1091820" cy="1091820"/>
          </a:xfrm>
          <a:prstGeom prst="ellipse">
            <a:avLst/>
          </a:prstGeom>
          <a:gradFill>
            <a:gsLst>
              <a:gs pos="50000">
                <a:srgbClr val="2BD5E4"/>
              </a:gs>
              <a:gs pos="0">
                <a:srgbClr val="46E8D7"/>
              </a:gs>
              <a:gs pos="100000">
                <a:srgbClr val="0FC1F0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响应错误</a:t>
            </a:r>
          </a:p>
        </p:txBody>
      </p:sp>
      <p:sp>
        <p:nvSpPr>
          <p:cNvPr id="22" name="椭圆 21"/>
          <p:cNvSpPr/>
          <p:nvPr/>
        </p:nvSpPr>
        <p:spPr>
          <a:xfrm>
            <a:off x="7983670" y="4288631"/>
            <a:ext cx="1091820" cy="1091820"/>
          </a:xfrm>
          <a:prstGeom prst="ellipse">
            <a:avLst/>
          </a:prstGeom>
          <a:gradFill>
            <a:gsLst>
              <a:gs pos="50000">
                <a:srgbClr val="2BD5E4"/>
              </a:gs>
              <a:gs pos="0">
                <a:srgbClr val="46E8D7"/>
              </a:gs>
              <a:gs pos="100000">
                <a:srgbClr val="0FC1F0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mtClean="0" sz="20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7954531" y="4475292"/>
            <a:ext cx="1173480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用户式</a:t>
            </a:r>
          </a:p>
          <a:p>
            <a:pPr algn="ctr"/>
            <a:r>
              <a:rPr altLang="en-US" b="1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语言</a:t>
            </a:r>
          </a:p>
        </p:txBody>
      </p:sp>
      <p:cxnSp>
        <p:nvCxnSpPr>
          <p:cNvPr id="30" name="直接连接符 29"/>
          <p:cNvCxnSpPr>
            <a:stCxn id="32" idx="7"/>
          </p:cNvCxnSpPr>
          <p:nvPr/>
        </p:nvCxnSpPr>
        <p:spPr>
          <a:xfrm flipV="1">
            <a:off x="3904396" y="0"/>
            <a:ext cx="1827663" cy="1803479"/>
          </a:xfrm>
          <a:prstGeom prst="line">
            <a:avLst/>
          </a:prstGeom>
          <a:ln w="38100">
            <a:solidFill>
              <a:srgbClr val="14C4E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椭圆 30"/>
          <p:cNvSpPr/>
          <p:nvPr/>
        </p:nvSpPr>
        <p:spPr>
          <a:xfrm>
            <a:off x="2548750" y="1412875"/>
            <a:ext cx="1746250" cy="1746250"/>
          </a:xfrm>
          <a:prstGeom prst="ellipse">
            <a:avLst/>
          </a:prstGeom>
          <a:gradFill>
            <a:gsLst>
              <a:gs pos="50000">
                <a:srgbClr val="2BD5E4"/>
              </a:gs>
              <a:gs pos="0">
                <a:srgbClr val="46E8D7"/>
              </a:gs>
              <a:gs pos="100000">
                <a:srgbClr val="0FC1F0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z="24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2" name="椭圆 31"/>
          <p:cNvSpPr/>
          <p:nvPr/>
        </p:nvSpPr>
        <p:spPr>
          <a:xfrm>
            <a:off x="2739487" y="1603612"/>
            <a:ext cx="1364776" cy="1364776"/>
          </a:xfrm>
          <a:prstGeom prst="ellipse">
            <a:avLst/>
          </a:prstGeom>
          <a:gradFill>
            <a:gsLst>
              <a:gs pos="50000">
                <a:srgbClr val="2BD5E4"/>
              </a:gs>
              <a:gs pos="0">
                <a:srgbClr val="46E8D7"/>
              </a:gs>
              <a:gs pos="100000">
                <a:srgbClr val="0FC1F0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交互设计</a:t>
            </a:r>
          </a:p>
        </p:txBody>
      </p:sp>
    </p:spTree>
    <p:extLst>
      <p:ext uri="{BB962C8B-B14F-4D97-AF65-F5344CB8AC3E}">
        <p14:creationId val="2855829805"/>
      </p:ext>
    </p:extLst>
  </p:cSld>
  <p:clrMapOvr>
    <a:masterClrMapping/>
  </p:clrMapOvr>
  <p:transition/>
  <p:timing/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圆角矩形 7"/>
          <p:cNvSpPr/>
          <p:nvPr/>
        </p:nvSpPr>
        <p:spPr>
          <a:xfrm>
            <a:off x="92953" y="59961"/>
            <a:ext cx="1424712" cy="6738078"/>
          </a:xfrm>
          <a:prstGeom prst="roundRect">
            <a:avLst/>
          </a:prstGeom>
          <a:solidFill>
            <a:schemeClr val="bg1"/>
          </a:solidFill>
          <a:ln w="38100">
            <a:gradFill flip="none" rotWithShape="1">
              <a:gsLst>
                <a:gs pos="0">
                  <a:srgbClr val="40E4DA"/>
                </a:gs>
                <a:gs pos="100000">
                  <a:srgbClr val="14C4EE"/>
                </a:gs>
              </a:gsLst>
              <a:lin ang="27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圆角矩形 8"/>
          <p:cNvSpPr/>
          <p:nvPr/>
        </p:nvSpPr>
        <p:spPr>
          <a:xfrm>
            <a:off x="236686" y="5597051"/>
            <a:ext cx="1137246" cy="1016196"/>
          </a:xfrm>
          <a:prstGeom prst="roundRect">
            <a:avLst/>
          </a:prstGeom>
          <a:gradFill>
            <a:gsLst>
              <a:gs pos="50000">
                <a:srgbClr val="2BD5E4"/>
              </a:gs>
              <a:gs pos="0">
                <a:srgbClr val="46E8D7"/>
              </a:gs>
              <a:gs pos="100000">
                <a:srgbClr val="0FC1F0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z="24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43069" y="5874315"/>
            <a:ext cx="112848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范围层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21318" y="1703481"/>
            <a:ext cx="356033" cy="30175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3200">
                <a:latin charset="-122" panose="03000509000000000000" pitchFamily="65" typeface="方正粗宋简体"/>
                <a:ea charset="-122" panose="03000509000000000000" pitchFamily="65" typeface="方正粗宋简体"/>
              </a:rPr>
              <a:t>信息架构要求</a:t>
            </a:r>
          </a:p>
        </p:txBody>
      </p:sp>
      <p:sp>
        <p:nvSpPr>
          <p:cNvPr id="7" name="矩形 6"/>
          <p:cNvSpPr/>
          <p:nvPr/>
        </p:nvSpPr>
        <p:spPr>
          <a:xfrm>
            <a:off x="91361" y="387275"/>
            <a:ext cx="1424712" cy="469624"/>
          </a:xfrm>
          <a:prstGeom prst="rect">
            <a:avLst/>
          </a:prstGeom>
          <a:gradFill>
            <a:gsLst>
              <a:gs pos="50000">
                <a:srgbClr val="2BD5E4"/>
              </a:gs>
              <a:gs pos="0">
                <a:srgbClr val="46E8D7"/>
              </a:gs>
              <a:gs pos="100000">
                <a:srgbClr val="0FC1F0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28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03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4333191" y="4316611"/>
            <a:ext cx="5229617" cy="457200"/>
          </a:xfrm>
          <a:prstGeom prst="round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合理组织有效信息</a:t>
            </a:r>
          </a:p>
        </p:txBody>
      </p:sp>
      <p:sp>
        <p:nvSpPr>
          <p:cNvPr id="30" name="椭圆 29"/>
          <p:cNvSpPr/>
          <p:nvPr/>
        </p:nvSpPr>
        <p:spPr>
          <a:xfrm>
            <a:off x="3950708" y="1252643"/>
            <a:ext cx="1437068" cy="1437068"/>
          </a:xfrm>
          <a:prstGeom prst="ellipse">
            <a:avLst/>
          </a:prstGeom>
          <a:gradFill>
            <a:gsLst>
              <a:gs pos="50000">
                <a:srgbClr val="2BD5E4"/>
              </a:gs>
              <a:gs pos="0">
                <a:srgbClr val="46E8D7"/>
              </a:gs>
              <a:gs pos="100000">
                <a:srgbClr val="0FC1F0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</a:t>
            </a:r>
          </a:p>
        </p:txBody>
      </p:sp>
      <p:sp>
        <p:nvSpPr>
          <p:cNvPr id="31" name="椭圆 30"/>
          <p:cNvSpPr/>
          <p:nvPr/>
        </p:nvSpPr>
        <p:spPr>
          <a:xfrm>
            <a:off x="5886723" y="1252643"/>
            <a:ext cx="1437068" cy="1437068"/>
          </a:xfrm>
          <a:prstGeom prst="ellipse">
            <a:avLst/>
          </a:prstGeom>
          <a:gradFill>
            <a:gsLst>
              <a:gs pos="50000">
                <a:srgbClr val="2BD5E4"/>
              </a:gs>
              <a:gs pos="0">
                <a:srgbClr val="46E8D7"/>
              </a:gs>
              <a:gs pos="100000">
                <a:srgbClr val="0FC1F0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</a:t>
            </a:r>
          </a:p>
        </p:txBody>
      </p:sp>
      <p:sp>
        <p:nvSpPr>
          <p:cNvPr id="32" name="椭圆 31"/>
          <p:cNvSpPr/>
          <p:nvPr/>
        </p:nvSpPr>
        <p:spPr>
          <a:xfrm>
            <a:off x="7820819" y="1252643"/>
            <a:ext cx="1437068" cy="1437068"/>
          </a:xfrm>
          <a:prstGeom prst="ellipse">
            <a:avLst/>
          </a:prstGeom>
          <a:gradFill>
            <a:gsLst>
              <a:gs pos="50000">
                <a:srgbClr val="2BD5E4"/>
              </a:gs>
              <a:gs pos="0">
                <a:srgbClr val="46E8D7"/>
              </a:gs>
              <a:gs pos="100000">
                <a:srgbClr val="0FC1F0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</a:t>
            </a:r>
          </a:p>
        </p:txBody>
      </p:sp>
      <p:cxnSp>
        <p:nvCxnSpPr>
          <p:cNvPr id="19" name="直接连接符 18"/>
          <p:cNvCxnSpPr/>
          <p:nvPr/>
        </p:nvCxnSpPr>
        <p:spPr>
          <a:xfrm flipH="1">
            <a:off x="10792637" y="1981437"/>
            <a:ext cx="0" cy="1908175"/>
          </a:xfrm>
          <a:prstGeom prst="line">
            <a:avLst/>
          </a:prstGeom>
          <a:ln w="38100">
            <a:solidFill>
              <a:srgbClr val="14C4E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>
            <a:stCxn id="23" idx="6"/>
          </p:cNvCxnSpPr>
          <p:nvPr/>
        </p:nvCxnSpPr>
        <p:spPr>
          <a:xfrm>
            <a:off x="9075490" y="1975087"/>
            <a:ext cx="1735385" cy="6350"/>
          </a:xfrm>
          <a:prstGeom prst="line">
            <a:avLst/>
          </a:prstGeom>
          <a:ln w="38100">
            <a:solidFill>
              <a:srgbClr val="14C4E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椭圆 20"/>
          <p:cNvSpPr/>
          <p:nvPr/>
        </p:nvSpPr>
        <p:spPr>
          <a:xfrm>
            <a:off x="4123332" y="1429177"/>
            <a:ext cx="1091820" cy="1091820"/>
          </a:xfrm>
          <a:prstGeom prst="ellipse">
            <a:avLst/>
          </a:prstGeom>
          <a:gradFill>
            <a:gsLst>
              <a:gs pos="50000">
                <a:srgbClr val="2BD5E4"/>
              </a:gs>
              <a:gs pos="0">
                <a:srgbClr val="46E8D7"/>
              </a:gs>
              <a:gs pos="100000">
                <a:srgbClr val="0FC1F0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19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选择适用结构</a:t>
            </a:r>
          </a:p>
        </p:txBody>
      </p:sp>
      <p:sp>
        <p:nvSpPr>
          <p:cNvPr id="22" name="椭圆 21"/>
          <p:cNvSpPr/>
          <p:nvPr/>
        </p:nvSpPr>
        <p:spPr>
          <a:xfrm>
            <a:off x="6059347" y="1429177"/>
            <a:ext cx="1091820" cy="1091820"/>
          </a:xfrm>
          <a:prstGeom prst="ellipse">
            <a:avLst/>
          </a:prstGeom>
          <a:gradFill>
            <a:gsLst>
              <a:gs pos="50000">
                <a:srgbClr val="2BD5E4"/>
              </a:gs>
              <a:gs pos="0">
                <a:srgbClr val="46E8D7"/>
              </a:gs>
              <a:gs pos="100000">
                <a:srgbClr val="0FC1F0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mtClean="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3" name="椭圆 22"/>
          <p:cNvSpPr/>
          <p:nvPr/>
        </p:nvSpPr>
        <p:spPr>
          <a:xfrm>
            <a:off x="7983670" y="1429177"/>
            <a:ext cx="1091820" cy="1091820"/>
          </a:xfrm>
          <a:prstGeom prst="ellipse">
            <a:avLst/>
          </a:prstGeom>
          <a:gradFill>
            <a:gsLst>
              <a:gs pos="50000">
                <a:srgbClr val="2BD5E4"/>
              </a:gs>
              <a:gs pos="0">
                <a:srgbClr val="46E8D7"/>
              </a:gs>
              <a:gs pos="100000">
                <a:srgbClr val="0FC1F0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需求导向</a:t>
            </a:r>
          </a:p>
        </p:txBody>
      </p:sp>
      <p:cxnSp>
        <p:nvCxnSpPr>
          <p:cNvPr id="24" name="直接连接符 23"/>
          <p:cNvCxnSpPr/>
          <p:nvPr/>
        </p:nvCxnSpPr>
        <p:spPr>
          <a:xfrm>
            <a:off x="5226844" y="1971177"/>
            <a:ext cx="832503" cy="0"/>
          </a:xfrm>
          <a:prstGeom prst="line">
            <a:avLst/>
          </a:prstGeom>
          <a:ln w="38100">
            <a:solidFill>
              <a:srgbClr val="14C4E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>
            <a:off x="7151167" y="1971177"/>
            <a:ext cx="832503" cy="0"/>
          </a:xfrm>
          <a:prstGeom prst="line">
            <a:avLst/>
          </a:prstGeom>
          <a:ln w="38100">
            <a:solidFill>
              <a:srgbClr val="14C4E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/>
        </p:nvSpPr>
        <p:spPr>
          <a:xfrm>
            <a:off x="6018517" y="1624319"/>
            <a:ext cx="1173480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内容</a:t>
            </a:r>
          </a:p>
          <a:p>
            <a:pPr algn="ctr"/>
            <a:r>
              <a:rPr altLang="en-US" b="1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结构化</a:t>
            </a:r>
          </a:p>
        </p:txBody>
      </p:sp>
      <p:cxnSp>
        <p:nvCxnSpPr>
          <p:cNvPr id="27" name="直接连接符 26"/>
          <p:cNvCxnSpPr>
            <a:endCxn id="29" idx="3"/>
          </p:cNvCxnSpPr>
          <p:nvPr/>
        </p:nvCxnSpPr>
        <p:spPr>
          <a:xfrm flipV="1">
            <a:off x="8372812" y="5054521"/>
            <a:ext cx="1939787" cy="1905837"/>
          </a:xfrm>
          <a:prstGeom prst="line">
            <a:avLst/>
          </a:prstGeom>
          <a:ln w="38100">
            <a:solidFill>
              <a:srgbClr val="14C4E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椭圆 27"/>
          <p:cNvSpPr/>
          <p:nvPr/>
        </p:nvSpPr>
        <p:spPr>
          <a:xfrm>
            <a:off x="9921995" y="3698875"/>
            <a:ext cx="1746250" cy="1746250"/>
          </a:xfrm>
          <a:prstGeom prst="ellipse">
            <a:avLst/>
          </a:prstGeom>
          <a:gradFill>
            <a:gsLst>
              <a:gs pos="50000">
                <a:srgbClr val="2BD5E4"/>
              </a:gs>
              <a:gs pos="0">
                <a:srgbClr val="46E8D7"/>
              </a:gs>
              <a:gs pos="100000">
                <a:srgbClr val="0FC1F0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z="24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9" name="椭圆 28"/>
          <p:cNvSpPr/>
          <p:nvPr/>
        </p:nvSpPr>
        <p:spPr>
          <a:xfrm>
            <a:off x="10112732" y="3889612"/>
            <a:ext cx="1364776" cy="1364776"/>
          </a:xfrm>
          <a:prstGeom prst="ellipse">
            <a:avLst/>
          </a:prstGeom>
          <a:gradFill>
            <a:gsLst>
              <a:gs pos="50000">
                <a:srgbClr val="2BD5E4"/>
              </a:gs>
              <a:gs pos="0">
                <a:srgbClr val="46E8D7"/>
              </a:gs>
              <a:gs pos="100000">
                <a:srgbClr val="0FC1F0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信息架构</a:t>
            </a:r>
          </a:p>
        </p:txBody>
      </p:sp>
    </p:spTree>
    <p:extLst>
      <p:ext uri="{BB962C8B-B14F-4D97-AF65-F5344CB8AC3E}">
        <p14:creationId val="4252051979"/>
      </p:ext>
    </p:extLst>
  </p:cSld>
  <p:clrMapOvr>
    <a:masterClrMapping/>
  </p:clrMapOvr>
  <p:transition/>
  <p:timing/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gradFill>
          <a:gsLst>
            <a:gs pos="50000">
              <a:srgbClr val="9E55E1"/>
            </a:gs>
            <a:gs pos="0">
              <a:srgbClr val="CA5FD9"/>
            </a:gs>
            <a:gs pos="100000">
              <a:srgbClr val="724BE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3" name="组合 12"/>
          <p:cNvGrpSpPr/>
          <p:nvPr/>
        </p:nvGrpSpPr>
        <p:grpSpPr>
          <a:xfrm>
            <a:off x="1683298" y="904875"/>
            <a:ext cx="8637387" cy="8491687"/>
            <a:chOff x="7038551" y="3169161"/>
            <a:chExt cx="790999" cy="777657"/>
          </a:xfrm>
        </p:grpSpPr>
        <p:sp>
          <p:nvSpPr>
            <p:cNvPr id="14" name="矩形 13"/>
            <p:cNvSpPr/>
            <p:nvPr/>
          </p:nvSpPr>
          <p:spPr>
            <a:xfrm>
              <a:off x="7038975" y="3169161"/>
              <a:ext cx="790575" cy="777657"/>
            </a:xfrm>
            <a:prstGeom prst="rect">
              <a:avLst/>
            </a:prstGeom>
            <a:noFill/>
            <a:ln w="38100">
              <a:solidFill>
                <a:schemeClr val="bg1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cxnSp>
          <p:nvCxnSpPr>
            <p:cNvPr id="17" name="直接连接符 16"/>
            <p:cNvCxnSpPr/>
            <p:nvPr/>
          </p:nvCxnSpPr>
          <p:spPr>
            <a:xfrm>
              <a:off x="7038551" y="3348038"/>
              <a:ext cx="790999" cy="0"/>
            </a:xfrm>
            <a:prstGeom prst="line">
              <a:avLst/>
            </a:prstGeom>
            <a:ln w="38100"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 flipH="1">
              <a:off x="7234238" y="3348038"/>
              <a:ext cx="0" cy="598780"/>
            </a:xfrm>
            <a:prstGeom prst="line">
              <a:avLst/>
            </a:prstGeom>
            <a:ln w="38100"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文本框 18"/>
          <p:cNvSpPr txBox="1"/>
          <p:nvPr/>
        </p:nvSpPr>
        <p:spPr>
          <a:xfrm>
            <a:off x="5564580" y="673489"/>
            <a:ext cx="1092819" cy="2621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z="166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4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4343400" y="3989406"/>
            <a:ext cx="3496436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60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框架层</a:t>
            </a:r>
          </a:p>
        </p:txBody>
      </p:sp>
    </p:spTree>
    <p:extLst>
      <p:ext uri="{BB962C8B-B14F-4D97-AF65-F5344CB8AC3E}">
        <p14:creationId val="2607835255"/>
      </p:ext>
    </p:extLst>
  </p:cSld>
  <p:clrMapOvr>
    <a:masterClrMapping/>
  </p:clrMapOvr>
  <p:transition/>
  <p:timing/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20" name="直接连接符 19"/>
          <p:cNvCxnSpPr/>
          <p:nvPr/>
        </p:nvCxnSpPr>
        <p:spPr>
          <a:xfrm flipH="1">
            <a:off x="6596875" y="4111388"/>
            <a:ext cx="0" cy="524937"/>
          </a:xfrm>
          <a:prstGeom prst="line">
            <a:avLst/>
          </a:prstGeom>
          <a:solidFill>
            <a:srgbClr val="FCCDE1"/>
          </a:solidFill>
          <a:ln w="38100">
            <a:solidFill>
              <a:srgbClr val="C15D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 flipH="1">
            <a:off x="6596875" y="6001101"/>
            <a:ext cx="0" cy="1115932"/>
          </a:xfrm>
          <a:prstGeom prst="line">
            <a:avLst/>
          </a:prstGeom>
          <a:solidFill>
            <a:srgbClr val="FCCDE1"/>
          </a:solidFill>
          <a:ln w="38100">
            <a:solidFill>
              <a:srgbClr val="C15D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 flipH="1">
            <a:off x="6596875" y="2221675"/>
            <a:ext cx="0" cy="524937"/>
          </a:xfrm>
          <a:prstGeom prst="line">
            <a:avLst/>
          </a:prstGeom>
          <a:solidFill>
            <a:srgbClr val="FCCDE1"/>
          </a:solidFill>
          <a:ln w="38100">
            <a:solidFill>
              <a:srgbClr val="C15D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flipH="1">
            <a:off x="6596875" y="-259033"/>
            <a:ext cx="0" cy="1115932"/>
          </a:xfrm>
          <a:prstGeom prst="line">
            <a:avLst/>
          </a:prstGeom>
          <a:solidFill>
            <a:srgbClr val="FCCDE1"/>
          </a:solidFill>
          <a:ln w="38100">
            <a:solidFill>
              <a:srgbClr val="C15D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圆角矩形 7"/>
          <p:cNvSpPr/>
          <p:nvPr/>
        </p:nvSpPr>
        <p:spPr>
          <a:xfrm>
            <a:off x="92953" y="59961"/>
            <a:ext cx="1424712" cy="6738078"/>
          </a:xfrm>
          <a:prstGeom prst="roundRect">
            <a:avLst/>
          </a:prstGeom>
          <a:solidFill>
            <a:schemeClr val="bg1"/>
          </a:solidFill>
          <a:ln w="38100">
            <a:gradFill>
              <a:gsLst>
                <a:gs pos="0">
                  <a:srgbClr val="C15DDA"/>
                </a:gs>
                <a:gs pos="50000">
                  <a:srgbClr val="A156E0"/>
                </a:gs>
                <a:gs pos="100000">
                  <a:srgbClr val="814FE5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圆角矩形 8"/>
          <p:cNvSpPr/>
          <p:nvPr/>
        </p:nvSpPr>
        <p:spPr>
          <a:xfrm>
            <a:off x="236686" y="5597051"/>
            <a:ext cx="1137246" cy="1016196"/>
          </a:xfrm>
          <a:prstGeom prst="roundRect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文本框 9"/>
          <p:cNvSpPr txBox="1"/>
          <p:nvPr/>
        </p:nvSpPr>
        <p:spPr>
          <a:xfrm>
            <a:off x="243069" y="5874315"/>
            <a:ext cx="112848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框架层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21318" y="1949702"/>
            <a:ext cx="356033" cy="2529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3200">
                <a:latin charset="-122" panose="03000509000000000000" pitchFamily="65" typeface="方正粗宋简体"/>
                <a:ea charset="-122" panose="03000509000000000000" pitchFamily="65" typeface="方正粗宋简体"/>
              </a:rPr>
              <a:t>框架层定义</a:t>
            </a:r>
          </a:p>
        </p:txBody>
      </p:sp>
      <p:sp>
        <p:nvSpPr>
          <p:cNvPr id="25" name="椭圆 24"/>
          <p:cNvSpPr/>
          <p:nvPr/>
        </p:nvSpPr>
        <p:spPr>
          <a:xfrm>
            <a:off x="5730875" y="446372"/>
            <a:ext cx="1746250" cy="1746250"/>
          </a:xfrm>
          <a:prstGeom prst="ellipse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z="20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91361" y="387275"/>
            <a:ext cx="1424712" cy="469624"/>
          </a:xfrm>
          <a:prstGeom prst="rect">
            <a:avLst/>
          </a:prstGeom>
          <a:gradFill>
            <a:gsLst>
              <a:gs pos="0">
                <a:srgbClr val="C15DDA"/>
              </a:gs>
              <a:gs pos="50000">
                <a:srgbClr val="A156E0"/>
              </a:gs>
              <a:gs pos="100000">
                <a:srgbClr val="814FE5"/>
              </a:gs>
            </a:gsLst>
            <a:lin ang="54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28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01</a:t>
            </a:r>
          </a:p>
        </p:txBody>
      </p:sp>
      <p:sp>
        <p:nvSpPr>
          <p:cNvPr id="26" name="椭圆 25"/>
          <p:cNvSpPr/>
          <p:nvPr/>
        </p:nvSpPr>
        <p:spPr>
          <a:xfrm>
            <a:off x="5730875" y="2555875"/>
            <a:ext cx="1746250" cy="1746250"/>
          </a:xfrm>
          <a:prstGeom prst="ellipse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z="20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7" name="椭圆 26"/>
          <p:cNvSpPr/>
          <p:nvPr/>
        </p:nvSpPr>
        <p:spPr>
          <a:xfrm>
            <a:off x="5730875" y="4665378"/>
            <a:ext cx="1746250" cy="1746250"/>
          </a:xfrm>
          <a:prstGeom prst="ellipse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z="20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5921612" y="637109"/>
            <a:ext cx="1364776" cy="1364776"/>
          </a:xfrm>
          <a:prstGeom prst="ellipse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界面设计</a:t>
            </a:r>
          </a:p>
        </p:txBody>
      </p:sp>
      <p:sp>
        <p:nvSpPr>
          <p:cNvPr id="12" name="椭圆 11"/>
          <p:cNvSpPr/>
          <p:nvPr/>
        </p:nvSpPr>
        <p:spPr>
          <a:xfrm>
            <a:off x="5921612" y="2746612"/>
            <a:ext cx="1364776" cy="1364776"/>
          </a:xfrm>
          <a:prstGeom prst="ellipse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导航设计</a:t>
            </a:r>
          </a:p>
        </p:txBody>
      </p:sp>
      <p:sp>
        <p:nvSpPr>
          <p:cNvPr id="13" name="椭圆 12"/>
          <p:cNvSpPr/>
          <p:nvPr/>
        </p:nvSpPr>
        <p:spPr>
          <a:xfrm>
            <a:off x="5921612" y="4856115"/>
            <a:ext cx="1364776" cy="1364776"/>
          </a:xfrm>
          <a:prstGeom prst="ellipse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信息设计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2224023" y="1119442"/>
            <a:ext cx="2991230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提供用户做某些事的能力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8228583" y="3198167"/>
            <a:ext cx="3277617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提供用户去某个地方的能力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2080830" y="5338449"/>
            <a:ext cx="3277617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传达想法给用户</a:t>
            </a:r>
          </a:p>
        </p:txBody>
      </p:sp>
    </p:spTree>
    <p:extLst>
      <p:ext uri="{BB962C8B-B14F-4D97-AF65-F5344CB8AC3E}">
        <p14:creationId val="2851952146"/>
      </p:ext>
    </p:extLst>
  </p:cSld>
  <p:clrMapOvr>
    <a:masterClrMapping/>
  </p:clrMapOvr>
  <p:transition/>
  <p:timing/>
</p:sld>
</file>

<file path=ppt/slides/slide2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圆角矩形 7"/>
          <p:cNvSpPr/>
          <p:nvPr/>
        </p:nvSpPr>
        <p:spPr>
          <a:xfrm>
            <a:off x="92953" y="59961"/>
            <a:ext cx="1424712" cy="6738078"/>
          </a:xfrm>
          <a:prstGeom prst="roundRect">
            <a:avLst/>
          </a:prstGeom>
          <a:solidFill>
            <a:schemeClr val="bg1"/>
          </a:solidFill>
          <a:ln w="38100">
            <a:gradFill>
              <a:gsLst>
                <a:gs pos="0">
                  <a:srgbClr val="C15DDA"/>
                </a:gs>
                <a:gs pos="50000">
                  <a:srgbClr val="A156E0"/>
                </a:gs>
                <a:gs pos="100000">
                  <a:srgbClr val="814FE5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圆角矩形 8"/>
          <p:cNvSpPr/>
          <p:nvPr/>
        </p:nvSpPr>
        <p:spPr>
          <a:xfrm>
            <a:off x="236686" y="5597051"/>
            <a:ext cx="1137246" cy="1016196"/>
          </a:xfrm>
          <a:prstGeom prst="roundRect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文本框 9"/>
          <p:cNvSpPr txBox="1"/>
          <p:nvPr/>
        </p:nvSpPr>
        <p:spPr>
          <a:xfrm>
            <a:off x="243069" y="5874315"/>
            <a:ext cx="112848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框架层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21318" y="1013949"/>
            <a:ext cx="356033" cy="44805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3200">
                <a:latin charset="-122" panose="03000509000000000000" pitchFamily="65" typeface="方正粗宋简体"/>
                <a:ea charset="-122" panose="03000509000000000000" pitchFamily="65" typeface="方正粗宋简体"/>
              </a:rPr>
              <a:t>框架层设计遵循原则</a:t>
            </a:r>
          </a:p>
        </p:txBody>
      </p:sp>
      <p:sp>
        <p:nvSpPr>
          <p:cNvPr id="7" name="矩形 6"/>
          <p:cNvSpPr/>
          <p:nvPr/>
        </p:nvSpPr>
        <p:spPr>
          <a:xfrm>
            <a:off x="91361" y="387275"/>
            <a:ext cx="1424712" cy="469624"/>
          </a:xfrm>
          <a:prstGeom prst="rect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28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02</a:t>
            </a:r>
          </a:p>
        </p:txBody>
      </p:sp>
      <p:sp>
        <p:nvSpPr>
          <p:cNvPr id="27" name="圆角矩形 26"/>
          <p:cNvSpPr/>
          <p:nvPr/>
        </p:nvSpPr>
        <p:spPr>
          <a:xfrm>
            <a:off x="3731007" y="1573068"/>
            <a:ext cx="6895765" cy="698089"/>
          </a:xfrm>
          <a:prstGeom prst="roundRect">
            <a:avLst>
              <a:gd fmla="val 33740" name="adj"/>
            </a:avLst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mtClean="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8" name="椭圆 27"/>
          <p:cNvSpPr/>
          <p:nvPr/>
        </p:nvSpPr>
        <p:spPr>
          <a:xfrm>
            <a:off x="2879678" y="1266590"/>
            <a:ext cx="1311047" cy="1311046"/>
          </a:xfrm>
          <a:prstGeom prst="ellipse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mtClean="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9" name="椭圆 28"/>
          <p:cNvSpPr/>
          <p:nvPr/>
        </p:nvSpPr>
        <p:spPr>
          <a:xfrm>
            <a:off x="2981837" y="1368749"/>
            <a:ext cx="1106728" cy="1106727"/>
          </a:xfrm>
          <a:prstGeom prst="ellipse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习惯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5019675" y="1691280"/>
            <a:ext cx="441960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遵循用户日常使用习惯</a:t>
            </a:r>
          </a:p>
        </p:txBody>
      </p:sp>
      <p:sp>
        <p:nvSpPr>
          <p:cNvPr id="33" name="椭圆 32"/>
          <p:cNvSpPr/>
          <p:nvPr/>
        </p:nvSpPr>
        <p:spPr>
          <a:xfrm>
            <a:off x="2879678" y="3974575"/>
            <a:ext cx="1311047" cy="1311046"/>
          </a:xfrm>
          <a:prstGeom prst="ellipse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mtClean="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4" name="圆角矩形 33"/>
          <p:cNvSpPr/>
          <p:nvPr/>
        </p:nvSpPr>
        <p:spPr>
          <a:xfrm>
            <a:off x="3731007" y="4281053"/>
            <a:ext cx="6895765" cy="698089"/>
          </a:xfrm>
          <a:prstGeom prst="roundRect">
            <a:avLst>
              <a:gd fmla="val 41057" name="adj"/>
            </a:avLst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mtClean="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5" name="椭圆 34"/>
          <p:cNvSpPr/>
          <p:nvPr/>
        </p:nvSpPr>
        <p:spPr>
          <a:xfrm>
            <a:off x="2981837" y="4076734"/>
            <a:ext cx="1106728" cy="1106727"/>
          </a:xfrm>
          <a:prstGeom prst="ellipse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比喻</a:t>
            </a:r>
          </a:p>
        </p:txBody>
      </p:sp>
      <p:sp>
        <p:nvSpPr>
          <p:cNvPr id="32" name="文本框 31"/>
          <p:cNvSpPr txBox="1"/>
          <p:nvPr/>
        </p:nvSpPr>
        <p:spPr>
          <a:xfrm>
            <a:off x="5019675" y="4399264"/>
            <a:ext cx="441960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恰当使用生活中的比喻</a:t>
            </a:r>
          </a:p>
        </p:txBody>
      </p:sp>
    </p:spTree>
    <p:extLst>
      <p:ext uri="{BB962C8B-B14F-4D97-AF65-F5344CB8AC3E}">
        <p14:creationId val="192755596"/>
      </p:ext>
    </p:extLst>
  </p:cSld>
  <p:clrMapOvr>
    <a:masterClrMapping/>
  </p:clrMapOvr>
  <p:transition/>
  <p:timing/>
</p:sld>
</file>

<file path=ppt/slides/slide2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33" name="直接连接符 32"/>
          <p:cNvCxnSpPr/>
          <p:nvPr/>
        </p:nvCxnSpPr>
        <p:spPr>
          <a:xfrm flipH="1">
            <a:off x="6596875" y="2221675"/>
            <a:ext cx="0" cy="4012665"/>
          </a:xfrm>
          <a:prstGeom prst="line">
            <a:avLst/>
          </a:prstGeom>
          <a:solidFill>
            <a:srgbClr val="FCCDE1"/>
          </a:solidFill>
          <a:ln w="38100">
            <a:solidFill>
              <a:srgbClr val="C15D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连接符 46"/>
          <p:cNvCxnSpPr/>
          <p:nvPr/>
        </p:nvCxnSpPr>
        <p:spPr>
          <a:xfrm>
            <a:off x="5982726" y="4908196"/>
            <a:ext cx="1228298" cy="1"/>
          </a:xfrm>
          <a:prstGeom prst="line">
            <a:avLst/>
          </a:prstGeom>
          <a:solidFill>
            <a:srgbClr val="FCCDE1"/>
          </a:solidFill>
          <a:ln w="38100">
            <a:solidFill>
              <a:srgbClr val="C15D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连接符 47"/>
          <p:cNvCxnSpPr/>
          <p:nvPr/>
        </p:nvCxnSpPr>
        <p:spPr>
          <a:xfrm flipV="1">
            <a:off x="6188755" y="5571268"/>
            <a:ext cx="961155" cy="1"/>
          </a:xfrm>
          <a:prstGeom prst="line">
            <a:avLst/>
          </a:prstGeom>
          <a:solidFill>
            <a:srgbClr val="FCCDE1"/>
          </a:solidFill>
          <a:ln w="38100">
            <a:solidFill>
              <a:srgbClr val="C15D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连接符 48"/>
          <p:cNvCxnSpPr/>
          <p:nvPr/>
        </p:nvCxnSpPr>
        <p:spPr>
          <a:xfrm flipV="1">
            <a:off x="6188755" y="6234340"/>
            <a:ext cx="961155" cy="1"/>
          </a:xfrm>
          <a:prstGeom prst="line">
            <a:avLst/>
          </a:prstGeom>
          <a:solidFill>
            <a:srgbClr val="FCCDE1"/>
          </a:solidFill>
          <a:ln w="38100">
            <a:solidFill>
              <a:srgbClr val="C15D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圆角矩形 7"/>
          <p:cNvSpPr/>
          <p:nvPr/>
        </p:nvSpPr>
        <p:spPr>
          <a:xfrm>
            <a:off x="92953" y="59961"/>
            <a:ext cx="1424712" cy="6738078"/>
          </a:xfrm>
          <a:prstGeom prst="roundRect">
            <a:avLst/>
          </a:prstGeom>
          <a:solidFill>
            <a:schemeClr val="bg1"/>
          </a:solidFill>
          <a:ln w="38100">
            <a:gradFill>
              <a:gsLst>
                <a:gs pos="0">
                  <a:srgbClr val="C15DDA"/>
                </a:gs>
                <a:gs pos="50000">
                  <a:srgbClr val="A156E0"/>
                </a:gs>
                <a:gs pos="100000">
                  <a:srgbClr val="814FE5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圆角矩形 8"/>
          <p:cNvSpPr/>
          <p:nvPr/>
        </p:nvSpPr>
        <p:spPr>
          <a:xfrm>
            <a:off x="236686" y="5597051"/>
            <a:ext cx="1137246" cy="1016196"/>
          </a:xfrm>
          <a:prstGeom prst="roundRect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文本框 9"/>
          <p:cNvSpPr txBox="1"/>
          <p:nvPr/>
        </p:nvSpPr>
        <p:spPr>
          <a:xfrm>
            <a:off x="243069" y="5874315"/>
            <a:ext cx="112848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400">
                <a:solidFill>
                  <a:sysClr lastClr="000000" val="windowText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框架层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21318" y="2397948"/>
            <a:ext cx="356033" cy="2042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3200">
                <a:latin charset="-122" panose="03000509000000000000" pitchFamily="65" typeface="方正粗宋简体"/>
                <a:ea charset="-122" panose="03000509000000000000" pitchFamily="65" typeface="方正粗宋简体"/>
              </a:rPr>
              <a:t>界面设计</a:t>
            </a:r>
          </a:p>
        </p:txBody>
      </p:sp>
      <p:sp>
        <p:nvSpPr>
          <p:cNvPr id="7" name="矩形 6"/>
          <p:cNvSpPr/>
          <p:nvPr/>
        </p:nvSpPr>
        <p:spPr>
          <a:xfrm>
            <a:off x="91361" y="387275"/>
            <a:ext cx="1424712" cy="469624"/>
          </a:xfrm>
          <a:prstGeom prst="rect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28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03</a:t>
            </a:r>
          </a:p>
        </p:txBody>
      </p:sp>
      <p:sp>
        <p:nvSpPr>
          <p:cNvPr id="27" name="椭圆 26"/>
          <p:cNvSpPr/>
          <p:nvPr/>
        </p:nvSpPr>
        <p:spPr>
          <a:xfrm>
            <a:off x="5885466" y="2752596"/>
            <a:ext cx="1437068" cy="1437068"/>
          </a:xfrm>
          <a:prstGeom prst="ellipse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2224023" y="1308454"/>
            <a:ext cx="2991230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提供用户做某些事的能力</a:t>
            </a:r>
          </a:p>
        </p:txBody>
      </p:sp>
      <p:sp>
        <p:nvSpPr>
          <p:cNvPr id="35" name="椭圆 34"/>
          <p:cNvSpPr/>
          <p:nvPr/>
        </p:nvSpPr>
        <p:spPr>
          <a:xfrm>
            <a:off x="6058090" y="2919603"/>
            <a:ext cx="1091820" cy="1091820"/>
          </a:xfrm>
          <a:prstGeom prst="ellipse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19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选择合适元素</a:t>
            </a:r>
          </a:p>
        </p:txBody>
      </p:sp>
      <p:sp>
        <p:nvSpPr>
          <p:cNvPr id="16" name="圆角矩形 15"/>
          <p:cNvSpPr/>
          <p:nvPr/>
        </p:nvSpPr>
        <p:spPr>
          <a:xfrm>
            <a:off x="4819479" y="4709351"/>
            <a:ext cx="1369276" cy="397691"/>
          </a:xfrm>
          <a:prstGeom prst="roundRect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复选框</a:t>
            </a:r>
          </a:p>
        </p:txBody>
      </p:sp>
      <p:sp>
        <p:nvSpPr>
          <p:cNvPr id="41" name="圆角矩形 40"/>
          <p:cNvSpPr/>
          <p:nvPr/>
        </p:nvSpPr>
        <p:spPr>
          <a:xfrm>
            <a:off x="4819479" y="5372423"/>
            <a:ext cx="1369276" cy="397691"/>
          </a:xfrm>
          <a:prstGeom prst="roundRect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单选框</a:t>
            </a:r>
          </a:p>
        </p:txBody>
      </p:sp>
      <p:sp>
        <p:nvSpPr>
          <p:cNvPr id="42" name="圆角矩形 41"/>
          <p:cNvSpPr/>
          <p:nvPr/>
        </p:nvSpPr>
        <p:spPr>
          <a:xfrm>
            <a:off x="4819479" y="6035495"/>
            <a:ext cx="1369276" cy="397691"/>
          </a:xfrm>
          <a:prstGeom prst="roundRect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文本框</a:t>
            </a:r>
          </a:p>
        </p:txBody>
      </p:sp>
      <p:sp>
        <p:nvSpPr>
          <p:cNvPr id="43" name="圆角矩形 42"/>
          <p:cNvSpPr/>
          <p:nvPr/>
        </p:nvSpPr>
        <p:spPr>
          <a:xfrm>
            <a:off x="7004996" y="4709351"/>
            <a:ext cx="1369276" cy="397691"/>
          </a:xfrm>
          <a:prstGeom prst="roundRect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下拉菜单</a:t>
            </a:r>
          </a:p>
        </p:txBody>
      </p:sp>
      <p:sp>
        <p:nvSpPr>
          <p:cNvPr id="44" name="圆角矩形 43"/>
          <p:cNvSpPr/>
          <p:nvPr/>
        </p:nvSpPr>
        <p:spPr>
          <a:xfrm>
            <a:off x="7004996" y="5372423"/>
            <a:ext cx="1369276" cy="397691"/>
          </a:xfrm>
          <a:prstGeom prst="roundRect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多选菜单</a:t>
            </a:r>
          </a:p>
        </p:txBody>
      </p:sp>
      <p:sp>
        <p:nvSpPr>
          <p:cNvPr id="45" name="圆角矩形 44"/>
          <p:cNvSpPr/>
          <p:nvPr/>
        </p:nvSpPr>
        <p:spPr>
          <a:xfrm>
            <a:off x="7004996" y="6035495"/>
            <a:ext cx="1369276" cy="397691"/>
          </a:xfrm>
          <a:prstGeom prst="roundRect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按钮</a:t>
            </a:r>
          </a:p>
        </p:txBody>
      </p:sp>
      <p:cxnSp>
        <p:nvCxnSpPr>
          <p:cNvPr id="24" name="直接连接符 23"/>
          <p:cNvCxnSpPr/>
          <p:nvPr/>
        </p:nvCxnSpPr>
        <p:spPr>
          <a:xfrm flipH="1">
            <a:off x="6596875" y="-259033"/>
            <a:ext cx="0" cy="1115932"/>
          </a:xfrm>
          <a:prstGeom prst="line">
            <a:avLst/>
          </a:prstGeom>
          <a:solidFill>
            <a:srgbClr val="FCCDE1"/>
          </a:solidFill>
          <a:ln w="38100">
            <a:solidFill>
              <a:srgbClr val="C15D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椭圆 24"/>
          <p:cNvSpPr/>
          <p:nvPr/>
        </p:nvSpPr>
        <p:spPr>
          <a:xfrm>
            <a:off x="5730875" y="666162"/>
            <a:ext cx="1746250" cy="1746250"/>
          </a:xfrm>
          <a:prstGeom prst="ellipse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z="20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6" name="椭圆 25"/>
          <p:cNvSpPr/>
          <p:nvPr/>
        </p:nvSpPr>
        <p:spPr>
          <a:xfrm>
            <a:off x="5921612" y="856899"/>
            <a:ext cx="1364776" cy="1364776"/>
          </a:xfrm>
          <a:prstGeom prst="ellipse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界面设计</a:t>
            </a:r>
          </a:p>
        </p:txBody>
      </p:sp>
    </p:spTree>
    <p:extLst>
      <p:ext uri="{BB962C8B-B14F-4D97-AF65-F5344CB8AC3E}">
        <p14:creationId val="2377131315"/>
      </p:ext>
    </p:extLst>
  </p:cSld>
  <p:clrMapOvr>
    <a:masterClrMapping/>
  </p:clrMapOvr>
  <p:transition/>
  <p:timing/>
</p:sld>
</file>

<file path=ppt/slides/slide2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52" name="直接连接符 51"/>
          <p:cNvCxnSpPr/>
          <p:nvPr/>
        </p:nvCxnSpPr>
        <p:spPr>
          <a:xfrm flipH="1">
            <a:off x="6596875" y="3465513"/>
            <a:ext cx="0" cy="2768827"/>
          </a:xfrm>
          <a:prstGeom prst="line">
            <a:avLst/>
          </a:prstGeom>
          <a:solidFill>
            <a:srgbClr val="FCCDE1"/>
          </a:solidFill>
          <a:ln w="38100">
            <a:solidFill>
              <a:srgbClr val="C15D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接连接符 59"/>
          <p:cNvCxnSpPr/>
          <p:nvPr/>
        </p:nvCxnSpPr>
        <p:spPr>
          <a:xfrm>
            <a:off x="5982726" y="4908196"/>
            <a:ext cx="1228298" cy="1"/>
          </a:xfrm>
          <a:prstGeom prst="line">
            <a:avLst/>
          </a:prstGeom>
          <a:solidFill>
            <a:srgbClr val="FCCDE1"/>
          </a:solidFill>
          <a:ln w="38100">
            <a:solidFill>
              <a:srgbClr val="C15D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接连接符 60"/>
          <p:cNvCxnSpPr/>
          <p:nvPr/>
        </p:nvCxnSpPr>
        <p:spPr>
          <a:xfrm flipV="1">
            <a:off x="6188755" y="5571268"/>
            <a:ext cx="961155" cy="1"/>
          </a:xfrm>
          <a:prstGeom prst="line">
            <a:avLst/>
          </a:prstGeom>
          <a:solidFill>
            <a:srgbClr val="FCCDE1"/>
          </a:solidFill>
          <a:ln w="38100">
            <a:solidFill>
              <a:srgbClr val="C15D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接连接符 61"/>
          <p:cNvCxnSpPr/>
          <p:nvPr/>
        </p:nvCxnSpPr>
        <p:spPr>
          <a:xfrm flipV="1">
            <a:off x="6188755" y="6234340"/>
            <a:ext cx="961155" cy="1"/>
          </a:xfrm>
          <a:prstGeom prst="line">
            <a:avLst/>
          </a:prstGeom>
          <a:solidFill>
            <a:srgbClr val="FCCDE1"/>
          </a:solidFill>
          <a:ln w="38100">
            <a:solidFill>
              <a:srgbClr val="C15D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连接符 30"/>
          <p:cNvCxnSpPr/>
          <p:nvPr/>
        </p:nvCxnSpPr>
        <p:spPr>
          <a:xfrm flipH="1">
            <a:off x="6604000" y="1412875"/>
            <a:ext cx="0" cy="1333737"/>
          </a:xfrm>
          <a:prstGeom prst="line">
            <a:avLst/>
          </a:prstGeom>
          <a:solidFill>
            <a:srgbClr val="FCCDE1"/>
          </a:solidFill>
          <a:ln w="38100">
            <a:solidFill>
              <a:srgbClr val="C15D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连接符 45"/>
          <p:cNvCxnSpPr>
            <a:stCxn id="12" idx="1"/>
            <a:endCxn id="27" idx="2"/>
          </p:cNvCxnSpPr>
          <p:nvPr/>
        </p:nvCxnSpPr>
        <p:spPr>
          <a:xfrm flipH="1" flipV="1">
            <a:off x="3423378" y="1640008"/>
            <a:ext cx="2698101" cy="1306471"/>
          </a:xfrm>
          <a:prstGeom prst="line">
            <a:avLst/>
          </a:prstGeom>
          <a:solidFill>
            <a:srgbClr val="FCCDE1"/>
          </a:solidFill>
          <a:ln w="38100">
            <a:solidFill>
              <a:srgbClr val="C15D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连接符 47"/>
          <p:cNvCxnSpPr>
            <a:stCxn id="12" idx="7"/>
            <a:endCxn id="34" idx="2"/>
          </p:cNvCxnSpPr>
          <p:nvPr/>
        </p:nvCxnSpPr>
        <p:spPr>
          <a:xfrm flipV="1">
            <a:off x="7086521" y="1642547"/>
            <a:ext cx="2784738" cy="1303932"/>
          </a:xfrm>
          <a:prstGeom prst="line">
            <a:avLst/>
          </a:prstGeom>
          <a:solidFill>
            <a:srgbClr val="FCCDE1"/>
          </a:solidFill>
          <a:ln w="38100">
            <a:solidFill>
              <a:srgbClr val="C15D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圆角矩形 7"/>
          <p:cNvSpPr/>
          <p:nvPr/>
        </p:nvSpPr>
        <p:spPr>
          <a:xfrm>
            <a:off x="92953" y="59961"/>
            <a:ext cx="1424712" cy="6738078"/>
          </a:xfrm>
          <a:prstGeom prst="roundRect">
            <a:avLst/>
          </a:prstGeom>
          <a:solidFill>
            <a:schemeClr val="bg1"/>
          </a:solidFill>
          <a:ln w="38100">
            <a:gradFill>
              <a:gsLst>
                <a:gs pos="0">
                  <a:srgbClr val="C15DDA"/>
                </a:gs>
                <a:gs pos="50000">
                  <a:srgbClr val="A156E0"/>
                </a:gs>
                <a:gs pos="100000">
                  <a:srgbClr val="814FE5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圆角矩形 8"/>
          <p:cNvSpPr/>
          <p:nvPr/>
        </p:nvSpPr>
        <p:spPr>
          <a:xfrm>
            <a:off x="236686" y="5597051"/>
            <a:ext cx="1137246" cy="1016196"/>
          </a:xfrm>
          <a:prstGeom prst="roundRect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53" name="组合 52"/>
          <p:cNvGrpSpPr/>
          <p:nvPr/>
        </p:nvGrpSpPr>
        <p:grpSpPr>
          <a:xfrm>
            <a:off x="4819479" y="4709351"/>
            <a:ext cx="3554793" cy="1723835"/>
            <a:chOff x="4819479" y="4604354"/>
            <a:chExt cx="3554793" cy="1723835"/>
          </a:xfr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</p:grpSpPr>
        <p:sp>
          <p:nvSpPr>
            <p:cNvPr id="54" name="圆角矩形 53"/>
            <p:cNvSpPr/>
            <p:nvPr/>
          </p:nvSpPr>
          <p:spPr>
            <a:xfrm>
              <a:off x="4819479" y="4604354"/>
              <a:ext cx="1369276" cy="397691"/>
            </a:xfrm>
            <a:prstGeom prst="round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b="1" lang="zh-CN" smtClean="0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全局导航</a:t>
              </a:r>
            </a:p>
          </p:txBody>
        </p:sp>
        <p:sp>
          <p:nvSpPr>
            <p:cNvPr id="55" name="圆角矩形 54"/>
            <p:cNvSpPr/>
            <p:nvPr/>
          </p:nvSpPr>
          <p:spPr>
            <a:xfrm>
              <a:off x="4819479" y="5267426"/>
              <a:ext cx="1369276" cy="397691"/>
            </a:xfrm>
            <a:prstGeom prst="round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b="1" lang="zh-CN" smtClean="0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局部导航</a:t>
              </a:r>
            </a:p>
          </p:txBody>
        </p:sp>
        <p:sp>
          <p:nvSpPr>
            <p:cNvPr id="56" name="圆角矩形 55"/>
            <p:cNvSpPr/>
            <p:nvPr/>
          </p:nvSpPr>
          <p:spPr>
            <a:xfrm>
              <a:off x="4819479" y="5930498"/>
              <a:ext cx="1369276" cy="397691"/>
            </a:xfrm>
            <a:prstGeom prst="round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b="1" lang="zh-CN" smtClean="0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辅助导航</a:t>
              </a:r>
            </a:p>
          </p:txBody>
        </p:sp>
        <p:sp>
          <p:nvSpPr>
            <p:cNvPr id="57" name="圆角矩形 56"/>
            <p:cNvSpPr/>
            <p:nvPr/>
          </p:nvSpPr>
          <p:spPr>
            <a:xfrm>
              <a:off x="7004996" y="4604354"/>
              <a:ext cx="1369276" cy="397691"/>
            </a:xfrm>
            <a:prstGeom prst="round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b="1" lang="zh-CN" smtClean="0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内联导航</a:t>
              </a:r>
            </a:p>
          </p:txBody>
        </p:sp>
        <p:sp>
          <p:nvSpPr>
            <p:cNvPr id="58" name="圆角矩形 57"/>
            <p:cNvSpPr/>
            <p:nvPr/>
          </p:nvSpPr>
          <p:spPr>
            <a:xfrm>
              <a:off x="7004996" y="5267426"/>
              <a:ext cx="1369276" cy="397691"/>
            </a:xfrm>
            <a:prstGeom prst="round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b="1" lang="zh-CN" smtClean="0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友好导航</a:t>
              </a:r>
            </a:p>
          </p:txBody>
        </p:sp>
        <p:sp>
          <p:nvSpPr>
            <p:cNvPr id="59" name="圆角矩形 58"/>
            <p:cNvSpPr/>
            <p:nvPr/>
          </p:nvSpPr>
          <p:spPr>
            <a:xfrm>
              <a:off x="7004996" y="5930498"/>
              <a:ext cx="1369276" cy="397691"/>
            </a:xfrm>
            <a:prstGeom prst="round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b="1" lang="en-US" smtClean="0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···</a:t>
              </a:r>
            </a:p>
          </p:txBody>
        </p:sp>
      </p:grpSp>
      <p:sp>
        <p:nvSpPr>
          <p:cNvPr id="10" name="文本框 9"/>
          <p:cNvSpPr txBox="1"/>
          <p:nvPr/>
        </p:nvSpPr>
        <p:spPr>
          <a:xfrm>
            <a:off x="243069" y="5874315"/>
            <a:ext cx="112848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框架层</a:t>
            </a:r>
          </a:p>
        </p:txBody>
      </p:sp>
      <p:sp>
        <p:nvSpPr>
          <p:cNvPr id="33" name="椭圆 32"/>
          <p:cNvSpPr/>
          <p:nvPr/>
        </p:nvSpPr>
        <p:spPr>
          <a:xfrm>
            <a:off x="5730875" y="2555875"/>
            <a:ext cx="1746250" cy="1746250"/>
          </a:xfrm>
          <a:prstGeom prst="ellipse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z="20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21318" y="964817"/>
            <a:ext cx="356033" cy="44805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3200">
                <a:latin charset="-122" panose="03000509000000000000" pitchFamily="65" typeface="方正粗宋简体"/>
                <a:ea charset="-122" panose="03000509000000000000" pitchFamily="65" typeface="方正粗宋简体"/>
              </a:rPr>
              <a:t>导航设计</a:t>
            </a:r>
          </a:p>
          <a:p>
            <a:pPr algn="ctr"/>
            <a:r>
              <a:rPr altLang="en-US" lang="zh-CN" smtClean="0" sz="3200">
                <a:latin charset="-122" panose="03000509000000000000" pitchFamily="65" typeface="方正粗宋简体"/>
                <a:ea charset="-122" panose="03000509000000000000" pitchFamily="65" typeface="方正粗宋简体"/>
              </a:rPr>
              <a:t>目标</a:t>
            </a:r>
          </a:p>
          <a:p>
            <a:pPr algn="ctr"/>
            <a:r>
              <a:rPr altLang="en-US" lang="zh-CN" smtClean="0" sz="3200">
                <a:latin charset="-122" panose="03000509000000000000" pitchFamily="65" typeface="方正粗宋简体"/>
                <a:ea charset="-122" panose="03000509000000000000" pitchFamily="65" typeface="方正粗宋简体"/>
              </a:rPr>
              <a:t>及分类</a:t>
            </a:r>
          </a:p>
        </p:txBody>
      </p:sp>
      <p:sp>
        <p:nvSpPr>
          <p:cNvPr id="7" name="矩形 6"/>
          <p:cNvSpPr/>
          <p:nvPr/>
        </p:nvSpPr>
        <p:spPr>
          <a:xfrm>
            <a:off x="91361" y="387275"/>
            <a:ext cx="1424712" cy="469624"/>
          </a:xfrm>
          <a:prstGeom prst="rect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28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04</a:t>
            </a:r>
          </a:p>
        </p:txBody>
      </p:sp>
      <p:sp>
        <p:nvSpPr>
          <p:cNvPr id="12" name="椭圆 11"/>
          <p:cNvSpPr/>
          <p:nvPr/>
        </p:nvSpPr>
        <p:spPr>
          <a:xfrm>
            <a:off x="5921612" y="2746612"/>
            <a:ext cx="1364776" cy="1364776"/>
          </a:xfrm>
          <a:prstGeom prst="ellipse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导航设计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8228583" y="3198167"/>
            <a:ext cx="3277617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提供用户去某个地方的能力</a:t>
            </a:r>
          </a:p>
        </p:txBody>
      </p:sp>
      <p:sp>
        <p:nvSpPr>
          <p:cNvPr id="27" name="圆角矩形 26"/>
          <p:cNvSpPr/>
          <p:nvPr/>
        </p:nvSpPr>
        <p:spPr>
          <a:xfrm>
            <a:off x="2451378" y="920008"/>
            <a:ext cx="1944000" cy="720000"/>
          </a:xfrm>
          <a:prstGeom prst="roundRect">
            <a:avLst/>
          </a:prstGeom>
          <a:gradFill flip="none" rotWithShape="1"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19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提供网页之间</a:t>
            </a:r>
          </a:p>
          <a:p>
            <a:pPr algn="ctr"/>
            <a:r>
              <a:rPr altLang="en-US" b="1" lang="zh-CN" smtClean="0" sz="19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跳转方法</a:t>
            </a:r>
          </a:p>
        </p:txBody>
      </p:sp>
      <p:sp>
        <p:nvSpPr>
          <p:cNvPr id="32" name="圆角矩形 31"/>
          <p:cNvSpPr/>
          <p:nvPr/>
        </p:nvSpPr>
        <p:spPr>
          <a:xfrm>
            <a:off x="5632000" y="922547"/>
            <a:ext cx="1944000" cy="720000"/>
          </a:xfrm>
          <a:prstGeom prst="roundRect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19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传达元素与内容之间的关系</a:t>
            </a:r>
          </a:p>
        </p:txBody>
      </p:sp>
      <p:sp>
        <p:nvSpPr>
          <p:cNvPr id="34" name="圆角矩形 33"/>
          <p:cNvSpPr/>
          <p:nvPr/>
        </p:nvSpPr>
        <p:spPr>
          <a:xfrm>
            <a:off x="8899259" y="922547"/>
            <a:ext cx="1944000" cy="720000"/>
          </a:xfrm>
          <a:prstGeom prst="roundRect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19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传达内容与页面之间关系</a:t>
            </a:r>
          </a:p>
        </p:txBody>
      </p:sp>
      <p:sp>
        <p:nvSpPr>
          <p:cNvPr id="49" name="椭圆 48"/>
          <p:cNvSpPr/>
          <p:nvPr/>
        </p:nvSpPr>
        <p:spPr>
          <a:xfrm>
            <a:off x="4263901" y="740008"/>
            <a:ext cx="360000" cy="360000"/>
          </a:xfrm>
          <a:prstGeom prst="ellipse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</a:t>
            </a:r>
          </a:p>
        </p:txBody>
      </p:sp>
      <p:sp>
        <p:nvSpPr>
          <p:cNvPr id="50" name="椭圆 49"/>
          <p:cNvSpPr/>
          <p:nvPr/>
        </p:nvSpPr>
        <p:spPr>
          <a:xfrm>
            <a:off x="7441720" y="740008"/>
            <a:ext cx="360000" cy="360000"/>
          </a:xfrm>
          <a:prstGeom prst="ellipse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</a:t>
            </a:r>
          </a:p>
        </p:txBody>
      </p:sp>
      <p:sp>
        <p:nvSpPr>
          <p:cNvPr id="51" name="椭圆 50"/>
          <p:cNvSpPr/>
          <p:nvPr/>
        </p:nvSpPr>
        <p:spPr>
          <a:xfrm>
            <a:off x="10708979" y="740008"/>
            <a:ext cx="360000" cy="360000"/>
          </a:xfrm>
          <a:prstGeom prst="ellipse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3</a:t>
            </a:r>
          </a:p>
        </p:txBody>
      </p:sp>
    </p:spTree>
    <p:extLst>
      <p:ext uri="{BB962C8B-B14F-4D97-AF65-F5344CB8AC3E}">
        <p14:creationId val="1376261970"/>
      </p:ext>
    </p:extLst>
  </p:cSld>
  <p:clrMapOvr>
    <a:masterClrMapping/>
  </p:clrMapOvr>
  <p:transition/>
  <p:timing/>
</p:sld>
</file>

<file path=ppt/slides/slide2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21" name="直接连接符 20"/>
          <p:cNvCxnSpPr/>
          <p:nvPr/>
        </p:nvCxnSpPr>
        <p:spPr>
          <a:xfrm flipH="1">
            <a:off x="6596875" y="6001101"/>
            <a:ext cx="0" cy="1115932"/>
          </a:xfrm>
          <a:prstGeom prst="line">
            <a:avLst/>
          </a:prstGeom>
          <a:solidFill>
            <a:srgbClr val="FCCDE1"/>
          </a:solidFill>
          <a:ln w="38100">
            <a:solidFill>
              <a:srgbClr val="C15D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flipH="1">
            <a:off x="6596875" y="-259033"/>
            <a:ext cx="0" cy="792433"/>
          </a:xfrm>
          <a:prstGeom prst="line">
            <a:avLst/>
          </a:prstGeom>
          <a:solidFill>
            <a:srgbClr val="FCCDE1"/>
          </a:solidFill>
          <a:ln w="38100">
            <a:solidFill>
              <a:srgbClr val="C15D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椭圆 12"/>
          <p:cNvSpPr/>
          <p:nvPr/>
        </p:nvSpPr>
        <p:spPr>
          <a:xfrm>
            <a:off x="5516880" y="387275"/>
            <a:ext cx="2174240" cy="5948706"/>
          </a:xfrm>
          <a:prstGeom prst="ellipse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mtClean="0" sz="240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92953" y="59961"/>
            <a:ext cx="1424712" cy="6738078"/>
          </a:xfrm>
          <a:prstGeom prst="roundRect">
            <a:avLst/>
          </a:prstGeom>
          <a:solidFill>
            <a:schemeClr val="bg1"/>
          </a:solidFill>
          <a:ln w="38100">
            <a:gradFill>
              <a:gsLst>
                <a:gs pos="0">
                  <a:srgbClr val="C15DDA"/>
                </a:gs>
                <a:gs pos="50000">
                  <a:srgbClr val="A156E0"/>
                </a:gs>
                <a:gs pos="100000">
                  <a:srgbClr val="814FE5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圆角矩形 8"/>
          <p:cNvSpPr/>
          <p:nvPr/>
        </p:nvSpPr>
        <p:spPr>
          <a:xfrm>
            <a:off x="236686" y="5597051"/>
            <a:ext cx="1137246" cy="1016196"/>
          </a:xfrm>
          <a:prstGeom prst="roundRect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文本框 9"/>
          <p:cNvSpPr txBox="1"/>
          <p:nvPr/>
        </p:nvSpPr>
        <p:spPr>
          <a:xfrm>
            <a:off x="243069" y="5874315"/>
            <a:ext cx="112848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框架层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21318" y="2195923"/>
            <a:ext cx="356033" cy="2042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3200">
                <a:latin charset="-122" panose="03000509000000000000" pitchFamily="65" typeface="方正粗宋简体"/>
                <a:ea charset="-122" panose="03000509000000000000" pitchFamily="65" typeface="方正粗宋简体"/>
              </a:rPr>
              <a:t>信息设计</a:t>
            </a:r>
          </a:p>
        </p:txBody>
      </p:sp>
      <p:sp>
        <p:nvSpPr>
          <p:cNvPr id="7" name="矩形 6"/>
          <p:cNvSpPr/>
          <p:nvPr/>
        </p:nvSpPr>
        <p:spPr>
          <a:xfrm>
            <a:off x="91361" y="387275"/>
            <a:ext cx="1424712" cy="469624"/>
          </a:xfrm>
          <a:prstGeom prst="rect">
            <a:avLst/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28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05</a:t>
            </a:r>
          </a:p>
        </p:txBody>
      </p:sp>
      <p:sp>
        <p:nvSpPr>
          <p:cNvPr id="11" name="椭圆 10"/>
          <p:cNvSpPr/>
          <p:nvPr/>
        </p:nvSpPr>
        <p:spPr>
          <a:xfrm>
            <a:off x="5921612" y="856899"/>
            <a:ext cx="1364776" cy="1364776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界面设计</a:t>
            </a:r>
          </a:p>
        </p:txBody>
      </p:sp>
      <p:sp>
        <p:nvSpPr>
          <p:cNvPr id="12" name="椭圆 11"/>
          <p:cNvSpPr/>
          <p:nvPr/>
        </p:nvSpPr>
        <p:spPr>
          <a:xfrm>
            <a:off x="5921612" y="2746612"/>
            <a:ext cx="1364776" cy="1364776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导航设计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2224023" y="1308454"/>
            <a:ext cx="2991230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提供用户做某些事的能力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8228583" y="3198167"/>
            <a:ext cx="3277617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提供用户去某个地方的能力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2080830" y="5118658"/>
            <a:ext cx="3277617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传达想法给用户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803900" y="5087880"/>
            <a:ext cx="160020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信息设计</a:t>
            </a:r>
          </a:p>
        </p:txBody>
      </p:sp>
    </p:spTree>
    <p:extLst>
      <p:ext uri="{BB962C8B-B14F-4D97-AF65-F5344CB8AC3E}">
        <p14:creationId val="2287734638"/>
      </p:ext>
    </p:extLst>
  </p:cSld>
  <p:clrMapOvr>
    <a:masterClrMapping/>
  </p:clrMapOvr>
  <p:transition/>
  <p:timing/>
</p:sld>
</file>

<file path=ppt/slides/slide2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gradFill>
          <a:gsLst>
            <a:gs pos="50000">
              <a:srgbClr val="F163BC"/>
            </a:gs>
            <a:gs pos="0">
              <a:srgbClr val="FC88E1"/>
            </a:gs>
            <a:gs pos="100000">
              <a:srgbClr val="E53E9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8" name="组合 7"/>
          <p:cNvGrpSpPr/>
          <p:nvPr/>
        </p:nvGrpSpPr>
        <p:grpSpPr>
          <a:xfrm>
            <a:off x="131573" y="658331"/>
            <a:ext cx="11928853" cy="5541328"/>
            <a:chOff x="8323861" y="3348038"/>
            <a:chExt cx="897326" cy="416836"/>
          </a:xfrm>
        </p:grpSpPr>
        <p:sp>
          <p:nvSpPr>
            <p:cNvPr id="9" name="椭圆 65"/>
            <p:cNvSpPr/>
            <p:nvPr/>
          </p:nvSpPr>
          <p:spPr>
            <a:xfrm>
              <a:off x="8323861" y="3348038"/>
              <a:ext cx="897326" cy="416836"/>
            </a:xfrm>
            <a:custGeom>
              <a:gdLst>
                <a:gd fmla="*/ 0 w 897326" name="connsiteX0"/>
                <a:gd fmla="*/ 208418 h 416836" name="connsiteY0"/>
                <a:gd fmla="*/ 448663 w 897326" name="connsiteX1"/>
                <a:gd fmla="*/ 0 h 416836" name="connsiteY1"/>
                <a:gd fmla="*/ 897326 w 897326" name="connsiteX2"/>
                <a:gd fmla="*/ 208418 h 416836" name="connsiteY2"/>
                <a:gd fmla="*/ 448663 w 897326" name="connsiteX3"/>
                <a:gd fmla="*/ 416836 h 416836" name="connsiteY3"/>
                <a:gd fmla="*/ 0 w 897326" name="connsiteX4"/>
                <a:gd fmla="*/ 208418 h 416836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416836" w="897326">
                  <a:moveTo>
                    <a:pt x="0" y="208418"/>
                  </a:moveTo>
                  <a:cubicBezTo>
                    <a:pt x="80962" y="79025"/>
                    <a:pt x="200873" y="0"/>
                    <a:pt x="448663" y="0"/>
                  </a:cubicBezTo>
                  <a:cubicBezTo>
                    <a:pt x="696453" y="0"/>
                    <a:pt x="835413" y="88549"/>
                    <a:pt x="897326" y="208418"/>
                  </a:cubicBezTo>
                  <a:cubicBezTo>
                    <a:pt x="854464" y="318761"/>
                    <a:pt x="696453" y="416836"/>
                    <a:pt x="448663" y="416836"/>
                  </a:cubicBezTo>
                  <a:cubicBezTo>
                    <a:pt x="200873" y="416836"/>
                    <a:pt x="52388" y="328286"/>
                    <a:pt x="0" y="208418"/>
                  </a:cubicBezTo>
                  <a:close/>
                </a:path>
              </a:pathLst>
            </a:custGeom>
            <a:noFill/>
            <a:ln w="38100">
              <a:solidFill>
                <a:schemeClr val="bg1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" name="椭圆 9"/>
            <p:cNvSpPr/>
            <p:nvPr/>
          </p:nvSpPr>
          <p:spPr>
            <a:xfrm>
              <a:off x="8590421" y="3374353"/>
              <a:ext cx="364205" cy="364205"/>
            </a:xfrm>
            <a:prstGeom prst="ellipse">
              <a:avLst/>
            </a:prstGeom>
            <a:noFill/>
            <a:ln w="38100">
              <a:solidFill>
                <a:schemeClr val="bg1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1" name="椭圆 10"/>
            <p:cNvSpPr/>
            <p:nvPr/>
          </p:nvSpPr>
          <p:spPr>
            <a:xfrm flipH="1">
              <a:off x="8723527" y="3509398"/>
              <a:ext cx="94117" cy="94115"/>
            </a:xfrm>
            <a:prstGeom prst="ellipse">
              <a:avLst/>
            </a:prstGeom>
            <a:noFill/>
            <a:ln w="38100">
              <a:solidFill>
                <a:schemeClr val="bg1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5602996" y="658318"/>
            <a:ext cx="1092819" cy="2621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166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5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4350589" y="4237211"/>
            <a:ext cx="3496436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60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表现层</a:t>
            </a:r>
          </a:p>
        </p:txBody>
      </p:sp>
    </p:spTree>
    <p:extLst>
      <p:ext uri="{BB962C8B-B14F-4D97-AF65-F5344CB8AC3E}">
        <p14:creationId val="548880177"/>
      </p:ext>
    </p:extLst>
  </p:cSld>
  <p:clrMapOvr>
    <a:masterClrMapping/>
  </p:clrMapOvr>
  <p:transition/>
  <p:timing/>
</p:sld>
</file>

<file path=ppt/slides/slide2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圆角矩形 7"/>
          <p:cNvSpPr/>
          <p:nvPr/>
        </p:nvSpPr>
        <p:spPr>
          <a:xfrm>
            <a:off x="92953" y="59961"/>
            <a:ext cx="1424712" cy="6738078"/>
          </a:xfrm>
          <a:prstGeom prst="roundRect">
            <a:avLst/>
          </a:prstGeom>
          <a:solidFill>
            <a:schemeClr val="bg1"/>
          </a:solidFill>
          <a:ln w="38100">
            <a:gradFill>
              <a:gsLst>
                <a:gs pos="0">
                  <a:srgbClr val="F56FC8"/>
                </a:gs>
                <a:gs pos="100000">
                  <a:srgbClr val="ED55AE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圆角矩形 8"/>
          <p:cNvSpPr/>
          <p:nvPr/>
        </p:nvSpPr>
        <p:spPr>
          <a:xfrm>
            <a:off x="236686" y="5597051"/>
            <a:ext cx="1137246" cy="1016196"/>
          </a:xfrm>
          <a:prstGeom prst="roundRect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文本框 9"/>
          <p:cNvSpPr txBox="1"/>
          <p:nvPr/>
        </p:nvSpPr>
        <p:spPr>
          <a:xfrm>
            <a:off x="243069" y="5874315"/>
            <a:ext cx="112848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表现层</a:t>
            </a:r>
          </a:p>
        </p:txBody>
      </p:sp>
      <p:sp>
        <p:nvSpPr>
          <p:cNvPr id="23" name="椭圆 22"/>
          <p:cNvSpPr/>
          <p:nvPr/>
        </p:nvSpPr>
        <p:spPr>
          <a:xfrm>
            <a:off x="5730240" y="2353214"/>
            <a:ext cx="1747520" cy="1747520"/>
          </a:xfrm>
          <a:prstGeom prst="ellipse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zh-CN" b="1" lang="en-US" smtClean="0" sz="240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21318" y="1949702"/>
            <a:ext cx="356033" cy="2529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3200">
                <a:latin charset="-122" panose="03000509000000000000" pitchFamily="65" typeface="方正粗宋简体"/>
                <a:ea charset="-122" panose="03000509000000000000" pitchFamily="65" typeface="方正粗宋简体"/>
              </a:rPr>
              <a:t>表现层定义</a:t>
            </a:r>
          </a:p>
        </p:txBody>
      </p:sp>
      <p:sp>
        <p:nvSpPr>
          <p:cNvPr id="7" name="矩形 6"/>
          <p:cNvSpPr/>
          <p:nvPr/>
        </p:nvSpPr>
        <p:spPr>
          <a:xfrm>
            <a:off x="91361" y="387275"/>
            <a:ext cx="1424712" cy="469624"/>
          </a:xfrm>
          <a:prstGeom prst="rect">
            <a:avLst/>
          </a:prstGeom>
          <a:gradFill>
            <a:gsLst>
              <a:gs pos="0">
                <a:srgbClr val="F56FC8"/>
              </a:gs>
              <a:gs pos="100000">
                <a:srgbClr val="ED55AE"/>
              </a:gs>
            </a:gsLst>
            <a:lin ang="54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28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01</a:t>
            </a:r>
          </a:p>
        </p:txBody>
      </p:sp>
      <p:sp>
        <p:nvSpPr>
          <p:cNvPr id="12" name="椭圆 11"/>
          <p:cNvSpPr/>
          <p:nvPr/>
        </p:nvSpPr>
        <p:spPr>
          <a:xfrm>
            <a:off x="5921612" y="2536396"/>
            <a:ext cx="1364776" cy="1364776"/>
          </a:xfrm>
          <a:prstGeom prst="ellipse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感知设计</a:t>
            </a:r>
          </a:p>
        </p:txBody>
      </p:sp>
      <p:sp>
        <p:nvSpPr>
          <p:cNvPr id="14" name="椭圆 13"/>
          <p:cNvSpPr/>
          <p:nvPr/>
        </p:nvSpPr>
        <p:spPr>
          <a:xfrm>
            <a:off x="4470400" y="1085184"/>
            <a:ext cx="4267200" cy="4267200"/>
          </a:xfrm>
          <a:prstGeom prst="ellipse">
            <a:avLst/>
          </a:prstGeom>
          <a:noFill/>
          <a:ln w="38100">
            <a:solidFill>
              <a:srgbClr val="ED55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mtClean="0" sz="200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8021377" y="2459343"/>
            <a:ext cx="1518882" cy="1518882"/>
          </a:xfrm>
          <a:prstGeom prst="ellipse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zh-CN" b="1" lang="en-US" smtClean="0" sz="240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3667741" y="2459343"/>
            <a:ext cx="1518882" cy="1518882"/>
          </a:xfrm>
          <a:prstGeom prst="ellipse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zh-CN" b="1" lang="en-US" smtClean="0" sz="240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6" name="椭圆 25"/>
          <p:cNvSpPr/>
          <p:nvPr/>
        </p:nvSpPr>
        <p:spPr>
          <a:xfrm>
            <a:off x="5844559" y="4531411"/>
            <a:ext cx="1518882" cy="1518882"/>
          </a:xfrm>
          <a:prstGeom prst="ellipse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zh-CN" b="1" lang="en-US" smtClean="0" sz="240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1" name="椭圆 20"/>
          <p:cNvSpPr/>
          <p:nvPr/>
        </p:nvSpPr>
        <p:spPr>
          <a:xfrm>
            <a:off x="5844559" y="387275"/>
            <a:ext cx="1518882" cy="1518882"/>
          </a:xfrm>
          <a:prstGeom prst="ellipse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zh-CN" b="1" lang="en-US" smtClean="0" sz="240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5" name="椭圆 14"/>
          <p:cNvSpPr/>
          <p:nvPr/>
        </p:nvSpPr>
        <p:spPr>
          <a:xfrm>
            <a:off x="8215668" y="2653634"/>
            <a:ext cx="1130300" cy="1130300"/>
          </a:xfrm>
          <a:prstGeom prst="ellipse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嗅觉</a:t>
            </a:r>
          </a:p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味觉</a:t>
            </a:r>
          </a:p>
        </p:txBody>
      </p:sp>
      <p:sp>
        <p:nvSpPr>
          <p:cNvPr id="16" name="椭圆 15"/>
          <p:cNvSpPr/>
          <p:nvPr/>
        </p:nvSpPr>
        <p:spPr>
          <a:xfrm>
            <a:off x="6038850" y="581566"/>
            <a:ext cx="1130300" cy="1130300"/>
          </a:xfrm>
          <a:prstGeom prst="ellipse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视觉</a:t>
            </a:r>
          </a:p>
        </p:txBody>
      </p:sp>
      <p:sp>
        <p:nvSpPr>
          <p:cNvPr id="17" name="椭圆 16"/>
          <p:cNvSpPr/>
          <p:nvPr/>
        </p:nvSpPr>
        <p:spPr>
          <a:xfrm>
            <a:off x="3862032" y="2653634"/>
            <a:ext cx="1130300" cy="1130300"/>
          </a:xfrm>
          <a:prstGeom prst="ellipse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触觉</a:t>
            </a:r>
          </a:p>
        </p:txBody>
      </p:sp>
      <p:sp>
        <p:nvSpPr>
          <p:cNvPr id="18" name="椭圆 17"/>
          <p:cNvSpPr/>
          <p:nvPr/>
        </p:nvSpPr>
        <p:spPr>
          <a:xfrm>
            <a:off x="6038850" y="4725702"/>
            <a:ext cx="1130300" cy="1130300"/>
          </a:xfrm>
          <a:prstGeom prst="ellipse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听觉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4965192" y="6195228"/>
            <a:ext cx="3277617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从五感角度考虑感知设计</a:t>
            </a:r>
          </a:p>
        </p:txBody>
      </p:sp>
    </p:spTree>
    <p:extLst>
      <p:ext uri="{BB962C8B-B14F-4D97-AF65-F5344CB8AC3E}">
        <p14:creationId val="691320406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16" name="直接连接符 15"/>
          <p:cNvCxnSpPr/>
          <p:nvPr/>
        </p:nvCxnSpPr>
        <p:spPr>
          <a:xfrm>
            <a:off x="-14514" y="6858000"/>
            <a:ext cx="2133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文本框 179"/>
          <p:cNvSpPr txBox="1"/>
          <p:nvPr/>
        </p:nvSpPr>
        <p:spPr>
          <a:xfrm>
            <a:off x="3739316" y="1140580"/>
            <a:ext cx="248681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0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两个插孔只能用一个</a:t>
            </a:r>
          </a:p>
        </p:txBody>
      </p:sp>
      <p:sp>
        <p:nvSpPr>
          <p:cNvPr id="290" name="文本框 289"/>
          <p:cNvSpPr txBox="1"/>
          <p:nvPr/>
        </p:nvSpPr>
        <p:spPr>
          <a:xfrm>
            <a:off x="3739316" y="2829300"/>
            <a:ext cx="248681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0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误以为已打开咖啡机</a:t>
            </a:r>
          </a:p>
        </p:txBody>
      </p:sp>
      <p:sp>
        <p:nvSpPr>
          <p:cNvPr id="291" name="文本框 290"/>
          <p:cNvSpPr txBox="1"/>
          <p:nvPr/>
        </p:nvSpPr>
        <p:spPr>
          <a:xfrm>
            <a:off x="3739316" y="4416018"/>
            <a:ext cx="248681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0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轮椅不能上下楼梯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581268" y="1140580"/>
            <a:ext cx="248681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defRPr b="1" sz="2000">
                <a:gradFill flip="none" rotWithShape="1">
                  <a:gsLst>
                    <a:gs pos="0">
                      <a:srgbClr val="FC9358"/>
                    </a:gs>
                    <a:gs pos="50000">
                      <a:srgbClr val="F86165"/>
                    </a:gs>
                    <a:gs pos="100000">
                      <a:srgbClr val="F32E72"/>
                    </a:gs>
                  </a:gsLst>
                  <a:lin ang="2700000" scaled="1"/>
                </a:gra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pPr algn="ctr"/>
            <a:r>
              <a:rPr altLang="en-US" lang="zh-CN">
                <a:solidFill>
                  <a:srgbClr val="F5466C"/>
                </a:solidFill>
              </a:rPr>
              <a:t>改变插孔的位置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8581268" y="2673567"/>
            <a:ext cx="2486818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defRPr b="1" sz="2000">
                <a:gradFill flip="none" rotWithShape="1">
                  <a:gsLst>
                    <a:gs pos="0">
                      <a:srgbClr val="FC9358"/>
                    </a:gs>
                    <a:gs pos="50000">
                      <a:srgbClr val="F86165"/>
                    </a:gs>
                    <a:gs pos="100000">
                      <a:srgbClr val="F32E72"/>
                    </a:gs>
                  </a:gsLst>
                  <a:lin ang="2700000" scaled="1"/>
                </a:gra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pPr algn="ctr"/>
            <a:r>
              <a:rPr altLang="en-US" lang="zh-CN">
                <a:solidFill>
                  <a:srgbClr val="F5466C"/>
                </a:solidFill>
              </a:rPr>
              <a:t>成功开启声音提示</a:t>
            </a:r>
          </a:p>
          <a:p>
            <a:pPr algn="ctr"/>
            <a:r>
              <a:rPr altLang="en-US" lang="zh-CN">
                <a:solidFill>
                  <a:srgbClr val="F5466C"/>
                </a:solidFill>
              </a:rPr>
              <a:t>开启后点亮指示灯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8581268" y="4262131"/>
            <a:ext cx="2486818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defRPr b="1" sz="2000">
                <a:gradFill flip="none" rotWithShape="1">
                  <a:gsLst>
                    <a:gs pos="0">
                      <a:srgbClr val="FC9358"/>
                    </a:gs>
                    <a:gs pos="50000">
                      <a:srgbClr val="F86165"/>
                    </a:gs>
                    <a:gs pos="100000">
                      <a:srgbClr val="F32E72"/>
                    </a:gs>
                  </a:gsLst>
                  <a:lin ang="2700000" scaled="1"/>
                </a:gra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pPr algn="ctr"/>
            <a:r>
              <a:rPr altLang="en-US" lang="zh-CN">
                <a:solidFill>
                  <a:srgbClr val="F5466C"/>
                </a:solidFill>
              </a:rPr>
              <a:t>增加一个</a:t>
            </a:r>
          </a:p>
          <a:p>
            <a:pPr algn="ctr"/>
            <a:r>
              <a:rPr altLang="en-US" lang="zh-CN">
                <a:solidFill>
                  <a:srgbClr val="F5466C"/>
                </a:solidFill>
              </a:rPr>
              <a:t>宽度足够的斜坡</a:t>
            </a:r>
          </a:p>
        </p:txBody>
      </p:sp>
      <p:grpSp>
        <p:nvGrpSpPr>
          <p:cNvPr id="18" name="组合 17"/>
          <p:cNvGrpSpPr/>
          <p:nvPr/>
        </p:nvGrpSpPr>
        <p:grpSpPr>
          <a:xfrm>
            <a:off x="6691220" y="-170959"/>
            <a:ext cx="1132917" cy="6705109"/>
            <a:chOff x="7245856" y="-170959"/>
            <a:chExt cx="1132917" cy="6705109"/>
          </a:xfrm>
        </p:grpSpPr>
        <p:cxnSp>
          <p:nvCxnSpPr>
            <p:cNvPr id="1038" name="直接连接符 1037"/>
            <p:cNvCxnSpPr>
              <a:stCxn id="124" idx="0"/>
            </p:cNvCxnSpPr>
            <p:nvPr/>
          </p:nvCxnSpPr>
          <p:spPr>
            <a:xfrm flipH="1" flipV="1">
              <a:off x="7812439" y="-170959"/>
              <a:ext cx="0" cy="939247"/>
            </a:xfrm>
            <a:prstGeom prst="line">
              <a:avLst/>
            </a:prstGeom>
            <a:ln w="38100">
              <a:solidFill>
                <a:srgbClr val="F53F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直接连接符 209"/>
            <p:cNvCxnSpPr>
              <a:stCxn id="183" idx="0"/>
              <a:endCxn id="124" idx="4"/>
            </p:cNvCxnSpPr>
            <p:nvPr/>
          </p:nvCxnSpPr>
          <p:spPr>
            <a:xfrm flipV="1">
              <a:off x="7812190" y="1900956"/>
              <a:ext cx="249" cy="560220"/>
            </a:xfrm>
            <a:prstGeom prst="line">
              <a:avLst/>
            </a:prstGeom>
            <a:ln w="38100">
              <a:solidFill>
                <a:srgbClr val="F53F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直接连接符 211"/>
            <p:cNvCxnSpPr>
              <a:stCxn id="183" idx="4"/>
              <a:endCxn id="186" idx="0"/>
            </p:cNvCxnSpPr>
            <p:nvPr/>
          </p:nvCxnSpPr>
          <p:spPr>
            <a:xfrm flipH="1">
              <a:off x="7812190" y="3593844"/>
              <a:ext cx="0" cy="454777"/>
            </a:xfrm>
            <a:prstGeom prst="line">
              <a:avLst/>
            </a:prstGeom>
            <a:ln w="38100">
              <a:solidFill>
                <a:srgbClr val="F53F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组合 7"/>
            <p:cNvGrpSpPr/>
            <p:nvPr/>
          </p:nvGrpSpPr>
          <p:grpSpPr>
            <a:xfrm>
              <a:off x="7246105" y="768288"/>
              <a:ext cx="1132668" cy="1132668"/>
              <a:chOff x="7246105" y="939246"/>
              <a:chExt cx="1132668" cy="1132668"/>
            </a:xfrm>
          </p:grpSpPr>
          <p:sp>
            <p:nvSpPr>
              <p:cNvPr id="124" name="椭圆 123"/>
              <p:cNvSpPr/>
              <p:nvPr/>
            </p:nvSpPr>
            <p:spPr>
              <a:xfrm>
                <a:off x="7246105" y="939246"/>
                <a:ext cx="1132668" cy="1132668"/>
              </a:xfrm>
              <a:prstGeom prst="ellipse">
                <a:avLst/>
              </a:prstGeom>
              <a:gradFill>
                <a:gsLst>
                  <a:gs pos="50000">
                    <a:srgbClr val="F7596A"/>
                  </a:gs>
                  <a:gs pos="0">
                    <a:srgbClr val="FC9358"/>
                  </a:gs>
                  <a:gs pos="100000">
                    <a:srgbClr val="F32E72"/>
                  </a:gs>
                </a:gsLst>
                <a:lin ang="2700000" scaled="1"/>
              </a:gra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7" name="组合 6"/>
              <p:cNvGrpSpPr/>
              <p:nvPr/>
            </p:nvGrpSpPr>
            <p:grpSpPr>
              <a:xfrm>
                <a:off x="7488728" y="1181858"/>
                <a:ext cx="647060" cy="729295"/>
                <a:chOff x="7488728" y="1181858"/>
                <a:chExt cx="647060" cy="729295"/>
              </a:xfrm>
            </p:grpSpPr>
            <p:grpSp>
              <p:nvGrpSpPr>
                <p:cNvPr id="1052" name="组合 1051"/>
                <p:cNvGrpSpPr/>
                <p:nvPr/>
              </p:nvGrpSpPr>
              <p:grpSpPr>
                <a:xfrm>
                  <a:off x="7488728" y="1181858"/>
                  <a:ext cx="647060" cy="647060"/>
                  <a:chOff x="1750554" y="1258681"/>
                  <a:chExt cx="1389900" cy="1389900"/>
                </a:xfrm>
              </p:grpSpPr>
              <p:sp>
                <p:nvSpPr>
                  <p:cNvPr id="1051" name="矩形 1050"/>
                  <p:cNvSpPr/>
                  <p:nvPr/>
                </p:nvSpPr>
                <p:spPr>
                  <a:xfrm>
                    <a:off x="1750554" y="1258681"/>
                    <a:ext cx="1389900" cy="1389900"/>
                  </a:xfrm>
                  <a:prstGeom prst="rect">
                    <a:avLst/>
                  </a:prstGeom>
                  <a:noFill/>
                  <a:ln w="28575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230" name="任意多边形 229"/>
                  <p:cNvSpPr/>
                  <p:nvPr/>
                </p:nvSpPr>
                <p:spPr>
                  <a:xfrm>
                    <a:off x="2576804" y="1523461"/>
                    <a:ext cx="125982" cy="145526"/>
                  </a:xfrm>
                  <a:custGeom>
                    <a:gdLst>
                      <a:gd fmla="*/ 80263 w 125982" name="connsiteX0"/>
                      <a:gd fmla="*/ 0 h 145526" name="connsiteY0"/>
                      <a:gd fmla="*/ 125982 w 125982" name="connsiteX1"/>
                      <a:gd fmla="*/ 0 h 145526" name="connsiteY1"/>
                      <a:gd fmla="*/ 125982 w 125982" name="connsiteX2"/>
                      <a:gd fmla="*/ 145526 h 145526" name="connsiteY2"/>
                      <a:gd fmla="*/ 80263 w 125982" name="connsiteX3"/>
                      <a:gd fmla="*/ 145526 h 145526" name="connsiteY3"/>
                      <a:gd fmla="*/ 80263 w 125982" name="connsiteX4"/>
                      <a:gd fmla="*/ 105776 h 145526" name="connsiteY4"/>
                      <a:gd fmla="*/ 80140 w 125982" name="connsiteX5"/>
                      <a:gd fmla="*/ 105958 h 145526" name="connsiteY5"/>
                      <a:gd fmla="*/ 46945 w 125982" name="connsiteX6"/>
                      <a:gd fmla="*/ 119708 h 145526" name="connsiteY6"/>
                      <a:gd fmla="*/ 0 w 125982" name="connsiteX7"/>
                      <a:gd fmla="*/ 72763 h 145526" name="connsiteY7"/>
                      <a:gd fmla="*/ 46945 w 125982" name="connsiteX8"/>
                      <a:gd fmla="*/ 25818 h 145526" name="connsiteY8"/>
                      <a:gd fmla="*/ 80140 w 125982" name="connsiteX9"/>
                      <a:gd fmla="*/ 39568 h 145526" name="connsiteY9"/>
                      <a:gd fmla="*/ 80263 w 125982" name="connsiteX10"/>
                      <a:gd fmla="*/ 39750 h 145526" name="connsiteY10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b="b" l="l" r="r" t="t"/>
                    <a:pathLst>
                      <a:path h="145526" w="125982">
                        <a:moveTo>
                          <a:pt x="80263" y="0"/>
                        </a:moveTo>
                        <a:lnTo>
                          <a:pt x="125982" y="0"/>
                        </a:lnTo>
                        <a:lnTo>
                          <a:pt x="125982" y="145526"/>
                        </a:lnTo>
                        <a:lnTo>
                          <a:pt x="80263" y="145526"/>
                        </a:lnTo>
                        <a:lnTo>
                          <a:pt x="80263" y="105776"/>
                        </a:lnTo>
                        <a:lnTo>
                          <a:pt x="80140" y="105958"/>
                        </a:lnTo>
                        <a:cubicBezTo>
                          <a:pt x="71645" y="114454"/>
                          <a:pt x="59908" y="119708"/>
                          <a:pt x="46945" y="119708"/>
                        </a:cubicBezTo>
                        <a:cubicBezTo>
                          <a:pt x="21018" y="119708"/>
                          <a:pt x="0" y="98690"/>
                          <a:pt x="0" y="72763"/>
                        </a:cubicBezTo>
                        <a:cubicBezTo>
                          <a:pt x="0" y="46836"/>
                          <a:pt x="21018" y="25818"/>
                          <a:pt x="46945" y="25818"/>
                        </a:cubicBezTo>
                        <a:cubicBezTo>
                          <a:pt x="59908" y="25818"/>
                          <a:pt x="71645" y="31073"/>
                          <a:pt x="80140" y="39568"/>
                        </a:cubicBezTo>
                        <a:lnTo>
                          <a:pt x="80263" y="39750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190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229" name="任意多边形 228"/>
                  <p:cNvSpPr/>
                  <p:nvPr/>
                </p:nvSpPr>
                <p:spPr>
                  <a:xfrm>
                    <a:off x="2921678" y="1523461"/>
                    <a:ext cx="123599" cy="145526"/>
                  </a:xfrm>
                  <a:custGeom>
                    <a:gdLst>
                      <a:gd fmla="*/ 0 w 123600" name="connsiteX0"/>
                      <a:gd fmla="*/ 0 h 145526" name="connsiteY0"/>
                      <a:gd fmla="*/ 45719 w 123600" name="connsiteX1"/>
                      <a:gd fmla="*/ 0 h 145526" name="connsiteY1"/>
                      <a:gd fmla="*/ 45719 w 123600" name="connsiteX2"/>
                      <a:gd fmla="*/ 38632 h 145526" name="connsiteY2"/>
                      <a:gd fmla="*/ 76655 w 123600" name="connsiteX3"/>
                      <a:gd fmla="*/ 25818 h 145526" name="connsiteY3"/>
                      <a:gd fmla="*/ 123600 w 123600" name="connsiteX4"/>
                      <a:gd fmla="*/ 72763 h 145526" name="connsiteY4"/>
                      <a:gd fmla="*/ 76655 w 123600" name="connsiteX5"/>
                      <a:gd fmla="*/ 119708 h 145526" name="connsiteY5"/>
                      <a:gd fmla="*/ 45719 w 123600" name="connsiteX6"/>
                      <a:gd fmla="*/ 106894 h 145526" name="connsiteY6"/>
                      <a:gd fmla="*/ 45719 w 123600" name="connsiteX7"/>
                      <a:gd fmla="*/ 145526 h 145526" name="connsiteY7"/>
                      <a:gd fmla="*/ 0 w 123600" name="connsiteX8"/>
                      <a:gd fmla="*/ 145526 h 145526" name="connsiteY8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b="b" l="l" r="r" t="t"/>
                    <a:pathLst>
                      <a:path h="145526" w="123600">
                        <a:moveTo>
                          <a:pt x="0" y="0"/>
                        </a:moveTo>
                        <a:lnTo>
                          <a:pt x="45719" y="0"/>
                        </a:lnTo>
                        <a:lnTo>
                          <a:pt x="45719" y="38632"/>
                        </a:lnTo>
                        <a:lnTo>
                          <a:pt x="76655" y="25818"/>
                        </a:lnTo>
                        <a:cubicBezTo>
                          <a:pt x="102582" y="25818"/>
                          <a:pt x="123600" y="46836"/>
                          <a:pt x="123600" y="72763"/>
                        </a:cubicBezTo>
                        <a:cubicBezTo>
                          <a:pt x="123600" y="98690"/>
                          <a:pt x="102582" y="119708"/>
                          <a:pt x="76655" y="119708"/>
                        </a:cubicBezTo>
                        <a:lnTo>
                          <a:pt x="45719" y="106894"/>
                        </a:lnTo>
                        <a:lnTo>
                          <a:pt x="45719" y="145526"/>
                        </a:lnTo>
                        <a:lnTo>
                          <a:pt x="0" y="145526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190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  <p:grpSp>
              <p:nvGrpSpPr>
                <p:cNvPr id="1056" name="组合 1055"/>
                <p:cNvGrpSpPr/>
                <p:nvPr/>
              </p:nvGrpSpPr>
              <p:grpSpPr>
                <a:xfrm>
                  <a:off x="7558116" y="1471613"/>
                  <a:ext cx="315268" cy="439540"/>
                  <a:chOff x="1260849" y="5335115"/>
                  <a:chExt cx="450056" cy="627459"/>
                </a:xfrm>
              </p:grpSpPr>
              <p:sp>
                <p:nvSpPr>
                  <p:cNvPr id="1053" name="椭圆 1052"/>
                  <p:cNvSpPr/>
                  <p:nvPr/>
                </p:nvSpPr>
                <p:spPr>
                  <a:xfrm>
                    <a:off x="1260849" y="5335115"/>
                    <a:ext cx="450056" cy="450056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237" name="椭圆 236"/>
                  <p:cNvSpPr/>
                  <p:nvPr/>
                </p:nvSpPr>
                <p:spPr>
                  <a:xfrm>
                    <a:off x="1325143" y="5399409"/>
                    <a:ext cx="321468" cy="32146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F53F6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239" name="椭圆 238"/>
                  <p:cNvSpPr/>
                  <p:nvPr/>
                </p:nvSpPr>
                <p:spPr>
                  <a:xfrm flipH="1">
                    <a:off x="1447853" y="5522119"/>
                    <a:ext cx="76048" cy="76047"/>
                  </a:xfrm>
                  <a:prstGeom prst="ellipse">
                    <a:avLst/>
                  </a:prstGeom>
                  <a:solidFill>
                    <a:schemeClr val="bg1">
                      <a:lumMod val="65000"/>
                    </a:schemeClr>
                  </a:solidFill>
                  <a:ln>
                    <a:solidFill>
                      <a:srgbClr val="F6608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1054" name="任意多边形 1053"/>
                  <p:cNvSpPr/>
                  <p:nvPr/>
                </p:nvSpPr>
                <p:spPr>
                  <a:xfrm>
                    <a:off x="1470839" y="5543474"/>
                    <a:ext cx="32235" cy="419100"/>
                  </a:xfrm>
                  <a:custGeom>
                    <a:gdLst>
                      <a:gd fmla="*/ 0 w 32235" name="connsiteX0"/>
                      <a:gd fmla="*/ 0 h 419100" name="connsiteY0"/>
                      <a:gd fmla="*/ 28575 w 32235" name="connsiteX1"/>
                      <a:gd fmla="*/ 80963 h 419100" name="connsiteY1"/>
                      <a:gd fmla="*/ 30956 w 32235" name="connsiteX2"/>
                      <a:gd fmla="*/ 419100 h 419100" name="connsiteY2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b="b" l="l" r="r" t="t"/>
                    <a:pathLst>
                      <a:path h="419100" w="32234">
                        <a:moveTo>
                          <a:pt x="0" y="0"/>
                        </a:moveTo>
                        <a:cubicBezTo>
                          <a:pt x="11708" y="5556"/>
                          <a:pt x="23416" y="11113"/>
                          <a:pt x="28575" y="80963"/>
                        </a:cubicBezTo>
                        <a:cubicBezTo>
                          <a:pt x="33734" y="150813"/>
                          <a:pt x="32345" y="284956"/>
                          <a:pt x="30956" y="419100"/>
                        </a:cubicBezTo>
                      </a:path>
                    </a:pathLst>
                  </a:custGeom>
                  <a:noFill/>
                  <a:ln w="57150">
                    <a:solidFill>
                      <a:srgbClr val="F6608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</p:grpSp>
        </p:grpSp>
        <p:cxnSp>
          <p:nvCxnSpPr>
            <p:cNvPr id="276" name="直接连接符 275"/>
            <p:cNvCxnSpPr/>
            <p:nvPr/>
          </p:nvCxnSpPr>
          <p:spPr>
            <a:xfrm flipH="1" flipV="1">
              <a:off x="7812439" y="5181291"/>
              <a:ext cx="0" cy="1352859"/>
            </a:xfrm>
            <a:prstGeom prst="line">
              <a:avLst/>
            </a:prstGeom>
            <a:ln w="38100">
              <a:solidFill>
                <a:srgbClr val="F53F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组合 5"/>
            <p:cNvGrpSpPr/>
            <p:nvPr/>
          </p:nvGrpSpPr>
          <p:grpSpPr>
            <a:xfrm>
              <a:off x="7245856" y="2461176"/>
              <a:ext cx="1132668" cy="1132668"/>
              <a:chOff x="7245856" y="2862666"/>
              <a:chExt cx="1132668" cy="1132668"/>
            </a:xfrm>
          </p:grpSpPr>
          <p:sp>
            <p:nvSpPr>
              <p:cNvPr id="183" name="椭圆 182"/>
              <p:cNvSpPr/>
              <p:nvPr/>
            </p:nvSpPr>
            <p:spPr>
              <a:xfrm>
                <a:off x="7245856" y="2862666"/>
                <a:ext cx="1132668" cy="1132668"/>
              </a:xfrm>
              <a:prstGeom prst="ellipse">
                <a:avLst/>
              </a:prstGeom>
              <a:gradFill>
                <a:gsLst>
                  <a:gs pos="50000">
                    <a:srgbClr val="F7596A"/>
                  </a:gs>
                  <a:gs pos="0">
                    <a:srgbClr val="FC9358"/>
                  </a:gs>
                  <a:gs pos="100000">
                    <a:srgbClr val="F32E72"/>
                  </a:gs>
                </a:gsLst>
                <a:lin ang="2700000" scaled="1"/>
              </a:gra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5" name="组合 4"/>
              <p:cNvGrpSpPr/>
              <p:nvPr/>
            </p:nvGrpSpPr>
            <p:grpSpPr>
              <a:xfrm>
                <a:off x="7480395" y="3105277"/>
                <a:ext cx="681807" cy="675429"/>
                <a:chOff x="7480395" y="3105277"/>
                <a:chExt cx="681807" cy="675429"/>
              </a:xfrm>
            </p:grpSpPr>
            <p:grpSp>
              <p:nvGrpSpPr>
                <p:cNvPr id="60" name="Group 20"/>
                <p:cNvGrpSpPr>
                  <a:grpSpLocks noChangeAspect="1"/>
                </p:cNvGrpSpPr>
                <p:nvPr/>
              </p:nvGrpSpPr>
              <p:grpSpPr>
                <a:xfrm>
                  <a:off x="7480395" y="3105277"/>
                  <a:ext cx="681807" cy="675429"/>
                  <a:chOff x="1968" y="2429"/>
                  <a:chExt cx="1176" cy="1165"/>
                </a:xfrm>
                <a:noFill/>
              </p:grpSpPr>
              <p:sp>
                <p:nvSpPr>
                  <p:cNvPr id="62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2512" y="2651"/>
                    <a:ext cx="468" cy="137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noFill/>
                    <a:miter lim="800000"/>
                  </a:ln>
                </p:spPr>
                <p:txBody>
                  <a:bodyPr anchor="t" anchorCtr="0" bIns="45720" compatLnSpc="1" lIns="91440" numCol="1" rIns="91440" tIns="45720" vert="horz" wrap="square">
                    <a:prstTxWarp prst="textNoShape">
                      <a:avLst/>
                    </a:prstTxWarp>
                  </a:bodyPr>
                  <a:lstStyle/>
                  <a:p>
                    <a:endParaRPr altLang="en-US" lang="zh-CN"/>
                  </a:p>
                </p:txBody>
              </p:sp>
              <p:sp>
                <p:nvSpPr>
                  <p:cNvPr id="63" name="Freeform 22"/>
                  <p:cNvSpPr>
                    <a:spLocks noEditPoints="1"/>
                  </p:cNvSpPr>
                  <p:nvPr/>
                </p:nvSpPr>
                <p:spPr bwMode="auto">
                  <a:xfrm>
                    <a:off x="2512" y="2817"/>
                    <a:ext cx="632" cy="490"/>
                  </a:xfrm>
                  <a:custGeom>
                    <a:gdLst>
                      <a:gd fmla="*/ 266 w 266" name="T0"/>
                      <a:gd fmla="*/ 32 h 206" name="T1"/>
                      <a:gd fmla="*/ 252 w 266" name="T2"/>
                      <a:gd fmla="*/ 32 h 206" name="T3"/>
                      <a:gd fmla="*/ 197 w 266" name="T4"/>
                      <a:gd fmla="*/ 32 h 206" name="T5"/>
                      <a:gd fmla="*/ 197 w 266" name="T6"/>
                      <a:gd fmla="*/ 0 h 206" name="T7"/>
                      <a:gd fmla="*/ 0 w 266" name="T8"/>
                      <a:gd fmla="*/ 0 h 206" name="T9"/>
                      <a:gd fmla="*/ 0 w 266" name="T10"/>
                      <a:gd fmla="*/ 206 h 206" name="T11"/>
                      <a:gd fmla="*/ 197 w 266" name="T12"/>
                      <a:gd fmla="*/ 206 h 206" name="T13"/>
                      <a:gd fmla="*/ 197 w 266" name="T14"/>
                      <a:gd fmla="*/ 177 h 206" name="T15"/>
                      <a:gd fmla="*/ 266 w 266" name="T16"/>
                      <a:gd fmla="*/ 177 h 206" name="T17"/>
                      <a:gd fmla="*/ 266 w 266" name="T18"/>
                      <a:gd fmla="*/ 32 h 206" name="T19"/>
                      <a:gd fmla="*/ 238 w 266" name="T20"/>
                      <a:gd fmla="*/ 149 h 206" name="T21"/>
                      <a:gd fmla="*/ 197 w 266" name="T22"/>
                      <a:gd fmla="*/ 149 h 206" name="T23"/>
                      <a:gd fmla="*/ 197 w 266" name="T24"/>
                      <a:gd fmla="*/ 60 h 206" name="T25"/>
                      <a:gd fmla="*/ 238 w 266" name="T26"/>
                      <a:gd fmla="*/ 60 h 206" name="T27"/>
                      <a:gd fmla="*/ 238 w 266" name="T28"/>
                      <a:gd fmla="*/ 149 h 206" name="T29"/>
                    </a:gdLst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b="b" l="0" r="r" t="0"/>
                    <a:pathLst>
                      <a:path h="206" w="266">
                        <a:moveTo>
                          <a:pt x="266" y="32"/>
                        </a:moveTo>
                        <a:cubicBezTo>
                          <a:pt x="252" y="32"/>
                          <a:pt x="252" y="32"/>
                          <a:pt x="252" y="32"/>
                        </a:cubicBezTo>
                        <a:cubicBezTo>
                          <a:pt x="197" y="32"/>
                          <a:pt x="197" y="32"/>
                          <a:pt x="197" y="32"/>
                        </a:cubicBezTo>
                        <a:cubicBezTo>
                          <a:pt x="197" y="0"/>
                          <a:pt x="197" y="0"/>
                          <a:pt x="197" y="0"/>
                        </a:cubicBezTo>
                        <a:cubicBezTo>
                          <a:pt x="0" y="0"/>
                          <a:pt x="0" y="0"/>
                          <a:pt x="0" y="0"/>
                        </a:cubicBezTo>
                        <a:cubicBezTo>
                          <a:pt x="0" y="206"/>
                          <a:pt x="0" y="206"/>
                          <a:pt x="0" y="206"/>
                        </a:cubicBezTo>
                        <a:cubicBezTo>
                          <a:pt x="197" y="206"/>
                          <a:pt x="197" y="206"/>
                          <a:pt x="197" y="206"/>
                        </a:cubicBezTo>
                        <a:cubicBezTo>
                          <a:pt x="197" y="177"/>
                          <a:pt x="197" y="177"/>
                          <a:pt x="197" y="177"/>
                        </a:cubicBezTo>
                        <a:cubicBezTo>
                          <a:pt x="266" y="177"/>
                          <a:pt x="266" y="177"/>
                          <a:pt x="266" y="177"/>
                        </a:cubicBezTo>
                        <a:lnTo>
                          <a:pt x="266" y="32"/>
                        </a:lnTo>
                        <a:close/>
                        <a:moveTo>
                          <a:pt x="238" y="149"/>
                        </a:moveTo>
                        <a:cubicBezTo>
                          <a:pt x="226" y="149"/>
                          <a:pt x="208" y="149"/>
                          <a:pt x="197" y="149"/>
                        </a:cubicBezTo>
                        <a:cubicBezTo>
                          <a:pt x="197" y="60"/>
                          <a:pt x="197" y="60"/>
                          <a:pt x="197" y="60"/>
                        </a:cubicBezTo>
                        <a:cubicBezTo>
                          <a:pt x="206" y="60"/>
                          <a:pt x="225" y="60"/>
                          <a:pt x="238" y="60"/>
                        </a:cubicBezTo>
                        <a:cubicBezTo>
                          <a:pt x="238" y="79"/>
                          <a:pt x="238" y="130"/>
                          <a:pt x="238" y="149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9050">
                    <a:noFill/>
                    <a:round/>
                  </a:ln>
                </p:spPr>
                <p:txBody>
                  <a:bodyPr anchor="t" anchorCtr="0" bIns="45720" compatLnSpc="1" lIns="91440" numCol="1" rIns="91440" tIns="45720" vert="horz" wrap="square">
                    <a:prstTxWarp prst="textNoShape">
                      <a:avLst/>
                    </a:prstTxWarp>
                  </a:bodyPr>
                  <a:lstStyle/>
                  <a:p>
                    <a:endParaRPr altLang="en-US" lang="zh-CN"/>
                  </a:p>
                </p:txBody>
              </p:sp>
              <p:sp>
                <p:nvSpPr>
                  <p:cNvPr id="64" name="Freeform 23"/>
                  <p:cNvSpPr>
                    <a:spLocks noEditPoints="1"/>
                  </p:cNvSpPr>
                  <p:nvPr/>
                </p:nvSpPr>
                <p:spPr bwMode="auto">
                  <a:xfrm>
                    <a:off x="1968" y="2429"/>
                    <a:ext cx="900" cy="711"/>
                  </a:xfrm>
                  <a:custGeom>
                    <a:gdLst>
                      <a:gd fmla="*/ 449 w 900" name="T0"/>
                      <a:gd fmla="*/ 136 h 711" name="T1"/>
                      <a:gd fmla="*/ 900 w 900" name="T2"/>
                      <a:gd fmla="*/ 136 h 711" name="T3"/>
                      <a:gd fmla="*/ 900 w 900" name="T4"/>
                      <a:gd fmla="*/ 0 h 711" name="T5"/>
                      <a:gd fmla="*/ 0 w 900" name="T6"/>
                      <a:gd fmla="*/ 0 h 711" name="T7"/>
                      <a:gd fmla="*/ 0 w 900" name="T8"/>
                      <a:gd fmla="*/ 711 h 711" name="T9"/>
                      <a:gd fmla="*/ 449 w 900" name="T10"/>
                      <a:gd fmla="*/ 711 h 711" name="T11"/>
                      <a:gd fmla="*/ 449 w 900" name="T12"/>
                      <a:gd fmla="*/ 136 h 711" name="T13"/>
                      <a:gd fmla="*/ 283 w 900" name="T14"/>
                      <a:gd fmla="*/ 528 h 711" name="T15"/>
                      <a:gd fmla="*/ 157 w 900" name="T16"/>
                      <a:gd fmla="*/ 528 h 711" name="T17"/>
                      <a:gd fmla="*/ 157 w 900" name="T18"/>
                      <a:gd fmla="*/ 500 h 711" name="T19"/>
                      <a:gd fmla="*/ 283 w 900" name="T20"/>
                      <a:gd fmla="*/ 500 h 711" name="T21"/>
                      <a:gd fmla="*/ 283 w 900" name="T22"/>
                      <a:gd fmla="*/ 528 h 711" name="T23"/>
                      <a:gd fmla="*/ 283 w 900" name="T24"/>
                      <a:gd fmla="*/ 421 h 711" name="T25"/>
                      <a:gd fmla="*/ 157 w 900" name="T26"/>
                      <a:gd fmla="*/ 421 h 711" name="T27"/>
                      <a:gd fmla="*/ 157 w 900" name="T28"/>
                      <a:gd fmla="*/ 393 h 711" name="T29"/>
                      <a:gd fmla="*/ 283 w 900" name="T30"/>
                      <a:gd fmla="*/ 393 h 711" name="T31"/>
                      <a:gd fmla="*/ 283 w 900" name="T32"/>
                      <a:gd fmla="*/ 421 h 711" name="T33"/>
                      <a:gd fmla="*/ 283 w 900" name="T34"/>
                      <a:gd fmla="*/ 317 h 711" name="T35"/>
                      <a:gd fmla="*/ 157 w 900" name="T36"/>
                      <a:gd fmla="*/ 317 h 711" name="T37"/>
                      <a:gd fmla="*/ 157 w 900" name="T38"/>
                      <a:gd fmla="*/ 288 h 711" name="T39"/>
                      <a:gd fmla="*/ 283 w 900" name="T40"/>
                      <a:gd fmla="*/ 288 h 711" name="T41"/>
                      <a:gd fmla="*/ 283 w 900" name="T42"/>
                      <a:gd fmla="*/ 317 h 711" name="T43"/>
                      <a:gd fmla="*/ 283 w 900" name="T44"/>
                      <a:gd fmla="*/ 212 h 711" name="T45"/>
                      <a:gd fmla="*/ 157 w 900" name="T46"/>
                      <a:gd fmla="*/ 212 h 711" name="T47"/>
                      <a:gd fmla="*/ 157 w 900" name="T48"/>
                      <a:gd fmla="*/ 184 h 711" name="T49"/>
                      <a:gd fmla="*/ 283 w 900" name="T50"/>
                      <a:gd fmla="*/ 184 h 711" name="T51"/>
                      <a:gd fmla="*/ 283 w 900" name="T52"/>
                      <a:gd fmla="*/ 212 h 711" name="T53"/>
                    </a:gdLst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</a:cxnLst>
                    <a:rect b="b" l="0" r="r" t="0"/>
                    <a:pathLst>
                      <a:path h="711" w="900">
                        <a:moveTo>
                          <a:pt x="449" y="136"/>
                        </a:moveTo>
                        <a:lnTo>
                          <a:pt x="900" y="136"/>
                        </a:lnTo>
                        <a:lnTo>
                          <a:pt x="900" y="0"/>
                        </a:lnTo>
                        <a:lnTo>
                          <a:pt x="0" y="0"/>
                        </a:lnTo>
                        <a:lnTo>
                          <a:pt x="0" y="711"/>
                        </a:lnTo>
                        <a:lnTo>
                          <a:pt x="449" y="711"/>
                        </a:lnTo>
                        <a:lnTo>
                          <a:pt x="449" y="136"/>
                        </a:lnTo>
                        <a:close/>
                        <a:moveTo>
                          <a:pt x="283" y="528"/>
                        </a:moveTo>
                        <a:lnTo>
                          <a:pt x="157" y="528"/>
                        </a:lnTo>
                        <a:lnTo>
                          <a:pt x="157" y="500"/>
                        </a:lnTo>
                        <a:lnTo>
                          <a:pt x="283" y="500"/>
                        </a:lnTo>
                        <a:lnTo>
                          <a:pt x="283" y="528"/>
                        </a:lnTo>
                        <a:close/>
                        <a:moveTo>
                          <a:pt x="283" y="421"/>
                        </a:moveTo>
                        <a:lnTo>
                          <a:pt x="157" y="421"/>
                        </a:lnTo>
                        <a:lnTo>
                          <a:pt x="157" y="393"/>
                        </a:lnTo>
                        <a:lnTo>
                          <a:pt x="283" y="393"/>
                        </a:lnTo>
                        <a:lnTo>
                          <a:pt x="283" y="421"/>
                        </a:lnTo>
                        <a:close/>
                        <a:moveTo>
                          <a:pt x="283" y="317"/>
                        </a:moveTo>
                        <a:lnTo>
                          <a:pt x="157" y="317"/>
                        </a:lnTo>
                        <a:lnTo>
                          <a:pt x="157" y="288"/>
                        </a:lnTo>
                        <a:lnTo>
                          <a:pt x="283" y="288"/>
                        </a:lnTo>
                        <a:lnTo>
                          <a:pt x="283" y="317"/>
                        </a:lnTo>
                        <a:close/>
                        <a:moveTo>
                          <a:pt x="283" y="212"/>
                        </a:moveTo>
                        <a:lnTo>
                          <a:pt x="157" y="212"/>
                        </a:lnTo>
                        <a:lnTo>
                          <a:pt x="157" y="184"/>
                        </a:lnTo>
                        <a:lnTo>
                          <a:pt x="283" y="184"/>
                        </a:lnTo>
                        <a:lnTo>
                          <a:pt x="283" y="212"/>
                        </a:lnTo>
                        <a:close/>
                      </a:path>
                    </a:pathLst>
                  </a:custGeom>
                  <a:grpFill/>
                  <a:ln w="28575">
                    <a:solidFill>
                      <a:schemeClr val="bg1"/>
                    </a:solidFill>
                    <a:round/>
                  </a:ln>
                </p:spPr>
                <p:txBody>
                  <a:bodyPr anchor="t" anchorCtr="0" bIns="45720" compatLnSpc="1" lIns="91440" numCol="1" rIns="91440" tIns="45720" vert="horz" wrap="square">
                    <a:prstTxWarp prst="textNoShape">
                      <a:avLst/>
                    </a:prstTxWarp>
                  </a:bodyPr>
                  <a:lstStyle/>
                  <a:p>
                    <a:endParaRPr altLang="en-US" lang="zh-CN"/>
                  </a:p>
                </p:txBody>
              </p:sp>
              <p:sp>
                <p:nvSpPr>
                  <p:cNvPr id="65" name="Freeform 24"/>
                  <p:cNvSpPr>
                    <a:spLocks noEditPoints="1"/>
                  </p:cNvSpPr>
                  <p:nvPr/>
                </p:nvSpPr>
                <p:spPr bwMode="auto">
                  <a:xfrm>
                    <a:off x="1968" y="3212"/>
                    <a:ext cx="1107" cy="382"/>
                  </a:xfrm>
                  <a:custGeom>
                    <a:gdLst>
                      <a:gd fmla="*/ 189 w 466" name="T0"/>
                      <a:gd fmla="*/ 84 h 161" name="T1"/>
                      <a:gd fmla="*/ 189 w 466" name="T2"/>
                      <a:gd fmla="*/ 0 h 161" name="T3"/>
                      <a:gd fmla="*/ 0 w 466" name="T4"/>
                      <a:gd fmla="*/ 0 h 161" name="T5"/>
                      <a:gd fmla="*/ 0 w 466" name="T6"/>
                      <a:gd fmla="*/ 161 h 161" name="T7"/>
                      <a:gd fmla="*/ 466 w 466" name="T8"/>
                      <a:gd fmla="*/ 161 h 161" name="T9"/>
                      <a:gd fmla="*/ 466 w 466" name="T10"/>
                      <a:gd fmla="*/ 84 h 161" name="T11"/>
                      <a:gd fmla="*/ 189 w 466" name="T12"/>
                      <a:gd fmla="*/ 84 h 161" name="T13"/>
                      <a:gd fmla="*/ 92 w 466" name="T14"/>
                      <a:gd fmla="*/ 121 h 161" name="T15"/>
                      <a:gd fmla="*/ 48 w 466" name="T16"/>
                      <a:gd fmla="*/ 76 h 161" name="T17"/>
                      <a:gd fmla="*/ 92 w 466" name="T18"/>
                      <a:gd fmla="*/ 32 h 161" name="T19"/>
                      <a:gd fmla="*/ 137 w 466" name="T20"/>
                      <a:gd fmla="*/ 76 h 161" name="T21"/>
                      <a:gd fmla="*/ 92 w 466" name="T22"/>
                      <a:gd fmla="*/ 121 h 161" name="T23"/>
                    </a:gdLst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b="b" l="0" r="r" t="0"/>
                    <a:pathLst>
                      <a:path h="161" w="466">
                        <a:moveTo>
                          <a:pt x="189" y="84"/>
                        </a:moveTo>
                        <a:cubicBezTo>
                          <a:pt x="189" y="0"/>
                          <a:pt x="189" y="0"/>
                          <a:pt x="189" y="0"/>
                        </a:cubicBezTo>
                        <a:cubicBezTo>
                          <a:pt x="0" y="0"/>
                          <a:pt x="0" y="0"/>
                          <a:pt x="0" y="0"/>
                        </a:cubicBezTo>
                        <a:cubicBezTo>
                          <a:pt x="0" y="161"/>
                          <a:pt x="0" y="161"/>
                          <a:pt x="0" y="161"/>
                        </a:cubicBezTo>
                        <a:cubicBezTo>
                          <a:pt x="466" y="161"/>
                          <a:pt x="466" y="161"/>
                          <a:pt x="466" y="161"/>
                        </a:cubicBezTo>
                        <a:cubicBezTo>
                          <a:pt x="466" y="84"/>
                          <a:pt x="466" y="84"/>
                          <a:pt x="466" y="84"/>
                        </a:cubicBezTo>
                        <a:lnTo>
                          <a:pt x="189" y="84"/>
                        </a:lnTo>
                        <a:close/>
                        <a:moveTo>
                          <a:pt x="92" y="121"/>
                        </a:moveTo>
                        <a:cubicBezTo>
                          <a:pt x="68" y="121"/>
                          <a:pt x="48" y="101"/>
                          <a:pt x="48" y="76"/>
                        </a:cubicBezTo>
                        <a:cubicBezTo>
                          <a:pt x="48" y="52"/>
                          <a:pt x="68" y="32"/>
                          <a:pt x="92" y="32"/>
                        </a:cubicBezTo>
                        <a:cubicBezTo>
                          <a:pt x="117" y="32"/>
                          <a:pt x="137" y="52"/>
                          <a:pt x="137" y="76"/>
                        </a:cubicBezTo>
                        <a:cubicBezTo>
                          <a:pt x="137" y="101"/>
                          <a:pt x="117" y="121"/>
                          <a:pt x="92" y="121"/>
                        </a:cubicBezTo>
                        <a:close/>
                      </a:path>
                    </a:pathLst>
                  </a:custGeom>
                  <a:grpFill/>
                  <a:ln w="28575">
                    <a:solidFill>
                      <a:schemeClr val="bg1"/>
                    </a:solidFill>
                    <a:round/>
                  </a:ln>
                </p:spPr>
                <p:txBody>
                  <a:bodyPr anchor="t" anchorCtr="0" bIns="45720" compatLnSpc="1" lIns="91440" numCol="1" rIns="91440" tIns="45720" vert="horz" wrap="square">
                    <a:prstTxWarp prst="textNoShape">
                      <a:avLst/>
                    </a:prstTxWarp>
                  </a:bodyPr>
                  <a:lstStyle/>
                  <a:p>
                    <a:endParaRPr altLang="en-US" lang="zh-CN"/>
                  </a:p>
                </p:txBody>
              </p:sp>
              <p:sp>
                <p:nvSpPr>
                  <p:cNvPr id="66" name="Oval 25"/>
                  <p:cNvSpPr>
                    <a:spLocks noChangeArrowheads="1"/>
                  </p:cNvSpPr>
                  <p:nvPr/>
                </p:nvSpPr>
                <p:spPr bwMode="auto">
                  <a:xfrm>
                    <a:off x="2111" y="3292"/>
                    <a:ext cx="154" cy="155"/>
                  </a:xfrm>
                  <a:prstGeom prst="ellipse">
                    <a:avLst/>
                  </a:prstGeom>
                  <a:noFill/>
                  <a:ln w="19050">
                    <a:noFill/>
                    <a:round/>
                  </a:ln>
                </p:spPr>
                <p:txBody>
                  <a:bodyPr anchor="t" anchorCtr="0" bIns="45720" compatLnSpc="1" lIns="91440" numCol="1" rIns="91440" tIns="45720" vert="horz" wrap="square">
                    <a:prstTxWarp prst="textNoShape">
                      <a:avLst/>
                    </a:prstTxWarp>
                  </a:bodyPr>
                  <a:lstStyle/>
                  <a:p>
                    <a:endParaRPr altLang="en-US" lang="zh-CN"/>
                  </a:p>
                </p:txBody>
              </p:sp>
            </p:grpSp>
            <p:sp>
              <p:nvSpPr>
                <p:cNvPr id="2" name="椭圆 1"/>
                <p:cNvSpPr/>
                <p:nvPr/>
              </p:nvSpPr>
              <p:spPr>
                <a:xfrm>
                  <a:off x="7564466" y="3618563"/>
                  <a:ext cx="96976" cy="96974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  <p:grpSp>
          <p:nvGrpSpPr>
            <p:cNvPr id="10" name="组合 9"/>
            <p:cNvGrpSpPr/>
            <p:nvPr/>
          </p:nvGrpSpPr>
          <p:grpSpPr>
            <a:xfrm>
              <a:off x="7245856" y="4048621"/>
              <a:ext cx="1132668" cy="1132668"/>
              <a:chOff x="7245856" y="4786086"/>
              <a:chExt cx="1132668" cy="1132668"/>
            </a:xfrm>
          </p:grpSpPr>
          <p:sp>
            <p:nvSpPr>
              <p:cNvPr id="186" name="椭圆 185"/>
              <p:cNvSpPr/>
              <p:nvPr/>
            </p:nvSpPr>
            <p:spPr>
              <a:xfrm>
                <a:off x="7245856" y="4786086"/>
                <a:ext cx="1132668" cy="1132668"/>
              </a:xfrm>
              <a:prstGeom prst="ellipse">
                <a:avLst/>
              </a:prstGeom>
              <a:gradFill>
                <a:gsLst>
                  <a:gs pos="50000">
                    <a:srgbClr val="F7596A"/>
                  </a:gs>
                  <a:gs pos="0">
                    <a:srgbClr val="FC9358"/>
                  </a:gs>
                  <a:gs pos="100000">
                    <a:srgbClr val="F32E72"/>
                  </a:gs>
                </a:gsLst>
                <a:lin ang="2700000" scaled="1"/>
              </a:gra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9" name="组合 8"/>
              <p:cNvGrpSpPr/>
              <p:nvPr/>
            </p:nvGrpSpPr>
            <p:grpSpPr>
              <a:xfrm>
                <a:off x="7468949" y="5122934"/>
                <a:ext cx="686110" cy="463314"/>
                <a:chOff x="7468949" y="5122934"/>
                <a:chExt cx="686110" cy="463314"/>
              </a:xfrm>
            </p:grpSpPr>
            <p:grpSp>
              <p:nvGrpSpPr>
                <p:cNvPr id="145" name="组合 144"/>
                <p:cNvGrpSpPr/>
                <p:nvPr/>
              </p:nvGrpSpPr>
              <p:grpSpPr>
                <a:xfrm>
                  <a:off x="7468949" y="5128002"/>
                  <a:ext cx="686110" cy="440478"/>
                  <a:chOff x="5186363" y="1670893"/>
                  <a:chExt cx="976312" cy="337853"/>
                </a:xfrm>
              </p:grpSpPr>
              <p:sp>
                <p:nvSpPr>
                  <p:cNvPr id="143" name="矩形 142"/>
                  <p:cNvSpPr/>
                  <p:nvPr/>
                </p:nvSpPr>
                <p:spPr>
                  <a:xfrm>
                    <a:off x="5269553" y="1670893"/>
                    <a:ext cx="811069" cy="68277"/>
                  </a:xfrm>
                  <a:prstGeom prst="rect">
                    <a:avLst/>
                  </a:prstGeom>
                  <a:noFill/>
                  <a:ln w="28575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279" name="矩形 278"/>
                  <p:cNvSpPr/>
                  <p:nvPr/>
                </p:nvSpPr>
                <p:spPr>
                  <a:xfrm>
                    <a:off x="5230122" y="1804036"/>
                    <a:ext cx="894437" cy="68277"/>
                  </a:xfrm>
                  <a:prstGeom prst="rect">
                    <a:avLst/>
                  </a:prstGeom>
                  <a:noFill/>
                  <a:ln w="28575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144" name="梯形 143"/>
                  <p:cNvSpPr/>
                  <p:nvPr/>
                </p:nvSpPr>
                <p:spPr>
                  <a:xfrm>
                    <a:off x="5229225" y="1736789"/>
                    <a:ext cx="890588" cy="68400"/>
                  </a:xfrm>
                  <a:prstGeom prst="trapezoid">
                    <a:avLst>
                      <a:gd fmla="val 31963" name="adj"/>
                    </a:avLst>
                  </a:prstGeom>
                  <a:noFill/>
                  <a:ln w="28575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r>
                      <a:rPr altLang="zh-CN" lang="en-US" smtClean="0"/>
                      <a:t> </a:t>
                    </a:r>
                  </a:p>
                </p:txBody>
              </p:sp>
              <p:sp>
                <p:nvSpPr>
                  <p:cNvPr id="281" name="梯形 280"/>
                  <p:cNvSpPr/>
                  <p:nvPr/>
                </p:nvSpPr>
                <p:spPr>
                  <a:xfrm>
                    <a:off x="5186363" y="1872193"/>
                    <a:ext cx="976312" cy="68400"/>
                  </a:xfrm>
                  <a:prstGeom prst="trapezoid">
                    <a:avLst>
                      <a:gd fmla="val 31963" name="adj"/>
                    </a:avLst>
                  </a:prstGeom>
                  <a:noFill/>
                  <a:ln w="28575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282" name="矩形 281"/>
                  <p:cNvSpPr/>
                  <p:nvPr/>
                </p:nvSpPr>
                <p:spPr>
                  <a:xfrm>
                    <a:off x="5186363" y="1940469"/>
                    <a:ext cx="975179" cy="68277"/>
                  </a:xfrm>
                  <a:prstGeom prst="rect">
                    <a:avLst/>
                  </a:prstGeom>
                  <a:noFill/>
                  <a:ln w="28575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  <p:sp>
              <p:nvSpPr>
                <p:cNvPr id="3" name="梯形 2"/>
                <p:cNvSpPr/>
                <p:nvPr/>
              </p:nvSpPr>
              <p:spPr>
                <a:xfrm>
                  <a:off x="7715749" y="5122934"/>
                  <a:ext cx="180353" cy="463314"/>
                </a:xfrm>
                <a:prstGeom prst="trapezoid">
                  <a:avLst>
                    <a:gd fmla="val 14437" name="adj"/>
                  </a:avLst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</p:grpSp>
      <p:grpSp>
        <p:nvGrpSpPr>
          <p:cNvPr id="21" name="组合 20"/>
          <p:cNvGrpSpPr/>
          <p:nvPr/>
        </p:nvGrpSpPr>
        <p:grpSpPr>
          <a:xfrm>
            <a:off x="3014250" y="5452478"/>
            <a:ext cx="8518920" cy="1160769"/>
            <a:chOff x="3014250" y="5591348"/>
            <a:chExt cx="8518920" cy="1160769"/>
          </a:xfrm>
        </p:grpSpPr>
        <p:sp>
          <p:nvSpPr>
            <p:cNvPr id="139" name="任意多边形 138"/>
            <p:cNvSpPr/>
            <p:nvPr/>
          </p:nvSpPr>
          <p:spPr>
            <a:xfrm>
              <a:off x="3014250" y="5591348"/>
              <a:ext cx="8518920" cy="1160769"/>
            </a:xfrm>
            <a:custGeom>
              <a:gdLst>
                <a:gd fmla="*/ 4243428 w 8518920" name="connsiteX0"/>
                <a:gd fmla="*/ 0 h 1160769" name="connsiteY0"/>
                <a:gd fmla="*/ 4677211 w 8518920" name="connsiteX1"/>
                <a:gd fmla="*/ 378035 h 1160769" name="connsiteY1"/>
                <a:gd fmla="*/ 8388462 w 8518920" name="connsiteX2"/>
                <a:gd fmla="*/ 378035 h 1160769" name="connsiteY2"/>
                <a:gd fmla="*/ 8518920 w 8518920" name="connsiteX3"/>
                <a:gd fmla="*/ 508493 h 1160769" name="connsiteY3"/>
                <a:gd fmla="*/ 8518920 w 8518920" name="connsiteX4"/>
                <a:gd fmla="*/ 1030311 h 1160769" name="connsiteY4"/>
                <a:gd fmla="*/ 8388462 w 8518920" name="connsiteX5"/>
                <a:gd fmla="*/ 1160769 h 1160769" name="connsiteY5"/>
                <a:gd fmla="*/ 130458 w 8518920" name="connsiteX6"/>
                <a:gd fmla="*/ 1160769 h 1160769" name="connsiteY6"/>
                <a:gd fmla="*/ 0 w 8518920" name="connsiteX7"/>
                <a:gd fmla="*/ 1030311 h 1160769" name="connsiteY7"/>
                <a:gd fmla="*/ 0 w 8518920" name="connsiteX8"/>
                <a:gd fmla="*/ 508493 h 1160769" name="connsiteY8"/>
                <a:gd fmla="*/ 130458 w 8518920" name="connsiteX9"/>
                <a:gd fmla="*/ 378035 h 1160769" name="connsiteY9"/>
                <a:gd fmla="*/ 3809646 w 8518920" name="connsiteX10"/>
                <a:gd fmla="*/ 378035 h 1160769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1160769" w="8518920">
                  <a:moveTo>
                    <a:pt x="4243428" y="0"/>
                  </a:moveTo>
                  <a:lnTo>
                    <a:pt x="4677211" y="378035"/>
                  </a:lnTo>
                  <a:lnTo>
                    <a:pt x="8388462" y="378035"/>
                  </a:lnTo>
                  <a:cubicBezTo>
                    <a:pt x="8460512" y="378035"/>
                    <a:pt x="8518920" y="436443"/>
                    <a:pt x="8518920" y="508493"/>
                  </a:cubicBezTo>
                  <a:lnTo>
                    <a:pt x="8518920" y="1030311"/>
                  </a:lnTo>
                  <a:cubicBezTo>
                    <a:pt x="8518920" y="1102361"/>
                    <a:pt x="8460512" y="1160769"/>
                    <a:pt x="8388462" y="1160769"/>
                  </a:cubicBezTo>
                  <a:lnTo>
                    <a:pt x="130458" y="1160769"/>
                  </a:lnTo>
                  <a:cubicBezTo>
                    <a:pt x="58408" y="1160769"/>
                    <a:pt x="0" y="1102361"/>
                    <a:pt x="0" y="1030311"/>
                  </a:cubicBezTo>
                  <a:lnTo>
                    <a:pt x="0" y="508493"/>
                  </a:lnTo>
                  <a:cubicBezTo>
                    <a:pt x="0" y="436443"/>
                    <a:pt x="58408" y="378035"/>
                    <a:pt x="130458" y="378035"/>
                  </a:cubicBezTo>
                  <a:lnTo>
                    <a:pt x="3809646" y="378035"/>
                  </a:lnTo>
                  <a:close/>
                </a:path>
              </a:pathLst>
            </a:custGeom>
            <a:solidFill>
              <a:schemeClr val="bg1"/>
            </a:solidFill>
            <a:ln w="38100">
              <a:solidFill>
                <a:srgbClr val="F53F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3219981" y="6167910"/>
              <a:ext cx="8080063" cy="396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mtClean="0" sz="2000">
                  <a:solidFill>
                    <a:srgbClr val="F5466C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用户体验设计就是解决产品使用过程中的难题，让产品变得简单易用</a:t>
              </a:r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2324717" y="989740"/>
            <a:ext cx="554396" cy="4134168"/>
            <a:chOff x="2407660" y="853980"/>
            <a:chExt cx="554396" cy="4134168"/>
          </a:xfrm>
        </p:grpSpPr>
        <p:sp>
          <p:nvSpPr>
            <p:cNvPr id="56" name="文本框 55"/>
            <p:cNvSpPr txBox="1"/>
            <p:nvPr/>
          </p:nvSpPr>
          <p:spPr>
            <a:xfrm>
              <a:off x="2410339" y="866138"/>
              <a:ext cx="548640" cy="4122010"/>
            </a:xfrm>
            <a:prstGeom prst="rect">
              <a:avLst/>
            </a:prstGeom>
            <a:gradFill>
              <a:gsLst>
                <a:gs pos="50000">
                  <a:srgbClr val="F7596A"/>
                </a:gs>
                <a:gs pos="0">
                  <a:srgbClr val="FC9358"/>
                </a:gs>
                <a:gs pos="100000">
                  <a:srgbClr val="F32E72"/>
                </a:gs>
              </a:gsLst>
              <a:lin ang="2700000" scaled="1"/>
            </a:gradFill>
            <a:ln>
              <a:noFill/>
            </a:ln>
          </p:spPr>
          <p:txBody>
            <a:bodyPr rtlCol="0" vert="eaVert" wrap="square">
              <a:spAutoFit/>
            </a:bodyPr>
            <a:lstStyle/>
            <a:p>
              <a:pPr algn="ctr"/>
              <a:r>
                <a:rPr altLang="en-US" b="1" lang="zh-CN" smtClean="0" sz="2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而这些其实很好解决</a:t>
              </a:r>
            </a:p>
          </p:txBody>
        </p:sp>
        <p:sp>
          <p:nvSpPr>
            <p:cNvPr id="57" name="半闭框 56"/>
            <p:cNvSpPr/>
            <p:nvPr/>
          </p:nvSpPr>
          <p:spPr>
            <a:xfrm>
              <a:off x="2407660" y="853980"/>
              <a:ext cx="304337" cy="300413"/>
            </a:xfrm>
            <a:prstGeom prst="halfFrame">
              <a:avLst>
                <a:gd fmla="val 22375" name="adj1"/>
                <a:gd fmla="val 22377" name="adj2"/>
              </a:avLst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58" name="半闭框 57"/>
            <p:cNvSpPr/>
            <p:nvPr/>
          </p:nvSpPr>
          <p:spPr>
            <a:xfrm flipH="1" flipV="1">
              <a:off x="2657719" y="4687735"/>
              <a:ext cx="304337" cy="300413"/>
            </a:xfrm>
            <a:prstGeom prst="halfFrame">
              <a:avLst>
                <a:gd fmla="val 22375" name="adj1"/>
                <a:gd fmla="val 22377" name="adj2"/>
              </a:avLst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grpSp>
        <p:nvGrpSpPr>
          <p:cNvPr id="75" name="组合 74"/>
          <p:cNvGrpSpPr/>
          <p:nvPr/>
        </p:nvGrpSpPr>
        <p:grpSpPr>
          <a:xfrm>
            <a:off x="91360" y="59961"/>
            <a:ext cx="1424713" cy="6738078"/>
            <a:chOff x="91360" y="59961"/>
            <a:chExt cx="1424713" cy="6738078"/>
          </a:xfrm>
        </p:grpSpPr>
        <p:sp>
          <p:nvSpPr>
            <p:cNvPr id="76" name="圆角矩形 75"/>
            <p:cNvSpPr/>
            <p:nvPr/>
          </p:nvSpPr>
          <p:spPr>
            <a:xfrm>
              <a:off x="91360" y="59961"/>
              <a:ext cx="1424712" cy="6738078"/>
            </a:xfrm>
            <a:prstGeom prst="roundRect">
              <a:avLst/>
            </a:prstGeom>
            <a:solidFill>
              <a:schemeClr val="bg1"/>
            </a:solidFill>
            <a:ln w="38100">
              <a:gradFill flip="none" rotWithShape="1">
                <a:gsLst>
                  <a:gs pos="0">
                    <a:srgbClr val="FB8A5A"/>
                  </a:gs>
                  <a:gs pos="50000">
                    <a:srgbClr val="F85F65"/>
                  </a:gs>
                  <a:gs pos="100000">
                    <a:srgbClr val="F43370"/>
                  </a:gs>
                </a:gsLst>
                <a:lin ang="27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7" name="文本框 76"/>
            <p:cNvSpPr txBox="1"/>
            <p:nvPr/>
          </p:nvSpPr>
          <p:spPr>
            <a:xfrm>
              <a:off x="621318" y="1041691"/>
              <a:ext cx="356033" cy="44805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 sz="3200">
                  <a:latin charset="-122" panose="03000509000000000000" pitchFamily="65" typeface="方正粗宋简体"/>
                  <a:ea charset="-122" panose="03000509000000000000" pitchFamily="65" typeface="方正粗宋简体"/>
                </a:rPr>
                <a:t>什么是用户体验设计</a:t>
              </a:r>
            </a:p>
          </p:txBody>
        </p:sp>
        <p:sp>
          <p:nvSpPr>
            <p:cNvPr id="78" name="圆角矩形 77"/>
            <p:cNvSpPr/>
            <p:nvPr/>
          </p:nvSpPr>
          <p:spPr>
            <a:xfrm>
              <a:off x="235093" y="5597051"/>
              <a:ext cx="1137246" cy="1016196"/>
            </a:xfrm>
            <a:prstGeom prst="roundRect">
              <a:avLst/>
            </a:prstGeom>
            <a:gradFill flip="none" rotWithShape="1">
              <a:gsLst>
                <a:gs pos="0">
                  <a:srgbClr val="FC9358"/>
                </a:gs>
                <a:gs pos="50000">
                  <a:srgbClr val="F86165"/>
                </a:gs>
                <a:gs pos="100000">
                  <a:srgbClr val="F32E72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9" name="文本框 78"/>
            <p:cNvSpPr txBox="1"/>
            <p:nvPr/>
          </p:nvSpPr>
          <p:spPr>
            <a:xfrm>
              <a:off x="235093" y="5659139"/>
              <a:ext cx="1128482" cy="9448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 sz="2800">
                  <a:solidFill>
                    <a:schemeClr val="bg1"/>
                  </a:solidFill>
                  <a:latin charset="-122" panose="03000509000000000000" pitchFamily="65" typeface="方正粗宋简体"/>
                  <a:ea charset="-122" panose="03000509000000000000" pitchFamily="65" typeface="方正粗宋简体"/>
                </a:rPr>
                <a:t>用户体验</a:t>
              </a:r>
            </a:p>
          </p:txBody>
        </p:sp>
        <p:sp>
          <p:nvSpPr>
            <p:cNvPr id="80" name="矩形 79"/>
            <p:cNvSpPr/>
            <p:nvPr/>
          </p:nvSpPr>
          <p:spPr>
            <a:xfrm>
              <a:off x="91361" y="387275"/>
              <a:ext cx="1424712" cy="469624"/>
            </a:xfrm>
            <a:prstGeom prst="rect">
              <a:avLst/>
            </a:prstGeom>
            <a:gradFill flip="none" rotWithShape="1">
              <a:gsLst>
                <a:gs pos="0">
                  <a:srgbClr val="FC9358"/>
                </a:gs>
                <a:gs pos="50000">
                  <a:srgbClr val="F86165"/>
                </a:gs>
                <a:gs pos="100000">
                  <a:srgbClr val="F32E72"/>
                </a:gs>
              </a:gsLst>
              <a:lin ang="2700000" scaled="1"/>
            </a:gra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b="1" lang="en-US" smtClean="0" sz="2800">
                  <a:solidFill>
                    <a:schemeClr val="bg1"/>
                  </a:solidFill>
                  <a:latin charset="-122" panose="03000509000000000000" pitchFamily="65" typeface="方正粗宋简体"/>
                  <a:ea charset="-122" panose="03000509000000000000" pitchFamily="65" typeface="方正粗宋简体"/>
                </a:rPr>
                <a:t>01</a:t>
              </a:r>
            </a:p>
          </p:txBody>
        </p:sp>
      </p:grpSp>
    </p:spTree>
    <p:extLst>
      <p:ext uri="{BB962C8B-B14F-4D97-AF65-F5344CB8AC3E}">
        <p14:creationId val="2495036229"/>
      </p:ext>
    </p:extLst>
  </p:cSld>
  <p:clrMapOvr>
    <a:masterClrMapping/>
  </p:clrMapOvr>
  <p:transition/>
  <p:timing/>
</p:sld>
</file>

<file path=ppt/slides/slide3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圆角矩形 7"/>
          <p:cNvSpPr/>
          <p:nvPr/>
        </p:nvSpPr>
        <p:spPr>
          <a:xfrm>
            <a:off x="92953" y="59961"/>
            <a:ext cx="1424712" cy="6738078"/>
          </a:xfrm>
          <a:prstGeom prst="roundRect">
            <a:avLst/>
          </a:prstGeom>
          <a:solidFill>
            <a:schemeClr val="bg1"/>
          </a:solidFill>
          <a:ln w="38100">
            <a:gradFill>
              <a:gsLst>
                <a:gs pos="0">
                  <a:srgbClr val="F56FC8"/>
                </a:gs>
                <a:gs pos="100000">
                  <a:srgbClr val="ED55AE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圆角矩形 8"/>
          <p:cNvSpPr/>
          <p:nvPr/>
        </p:nvSpPr>
        <p:spPr>
          <a:xfrm>
            <a:off x="236686" y="5597051"/>
            <a:ext cx="1137246" cy="1016196"/>
          </a:xfrm>
          <a:prstGeom prst="roundRect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文本框 9"/>
          <p:cNvSpPr txBox="1"/>
          <p:nvPr/>
        </p:nvSpPr>
        <p:spPr>
          <a:xfrm>
            <a:off x="243069" y="5874315"/>
            <a:ext cx="112848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表现层</a:t>
            </a:r>
          </a:p>
        </p:txBody>
      </p:sp>
      <p:sp>
        <p:nvSpPr>
          <p:cNvPr id="23" name="椭圆 22"/>
          <p:cNvSpPr/>
          <p:nvPr/>
        </p:nvSpPr>
        <p:spPr>
          <a:xfrm>
            <a:off x="5730240" y="2353214"/>
            <a:ext cx="1747520" cy="1747520"/>
          </a:xfrm>
          <a:prstGeom prst="ellipse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zh-CN" b="1" lang="en-US" smtClean="0" sz="240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91361" y="387275"/>
            <a:ext cx="1424712" cy="469624"/>
          </a:xfrm>
          <a:prstGeom prst="rect">
            <a:avLst/>
          </a:prstGeom>
          <a:gradFill>
            <a:gsLst>
              <a:gs pos="0">
                <a:srgbClr val="F56FC8"/>
              </a:gs>
              <a:gs pos="100000">
                <a:srgbClr val="ED55AE"/>
              </a:gs>
            </a:gsLst>
            <a:lin ang="54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28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01</a:t>
            </a:r>
          </a:p>
        </p:txBody>
      </p:sp>
      <p:sp>
        <p:nvSpPr>
          <p:cNvPr id="12" name="椭圆 11"/>
          <p:cNvSpPr/>
          <p:nvPr/>
        </p:nvSpPr>
        <p:spPr>
          <a:xfrm>
            <a:off x="5921612" y="2536396"/>
            <a:ext cx="1364776" cy="1364776"/>
          </a:xfrm>
          <a:prstGeom prst="ellipse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感知设计</a:t>
            </a:r>
          </a:p>
        </p:txBody>
      </p:sp>
      <p:sp>
        <p:nvSpPr>
          <p:cNvPr id="24" name="椭圆 23"/>
          <p:cNvSpPr/>
          <p:nvPr/>
        </p:nvSpPr>
        <p:spPr>
          <a:xfrm>
            <a:off x="8021377" y="2459343"/>
            <a:ext cx="1518882" cy="1518882"/>
          </a:xfrm>
          <a:prstGeom prst="ellipse">
            <a:avLst/>
          </a:prstGeom>
          <a:gradFill>
            <a:gsLst>
              <a:gs pos="50000">
                <a:srgbClr val="F163BC">
                  <a:alpha val="50000"/>
                </a:srgbClr>
              </a:gs>
              <a:gs pos="0">
                <a:srgbClr val="FC88E1">
                  <a:alpha val="50000"/>
                </a:srgbClr>
              </a:gs>
              <a:gs pos="100000">
                <a:srgbClr val="E53E96">
                  <a:alpha val="50000"/>
                </a:srgbClr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zh-CN" b="1" lang="en-US" smtClean="0" sz="240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3667741" y="2459343"/>
            <a:ext cx="1518882" cy="1518882"/>
          </a:xfrm>
          <a:prstGeom prst="ellipse">
            <a:avLst/>
          </a:prstGeom>
          <a:gradFill>
            <a:gsLst>
              <a:gs pos="50000">
                <a:srgbClr val="F163BC">
                  <a:alpha val="50000"/>
                </a:srgbClr>
              </a:gs>
              <a:gs pos="0">
                <a:srgbClr val="FC88E1">
                  <a:alpha val="50000"/>
                </a:srgbClr>
              </a:gs>
              <a:gs pos="100000">
                <a:srgbClr val="E53E96">
                  <a:alpha val="50000"/>
                </a:srgbClr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zh-CN" b="1" lang="en-US" smtClean="0" sz="240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6" name="椭圆 25"/>
          <p:cNvSpPr/>
          <p:nvPr/>
        </p:nvSpPr>
        <p:spPr>
          <a:xfrm>
            <a:off x="5844559" y="4531411"/>
            <a:ext cx="1518882" cy="1518882"/>
          </a:xfrm>
          <a:prstGeom prst="ellipse">
            <a:avLst/>
          </a:prstGeom>
          <a:gradFill>
            <a:gsLst>
              <a:gs pos="50000">
                <a:srgbClr val="F163BC">
                  <a:alpha val="50000"/>
                </a:srgbClr>
              </a:gs>
              <a:gs pos="0">
                <a:srgbClr val="FC88E1">
                  <a:alpha val="50000"/>
                </a:srgbClr>
              </a:gs>
              <a:gs pos="100000">
                <a:srgbClr val="E53E96">
                  <a:alpha val="50000"/>
                </a:srgbClr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zh-CN" b="1" lang="en-US" smtClean="0" sz="240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1" name="椭圆 20"/>
          <p:cNvSpPr/>
          <p:nvPr/>
        </p:nvSpPr>
        <p:spPr>
          <a:xfrm>
            <a:off x="5844559" y="387275"/>
            <a:ext cx="1518882" cy="1518882"/>
          </a:xfrm>
          <a:prstGeom prst="ellipse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zh-CN" b="1" lang="en-US" smtClean="0" sz="240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5" name="椭圆 14"/>
          <p:cNvSpPr/>
          <p:nvPr/>
        </p:nvSpPr>
        <p:spPr>
          <a:xfrm>
            <a:off x="8215668" y="2653634"/>
            <a:ext cx="1130300" cy="113030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嗅觉</a:t>
            </a:r>
          </a:p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味觉</a:t>
            </a:r>
          </a:p>
        </p:txBody>
      </p:sp>
      <p:sp>
        <p:nvSpPr>
          <p:cNvPr id="16" name="椭圆 15"/>
          <p:cNvSpPr/>
          <p:nvPr/>
        </p:nvSpPr>
        <p:spPr>
          <a:xfrm>
            <a:off x="6038850" y="581566"/>
            <a:ext cx="1130300" cy="1130300"/>
          </a:xfrm>
          <a:prstGeom prst="ellipse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视觉</a:t>
            </a:r>
          </a:p>
        </p:txBody>
      </p:sp>
      <p:sp>
        <p:nvSpPr>
          <p:cNvPr id="17" name="椭圆 16"/>
          <p:cNvSpPr/>
          <p:nvPr/>
        </p:nvSpPr>
        <p:spPr>
          <a:xfrm>
            <a:off x="3862032" y="2653634"/>
            <a:ext cx="1130300" cy="113030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触觉</a:t>
            </a:r>
          </a:p>
        </p:txBody>
      </p:sp>
      <p:sp>
        <p:nvSpPr>
          <p:cNvPr id="18" name="椭圆 17"/>
          <p:cNvSpPr/>
          <p:nvPr/>
        </p:nvSpPr>
        <p:spPr>
          <a:xfrm>
            <a:off x="6038850" y="4725702"/>
            <a:ext cx="1130300" cy="113030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听觉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621318" y="2187732"/>
            <a:ext cx="356033" cy="2042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3200">
                <a:latin charset="-122" panose="03000509000000000000" pitchFamily="65" typeface="方正粗宋简体"/>
                <a:ea charset="-122" panose="03000509000000000000" pitchFamily="65" typeface="方正粗宋简体"/>
              </a:rPr>
              <a:t>忠于眼睛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4965192" y="6195228"/>
            <a:ext cx="3277617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感知设计主体是视觉设计</a:t>
            </a:r>
          </a:p>
        </p:txBody>
      </p:sp>
      <p:sp>
        <p:nvSpPr>
          <p:cNvPr id="3" name="任意多边形 2"/>
          <p:cNvSpPr/>
          <p:nvPr/>
        </p:nvSpPr>
        <p:spPr>
          <a:xfrm>
            <a:off x="7360920" y="1211580"/>
            <a:ext cx="1257300" cy="1272540"/>
          </a:xfrm>
          <a:custGeom>
            <a:gdLst>
              <a:gd fmla="*/ 0 w 1257300" name="connsiteX0"/>
              <a:gd fmla="*/ 0 h 1272540" name="connsiteY0"/>
              <a:gd fmla="*/ 1257300 w 1257300" name="connsiteX1"/>
              <a:gd fmla="*/ 1272540 h 1272540" name="connsiteY1"/>
              <a:gd fmla="*/ 1257300 w 1257300" name="connsiteX2"/>
              <a:gd fmla="*/ 1272540 h 127254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b="b" l="l" r="r" t="t"/>
            <a:pathLst>
              <a:path h="1272540" w="1257300">
                <a:moveTo>
                  <a:pt x="0" y="0"/>
                </a:moveTo>
                <a:cubicBezTo>
                  <a:pt x="647700" y="248920"/>
                  <a:pt x="1059180" y="756920"/>
                  <a:pt x="1257300" y="1272540"/>
                </a:cubicBezTo>
              </a:path>
            </a:pathLst>
          </a:custGeom>
          <a:noFill/>
          <a:ln w="38100">
            <a:solidFill>
              <a:srgbClr val="ED55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任意多边形 26"/>
          <p:cNvSpPr/>
          <p:nvPr/>
        </p:nvSpPr>
        <p:spPr>
          <a:xfrm flipH="1">
            <a:off x="4606271" y="1211580"/>
            <a:ext cx="1257300" cy="1272540"/>
          </a:xfrm>
          <a:custGeom>
            <a:gdLst>
              <a:gd fmla="*/ 0 w 1257300" name="connsiteX0"/>
              <a:gd fmla="*/ 0 h 1272540" name="connsiteY0"/>
              <a:gd fmla="*/ 1257300 w 1257300" name="connsiteX1"/>
              <a:gd fmla="*/ 1272540 h 1272540" name="connsiteY1"/>
              <a:gd fmla="*/ 1257300 w 1257300" name="connsiteX2"/>
              <a:gd fmla="*/ 1272540 h 127254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b="b" l="l" r="r" t="t"/>
            <a:pathLst>
              <a:path h="1272540" w="1257300">
                <a:moveTo>
                  <a:pt x="0" y="0"/>
                </a:moveTo>
                <a:cubicBezTo>
                  <a:pt x="647700" y="248920"/>
                  <a:pt x="1059180" y="756920"/>
                  <a:pt x="1257300" y="1272540"/>
                </a:cubicBezTo>
              </a:path>
            </a:pathLst>
          </a:custGeom>
          <a:noFill/>
          <a:ln w="38100">
            <a:solidFill>
              <a:srgbClr val="ED55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任意多边形 27"/>
          <p:cNvSpPr/>
          <p:nvPr/>
        </p:nvSpPr>
        <p:spPr>
          <a:xfrm flipH="1" flipV="1">
            <a:off x="4606271" y="3953448"/>
            <a:ext cx="1257300" cy="1272540"/>
          </a:xfrm>
          <a:custGeom>
            <a:gdLst>
              <a:gd fmla="*/ 0 w 1257300" name="connsiteX0"/>
              <a:gd fmla="*/ 0 h 1272540" name="connsiteY0"/>
              <a:gd fmla="*/ 1257300 w 1257300" name="connsiteX1"/>
              <a:gd fmla="*/ 1272540 h 1272540" name="connsiteY1"/>
              <a:gd fmla="*/ 1257300 w 1257300" name="connsiteX2"/>
              <a:gd fmla="*/ 1272540 h 127254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b="b" l="l" r="r" t="t"/>
            <a:pathLst>
              <a:path h="1272540" w="1257300">
                <a:moveTo>
                  <a:pt x="0" y="0"/>
                </a:moveTo>
                <a:cubicBezTo>
                  <a:pt x="647700" y="248920"/>
                  <a:pt x="1059180" y="756920"/>
                  <a:pt x="1257300" y="1272540"/>
                </a:cubicBezTo>
              </a:path>
            </a:pathLst>
          </a:custGeom>
          <a:noFill/>
          <a:ln w="38100">
            <a:solidFill>
              <a:srgbClr val="ED55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1" name="任意多边形 30"/>
          <p:cNvSpPr/>
          <p:nvPr/>
        </p:nvSpPr>
        <p:spPr>
          <a:xfrm flipV="1">
            <a:off x="7360920" y="3953448"/>
            <a:ext cx="1257300" cy="1272540"/>
          </a:xfrm>
          <a:custGeom>
            <a:gdLst>
              <a:gd fmla="*/ 0 w 1257300" name="connsiteX0"/>
              <a:gd fmla="*/ 0 h 1272540" name="connsiteY0"/>
              <a:gd fmla="*/ 1257300 w 1257300" name="connsiteX1"/>
              <a:gd fmla="*/ 1272540 h 1272540" name="connsiteY1"/>
              <a:gd fmla="*/ 1257300 w 1257300" name="connsiteX2"/>
              <a:gd fmla="*/ 1272540 h 127254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b="b" l="l" r="r" t="t"/>
            <a:pathLst>
              <a:path h="1272540" w="1257300">
                <a:moveTo>
                  <a:pt x="0" y="0"/>
                </a:moveTo>
                <a:cubicBezTo>
                  <a:pt x="647700" y="248920"/>
                  <a:pt x="1059180" y="756920"/>
                  <a:pt x="1257300" y="1272540"/>
                </a:cubicBezTo>
              </a:path>
            </a:pathLst>
          </a:custGeom>
          <a:noFill/>
          <a:ln w="38100">
            <a:solidFill>
              <a:srgbClr val="ED55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2439293450"/>
      </p:ext>
    </p:extLst>
  </p:cSld>
  <p:clrMapOvr>
    <a:masterClrMapping/>
  </p:clrMapOvr>
  <p:transition/>
  <p:timing/>
</p:sld>
</file>

<file path=ppt/slides/slide3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43" name="直接连接符 42"/>
          <p:cNvCxnSpPr>
            <a:stCxn id="16" idx="4"/>
            <a:endCxn id="21" idx="0"/>
          </p:cNvCxnSpPr>
          <p:nvPr/>
        </p:nvCxnSpPr>
        <p:spPr>
          <a:xfrm flipH="1">
            <a:off x="3640867" y="1693552"/>
            <a:ext cx="2963132" cy="453740"/>
          </a:xfrm>
          <a:prstGeom prst="line">
            <a:avLst/>
          </a:prstGeom>
          <a:noFill/>
          <a:ln w="38100">
            <a:solidFill>
              <a:srgbClr val="ED55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7" name="椭圆 36"/>
          <p:cNvSpPr/>
          <p:nvPr/>
        </p:nvSpPr>
        <p:spPr>
          <a:xfrm>
            <a:off x="3075717" y="1985250"/>
            <a:ext cx="1128816" cy="1128816"/>
          </a:xfrm>
          <a:prstGeom prst="ellipse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zh-CN" b="1" lang="en-US" smtClean="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cxnSp>
        <p:nvCxnSpPr>
          <p:cNvPr id="45" name="直接连接符 44"/>
          <p:cNvCxnSpPr>
            <a:stCxn id="16" idx="4"/>
            <a:endCxn id="22" idx="0"/>
          </p:cNvCxnSpPr>
          <p:nvPr/>
        </p:nvCxnSpPr>
        <p:spPr>
          <a:xfrm flipH="1">
            <a:off x="5616289" y="1693552"/>
            <a:ext cx="987710" cy="453740"/>
          </a:xfrm>
          <a:prstGeom prst="line">
            <a:avLst/>
          </a:prstGeom>
          <a:noFill/>
          <a:ln w="38100">
            <a:solidFill>
              <a:srgbClr val="ED55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7" name="直接连接符 46"/>
          <p:cNvCxnSpPr>
            <a:stCxn id="16" idx="4"/>
            <a:endCxn id="23" idx="0"/>
          </p:cNvCxnSpPr>
          <p:nvPr/>
        </p:nvCxnSpPr>
        <p:spPr>
          <a:xfrm>
            <a:off x="6603999" y="1693552"/>
            <a:ext cx="987712" cy="453740"/>
          </a:xfrm>
          <a:prstGeom prst="line">
            <a:avLst/>
          </a:prstGeom>
          <a:noFill/>
          <a:ln w="38100">
            <a:solidFill>
              <a:srgbClr val="ED55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9" name="直接连接符 48"/>
          <p:cNvCxnSpPr>
            <a:stCxn id="16" idx="4"/>
            <a:endCxn id="24" idx="0"/>
          </p:cNvCxnSpPr>
          <p:nvPr/>
        </p:nvCxnSpPr>
        <p:spPr>
          <a:xfrm>
            <a:off x="6603999" y="1693552"/>
            <a:ext cx="2963134" cy="453740"/>
          </a:xfrm>
          <a:prstGeom prst="line">
            <a:avLst/>
          </a:prstGeom>
          <a:noFill/>
          <a:ln w="38100">
            <a:solidFill>
              <a:srgbClr val="ED55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8" name="圆角矩形 7"/>
          <p:cNvSpPr/>
          <p:nvPr/>
        </p:nvSpPr>
        <p:spPr>
          <a:xfrm>
            <a:off x="92953" y="59961"/>
            <a:ext cx="1424712" cy="6738078"/>
          </a:xfrm>
          <a:prstGeom prst="roundRect">
            <a:avLst/>
          </a:prstGeom>
          <a:solidFill>
            <a:schemeClr val="bg1"/>
          </a:solidFill>
          <a:ln w="38100">
            <a:gradFill>
              <a:gsLst>
                <a:gs pos="0">
                  <a:srgbClr val="F56FC8"/>
                </a:gs>
                <a:gs pos="100000">
                  <a:srgbClr val="ED55AE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圆角矩形 8"/>
          <p:cNvSpPr/>
          <p:nvPr/>
        </p:nvSpPr>
        <p:spPr>
          <a:xfrm>
            <a:off x="236686" y="5597051"/>
            <a:ext cx="1137246" cy="1016196"/>
          </a:xfrm>
          <a:prstGeom prst="roundRect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文本框 9"/>
          <p:cNvSpPr txBox="1"/>
          <p:nvPr/>
        </p:nvSpPr>
        <p:spPr>
          <a:xfrm>
            <a:off x="243069" y="5874315"/>
            <a:ext cx="112848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表现层</a:t>
            </a:r>
          </a:p>
        </p:txBody>
      </p:sp>
      <p:sp>
        <p:nvSpPr>
          <p:cNvPr id="36" name="椭圆 35"/>
          <p:cNvSpPr/>
          <p:nvPr/>
        </p:nvSpPr>
        <p:spPr>
          <a:xfrm>
            <a:off x="5844559" y="387275"/>
            <a:ext cx="1518882" cy="1518882"/>
          </a:xfrm>
          <a:prstGeom prst="ellipse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zh-CN" b="1" lang="en-US" smtClean="0" sz="240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21318" y="1211038"/>
            <a:ext cx="356033" cy="3992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3200">
                <a:latin charset="-122" panose="03000509000000000000" pitchFamily="65" typeface="方正粗宋简体"/>
                <a:ea charset="-122" panose="03000509000000000000" pitchFamily="65" typeface="方正粗宋简体"/>
              </a:rPr>
              <a:t>视觉效果处理方法</a:t>
            </a:r>
          </a:p>
        </p:txBody>
      </p:sp>
      <p:sp>
        <p:nvSpPr>
          <p:cNvPr id="7" name="矩形 6"/>
          <p:cNvSpPr/>
          <p:nvPr/>
        </p:nvSpPr>
        <p:spPr>
          <a:xfrm>
            <a:off x="91361" y="387275"/>
            <a:ext cx="1424712" cy="469624"/>
          </a:xfrm>
          <a:prstGeom prst="rect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28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03</a:t>
            </a:r>
          </a:p>
        </p:txBody>
      </p:sp>
      <p:sp>
        <p:nvSpPr>
          <p:cNvPr id="16" name="椭圆 15"/>
          <p:cNvSpPr/>
          <p:nvPr/>
        </p:nvSpPr>
        <p:spPr>
          <a:xfrm>
            <a:off x="6038849" y="563252"/>
            <a:ext cx="1130300" cy="1130300"/>
          </a:xfrm>
          <a:prstGeom prst="ellipse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视觉</a:t>
            </a:r>
          </a:p>
        </p:txBody>
      </p:sp>
      <p:sp>
        <p:nvSpPr>
          <p:cNvPr id="21" name="椭圆 20"/>
          <p:cNvSpPr/>
          <p:nvPr/>
        </p:nvSpPr>
        <p:spPr>
          <a:xfrm>
            <a:off x="3238501" y="2147292"/>
            <a:ext cx="804732" cy="804732"/>
          </a:xfrm>
          <a:prstGeom prst="ellipse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视线</a:t>
            </a:r>
          </a:p>
        </p:txBody>
      </p:sp>
      <p:sp>
        <p:nvSpPr>
          <p:cNvPr id="48" name="椭圆 47"/>
          <p:cNvSpPr/>
          <p:nvPr/>
        </p:nvSpPr>
        <p:spPr>
          <a:xfrm>
            <a:off x="5051139" y="1985250"/>
            <a:ext cx="1128816" cy="1128816"/>
          </a:xfrm>
          <a:prstGeom prst="ellipse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zh-CN" b="1" lang="en-US" smtClean="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50" name="椭圆 49"/>
          <p:cNvSpPr/>
          <p:nvPr/>
        </p:nvSpPr>
        <p:spPr>
          <a:xfrm>
            <a:off x="7021363" y="1985250"/>
            <a:ext cx="1128816" cy="1128816"/>
          </a:xfrm>
          <a:prstGeom prst="ellipse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zh-CN" b="1" lang="en-US" smtClean="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51" name="椭圆 50"/>
          <p:cNvSpPr/>
          <p:nvPr/>
        </p:nvSpPr>
        <p:spPr>
          <a:xfrm>
            <a:off x="9001980" y="1985250"/>
            <a:ext cx="1128816" cy="1128816"/>
          </a:xfrm>
          <a:prstGeom prst="ellipse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zh-CN" b="1" lang="en-US" smtClean="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2" name="椭圆 21"/>
          <p:cNvSpPr/>
          <p:nvPr/>
        </p:nvSpPr>
        <p:spPr>
          <a:xfrm>
            <a:off x="5213923" y="2147292"/>
            <a:ext cx="804732" cy="804732"/>
          </a:xfrm>
          <a:prstGeom prst="ellipse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原则</a:t>
            </a:r>
          </a:p>
        </p:txBody>
      </p:sp>
      <p:sp>
        <p:nvSpPr>
          <p:cNvPr id="23" name="椭圆 22"/>
          <p:cNvSpPr/>
          <p:nvPr/>
        </p:nvSpPr>
        <p:spPr>
          <a:xfrm>
            <a:off x="7189345" y="2147292"/>
            <a:ext cx="804732" cy="804732"/>
          </a:xfrm>
          <a:prstGeom prst="ellipse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风格</a:t>
            </a:r>
          </a:p>
        </p:txBody>
      </p:sp>
      <p:sp>
        <p:nvSpPr>
          <p:cNvPr id="24" name="椭圆 23"/>
          <p:cNvSpPr/>
          <p:nvPr/>
        </p:nvSpPr>
        <p:spPr>
          <a:xfrm>
            <a:off x="9164767" y="2147292"/>
            <a:ext cx="804732" cy="804732"/>
          </a:xfrm>
          <a:prstGeom prst="ellipse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文档</a:t>
            </a:r>
          </a:p>
        </p:txBody>
      </p:sp>
      <p:cxnSp>
        <p:nvCxnSpPr>
          <p:cNvPr id="11" name="直接连接符 10"/>
          <p:cNvCxnSpPr>
            <a:stCxn id="21" idx="4"/>
          </p:cNvCxnSpPr>
          <p:nvPr/>
        </p:nvCxnSpPr>
        <p:spPr>
          <a:xfrm flipH="1">
            <a:off x="3640867" y="2952024"/>
            <a:ext cx="0" cy="2529614"/>
          </a:xfrm>
          <a:prstGeom prst="line">
            <a:avLst/>
          </a:prstGeom>
          <a:noFill/>
          <a:ln w="38100">
            <a:solidFill>
              <a:srgbClr val="ED55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6" name="直接连接符 25"/>
          <p:cNvCxnSpPr>
            <a:stCxn id="22" idx="4"/>
          </p:cNvCxnSpPr>
          <p:nvPr/>
        </p:nvCxnSpPr>
        <p:spPr>
          <a:xfrm flipH="1">
            <a:off x="5616289" y="2952024"/>
            <a:ext cx="0" cy="3383957"/>
          </a:xfrm>
          <a:prstGeom prst="line">
            <a:avLst/>
          </a:prstGeom>
          <a:noFill/>
          <a:ln w="38100">
            <a:solidFill>
              <a:srgbClr val="ED55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8" name="直接连接符 27"/>
          <p:cNvCxnSpPr/>
          <p:nvPr/>
        </p:nvCxnSpPr>
        <p:spPr>
          <a:xfrm flipH="1">
            <a:off x="7590968" y="3067316"/>
            <a:ext cx="1" cy="2414322"/>
          </a:xfrm>
          <a:prstGeom prst="line">
            <a:avLst/>
          </a:prstGeom>
          <a:noFill/>
          <a:ln w="38100">
            <a:solidFill>
              <a:srgbClr val="ED55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9" name="直接连接符 28"/>
          <p:cNvCxnSpPr/>
          <p:nvPr/>
        </p:nvCxnSpPr>
        <p:spPr>
          <a:xfrm flipH="1">
            <a:off x="9565646" y="3067316"/>
            <a:ext cx="1" cy="2414322"/>
          </a:xfrm>
          <a:prstGeom prst="line">
            <a:avLst/>
          </a:prstGeom>
          <a:noFill/>
          <a:ln w="38100">
            <a:solidFill>
              <a:srgbClr val="ED55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0" name="圆角矩形 29"/>
          <p:cNvSpPr/>
          <p:nvPr/>
        </p:nvSpPr>
        <p:spPr>
          <a:xfrm>
            <a:off x="2927446" y="4340816"/>
            <a:ext cx="1426840" cy="503414"/>
          </a:xfrm>
          <a:prstGeom prst="roundRect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流畅的路径</a:t>
            </a:r>
          </a:p>
        </p:txBody>
      </p:sp>
      <p:sp>
        <p:nvSpPr>
          <p:cNvPr id="31" name="圆角矩形 30"/>
          <p:cNvSpPr/>
          <p:nvPr/>
        </p:nvSpPr>
        <p:spPr>
          <a:xfrm>
            <a:off x="2927446" y="5163329"/>
            <a:ext cx="1426840" cy="503414"/>
          </a:xfrm>
          <a:prstGeom prst="roundRect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引导作用</a:t>
            </a:r>
          </a:p>
        </p:txBody>
      </p:sp>
      <p:sp>
        <p:nvSpPr>
          <p:cNvPr id="32" name="圆角矩形 31"/>
          <p:cNvSpPr/>
          <p:nvPr/>
        </p:nvSpPr>
        <p:spPr>
          <a:xfrm>
            <a:off x="5097139" y="3518303"/>
            <a:ext cx="1036808" cy="503414"/>
          </a:xfrm>
          <a:prstGeom prst="roundRect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亲密</a:t>
            </a:r>
          </a:p>
        </p:txBody>
      </p:sp>
      <p:sp>
        <p:nvSpPr>
          <p:cNvPr id="33" name="圆角矩形 32"/>
          <p:cNvSpPr/>
          <p:nvPr/>
        </p:nvSpPr>
        <p:spPr>
          <a:xfrm>
            <a:off x="5097139" y="4340816"/>
            <a:ext cx="1036808" cy="503414"/>
          </a:xfrm>
          <a:prstGeom prst="roundRect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重复</a:t>
            </a:r>
          </a:p>
        </p:txBody>
      </p:sp>
      <p:sp>
        <p:nvSpPr>
          <p:cNvPr id="34" name="圆角矩形 33"/>
          <p:cNvSpPr/>
          <p:nvPr/>
        </p:nvSpPr>
        <p:spPr>
          <a:xfrm>
            <a:off x="5097139" y="5163329"/>
            <a:ext cx="1036808" cy="503414"/>
          </a:xfrm>
          <a:prstGeom prst="roundRect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对比</a:t>
            </a:r>
          </a:p>
        </p:txBody>
      </p:sp>
      <p:sp>
        <p:nvSpPr>
          <p:cNvPr id="35" name="圆角矩形 34"/>
          <p:cNvSpPr/>
          <p:nvPr/>
        </p:nvSpPr>
        <p:spPr>
          <a:xfrm>
            <a:off x="5097139" y="5985842"/>
            <a:ext cx="1036808" cy="503414"/>
          </a:xfrm>
          <a:prstGeom prst="roundRect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一致性</a:t>
            </a:r>
          </a:p>
        </p:txBody>
      </p:sp>
      <p:sp>
        <p:nvSpPr>
          <p:cNvPr id="38" name="圆角矩形 37"/>
          <p:cNvSpPr/>
          <p:nvPr/>
        </p:nvSpPr>
        <p:spPr>
          <a:xfrm>
            <a:off x="7072563" y="4340816"/>
            <a:ext cx="1036806" cy="503414"/>
          </a:xfrm>
          <a:prstGeom prst="roundRect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配色</a:t>
            </a:r>
          </a:p>
        </p:txBody>
      </p:sp>
      <p:sp>
        <p:nvSpPr>
          <p:cNvPr id="39" name="圆角矩形 38"/>
          <p:cNvSpPr/>
          <p:nvPr/>
        </p:nvSpPr>
        <p:spPr>
          <a:xfrm>
            <a:off x="7072563" y="5163329"/>
            <a:ext cx="1036806" cy="503414"/>
          </a:xfrm>
          <a:prstGeom prst="roundRect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排版</a:t>
            </a:r>
          </a:p>
        </p:txBody>
      </p:sp>
      <p:sp>
        <p:nvSpPr>
          <p:cNvPr id="40" name="圆角矩形 39"/>
          <p:cNvSpPr/>
          <p:nvPr/>
        </p:nvSpPr>
        <p:spPr>
          <a:xfrm>
            <a:off x="8940800" y="4340816"/>
            <a:ext cx="1249686" cy="503414"/>
          </a:xfrm>
          <a:prstGeom prst="roundRect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线框图</a:t>
            </a:r>
          </a:p>
        </p:txBody>
      </p:sp>
      <p:sp>
        <p:nvSpPr>
          <p:cNvPr id="41" name="圆角矩形 40"/>
          <p:cNvSpPr/>
          <p:nvPr/>
        </p:nvSpPr>
        <p:spPr>
          <a:xfrm>
            <a:off x="8940800" y="5163329"/>
            <a:ext cx="1249686" cy="503414"/>
          </a:xfrm>
          <a:prstGeom prst="roundRect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风格指南</a:t>
            </a:r>
          </a:p>
        </p:txBody>
      </p:sp>
    </p:spTree>
    <p:extLst>
      <p:ext uri="{BB962C8B-B14F-4D97-AF65-F5344CB8AC3E}">
        <p14:creationId val="3054400230"/>
      </p:ext>
    </p:extLst>
  </p:cSld>
  <p:clrMapOvr>
    <a:masterClrMapping/>
  </p:clrMapOvr>
  <p:transition/>
  <p:timing/>
</p:sld>
</file>

<file path=ppt/slides/slide3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gradFill flip="none" rotWithShape="1">
          <a:gsLst>
            <a:gs pos="0">
              <a:srgbClr val="FB885B"/>
            </a:gs>
            <a:gs pos="100000">
              <a:srgbClr val="F5426D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6" name="组合 25"/>
          <p:cNvGrpSpPr/>
          <p:nvPr/>
        </p:nvGrpSpPr>
        <p:grpSpPr>
          <a:xfrm>
            <a:off x="4406900" y="2122962"/>
            <a:ext cx="3378200" cy="1936366"/>
            <a:chOff x="3679556" y="1934274"/>
            <a:chExt cx="4832888" cy="1936366"/>
          </a:xfrm>
        </p:grpSpPr>
        <p:sp>
          <p:nvSpPr>
            <p:cNvPr id="4" name="文本框 3"/>
            <p:cNvSpPr txBox="1"/>
            <p:nvPr/>
          </p:nvSpPr>
          <p:spPr>
            <a:xfrm>
              <a:off x="3679556" y="2138766"/>
              <a:ext cx="4832888" cy="10058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 sz="6000">
                  <a:solidFill>
                    <a:schemeClr val="bg1"/>
                  </a:solidFill>
                  <a:latin charset="-122" panose="03000509000000000000" pitchFamily="65" typeface="方正粗宋简体"/>
                  <a:ea charset="-122" panose="03000509000000000000" pitchFamily="65" typeface="方正粗宋简体"/>
                </a:rPr>
                <a:t>谢谢观看</a:t>
              </a:r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3679556" y="3076699"/>
              <a:ext cx="4832888" cy="57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mtClean="0" sz="32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Thank You！</a:t>
              </a:r>
            </a:p>
          </p:txBody>
        </p:sp>
        <p:sp>
          <p:nvSpPr>
            <p:cNvPr id="6" name="矩形 5"/>
            <p:cNvSpPr/>
            <p:nvPr/>
          </p:nvSpPr>
          <p:spPr>
            <a:xfrm>
              <a:off x="3679556" y="1934274"/>
              <a:ext cx="4832888" cy="4950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" name="矩形 6"/>
            <p:cNvSpPr/>
            <p:nvPr/>
          </p:nvSpPr>
          <p:spPr>
            <a:xfrm>
              <a:off x="3679556" y="3821132"/>
              <a:ext cx="4832888" cy="4950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320950" y="280485"/>
            <a:ext cx="2176117" cy="564076"/>
            <a:chOff x="9274270" y="95250"/>
            <a:chExt cx="2176117" cy="564076"/>
          </a:xfrm>
        </p:grpSpPr>
        <p:grpSp>
          <p:nvGrpSpPr>
            <p:cNvPr id="21" name="组合 20"/>
            <p:cNvGrpSpPr/>
            <p:nvPr/>
          </p:nvGrpSpPr>
          <p:grpSpPr>
            <a:xfrm>
              <a:off x="9274270" y="95250"/>
              <a:ext cx="474255" cy="507713"/>
              <a:chOff x="5095875" y="1490748"/>
              <a:chExt cx="812353" cy="869663"/>
            </a:xfrm>
          </p:grpSpPr>
          <p:sp>
            <p:nvSpPr>
              <p:cNvPr id="16" name="任意多边形 15"/>
              <p:cNvSpPr/>
              <p:nvPr/>
            </p:nvSpPr>
            <p:spPr>
              <a:xfrm>
                <a:off x="5095875" y="1490748"/>
                <a:ext cx="812353" cy="812353"/>
              </a:xfrm>
              <a:custGeom>
                <a:gdLst>
                  <a:gd fmla="*/ 398018 w 796036" name="connsiteX0"/>
                  <a:gd fmla="*/ 124044 h 796036" name="connsiteY0"/>
                  <a:gd fmla="*/ 124044 w 796036" name="connsiteX1"/>
                  <a:gd fmla="*/ 398018 h 796036" name="connsiteY1"/>
                  <a:gd fmla="*/ 398018 w 796036" name="connsiteX2"/>
                  <a:gd fmla="*/ 671992 h 796036" name="connsiteY2"/>
                  <a:gd fmla="*/ 671992 w 796036" name="connsiteX3"/>
                  <a:gd fmla="*/ 398018 h 796036" name="connsiteY3"/>
                  <a:gd fmla="*/ 398018 w 796036" name="connsiteX4"/>
                  <a:gd fmla="*/ 124044 h 796036" name="connsiteY4"/>
                  <a:gd fmla="*/ 398018 w 796036" name="connsiteX5"/>
                  <a:gd fmla="*/ 0 h 796036" name="connsiteY5"/>
                  <a:gd fmla="*/ 414230 w 796036" name="connsiteX6"/>
                  <a:gd fmla="*/ 1634 h 796036" name="connsiteY6"/>
                  <a:gd fmla="*/ 443506 w 796036" name="connsiteX7"/>
                  <a:gd fmla="*/ 52515 h 796036" name="connsiteY7"/>
                  <a:gd fmla="*/ 485540 w 796036" name="connsiteX8"/>
                  <a:gd fmla="*/ 10355 h 796036" name="connsiteY8"/>
                  <a:gd fmla="*/ 516430 w 796036" name="connsiteX9"/>
                  <a:gd fmla="*/ 19944 h 796036" name="connsiteY9"/>
                  <a:gd fmla="*/ 531377 w 796036" name="connsiteX10"/>
                  <a:gd fmla="*/ 76059 h 796036" name="connsiteY10"/>
                  <a:gd fmla="*/ 581718 w 796036" name="connsiteX11"/>
                  <a:gd fmla="*/ 46896 h 796036" name="connsiteY11"/>
                  <a:gd fmla="*/ 610250 w 796036" name="connsiteX12"/>
                  <a:gd fmla="*/ 62383 h 796036" name="connsiteY12"/>
                  <a:gd fmla="*/ 610162 w 796036" name="connsiteX13"/>
                  <a:gd fmla="*/ 121547 h 796036" name="connsiteY13"/>
                  <a:gd fmla="*/ 666936 w 796036" name="connsiteX14"/>
                  <a:gd fmla="*/ 106244 h 796036" name="connsiteY14"/>
                  <a:gd fmla="*/ 679459 w 796036" name="connsiteX15"/>
                  <a:gd fmla="*/ 116577 h 796036" name="connsiteY15"/>
                  <a:gd fmla="*/ 689792 w 796036" name="connsiteX16"/>
                  <a:gd fmla="*/ 129100 h 796036" name="connsiteY16"/>
                  <a:gd fmla="*/ 674489 w 796036" name="connsiteX17"/>
                  <a:gd fmla="*/ 185874 h 796036" name="connsiteY17"/>
                  <a:gd fmla="*/ 733654 w 796036" name="connsiteX18"/>
                  <a:gd fmla="*/ 185787 h 796036" name="connsiteY18"/>
                  <a:gd fmla="*/ 749140 w 796036" name="connsiteX19"/>
                  <a:gd fmla="*/ 214318 h 796036" name="connsiteY19"/>
                  <a:gd fmla="*/ 719977 w 796036" name="connsiteX20"/>
                  <a:gd fmla="*/ 264659 h 796036" name="connsiteY20"/>
                  <a:gd fmla="*/ 776093 w 796036" name="connsiteX21"/>
                  <a:gd fmla="*/ 279606 h 796036" name="connsiteY21"/>
                  <a:gd fmla="*/ 785681 w 796036" name="connsiteX22"/>
                  <a:gd fmla="*/ 310496 h 796036" name="connsiteY22"/>
                  <a:gd fmla="*/ 743521 w 796036" name="connsiteX23"/>
                  <a:gd fmla="*/ 352530 h 796036" name="connsiteY23"/>
                  <a:gd fmla="*/ 794402 w 796036" name="connsiteX24"/>
                  <a:gd fmla="*/ 381807 h 796036" name="connsiteY24"/>
                  <a:gd fmla="*/ 796036 w 796036" name="connsiteX25"/>
                  <a:gd fmla="*/ 398018 h 796036" name="connsiteY25"/>
                  <a:gd fmla="*/ 794402 w 796036" name="connsiteX26"/>
                  <a:gd fmla="*/ 414229 h 796036" name="connsiteY26"/>
                  <a:gd fmla="*/ 743521 w 796036" name="connsiteX27"/>
                  <a:gd fmla="*/ 443506 h 796036" name="connsiteY27"/>
                  <a:gd fmla="*/ 785681 w 796036" name="connsiteX28"/>
                  <a:gd fmla="*/ 485540 h 796036" name="connsiteY28"/>
                  <a:gd fmla="*/ 776093 w 796036" name="connsiteX29"/>
                  <a:gd fmla="*/ 516430 h 796036" name="connsiteY29"/>
                  <a:gd fmla="*/ 719977 w 796036" name="connsiteX30"/>
                  <a:gd fmla="*/ 531377 h 796036" name="connsiteY30"/>
                  <a:gd fmla="*/ 749140 w 796036" name="connsiteX31"/>
                  <a:gd fmla="*/ 581718 h 796036" name="connsiteY31"/>
                  <a:gd fmla="*/ 733654 w 796036" name="connsiteX32"/>
                  <a:gd fmla="*/ 610250 h 796036" name="connsiteY32"/>
                  <a:gd fmla="*/ 674489 w 796036" name="connsiteX33"/>
                  <a:gd fmla="*/ 610162 h 796036" name="connsiteY33"/>
                  <a:gd fmla="*/ 689792 w 796036" name="connsiteX34"/>
                  <a:gd fmla="*/ 666936 h 796036" name="connsiteY34"/>
                  <a:gd fmla="*/ 679459 w 796036" name="connsiteX35"/>
                  <a:gd fmla="*/ 679459 h 796036" name="connsiteY35"/>
                  <a:gd fmla="*/ 666936 w 796036" name="connsiteX36"/>
                  <a:gd fmla="*/ 689792 h 796036" name="connsiteY36"/>
                  <a:gd fmla="*/ 610162 w 796036" name="connsiteX37"/>
                  <a:gd fmla="*/ 674489 h 796036" name="connsiteY37"/>
                  <a:gd fmla="*/ 610250 w 796036" name="connsiteX38"/>
                  <a:gd fmla="*/ 733654 h 796036" name="connsiteY38"/>
                  <a:gd fmla="*/ 581718 w 796036" name="connsiteX39"/>
                  <a:gd fmla="*/ 749140 h 796036" name="connsiteY39"/>
                  <a:gd fmla="*/ 531377 w 796036" name="connsiteX40"/>
                  <a:gd fmla="*/ 719977 h 796036" name="connsiteY40"/>
                  <a:gd fmla="*/ 516430 w 796036" name="connsiteX41"/>
                  <a:gd fmla="*/ 776093 h 796036" name="connsiteY41"/>
                  <a:gd fmla="*/ 485540 w 796036" name="connsiteX42"/>
                  <a:gd fmla="*/ 785681 h 796036" name="connsiteY42"/>
                  <a:gd fmla="*/ 443506 w 796036" name="connsiteX43"/>
                  <a:gd fmla="*/ 743521 h 796036" name="connsiteY43"/>
                  <a:gd fmla="*/ 414230 w 796036" name="connsiteX44"/>
                  <a:gd fmla="*/ 794402 h 796036" name="connsiteY44"/>
                  <a:gd fmla="*/ 398018 w 796036" name="connsiteX45"/>
                  <a:gd fmla="*/ 796036 h 796036" name="connsiteY45"/>
                  <a:gd fmla="*/ 381807 w 796036" name="connsiteX46"/>
                  <a:gd fmla="*/ 794402 h 796036" name="connsiteY46"/>
                  <a:gd fmla="*/ 352530 w 796036" name="connsiteX47"/>
                  <a:gd fmla="*/ 743521 h 796036" name="connsiteY47"/>
                  <a:gd fmla="*/ 310496 w 796036" name="connsiteX48"/>
                  <a:gd fmla="*/ 785681 h 796036" name="connsiteY48"/>
                  <a:gd fmla="*/ 279606 w 796036" name="connsiteX49"/>
                  <a:gd fmla="*/ 776093 h 796036" name="connsiteY49"/>
                  <a:gd fmla="*/ 264659 w 796036" name="connsiteX50"/>
                  <a:gd fmla="*/ 719977 h 796036" name="connsiteY50"/>
                  <a:gd fmla="*/ 214318 w 796036" name="connsiteX51"/>
                  <a:gd fmla="*/ 749140 h 796036" name="connsiteY51"/>
                  <a:gd fmla="*/ 185787 w 796036" name="connsiteX52"/>
                  <a:gd fmla="*/ 733654 h 796036" name="connsiteY52"/>
                  <a:gd fmla="*/ 185874 w 796036" name="connsiteX53"/>
                  <a:gd fmla="*/ 674489 h 796036" name="connsiteY53"/>
                  <a:gd fmla="*/ 129101 w 796036" name="connsiteX54"/>
                  <a:gd fmla="*/ 689792 h 796036" name="connsiteY54"/>
                  <a:gd fmla="*/ 116577 w 796036" name="connsiteX55"/>
                  <a:gd fmla="*/ 679459 h 796036" name="connsiteY55"/>
                  <a:gd fmla="*/ 106244 w 796036" name="connsiteX56"/>
                  <a:gd fmla="*/ 666936 h 796036" name="connsiteY56"/>
                  <a:gd fmla="*/ 121547 w 796036" name="connsiteX57"/>
                  <a:gd fmla="*/ 610162 h 796036" name="connsiteY57"/>
                  <a:gd fmla="*/ 62383 w 796036" name="connsiteX58"/>
                  <a:gd fmla="*/ 610250 h 796036" name="connsiteY58"/>
                  <a:gd fmla="*/ 46896 w 796036" name="connsiteX59"/>
                  <a:gd fmla="*/ 581718 h 796036" name="connsiteY59"/>
                  <a:gd fmla="*/ 76059 w 796036" name="connsiteX60"/>
                  <a:gd fmla="*/ 531377 h 796036" name="connsiteY60"/>
                  <a:gd fmla="*/ 19944 w 796036" name="connsiteX61"/>
                  <a:gd fmla="*/ 516430 h 796036" name="connsiteY61"/>
                  <a:gd fmla="*/ 10355 w 796036" name="connsiteX62"/>
                  <a:gd fmla="*/ 485540 h 796036" name="connsiteY62"/>
                  <a:gd fmla="*/ 52515 w 796036" name="connsiteX63"/>
                  <a:gd fmla="*/ 443506 h 796036" name="connsiteY63"/>
                  <a:gd fmla="*/ 1635 w 796036" name="connsiteX64"/>
                  <a:gd fmla="*/ 414229 h 796036" name="connsiteY64"/>
                  <a:gd fmla="*/ 0 w 796036" name="connsiteX65"/>
                  <a:gd fmla="*/ 398018 h 796036" name="connsiteY65"/>
                  <a:gd fmla="*/ 1635 w 796036" name="connsiteX66"/>
                  <a:gd fmla="*/ 381807 h 796036" name="connsiteY66"/>
                  <a:gd fmla="*/ 52515 w 796036" name="connsiteX67"/>
                  <a:gd fmla="*/ 352530 h 796036" name="connsiteY67"/>
                  <a:gd fmla="*/ 10355 w 796036" name="connsiteX68"/>
                  <a:gd fmla="*/ 310496 h 796036" name="connsiteY68"/>
                  <a:gd fmla="*/ 19944 w 796036" name="connsiteX69"/>
                  <a:gd fmla="*/ 279606 h 796036" name="connsiteY69"/>
                  <a:gd fmla="*/ 76059 w 796036" name="connsiteX70"/>
                  <a:gd fmla="*/ 264659 h 796036" name="connsiteY70"/>
                  <a:gd fmla="*/ 46896 w 796036" name="connsiteX71"/>
                  <a:gd fmla="*/ 214318 h 796036" name="connsiteY71"/>
                  <a:gd fmla="*/ 62383 w 796036" name="connsiteX72"/>
                  <a:gd fmla="*/ 185787 h 796036" name="connsiteY72"/>
                  <a:gd fmla="*/ 121547 w 796036" name="connsiteX73"/>
                  <a:gd fmla="*/ 185874 h 796036" name="connsiteY73"/>
                  <a:gd fmla="*/ 106244 w 796036" name="connsiteX74"/>
                  <a:gd fmla="*/ 129100 h 796036" name="connsiteY74"/>
                  <a:gd fmla="*/ 116577 w 796036" name="connsiteX75"/>
                  <a:gd fmla="*/ 116577 h 796036" name="connsiteY75"/>
                  <a:gd fmla="*/ 129101 w 796036" name="connsiteX76"/>
                  <a:gd fmla="*/ 106244 h 796036" name="connsiteY76"/>
                  <a:gd fmla="*/ 185874 w 796036" name="connsiteX77"/>
                  <a:gd fmla="*/ 121547 h 796036" name="connsiteY77"/>
                  <a:gd fmla="*/ 185787 w 796036" name="connsiteX78"/>
                  <a:gd fmla="*/ 62383 h 796036" name="connsiteY78"/>
                  <a:gd fmla="*/ 214318 w 796036" name="connsiteX79"/>
                  <a:gd fmla="*/ 46896 h 796036" name="connsiteY79"/>
                  <a:gd fmla="*/ 264659 w 796036" name="connsiteX80"/>
                  <a:gd fmla="*/ 76059 h 796036" name="connsiteY80"/>
                  <a:gd fmla="*/ 279606 w 796036" name="connsiteX81"/>
                  <a:gd fmla="*/ 19944 h 796036" name="connsiteY81"/>
                  <a:gd fmla="*/ 310496 w 796036" name="connsiteX82"/>
                  <a:gd fmla="*/ 10355 h 796036" name="connsiteY82"/>
                  <a:gd fmla="*/ 352530 w 796036" name="connsiteX83"/>
                  <a:gd fmla="*/ 52515 h 796036" name="connsiteY83"/>
                  <a:gd fmla="*/ 381807 w 796036" name="connsiteX84"/>
                  <a:gd fmla="*/ 1634 h 796036" name="connsiteY8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</a:cxnLst>
                <a:rect b="b" l="l" r="r" t="t"/>
                <a:pathLst>
                  <a:path h="796036" w="796036">
                    <a:moveTo>
                      <a:pt x="398018" y="124044"/>
                    </a:moveTo>
                    <a:cubicBezTo>
                      <a:pt x="246706" y="124044"/>
                      <a:pt x="124044" y="246706"/>
                      <a:pt x="124044" y="398018"/>
                    </a:cubicBezTo>
                    <a:cubicBezTo>
                      <a:pt x="124044" y="549330"/>
                      <a:pt x="246706" y="671992"/>
                      <a:pt x="398018" y="671992"/>
                    </a:cubicBezTo>
                    <a:cubicBezTo>
                      <a:pt x="549330" y="671992"/>
                      <a:pt x="671992" y="549330"/>
                      <a:pt x="671992" y="398018"/>
                    </a:cubicBezTo>
                    <a:cubicBezTo>
                      <a:pt x="671992" y="246706"/>
                      <a:pt x="549330" y="124044"/>
                      <a:pt x="398018" y="124044"/>
                    </a:cubicBezTo>
                    <a:close/>
                    <a:moveTo>
                      <a:pt x="398018" y="0"/>
                    </a:moveTo>
                    <a:lnTo>
                      <a:pt x="414230" y="1634"/>
                    </a:lnTo>
                    <a:lnTo>
                      <a:pt x="443506" y="52515"/>
                    </a:lnTo>
                    <a:lnTo>
                      <a:pt x="485540" y="10355"/>
                    </a:lnTo>
                    <a:lnTo>
                      <a:pt x="516430" y="19944"/>
                    </a:lnTo>
                    <a:lnTo>
                      <a:pt x="531377" y="76059"/>
                    </a:lnTo>
                    <a:lnTo>
                      <a:pt x="581718" y="46896"/>
                    </a:lnTo>
                    <a:lnTo>
                      <a:pt x="610250" y="62383"/>
                    </a:lnTo>
                    <a:lnTo>
                      <a:pt x="610162" y="121547"/>
                    </a:lnTo>
                    <a:lnTo>
                      <a:pt x="666936" y="106244"/>
                    </a:lnTo>
                    <a:lnTo>
                      <a:pt x="679459" y="116577"/>
                    </a:lnTo>
                    <a:lnTo>
                      <a:pt x="689792" y="129100"/>
                    </a:lnTo>
                    <a:lnTo>
                      <a:pt x="674489" y="185874"/>
                    </a:lnTo>
                    <a:lnTo>
                      <a:pt x="733654" y="185787"/>
                    </a:lnTo>
                    <a:lnTo>
                      <a:pt x="749140" y="214318"/>
                    </a:lnTo>
                    <a:lnTo>
                      <a:pt x="719977" y="264659"/>
                    </a:lnTo>
                    <a:lnTo>
                      <a:pt x="776093" y="279606"/>
                    </a:lnTo>
                    <a:lnTo>
                      <a:pt x="785681" y="310496"/>
                    </a:lnTo>
                    <a:lnTo>
                      <a:pt x="743521" y="352530"/>
                    </a:lnTo>
                    <a:lnTo>
                      <a:pt x="794402" y="381807"/>
                    </a:lnTo>
                    <a:lnTo>
                      <a:pt x="796036" y="398018"/>
                    </a:lnTo>
                    <a:lnTo>
                      <a:pt x="794402" y="414229"/>
                    </a:lnTo>
                    <a:lnTo>
                      <a:pt x="743521" y="443506"/>
                    </a:lnTo>
                    <a:lnTo>
                      <a:pt x="785681" y="485540"/>
                    </a:lnTo>
                    <a:lnTo>
                      <a:pt x="776093" y="516430"/>
                    </a:lnTo>
                    <a:lnTo>
                      <a:pt x="719977" y="531377"/>
                    </a:lnTo>
                    <a:lnTo>
                      <a:pt x="749140" y="581718"/>
                    </a:lnTo>
                    <a:lnTo>
                      <a:pt x="733654" y="610250"/>
                    </a:lnTo>
                    <a:lnTo>
                      <a:pt x="674489" y="610162"/>
                    </a:lnTo>
                    <a:lnTo>
                      <a:pt x="689792" y="666936"/>
                    </a:lnTo>
                    <a:lnTo>
                      <a:pt x="679459" y="679459"/>
                    </a:lnTo>
                    <a:lnTo>
                      <a:pt x="666936" y="689792"/>
                    </a:lnTo>
                    <a:lnTo>
                      <a:pt x="610162" y="674489"/>
                    </a:lnTo>
                    <a:lnTo>
                      <a:pt x="610250" y="733654"/>
                    </a:lnTo>
                    <a:lnTo>
                      <a:pt x="581718" y="749140"/>
                    </a:lnTo>
                    <a:lnTo>
                      <a:pt x="531377" y="719977"/>
                    </a:lnTo>
                    <a:lnTo>
                      <a:pt x="516430" y="776093"/>
                    </a:lnTo>
                    <a:lnTo>
                      <a:pt x="485540" y="785681"/>
                    </a:lnTo>
                    <a:lnTo>
                      <a:pt x="443506" y="743521"/>
                    </a:lnTo>
                    <a:lnTo>
                      <a:pt x="414230" y="794402"/>
                    </a:lnTo>
                    <a:lnTo>
                      <a:pt x="398018" y="796036"/>
                    </a:lnTo>
                    <a:lnTo>
                      <a:pt x="381807" y="794402"/>
                    </a:lnTo>
                    <a:lnTo>
                      <a:pt x="352530" y="743521"/>
                    </a:lnTo>
                    <a:lnTo>
                      <a:pt x="310496" y="785681"/>
                    </a:lnTo>
                    <a:lnTo>
                      <a:pt x="279606" y="776093"/>
                    </a:lnTo>
                    <a:lnTo>
                      <a:pt x="264659" y="719977"/>
                    </a:lnTo>
                    <a:lnTo>
                      <a:pt x="214318" y="749140"/>
                    </a:lnTo>
                    <a:lnTo>
                      <a:pt x="185787" y="733654"/>
                    </a:lnTo>
                    <a:lnTo>
                      <a:pt x="185874" y="674489"/>
                    </a:lnTo>
                    <a:lnTo>
                      <a:pt x="129101" y="689792"/>
                    </a:lnTo>
                    <a:lnTo>
                      <a:pt x="116577" y="679459"/>
                    </a:lnTo>
                    <a:lnTo>
                      <a:pt x="106244" y="666936"/>
                    </a:lnTo>
                    <a:lnTo>
                      <a:pt x="121547" y="610162"/>
                    </a:lnTo>
                    <a:lnTo>
                      <a:pt x="62383" y="610250"/>
                    </a:lnTo>
                    <a:lnTo>
                      <a:pt x="46896" y="581718"/>
                    </a:lnTo>
                    <a:lnTo>
                      <a:pt x="76059" y="531377"/>
                    </a:lnTo>
                    <a:lnTo>
                      <a:pt x="19944" y="516430"/>
                    </a:lnTo>
                    <a:lnTo>
                      <a:pt x="10355" y="485540"/>
                    </a:lnTo>
                    <a:lnTo>
                      <a:pt x="52515" y="443506"/>
                    </a:lnTo>
                    <a:lnTo>
                      <a:pt x="1635" y="414229"/>
                    </a:lnTo>
                    <a:lnTo>
                      <a:pt x="0" y="398018"/>
                    </a:lnTo>
                    <a:lnTo>
                      <a:pt x="1635" y="381807"/>
                    </a:lnTo>
                    <a:lnTo>
                      <a:pt x="52515" y="352530"/>
                    </a:lnTo>
                    <a:lnTo>
                      <a:pt x="10355" y="310496"/>
                    </a:lnTo>
                    <a:lnTo>
                      <a:pt x="19944" y="279606"/>
                    </a:lnTo>
                    <a:lnTo>
                      <a:pt x="76059" y="264659"/>
                    </a:lnTo>
                    <a:lnTo>
                      <a:pt x="46896" y="214318"/>
                    </a:lnTo>
                    <a:lnTo>
                      <a:pt x="62383" y="185787"/>
                    </a:lnTo>
                    <a:lnTo>
                      <a:pt x="121547" y="185874"/>
                    </a:lnTo>
                    <a:lnTo>
                      <a:pt x="106244" y="129100"/>
                    </a:lnTo>
                    <a:lnTo>
                      <a:pt x="116577" y="116577"/>
                    </a:lnTo>
                    <a:lnTo>
                      <a:pt x="129101" y="106244"/>
                    </a:lnTo>
                    <a:lnTo>
                      <a:pt x="185874" y="121547"/>
                    </a:lnTo>
                    <a:lnTo>
                      <a:pt x="185787" y="62383"/>
                    </a:lnTo>
                    <a:lnTo>
                      <a:pt x="214318" y="46896"/>
                    </a:lnTo>
                    <a:lnTo>
                      <a:pt x="264659" y="76059"/>
                    </a:lnTo>
                    <a:lnTo>
                      <a:pt x="279606" y="19944"/>
                    </a:lnTo>
                    <a:lnTo>
                      <a:pt x="310496" y="10355"/>
                    </a:lnTo>
                    <a:lnTo>
                      <a:pt x="352530" y="52515"/>
                    </a:lnTo>
                    <a:lnTo>
                      <a:pt x="381807" y="1634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noFill/>
                </a:endParaRPr>
              </a:p>
            </p:txBody>
          </p:sp>
          <p:sp>
            <p:nvSpPr>
              <p:cNvPr id="17" name="五角星 16"/>
              <p:cNvSpPr/>
              <p:nvPr/>
            </p:nvSpPr>
            <p:spPr>
              <a:xfrm>
                <a:off x="5390132" y="1785005"/>
                <a:ext cx="223837" cy="223837"/>
              </a:xfrm>
              <a:prstGeom prst="star5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20" name="组合 19"/>
              <p:cNvGrpSpPr/>
              <p:nvPr/>
            </p:nvGrpSpPr>
            <p:grpSpPr>
              <a:xfrm>
                <a:off x="5273450" y="2069899"/>
                <a:ext cx="457200" cy="290512"/>
                <a:chOff x="6153149" y="2090739"/>
                <a:chExt cx="457200" cy="290512"/>
              </a:xfrm>
            </p:grpSpPr>
            <p:sp>
              <p:nvSpPr>
                <p:cNvPr id="18" name="任意多边形 17"/>
                <p:cNvSpPr/>
                <p:nvPr/>
              </p:nvSpPr>
              <p:spPr>
                <a:xfrm>
                  <a:off x="6153149" y="2090739"/>
                  <a:ext cx="228600" cy="290512"/>
                </a:xfrm>
                <a:custGeom>
                  <a:gdLst>
                    <a:gd fmla="*/ 33338 w 228600" name="connsiteX0"/>
                    <a:gd fmla="*/ 23812 h 290512" name="connsiteY0"/>
                    <a:gd fmla="*/ 0 w 228600" name="connsiteX1"/>
                    <a:gd fmla="*/ 285750 h 290512" name="connsiteY1"/>
                    <a:gd fmla="*/ 121444 w 228600" name="connsiteX2"/>
                    <a:gd fmla="*/ 264319 h 290512" name="connsiteY2"/>
                    <a:gd fmla="*/ 226218 w 228600" name="connsiteX3"/>
                    <a:gd fmla="*/ 290512 h 290512" name="connsiteY3"/>
                    <a:gd fmla="*/ 228600 w 228600" name="connsiteX4"/>
                    <a:gd fmla="*/ 19050 h 290512" name="connsiteY4"/>
                    <a:gd fmla="*/ 138113 w 228600" name="connsiteX5"/>
                    <a:gd fmla="*/ 0 h 290512" name="connsiteY5"/>
                    <a:gd fmla="*/ 33338 w 228600" name="connsiteX6"/>
                    <a:gd fmla="*/ 23812 h 290512" name="connsiteY6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b="b" l="l" r="r" t="t"/>
                  <a:pathLst>
                    <a:path h="290512" w="228600">
                      <a:moveTo>
                        <a:pt x="33338" y="23812"/>
                      </a:moveTo>
                      <a:cubicBezTo>
                        <a:pt x="24607" y="78581"/>
                        <a:pt x="7144" y="245269"/>
                        <a:pt x="0" y="285750"/>
                      </a:cubicBezTo>
                      <a:cubicBezTo>
                        <a:pt x="33338" y="279400"/>
                        <a:pt x="83741" y="263525"/>
                        <a:pt x="121444" y="264319"/>
                      </a:cubicBezTo>
                      <a:cubicBezTo>
                        <a:pt x="159147" y="265113"/>
                        <a:pt x="195262" y="277019"/>
                        <a:pt x="226218" y="290512"/>
                      </a:cubicBezTo>
                      <a:cubicBezTo>
                        <a:pt x="223837" y="203200"/>
                        <a:pt x="228600" y="57149"/>
                        <a:pt x="228600" y="19050"/>
                      </a:cubicBezTo>
                      <a:cubicBezTo>
                        <a:pt x="198438" y="5556"/>
                        <a:pt x="169069" y="0"/>
                        <a:pt x="138113" y="0"/>
                      </a:cubicBezTo>
                      <a:cubicBezTo>
                        <a:pt x="107157" y="0"/>
                        <a:pt x="77788" y="4762"/>
                        <a:pt x="33338" y="2381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rgbClr val="FB875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9" name="任意多边形 18"/>
                <p:cNvSpPr/>
                <p:nvPr/>
              </p:nvSpPr>
              <p:spPr>
                <a:xfrm flipH="1">
                  <a:off x="6381749" y="2090739"/>
                  <a:ext cx="228600" cy="290512"/>
                </a:xfrm>
                <a:custGeom>
                  <a:gdLst>
                    <a:gd fmla="*/ 33338 w 228600" name="connsiteX0"/>
                    <a:gd fmla="*/ 23812 h 290512" name="connsiteY0"/>
                    <a:gd fmla="*/ 0 w 228600" name="connsiteX1"/>
                    <a:gd fmla="*/ 285750 h 290512" name="connsiteY1"/>
                    <a:gd fmla="*/ 121444 w 228600" name="connsiteX2"/>
                    <a:gd fmla="*/ 264319 h 290512" name="connsiteY2"/>
                    <a:gd fmla="*/ 226218 w 228600" name="connsiteX3"/>
                    <a:gd fmla="*/ 290512 h 290512" name="connsiteY3"/>
                    <a:gd fmla="*/ 228600 w 228600" name="connsiteX4"/>
                    <a:gd fmla="*/ 19050 h 290512" name="connsiteY4"/>
                    <a:gd fmla="*/ 138113 w 228600" name="connsiteX5"/>
                    <a:gd fmla="*/ 0 h 290512" name="connsiteY5"/>
                    <a:gd fmla="*/ 33338 w 228600" name="connsiteX6"/>
                    <a:gd fmla="*/ 23812 h 290512" name="connsiteY6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b="b" l="l" r="r" t="t"/>
                  <a:pathLst>
                    <a:path h="290512" w="228600">
                      <a:moveTo>
                        <a:pt x="33338" y="23812"/>
                      </a:moveTo>
                      <a:cubicBezTo>
                        <a:pt x="24607" y="78581"/>
                        <a:pt x="7144" y="245269"/>
                        <a:pt x="0" y="285750"/>
                      </a:cubicBezTo>
                      <a:cubicBezTo>
                        <a:pt x="33338" y="279400"/>
                        <a:pt x="83741" y="263525"/>
                        <a:pt x="121444" y="264319"/>
                      </a:cubicBezTo>
                      <a:cubicBezTo>
                        <a:pt x="159147" y="265113"/>
                        <a:pt x="195262" y="277019"/>
                        <a:pt x="226218" y="290512"/>
                      </a:cubicBezTo>
                      <a:cubicBezTo>
                        <a:pt x="223837" y="203200"/>
                        <a:pt x="228600" y="57149"/>
                        <a:pt x="228600" y="19050"/>
                      </a:cubicBezTo>
                      <a:cubicBezTo>
                        <a:pt x="198438" y="5556"/>
                        <a:pt x="169069" y="0"/>
                        <a:pt x="138113" y="0"/>
                      </a:cubicBezTo>
                      <a:cubicBezTo>
                        <a:pt x="107157" y="0"/>
                        <a:pt x="77788" y="4762"/>
                        <a:pt x="33338" y="2381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rgbClr val="FB875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  <p:sp>
          <p:nvSpPr>
            <p:cNvPr id="22" name="文本框 21"/>
            <p:cNvSpPr txBox="1"/>
            <p:nvPr/>
          </p:nvSpPr>
          <p:spPr>
            <a:xfrm>
              <a:off x="9644855" y="97762"/>
              <a:ext cx="1805532" cy="3352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 sz="1600">
                  <a:solidFill>
                    <a:schemeClr val="bg1"/>
                  </a:solidFill>
                  <a:latin charset="-122" panose="03000509000000000000" pitchFamily="65" typeface="方正粗宋简体"/>
                  <a:ea charset="-122" panose="03000509000000000000" pitchFamily="65" typeface="方正粗宋简体"/>
                </a:rPr>
                <a:t>机械工业出版社</a:t>
              </a:r>
            </a:p>
          </p:txBody>
        </p:sp>
        <p:sp>
          <p:nvSpPr>
            <p:cNvPr id="23" name="矩形 22"/>
            <p:cNvSpPr/>
            <p:nvPr/>
          </p:nvSpPr>
          <p:spPr>
            <a:xfrm>
              <a:off x="9785277" y="387642"/>
              <a:ext cx="1524687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9772522" y="397716"/>
              <a:ext cx="1550195" cy="2514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mtClean="0" sz="1050">
                  <a:solidFill>
                    <a:schemeClr val="bg1"/>
                  </a:solidFill>
                  <a:latin charset="-122" panose="03000509000000000000" pitchFamily="65" typeface="方正粗宋简体"/>
                  <a:ea charset="-122" panose="03000509000000000000" pitchFamily="65" typeface="方正粗宋简体"/>
                </a:rPr>
                <a:t>China Machine Press</a:t>
              </a: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10096499" y="6305550"/>
            <a:ext cx="209550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By @candy花茶</a:t>
            </a:r>
          </a:p>
        </p:txBody>
      </p:sp>
    </p:spTree>
    <p:extLst>
      <p:ext uri="{BB962C8B-B14F-4D97-AF65-F5344CB8AC3E}">
        <p14:creationId val="954288727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43" name="直接连接符 42"/>
          <p:cNvCxnSpPr/>
          <p:nvPr/>
        </p:nvCxnSpPr>
        <p:spPr>
          <a:xfrm flipV="1">
            <a:off x="9420225" y="656383"/>
            <a:ext cx="968446" cy="2108249"/>
          </a:xfrm>
          <a:prstGeom prst="line">
            <a:avLst/>
          </a:prstGeom>
          <a:ln w="38100">
            <a:solidFill>
              <a:srgbClr val="F53F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>
            <a:off x="-14514" y="6858000"/>
            <a:ext cx="2133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0" name="组合 99"/>
          <p:cNvGrpSpPr/>
          <p:nvPr/>
        </p:nvGrpSpPr>
        <p:grpSpPr>
          <a:xfrm>
            <a:off x="3014250" y="5453235"/>
            <a:ext cx="8518920" cy="1160769"/>
            <a:chOff x="3014250" y="5591348"/>
            <a:chExt cx="8518920" cy="1160769"/>
          </a:xfrm>
        </p:grpSpPr>
        <p:sp>
          <p:nvSpPr>
            <p:cNvPr id="101" name="任意多边形 100"/>
            <p:cNvSpPr/>
            <p:nvPr/>
          </p:nvSpPr>
          <p:spPr>
            <a:xfrm>
              <a:off x="3014250" y="5591348"/>
              <a:ext cx="8518920" cy="1160769"/>
            </a:xfrm>
            <a:custGeom>
              <a:gdLst>
                <a:gd fmla="*/ 4243428 w 8518920" name="connsiteX0"/>
                <a:gd fmla="*/ 0 h 1160769" name="connsiteY0"/>
                <a:gd fmla="*/ 4677211 w 8518920" name="connsiteX1"/>
                <a:gd fmla="*/ 378035 h 1160769" name="connsiteY1"/>
                <a:gd fmla="*/ 8388462 w 8518920" name="connsiteX2"/>
                <a:gd fmla="*/ 378035 h 1160769" name="connsiteY2"/>
                <a:gd fmla="*/ 8518920 w 8518920" name="connsiteX3"/>
                <a:gd fmla="*/ 508493 h 1160769" name="connsiteY3"/>
                <a:gd fmla="*/ 8518920 w 8518920" name="connsiteX4"/>
                <a:gd fmla="*/ 1030311 h 1160769" name="connsiteY4"/>
                <a:gd fmla="*/ 8388462 w 8518920" name="connsiteX5"/>
                <a:gd fmla="*/ 1160769 h 1160769" name="connsiteY5"/>
                <a:gd fmla="*/ 130458 w 8518920" name="connsiteX6"/>
                <a:gd fmla="*/ 1160769 h 1160769" name="connsiteY6"/>
                <a:gd fmla="*/ 0 w 8518920" name="connsiteX7"/>
                <a:gd fmla="*/ 1030311 h 1160769" name="connsiteY7"/>
                <a:gd fmla="*/ 0 w 8518920" name="connsiteX8"/>
                <a:gd fmla="*/ 508493 h 1160769" name="connsiteY8"/>
                <a:gd fmla="*/ 130458 w 8518920" name="connsiteX9"/>
                <a:gd fmla="*/ 378035 h 1160769" name="connsiteY9"/>
                <a:gd fmla="*/ 3809646 w 8518920" name="connsiteX10"/>
                <a:gd fmla="*/ 378035 h 1160769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1160769" w="8518920">
                  <a:moveTo>
                    <a:pt x="4243428" y="0"/>
                  </a:moveTo>
                  <a:lnTo>
                    <a:pt x="4677211" y="378035"/>
                  </a:lnTo>
                  <a:lnTo>
                    <a:pt x="8388462" y="378035"/>
                  </a:lnTo>
                  <a:cubicBezTo>
                    <a:pt x="8460512" y="378035"/>
                    <a:pt x="8518920" y="436443"/>
                    <a:pt x="8518920" y="508493"/>
                  </a:cubicBezTo>
                  <a:lnTo>
                    <a:pt x="8518920" y="1030311"/>
                  </a:lnTo>
                  <a:cubicBezTo>
                    <a:pt x="8518920" y="1102361"/>
                    <a:pt x="8460512" y="1160769"/>
                    <a:pt x="8388462" y="1160769"/>
                  </a:cubicBezTo>
                  <a:lnTo>
                    <a:pt x="130458" y="1160769"/>
                  </a:lnTo>
                  <a:cubicBezTo>
                    <a:pt x="58408" y="1160769"/>
                    <a:pt x="0" y="1102361"/>
                    <a:pt x="0" y="1030311"/>
                  </a:cubicBezTo>
                  <a:lnTo>
                    <a:pt x="0" y="508493"/>
                  </a:lnTo>
                  <a:cubicBezTo>
                    <a:pt x="0" y="436443"/>
                    <a:pt x="58408" y="378035"/>
                    <a:pt x="130458" y="378035"/>
                  </a:cubicBezTo>
                  <a:lnTo>
                    <a:pt x="3809646" y="378035"/>
                  </a:lnTo>
                  <a:close/>
                </a:path>
              </a:pathLst>
            </a:custGeom>
            <a:solidFill>
              <a:schemeClr val="bg1"/>
            </a:solidFill>
            <a:ln w="38100">
              <a:solidFill>
                <a:srgbClr val="F53F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2" name="文本框 101"/>
            <p:cNvSpPr txBox="1"/>
            <p:nvPr/>
          </p:nvSpPr>
          <p:spPr>
            <a:xfrm>
              <a:off x="3219981" y="6167909"/>
              <a:ext cx="8080063" cy="396240"/>
            </a:xfrm>
            <a:prstGeom prst="rect">
              <a:avLst/>
            </a:prstGeom>
            <a:solidFill>
              <a:schemeClr val="bg1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mtClean="0" sz="2000">
                  <a:solidFill>
                    <a:srgbClr val="F5466C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用户体验设计需要兼顾外形和功能设计，同时保证产品能够良好的工作</a:t>
              </a:r>
            </a:p>
          </p:txBody>
        </p:sp>
      </p:grpSp>
      <p:sp>
        <p:nvSpPr>
          <p:cNvPr id="120" name="圆角矩形 119"/>
          <p:cNvSpPr/>
          <p:nvPr/>
        </p:nvSpPr>
        <p:spPr>
          <a:xfrm>
            <a:off x="2374166" y="4547525"/>
            <a:ext cx="3304945" cy="656799"/>
          </a:xfrm>
          <a:prstGeom prst="roundRect">
            <a:avLst/>
          </a:prstGeom>
          <a:gradFill>
            <a:gsLst>
              <a:gs pos="50000">
                <a:srgbClr val="F7596A"/>
              </a:gs>
              <a:gs pos="0">
                <a:srgbClr val="FC9358"/>
              </a:gs>
              <a:gs pos="100000">
                <a:srgbClr val="F32E72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21" name="组合 120"/>
          <p:cNvGrpSpPr/>
          <p:nvPr/>
        </p:nvGrpSpPr>
        <p:grpSpPr>
          <a:xfrm>
            <a:off x="2643789" y="4712676"/>
            <a:ext cx="285380" cy="214816"/>
            <a:chOff x="3014250" y="562460"/>
            <a:chExt cx="868202" cy="653533"/>
          </a:xfrm>
          <a:effectLst>
            <a:outerShdw algn="ctr" blurRad="12700" rotWithShape="0" sx="102000" sy="102000">
              <a:prstClr val="black">
                <a:alpha val="40000"/>
              </a:prstClr>
            </a:outerShdw>
          </a:effectLst>
        </p:grpSpPr>
        <p:sp>
          <p:nvSpPr>
            <p:cNvPr id="132" name="等腰三角形 131"/>
            <p:cNvSpPr/>
            <p:nvPr/>
          </p:nvSpPr>
          <p:spPr>
            <a:xfrm>
              <a:off x="3014250" y="562460"/>
              <a:ext cx="868202" cy="246706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800"/>
            </a:p>
          </p:txBody>
        </p:sp>
        <p:sp>
          <p:nvSpPr>
            <p:cNvPr id="133" name="矩形 132"/>
            <p:cNvSpPr/>
            <p:nvPr/>
          </p:nvSpPr>
          <p:spPr>
            <a:xfrm>
              <a:off x="3117116" y="807120"/>
              <a:ext cx="662470" cy="4088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800"/>
            </a:p>
          </p:txBody>
        </p:sp>
      </p:grpSp>
      <p:grpSp>
        <p:nvGrpSpPr>
          <p:cNvPr id="122" name="组合 121"/>
          <p:cNvGrpSpPr/>
          <p:nvPr/>
        </p:nvGrpSpPr>
        <p:grpSpPr>
          <a:xfrm>
            <a:off x="3483110" y="4711940"/>
            <a:ext cx="247602" cy="212242"/>
            <a:chOff x="11107201" y="398899"/>
            <a:chExt cx="333236" cy="285648"/>
          </a:xfrm>
          <a:solidFill>
            <a:schemeClr val="bg1"/>
          </a:solidFill>
          <a:effectLst>
            <a:outerShdw algn="ctr" blurRad="12700" rotWithShape="0" sx="102000" sy="102000">
              <a:prstClr val="black">
                <a:alpha val="40000"/>
              </a:prstClr>
            </a:outerShdw>
          </a:effectLst>
        </p:grpSpPr>
        <p:sp>
          <p:nvSpPr>
            <p:cNvPr id="130" name="椭圆 129"/>
            <p:cNvSpPr/>
            <p:nvPr/>
          </p:nvSpPr>
          <p:spPr>
            <a:xfrm>
              <a:off x="11184684" y="398899"/>
              <a:ext cx="179436" cy="17943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800"/>
            </a:p>
          </p:txBody>
        </p:sp>
        <p:sp>
          <p:nvSpPr>
            <p:cNvPr id="131" name="任意多边形 130"/>
            <p:cNvSpPr/>
            <p:nvPr/>
          </p:nvSpPr>
          <p:spPr>
            <a:xfrm>
              <a:off x="11107201" y="578335"/>
              <a:ext cx="333236" cy="106212"/>
            </a:xfrm>
            <a:custGeom>
              <a:gdLst>
                <a:gd fmla="*/ 154556 w 389162" name="connsiteX0"/>
                <a:gd fmla="*/ 0 h 142173" name="connsiteY0"/>
                <a:gd fmla="*/ 225145 w 389162" name="connsiteX1"/>
                <a:gd fmla="*/ 0 h 142173" name="connsiteY1"/>
                <a:gd fmla="*/ 352530 w 389162" name="connsiteX2"/>
                <a:gd fmla="*/ 35155 h 142173" name="connsiteY2"/>
                <a:gd fmla="*/ 389162 w 389162" name="connsiteX3"/>
                <a:gd fmla="*/ 63898 h 142173" name="connsiteY3"/>
                <a:gd fmla="*/ 389162 w 389162" name="connsiteX4"/>
                <a:gd fmla="*/ 142173 h 142173" name="connsiteY4"/>
                <a:gd fmla="*/ 0 w 389162" name="connsiteX5"/>
                <a:gd fmla="*/ 142173 h 142173" name="connsiteY5"/>
                <a:gd fmla="*/ 0 w 389162" name="connsiteX6"/>
                <a:gd fmla="*/ 55695 h 142173" name="connsiteY6"/>
                <a:gd fmla="*/ 66563 w 389162" name="connsiteX7"/>
                <a:gd fmla="*/ 16101 h 142173" name="connsiteY7"/>
                <a:gd fmla="*/ 154556 w 389162" name="connsiteX8"/>
                <a:gd fmla="*/ 0 h 14217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142173" w="389162">
                  <a:moveTo>
                    <a:pt x="154556" y="0"/>
                  </a:moveTo>
                  <a:lnTo>
                    <a:pt x="225145" y="0"/>
                  </a:lnTo>
                  <a:cubicBezTo>
                    <a:pt x="271523" y="0"/>
                    <a:pt x="315018" y="12791"/>
                    <a:pt x="352530" y="35155"/>
                  </a:cubicBezTo>
                  <a:lnTo>
                    <a:pt x="389162" y="63898"/>
                  </a:lnTo>
                  <a:lnTo>
                    <a:pt x="389162" y="142173"/>
                  </a:lnTo>
                  <a:lnTo>
                    <a:pt x="0" y="142173"/>
                  </a:lnTo>
                  <a:lnTo>
                    <a:pt x="0" y="55695"/>
                  </a:lnTo>
                  <a:lnTo>
                    <a:pt x="66563" y="16101"/>
                  </a:lnTo>
                  <a:cubicBezTo>
                    <a:pt x="94001" y="5685"/>
                    <a:pt x="123638" y="0"/>
                    <a:pt x="15455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800"/>
            </a:p>
          </p:txBody>
        </p:sp>
      </p:grpSp>
      <p:grpSp>
        <p:nvGrpSpPr>
          <p:cNvPr id="123" name="组合 122"/>
          <p:cNvGrpSpPr/>
          <p:nvPr/>
        </p:nvGrpSpPr>
        <p:grpSpPr>
          <a:xfrm>
            <a:off x="4352967" y="4708860"/>
            <a:ext cx="316970" cy="214640"/>
            <a:chOff x="11455765" y="435534"/>
            <a:chExt cx="345838" cy="234186"/>
          </a:xfrm>
          <a:solidFill>
            <a:schemeClr val="bg1"/>
          </a:solidFill>
          <a:effectLst>
            <a:outerShdw algn="ctr" blurRad="12700" rotWithShape="0" sx="102000" sy="102000">
              <a:prstClr val="black">
                <a:alpha val="40000"/>
              </a:prstClr>
            </a:outerShdw>
          </a:effectLst>
        </p:grpSpPr>
        <p:sp>
          <p:nvSpPr>
            <p:cNvPr id="126" name="等腰三角形 125"/>
            <p:cNvSpPr/>
            <p:nvPr/>
          </p:nvSpPr>
          <p:spPr>
            <a:xfrm rot="16200000">
              <a:off x="11714802" y="507476"/>
              <a:ext cx="107185" cy="6641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800"/>
            </a:p>
          </p:txBody>
        </p:sp>
        <p:sp>
          <p:nvSpPr>
            <p:cNvPr id="127" name="任意多边形 126"/>
            <p:cNvSpPr/>
            <p:nvPr/>
          </p:nvSpPr>
          <p:spPr>
            <a:xfrm>
              <a:off x="11455765" y="554348"/>
              <a:ext cx="345838" cy="115372"/>
            </a:xfrm>
            <a:custGeom>
              <a:gdLst>
                <a:gd fmla="*/ 114478 w 403878" name="connsiteX0"/>
                <a:gd fmla="*/ 0 h 134734" name="connsiteY0"/>
                <a:gd fmla="*/ 115057 w 403878" name="connsiteX1"/>
                <a:gd fmla="*/ 0 h 134734" name="connsiteY1"/>
                <a:gd fmla="*/ 196310 w 403878" name="connsiteX2"/>
                <a:gd fmla="*/ 67569 h 134734" name="connsiteY2"/>
                <a:gd fmla="*/ 206636 w 403878" name="connsiteX3"/>
                <a:gd fmla="*/ 67604 h 134734" name="connsiteY3"/>
                <a:gd fmla="*/ 288059 w 403878" name="connsiteX4"/>
                <a:gd fmla="*/ 0 h 134734" name="connsiteY4"/>
                <a:gd fmla="*/ 289399 w 403878" name="connsiteX5"/>
                <a:gd fmla="*/ 0 h 134734" name="connsiteY5"/>
                <a:gd fmla="*/ 403878 w 403878" name="connsiteX6"/>
                <a:gd fmla="*/ 92375 h 134734" name="connsiteY6"/>
                <a:gd fmla="*/ 403878 w 403878" name="connsiteX7"/>
                <a:gd fmla="*/ 134734 h 134734" name="connsiteY7"/>
                <a:gd fmla="*/ 0 w 403878" name="connsiteX8"/>
                <a:gd fmla="*/ 134734 h 134734" name="connsiteY8"/>
                <a:gd fmla="*/ 0 w 403878" name="connsiteX9"/>
                <a:gd fmla="*/ 92374 h 134734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134734" w="403878">
                  <a:moveTo>
                    <a:pt x="114478" y="0"/>
                  </a:moveTo>
                  <a:lnTo>
                    <a:pt x="115057" y="0"/>
                  </a:lnTo>
                  <a:lnTo>
                    <a:pt x="196310" y="67569"/>
                  </a:lnTo>
                  <a:cubicBezTo>
                    <a:pt x="200750" y="71575"/>
                    <a:pt x="202695" y="71586"/>
                    <a:pt x="206636" y="67604"/>
                  </a:cubicBezTo>
                  <a:lnTo>
                    <a:pt x="288059" y="0"/>
                  </a:lnTo>
                  <a:lnTo>
                    <a:pt x="289399" y="0"/>
                  </a:lnTo>
                  <a:lnTo>
                    <a:pt x="403878" y="92375"/>
                  </a:lnTo>
                  <a:lnTo>
                    <a:pt x="403878" y="134734"/>
                  </a:lnTo>
                  <a:lnTo>
                    <a:pt x="0" y="134734"/>
                  </a:lnTo>
                  <a:lnTo>
                    <a:pt x="0" y="9237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800"/>
            </a:p>
          </p:txBody>
        </p:sp>
        <p:sp>
          <p:nvSpPr>
            <p:cNvPr id="128" name="等腰三角形 127"/>
            <p:cNvSpPr/>
            <p:nvPr/>
          </p:nvSpPr>
          <p:spPr>
            <a:xfrm flipH="1" rot="5400000">
              <a:off x="11435381" y="507475"/>
              <a:ext cx="107185" cy="6641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800"/>
            </a:p>
          </p:txBody>
        </p:sp>
        <p:sp>
          <p:nvSpPr>
            <p:cNvPr id="129" name="任意多边形 128"/>
            <p:cNvSpPr>
              <a:spLocks noChangeAspect="1"/>
            </p:cNvSpPr>
            <p:nvPr/>
          </p:nvSpPr>
          <p:spPr>
            <a:xfrm rot="10800000">
              <a:off x="11455765" y="435534"/>
              <a:ext cx="345838" cy="158742"/>
            </a:xfrm>
            <a:custGeom>
              <a:gdLst>
                <a:gd fmla="*/ 388597 w 388597" name="connsiteX0"/>
                <a:gd fmla="*/ 178369 h 178369" name="connsiteY0"/>
                <a:gd fmla="*/ 0 w 388597" name="connsiteX1"/>
                <a:gd fmla="*/ 178369 h 178369" name="connsiteY1"/>
                <a:gd fmla="*/ 0 w 388597" name="connsiteX2"/>
                <a:gd fmla="*/ 160436 h 178369" name="connsiteY2"/>
                <a:gd fmla="*/ 189779 w 388597" name="connsiteX3"/>
                <a:gd fmla="*/ 2865 h 178369" name="connsiteY3"/>
                <a:gd fmla="*/ 199715 w 388597" name="connsiteX4"/>
                <a:gd fmla="*/ 2899 h 178369" name="connsiteY4"/>
                <a:gd fmla="*/ 388597 w 388597" name="connsiteX5"/>
                <a:gd fmla="*/ 159972 h 178369" name="connsiteY5"/>
                <a:gd fmla="*/ 388597 w 388597" name="connsiteX6"/>
                <a:gd fmla="*/ 178369 h 178369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78369" w="388597">
                  <a:moveTo>
                    <a:pt x="388597" y="178369"/>
                  </a:moveTo>
                  <a:lnTo>
                    <a:pt x="0" y="178369"/>
                  </a:lnTo>
                  <a:lnTo>
                    <a:pt x="0" y="160436"/>
                  </a:lnTo>
                  <a:lnTo>
                    <a:pt x="189779" y="2865"/>
                  </a:lnTo>
                  <a:cubicBezTo>
                    <a:pt x="193571" y="-966"/>
                    <a:pt x="195443" y="-955"/>
                    <a:pt x="199715" y="2899"/>
                  </a:cubicBezTo>
                  <a:lnTo>
                    <a:pt x="388597" y="159972"/>
                  </a:lnTo>
                  <a:lnTo>
                    <a:pt x="388597" y="17836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800"/>
            </a:p>
          </p:txBody>
        </p:sp>
      </p:grpSp>
      <p:sp>
        <p:nvSpPr>
          <p:cNvPr id="125" name="十字形 124"/>
          <p:cNvSpPr/>
          <p:nvPr/>
        </p:nvSpPr>
        <p:spPr>
          <a:xfrm>
            <a:off x="5224740" y="4710113"/>
            <a:ext cx="219032" cy="219032"/>
          </a:xfrm>
          <a:prstGeom prst="plus">
            <a:avLst>
              <a:gd fmla="val 33889" name="adj"/>
            </a:avLst>
          </a:prstGeom>
          <a:solidFill>
            <a:schemeClr val="bg1"/>
          </a:solidFill>
          <a:ln>
            <a:noFill/>
          </a:ln>
          <a:effectLst>
            <a:outerShdw algn="ctr" blurRad="127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800"/>
          </a:p>
        </p:txBody>
      </p:sp>
      <p:sp>
        <p:nvSpPr>
          <p:cNvPr id="29" name="文本框 28"/>
          <p:cNvSpPr txBox="1"/>
          <p:nvPr/>
        </p:nvSpPr>
        <p:spPr>
          <a:xfrm>
            <a:off x="2446108" y="4928226"/>
            <a:ext cx="648420" cy="243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1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首页</a:t>
            </a:r>
          </a:p>
        </p:txBody>
      </p:sp>
      <p:sp>
        <p:nvSpPr>
          <p:cNvPr id="135" name="文本框 134"/>
          <p:cNvSpPr txBox="1"/>
          <p:nvPr/>
        </p:nvSpPr>
        <p:spPr>
          <a:xfrm>
            <a:off x="3276793" y="4928226"/>
            <a:ext cx="648420" cy="243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1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好友</a:t>
            </a:r>
          </a:p>
        </p:txBody>
      </p:sp>
      <p:sp>
        <p:nvSpPr>
          <p:cNvPr id="136" name="文本框 135"/>
          <p:cNvSpPr txBox="1"/>
          <p:nvPr/>
        </p:nvSpPr>
        <p:spPr>
          <a:xfrm>
            <a:off x="4182707" y="4928226"/>
            <a:ext cx="648420" cy="243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1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信息</a:t>
            </a:r>
          </a:p>
        </p:txBody>
      </p:sp>
      <p:sp>
        <p:nvSpPr>
          <p:cNvPr id="137" name="文本框 136"/>
          <p:cNvSpPr txBox="1"/>
          <p:nvPr/>
        </p:nvSpPr>
        <p:spPr>
          <a:xfrm>
            <a:off x="5010117" y="4928226"/>
            <a:ext cx="648420" cy="243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1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</a:t>
            </a:r>
          </a:p>
        </p:txBody>
      </p:sp>
      <p:grpSp>
        <p:nvGrpSpPr>
          <p:cNvPr id="35" name="组合 34"/>
          <p:cNvGrpSpPr/>
          <p:nvPr/>
        </p:nvGrpSpPr>
        <p:grpSpPr>
          <a:xfrm>
            <a:off x="8917058" y="242332"/>
            <a:ext cx="2810486" cy="558534"/>
            <a:chOff x="9683645" y="375951"/>
            <a:chExt cx="2036745" cy="404767"/>
          </a:xfrm>
        </p:grpSpPr>
        <p:sp>
          <p:nvSpPr>
            <p:cNvPr id="19" name="圆角矩形 18"/>
            <p:cNvSpPr/>
            <p:nvPr/>
          </p:nvSpPr>
          <p:spPr>
            <a:xfrm>
              <a:off x="9683645" y="375951"/>
              <a:ext cx="2036745" cy="404767"/>
            </a:xfrm>
            <a:prstGeom prst="roundRect">
              <a:avLst/>
            </a:prstGeom>
            <a:gradFill>
              <a:gsLst>
                <a:gs pos="50000">
                  <a:srgbClr val="F7596A"/>
                </a:gs>
                <a:gs pos="0">
                  <a:srgbClr val="FC9358"/>
                </a:gs>
                <a:gs pos="100000">
                  <a:srgbClr val="F32E72"/>
                </a:gs>
              </a:gsLst>
              <a:lin ang="2700000" scaled="1"/>
            </a:gra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22" name="组合 21"/>
            <p:cNvGrpSpPr/>
            <p:nvPr/>
          </p:nvGrpSpPr>
          <p:grpSpPr>
            <a:xfrm>
              <a:off x="9799688" y="475661"/>
              <a:ext cx="276108" cy="207838"/>
              <a:chOff x="3014250" y="562460"/>
              <a:chExt cx="868202" cy="653533"/>
            </a:xfrm>
          </p:grpSpPr>
          <p:sp>
            <p:nvSpPr>
              <p:cNvPr id="20" name="等腰三角形 19"/>
              <p:cNvSpPr/>
              <p:nvPr/>
            </p:nvSpPr>
            <p:spPr>
              <a:xfrm>
                <a:off x="3014250" y="562460"/>
                <a:ext cx="868202" cy="246707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1" name="矩形 20"/>
              <p:cNvSpPr/>
              <p:nvPr/>
            </p:nvSpPr>
            <p:spPr>
              <a:xfrm>
                <a:off x="3117116" y="807120"/>
                <a:ext cx="662470" cy="40887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3" name="组合 22"/>
            <p:cNvGrpSpPr/>
            <p:nvPr/>
          </p:nvGrpSpPr>
          <p:grpSpPr>
            <a:xfrm>
              <a:off x="10323573" y="475660"/>
              <a:ext cx="239557" cy="205347"/>
              <a:chOff x="11107201" y="398899"/>
              <a:chExt cx="333236" cy="285648"/>
            </a:xfrm>
            <a:solidFill>
              <a:schemeClr val="bg1"/>
            </a:solidFill>
          </p:grpSpPr>
          <p:sp>
            <p:nvSpPr>
              <p:cNvPr id="107" name="椭圆 106"/>
              <p:cNvSpPr/>
              <p:nvPr/>
            </p:nvSpPr>
            <p:spPr>
              <a:xfrm>
                <a:off x="11184684" y="398899"/>
                <a:ext cx="179436" cy="17943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08" name="任意多边形 107"/>
              <p:cNvSpPr/>
              <p:nvPr/>
            </p:nvSpPr>
            <p:spPr>
              <a:xfrm>
                <a:off x="11107201" y="578335"/>
                <a:ext cx="333236" cy="106212"/>
              </a:xfrm>
              <a:custGeom>
                <a:gdLst>
                  <a:gd fmla="*/ 154556 w 389162" name="connsiteX0"/>
                  <a:gd fmla="*/ 0 h 142173" name="connsiteY0"/>
                  <a:gd fmla="*/ 225145 w 389162" name="connsiteX1"/>
                  <a:gd fmla="*/ 0 h 142173" name="connsiteY1"/>
                  <a:gd fmla="*/ 352530 w 389162" name="connsiteX2"/>
                  <a:gd fmla="*/ 35155 h 142173" name="connsiteY2"/>
                  <a:gd fmla="*/ 389162 w 389162" name="connsiteX3"/>
                  <a:gd fmla="*/ 63898 h 142173" name="connsiteY3"/>
                  <a:gd fmla="*/ 389162 w 389162" name="connsiteX4"/>
                  <a:gd fmla="*/ 142173 h 142173" name="connsiteY4"/>
                  <a:gd fmla="*/ 0 w 389162" name="connsiteX5"/>
                  <a:gd fmla="*/ 142173 h 142173" name="connsiteY5"/>
                  <a:gd fmla="*/ 0 w 389162" name="connsiteX6"/>
                  <a:gd fmla="*/ 55695 h 142173" name="connsiteY6"/>
                  <a:gd fmla="*/ 66563 w 389162" name="connsiteX7"/>
                  <a:gd fmla="*/ 16101 h 142173" name="connsiteY7"/>
                  <a:gd fmla="*/ 154556 w 389162" name="connsiteX8"/>
                  <a:gd fmla="*/ 0 h 142173" name="connsiteY8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b="b" l="l" r="r" t="t"/>
                <a:pathLst>
                  <a:path h="142173" w="389162">
                    <a:moveTo>
                      <a:pt x="154556" y="0"/>
                    </a:moveTo>
                    <a:lnTo>
                      <a:pt x="225145" y="0"/>
                    </a:lnTo>
                    <a:cubicBezTo>
                      <a:pt x="271523" y="0"/>
                      <a:pt x="315018" y="12791"/>
                      <a:pt x="352530" y="35155"/>
                    </a:cubicBezTo>
                    <a:lnTo>
                      <a:pt x="389162" y="63898"/>
                    </a:lnTo>
                    <a:lnTo>
                      <a:pt x="389162" y="142173"/>
                    </a:lnTo>
                    <a:lnTo>
                      <a:pt x="0" y="142173"/>
                    </a:lnTo>
                    <a:lnTo>
                      <a:pt x="0" y="55695"/>
                    </a:lnTo>
                    <a:lnTo>
                      <a:pt x="66563" y="16101"/>
                    </a:lnTo>
                    <a:cubicBezTo>
                      <a:pt x="94001" y="5685"/>
                      <a:pt x="123638" y="0"/>
                      <a:pt x="15455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30" name="五角星 29"/>
            <p:cNvSpPr/>
            <p:nvPr/>
          </p:nvSpPr>
          <p:spPr>
            <a:xfrm>
              <a:off x="11388743" y="472104"/>
              <a:ext cx="212459" cy="212459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1" name="笑脸 30"/>
            <p:cNvSpPr/>
            <p:nvPr/>
          </p:nvSpPr>
          <p:spPr>
            <a:xfrm>
              <a:off x="10898916" y="472104"/>
              <a:ext cx="208903" cy="208903"/>
            </a:xfrm>
            <a:prstGeom prst="smileyFac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2" name="椭圆 31"/>
            <p:cNvSpPr/>
            <p:nvPr/>
          </p:nvSpPr>
          <p:spPr>
            <a:xfrm>
              <a:off x="10945933" y="530608"/>
              <a:ext cx="45719" cy="45719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1" name="椭圆 140"/>
            <p:cNvSpPr/>
            <p:nvPr/>
          </p:nvSpPr>
          <p:spPr>
            <a:xfrm>
              <a:off x="11022162" y="530608"/>
              <a:ext cx="45719" cy="45719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4" name="弧形 33"/>
            <p:cNvSpPr/>
            <p:nvPr/>
          </p:nvSpPr>
          <p:spPr>
            <a:xfrm rot="8100000">
              <a:off x="10922075" y="467829"/>
              <a:ext cx="172464" cy="172464"/>
            </a:xfrm>
            <a:prstGeom prst="arc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5275410" y="740598"/>
            <a:ext cx="3997206" cy="3997207"/>
            <a:chOff x="4661941" y="889531"/>
            <a:chExt cx="5021705" cy="5021705"/>
          </a:xfrm>
        </p:grpSpPr>
        <p:sp>
          <p:nvSpPr>
            <p:cNvPr id="12" name="椭圆 11"/>
            <p:cNvSpPr/>
            <p:nvPr/>
          </p:nvSpPr>
          <p:spPr>
            <a:xfrm>
              <a:off x="4661941" y="889531"/>
              <a:ext cx="5021705" cy="502170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F53F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" name="椭圆 10"/>
            <p:cNvSpPr/>
            <p:nvPr/>
          </p:nvSpPr>
          <p:spPr>
            <a:xfrm>
              <a:off x="5486401" y="1713991"/>
              <a:ext cx="3372784" cy="337278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F53F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4" name="任意多边形 93"/>
            <p:cNvSpPr/>
            <p:nvPr/>
          </p:nvSpPr>
          <p:spPr>
            <a:xfrm rot="10800000">
              <a:off x="5668529" y="1713992"/>
              <a:ext cx="3008528" cy="1185746"/>
            </a:xfrm>
            <a:custGeom>
              <a:gdLst>
                <a:gd fmla="*/ 1504264 w 3008528" name="connsiteX0"/>
                <a:gd fmla="*/ 1185746 h 1185746" name="connsiteY0"/>
                <a:gd fmla="*/ 21410 w 3008528" name="connsiteX1"/>
                <a:gd fmla="*/ 303189 h 1185746" name="connsiteY1"/>
                <a:gd fmla="*/ 0 w 3008528" name="connsiteX2"/>
                <a:gd fmla="*/ 258743 h 1185746" name="connsiteY2"/>
                <a:gd fmla="*/ 287808 w 3008528" name="connsiteX3"/>
                <a:gd fmla="*/ 258743 h 1185746" name="connsiteY3"/>
                <a:gd fmla="*/ 503296 w 3008528" name="connsiteX4"/>
                <a:gd fmla="*/ 0 h 1185746" name="connsiteY4"/>
                <a:gd fmla="*/ 718784 w 3008528" name="connsiteX5"/>
                <a:gd fmla="*/ 258743 h 1185746" name="connsiteY5"/>
                <a:gd fmla="*/ 3008528 w 3008528" name="connsiteX6"/>
                <a:gd fmla="*/ 258743 h 1185746" name="connsiteY6"/>
                <a:gd fmla="*/ 2987117 w 3008528" name="connsiteX7"/>
                <a:gd fmla="*/ 303189 h 1185746" name="connsiteY7"/>
                <a:gd fmla="*/ 1504264 w 3008528" name="connsiteX8"/>
                <a:gd fmla="*/ 1185746 h 1185746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1185746" w="3008528">
                  <a:moveTo>
                    <a:pt x="1504264" y="1185746"/>
                  </a:moveTo>
                  <a:cubicBezTo>
                    <a:pt x="863948" y="1185746"/>
                    <a:pt x="306982" y="828880"/>
                    <a:pt x="21410" y="303189"/>
                  </a:cubicBezTo>
                  <a:lnTo>
                    <a:pt x="0" y="258743"/>
                  </a:lnTo>
                  <a:lnTo>
                    <a:pt x="287808" y="258743"/>
                  </a:lnTo>
                  <a:lnTo>
                    <a:pt x="503296" y="0"/>
                  </a:lnTo>
                  <a:lnTo>
                    <a:pt x="718784" y="258743"/>
                  </a:lnTo>
                  <a:lnTo>
                    <a:pt x="3008528" y="258743"/>
                  </a:lnTo>
                  <a:lnTo>
                    <a:pt x="2987117" y="303189"/>
                  </a:lnTo>
                  <a:cubicBezTo>
                    <a:pt x="2701545" y="828880"/>
                    <a:pt x="2144580" y="1185746"/>
                    <a:pt x="1504264" y="1185746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solidFill>
                <a:srgbClr val="F53F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6282268" y="1957423"/>
              <a:ext cx="1781049" cy="497798"/>
            </a:xfrm>
            <a:prstGeom prst="rect">
              <a:avLst/>
            </a:prstGeom>
            <a:noFill/>
            <a:ln>
              <a:noFill/>
            </a:ln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>
                <a:defRPr b="1" sz="2000">
                  <a:gradFill flip="none" rotWithShape="1">
                    <a:gsLst>
                      <a:gs pos="0">
                        <a:srgbClr val="FC9358"/>
                      </a:gs>
                      <a:gs pos="50000">
                        <a:srgbClr val="F86165"/>
                      </a:gs>
                      <a:gs pos="100000">
                        <a:srgbClr val="F32E72"/>
                      </a:gs>
                    </a:gsLst>
                    <a:lin ang="2700000" scaled="1"/>
                  </a:gradFill>
                  <a:latin charset="-122" panose="020b0503020204020204" pitchFamily="34" typeface="微软雅黑"/>
                  <a:ea charset="-122" panose="020b0503020204020204" pitchFamily="34" typeface="微软雅黑"/>
                </a:defRPr>
              </a:lvl1pPr>
            </a:lstStyle>
            <a:p>
              <a:pPr algn="ctr"/>
              <a:r>
                <a:rPr altLang="en-US" lang="zh-CN">
                  <a:solidFill>
                    <a:srgbClr val="F5466C"/>
                  </a:solidFill>
                </a:rPr>
                <a:t>产品设计</a:t>
              </a:r>
            </a:p>
          </p:txBody>
        </p:sp>
        <p:sp>
          <p:nvSpPr>
            <p:cNvPr id="98" name="文本框 97"/>
            <p:cNvSpPr txBox="1"/>
            <p:nvPr/>
          </p:nvSpPr>
          <p:spPr>
            <a:xfrm>
              <a:off x="5891135" y="1117633"/>
              <a:ext cx="2563318" cy="497798"/>
            </a:xfrm>
            <a:prstGeom prst="rect">
              <a:avLst/>
            </a:prstGeom>
            <a:noFill/>
            <a:ln>
              <a:noFill/>
            </a:ln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>
                <a:defRPr b="1" sz="2000">
                  <a:gradFill flip="none" rotWithShape="1">
                    <a:gsLst>
                      <a:gs pos="0">
                        <a:srgbClr val="FC9358"/>
                      </a:gs>
                      <a:gs pos="50000">
                        <a:srgbClr val="F86165"/>
                      </a:gs>
                      <a:gs pos="100000">
                        <a:srgbClr val="F32E72"/>
                      </a:gs>
                    </a:gsLst>
                    <a:lin ang="2700000" scaled="1"/>
                  </a:gradFill>
                  <a:latin charset="-122" panose="020b0503020204020204" pitchFamily="34" typeface="微软雅黑"/>
                  <a:ea charset="-122" panose="020b0503020204020204" pitchFamily="34" typeface="微软雅黑"/>
                </a:defRPr>
              </a:lvl1pPr>
            </a:lstStyle>
            <a:p>
              <a:pPr algn="ctr"/>
              <a:r>
                <a:rPr altLang="en-US" lang="zh-CN">
                  <a:solidFill>
                    <a:srgbClr val="F5466C"/>
                  </a:solidFill>
                </a:rPr>
                <a:t>用户体验设计</a:t>
              </a:r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6513223" y="3124871"/>
              <a:ext cx="1319135" cy="1187056"/>
            </a:xfrm>
            <a:prstGeom prst="rect">
              <a:avLst/>
            </a:prstGeom>
            <a:noFill/>
            <a:ln>
              <a:noFill/>
            </a:ln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mtClean="0" sz="2800">
                  <a:solidFill>
                    <a:schemeClr val="bg1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外形</a:t>
              </a:r>
            </a:p>
            <a:p>
              <a:pPr algn="ctr"/>
              <a:r>
                <a:rPr altLang="en-US" b="1" lang="zh-CN" smtClean="0" sz="2800">
                  <a:solidFill>
                    <a:schemeClr val="bg1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功能</a:t>
              </a:r>
            </a:p>
          </p:txBody>
        </p:sp>
        <p:sp>
          <p:nvSpPr>
            <p:cNvPr id="99" name="文本框 98"/>
            <p:cNvSpPr txBox="1"/>
            <p:nvPr/>
          </p:nvSpPr>
          <p:spPr>
            <a:xfrm>
              <a:off x="6071016" y="5192190"/>
              <a:ext cx="2203552" cy="497798"/>
            </a:xfrm>
            <a:prstGeom prst="rect">
              <a:avLst/>
            </a:prstGeom>
            <a:noFill/>
            <a:ln>
              <a:noFill/>
            </a:ln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mtClean="0" sz="2000">
                  <a:solidFill>
                    <a:schemeClr val="bg1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用户使用感受</a:t>
              </a:r>
            </a:p>
          </p:txBody>
        </p:sp>
      </p:grpSp>
      <p:sp>
        <p:nvSpPr>
          <p:cNvPr id="49" name="椭圆 48"/>
          <p:cNvSpPr/>
          <p:nvPr/>
        </p:nvSpPr>
        <p:spPr>
          <a:xfrm>
            <a:off x="8559045" y="2696218"/>
            <a:ext cx="114622" cy="114622"/>
          </a:xfrm>
          <a:prstGeom prst="ellipse">
            <a:avLst/>
          </a:prstGeom>
          <a:gradFill>
            <a:gsLst>
              <a:gs pos="50000">
                <a:srgbClr val="F7596A"/>
              </a:gs>
              <a:gs pos="0">
                <a:srgbClr val="FC9358"/>
              </a:gs>
              <a:gs pos="100000">
                <a:srgbClr val="F32E72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166" name="直接连接符 165"/>
          <p:cNvCxnSpPr/>
          <p:nvPr/>
        </p:nvCxnSpPr>
        <p:spPr>
          <a:xfrm flipH="1">
            <a:off x="4937655" y="2739201"/>
            <a:ext cx="322237" cy="0"/>
          </a:xfrm>
          <a:prstGeom prst="line">
            <a:avLst/>
          </a:prstGeom>
          <a:ln w="38100">
            <a:solidFill>
              <a:srgbClr val="F53F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直接连接符 167"/>
          <p:cNvCxnSpPr/>
          <p:nvPr/>
        </p:nvCxnSpPr>
        <p:spPr>
          <a:xfrm flipH="1">
            <a:off x="4026639" y="2726726"/>
            <a:ext cx="926045" cy="1820799"/>
          </a:xfrm>
          <a:prstGeom prst="line">
            <a:avLst/>
          </a:prstGeom>
          <a:ln w="38100">
            <a:solidFill>
              <a:srgbClr val="F53F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椭圆 169"/>
          <p:cNvSpPr/>
          <p:nvPr/>
        </p:nvSpPr>
        <p:spPr>
          <a:xfrm>
            <a:off x="5216039" y="2681415"/>
            <a:ext cx="114622" cy="114622"/>
          </a:xfrm>
          <a:prstGeom prst="ellipse">
            <a:avLst/>
          </a:prstGeom>
          <a:gradFill>
            <a:gsLst>
              <a:gs pos="50000">
                <a:srgbClr val="F7596A"/>
              </a:gs>
              <a:gs pos="0">
                <a:srgbClr val="FC9358"/>
              </a:gs>
              <a:gs pos="100000">
                <a:srgbClr val="F32E72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1031" name="直接连接符 1030"/>
          <p:cNvCxnSpPr/>
          <p:nvPr/>
        </p:nvCxnSpPr>
        <p:spPr>
          <a:xfrm>
            <a:off x="8669829" y="2756261"/>
            <a:ext cx="766510" cy="0"/>
          </a:xfrm>
          <a:prstGeom prst="line">
            <a:avLst/>
          </a:prstGeom>
          <a:ln w="38100">
            <a:solidFill>
              <a:srgbClr val="F53F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6" name="文本框 1035"/>
          <p:cNvSpPr txBox="1"/>
          <p:nvPr/>
        </p:nvSpPr>
        <p:spPr>
          <a:xfrm>
            <a:off x="10054947" y="968331"/>
            <a:ext cx="1928081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defRPr b="1" sz="2000">
                <a:gradFill flip="none" rotWithShape="1">
                  <a:gsLst>
                    <a:gs pos="0">
                      <a:srgbClr val="FC9358"/>
                    </a:gs>
                    <a:gs pos="50000">
                      <a:srgbClr val="F86165"/>
                    </a:gs>
                    <a:gs pos="100000">
                      <a:srgbClr val="F32E72"/>
                    </a:gs>
                  </a:gsLst>
                  <a:lin ang="2700000" scaled="1"/>
                </a:gra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pPr algn="ctr"/>
            <a:r>
              <a:rPr altLang="en-US" lang="zh-CN">
                <a:solidFill>
                  <a:srgbClr val="F5466C"/>
                </a:solidFill>
              </a:rPr>
              <a:t>美观</a:t>
            </a:r>
          </a:p>
          <a:p>
            <a:pPr algn="ctr"/>
            <a:r>
              <a:rPr altLang="en-US" lang="zh-CN">
                <a:solidFill>
                  <a:srgbClr val="F5466C"/>
                </a:solidFill>
              </a:rPr>
              <a:t>但不知所云</a:t>
            </a:r>
          </a:p>
        </p:txBody>
      </p:sp>
      <p:sp>
        <p:nvSpPr>
          <p:cNvPr id="187" name="文本框 186"/>
          <p:cNvSpPr txBox="1"/>
          <p:nvPr/>
        </p:nvSpPr>
        <p:spPr>
          <a:xfrm>
            <a:off x="2312752" y="3660505"/>
            <a:ext cx="1928081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defRPr b="1" sz="2000">
                <a:gradFill flip="none" rotWithShape="1">
                  <a:gsLst>
                    <a:gs pos="0">
                      <a:srgbClr val="FC9358"/>
                    </a:gs>
                    <a:gs pos="50000">
                      <a:srgbClr val="F86165"/>
                    </a:gs>
                    <a:gs pos="100000">
                      <a:srgbClr val="F32E72"/>
                    </a:gs>
                  </a:gsLst>
                  <a:lin ang="2700000" scaled="1"/>
                </a:gra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pPr algn="ctr"/>
            <a:r>
              <a:rPr altLang="en-US" lang="zh-CN">
                <a:solidFill>
                  <a:srgbClr val="F5466C"/>
                </a:solidFill>
              </a:rPr>
              <a:t>美观欠缺</a:t>
            </a:r>
          </a:p>
          <a:p>
            <a:pPr algn="ctr"/>
            <a:r>
              <a:rPr altLang="en-US" lang="zh-CN">
                <a:solidFill>
                  <a:srgbClr val="F5466C"/>
                </a:solidFill>
              </a:rPr>
              <a:t>但更易使用</a:t>
            </a:r>
          </a:p>
        </p:txBody>
      </p:sp>
      <p:grpSp>
        <p:nvGrpSpPr>
          <p:cNvPr id="62" name="组合 61"/>
          <p:cNvGrpSpPr/>
          <p:nvPr/>
        </p:nvGrpSpPr>
        <p:grpSpPr>
          <a:xfrm>
            <a:off x="91360" y="59961"/>
            <a:ext cx="1424713" cy="6738078"/>
            <a:chOff x="91360" y="59961"/>
            <a:chExt cx="1424713" cy="6738078"/>
          </a:xfrm>
        </p:grpSpPr>
        <p:sp>
          <p:nvSpPr>
            <p:cNvPr id="63" name="圆角矩形 62"/>
            <p:cNvSpPr/>
            <p:nvPr/>
          </p:nvSpPr>
          <p:spPr>
            <a:xfrm>
              <a:off x="91360" y="59961"/>
              <a:ext cx="1424712" cy="6738078"/>
            </a:xfrm>
            <a:prstGeom prst="roundRect">
              <a:avLst/>
            </a:prstGeom>
            <a:solidFill>
              <a:schemeClr val="bg1"/>
            </a:solidFill>
            <a:ln w="38100">
              <a:gradFill flip="none" rotWithShape="1">
                <a:gsLst>
                  <a:gs pos="0">
                    <a:srgbClr val="FB885B"/>
                  </a:gs>
                  <a:gs pos="50000">
                    <a:srgbClr val="F86065"/>
                  </a:gs>
                  <a:gs pos="100000">
                    <a:srgbClr val="F4376F"/>
                  </a:gs>
                </a:gsLst>
                <a:lin ang="27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4" name="文本框 63"/>
            <p:cNvSpPr txBox="1"/>
            <p:nvPr/>
          </p:nvSpPr>
          <p:spPr>
            <a:xfrm>
              <a:off x="621318" y="1041691"/>
              <a:ext cx="356033" cy="44805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 sz="3200">
                  <a:latin charset="-122" panose="03000509000000000000" pitchFamily="65" typeface="方正粗宋简体"/>
                  <a:ea charset="-122" panose="03000509000000000000" pitchFamily="65" typeface="方正粗宋简体"/>
                </a:rPr>
                <a:t>什么是用户体验设计</a:t>
              </a:r>
            </a:p>
          </p:txBody>
        </p:sp>
        <p:sp>
          <p:nvSpPr>
            <p:cNvPr id="65" name="圆角矩形 64"/>
            <p:cNvSpPr/>
            <p:nvPr/>
          </p:nvSpPr>
          <p:spPr>
            <a:xfrm>
              <a:off x="235093" y="5597051"/>
              <a:ext cx="1137246" cy="1016196"/>
            </a:xfrm>
            <a:prstGeom prst="roundRect">
              <a:avLst/>
            </a:prstGeom>
            <a:gradFill flip="none" rotWithShape="1">
              <a:gsLst>
                <a:gs pos="0">
                  <a:srgbClr val="FC9358"/>
                </a:gs>
                <a:gs pos="50000">
                  <a:srgbClr val="F86165"/>
                </a:gs>
                <a:gs pos="100000">
                  <a:srgbClr val="F32E72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6" name="文本框 65"/>
            <p:cNvSpPr txBox="1"/>
            <p:nvPr/>
          </p:nvSpPr>
          <p:spPr>
            <a:xfrm>
              <a:off x="235093" y="5659139"/>
              <a:ext cx="1128482" cy="9448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 sz="2800">
                  <a:solidFill>
                    <a:schemeClr val="bg1"/>
                  </a:solidFill>
                  <a:latin charset="-122" panose="03000509000000000000" pitchFamily="65" typeface="方正粗宋简体"/>
                  <a:ea charset="-122" panose="03000509000000000000" pitchFamily="65" typeface="方正粗宋简体"/>
                </a:rPr>
                <a:t>用户体验</a:t>
              </a:r>
            </a:p>
          </p:txBody>
        </p:sp>
        <p:sp>
          <p:nvSpPr>
            <p:cNvPr id="67" name="矩形 66"/>
            <p:cNvSpPr/>
            <p:nvPr/>
          </p:nvSpPr>
          <p:spPr>
            <a:xfrm>
              <a:off x="91361" y="387275"/>
              <a:ext cx="1424712" cy="469624"/>
            </a:xfrm>
            <a:prstGeom prst="rect">
              <a:avLst/>
            </a:prstGeom>
            <a:gradFill flip="none" rotWithShape="1">
              <a:gsLst>
                <a:gs pos="0">
                  <a:srgbClr val="FC9358"/>
                </a:gs>
                <a:gs pos="50000">
                  <a:srgbClr val="F86165"/>
                </a:gs>
                <a:gs pos="100000">
                  <a:srgbClr val="F32E72"/>
                </a:gs>
              </a:gsLst>
              <a:lin ang="2700000" scaled="1"/>
            </a:gra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b="1" lang="en-US" smtClean="0" sz="2800">
                  <a:solidFill>
                    <a:schemeClr val="bg1"/>
                  </a:solidFill>
                  <a:latin charset="-122" panose="03000509000000000000" pitchFamily="65" typeface="方正粗宋简体"/>
                  <a:ea charset="-122" panose="03000509000000000000" pitchFamily="65" typeface="方正粗宋简体"/>
                </a:rPr>
                <a:t>01</a:t>
              </a:r>
            </a:p>
          </p:txBody>
        </p:sp>
      </p:grpSp>
    </p:spTree>
    <p:extLst>
      <p:ext uri="{BB962C8B-B14F-4D97-AF65-F5344CB8AC3E}">
        <p14:creationId val="749299363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16" name="直接连接符 15"/>
          <p:cNvCxnSpPr/>
          <p:nvPr/>
        </p:nvCxnSpPr>
        <p:spPr>
          <a:xfrm>
            <a:off x="-14514" y="6858000"/>
            <a:ext cx="2133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0" name="组合 99"/>
          <p:cNvGrpSpPr/>
          <p:nvPr/>
        </p:nvGrpSpPr>
        <p:grpSpPr>
          <a:xfrm>
            <a:off x="3014250" y="5452478"/>
            <a:ext cx="8518920" cy="1160769"/>
            <a:chOff x="3014250" y="5591348"/>
            <a:chExt cx="8518920" cy="1160769"/>
          </a:xfrm>
        </p:grpSpPr>
        <p:sp>
          <p:nvSpPr>
            <p:cNvPr id="101" name="任意多边形 100"/>
            <p:cNvSpPr/>
            <p:nvPr/>
          </p:nvSpPr>
          <p:spPr>
            <a:xfrm>
              <a:off x="3014250" y="5591348"/>
              <a:ext cx="8518920" cy="1160769"/>
            </a:xfrm>
            <a:custGeom>
              <a:gdLst>
                <a:gd fmla="*/ 4243428 w 8518920" name="connsiteX0"/>
                <a:gd fmla="*/ 0 h 1160769" name="connsiteY0"/>
                <a:gd fmla="*/ 4677211 w 8518920" name="connsiteX1"/>
                <a:gd fmla="*/ 378035 h 1160769" name="connsiteY1"/>
                <a:gd fmla="*/ 8388462 w 8518920" name="connsiteX2"/>
                <a:gd fmla="*/ 378035 h 1160769" name="connsiteY2"/>
                <a:gd fmla="*/ 8518920 w 8518920" name="connsiteX3"/>
                <a:gd fmla="*/ 508493 h 1160769" name="connsiteY3"/>
                <a:gd fmla="*/ 8518920 w 8518920" name="connsiteX4"/>
                <a:gd fmla="*/ 1030311 h 1160769" name="connsiteY4"/>
                <a:gd fmla="*/ 8388462 w 8518920" name="connsiteX5"/>
                <a:gd fmla="*/ 1160769 h 1160769" name="connsiteY5"/>
                <a:gd fmla="*/ 130458 w 8518920" name="connsiteX6"/>
                <a:gd fmla="*/ 1160769 h 1160769" name="connsiteY6"/>
                <a:gd fmla="*/ 0 w 8518920" name="connsiteX7"/>
                <a:gd fmla="*/ 1030311 h 1160769" name="connsiteY7"/>
                <a:gd fmla="*/ 0 w 8518920" name="connsiteX8"/>
                <a:gd fmla="*/ 508493 h 1160769" name="connsiteY8"/>
                <a:gd fmla="*/ 130458 w 8518920" name="connsiteX9"/>
                <a:gd fmla="*/ 378035 h 1160769" name="connsiteY9"/>
                <a:gd fmla="*/ 3809646 w 8518920" name="connsiteX10"/>
                <a:gd fmla="*/ 378035 h 1160769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1160769" w="8518920">
                  <a:moveTo>
                    <a:pt x="4243428" y="0"/>
                  </a:moveTo>
                  <a:lnTo>
                    <a:pt x="4677211" y="378035"/>
                  </a:lnTo>
                  <a:lnTo>
                    <a:pt x="8388462" y="378035"/>
                  </a:lnTo>
                  <a:cubicBezTo>
                    <a:pt x="8460512" y="378035"/>
                    <a:pt x="8518920" y="436443"/>
                    <a:pt x="8518920" y="508493"/>
                  </a:cubicBezTo>
                  <a:lnTo>
                    <a:pt x="8518920" y="1030311"/>
                  </a:lnTo>
                  <a:cubicBezTo>
                    <a:pt x="8518920" y="1102361"/>
                    <a:pt x="8460512" y="1160769"/>
                    <a:pt x="8388462" y="1160769"/>
                  </a:cubicBezTo>
                  <a:lnTo>
                    <a:pt x="130458" y="1160769"/>
                  </a:lnTo>
                  <a:cubicBezTo>
                    <a:pt x="58408" y="1160769"/>
                    <a:pt x="0" y="1102361"/>
                    <a:pt x="0" y="1030311"/>
                  </a:cubicBezTo>
                  <a:lnTo>
                    <a:pt x="0" y="508493"/>
                  </a:lnTo>
                  <a:cubicBezTo>
                    <a:pt x="0" y="436443"/>
                    <a:pt x="58408" y="378035"/>
                    <a:pt x="130458" y="378035"/>
                  </a:cubicBezTo>
                  <a:lnTo>
                    <a:pt x="3809646" y="378035"/>
                  </a:lnTo>
                  <a:close/>
                </a:path>
              </a:pathLst>
            </a:custGeom>
            <a:solidFill>
              <a:schemeClr val="bg1"/>
            </a:solidFill>
            <a:ln w="38100">
              <a:solidFill>
                <a:srgbClr val="F53F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2" name="文本框 101"/>
            <p:cNvSpPr txBox="1"/>
            <p:nvPr/>
          </p:nvSpPr>
          <p:spPr>
            <a:xfrm>
              <a:off x="3219981" y="6167910"/>
              <a:ext cx="8080063" cy="396240"/>
            </a:xfrm>
            <a:prstGeom prst="rect">
              <a:avLst/>
            </a:prstGeom>
            <a:solidFill>
              <a:schemeClr val="bg1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用户体验设计的好坏会影响用户的忠诚度</a:t>
              </a:r>
            </a:p>
          </p:txBody>
        </p:sp>
      </p:grpSp>
      <p:sp>
        <p:nvSpPr>
          <p:cNvPr id="2" name="圆角矩形 1"/>
          <p:cNvSpPr/>
          <p:nvPr/>
        </p:nvSpPr>
        <p:spPr>
          <a:xfrm>
            <a:off x="3950585" y="325096"/>
            <a:ext cx="2107770" cy="468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53F6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进入网站</a:t>
            </a:r>
          </a:p>
        </p:txBody>
      </p:sp>
      <p:sp>
        <p:nvSpPr>
          <p:cNvPr id="59" name="圆角矩形 58"/>
          <p:cNvSpPr/>
          <p:nvPr/>
        </p:nvSpPr>
        <p:spPr>
          <a:xfrm>
            <a:off x="3950585" y="1189108"/>
            <a:ext cx="2107770" cy="468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53F6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点击一个栏目</a:t>
            </a:r>
          </a:p>
        </p:txBody>
      </p:sp>
      <p:cxnSp>
        <p:nvCxnSpPr>
          <p:cNvPr id="4" name="直接箭头连接符 3"/>
          <p:cNvCxnSpPr/>
          <p:nvPr/>
        </p:nvCxnSpPr>
        <p:spPr>
          <a:xfrm flipH="1">
            <a:off x="4990773" y="813631"/>
            <a:ext cx="0" cy="375477"/>
          </a:xfrm>
          <a:prstGeom prst="straightConnector1">
            <a:avLst/>
          </a:prstGeom>
          <a:ln w="38100">
            <a:solidFill>
              <a:srgbClr val="F53F6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肘形连接符 75"/>
          <p:cNvCxnSpPr/>
          <p:nvPr/>
        </p:nvCxnSpPr>
        <p:spPr>
          <a:xfrm>
            <a:off x="6070863" y="3013758"/>
            <a:ext cx="1411022" cy="694215"/>
          </a:xfrm>
          <a:prstGeom prst="bentConnector3">
            <a:avLst>
              <a:gd fmla="val 99728" name="adj1"/>
            </a:avLst>
          </a:prstGeom>
          <a:ln w="38100">
            <a:solidFill>
              <a:srgbClr val="F53F6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圆角矩形 82"/>
          <p:cNvSpPr/>
          <p:nvPr/>
        </p:nvSpPr>
        <p:spPr>
          <a:xfrm>
            <a:off x="3950585" y="2002551"/>
            <a:ext cx="2107770" cy="468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53F6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看看它是什么</a:t>
            </a:r>
          </a:p>
        </p:txBody>
      </p:sp>
      <p:cxnSp>
        <p:nvCxnSpPr>
          <p:cNvPr id="84" name="直接箭头连接符 83"/>
          <p:cNvCxnSpPr/>
          <p:nvPr/>
        </p:nvCxnSpPr>
        <p:spPr>
          <a:xfrm flipH="1">
            <a:off x="4990773" y="1642607"/>
            <a:ext cx="0" cy="375477"/>
          </a:xfrm>
          <a:prstGeom prst="straightConnector1">
            <a:avLst/>
          </a:prstGeom>
          <a:ln w="38100">
            <a:solidFill>
              <a:srgbClr val="F53F6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接箭头连接符 84"/>
          <p:cNvCxnSpPr/>
          <p:nvPr/>
        </p:nvCxnSpPr>
        <p:spPr>
          <a:xfrm flipH="1">
            <a:off x="4990773" y="2463649"/>
            <a:ext cx="0" cy="375477"/>
          </a:xfrm>
          <a:prstGeom prst="straightConnector1">
            <a:avLst/>
          </a:prstGeom>
          <a:ln w="38100">
            <a:solidFill>
              <a:srgbClr val="F53F6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圆角矩形 85"/>
          <p:cNvSpPr/>
          <p:nvPr/>
        </p:nvSpPr>
        <p:spPr>
          <a:xfrm>
            <a:off x="3950585" y="2815994"/>
            <a:ext cx="2107770" cy="468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53F6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找到否</a:t>
            </a:r>
          </a:p>
        </p:txBody>
      </p:sp>
      <p:cxnSp>
        <p:nvCxnSpPr>
          <p:cNvPr id="87" name="直接箭头连接符 86"/>
          <p:cNvCxnSpPr/>
          <p:nvPr/>
        </p:nvCxnSpPr>
        <p:spPr>
          <a:xfrm flipH="1">
            <a:off x="4990773" y="3292478"/>
            <a:ext cx="0" cy="652828"/>
          </a:xfrm>
          <a:prstGeom prst="straightConnector1">
            <a:avLst/>
          </a:prstGeom>
          <a:ln w="38100">
            <a:solidFill>
              <a:srgbClr val="F53F6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圆角矩形 88"/>
          <p:cNvSpPr/>
          <p:nvPr/>
        </p:nvSpPr>
        <p:spPr>
          <a:xfrm>
            <a:off x="3950585" y="3930169"/>
            <a:ext cx="2107770" cy="468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53F6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000">
                <a:solidFill>
                  <a:srgbClr val="F5466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开心地离开</a:t>
            </a:r>
          </a:p>
        </p:txBody>
      </p:sp>
      <p:sp>
        <p:nvSpPr>
          <p:cNvPr id="39" name="文本框 38"/>
          <p:cNvSpPr txBox="1"/>
          <p:nvPr/>
        </p:nvSpPr>
        <p:spPr>
          <a:xfrm>
            <a:off x="4772910" y="3383164"/>
            <a:ext cx="428625" cy="335280"/>
          </a:xfrm>
          <a:prstGeom prst="rect">
            <a:avLst/>
          </a:prstGeom>
          <a:pattFill prst="dotGri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是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7267571" y="3133690"/>
            <a:ext cx="428625" cy="335280"/>
          </a:xfrm>
          <a:prstGeom prst="rect">
            <a:avLst/>
          </a:prstGeom>
          <a:pattFill prst="dotGri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否</a:t>
            </a:r>
          </a:p>
        </p:txBody>
      </p:sp>
      <p:sp>
        <p:nvSpPr>
          <p:cNvPr id="56" name="圆角矩形 55"/>
          <p:cNvSpPr/>
          <p:nvPr/>
        </p:nvSpPr>
        <p:spPr>
          <a:xfrm>
            <a:off x="6594036" y="3721719"/>
            <a:ext cx="1775696" cy="468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53F6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r>
              <a: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彻底绝望了吗</a:t>
            </a:r>
          </a:p>
        </p:txBody>
      </p:sp>
      <p:cxnSp>
        <p:nvCxnSpPr>
          <p:cNvPr id="105" name="肘形连接符 104"/>
          <p:cNvCxnSpPr/>
          <p:nvPr/>
        </p:nvCxnSpPr>
        <p:spPr>
          <a:xfrm rot="10800000">
            <a:off x="6070866" y="1423110"/>
            <a:ext cx="3051794" cy="649460"/>
          </a:xfrm>
          <a:prstGeom prst="bentConnector3">
            <a:avLst>
              <a:gd fmla="val 478" name="adj1"/>
            </a:avLst>
          </a:prstGeom>
          <a:ln w="38100">
            <a:solidFill>
              <a:srgbClr val="F53F6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接连接符 71"/>
          <p:cNvCxnSpPr/>
          <p:nvPr/>
        </p:nvCxnSpPr>
        <p:spPr>
          <a:xfrm flipH="1">
            <a:off x="9103610" y="1949450"/>
            <a:ext cx="0" cy="2015282"/>
          </a:xfrm>
          <a:prstGeom prst="line">
            <a:avLst/>
          </a:prstGeom>
          <a:ln w="38100">
            <a:solidFill>
              <a:srgbClr val="F53F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接连接符 95"/>
          <p:cNvCxnSpPr/>
          <p:nvPr/>
        </p:nvCxnSpPr>
        <p:spPr>
          <a:xfrm>
            <a:off x="8369732" y="3964732"/>
            <a:ext cx="752928" cy="0"/>
          </a:xfrm>
          <a:prstGeom prst="line">
            <a:avLst/>
          </a:prstGeom>
          <a:ln w="38100">
            <a:solidFill>
              <a:srgbClr val="F53F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文本框 133"/>
          <p:cNvSpPr txBox="1"/>
          <p:nvPr/>
        </p:nvSpPr>
        <p:spPr>
          <a:xfrm>
            <a:off x="8889195" y="2237641"/>
            <a:ext cx="428625" cy="822960"/>
          </a:xfrm>
          <a:prstGeom prst="rect">
            <a:avLst/>
          </a:prstGeom>
          <a:pattFill prst="dotGri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还没有</a:t>
            </a:r>
          </a:p>
        </p:txBody>
      </p:sp>
      <p:cxnSp>
        <p:nvCxnSpPr>
          <p:cNvPr id="138" name="直接箭头连接符 137"/>
          <p:cNvCxnSpPr/>
          <p:nvPr/>
        </p:nvCxnSpPr>
        <p:spPr>
          <a:xfrm flipH="1">
            <a:off x="7485435" y="4197480"/>
            <a:ext cx="0" cy="65282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文本框 138"/>
          <p:cNvSpPr txBox="1"/>
          <p:nvPr/>
        </p:nvSpPr>
        <p:spPr>
          <a:xfrm>
            <a:off x="7267571" y="4288167"/>
            <a:ext cx="428625" cy="335280"/>
          </a:xfrm>
          <a:prstGeom prst="rect">
            <a:avLst/>
          </a:prstGeom>
          <a:pattFill prst="dotGri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是</a:t>
            </a:r>
          </a:p>
        </p:txBody>
      </p:sp>
      <p:sp>
        <p:nvSpPr>
          <p:cNvPr id="140" name="圆角矩形 139"/>
          <p:cNvSpPr/>
          <p:nvPr/>
        </p:nvSpPr>
        <p:spPr>
          <a:xfrm>
            <a:off x="6427999" y="4879492"/>
            <a:ext cx="2107770" cy="468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53F6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000">
                <a:solidFill>
                  <a:srgbClr val="F5466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生气地离开</a:t>
            </a:r>
          </a:p>
        </p:txBody>
      </p:sp>
      <p:cxnSp>
        <p:nvCxnSpPr>
          <p:cNvPr id="43" name="直接箭头连接符 42"/>
          <p:cNvCxnSpPr/>
          <p:nvPr/>
        </p:nvCxnSpPr>
        <p:spPr>
          <a:xfrm flipH="1" rot="16200000">
            <a:off x="8889195" y="4757975"/>
            <a:ext cx="0" cy="652828"/>
          </a:xfrm>
          <a:prstGeom prst="straightConnector1">
            <a:avLst/>
          </a:prstGeom>
          <a:ln w="38100">
            <a:solidFill>
              <a:srgbClr val="F53F6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圆角矩形 43"/>
          <p:cNvSpPr/>
          <p:nvPr/>
        </p:nvSpPr>
        <p:spPr>
          <a:xfrm>
            <a:off x="9192275" y="4879492"/>
            <a:ext cx="2107770" cy="468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53F6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000">
                <a:solidFill>
                  <a:srgbClr val="F5466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不再访问</a:t>
            </a:r>
          </a:p>
        </p:txBody>
      </p:sp>
      <p:grpSp>
        <p:nvGrpSpPr>
          <p:cNvPr id="33" name="组合 32"/>
          <p:cNvGrpSpPr/>
          <p:nvPr/>
        </p:nvGrpSpPr>
        <p:grpSpPr>
          <a:xfrm>
            <a:off x="2324717" y="1001898"/>
            <a:ext cx="554396" cy="4122010"/>
            <a:chOff x="2407660" y="866138"/>
            <a:chExt cx="554396" cy="4122010"/>
          </a:xfrm>
        </p:grpSpPr>
        <p:sp>
          <p:nvSpPr>
            <p:cNvPr id="34" name="文本框 33"/>
            <p:cNvSpPr txBox="1"/>
            <p:nvPr/>
          </p:nvSpPr>
          <p:spPr>
            <a:xfrm>
              <a:off x="2410339" y="866138"/>
              <a:ext cx="548640" cy="4122010"/>
            </a:xfrm>
            <a:prstGeom prst="rect">
              <a:avLst/>
            </a:prstGeom>
            <a:gradFill>
              <a:gsLst>
                <a:gs pos="50000">
                  <a:srgbClr val="F7596A"/>
                </a:gs>
                <a:gs pos="0">
                  <a:srgbClr val="FC9358"/>
                </a:gs>
                <a:gs pos="100000">
                  <a:srgbClr val="F32E72"/>
                </a:gs>
              </a:gsLst>
              <a:lin ang="2700000" scaled="1"/>
            </a:gradFill>
            <a:ln>
              <a:noFill/>
            </a:ln>
          </p:spPr>
          <p:txBody>
            <a:bodyPr rtlCol="0" vert="eaVert" wrap="square">
              <a:spAutoFit/>
            </a:bodyPr>
            <a:lstStyle/>
            <a:p>
              <a:pPr algn="ctr"/>
              <a:r>
                <a:rPr altLang="en-US" b="1" lang="zh-CN" smtClean="0" sz="2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第一次使用某个网站</a:t>
              </a:r>
            </a:p>
          </p:txBody>
        </p:sp>
        <p:sp>
          <p:nvSpPr>
            <p:cNvPr id="35" name="半闭框 34"/>
            <p:cNvSpPr/>
            <p:nvPr/>
          </p:nvSpPr>
          <p:spPr>
            <a:xfrm>
              <a:off x="2407660" y="867628"/>
              <a:ext cx="304337" cy="300413"/>
            </a:xfrm>
            <a:prstGeom prst="halfFrame">
              <a:avLst>
                <a:gd fmla="val 22375" name="adj1"/>
                <a:gd fmla="val 22377" name="adj2"/>
              </a:avLst>
            </a:prstGeom>
            <a:solidFill>
              <a:schemeClr val="bg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36" name="半闭框 35"/>
            <p:cNvSpPr/>
            <p:nvPr/>
          </p:nvSpPr>
          <p:spPr>
            <a:xfrm flipH="1" flipV="1">
              <a:off x="2657719" y="4687735"/>
              <a:ext cx="304337" cy="300413"/>
            </a:xfrm>
            <a:prstGeom prst="halfFrame">
              <a:avLst>
                <a:gd fmla="val 22375" name="adj1"/>
                <a:gd fmla="val 22377" name="adj2"/>
              </a:avLst>
            </a:prstGeom>
            <a:solidFill>
              <a:schemeClr val="bg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sp>
        <p:nvSpPr>
          <p:cNvPr id="46" name="圆角矩形 45"/>
          <p:cNvSpPr/>
          <p:nvPr/>
        </p:nvSpPr>
        <p:spPr>
          <a:xfrm>
            <a:off x="91360" y="59961"/>
            <a:ext cx="1424712" cy="6738078"/>
          </a:xfrm>
          <a:prstGeom prst="roundRect">
            <a:avLst/>
          </a:prstGeom>
          <a:solidFill>
            <a:schemeClr val="bg1"/>
          </a:solidFill>
          <a:ln w="38100">
            <a:gradFill>
              <a:gsLst>
                <a:gs pos="0">
                  <a:srgbClr val="FB885B"/>
                </a:gs>
                <a:gs pos="50000">
                  <a:srgbClr val="F86065"/>
                </a:gs>
                <a:gs pos="100000">
                  <a:srgbClr val="F4376F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7" name="文本框 46"/>
          <p:cNvSpPr txBox="1"/>
          <p:nvPr/>
        </p:nvSpPr>
        <p:spPr>
          <a:xfrm>
            <a:off x="621318" y="1211038"/>
            <a:ext cx="356033" cy="3992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3200">
                <a:latin charset="-122" panose="03000509000000000000" pitchFamily="65" typeface="方正粗宋简体"/>
                <a:ea charset="-122" panose="03000509000000000000" pitchFamily="65" typeface="方正粗宋简体"/>
              </a:rPr>
              <a:t>用户体验设计作用</a:t>
            </a:r>
          </a:p>
        </p:txBody>
      </p:sp>
      <p:sp>
        <p:nvSpPr>
          <p:cNvPr id="48" name="圆角矩形 47"/>
          <p:cNvSpPr/>
          <p:nvPr/>
        </p:nvSpPr>
        <p:spPr>
          <a:xfrm>
            <a:off x="235093" y="5597051"/>
            <a:ext cx="1137246" cy="1016196"/>
          </a:xfrm>
          <a:prstGeom prst="roundRect">
            <a:avLst/>
          </a:prstGeom>
          <a:gradFill flip="none" rotWithShape="1">
            <a:gsLst>
              <a:gs pos="0">
                <a:srgbClr val="FC9358"/>
              </a:gs>
              <a:gs pos="50000">
                <a:srgbClr val="F86165"/>
              </a:gs>
              <a:gs pos="100000">
                <a:srgbClr val="F32E72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9" name="文本框 48"/>
          <p:cNvSpPr txBox="1"/>
          <p:nvPr/>
        </p:nvSpPr>
        <p:spPr>
          <a:xfrm>
            <a:off x="235093" y="5659139"/>
            <a:ext cx="1128482" cy="944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8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用户体验</a:t>
            </a:r>
          </a:p>
        </p:txBody>
      </p:sp>
      <p:sp>
        <p:nvSpPr>
          <p:cNvPr id="50" name="矩形 49"/>
          <p:cNvSpPr/>
          <p:nvPr/>
        </p:nvSpPr>
        <p:spPr>
          <a:xfrm>
            <a:off x="91361" y="387275"/>
            <a:ext cx="1424712" cy="469624"/>
          </a:xfrm>
          <a:prstGeom prst="rect">
            <a:avLst/>
          </a:prstGeom>
          <a:gradFill flip="none" rotWithShape="1">
            <a:gsLst>
              <a:gs pos="0">
                <a:srgbClr val="FC9358"/>
              </a:gs>
              <a:gs pos="50000">
                <a:srgbClr val="F86165"/>
              </a:gs>
              <a:gs pos="100000">
                <a:srgbClr val="F32E72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z="28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02</a:t>
            </a:r>
          </a:p>
        </p:txBody>
      </p:sp>
    </p:spTree>
    <p:extLst>
      <p:ext uri="{BB962C8B-B14F-4D97-AF65-F5344CB8AC3E}">
        <p14:creationId val="2764639797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16" name="直接连接符 15"/>
          <p:cNvCxnSpPr/>
          <p:nvPr/>
        </p:nvCxnSpPr>
        <p:spPr>
          <a:xfrm>
            <a:off x="-14514" y="6858000"/>
            <a:ext cx="2133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0" name="组合 99"/>
          <p:cNvGrpSpPr/>
          <p:nvPr/>
        </p:nvGrpSpPr>
        <p:grpSpPr>
          <a:xfrm>
            <a:off x="3014250" y="5452478"/>
            <a:ext cx="8518920" cy="1160769"/>
            <a:chOff x="3014250" y="5591348"/>
            <a:chExt cx="8518920" cy="1160769"/>
          </a:xfrm>
        </p:grpSpPr>
        <p:sp>
          <p:nvSpPr>
            <p:cNvPr id="101" name="任意多边形 100"/>
            <p:cNvSpPr/>
            <p:nvPr/>
          </p:nvSpPr>
          <p:spPr>
            <a:xfrm>
              <a:off x="3014250" y="5591348"/>
              <a:ext cx="8518920" cy="1160769"/>
            </a:xfrm>
            <a:custGeom>
              <a:gdLst>
                <a:gd fmla="*/ 4243428 w 8518920" name="connsiteX0"/>
                <a:gd fmla="*/ 0 h 1160769" name="connsiteY0"/>
                <a:gd fmla="*/ 4677211 w 8518920" name="connsiteX1"/>
                <a:gd fmla="*/ 378035 h 1160769" name="connsiteY1"/>
                <a:gd fmla="*/ 8388462 w 8518920" name="connsiteX2"/>
                <a:gd fmla="*/ 378035 h 1160769" name="connsiteY2"/>
                <a:gd fmla="*/ 8518920 w 8518920" name="connsiteX3"/>
                <a:gd fmla="*/ 508493 h 1160769" name="connsiteY3"/>
                <a:gd fmla="*/ 8518920 w 8518920" name="connsiteX4"/>
                <a:gd fmla="*/ 1030311 h 1160769" name="connsiteY4"/>
                <a:gd fmla="*/ 8388462 w 8518920" name="connsiteX5"/>
                <a:gd fmla="*/ 1160769 h 1160769" name="connsiteY5"/>
                <a:gd fmla="*/ 130458 w 8518920" name="connsiteX6"/>
                <a:gd fmla="*/ 1160769 h 1160769" name="connsiteY6"/>
                <a:gd fmla="*/ 0 w 8518920" name="connsiteX7"/>
                <a:gd fmla="*/ 1030311 h 1160769" name="connsiteY7"/>
                <a:gd fmla="*/ 0 w 8518920" name="connsiteX8"/>
                <a:gd fmla="*/ 508493 h 1160769" name="connsiteY8"/>
                <a:gd fmla="*/ 130458 w 8518920" name="connsiteX9"/>
                <a:gd fmla="*/ 378035 h 1160769" name="connsiteY9"/>
                <a:gd fmla="*/ 3809646 w 8518920" name="connsiteX10"/>
                <a:gd fmla="*/ 378035 h 1160769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1160769" w="8518920">
                  <a:moveTo>
                    <a:pt x="4243428" y="0"/>
                  </a:moveTo>
                  <a:lnTo>
                    <a:pt x="4677211" y="378035"/>
                  </a:lnTo>
                  <a:lnTo>
                    <a:pt x="8388462" y="378035"/>
                  </a:lnTo>
                  <a:cubicBezTo>
                    <a:pt x="8460512" y="378035"/>
                    <a:pt x="8518920" y="436443"/>
                    <a:pt x="8518920" y="508493"/>
                  </a:cubicBezTo>
                  <a:lnTo>
                    <a:pt x="8518920" y="1030311"/>
                  </a:lnTo>
                  <a:cubicBezTo>
                    <a:pt x="8518920" y="1102361"/>
                    <a:pt x="8460512" y="1160769"/>
                    <a:pt x="8388462" y="1160769"/>
                  </a:cubicBezTo>
                  <a:lnTo>
                    <a:pt x="130458" y="1160769"/>
                  </a:lnTo>
                  <a:cubicBezTo>
                    <a:pt x="58408" y="1160769"/>
                    <a:pt x="0" y="1102361"/>
                    <a:pt x="0" y="1030311"/>
                  </a:cubicBezTo>
                  <a:lnTo>
                    <a:pt x="0" y="508493"/>
                  </a:lnTo>
                  <a:cubicBezTo>
                    <a:pt x="0" y="436443"/>
                    <a:pt x="58408" y="378035"/>
                    <a:pt x="130458" y="378035"/>
                  </a:cubicBezTo>
                  <a:lnTo>
                    <a:pt x="3809646" y="378035"/>
                  </a:lnTo>
                  <a:close/>
                </a:path>
              </a:pathLst>
            </a:custGeom>
            <a:solidFill>
              <a:schemeClr val="bg1"/>
            </a:solidFill>
            <a:ln w="38100">
              <a:solidFill>
                <a:srgbClr val="F53F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2" name="文本框 101"/>
            <p:cNvSpPr txBox="1"/>
            <p:nvPr/>
          </p:nvSpPr>
          <p:spPr>
            <a:xfrm>
              <a:off x="3219981" y="6167910"/>
              <a:ext cx="8080063" cy="396240"/>
            </a:xfrm>
            <a:prstGeom prst="rect">
              <a:avLst/>
            </a:prstGeom>
            <a:solidFill>
              <a:schemeClr val="bg1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用户体验设计影响用户忠诚度，而它最终会影响企业的盈利能力</a:t>
              </a: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3687360" y="953122"/>
            <a:ext cx="1969840" cy="3742989"/>
            <a:chOff x="2119086" y="562460"/>
            <a:chExt cx="1969840" cy="3742989"/>
          </a:xfrm>
        </p:grpSpPr>
        <p:sp>
          <p:nvSpPr>
            <p:cNvPr id="5" name="圆角矩形 4"/>
            <p:cNvSpPr/>
            <p:nvPr/>
          </p:nvSpPr>
          <p:spPr>
            <a:xfrm>
              <a:off x="2119086" y="562460"/>
              <a:ext cx="1969840" cy="613528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53F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 sz="2000">
                  <a:solidFill>
                    <a:schemeClr val="tx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用户忠诚度</a:t>
              </a:r>
            </a:p>
          </p:txBody>
        </p:sp>
        <p:sp>
          <p:nvSpPr>
            <p:cNvPr id="17" name="圆角矩形 16"/>
            <p:cNvSpPr/>
            <p:nvPr/>
          </p:nvSpPr>
          <p:spPr>
            <a:xfrm>
              <a:off x="2119086" y="2127190"/>
              <a:ext cx="1969840" cy="613528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53F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 sz="2000">
                  <a:solidFill>
                    <a:schemeClr val="tx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用户转化率</a:t>
              </a:r>
            </a:p>
          </p:txBody>
        </p:sp>
        <p:sp>
          <p:nvSpPr>
            <p:cNvPr id="18" name="圆角矩形 17"/>
            <p:cNvSpPr/>
            <p:nvPr/>
          </p:nvSpPr>
          <p:spPr>
            <a:xfrm>
              <a:off x="2119086" y="3691921"/>
              <a:ext cx="1969840" cy="613528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53F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 sz="2000">
                  <a:solidFill>
                    <a:schemeClr val="tx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投资回报率</a:t>
              </a:r>
            </a:p>
          </p:txBody>
        </p:sp>
        <p:cxnSp>
          <p:nvCxnSpPr>
            <p:cNvPr id="10" name="直接箭头连接符 9"/>
            <p:cNvCxnSpPr/>
            <p:nvPr/>
          </p:nvCxnSpPr>
          <p:spPr>
            <a:xfrm flipH="1">
              <a:off x="3096481" y="1175988"/>
              <a:ext cx="0" cy="951202"/>
            </a:xfrm>
            <a:prstGeom prst="straightConnector1">
              <a:avLst/>
            </a:prstGeom>
            <a:ln w="38100">
              <a:solidFill>
                <a:srgbClr val="F53F6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箭头连接符 26"/>
            <p:cNvCxnSpPr/>
            <p:nvPr/>
          </p:nvCxnSpPr>
          <p:spPr>
            <a:xfrm flipH="1">
              <a:off x="3096481" y="2740719"/>
              <a:ext cx="0" cy="951202"/>
            </a:xfrm>
            <a:prstGeom prst="straightConnector1">
              <a:avLst/>
            </a:prstGeom>
            <a:ln w="38100">
              <a:solidFill>
                <a:srgbClr val="F53F6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" name="直接箭头连接符 20"/>
          <p:cNvCxnSpPr>
            <a:stCxn id="17" idx="3"/>
          </p:cNvCxnSpPr>
          <p:nvPr/>
        </p:nvCxnSpPr>
        <p:spPr>
          <a:xfrm>
            <a:off x="5657200" y="2824616"/>
            <a:ext cx="1503796" cy="0"/>
          </a:xfrm>
          <a:prstGeom prst="straightConnector1">
            <a:avLst/>
          </a:prstGeom>
          <a:ln w="38100">
            <a:solidFill>
              <a:srgbClr val="F53F6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7394120" y="2624561"/>
            <a:ext cx="4812159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2000">
                <a:solidFill>
                  <a:srgbClr val="F5466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36个付费订阅者/360个访问者=10%</a:t>
            </a:r>
          </a:p>
        </p:txBody>
      </p:sp>
      <p:cxnSp>
        <p:nvCxnSpPr>
          <p:cNvPr id="3" name="直接箭头连接符 2"/>
          <p:cNvCxnSpPr>
            <a:stCxn id="22" idx="2"/>
            <a:endCxn id="18" idx="3"/>
          </p:cNvCxnSpPr>
          <p:nvPr/>
        </p:nvCxnSpPr>
        <p:spPr>
          <a:xfrm flipH="1">
            <a:off x="5657200" y="3020801"/>
            <a:ext cx="4143000" cy="1368546"/>
          </a:xfrm>
          <a:prstGeom prst="straightConnector1">
            <a:avLst/>
          </a:prstGeom>
          <a:ln w="38100">
            <a:solidFill>
              <a:srgbClr val="F53F6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圆角矩形 29"/>
          <p:cNvSpPr/>
          <p:nvPr/>
        </p:nvSpPr>
        <p:spPr>
          <a:xfrm>
            <a:off x="91360" y="59961"/>
            <a:ext cx="1424712" cy="6738078"/>
          </a:xfrm>
          <a:prstGeom prst="roundRect">
            <a:avLst/>
          </a:prstGeom>
          <a:solidFill>
            <a:schemeClr val="bg1"/>
          </a:solidFill>
          <a:ln w="38100">
            <a:gradFill>
              <a:gsLst>
                <a:gs pos="0">
                  <a:srgbClr val="FB885B"/>
                </a:gs>
                <a:gs pos="50000">
                  <a:srgbClr val="F86065"/>
                </a:gs>
                <a:gs pos="100000">
                  <a:srgbClr val="F4376F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1" name="文本框 30"/>
          <p:cNvSpPr txBox="1"/>
          <p:nvPr/>
        </p:nvSpPr>
        <p:spPr>
          <a:xfrm>
            <a:off x="621318" y="1211038"/>
            <a:ext cx="356033" cy="3992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3200">
                <a:latin charset="-122" panose="03000509000000000000" pitchFamily="65" typeface="方正粗宋简体"/>
                <a:ea charset="-122" panose="03000509000000000000" pitchFamily="65" typeface="方正粗宋简体"/>
              </a:rPr>
              <a:t>用户体验设计作用</a:t>
            </a:r>
          </a:p>
        </p:txBody>
      </p:sp>
      <p:sp>
        <p:nvSpPr>
          <p:cNvPr id="37" name="圆角矩形 36"/>
          <p:cNvSpPr/>
          <p:nvPr/>
        </p:nvSpPr>
        <p:spPr>
          <a:xfrm>
            <a:off x="235093" y="5597051"/>
            <a:ext cx="1137246" cy="1016196"/>
          </a:xfrm>
          <a:prstGeom prst="roundRect">
            <a:avLst/>
          </a:prstGeom>
          <a:gradFill flip="none" rotWithShape="1">
            <a:gsLst>
              <a:gs pos="0">
                <a:srgbClr val="FC9358"/>
              </a:gs>
              <a:gs pos="50000">
                <a:srgbClr val="F86165"/>
              </a:gs>
              <a:gs pos="100000">
                <a:srgbClr val="F32E72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8" name="文本框 37"/>
          <p:cNvSpPr txBox="1"/>
          <p:nvPr/>
        </p:nvSpPr>
        <p:spPr>
          <a:xfrm>
            <a:off x="235093" y="5659139"/>
            <a:ext cx="1128482" cy="944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8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用户体验</a:t>
            </a:r>
          </a:p>
        </p:txBody>
      </p:sp>
      <p:sp>
        <p:nvSpPr>
          <p:cNvPr id="39" name="矩形 38"/>
          <p:cNvSpPr/>
          <p:nvPr/>
        </p:nvSpPr>
        <p:spPr>
          <a:xfrm>
            <a:off x="91361" y="387275"/>
            <a:ext cx="1424712" cy="469624"/>
          </a:xfrm>
          <a:prstGeom prst="rect">
            <a:avLst/>
          </a:prstGeom>
          <a:gradFill flip="none" rotWithShape="1">
            <a:gsLst>
              <a:gs pos="0">
                <a:srgbClr val="FC9358"/>
              </a:gs>
              <a:gs pos="50000">
                <a:srgbClr val="F86165"/>
              </a:gs>
              <a:gs pos="100000">
                <a:srgbClr val="F32E72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z="28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02</a:t>
            </a:r>
          </a:p>
        </p:txBody>
      </p:sp>
    </p:spTree>
    <p:extLst>
      <p:ext uri="{BB962C8B-B14F-4D97-AF65-F5344CB8AC3E}">
        <p14:creationId val="65331750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圆角矩形 6"/>
          <p:cNvSpPr/>
          <p:nvPr/>
        </p:nvSpPr>
        <p:spPr>
          <a:xfrm>
            <a:off x="2675632" y="4365760"/>
            <a:ext cx="2066487" cy="894737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99000">
                <a:schemeClr val="tx1">
                  <a:lumMod val="75000"/>
                  <a:lumOff val="25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2400">
                <a:latin charset="-122" panose="020b0503020204020204" pitchFamily="34" typeface="微软雅黑"/>
                <a:ea charset="-122" panose="020b0503020204020204" pitchFamily="34" typeface="微软雅黑"/>
              </a:rPr>
              <a:t>         战略层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360620" y="5366131"/>
            <a:ext cx="1372311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战略层</a:t>
            </a:r>
          </a:p>
        </p:txBody>
      </p:sp>
      <p:sp>
        <p:nvSpPr>
          <p:cNvPr id="9" name="圆角矩形 8"/>
          <p:cNvSpPr/>
          <p:nvPr/>
        </p:nvSpPr>
        <p:spPr>
          <a:xfrm>
            <a:off x="2675632" y="3403674"/>
            <a:ext cx="2066487" cy="894737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99000">
                <a:schemeClr val="tx1">
                  <a:lumMod val="75000"/>
                  <a:lumOff val="25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2400">
                <a:latin charset="-122" panose="020b0503020204020204" pitchFamily="34" typeface="微软雅黑"/>
                <a:ea charset="-122" panose="020b0503020204020204" pitchFamily="34" typeface="微软雅黑"/>
              </a:rPr>
              <a:t>         范围层</a:t>
            </a:r>
          </a:p>
        </p:txBody>
      </p:sp>
      <p:sp>
        <p:nvSpPr>
          <p:cNvPr id="11" name="圆角矩形 10"/>
          <p:cNvSpPr/>
          <p:nvPr/>
        </p:nvSpPr>
        <p:spPr>
          <a:xfrm>
            <a:off x="2675632" y="2441589"/>
            <a:ext cx="2066487" cy="894737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99000">
                <a:schemeClr val="tx1">
                  <a:lumMod val="75000"/>
                  <a:lumOff val="25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2400">
                <a:latin charset="-122" panose="020b0503020204020204" pitchFamily="34" typeface="微软雅黑"/>
                <a:ea charset="-122" panose="020b0503020204020204" pitchFamily="34" typeface="微软雅黑"/>
              </a:rPr>
              <a:t>         结构层</a:t>
            </a:r>
          </a:p>
        </p:txBody>
      </p:sp>
      <p:sp>
        <p:nvSpPr>
          <p:cNvPr id="13" name="圆角矩形 12"/>
          <p:cNvSpPr/>
          <p:nvPr/>
        </p:nvSpPr>
        <p:spPr>
          <a:xfrm>
            <a:off x="2675632" y="1479503"/>
            <a:ext cx="2066487" cy="894737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99000">
                <a:schemeClr val="tx1">
                  <a:lumMod val="75000"/>
                  <a:lumOff val="25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2400">
                <a:latin charset="-122" panose="020b0503020204020204" pitchFamily="34" typeface="微软雅黑"/>
                <a:ea charset="-122" panose="020b0503020204020204" pitchFamily="34" typeface="微软雅黑"/>
              </a:rPr>
              <a:t>         框架层</a:t>
            </a:r>
          </a:p>
        </p:txBody>
      </p:sp>
      <p:sp>
        <p:nvSpPr>
          <p:cNvPr id="15" name="圆角矩形 14"/>
          <p:cNvSpPr/>
          <p:nvPr/>
        </p:nvSpPr>
        <p:spPr>
          <a:xfrm>
            <a:off x="2675632" y="517417"/>
            <a:ext cx="2066489" cy="894737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99000">
                <a:schemeClr val="tx1">
                  <a:lumMod val="75000"/>
                  <a:lumOff val="25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         表现层</a:t>
            </a:r>
          </a:p>
        </p:txBody>
      </p:sp>
      <p:sp>
        <p:nvSpPr>
          <p:cNvPr id="21" name="圆角矩形 20"/>
          <p:cNvSpPr/>
          <p:nvPr/>
        </p:nvSpPr>
        <p:spPr>
          <a:xfrm>
            <a:off x="4978584" y="5421512"/>
            <a:ext cx="2008439" cy="919071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功能型产品</a:t>
            </a:r>
          </a:p>
        </p:txBody>
      </p:sp>
      <p:sp>
        <p:nvSpPr>
          <p:cNvPr id="22" name="圆角矩形 21"/>
          <p:cNvSpPr/>
          <p:nvPr/>
        </p:nvSpPr>
        <p:spPr>
          <a:xfrm>
            <a:off x="7223489" y="5421512"/>
            <a:ext cx="2008439" cy="919071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信息型产品</a:t>
            </a:r>
          </a:p>
        </p:txBody>
      </p:sp>
      <p:sp>
        <p:nvSpPr>
          <p:cNvPr id="27" name="圆角矩形 26"/>
          <p:cNvSpPr/>
          <p:nvPr/>
        </p:nvSpPr>
        <p:spPr>
          <a:xfrm>
            <a:off x="4978584" y="4365760"/>
            <a:ext cx="4253344" cy="894737"/>
          </a:xfrm>
          <a:prstGeom prst="roundRect">
            <a:avLst/>
          </a:prstGeom>
          <a:gradFill flip="none" rotWithShape="1">
            <a:gsLst>
              <a:gs pos="50000">
                <a:srgbClr val="FBAE2C"/>
              </a:gs>
              <a:gs pos="0">
                <a:srgbClr val="FED02E"/>
              </a:gs>
              <a:gs pos="100000">
                <a:srgbClr val="F88C2A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产品目标</a:t>
            </a:r>
          </a:p>
          <a:p>
            <a:pPr algn="ctr"/>
            <a:r>
              <a:rPr altLang="en-US" b="1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用户需求</a:t>
            </a:r>
          </a:p>
        </p:txBody>
      </p:sp>
      <p:sp>
        <p:nvSpPr>
          <p:cNvPr id="29" name="圆角矩形 28"/>
          <p:cNvSpPr/>
          <p:nvPr/>
        </p:nvSpPr>
        <p:spPr>
          <a:xfrm>
            <a:off x="4978584" y="3403674"/>
            <a:ext cx="2008439" cy="894737"/>
          </a:xfrm>
          <a:prstGeom prst="roundRect">
            <a:avLst/>
          </a:prstGeom>
          <a:gradFill>
            <a:gsLst>
              <a:gs pos="50000">
                <a:srgbClr val="5CC82F"/>
              </a:gs>
              <a:gs pos="0">
                <a:srgbClr val="96DD0A"/>
              </a:gs>
              <a:gs pos="100000">
                <a:srgbClr val="21B253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功能规格</a:t>
            </a:r>
          </a:p>
        </p:txBody>
      </p:sp>
      <p:sp>
        <p:nvSpPr>
          <p:cNvPr id="30" name="圆角矩形 29"/>
          <p:cNvSpPr/>
          <p:nvPr/>
        </p:nvSpPr>
        <p:spPr>
          <a:xfrm>
            <a:off x="7223488" y="3403674"/>
            <a:ext cx="2008439" cy="894737"/>
          </a:xfrm>
          <a:prstGeom prst="roundRect">
            <a:avLst/>
          </a:prstGeom>
          <a:gradFill>
            <a:gsLst>
              <a:gs pos="50000">
                <a:srgbClr val="5CC82F"/>
              </a:gs>
              <a:gs pos="0">
                <a:srgbClr val="96DD0A"/>
              </a:gs>
              <a:gs pos="100000">
                <a:srgbClr val="21B253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内容需求</a:t>
            </a:r>
          </a:p>
        </p:txBody>
      </p:sp>
      <p:sp>
        <p:nvSpPr>
          <p:cNvPr id="33" name="圆角矩形 32"/>
          <p:cNvSpPr/>
          <p:nvPr/>
        </p:nvSpPr>
        <p:spPr>
          <a:xfrm>
            <a:off x="4978584" y="2441589"/>
            <a:ext cx="2008439" cy="894737"/>
          </a:xfrm>
          <a:prstGeom prst="roundRect">
            <a:avLst/>
          </a:prstGeom>
          <a:gradFill>
            <a:gsLst>
              <a:gs pos="50000">
                <a:srgbClr val="2BD5E4"/>
              </a:gs>
              <a:gs pos="0">
                <a:srgbClr val="46E8D7"/>
              </a:gs>
              <a:gs pos="100000">
                <a:srgbClr val="0FC1F0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交互设计</a:t>
            </a:r>
          </a:p>
        </p:txBody>
      </p:sp>
      <p:sp>
        <p:nvSpPr>
          <p:cNvPr id="34" name="圆角矩形 33"/>
          <p:cNvSpPr/>
          <p:nvPr/>
        </p:nvSpPr>
        <p:spPr>
          <a:xfrm>
            <a:off x="7223488" y="2441589"/>
            <a:ext cx="2008439" cy="894737"/>
          </a:xfrm>
          <a:prstGeom prst="roundRect">
            <a:avLst/>
          </a:prstGeom>
          <a:gradFill>
            <a:gsLst>
              <a:gs pos="50000">
                <a:srgbClr val="2BD5E4"/>
              </a:gs>
              <a:gs pos="0">
                <a:srgbClr val="46E8D7"/>
              </a:gs>
              <a:gs pos="100000">
                <a:srgbClr val="0FC1F0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信息架构</a:t>
            </a:r>
          </a:p>
        </p:txBody>
      </p:sp>
      <p:sp>
        <p:nvSpPr>
          <p:cNvPr id="37" name="圆角矩形 36"/>
          <p:cNvSpPr/>
          <p:nvPr/>
        </p:nvSpPr>
        <p:spPr>
          <a:xfrm>
            <a:off x="4978584" y="1479503"/>
            <a:ext cx="2008439" cy="415771"/>
          </a:xfrm>
          <a:prstGeom prst="roundRect">
            <a:avLst>
              <a:gd fmla="val 27358" name="adj"/>
            </a:avLst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界面设计</a:t>
            </a:r>
          </a:p>
        </p:txBody>
      </p:sp>
      <p:sp>
        <p:nvSpPr>
          <p:cNvPr id="38" name="圆角矩形 37"/>
          <p:cNvSpPr/>
          <p:nvPr/>
        </p:nvSpPr>
        <p:spPr>
          <a:xfrm>
            <a:off x="7223488" y="1479503"/>
            <a:ext cx="2008439" cy="415771"/>
          </a:xfrm>
          <a:prstGeom prst="roundRect">
            <a:avLst>
              <a:gd fmla="val 24304" name="adj"/>
            </a:avLst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导航设计</a:t>
            </a:r>
          </a:p>
        </p:txBody>
      </p:sp>
      <p:sp>
        <p:nvSpPr>
          <p:cNvPr id="39" name="圆角矩形 38"/>
          <p:cNvSpPr/>
          <p:nvPr/>
        </p:nvSpPr>
        <p:spPr>
          <a:xfrm>
            <a:off x="4978584" y="1960546"/>
            <a:ext cx="4253343" cy="415771"/>
          </a:xfrm>
          <a:prstGeom prst="roundRect">
            <a:avLst>
              <a:gd fmla="val 28885" name="adj"/>
            </a:avLst>
          </a:pr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信息设计</a:t>
            </a:r>
          </a:p>
        </p:txBody>
      </p:sp>
      <p:sp>
        <p:nvSpPr>
          <p:cNvPr id="40" name="圆角矩形 39"/>
          <p:cNvSpPr/>
          <p:nvPr/>
        </p:nvSpPr>
        <p:spPr>
          <a:xfrm>
            <a:off x="4978584" y="517417"/>
            <a:ext cx="4253343" cy="894737"/>
          </a:xfrm>
          <a:prstGeom prst="roundRect">
            <a:avLst/>
          </a:pr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感知设计</a:t>
            </a:r>
          </a:p>
        </p:txBody>
      </p:sp>
      <p:cxnSp>
        <p:nvCxnSpPr>
          <p:cNvPr id="43" name="直接箭头连接符 42"/>
          <p:cNvCxnSpPr/>
          <p:nvPr/>
        </p:nvCxnSpPr>
        <p:spPr>
          <a:xfrm flipH="1">
            <a:off x="9906000" y="562460"/>
            <a:ext cx="0" cy="5778123"/>
          </a:xfrm>
          <a:prstGeom prst="straightConnector1">
            <a:avLst/>
          </a:prstGeom>
          <a:ln w="38100">
            <a:solidFill>
              <a:srgbClr val="F53F6F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文本框 43"/>
          <p:cNvSpPr txBox="1"/>
          <p:nvPr/>
        </p:nvSpPr>
        <p:spPr>
          <a:xfrm>
            <a:off x="10160974" y="562460"/>
            <a:ext cx="83820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具体</a:t>
            </a:r>
          </a:p>
        </p:txBody>
      </p:sp>
      <p:sp>
        <p:nvSpPr>
          <p:cNvPr id="47" name="文本框 46"/>
          <p:cNvSpPr txBox="1"/>
          <p:nvPr/>
        </p:nvSpPr>
        <p:spPr>
          <a:xfrm>
            <a:off x="10160974" y="5881047"/>
            <a:ext cx="83820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抽象</a:t>
            </a:r>
          </a:p>
        </p:txBody>
      </p:sp>
      <p:grpSp>
        <p:nvGrpSpPr>
          <p:cNvPr id="73" name="组合 72"/>
          <p:cNvGrpSpPr/>
          <p:nvPr/>
        </p:nvGrpSpPr>
        <p:grpSpPr>
          <a:xfrm>
            <a:off x="2839622" y="1647960"/>
            <a:ext cx="615322" cy="599795"/>
            <a:chOff x="4334373" y="3135824"/>
            <a:chExt cx="831987" cy="810994"/>
          </a:xfrm>
          <a:solidFill>
            <a:schemeClr val="bg1"/>
          </a:solidFill>
        </p:grpSpPr>
        <p:cxnSp>
          <p:nvCxnSpPr>
            <p:cNvPr id="74" name="直接连接符 73"/>
            <p:cNvCxnSpPr/>
            <p:nvPr/>
          </p:nvCxnSpPr>
          <p:spPr>
            <a:xfrm>
              <a:off x="4526280" y="3169162"/>
              <a:ext cx="640080" cy="0"/>
            </a:xfrm>
            <a:prstGeom prst="lin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椭圆 74"/>
            <p:cNvSpPr/>
            <p:nvPr/>
          </p:nvSpPr>
          <p:spPr>
            <a:xfrm>
              <a:off x="4334373" y="3135824"/>
              <a:ext cx="66675" cy="66675"/>
            </a:xfrm>
            <a:prstGeom prst="ellipse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cxnSp>
          <p:nvCxnSpPr>
            <p:cNvPr id="76" name="直接连接符 75"/>
            <p:cNvCxnSpPr/>
            <p:nvPr/>
          </p:nvCxnSpPr>
          <p:spPr>
            <a:xfrm>
              <a:off x="4526280" y="3354899"/>
              <a:ext cx="640080" cy="0"/>
            </a:xfrm>
            <a:prstGeom prst="lin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椭圆 76"/>
            <p:cNvSpPr/>
            <p:nvPr/>
          </p:nvSpPr>
          <p:spPr>
            <a:xfrm>
              <a:off x="4334373" y="3321561"/>
              <a:ext cx="66675" cy="66675"/>
            </a:xfrm>
            <a:prstGeom prst="ellipse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cxnSp>
          <p:nvCxnSpPr>
            <p:cNvPr id="78" name="直接连接符 77"/>
            <p:cNvCxnSpPr/>
            <p:nvPr/>
          </p:nvCxnSpPr>
          <p:spPr>
            <a:xfrm>
              <a:off x="4526280" y="3542735"/>
              <a:ext cx="640080" cy="0"/>
            </a:xfrm>
            <a:prstGeom prst="lin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椭圆 78"/>
            <p:cNvSpPr/>
            <p:nvPr/>
          </p:nvSpPr>
          <p:spPr>
            <a:xfrm>
              <a:off x="4334373" y="3509397"/>
              <a:ext cx="66675" cy="66675"/>
            </a:xfrm>
            <a:prstGeom prst="ellipse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cxnSp>
          <p:nvCxnSpPr>
            <p:cNvPr id="80" name="直接连接符 79"/>
            <p:cNvCxnSpPr/>
            <p:nvPr/>
          </p:nvCxnSpPr>
          <p:spPr>
            <a:xfrm>
              <a:off x="4526280" y="3725243"/>
              <a:ext cx="640080" cy="0"/>
            </a:xfrm>
            <a:prstGeom prst="lin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椭圆 80"/>
            <p:cNvSpPr/>
            <p:nvPr/>
          </p:nvSpPr>
          <p:spPr>
            <a:xfrm>
              <a:off x="4334373" y="3691905"/>
              <a:ext cx="66675" cy="66675"/>
            </a:xfrm>
            <a:prstGeom prst="ellipse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cxnSp>
          <p:nvCxnSpPr>
            <p:cNvPr id="82" name="直接连接符 81"/>
            <p:cNvCxnSpPr/>
            <p:nvPr/>
          </p:nvCxnSpPr>
          <p:spPr>
            <a:xfrm>
              <a:off x="4526280" y="3913481"/>
              <a:ext cx="640080" cy="0"/>
            </a:xfrm>
            <a:prstGeom prst="lin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椭圆 82"/>
            <p:cNvSpPr/>
            <p:nvPr/>
          </p:nvSpPr>
          <p:spPr>
            <a:xfrm>
              <a:off x="4334373" y="3880143"/>
              <a:ext cx="66675" cy="66675"/>
            </a:xfrm>
            <a:prstGeom prst="ellipse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grpSp>
        <p:nvGrpSpPr>
          <p:cNvPr id="84" name="组合 83"/>
          <p:cNvGrpSpPr/>
          <p:nvPr/>
        </p:nvGrpSpPr>
        <p:grpSpPr>
          <a:xfrm>
            <a:off x="2783304" y="2519374"/>
            <a:ext cx="713945" cy="692250"/>
            <a:chOff x="5619787" y="3068638"/>
            <a:chExt cx="965337" cy="936004"/>
          </a:xfrm>
        </p:grpSpPr>
        <p:sp>
          <p:nvSpPr>
            <p:cNvPr id="85" name="矩形 84"/>
            <p:cNvSpPr/>
            <p:nvPr/>
          </p:nvSpPr>
          <p:spPr>
            <a:xfrm>
              <a:off x="5895975" y="3068638"/>
              <a:ext cx="400050" cy="279400"/>
            </a:xfrm>
            <a:prstGeom prst="rect">
              <a:avLst/>
            </a:prstGeom>
            <a:noFill/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86" name="矩形 85"/>
            <p:cNvSpPr/>
            <p:nvPr/>
          </p:nvSpPr>
          <p:spPr>
            <a:xfrm>
              <a:off x="5619787" y="3725242"/>
              <a:ext cx="400050" cy="279400"/>
            </a:xfrm>
            <a:prstGeom prst="rect">
              <a:avLst/>
            </a:prstGeom>
            <a:noFill/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87" name="矩形 86"/>
            <p:cNvSpPr/>
            <p:nvPr/>
          </p:nvSpPr>
          <p:spPr>
            <a:xfrm>
              <a:off x="6185074" y="3725242"/>
              <a:ext cx="400050" cy="279400"/>
            </a:xfrm>
            <a:prstGeom prst="rect">
              <a:avLst/>
            </a:prstGeom>
            <a:noFill/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cxnSp>
          <p:nvCxnSpPr>
            <p:cNvPr id="88" name="直接连接符 87"/>
            <p:cNvCxnSpPr>
              <a:stCxn id="85" idx="2"/>
            </p:cNvCxnSpPr>
            <p:nvPr/>
          </p:nvCxnSpPr>
          <p:spPr>
            <a:xfrm flipH="1">
              <a:off x="6096000" y="3348038"/>
              <a:ext cx="0" cy="194696"/>
            </a:xfrm>
            <a:prstGeom prst="line">
              <a:avLst/>
            </a:prstGeom>
            <a:ln w="31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直接连接符 88"/>
            <p:cNvCxnSpPr/>
            <p:nvPr/>
          </p:nvCxnSpPr>
          <p:spPr>
            <a:xfrm>
              <a:off x="5819812" y="3542734"/>
              <a:ext cx="565287" cy="0"/>
            </a:xfrm>
            <a:prstGeom prst="line">
              <a:avLst/>
            </a:prstGeom>
            <a:ln w="31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直接连接符 89"/>
            <p:cNvCxnSpPr>
              <a:stCxn id="86" idx="0"/>
            </p:cNvCxnSpPr>
            <p:nvPr/>
          </p:nvCxnSpPr>
          <p:spPr>
            <a:xfrm flipH="1" flipV="1">
              <a:off x="5819812" y="3524250"/>
              <a:ext cx="0" cy="200992"/>
            </a:xfrm>
            <a:prstGeom prst="line">
              <a:avLst/>
            </a:prstGeom>
            <a:ln w="31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直接连接符 90"/>
            <p:cNvCxnSpPr>
              <a:stCxn id="87" idx="0"/>
            </p:cNvCxnSpPr>
            <p:nvPr/>
          </p:nvCxnSpPr>
          <p:spPr>
            <a:xfrm flipH="1" flipV="1">
              <a:off x="6385099" y="3524250"/>
              <a:ext cx="0" cy="200992"/>
            </a:xfrm>
            <a:prstGeom prst="line">
              <a:avLst/>
            </a:prstGeom>
            <a:ln w="31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" name="组合 91"/>
          <p:cNvGrpSpPr/>
          <p:nvPr/>
        </p:nvGrpSpPr>
        <p:grpSpPr>
          <a:xfrm>
            <a:off x="2848412" y="3563472"/>
            <a:ext cx="597743" cy="575140"/>
            <a:chOff x="7038551" y="3169161"/>
            <a:chExt cx="808218" cy="777657"/>
          </a:xfrm>
        </p:grpSpPr>
        <p:sp>
          <p:nvSpPr>
            <p:cNvPr id="93" name="矩形 92"/>
            <p:cNvSpPr/>
            <p:nvPr/>
          </p:nvSpPr>
          <p:spPr>
            <a:xfrm>
              <a:off x="7038975" y="3169161"/>
              <a:ext cx="790575" cy="777657"/>
            </a:xfrm>
            <a:prstGeom prst="rect">
              <a:avLst/>
            </a:prstGeom>
            <a:noFill/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cxnSp>
          <p:nvCxnSpPr>
            <p:cNvPr id="94" name="直接连接符 93"/>
            <p:cNvCxnSpPr/>
            <p:nvPr/>
          </p:nvCxnSpPr>
          <p:spPr>
            <a:xfrm>
              <a:off x="7038551" y="3348038"/>
              <a:ext cx="808218" cy="0"/>
            </a:xfrm>
            <a:prstGeom prst="line">
              <a:avLst/>
            </a:prstGeom>
            <a:ln w="31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直接连接符 94"/>
            <p:cNvCxnSpPr/>
            <p:nvPr/>
          </p:nvCxnSpPr>
          <p:spPr>
            <a:xfrm flipH="1">
              <a:off x="7234238" y="3354898"/>
              <a:ext cx="0" cy="591920"/>
            </a:xfrm>
            <a:prstGeom prst="line">
              <a:avLst/>
            </a:prstGeom>
            <a:ln w="31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组合 95"/>
          <p:cNvGrpSpPr/>
          <p:nvPr/>
        </p:nvGrpSpPr>
        <p:grpSpPr>
          <a:xfrm>
            <a:off x="2809889" y="4658986"/>
            <a:ext cx="663645" cy="308284"/>
            <a:chOff x="8323861" y="3348038"/>
            <a:chExt cx="897326" cy="416836"/>
          </a:xfrm>
        </p:grpSpPr>
        <p:sp>
          <p:nvSpPr>
            <p:cNvPr id="97" name="椭圆 65"/>
            <p:cNvSpPr/>
            <p:nvPr/>
          </p:nvSpPr>
          <p:spPr>
            <a:xfrm>
              <a:off x="8323861" y="3348038"/>
              <a:ext cx="897326" cy="416836"/>
            </a:xfrm>
            <a:custGeom>
              <a:gdLst>
                <a:gd fmla="*/ 0 w 897326" name="connsiteX0"/>
                <a:gd fmla="*/ 208418 h 416836" name="connsiteY0"/>
                <a:gd fmla="*/ 448663 w 897326" name="connsiteX1"/>
                <a:gd fmla="*/ 0 h 416836" name="connsiteY1"/>
                <a:gd fmla="*/ 897326 w 897326" name="connsiteX2"/>
                <a:gd fmla="*/ 208418 h 416836" name="connsiteY2"/>
                <a:gd fmla="*/ 448663 w 897326" name="connsiteX3"/>
                <a:gd fmla="*/ 416836 h 416836" name="connsiteY3"/>
                <a:gd fmla="*/ 0 w 897326" name="connsiteX4"/>
                <a:gd fmla="*/ 208418 h 416836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416836" w="897326">
                  <a:moveTo>
                    <a:pt x="0" y="208418"/>
                  </a:moveTo>
                  <a:cubicBezTo>
                    <a:pt x="80962" y="79025"/>
                    <a:pt x="200873" y="0"/>
                    <a:pt x="448663" y="0"/>
                  </a:cubicBezTo>
                  <a:cubicBezTo>
                    <a:pt x="696453" y="0"/>
                    <a:pt x="835413" y="88549"/>
                    <a:pt x="897326" y="208418"/>
                  </a:cubicBezTo>
                  <a:cubicBezTo>
                    <a:pt x="854464" y="318761"/>
                    <a:pt x="696453" y="416836"/>
                    <a:pt x="448663" y="416836"/>
                  </a:cubicBezTo>
                  <a:cubicBezTo>
                    <a:pt x="200873" y="416836"/>
                    <a:pt x="52388" y="328286"/>
                    <a:pt x="0" y="208418"/>
                  </a:cubicBezTo>
                  <a:close/>
                </a:path>
              </a:pathLst>
            </a:custGeom>
            <a:noFill/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98" name="椭圆 97"/>
            <p:cNvSpPr/>
            <p:nvPr/>
          </p:nvSpPr>
          <p:spPr>
            <a:xfrm>
              <a:off x="8590421" y="3374353"/>
              <a:ext cx="364205" cy="364205"/>
            </a:xfrm>
            <a:prstGeom prst="ellipse">
              <a:avLst/>
            </a:prstGeom>
            <a:noFill/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99" name="椭圆 98"/>
            <p:cNvSpPr/>
            <p:nvPr/>
          </p:nvSpPr>
          <p:spPr>
            <a:xfrm flipH="1">
              <a:off x="8723527" y="3509398"/>
              <a:ext cx="94117" cy="94115"/>
            </a:xfrm>
            <a:prstGeom prst="ellipse">
              <a:avLst/>
            </a:prstGeom>
            <a:noFill/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grpSp>
        <p:nvGrpSpPr>
          <p:cNvPr id="100" name="组合 99"/>
          <p:cNvGrpSpPr/>
          <p:nvPr/>
        </p:nvGrpSpPr>
        <p:grpSpPr>
          <a:xfrm>
            <a:off x="2940221" y="625481"/>
            <a:ext cx="390121" cy="678607"/>
            <a:chOff x="2976563" y="4640464"/>
            <a:chExt cx="820338" cy="1426960"/>
          </a:xfrm>
          <a:noFill/>
        </p:grpSpPr>
        <p:sp>
          <p:nvSpPr>
            <p:cNvPr id="101" name="任意多边形 100"/>
            <p:cNvSpPr/>
            <p:nvPr/>
          </p:nvSpPr>
          <p:spPr>
            <a:xfrm>
              <a:off x="2976563" y="4640464"/>
              <a:ext cx="820338" cy="1141211"/>
            </a:xfrm>
            <a:custGeom>
              <a:gdLst>
                <a:gd fmla="*/ 228600 w 820338" name="connsiteX0"/>
                <a:gd fmla="*/ 1141211 h 1141211" name="connsiteY0"/>
                <a:gd fmla="*/ 123285 w 820338" name="connsiteX1"/>
                <a:gd fmla="*/ 714369 h 1141211" name="connsiteY1"/>
                <a:gd fmla="*/ 74084 w 820338" name="connsiteX2"/>
                <a:gd fmla="*/ 646220 h 1141211" name="connsiteY2"/>
                <a:gd fmla="*/ 73427 w 820338" name="connsiteX3"/>
                <a:gd fmla="*/ 643591 h 1141211" name="connsiteY3"/>
                <a:gd fmla="*/ 70051 w 820338" name="connsiteX4"/>
                <a:gd fmla="*/ 639499 h 1141211" name="connsiteY4"/>
                <a:gd fmla="*/ 0 w 820338" name="connsiteX5"/>
                <a:gd fmla="*/ 410169 h 1141211" name="connsiteY5"/>
                <a:gd fmla="*/ 410169 w 820338" name="connsiteX6"/>
                <a:gd fmla="*/ 0 h 1141211" name="connsiteY6"/>
                <a:gd fmla="*/ 820338 w 820338" name="connsiteX7"/>
                <a:gd fmla="*/ 410169 h 1141211" name="connsiteY7"/>
                <a:gd fmla="*/ 750288 w 820338" name="connsiteX8"/>
                <a:gd fmla="*/ 639499 h 1141211" name="connsiteY8"/>
                <a:gd fmla="*/ 746911 w 820338" name="connsiteX9"/>
                <a:gd fmla="*/ 643591 h 1141211" name="connsiteY9"/>
                <a:gd fmla="*/ 746254 w 820338" name="connsiteX10"/>
                <a:gd fmla="*/ 646220 h 1141211" name="connsiteY10"/>
                <a:gd fmla="*/ 697054 w 820338" name="connsiteX11"/>
                <a:gd fmla="*/ 714369 h 1141211" name="connsiteY11"/>
                <a:gd fmla="*/ 591738 w 820338" name="connsiteX12"/>
                <a:gd fmla="*/ 1141211 h 1141211" name="connsiteY12"/>
                <a:gd fmla="*/ 320040 w 820338" name="connsiteX13"/>
                <a:gd fmla="*/ 1232651 h 1232651" name="connsiteY1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1141211" w="820338">
                  <a:moveTo>
                    <a:pt x="228600" y="1141211"/>
                  </a:moveTo>
                  <a:cubicBezTo>
                    <a:pt x="228600" y="974519"/>
                    <a:pt x="188354" y="823608"/>
                    <a:pt x="123285" y="714369"/>
                  </a:cubicBezTo>
                  <a:lnTo>
                    <a:pt x="74084" y="646220"/>
                  </a:lnTo>
                  <a:lnTo>
                    <a:pt x="73427" y="643591"/>
                  </a:lnTo>
                  <a:lnTo>
                    <a:pt x="70051" y="639499"/>
                  </a:lnTo>
                  <a:cubicBezTo>
                    <a:pt x="25824" y="574035"/>
                    <a:pt x="0" y="495118"/>
                    <a:pt x="0" y="410169"/>
                  </a:cubicBezTo>
                  <a:cubicBezTo>
                    <a:pt x="0" y="183639"/>
                    <a:pt x="183639" y="0"/>
                    <a:pt x="410169" y="0"/>
                  </a:cubicBezTo>
                  <a:cubicBezTo>
                    <a:pt x="636699" y="0"/>
                    <a:pt x="820338" y="183639"/>
                    <a:pt x="820338" y="410169"/>
                  </a:cubicBezTo>
                  <a:cubicBezTo>
                    <a:pt x="820338" y="495118"/>
                    <a:pt x="794514" y="574035"/>
                    <a:pt x="750288" y="639499"/>
                  </a:cubicBezTo>
                  <a:lnTo>
                    <a:pt x="746911" y="643591"/>
                  </a:lnTo>
                  <a:lnTo>
                    <a:pt x="746254" y="646220"/>
                  </a:lnTo>
                  <a:lnTo>
                    <a:pt x="697054" y="714369"/>
                  </a:lnTo>
                  <a:cubicBezTo>
                    <a:pt x="631984" y="823608"/>
                    <a:pt x="591738" y="974519"/>
                    <a:pt x="591738" y="1141211"/>
                  </a:cubicBezTo>
                </a:path>
              </a:pathLst>
            </a:custGeom>
            <a:grpFill/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/>
            </a:p>
          </p:txBody>
        </p:sp>
        <p:cxnSp>
          <p:nvCxnSpPr>
            <p:cNvPr id="102" name="直接连接符 101"/>
            <p:cNvCxnSpPr/>
            <p:nvPr/>
          </p:nvCxnSpPr>
          <p:spPr>
            <a:xfrm flipV="1">
              <a:off x="3186113" y="5791199"/>
              <a:ext cx="142875" cy="71438"/>
            </a:xfrm>
            <a:prstGeom prst="line">
              <a:avLst/>
            </a:prstGeom>
            <a:grpFill/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直接连接符 102"/>
            <p:cNvCxnSpPr/>
            <p:nvPr/>
          </p:nvCxnSpPr>
          <p:spPr>
            <a:xfrm flipV="1">
              <a:off x="3186113" y="5791199"/>
              <a:ext cx="305394" cy="166688"/>
            </a:xfrm>
            <a:prstGeom prst="line">
              <a:avLst/>
            </a:prstGeom>
            <a:grpFill/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直接连接符 103"/>
            <p:cNvCxnSpPr/>
            <p:nvPr/>
          </p:nvCxnSpPr>
          <p:spPr>
            <a:xfrm flipV="1">
              <a:off x="3186113" y="5862637"/>
              <a:ext cx="385762" cy="204787"/>
            </a:xfrm>
            <a:prstGeom prst="line">
              <a:avLst/>
            </a:prstGeom>
            <a:grpFill/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直接连接符 104"/>
            <p:cNvCxnSpPr/>
            <p:nvPr/>
          </p:nvCxnSpPr>
          <p:spPr>
            <a:xfrm flipV="1">
              <a:off x="3386732" y="5965030"/>
              <a:ext cx="185143" cy="102394"/>
            </a:xfrm>
            <a:prstGeom prst="line">
              <a:avLst/>
            </a:prstGeom>
            <a:grpFill/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6" name="文本框 105"/>
          <p:cNvSpPr txBox="1"/>
          <p:nvPr/>
        </p:nvSpPr>
        <p:spPr>
          <a:xfrm>
            <a:off x="10275274" y="2127874"/>
            <a:ext cx="609600" cy="2650451"/>
          </a:xfrm>
          <a:prstGeom prst="rect">
            <a:avLst/>
          </a:prstGeom>
          <a:noFill/>
        </p:spPr>
        <p:txBody>
          <a:bodyPr rtlCol="0" vert="eaVert" wrap="square">
            <a:spAutoFit/>
          </a:bodyPr>
          <a:lstStyle/>
          <a:p>
            <a:pPr algn="ctr"/>
            <a:r>
              <a:rPr altLang="en-US" b="1" lang="zh-CN" smtClean="0" sz="2800">
                <a:solidFill>
                  <a:srgbClr val="F5466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自下而上考虑</a:t>
            </a:r>
          </a:p>
        </p:txBody>
      </p:sp>
      <p:sp>
        <p:nvSpPr>
          <p:cNvPr id="3" name="圆角矩形 2"/>
          <p:cNvSpPr/>
          <p:nvPr/>
        </p:nvSpPr>
        <p:spPr>
          <a:xfrm>
            <a:off x="91360" y="59961"/>
            <a:ext cx="1424712" cy="6738078"/>
          </a:xfrm>
          <a:prstGeom prst="roundRect">
            <a:avLst/>
          </a:prstGeom>
          <a:solidFill>
            <a:schemeClr val="bg1"/>
          </a:solidFill>
          <a:ln w="38100">
            <a:gradFill>
              <a:gsLst>
                <a:gs pos="0">
                  <a:srgbClr val="FB885B"/>
                </a:gs>
                <a:gs pos="50000">
                  <a:srgbClr val="F86065"/>
                </a:gs>
                <a:gs pos="100000">
                  <a:srgbClr val="F4376F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文本框 3"/>
          <p:cNvSpPr txBox="1"/>
          <p:nvPr/>
        </p:nvSpPr>
        <p:spPr>
          <a:xfrm>
            <a:off x="621318" y="1041690"/>
            <a:ext cx="356033" cy="44805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3200">
                <a:latin charset="-122" panose="03000509000000000000" pitchFamily="65" typeface="方正粗宋简体"/>
                <a:ea charset="-122" panose="03000509000000000000" pitchFamily="65" typeface="方正粗宋简体"/>
              </a:rPr>
              <a:t>用户体验设计五要素</a:t>
            </a:r>
          </a:p>
        </p:txBody>
      </p:sp>
      <p:sp>
        <p:nvSpPr>
          <p:cNvPr id="5" name="圆角矩形 4"/>
          <p:cNvSpPr/>
          <p:nvPr/>
        </p:nvSpPr>
        <p:spPr>
          <a:xfrm>
            <a:off x="235093" y="5597051"/>
            <a:ext cx="1137246" cy="1016196"/>
          </a:xfrm>
          <a:prstGeom prst="roundRect">
            <a:avLst/>
          </a:prstGeom>
          <a:gradFill>
            <a:gsLst>
              <a:gs pos="50000">
                <a:srgbClr val="F7596A"/>
              </a:gs>
              <a:gs pos="0">
                <a:srgbClr val="FC9358"/>
              </a:gs>
              <a:gs pos="100000">
                <a:srgbClr val="F32E72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文本框 5"/>
          <p:cNvSpPr txBox="1"/>
          <p:nvPr/>
        </p:nvSpPr>
        <p:spPr>
          <a:xfrm>
            <a:off x="235093" y="5659139"/>
            <a:ext cx="1128482" cy="944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8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用户体验</a:t>
            </a:r>
          </a:p>
        </p:txBody>
      </p:sp>
      <p:sp>
        <p:nvSpPr>
          <p:cNvPr id="68" name="矩形 67"/>
          <p:cNvSpPr/>
          <p:nvPr/>
        </p:nvSpPr>
        <p:spPr>
          <a:xfrm>
            <a:off x="89656" y="388881"/>
            <a:ext cx="1424712" cy="469624"/>
          </a:xfrm>
          <a:prstGeom prst="rect">
            <a:avLst/>
          </a:prstGeom>
          <a:gradFill flip="none" rotWithShape="1">
            <a:gsLst>
              <a:gs pos="0">
                <a:srgbClr val="FC9358"/>
              </a:gs>
              <a:gs pos="50000">
                <a:srgbClr val="F86165"/>
              </a:gs>
              <a:gs pos="100000">
                <a:srgbClr val="F32E72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z="28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03</a:t>
            </a:r>
          </a:p>
        </p:txBody>
      </p:sp>
    </p:spTree>
    <p:extLst>
      <p:ext uri="{BB962C8B-B14F-4D97-AF65-F5344CB8AC3E}">
        <p14:creationId val="2907182162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7" name="任意多边形 76"/>
          <p:cNvSpPr/>
          <p:nvPr/>
        </p:nvSpPr>
        <p:spPr>
          <a:xfrm>
            <a:off x="2551710" y="1387534"/>
            <a:ext cx="3188459" cy="3193991"/>
          </a:xfrm>
          <a:custGeom>
            <a:gdLst>
              <a:gd fmla="*/ 2306094 w 4931872" name="connsiteX0"/>
              <a:gd fmla="*/ 4815840 h 4815840" name="connsiteY0"/>
              <a:gd fmla="*/ 0 w 4931872" name="connsiteX1"/>
              <a:gd fmla="*/ 4815840 h 4815840" name="connsiteY1"/>
              <a:gd fmla="*/ 0 w 4931872" name="connsiteX2"/>
              <a:gd fmla="*/ 1153047 h 4815840" name="connsiteY2"/>
              <a:gd fmla="*/ 1153047 w 4931872" name="connsiteX3"/>
              <a:gd fmla="*/ 0 h 4815840" name="connsiteY3"/>
              <a:gd fmla="*/ 2306094 w 4931872" name="connsiteX4"/>
              <a:gd fmla="*/ 1153047 h 4815840" name="connsiteY4"/>
              <a:gd fmla="*/ 4931872 w 4931872" name="connsiteX5"/>
              <a:gd fmla="*/ 4812450 h 4815840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4815840" w="4931872">
                <a:moveTo>
                  <a:pt x="2306094" y="4815840"/>
                </a:moveTo>
                <a:lnTo>
                  <a:pt x="0" y="4815840"/>
                </a:lnTo>
                <a:lnTo>
                  <a:pt x="0" y="1153047"/>
                </a:lnTo>
                <a:cubicBezTo>
                  <a:pt x="0" y="516237"/>
                  <a:pt x="516237" y="0"/>
                  <a:pt x="1153047" y="0"/>
                </a:cubicBezTo>
                <a:cubicBezTo>
                  <a:pt x="1789857" y="0"/>
                  <a:pt x="2306094" y="516237"/>
                  <a:pt x="2306094" y="1153047"/>
                </a:cubicBezTo>
                <a:cubicBezTo>
                  <a:pt x="2295661" y="4001247"/>
                  <a:pt x="4931872" y="4812450"/>
                  <a:pt x="4931872" y="4812450"/>
                </a:cubicBezTo>
              </a:path>
            </a:pathLst>
          </a:custGeom>
          <a:noFill/>
          <a:ln w="38100">
            <a:solidFill>
              <a:srgbClr val="F53F6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mtClean="0" sz="200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cxnSp>
        <p:nvCxnSpPr>
          <p:cNvPr id="86" name="直接箭头连接符 85"/>
          <p:cNvCxnSpPr>
            <a:stCxn id="77" idx="1"/>
          </p:cNvCxnSpPr>
          <p:nvPr/>
        </p:nvCxnSpPr>
        <p:spPr>
          <a:xfrm>
            <a:off x="2551710" y="4581525"/>
            <a:ext cx="9416606" cy="0"/>
          </a:xfrm>
          <a:prstGeom prst="straightConnector1">
            <a:avLst/>
          </a:prstGeom>
          <a:ln w="38100">
            <a:solidFill>
              <a:srgbClr val="F53F6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任意多边形 82"/>
          <p:cNvSpPr/>
          <p:nvPr/>
        </p:nvSpPr>
        <p:spPr>
          <a:xfrm>
            <a:off x="4195750" y="1589272"/>
            <a:ext cx="1177400" cy="1337258"/>
          </a:xfrm>
          <a:custGeom>
            <a:gdLst>
              <a:gd fmla="*/ 588819 w 1177400" name="connsiteX0"/>
              <a:gd fmla="*/ 0 h 1337258" name="connsiteY0"/>
              <a:gd fmla="*/ 1162109 w 1177400" name="connsiteX1"/>
              <a:gd fmla="*/ 573290 h 1337258" name="connsiteY1"/>
              <a:gd fmla="*/ 1064200 w 1177400" name="connsiteX2"/>
              <a:gd fmla="*/ 893822 h 1337258" name="connsiteY2"/>
              <a:gd fmla="*/ 1034284 w 1177400" name="connsiteX3"/>
              <a:gd fmla="*/ 930081 h 1337258" name="connsiteY3"/>
              <a:gd fmla="*/ 1049470 w 1177400" name="connsiteX4"/>
              <a:gd fmla="*/ 934795 h 1337258" name="connsiteY4"/>
              <a:gd fmla="*/ 1177400 w 1177400" name="connsiteX5"/>
              <a:gd fmla="*/ 1127796 h 1337258" name="connsiteY5"/>
              <a:gd fmla="*/ 967938 w 1177400" name="connsiteX6"/>
              <a:gd fmla="*/ 1337258 h 1337258" name="connsiteY6"/>
              <a:gd fmla="*/ 209462 w 1177400" name="connsiteX7"/>
              <a:gd fmla="*/ 1337258 h 1337258" name="connsiteY7"/>
              <a:gd fmla="*/ 0 w 1177400" name="connsiteX8"/>
              <a:gd fmla="*/ 1127796 h 1337258" name="connsiteY8"/>
              <a:gd fmla="*/ 127930 w 1177400" name="connsiteX9"/>
              <a:gd fmla="*/ 934795 h 1337258" name="connsiteY9"/>
              <a:gd fmla="*/ 143306 w 1177400" name="connsiteX10"/>
              <a:gd fmla="*/ 930022 h 1337258" name="connsiteY10"/>
              <a:gd fmla="*/ 113438 w 1177400" name="connsiteX11"/>
              <a:gd fmla="*/ 893822 h 1337258" name="connsiteY11"/>
              <a:gd fmla="*/ 15529 w 1177400" name="connsiteX12"/>
              <a:gd fmla="*/ 573290 h 1337258" name="connsiteY12"/>
              <a:gd fmla="*/ 588819 w 1177400" name="connsiteX13"/>
              <a:gd fmla="*/ 0 h 1337258" name="connsiteY1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b="b" l="l" r="r" t="t"/>
            <a:pathLst>
              <a:path h="1337258" w="1177400">
                <a:moveTo>
                  <a:pt x="588819" y="0"/>
                </a:moveTo>
                <a:cubicBezTo>
                  <a:pt x="905438" y="0"/>
                  <a:pt x="1162109" y="256671"/>
                  <a:pt x="1162109" y="573290"/>
                </a:cubicBezTo>
                <a:cubicBezTo>
                  <a:pt x="1162109" y="692022"/>
                  <a:pt x="1126015" y="802324"/>
                  <a:pt x="1064200" y="893822"/>
                </a:cubicBezTo>
                <a:lnTo>
                  <a:pt x="1034284" y="930081"/>
                </a:lnTo>
                <a:lnTo>
                  <a:pt x="1049470" y="934795"/>
                </a:lnTo>
                <a:cubicBezTo>
                  <a:pt x="1124650" y="966593"/>
                  <a:pt x="1177400" y="1041034"/>
                  <a:pt x="1177400" y="1127796"/>
                </a:cubicBezTo>
                <a:cubicBezTo>
                  <a:pt x="1177400" y="1243479"/>
                  <a:pt x="1083621" y="1337258"/>
                  <a:pt x="967938" y="1337258"/>
                </a:cubicBezTo>
                <a:lnTo>
                  <a:pt x="209462" y="1337258"/>
                </a:lnTo>
                <a:cubicBezTo>
                  <a:pt x="93779" y="1337258"/>
                  <a:pt x="0" y="1243479"/>
                  <a:pt x="0" y="1127796"/>
                </a:cubicBezTo>
                <a:cubicBezTo>
                  <a:pt x="0" y="1041034"/>
                  <a:pt x="52751" y="966593"/>
                  <a:pt x="127930" y="934795"/>
                </a:cubicBezTo>
                <a:lnTo>
                  <a:pt x="143306" y="930022"/>
                </a:lnTo>
                <a:lnTo>
                  <a:pt x="113438" y="893822"/>
                </a:lnTo>
                <a:cubicBezTo>
                  <a:pt x="51624" y="802324"/>
                  <a:pt x="15529" y="692022"/>
                  <a:pt x="15529" y="573290"/>
                </a:cubicBezTo>
                <a:cubicBezTo>
                  <a:pt x="15529" y="256671"/>
                  <a:pt x="272200" y="0"/>
                  <a:pt x="588819" y="0"/>
                </a:cubicBezTo>
                <a:close/>
              </a:path>
            </a:pathLst>
          </a:custGeom>
          <a:gradFill>
            <a:gsLst>
              <a:gs pos="50000">
                <a:srgbClr val="5CC82F"/>
              </a:gs>
              <a:gs pos="0">
                <a:srgbClr val="96DD0A"/>
              </a:gs>
              <a:gs pos="100000">
                <a:srgbClr val="21B253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z="24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4476152" y="1851472"/>
            <a:ext cx="615322" cy="599795"/>
            <a:chOff x="4334373" y="3135824"/>
            <a:chExt cx="831987" cy="810994"/>
          </a:xfrm>
        </p:grpSpPr>
        <p:cxnSp>
          <p:nvCxnSpPr>
            <p:cNvPr id="4" name="直接连接符 3"/>
            <p:cNvCxnSpPr/>
            <p:nvPr/>
          </p:nvCxnSpPr>
          <p:spPr>
            <a:xfrm>
              <a:off x="4526280" y="3169162"/>
              <a:ext cx="64008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椭圆 4"/>
            <p:cNvSpPr/>
            <p:nvPr/>
          </p:nvSpPr>
          <p:spPr>
            <a:xfrm>
              <a:off x="4334373" y="3135824"/>
              <a:ext cx="66675" cy="6667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cxnSp>
          <p:nvCxnSpPr>
            <p:cNvPr id="41" name="直接连接符 40"/>
            <p:cNvCxnSpPr/>
            <p:nvPr/>
          </p:nvCxnSpPr>
          <p:spPr>
            <a:xfrm>
              <a:off x="4526280" y="3354899"/>
              <a:ext cx="64008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椭圆 41"/>
            <p:cNvSpPr/>
            <p:nvPr/>
          </p:nvSpPr>
          <p:spPr>
            <a:xfrm>
              <a:off x="4334373" y="3321561"/>
              <a:ext cx="66675" cy="6667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cxnSp>
          <p:nvCxnSpPr>
            <p:cNvPr id="43" name="直接连接符 42"/>
            <p:cNvCxnSpPr/>
            <p:nvPr/>
          </p:nvCxnSpPr>
          <p:spPr>
            <a:xfrm>
              <a:off x="4526280" y="3542735"/>
              <a:ext cx="64008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椭圆 43"/>
            <p:cNvSpPr/>
            <p:nvPr/>
          </p:nvSpPr>
          <p:spPr>
            <a:xfrm>
              <a:off x="4334373" y="3509397"/>
              <a:ext cx="66675" cy="6667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cxnSp>
          <p:nvCxnSpPr>
            <p:cNvPr id="45" name="直接连接符 44"/>
            <p:cNvCxnSpPr/>
            <p:nvPr/>
          </p:nvCxnSpPr>
          <p:spPr>
            <a:xfrm>
              <a:off x="4526280" y="3725243"/>
              <a:ext cx="64008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椭圆 45"/>
            <p:cNvSpPr/>
            <p:nvPr/>
          </p:nvSpPr>
          <p:spPr>
            <a:xfrm>
              <a:off x="4334373" y="3691905"/>
              <a:ext cx="66675" cy="6667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cxnSp>
          <p:nvCxnSpPr>
            <p:cNvPr id="47" name="直接连接符 46"/>
            <p:cNvCxnSpPr/>
            <p:nvPr/>
          </p:nvCxnSpPr>
          <p:spPr>
            <a:xfrm>
              <a:off x="4526280" y="3913481"/>
              <a:ext cx="64008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椭圆 47"/>
            <p:cNvSpPr/>
            <p:nvPr/>
          </p:nvSpPr>
          <p:spPr>
            <a:xfrm>
              <a:off x="4334373" y="3880143"/>
              <a:ext cx="66675" cy="6667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sp>
        <p:nvSpPr>
          <p:cNvPr id="88" name="任意多边形 87"/>
          <p:cNvSpPr/>
          <p:nvPr/>
        </p:nvSpPr>
        <p:spPr>
          <a:xfrm>
            <a:off x="5697379" y="1589272"/>
            <a:ext cx="1177400" cy="1337258"/>
          </a:xfrm>
          <a:custGeom>
            <a:gdLst>
              <a:gd fmla="*/ 588700 w 1177400" name="connsiteX0"/>
              <a:gd fmla="*/ 0 h 1337258" name="connsiteY0"/>
              <a:gd fmla="*/ 1161990 w 1177400" name="connsiteX1"/>
              <a:gd fmla="*/ 573290 h 1337258" name="connsiteY1"/>
              <a:gd fmla="*/ 1064081 w 1177400" name="connsiteX2"/>
              <a:gd fmla="*/ 893822 h 1337258" name="connsiteY2"/>
              <a:gd fmla="*/ 1034189 w 1177400" name="connsiteX3"/>
              <a:gd fmla="*/ 930051 h 1337258" name="connsiteY3"/>
              <a:gd fmla="*/ 1049470 w 1177400" name="connsiteX4"/>
              <a:gd fmla="*/ 934795 h 1337258" name="connsiteY4"/>
              <a:gd fmla="*/ 1177400 w 1177400" name="connsiteX5"/>
              <a:gd fmla="*/ 1127796 h 1337258" name="connsiteY5"/>
              <a:gd fmla="*/ 967938 w 1177400" name="connsiteX6"/>
              <a:gd fmla="*/ 1337258 h 1337258" name="connsiteY6"/>
              <a:gd fmla="*/ 209462 w 1177400" name="connsiteX7"/>
              <a:gd fmla="*/ 1337258 h 1337258" name="connsiteY7"/>
              <a:gd fmla="*/ 0 w 1177400" name="connsiteX8"/>
              <a:gd fmla="*/ 1127796 h 1337258" name="connsiteY8"/>
              <a:gd fmla="*/ 127930 w 1177400" name="connsiteX9"/>
              <a:gd fmla="*/ 934795 h 1337258" name="connsiteY9"/>
              <a:gd fmla="*/ 143211 w 1177400" name="connsiteX10"/>
              <a:gd fmla="*/ 930051 h 1337258" name="connsiteY10"/>
              <a:gd fmla="*/ 113319 w 1177400" name="connsiteX11"/>
              <a:gd fmla="*/ 893822 h 1337258" name="connsiteY11"/>
              <a:gd fmla="*/ 15410 w 1177400" name="connsiteX12"/>
              <a:gd fmla="*/ 573290 h 1337258" name="connsiteY12"/>
              <a:gd fmla="*/ 588700 w 1177400" name="connsiteX13"/>
              <a:gd fmla="*/ 0 h 1337258" name="connsiteY1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b="b" l="l" r="r" t="t"/>
            <a:pathLst>
              <a:path h="1337258" w="1177400">
                <a:moveTo>
                  <a:pt x="588700" y="0"/>
                </a:moveTo>
                <a:cubicBezTo>
                  <a:pt x="905319" y="0"/>
                  <a:pt x="1161990" y="256671"/>
                  <a:pt x="1161990" y="573290"/>
                </a:cubicBezTo>
                <a:cubicBezTo>
                  <a:pt x="1161990" y="692022"/>
                  <a:pt x="1125896" y="802324"/>
                  <a:pt x="1064081" y="893822"/>
                </a:cubicBezTo>
                <a:lnTo>
                  <a:pt x="1034189" y="930051"/>
                </a:lnTo>
                <a:lnTo>
                  <a:pt x="1049470" y="934795"/>
                </a:lnTo>
                <a:cubicBezTo>
                  <a:pt x="1124650" y="966593"/>
                  <a:pt x="1177400" y="1041034"/>
                  <a:pt x="1177400" y="1127796"/>
                </a:cubicBezTo>
                <a:cubicBezTo>
                  <a:pt x="1177400" y="1243479"/>
                  <a:pt x="1083621" y="1337258"/>
                  <a:pt x="967938" y="1337258"/>
                </a:cubicBezTo>
                <a:lnTo>
                  <a:pt x="209462" y="1337258"/>
                </a:lnTo>
                <a:cubicBezTo>
                  <a:pt x="93779" y="1337258"/>
                  <a:pt x="0" y="1243479"/>
                  <a:pt x="0" y="1127796"/>
                </a:cubicBezTo>
                <a:cubicBezTo>
                  <a:pt x="0" y="1041034"/>
                  <a:pt x="52751" y="966593"/>
                  <a:pt x="127930" y="934795"/>
                </a:cubicBezTo>
                <a:lnTo>
                  <a:pt x="143211" y="930051"/>
                </a:lnTo>
                <a:lnTo>
                  <a:pt x="113319" y="893822"/>
                </a:lnTo>
                <a:cubicBezTo>
                  <a:pt x="51505" y="802324"/>
                  <a:pt x="15410" y="692022"/>
                  <a:pt x="15410" y="573290"/>
                </a:cubicBezTo>
                <a:cubicBezTo>
                  <a:pt x="15410" y="256671"/>
                  <a:pt x="272081" y="0"/>
                  <a:pt x="588700" y="0"/>
                </a:cubicBezTo>
                <a:close/>
              </a:path>
            </a:pathLst>
          </a:custGeom>
          <a:gradFill>
            <a:gsLst>
              <a:gs pos="50000">
                <a:srgbClr val="2BD5E4"/>
              </a:gs>
              <a:gs pos="0">
                <a:srgbClr val="46E8D7"/>
              </a:gs>
              <a:gs pos="100000">
                <a:srgbClr val="0FC1F0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z="24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grpSp>
        <p:nvGrpSpPr>
          <p:cNvPr id="56" name="组合 55"/>
          <p:cNvGrpSpPr/>
          <p:nvPr/>
        </p:nvGrpSpPr>
        <p:grpSpPr>
          <a:xfrm>
            <a:off x="5933881" y="1801783"/>
            <a:ext cx="713945" cy="692250"/>
            <a:chOff x="5619787" y="3068638"/>
            <a:chExt cx="965337" cy="936004"/>
          </a:xfrm>
        </p:grpSpPr>
        <p:sp>
          <p:nvSpPr>
            <p:cNvPr id="7" name="矩形 6"/>
            <p:cNvSpPr/>
            <p:nvPr/>
          </p:nvSpPr>
          <p:spPr>
            <a:xfrm>
              <a:off x="5895975" y="3068638"/>
              <a:ext cx="400050" cy="279400"/>
            </a:xfrm>
            <a:prstGeom prst="rect">
              <a:avLst/>
            </a:prstGeom>
            <a:noFill/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49" name="矩形 48"/>
            <p:cNvSpPr/>
            <p:nvPr/>
          </p:nvSpPr>
          <p:spPr>
            <a:xfrm>
              <a:off x="5619787" y="3725242"/>
              <a:ext cx="400050" cy="279400"/>
            </a:xfrm>
            <a:prstGeom prst="rect">
              <a:avLst/>
            </a:prstGeom>
            <a:noFill/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50" name="矩形 49"/>
            <p:cNvSpPr/>
            <p:nvPr/>
          </p:nvSpPr>
          <p:spPr>
            <a:xfrm>
              <a:off x="6185074" y="3725242"/>
              <a:ext cx="400050" cy="279400"/>
            </a:xfrm>
            <a:prstGeom prst="rect">
              <a:avLst/>
            </a:prstGeom>
            <a:noFill/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cxnSp>
          <p:nvCxnSpPr>
            <p:cNvPr id="9" name="直接连接符 8"/>
            <p:cNvCxnSpPr>
              <a:stCxn id="7" idx="2"/>
            </p:cNvCxnSpPr>
            <p:nvPr/>
          </p:nvCxnSpPr>
          <p:spPr>
            <a:xfrm flipH="1">
              <a:off x="6096000" y="3348038"/>
              <a:ext cx="0" cy="194696"/>
            </a:xfrm>
            <a:prstGeom prst="line">
              <a:avLst/>
            </a:prstGeom>
            <a:ln w="31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接连接符 50"/>
            <p:cNvCxnSpPr/>
            <p:nvPr/>
          </p:nvCxnSpPr>
          <p:spPr>
            <a:xfrm>
              <a:off x="5819812" y="3542734"/>
              <a:ext cx="565287" cy="0"/>
            </a:xfrm>
            <a:prstGeom prst="line">
              <a:avLst/>
            </a:prstGeom>
            <a:ln w="31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接连接符 52"/>
            <p:cNvCxnSpPr>
              <a:stCxn id="49" idx="0"/>
            </p:cNvCxnSpPr>
            <p:nvPr/>
          </p:nvCxnSpPr>
          <p:spPr>
            <a:xfrm flipH="1" flipV="1">
              <a:off x="5819812" y="3524250"/>
              <a:ext cx="0" cy="200992"/>
            </a:xfrm>
            <a:prstGeom prst="line">
              <a:avLst/>
            </a:prstGeom>
            <a:ln w="31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接连接符 54"/>
            <p:cNvCxnSpPr>
              <a:stCxn id="50" idx="0"/>
            </p:cNvCxnSpPr>
            <p:nvPr/>
          </p:nvCxnSpPr>
          <p:spPr>
            <a:xfrm flipH="1" flipV="1">
              <a:off x="6385099" y="3524250"/>
              <a:ext cx="0" cy="200992"/>
            </a:xfrm>
            <a:prstGeom prst="line">
              <a:avLst/>
            </a:prstGeom>
            <a:ln w="31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9" name="任意多边形 88"/>
          <p:cNvSpPr/>
          <p:nvPr/>
        </p:nvSpPr>
        <p:spPr>
          <a:xfrm>
            <a:off x="7190560" y="1589272"/>
            <a:ext cx="1177400" cy="1337258"/>
          </a:xfrm>
          <a:custGeom>
            <a:gdLst>
              <a:gd fmla="*/ 588700 w 1177400" name="connsiteX0"/>
              <a:gd fmla="*/ 0 h 1337258" name="connsiteY0"/>
              <a:gd fmla="*/ 1161990 w 1177400" name="connsiteX1"/>
              <a:gd fmla="*/ 573290 h 1337258" name="connsiteY1"/>
              <a:gd fmla="*/ 1064081 w 1177400" name="connsiteX2"/>
              <a:gd fmla="*/ 893822 h 1337258" name="connsiteY2"/>
              <a:gd fmla="*/ 1034189 w 1177400" name="connsiteX3"/>
              <a:gd fmla="*/ 930051 h 1337258" name="connsiteY3"/>
              <a:gd fmla="*/ 1049470 w 1177400" name="connsiteX4"/>
              <a:gd fmla="*/ 934795 h 1337258" name="connsiteY4"/>
              <a:gd fmla="*/ 1177400 w 1177400" name="connsiteX5"/>
              <a:gd fmla="*/ 1127796 h 1337258" name="connsiteY5"/>
              <a:gd fmla="*/ 967938 w 1177400" name="connsiteX6"/>
              <a:gd fmla="*/ 1337258 h 1337258" name="connsiteY6"/>
              <a:gd fmla="*/ 209462 w 1177400" name="connsiteX7"/>
              <a:gd fmla="*/ 1337258 h 1337258" name="connsiteY7"/>
              <a:gd fmla="*/ 0 w 1177400" name="connsiteX8"/>
              <a:gd fmla="*/ 1127796 h 1337258" name="connsiteY8"/>
              <a:gd fmla="*/ 127930 w 1177400" name="connsiteX9"/>
              <a:gd fmla="*/ 934795 h 1337258" name="connsiteY9"/>
              <a:gd fmla="*/ 143211 w 1177400" name="connsiteX10"/>
              <a:gd fmla="*/ 930051 h 1337258" name="connsiteY10"/>
              <a:gd fmla="*/ 113319 w 1177400" name="connsiteX11"/>
              <a:gd fmla="*/ 893822 h 1337258" name="connsiteY11"/>
              <a:gd fmla="*/ 15410 w 1177400" name="connsiteX12"/>
              <a:gd fmla="*/ 573290 h 1337258" name="connsiteY12"/>
              <a:gd fmla="*/ 588700 w 1177400" name="connsiteX13"/>
              <a:gd fmla="*/ 0 h 1337258" name="connsiteY1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b="b" l="l" r="r" t="t"/>
            <a:pathLst>
              <a:path h="1337258" w="1177400">
                <a:moveTo>
                  <a:pt x="588700" y="0"/>
                </a:moveTo>
                <a:cubicBezTo>
                  <a:pt x="905319" y="0"/>
                  <a:pt x="1161990" y="256671"/>
                  <a:pt x="1161990" y="573290"/>
                </a:cubicBezTo>
                <a:cubicBezTo>
                  <a:pt x="1161990" y="692022"/>
                  <a:pt x="1125896" y="802324"/>
                  <a:pt x="1064081" y="893822"/>
                </a:cubicBezTo>
                <a:lnTo>
                  <a:pt x="1034189" y="930051"/>
                </a:lnTo>
                <a:lnTo>
                  <a:pt x="1049470" y="934795"/>
                </a:lnTo>
                <a:cubicBezTo>
                  <a:pt x="1124650" y="966593"/>
                  <a:pt x="1177400" y="1041034"/>
                  <a:pt x="1177400" y="1127796"/>
                </a:cubicBezTo>
                <a:cubicBezTo>
                  <a:pt x="1177400" y="1243479"/>
                  <a:pt x="1083621" y="1337258"/>
                  <a:pt x="967938" y="1337258"/>
                </a:cubicBezTo>
                <a:lnTo>
                  <a:pt x="209462" y="1337258"/>
                </a:lnTo>
                <a:cubicBezTo>
                  <a:pt x="93779" y="1337258"/>
                  <a:pt x="0" y="1243479"/>
                  <a:pt x="0" y="1127796"/>
                </a:cubicBezTo>
                <a:cubicBezTo>
                  <a:pt x="0" y="1041034"/>
                  <a:pt x="52751" y="966593"/>
                  <a:pt x="127930" y="934795"/>
                </a:cubicBezTo>
                <a:lnTo>
                  <a:pt x="143211" y="930051"/>
                </a:lnTo>
                <a:lnTo>
                  <a:pt x="113319" y="893822"/>
                </a:lnTo>
                <a:cubicBezTo>
                  <a:pt x="51505" y="802324"/>
                  <a:pt x="15410" y="692022"/>
                  <a:pt x="15410" y="573290"/>
                </a:cubicBezTo>
                <a:cubicBezTo>
                  <a:pt x="15410" y="256671"/>
                  <a:pt x="272081" y="0"/>
                  <a:pt x="588700" y="0"/>
                </a:cubicBezTo>
                <a:close/>
              </a:path>
            </a:pathLst>
          </a:custGeom>
          <a:gradFill>
            <a:gsLst>
              <a:gs pos="50000">
                <a:srgbClr val="9E55E1"/>
              </a:gs>
              <a:gs pos="0">
                <a:srgbClr val="CA5FD9"/>
              </a:gs>
              <a:gs pos="100000">
                <a:srgbClr val="724BE8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z="20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grpSp>
        <p:nvGrpSpPr>
          <p:cNvPr id="65" name="组合 64"/>
          <p:cNvGrpSpPr/>
          <p:nvPr/>
        </p:nvGrpSpPr>
        <p:grpSpPr>
          <a:xfrm>
            <a:off x="7489316" y="1876127"/>
            <a:ext cx="597743" cy="575140"/>
            <a:chOff x="7038551" y="3169161"/>
            <a:chExt cx="808218" cy="777657"/>
          </a:xfrm>
        </p:grpSpPr>
        <p:sp>
          <p:nvSpPr>
            <p:cNvPr id="60" name="矩形 59"/>
            <p:cNvSpPr/>
            <p:nvPr/>
          </p:nvSpPr>
          <p:spPr>
            <a:xfrm>
              <a:off x="7038975" y="3169161"/>
              <a:ext cx="790575" cy="777657"/>
            </a:xfrm>
            <a:prstGeom prst="rect">
              <a:avLst/>
            </a:prstGeom>
            <a:noFill/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cxnSp>
          <p:nvCxnSpPr>
            <p:cNvPr id="62" name="直接连接符 61"/>
            <p:cNvCxnSpPr/>
            <p:nvPr/>
          </p:nvCxnSpPr>
          <p:spPr>
            <a:xfrm>
              <a:off x="7038551" y="3348038"/>
              <a:ext cx="808218" cy="0"/>
            </a:xfrm>
            <a:prstGeom prst="line">
              <a:avLst/>
            </a:prstGeom>
            <a:ln w="31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接连接符 63"/>
            <p:cNvCxnSpPr/>
            <p:nvPr/>
          </p:nvCxnSpPr>
          <p:spPr>
            <a:xfrm flipH="1">
              <a:off x="7234238" y="3354898"/>
              <a:ext cx="0" cy="591920"/>
            </a:xfrm>
            <a:prstGeom prst="line">
              <a:avLst/>
            </a:prstGeom>
            <a:ln w="31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3" name="任意多边形 102"/>
          <p:cNvSpPr/>
          <p:nvPr/>
        </p:nvSpPr>
        <p:spPr>
          <a:xfrm>
            <a:off x="8686008" y="1589272"/>
            <a:ext cx="1177400" cy="1337258"/>
          </a:xfrm>
          <a:custGeom>
            <a:gdLst>
              <a:gd fmla="*/ 588800 w 1177400" name="connsiteX0"/>
              <a:gd fmla="*/ 0 h 1337258" name="connsiteY0"/>
              <a:gd fmla="*/ 1162090 w 1177400" name="connsiteX1"/>
              <a:gd fmla="*/ 573290 h 1337258" name="connsiteY1"/>
              <a:gd fmla="*/ 1064181 w 1177400" name="connsiteX2"/>
              <a:gd fmla="*/ 893822 h 1337258" name="connsiteY2"/>
              <a:gd fmla="*/ 1034269 w 1177400" name="connsiteX3"/>
              <a:gd fmla="*/ 930076 h 1337258" name="connsiteY3"/>
              <a:gd fmla="*/ 1049470 w 1177400" name="connsiteX4"/>
              <a:gd fmla="*/ 934795 h 1337258" name="connsiteY4"/>
              <a:gd fmla="*/ 1177400 w 1177400" name="connsiteX5"/>
              <a:gd fmla="*/ 1127796 h 1337258" name="connsiteY5"/>
              <a:gd fmla="*/ 967938 w 1177400" name="connsiteX6"/>
              <a:gd fmla="*/ 1337258 h 1337258" name="connsiteY6"/>
              <a:gd fmla="*/ 209462 w 1177400" name="connsiteX7"/>
              <a:gd fmla="*/ 1337258 h 1337258" name="connsiteY7"/>
              <a:gd fmla="*/ 0 w 1177400" name="connsiteX8"/>
              <a:gd fmla="*/ 1127796 h 1337258" name="connsiteY8"/>
              <a:gd fmla="*/ 127930 w 1177400" name="connsiteX9"/>
              <a:gd fmla="*/ 934795 h 1337258" name="connsiteY9"/>
              <a:gd fmla="*/ 143291 w 1177400" name="connsiteX10"/>
              <a:gd fmla="*/ 930026 h 1337258" name="connsiteY10"/>
              <a:gd fmla="*/ 113419 w 1177400" name="connsiteX11"/>
              <a:gd fmla="*/ 893822 h 1337258" name="connsiteY11"/>
              <a:gd fmla="*/ 15510 w 1177400" name="connsiteX12"/>
              <a:gd fmla="*/ 573290 h 1337258" name="connsiteY12"/>
              <a:gd fmla="*/ 588800 w 1177400" name="connsiteX13"/>
              <a:gd fmla="*/ 0 h 1337258" name="connsiteY1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b="b" l="l" r="r" t="t"/>
            <a:pathLst>
              <a:path h="1337258" w="1177400">
                <a:moveTo>
                  <a:pt x="588800" y="0"/>
                </a:moveTo>
                <a:cubicBezTo>
                  <a:pt x="905419" y="0"/>
                  <a:pt x="1162090" y="256671"/>
                  <a:pt x="1162090" y="573290"/>
                </a:cubicBezTo>
                <a:cubicBezTo>
                  <a:pt x="1162090" y="692022"/>
                  <a:pt x="1125996" y="802324"/>
                  <a:pt x="1064181" y="893822"/>
                </a:cubicBezTo>
                <a:lnTo>
                  <a:pt x="1034269" y="930076"/>
                </a:lnTo>
                <a:lnTo>
                  <a:pt x="1049470" y="934795"/>
                </a:lnTo>
                <a:cubicBezTo>
                  <a:pt x="1124649" y="966593"/>
                  <a:pt x="1177400" y="1041034"/>
                  <a:pt x="1177400" y="1127796"/>
                </a:cubicBezTo>
                <a:cubicBezTo>
                  <a:pt x="1177400" y="1243479"/>
                  <a:pt x="1083621" y="1337258"/>
                  <a:pt x="967938" y="1337258"/>
                </a:cubicBezTo>
                <a:lnTo>
                  <a:pt x="209462" y="1337258"/>
                </a:lnTo>
                <a:cubicBezTo>
                  <a:pt x="93779" y="1337258"/>
                  <a:pt x="0" y="1243479"/>
                  <a:pt x="0" y="1127796"/>
                </a:cubicBezTo>
                <a:cubicBezTo>
                  <a:pt x="0" y="1041034"/>
                  <a:pt x="52751" y="966593"/>
                  <a:pt x="127930" y="934795"/>
                </a:cubicBezTo>
                <a:lnTo>
                  <a:pt x="143291" y="930026"/>
                </a:lnTo>
                <a:lnTo>
                  <a:pt x="113419" y="893822"/>
                </a:lnTo>
                <a:cubicBezTo>
                  <a:pt x="51604" y="802324"/>
                  <a:pt x="15510" y="692022"/>
                  <a:pt x="15510" y="573290"/>
                </a:cubicBezTo>
                <a:cubicBezTo>
                  <a:pt x="15510" y="256671"/>
                  <a:pt x="272181" y="0"/>
                  <a:pt x="588800" y="0"/>
                </a:cubicBezTo>
                <a:close/>
              </a:path>
            </a:pathLst>
          </a:custGeom>
          <a:gradFill>
            <a:gsLst>
              <a:gs pos="50000">
                <a:srgbClr val="F163BC"/>
              </a:gs>
              <a:gs pos="0">
                <a:srgbClr val="FC88E1"/>
              </a:gs>
              <a:gs pos="100000">
                <a:srgbClr val="E53E96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z="24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grpSp>
        <p:nvGrpSpPr>
          <p:cNvPr id="82" name="组合 81"/>
          <p:cNvGrpSpPr/>
          <p:nvPr/>
        </p:nvGrpSpPr>
        <p:grpSpPr>
          <a:xfrm>
            <a:off x="8948419" y="2008421"/>
            <a:ext cx="663645" cy="308284"/>
            <a:chOff x="8323861" y="3348038"/>
            <a:chExt cx="897326" cy="416836"/>
          </a:xfrm>
        </p:grpSpPr>
        <p:sp>
          <p:nvSpPr>
            <p:cNvPr id="66" name="椭圆 65"/>
            <p:cNvSpPr/>
            <p:nvPr/>
          </p:nvSpPr>
          <p:spPr>
            <a:xfrm>
              <a:off x="8323861" y="3348038"/>
              <a:ext cx="897326" cy="416836"/>
            </a:xfrm>
            <a:custGeom>
              <a:gdLst>
                <a:gd fmla="*/ 0 w 897326" name="connsiteX0"/>
                <a:gd fmla="*/ 208418 h 416836" name="connsiteY0"/>
                <a:gd fmla="*/ 448663 w 897326" name="connsiteX1"/>
                <a:gd fmla="*/ 0 h 416836" name="connsiteY1"/>
                <a:gd fmla="*/ 897326 w 897326" name="connsiteX2"/>
                <a:gd fmla="*/ 208418 h 416836" name="connsiteY2"/>
                <a:gd fmla="*/ 448663 w 897326" name="connsiteX3"/>
                <a:gd fmla="*/ 416836 h 416836" name="connsiteY3"/>
                <a:gd fmla="*/ 0 w 897326" name="connsiteX4"/>
                <a:gd fmla="*/ 208418 h 416836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416836" w="897326">
                  <a:moveTo>
                    <a:pt x="0" y="208418"/>
                  </a:moveTo>
                  <a:cubicBezTo>
                    <a:pt x="80962" y="79025"/>
                    <a:pt x="200873" y="0"/>
                    <a:pt x="448663" y="0"/>
                  </a:cubicBezTo>
                  <a:cubicBezTo>
                    <a:pt x="696453" y="0"/>
                    <a:pt x="835413" y="88549"/>
                    <a:pt x="897326" y="208418"/>
                  </a:cubicBezTo>
                  <a:cubicBezTo>
                    <a:pt x="854464" y="318761"/>
                    <a:pt x="696453" y="416836"/>
                    <a:pt x="448663" y="416836"/>
                  </a:cubicBezTo>
                  <a:cubicBezTo>
                    <a:pt x="200873" y="416836"/>
                    <a:pt x="52388" y="328286"/>
                    <a:pt x="0" y="208418"/>
                  </a:cubicBezTo>
                  <a:close/>
                </a:path>
              </a:pathLst>
            </a:custGeom>
            <a:noFill/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67" name="椭圆 66"/>
            <p:cNvSpPr/>
            <p:nvPr/>
          </p:nvSpPr>
          <p:spPr>
            <a:xfrm>
              <a:off x="8590421" y="3374353"/>
              <a:ext cx="364205" cy="364205"/>
            </a:xfrm>
            <a:prstGeom prst="ellipse">
              <a:avLst/>
            </a:prstGeom>
            <a:noFill/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68" name="椭圆 67"/>
            <p:cNvSpPr/>
            <p:nvPr/>
          </p:nvSpPr>
          <p:spPr>
            <a:xfrm flipH="1">
              <a:off x="8723527" y="3509398"/>
              <a:ext cx="94117" cy="94115"/>
            </a:xfrm>
            <a:prstGeom prst="ellipse">
              <a:avLst/>
            </a:prstGeom>
            <a:noFill/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mtClean="0"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sp>
        <p:nvSpPr>
          <p:cNvPr id="74" name="任意多边形 73"/>
          <p:cNvSpPr/>
          <p:nvPr/>
        </p:nvSpPr>
        <p:spPr>
          <a:xfrm>
            <a:off x="4040460" y="1387534"/>
            <a:ext cx="3188459" cy="3193991"/>
          </a:xfrm>
          <a:custGeom>
            <a:gdLst>
              <a:gd fmla="*/ 0 w 4931872" name="connsiteX0"/>
              <a:gd fmla="*/ 4815840 h 4815840" name="connsiteY0"/>
              <a:gd fmla="*/ 0 w 4931872" name="connsiteX1"/>
              <a:gd fmla="*/ 1153047 h 4815840" name="connsiteY1"/>
              <a:gd fmla="*/ 1153047 w 4931872" name="connsiteX2"/>
              <a:gd fmla="*/ 0 h 4815840" name="connsiteY2"/>
              <a:gd fmla="*/ 2306094 w 4931872" name="connsiteX3"/>
              <a:gd fmla="*/ 1153047 h 4815840" name="connsiteY3"/>
              <a:gd fmla="*/ 4931872 w 4931872" name="connsiteX4"/>
              <a:gd fmla="*/ 4812450 h 4815840" name="connsiteY4"/>
              <a:gd fmla="*/ 4931872 w 4931872" name="connsiteX5"/>
              <a:gd fmla="*/ 4812450 h 4815840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4815840" w="4931872">
                <a:moveTo>
                  <a:pt x="0" y="4815840"/>
                </a:moveTo>
                <a:lnTo>
                  <a:pt x="0" y="1153047"/>
                </a:lnTo>
                <a:cubicBezTo>
                  <a:pt x="0" y="516237"/>
                  <a:pt x="516237" y="0"/>
                  <a:pt x="1153047" y="0"/>
                </a:cubicBezTo>
                <a:cubicBezTo>
                  <a:pt x="1789857" y="0"/>
                  <a:pt x="2306094" y="516237"/>
                  <a:pt x="2306094" y="1153047"/>
                </a:cubicBezTo>
                <a:cubicBezTo>
                  <a:pt x="2295661" y="4001247"/>
                  <a:pt x="4931872" y="4812450"/>
                  <a:pt x="4931872" y="4812450"/>
                </a:cubicBezTo>
              </a:path>
            </a:pathLst>
          </a:custGeom>
          <a:noFill/>
          <a:ln w="38100">
            <a:solidFill>
              <a:srgbClr val="F53F6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mtClean="0" sz="200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76" name="任意多边形 75"/>
          <p:cNvSpPr/>
          <p:nvPr/>
        </p:nvSpPr>
        <p:spPr>
          <a:xfrm>
            <a:off x="5534299" y="1387534"/>
            <a:ext cx="3188459" cy="3193991"/>
          </a:xfrm>
          <a:custGeom>
            <a:gdLst>
              <a:gd fmla="*/ 2306094 w 4931872" name="connsiteX0"/>
              <a:gd fmla="*/ 4815840 h 4815840" name="connsiteY0"/>
              <a:gd fmla="*/ 0 w 4931872" name="connsiteX1"/>
              <a:gd fmla="*/ 4815840 h 4815840" name="connsiteY1"/>
              <a:gd fmla="*/ 0 w 4931872" name="connsiteX2"/>
              <a:gd fmla="*/ 1153047 h 4815840" name="connsiteY2"/>
              <a:gd fmla="*/ 1153047 w 4931872" name="connsiteX3"/>
              <a:gd fmla="*/ 0 h 4815840" name="connsiteY3"/>
              <a:gd fmla="*/ 2306094 w 4931872" name="connsiteX4"/>
              <a:gd fmla="*/ 1153047 h 4815840" name="connsiteY4"/>
              <a:gd fmla="*/ 4931872 w 4931872" name="connsiteX5"/>
              <a:gd fmla="*/ 4812450 h 4815840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4815840" w="4931872">
                <a:moveTo>
                  <a:pt x="2306094" y="4815840"/>
                </a:moveTo>
                <a:lnTo>
                  <a:pt x="0" y="4815840"/>
                </a:lnTo>
                <a:lnTo>
                  <a:pt x="0" y="1153047"/>
                </a:lnTo>
                <a:cubicBezTo>
                  <a:pt x="0" y="516237"/>
                  <a:pt x="516237" y="0"/>
                  <a:pt x="1153047" y="0"/>
                </a:cubicBezTo>
                <a:cubicBezTo>
                  <a:pt x="1789857" y="0"/>
                  <a:pt x="2306094" y="516237"/>
                  <a:pt x="2306094" y="1153047"/>
                </a:cubicBezTo>
                <a:cubicBezTo>
                  <a:pt x="2295661" y="4001247"/>
                  <a:pt x="4931872" y="4812450"/>
                  <a:pt x="4931872" y="4812450"/>
                </a:cubicBezTo>
              </a:path>
            </a:pathLst>
          </a:custGeom>
          <a:noFill/>
          <a:ln w="38100">
            <a:solidFill>
              <a:srgbClr val="F53F6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mtClean="0" sz="200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84" name="任意多边形 83"/>
          <p:cNvSpPr/>
          <p:nvPr/>
        </p:nvSpPr>
        <p:spPr>
          <a:xfrm>
            <a:off x="7022518" y="1387534"/>
            <a:ext cx="3188459" cy="3193991"/>
          </a:xfrm>
          <a:custGeom>
            <a:gdLst>
              <a:gd fmla="*/ 2306094 w 4931872" name="connsiteX0"/>
              <a:gd fmla="*/ 4815840 h 4815840" name="connsiteY0"/>
              <a:gd fmla="*/ 0 w 4931872" name="connsiteX1"/>
              <a:gd fmla="*/ 4815840 h 4815840" name="connsiteY1"/>
              <a:gd fmla="*/ 0 w 4931872" name="connsiteX2"/>
              <a:gd fmla="*/ 1153047 h 4815840" name="connsiteY2"/>
              <a:gd fmla="*/ 1153047 w 4931872" name="connsiteX3"/>
              <a:gd fmla="*/ 0 h 4815840" name="connsiteY3"/>
              <a:gd fmla="*/ 2306094 w 4931872" name="connsiteX4"/>
              <a:gd fmla="*/ 1153047 h 4815840" name="connsiteY4"/>
              <a:gd fmla="*/ 4931872 w 4931872" name="connsiteX5"/>
              <a:gd fmla="*/ 4812450 h 4815840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4815840" w="4931872">
                <a:moveTo>
                  <a:pt x="2306094" y="4815840"/>
                </a:moveTo>
                <a:lnTo>
                  <a:pt x="0" y="4815840"/>
                </a:lnTo>
                <a:lnTo>
                  <a:pt x="0" y="1153047"/>
                </a:lnTo>
                <a:cubicBezTo>
                  <a:pt x="0" y="516237"/>
                  <a:pt x="516237" y="0"/>
                  <a:pt x="1153047" y="0"/>
                </a:cubicBezTo>
                <a:cubicBezTo>
                  <a:pt x="1789857" y="0"/>
                  <a:pt x="2306094" y="516237"/>
                  <a:pt x="2306094" y="1153047"/>
                </a:cubicBezTo>
                <a:cubicBezTo>
                  <a:pt x="2295661" y="4001247"/>
                  <a:pt x="4931872" y="4812450"/>
                  <a:pt x="4931872" y="4812450"/>
                </a:cubicBezTo>
              </a:path>
            </a:pathLst>
          </a:custGeom>
          <a:noFill/>
          <a:ln w="38100">
            <a:solidFill>
              <a:srgbClr val="F53F6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mtClean="0" sz="200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85" name="任意多边形 84"/>
          <p:cNvSpPr/>
          <p:nvPr/>
        </p:nvSpPr>
        <p:spPr>
          <a:xfrm>
            <a:off x="8514167" y="1387534"/>
            <a:ext cx="3188459" cy="3193991"/>
          </a:xfrm>
          <a:custGeom>
            <a:gdLst>
              <a:gd fmla="*/ 2306094 w 4931872" name="connsiteX0"/>
              <a:gd fmla="*/ 4815840 h 4815840" name="connsiteY0"/>
              <a:gd fmla="*/ 0 w 4931872" name="connsiteX1"/>
              <a:gd fmla="*/ 4815840 h 4815840" name="connsiteY1"/>
              <a:gd fmla="*/ 0 w 4931872" name="connsiteX2"/>
              <a:gd fmla="*/ 1153047 h 4815840" name="connsiteY2"/>
              <a:gd fmla="*/ 1153047 w 4931872" name="connsiteX3"/>
              <a:gd fmla="*/ 0 h 4815840" name="connsiteY3"/>
              <a:gd fmla="*/ 2306094 w 4931872" name="connsiteX4"/>
              <a:gd fmla="*/ 1153047 h 4815840" name="connsiteY4"/>
              <a:gd fmla="*/ 4931872 w 4931872" name="connsiteX5"/>
              <a:gd fmla="*/ 4812450 h 4815840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4815840" w="4931872">
                <a:moveTo>
                  <a:pt x="2306094" y="4815840"/>
                </a:moveTo>
                <a:lnTo>
                  <a:pt x="0" y="4815840"/>
                </a:lnTo>
                <a:lnTo>
                  <a:pt x="0" y="1153047"/>
                </a:lnTo>
                <a:cubicBezTo>
                  <a:pt x="0" y="516237"/>
                  <a:pt x="516237" y="0"/>
                  <a:pt x="1153047" y="0"/>
                </a:cubicBezTo>
                <a:cubicBezTo>
                  <a:pt x="1789857" y="0"/>
                  <a:pt x="2306094" y="516237"/>
                  <a:pt x="2306094" y="1153047"/>
                </a:cubicBezTo>
                <a:cubicBezTo>
                  <a:pt x="2295661" y="4001247"/>
                  <a:pt x="4931872" y="4812450"/>
                  <a:pt x="4931872" y="4812450"/>
                </a:cubicBezTo>
              </a:path>
            </a:pathLst>
          </a:custGeom>
          <a:noFill/>
          <a:ln w="38100">
            <a:solidFill>
              <a:srgbClr val="F53F6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mtClean="0" sz="200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63" name="任意多边形 62"/>
          <p:cNvSpPr/>
          <p:nvPr/>
        </p:nvSpPr>
        <p:spPr>
          <a:xfrm>
            <a:off x="2714769" y="1589274"/>
            <a:ext cx="1177400" cy="1337257"/>
          </a:xfrm>
          <a:custGeom>
            <a:gdLst>
              <a:gd fmla="*/ 583136 w 1177400" name="connsiteX0"/>
              <a:gd fmla="*/ 0 h 1337257" name="connsiteY0"/>
              <a:gd fmla="*/ 1158770 w 1177400" name="connsiteX1"/>
              <a:gd fmla="*/ 575634 h 1337257" name="connsiteY1"/>
              <a:gd fmla="*/ 1060461 w 1177400" name="connsiteX2"/>
              <a:gd fmla="*/ 897477 h 1337257" name="connsiteY2"/>
              <a:gd fmla="*/ 1033708 w 1177400" name="connsiteX3"/>
              <a:gd fmla="*/ 929901 h 1337257" name="connsiteY3"/>
              <a:gd fmla="*/ 1049470 w 1177400" name="connsiteX4"/>
              <a:gd fmla="*/ 934794 h 1337257" name="connsiteY4"/>
              <a:gd fmla="*/ 1177400 w 1177400" name="connsiteX5"/>
              <a:gd fmla="*/ 1127795 h 1337257" name="connsiteY5"/>
              <a:gd fmla="*/ 967938 w 1177400" name="connsiteX6"/>
              <a:gd fmla="*/ 1337257 h 1337257" name="connsiteY6"/>
              <a:gd fmla="*/ 209462 w 1177400" name="connsiteX7"/>
              <a:gd fmla="*/ 1337257 h 1337257" name="connsiteY7"/>
              <a:gd fmla="*/ 0 w 1177400" name="connsiteX8"/>
              <a:gd fmla="*/ 1127795 h 1337257" name="connsiteY8"/>
              <a:gd fmla="*/ 127930 w 1177400" name="connsiteX9"/>
              <a:gd fmla="*/ 934794 h 1337257" name="connsiteY9"/>
              <a:gd fmla="*/ 134833 w 1177400" name="connsiteX10"/>
              <a:gd fmla="*/ 932651 h 1337257" name="connsiteY10"/>
              <a:gd fmla="*/ 105811 w 1177400" name="connsiteX11"/>
              <a:gd fmla="*/ 897477 h 1337257" name="connsiteY11"/>
              <a:gd fmla="*/ 7502 w 1177400" name="connsiteX12"/>
              <a:gd fmla="*/ 575634 h 1337257" name="connsiteY12"/>
              <a:gd fmla="*/ 583136 w 1177400" name="connsiteX13"/>
              <a:gd fmla="*/ 0 h 1337257" name="connsiteY1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b="b" l="l" r="r" t="t"/>
            <a:pathLst>
              <a:path h="1337257" w="1177400">
                <a:moveTo>
                  <a:pt x="583136" y="0"/>
                </a:moveTo>
                <a:cubicBezTo>
                  <a:pt x="901050" y="0"/>
                  <a:pt x="1158770" y="257720"/>
                  <a:pt x="1158770" y="575634"/>
                </a:cubicBezTo>
                <a:cubicBezTo>
                  <a:pt x="1158770" y="694852"/>
                  <a:pt x="1122528" y="805605"/>
                  <a:pt x="1060461" y="897477"/>
                </a:cubicBezTo>
                <a:lnTo>
                  <a:pt x="1033708" y="929901"/>
                </a:lnTo>
                <a:lnTo>
                  <a:pt x="1049470" y="934794"/>
                </a:lnTo>
                <a:cubicBezTo>
                  <a:pt x="1124649" y="966592"/>
                  <a:pt x="1177400" y="1041033"/>
                  <a:pt x="1177400" y="1127795"/>
                </a:cubicBezTo>
                <a:cubicBezTo>
                  <a:pt x="1177400" y="1243478"/>
                  <a:pt x="1083621" y="1337257"/>
                  <a:pt x="967938" y="1337257"/>
                </a:cubicBezTo>
                <a:lnTo>
                  <a:pt x="209462" y="1337257"/>
                </a:lnTo>
                <a:cubicBezTo>
                  <a:pt x="93779" y="1337257"/>
                  <a:pt x="0" y="1243478"/>
                  <a:pt x="0" y="1127795"/>
                </a:cubicBezTo>
                <a:cubicBezTo>
                  <a:pt x="0" y="1041033"/>
                  <a:pt x="52751" y="966592"/>
                  <a:pt x="127930" y="934794"/>
                </a:cubicBezTo>
                <a:lnTo>
                  <a:pt x="134833" y="932651"/>
                </a:lnTo>
                <a:lnTo>
                  <a:pt x="105811" y="897477"/>
                </a:lnTo>
                <a:cubicBezTo>
                  <a:pt x="43744" y="805605"/>
                  <a:pt x="7502" y="694852"/>
                  <a:pt x="7502" y="575634"/>
                </a:cubicBezTo>
                <a:cubicBezTo>
                  <a:pt x="7502" y="257720"/>
                  <a:pt x="265222" y="0"/>
                  <a:pt x="583136" y="0"/>
                </a:cubicBezTo>
                <a:close/>
              </a:path>
            </a:pathLst>
          </a:custGeom>
          <a:gradFill flip="none" rotWithShape="1">
            <a:gsLst>
              <a:gs pos="50000">
                <a:srgbClr val="FBAE2C"/>
              </a:gs>
              <a:gs pos="0">
                <a:srgbClr val="FED02E"/>
              </a:gs>
              <a:gs pos="100000">
                <a:srgbClr val="F88C2A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 wrap="square">
            <a:noAutofit/>
          </a:bodyPr>
          <a:lstStyle/>
          <a:p>
            <a:pPr algn="ctr"/>
            <a:endParaRPr altLang="en-US" b="1" lang="zh-CN" sz="20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grpSp>
        <p:nvGrpSpPr>
          <p:cNvPr id="35" name="组合 34"/>
          <p:cNvGrpSpPr/>
          <p:nvPr/>
        </p:nvGrpSpPr>
        <p:grpSpPr>
          <a:xfrm>
            <a:off x="3102844" y="1825604"/>
            <a:ext cx="390121" cy="678607"/>
            <a:chOff x="2976563" y="4640464"/>
            <a:chExt cx="820338" cy="1426960"/>
          </a:xfrm>
          <a:noFill/>
        </p:grpSpPr>
        <p:sp>
          <p:nvSpPr>
            <p:cNvPr id="36" name="任意多边形 35"/>
            <p:cNvSpPr/>
            <p:nvPr/>
          </p:nvSpPr>
          <p:spPr>
            <a:xfrm>
              <a:off x="2976563" y="4640464"/>
              <a:ext cx="820338" cy="1141211"/>
            </a:xfrm>
            <a:custGeom>
              <a:gdLst>
                <a:gd fmla="*/ 228600 w 820338" name="connsiteX0"/>
                <a:gd fmla="*/ 1141211 h 1141211" name="connsiteY0"/>
                <a:gd fmla="*/ 123285 w 820338" name="connsiteX1"/>
                <a:gd fmla="*/ 714369 h 1141211" name="connsiteY1"/>
                <a:gd fmla="*/ 74084 w 820338" name="connsiteX2"/>
                <a:gd fmla="*/ 646220 h 1141211" name="connsiteY2"/>
                <a:gd fmla="*/ 73427 w 820338" name="connsiteX3"/>
                <a:gd fmla="*/ 643591 h 1141211" name="connsiteY3"/>
                <a:gd fmla="*/ 70051 w 820338" name="connsiteX4"/>
                <a:gd fmla="*/ 639499 h 1141211" name="connsiteY4"/>
                <a:gd fmla="*/ 0 w 820338" name="connsiteX5"/>
                <a:gd fmla="*/ 410169 h 1141211" name="connsiteY5"/>
                <a:gd fmla="*/ 410169 w 820338" name="connsiteX6"/>
                <a:gd fmla="*/ 0 h 1141211" name="connsiteY6"/>
                <a:gd fmla="*/ 820338 w 820338" name="connsiteX7"/>
                <a:gd fmla="*/ 410169 h 1141211" name="connsiteY7"/>
                <a:gd fmla="*/ 750288 w 820338" name="connsiteX8"/>
                <a:gd fmla="*/ 639499 h 1141211" name="connsiteY8"/>
                <a:gd fmla="*/ 746911 w 820338" name="connsiteX9"/>
                <a:gd fmla="*/ 643591 h 1141211" name="connsiteY9"/>
                <a:gd fmla="*/ 746254 w 820338" name="connsiteX10"/>
                <a:gd fmla="*/ 646220 h 1141211" name="connsiteY10"/>
                <a:gd fmla="*/ 697054 w 820338" name="connsiteX11"/>
                <a:gd fmla="*/ 714369 h 1141211" name="connsiteY11"/>
                <a:gd fmla="*/ 591738 w 820338" name="connsiteX12"/>
                <a:gd fmla="*/ 1141211 h 1141211" name="connsiteY12"/>
                <a:gd fmla="*/ 320040 w 820338" name="connsiteX13"/>
                <a:gd fmla="*/ 1232651 h 1232651" name="connsiteY1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1141211" w="820338">
                  <a:moveTo>
                    <a:pt x="228600" y="1141211"/>
                  </a:moveTo>
                  <a:cubicBezTo>
                    <a:pt x="228600" y="974519"/>
                    <a:pt x="188354" y="823608"/>
                    <a:pt x="123285" y="714369"/>
                  </a:cubicBezTo>
                  <a:lnTo>
                    <a:pt x="74084" y="646220"/>
                  </a:lnTo>
                  <a:lnTo>
                    <a:pt x="73427" y="643591"/>
                  </a:lnTo>
                  <a:lnTo>
                    <a:pt x="70051" y="639499"/>
                  </a:lnTo>
                  <a:cubicBezTo>
                    <a:pt x="25824" y="574035"/>
                    <a:pt x="0" y="495118"/>
                    <a:pt x="0" y="410169"/>
                  </a:cubicBezTo>
                  <a:cubicBezTo>
                    <a:pt x="0" y="183639"/>
                    <a:pt x="183639" y="0"/>
                    <a:pt x="410169" y="0"/>
                  </a:cubicBezTo>
                  <a:cubicBezTo>
                    <a:pt x="636699" y="0"/>
                    <a:pt x="820338" y="183639"/>
                    <a:pt x="820338" y="410169"/>
                  </a:cubicBezTo>
                  <a:cubicBezTo>
                    <a:pt x="820338" y="495118"/>
                    <a:pt x="794514" y="574035"/>
                    <a:pt x="750288" y="639499"/>
                  </a:cubicBezTo>
                  <a:lnTo>
                    <a:pt x="746911" y="643591"/>
                  </a:lnTo>
                  <a:lnTo>
                    <a:pt x="746254" y="646220"/>
                  </a:lnTo>
                  <a:lnTo>
                    <a:pt x="697054" y="714369"/>
                  </a:lnTo>
                  <a:cubicBezTo>
                    <a:pt x="631984" y="823608"/>
                    <a:pt x="591738" y="974519"/>
                    <a:pt x="591738" y="1141211"/>
                  </a:cubicBezTo>
                </a:path>
              </a:pathLst>
            </a:custGeom>
            <a:grpFill/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/>
            </a:p>
          </p:txBody>
        </p:sp>
        <p:cxnSp>
          <p:nvCxnSpPr>
            <p:cNvPr id="37" name="直接连接符 36"/>
            <p:cNvCxnSpPr/>
            <p:nvPr/>
          </p:nvCxnSpPr>
          <p:spPr>
            <a:xfrm flipV="1">
              <a:off x="3186113" y="5791199"/>
              <a:ext cx="142875" cy="71438"/>
            </a:xfrm>
            <a:prstGeom prst="line">
              <a:avLst/>
            </a:prstGeom>
            <a:grpFill/>
            <a:ln w="31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接连接符 37"/>
            <p:cNvCxnSpPr/>
            <p:nvPr/>
          </p:nvCxnSpPr>
          <p:spPr>
            <a:xfrm flipV="1">
              <a:off x="3186113" y="5791199"/>
              <a:ext cx="305394" cy="166688"/>
            </a:xfrm>
            <a:prstGeom prst="line">
              <a:avLst/>
            </a:prstGeom>
            <a:grpFill/>
            <a:ln w="31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连接符 38"/>
            <p:cNvCxnSpPr/>
            <p:nvPr/>
          </p:nvCxnSpPr>
          <p:spPr>
            <a:xfrm flipV="1">
              <a:off x="3186113" y="5862637"/>
              <a:ext cx="385762" cy="204787"/>
            </a:xfrm>
            <a:prstGeom prst="line">
              <a:avLst/>
            </a:prstGeom>
            <a:grpFill/>
            <a:ln w="31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接连接符 39"/>
            <p:cNvCxnSpPr/>
            <p:nvPr/>
          </p:nvCxnSpPr>
          <p:spPr>
            <a:xfrm flipV="1">
              <a:off x="3386732" y="5965030"/>
              <a:ext cx="185143" cy="102394"/>
            </a:xfrm>
            <a:prstGeom prst="line">
              <a:avLst/>
            </a:prstGeom>
            <a:grpFill/>
            <a:ln w="31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组合 93"/>
          <p:cNvGrpSpPr/>
          <p:nvPr/>
        </p:nvGrpSpPr>
        <p:grpSpPr>
          <a:xfrm>
            <a:off x="3014250" y="5452478"/>
            <a:ext cx="8518920" cy="1160769"/>
            <a:chOff x="3014250" y="5591348"/>
            <a:chExt cx="8518920" cy="1160769"/>
          </a:xfrm>
        </p:grpSpPr>
        <p:sp>
          <p:nvSpPr>
            <p:cNvPr id="95" name="任意多边形 94"/>
            <p:cNvSpPr/>
            <p:nvPr/>
          </p:nvSpPr>
          <p:spPr>
            <a:xfrm>
              <a:off x="3014250" y="5591348"/>
              <a:ext cx="8518920" cy="1160769"/>
            </a:xfrm>
            <a:custGeom>
              <a:gdLst>
                <a:gd fmla="*/ 4243428 w 8518920" name="connsiteX0"/>
                <a:gd fmla="*/ 0 h 1160769" name="connsiteY0"/>
                <a:gd fmla="*/ 4677211 w 8518920" name="connsiteX1"/>
                <a:gd fmla="*/ 378035 h 1160769" name="connsiteY1"/>
                <a:gd fmla="*/ 8388462 w 8518920" name="connsiteX2"/>
                <a:gd fmla="*/ 378035 h 1160769" name="connsiteY2"/>
                <a:gd fmla="*/ 8518920 w 8518920" name="connsiteX3"/>
                <a:gd fmla="*/ 508493 h 1160769" name="connsiteY3"/>
                <a:gd fmla="*/ 8518920 w 8518920" name="connsiteX4"/>
                <a:gd fmla="*/ 1030311 h 1160769" name="connsiteY4"/>
                <a:gd fmla="*/ 8388462 w 8518920" name="connsiteX5"/>
                <a:gd fmla="*/ 1160769 h 1160769" name="connsiteY5"/>
                <a:gd fmla="*/ 130458 w 8518920" name="connsiteX6"/>
                <a:gd fmla="*/ 1160769 h 1160769" name="connsiteY6"/>
                <a:gd fmla="*/ 0 w 8518920" name="connsiteX7"/>
                <a:gd fmla="*/ 1030311 h 1160769" name="connsiteY7"/>
                <a:gd fmla="*/ 0 w 8518920" name="connsiteX8"/>
                <a:gd fmla="*/ 508493 h 1160769" name="connsiteY8"/>
                <a:gd fmla="*/ 130458 w 8518920" name="connsiteX9"/>
                <a:gd fmla="*/ 378035 h 1160769" name="connsiteY9"/>
                <a:gd fmla="*/ 3809646 w 8518920" name="connsiteX10"/>
                <a:gd fmla="*/ 378035 h 1160769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1160769" w="8518920">
                  <a:moveTo>
                    <a:pt x="4243428" y="0"/>
                  </a:moveTo>
                  <a:lnTo>
                    <a:pt x="4677211" y="378035"/>
                  </a:lnTo>
                  <a:lnTo>
                    <a:pt x="8388462" y="378035"/>
                  </a:lnTo>
                  <a:cubicBezTo>
                    <a:pt x="8460512" y="378035"/>
                    <a:pt x="8518920" y="436443"/>
                    <a:pt x="8518920" y="508493"/>
                  </a:cubicBezTo>
                  <a:lnTo>
                    <a:pt x="8518920" y="1030311"/>
                  </a:lnTo>
                  <a:cubicBezTo>
                    <a:pt x="8518920" y="1102361"/>
                    <a:pt x="8460512" y="1160769"/>
                    <a:pt x="8388462" y="1160769"/>
                  </a:cubicBezTo>
                  <a:lnTo>
                    <a:pt x="130458" y="1160769"/>
                  </a:lnTo>
                  <a:cubicBezTo>
                    <a:pt x="58408" y="1160769"/>
                    <a:pt x="0" y="1102361"/>
                    <a:pt x="0" y="1030311"/>
                  </a:cubicBezTo>
                  <a:lnTo>
                    <a:pt x="0" y="508493"/>
                  </a:lnTo>
                  <a:cubicBezTo>
                    <a:pt x="0" y="436443"/>
                    <a:pt x="58408" y="378035"/>
                    <a:pt x="130458" y="378035"/>
                  </a:cubicBezTo>
                  <a:lnTo>
                    <a:pt x="3809646" y="378035"/>
                  </a:lnTo>
                  <a:close/>
                </a:path>
              </a:pathLst>
            </a:custGeom>
            <a:solidFill>
              <a:schemeClr val="bg1"/>
            </a:solidFill>
            <a:ln w="38100">
              <a:solidFill>
                <a:srgbClr val="F53F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6" name="文本框 95"/>
            <p:cNvSpPr txBox="1"/>
            <p:nvPr/>
          </p:nvSpPr>
          <p:spPr>
            <a:xfrm>
              <a:off x="3219981" y="6167910"/>
              <a:ext cx="8080063" cy="396240"/>
            </a:xfrm>
            <a:prstGeom prst="rect">
              <a:avLst/>
            </a:prstGeom>
            <a:solidFill>
              <a:schemeClr val="bg1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在一个产品项目中，对五要素的应用遵循在下一个要素结束之前完成</a:t>
              </a:r>
            </a:p>
          </p:txBody>
        </p:sp>
      </p:grpSp>
      <p:sp>
        <p:nvSpPr>
          <p:cNvPr id="102" name="文本框 101"/>
          <p:cNvSpPr txBox="1"/>
          <p:nvPr/>
        </p:nvSpPr>
        <p:spPr>
          <a:xfrm>
            <a:off x="10880944" y="4702532"/>
            <a:ext cx="83820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400">
                <a:solidFill>
                  <a:srgbClr val="F5466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时间</a:t>
            </a:r>
          </a:p>
        </p:txBody>
      </p:sp>
      <p:sp>
        <p:nvSpPr>
          <p:cNvPr id="97" name="圆角矩形 96"/>
          <p:cNvSpPr/>
          <p:nvPr/>
        </p:nvSpPr>
        <p:spPr>
          <a:xfrm>
            <a:off x="91360" y="59961"/>
            <a:ext cx="1424712" cy="6738078"/>
          </a:xfrm>
          <a:prstGeom prst="roundRect">
            <a:avLst/>
          </a:prstGeom>
          <a:solidFill>
            <a:schemeClr val="bg1"/>
          </a:solidFill>
          <a:ln w="38100">
            <a:gradFill>
              <a:gsLst>
                <a:gs pos="0">
                  <a:srgbClr val="FB885B"/>
                </a:gs>
                <a:gs pos="50000">
                  <a:srgbClr val="F86065"/>
                </a:gs>
                <a:gs pos="100000">
                  <a:srgbClr val="F4376F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8" name="文本框 97"/>
          <p:cNvSpPr txBox="1"/>
          <p:nvPr/>
        </p:nvSpPr>
        <p:spPr>
          <a:xfrm>
            <a:off x="621318" y="1041690"/>
            <a:ext cx="356033" cy="44805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3200">
                <a:latin charset="-122" panose="03000509000000000000" pitchFamily="65" typeface="方正粗宋简体"/>
                <a:ea charset="-122" panose="03000509000000000000" pitchFamily="65" typeface="方正粗宋简体"/>
              </a:rPr>
              <a:t>用户体验设计五要素</a:t>
            </a:r>
          </a:p>
        </p:txBody>
      </p:sp>
      <p:sp>
        <p:nvSpPr>
          <p:cNvPr id="99" name="圆角矩形 98"/>
          <p:cNvSpPr/>
          <p:nvPr/>
        </p:nvSpPr>
        <p:spPr>
          <a:xfrm>
            <a:off x="235093" y="5597051"/>
            <a:ext cx="1137246" cy="1016196"/>
          </a:xfrm>
          <a:prstGeom prst="roundRect">
            <a:avLst/>
          </a:prstGeom>
          <a:gradFill flip="none" rotWithShape="1">
            <a:gsLst>
              <a:gs pos="0">
                <a:srgbClr val="FC9358"/>
              </a:gs>
              <a:gs pos="50000">
                <a:srgbClr val="F86165"/>
              </a:gs>
              <a:gs pos="100000">
                <a:srgbClr val="F32E72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0" name="文本框 99"/>
          <p:cNvSpPr txBox="1"/>
          <p:nvPr/>
        </p:nvSpPr>
        <p:spPr>
          <a:xfrm>
            <a:off x="235093" y="5659139"/>
            <a:ext cx="1128482" cy="944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8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用户体验</a:t>
            </a:r>
          </a:p>
        </p:txBody>
      </p:sp>
      <p:sp>
        <p:nvSpPr>
          <p:cNvPr id="101" name="矩形 100"/>
          <p:cNvSpPr/>
          <p:nvPr/>
        </p:nvSpPr>
        <p:spPr>
          <a:xfrm>
            <a:off x="89656" y="388881"/>
            <a:ext cx="1424712" cy="469624"/>
          </a:xfrm>
          <a:prstGeom prst="rect">
            <a:avLst/>
          </a:prstGeom>
          <a:gradFill flip="none" rotWithShape="1">
            <a:gsLst>
              <a:gs pos="0">
                <a:srgbClr val="FC9358"/>
              </a:gs>
              <a:gs pos="50000">
                <a:srgbClr val="F86165"/>
              </a:gs>
              <a:gs pos="100000">
                <a:srgbClr val="F32E72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z="28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03</a:t>
            </a:r>
          </a:p>
        </p:txBody>
      </p:sp>
      <p:sp>
        <p:nvSpPr>
          <p:cNvPr id="61" name="圆角矩形 60"/>
          <p:cNvSpPr/>
          <p:nvPr/>
        </p:nvSpPr>
        <p:spPr>
          <a:xfrm>
            <a:off x="2714769" y="2507607"/>
            <a:ext cx="1177400" cy="418924"/>
          </a:xfrm>
          <a:prstGeom prst="roundRect">
            <a:avLst>
              <a:gd fmla="val 50000" name="adj"/>
            </a:avLst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战略层</a:t>
            </a:r>
          </a:p>
        </p:txBody>
      </p:sp>
      <p:sp>
        <p:nvSpPr>
          <p:cNvPr id="78" name="圆角矩形 77"/>
          <p:cNvSpPr/>
          <p:nvPr/>
        </p:nvSpPr>
        <p:spPr>
          <a:xfrm>
            <a:off x="4195750" y="2507607"/>
            <a:ext cx="1177400" cy="418924"/>
          </a:xfrm>
          <a:prstGeom prst="roundRect">
            <a:avLst>
              <a:gd fmla="val 50000" name="adj"/>
            </a:avLst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范围层</a:t>
            </a:r>
          </a:p>
        </p:txBody>
      </p:sp>
      <p:sp>
        <p:nvSpPr>
          <p:cNvPr id="79" name="圆角矩形 78"/>
          <p:cNvSpPr/>
          <p:nvPr/>
        </p:nvSpPr>
        <p:spPr>
          <a:xfrm>
            <a:off x="5697379" y="2507607"/>
            <a:ext cx="1177400" cy="418924"/>
          </a:xfrm>
          <a:prstGeom prst="roundRect">
            <a:avLst>
              <a:gd fmla="val 50000" name="adj"/>
            </a:avLst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结构层</a:t>
            </a:r>
          </a:p>
        </p:txBody>
      </p:sp>
      <p:sp>
        <p:nvSpPr>
          <p:cNvPr id="80" name="圆角矩形 79"/>
          <p:cNvSpPr/>
          <p:nvPr/>
        </p:nvSpPr>
        <p:spPr>
          <a:xfrm>
            <a:off x="7190560" y="2507607"/>
            <a:ext cx="1177400" cy="418924"/>
          </a:xfrm>
          <a:prstGeom prst="roundRect">
            <a:avLst>
              <a:gd fmla="val 50000" name="adj"/>
            </a:avLst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框架层</a:t>
            </a:r>
          </a:p>
        </p:txBody>
      </p:sp>
      <p:sp>
        <p:nvSpPr>
          <p:cNvPr id="81" name="圆角矩形 80"/>
          <p:cNvSpPr/>
          <p:nvPr/>
        </p:nvSpPr>
        <p:spPr>
          <a:xfrm>
            <a:off x="8686008" y="2507607"/>
            <a:ext cx="1177400" cy="418924"/>
          </a:xfrm>
          <a:prstGeom prst="roundRect">
            <a:avLst>
              <a:gd fmla="val 50000" name="adj"/>
            </a:avLst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表现层</a:t>
            </a:r>
          </a:p>
        </p:txBody>
      </p:sp>
    </p:spTree>
    <p:extLst>
      <p:ext uri="{BB962C8B-B14F-4D97-AF65-F5344CB8AC3E}">
        <p14:creationId val="1707203982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圆角矩形 2"/>
          <p:cNvSpPr/>
          <p:nvPr/>
        </p:nvSpPr>
        <p:spPr>
          <a:xfrm>
            <a:off x="91360" y="59961"/>
            <a:ext cx="1424712" cy="6738078"/>
          </a:xfrm>
          <a:prstGeom prst="roundRect">
            <a:avLst/>
          </a:prstGeom>
          <a:solidFill>
            <a:schemeClr val="bg1"/>
          </a:solidFill>
          <a:ln w="38100">
            <a:gradFill>
              <a:gsLst>
                <a:gs pos="0">
                  <a:srgbClr val="FB885B"/>
                </a:gs>
                <a:gs pos="50000">
                  <a:srgbClr val="F86065"/>
                </a:gs>
                <a:gs pos="100000">
                  <a:srgbClr val="F4376F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文本框 3"/>
          <p:cNvSpPr txBox="1"/>
          <p:nvPr/>
        </p:nvSpPr>
        <p:spPr>
          <a:xfrm>
            <a:off x="621318" y="1041690"/>
            <a:ext cx="356033" cy="435864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800">
                <a:latin charset="-122" panose="03000509000000000000" pitchFamily="65" typeface="方正粗宋简体"/>
                <a:ea charset="-122" panose="03000509000000000000" pitchFamily="65" typeface="方正粗宋简体"/>
              </a:rPr>
              <a:t>用户体验设计其他因素</a:t>
            </a:r>
          </a:p>
        </p:txBody>
      </p:sp>
      <p:sp>
        <p:nvSpPr>
          <p:cNvPr id="5" name="圆角矩形 4"/>
          <p:cNvSpPr/>
          <p:nvPr/>
        </p:nvSpPr>
        <p:spPr>
          <a:xfrm>
            <a:off x="235093" y="5597051"/>
            <a:ext cx="1137246" cy="1016196"/>
          </a:xfrm>
          <a:prstGeom prst="roundRect">
            <a:avLst/>
          </a:prstGeom>
          <a:gradFill flip="none" rotWithShape="1">
            <a:gsLst>
              <a:gs pos="0">
                <a:srgbClr val="FC9358"/>
              </a:gs>
              <a:gs pos="50000">
                <a:srgbClr val="F86165"/>
              </a:gs>
              <a:gs pos="100000">
                <a:srgbClr val="F32E72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圆角矩形 8"/>
          <p:cNvSpPr/>
          <p:nvPr/>
        </p:nvSpPr>
        <p:spPr>
          <a:xfrm>
            <a:off x="3731007" y="1125468"/>
            <a:ext cx="6895765" cy="698089"/>
          </a:xfrm>
          <a:prstGeom prst="roundRect">
            <a:avLst>
              <a:gd fmla="val 33740" name="adj"/>
            </a:avLst>
          </a:prstGeom>
          <a:gradFill flip="none" rotWithShape="1">
            <a:gsLst>
              <a:gs pos="0">
                <a:srgbClr val="FC9358"/>
              </a:gs>
              <a:gs pos="50000">
                <a:srgbClr val="F86165"/>
              </a:gs>
              <a:gs pos="100000">
                <a:srgbClr val="F32E72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文本框 5"/>
          <p:cNvSpPr txBox="1"/>
          <p:nvPr/>
        </p:nvSpPr>
        <p:spPr>
          <a:xfrm>
            <a:off x="235093" y="5659139"/>
            <a:ext cx="1128482" cy="944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8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用户体验</a:t>
            </a:r>
          </a:p>
        </p:txBody>
      </p:sp>
      <p:sp>
        <p:nvSpPr>
          <p:cNvPr id="7" name="椭圆 6"/>
          <p:cNvSpPr/>
          <p:nvPr/>
        </p:nvSpPr>
        <p:spPr>
          <a:xfrm>
            <a:off x="2879678" y="818990"/>
            <a:ext cx="1311047" cy="1311046"/>
          </a:xfrm>
          <a:prstGeom prst="ellipse">
            <a:avLst/>
          </a:prstGeom>
          <a:gradFill>
            <a:gsLst>
              <a:gs pos="0">
                <a:srgbClr val="FC9358"/>
              </a:gs>
              <a:gs pos="50000">
                <a:srgbClr val="F86165"/>
              </a:gs>
              <a:gs pos="100000">
                <a:srgbClr val="F32E7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椭圆 9"/>
          <p:cNvSpPr/>
          <p:nvPr/>
        </p:nvSpPr>
        <p:spPr>
          <a:xfrm>
            <a:off x="2981837" y="921149"/>
            <a:ext cx="1106728" cy="1106727"/>
          </a:xfrm>
          <a:prstGeom prst="ellipse">
            <a:avLst/>
          </a:prstGeom>
          <a:gradFill>
            <a:gsLst>
              <a:gs pos="0">
                <a:srgbClr val="FC9358"/>
              </a:gs>
              <a:gs pos="50000">
                <a:srgbClr val="F86165"/>
              </a:gs>
              <a:gs pos="100000">
                <a:srgbClr val="F32E72"/>
              </a:gs>
            </a:gsLst>
            <a:lin ang="54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2400">
                <a:latin charset="-122" panose="020b0503020204020204" pitchFamily="34" typeface="微软雅黑"/>
                <a:ea charset="-122" panose="020b0503020204020204" pitchFamily="34" typeface="微软雅黑"/>
              </a:rPr>
              <a:t>内容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5019675" y="1243680"/>
            <a:ext cx="441960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提供有价值的内容</a:t>
            </a:r>
          </a:p>
        </p:txBody>
      </p:sp>
      <p:sp>
        <p:nvSpPr>
          <p:cNvPr id="15" name="圆角矩形 14"/>
          <p:cNvSpPr/>
          <p:nvPr/>
        </p:nvSpPr>
        <p:spPr>
          <a:xfrm>
            <a:off x="3731007" y="3833453"/>
            <a:ext cx="6895765" cy="698089"/>
          </a:xfrm>
          <a:prstGeom prst="roundRect">
            <a:avLst>
              <a:gd fmla="val 41057" name="adj"/>
            </a:avLst>
          </a:prstGeom>
          <a:gradFill flip="none" rotWithShape="1">
            <a:gsLst>
              <a:gs pos="0">
                <a:srgbClr val="FC9358"/>
              </a:gs>
              <a:gs pos="50000">
                <a:srgbClr val="F86165"/>
              </a:gs>
              <a:gs pos="100000">
                <a:srgbClr val="F32E72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4" name="椭圆 13"/>
          <p:cNvSpPr/>
          <p:nvPr/>
        </p:nvSpPr>
        <p:spPr>
          <a:xfrm>
            <a:off x="2879678" y="3526975"/>
            <a:ext cx="1311047" cy="1311046"/>
          </a:xfrm>
          <a:prstGeom prst="ellipse">
            <a:avLst/>
          </a:prstGeom>
          <a:gradFill>
            <a:gsLst>
              <a:gs pos="0">
                <a:srgbClr val="FC9358"/>
              </a:gs>
              <a:gs pos="50000">
                <a:srgbClr val="F86165"/>
              </a:gs>
              <a:gs pos="100000">
                <a:srgbClr val="F32E7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" name="椭圆 15"/>
          <p:cNvSpPr/>
          <p:nvPr/>
        </p:nvSpPr>
        <p:spPr>
          <a:xfrm>
            <a:off x="2981837" y="3629134"/>
            <a:ext cx="1106728" cy="1106727"/>
          </a:xfrm>
          <a:prstGeom prst="ellipse">
            <a:avLst/>
          </a:prstGeom>
          <a:gradFill>
            <a:gsLst>
              <a:gs pos="0">
                <a:srgbClr val="FC9358"/>
              </a:gs>
              <a:gs pos="50000">
                <a:srgbClr val="F86165"/>
              </a:gs>
              <a:gs pos="100000">
                <a:srgbClr val="F32E72"/>
              </a:gs>
            </a:gsLst>
            <a:lin ang="54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2400">
                <a:latin charset="-122" panose="020b0503020204020204" pitchFamily="34" typeface="微软雅黑"/>
                <a:ea charset="-122" panose="020b0503020204020204" pitchFamily="34" typeface="微软雅黑"/>
              </a:rPr>
              <a:t>技术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5019675" y="3951665"/>
            <a:ext cx="441960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实现好的动态体验设计</a:t>
            </a:r>
          </a:p>
        </p:txBody>
      </p:sp>
      <p:grpSp>
        <p:nvGrpSpPr>
          <p:cNvPr id="20" name="组合 19"/>
          <p:cNvGrpSpPr/>
          <p:nvPr/>
        </p:nvGrpSpPr>
        <p:grpSpPr>
          <a:xfrm>
            <a:off x="3014250" y="5452478"/>
            <a:ext cx="8518920" cy="1160769"/>
            <a:chOff x="3014250" y="5591348"/>
            <a:chExt cx="8518920" cy="1160769"/>
          </a:xfrm>
        </p:grpSpPr>
        <p:sp>
          <p:nvSpPr>
            <p:cNvPr id="21" name="任意多边形 20"/>
            <p:cNvSpPr/>
            <p:nvPr/>
          </p:nvSpPr>
          <p:spPr>
            <a:xfrm>
              <a:off x="3014250" y="5591348"/>
              <a:ext cx="8518920" cy="1160769"/>
            </a:xfrm>
            <a:custGeom>
              <a:gdLst>
                <a:gd fmla="*/ 4243428 w 8518920" name="connsiteX0"/>
                <a:gd fmla="*/ 0 h 1160769" name="connsiteY0"/>
                <a:gd fmla="*/ 4677211 w 8518920" name="connsiteX1"/>
                <a:gd fmla="*/ 378035 h 1160769" name="connsiteY1"/>
                <a:gd fmla="*/ 8388462 w 8518920" name="connsiteX2"/>
                <a:gd fmla="*/ 378035 h 1160769" name="connsiteY2"/>
                <a:gd fmla="*/ 8518920 w 8518920" name="connsiteX3"/>
                <a:gd fmla="*/ 508493 h 1160769" name="connsiteY3"/>
                <a:gd fmla="*/ 8518920 w 8518920" name="connsiteX4"/>
                <a:gd fmla="*/ 1030311 h 1160769" name="connsiteY4"/>
                <a:gd fmla="*/ 8388462 w 8518920" name="connsiteX5"/>
                <a:gd fmla="*/ 1160769 h 1160769" name="connsiteY5"/>
                <a:gd fmla="*/ 130458 w 8518920" name="connsiteX6"/>
                <a:gd fmla="*/ 1160769 h 1160769" name="connsiteY6"/>
                <a:gd fmla="*/ 0 w 8518920" name="connsiteX7"/>
                <a:gd fmla="*/ 1030311 h 1160769" name="connsiteY7"/>
                <a:gd fmla="*/ 0 w 8518920" name="connsiteX8"/>
                <a:gd fmla="*/ 508493 h 1160769" name="connsiteY8"/>
                <a:gd fmla="*/ 130458 w 8518920" name="connsiteX9"/>
                <a:gd fmla="*/ 378035 h 1160769" name="connsiteY9"/>
                <a:gd fmla="*/ 3809646 w 8518920" name="connsiteX10"/>
                <a:gd fmla="*/ 378035 h 1160769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1160769" w="8518920">
                  <a:moveTo>
                    <a:pt x="4243428" y="0"/>
                  </a:moveTo>
                  <a:lnTo>
                    <a:pt x="4677211" y="378035"/>
                  </a:lnTo>
                  <a:lnTo>
                    <a:pt x="8388462" y="378035"/>
                  </a:lnTo>
                  <a:cubicBezTo>
                    <a:pt x="8460512" y="378035"/>
                    <a:pt x="8518920" y="436443"/>
                    <a:pt x="8518920" y="508493"/>
                  </a:cubicBezTo>
                  <a:lnTo>
                    <a:pt x="8518920" y="1030311"/>
                  </a:lnTo>
                  <a:cubicBezTo>
                    <a:pt x="8518920" y="1102361"/>
                    <a:pt x="8460512" y="1160769"/>
                    <a:pt x="8388462" y="1160769"/>
                  </a:cubicBezTo>
                  <a:lnTo>
                    <a:pt x="130458" y="1160769"/>
                  </a:lnTo>
                  <a:cubicBezTo>
                    <a:pt x="58408" y="1160769"/>
                    <a:pt x="0" y="1102361"/>
                    <a:pt x="0" y="1030311"/>
                  </a:cubicBezTo>
                  <a:lnTo>
                    <a:pt x="0" y="508493"/>
                  </a:lnTo>
                  <a:cubicBezTo>
                    <a:pt x="0" y="436443"/>
                    <a:pt x="58408" y="378035"/>
                    <a:pt x="130458" y="378035"/>
                  </a:cubicBezTo>
                  <a:lnTo>
                    <a:pt x="3809646" y="378035"/>
                  </a:lnTo>
                  <a:close/>
                </a:path>
              </a:pathLst>
            </a:custGeom>
            <a:solidFill>
              <a:schemeClr val="bg1"/>
            </a:solidFill>
            <a:ln w="38100">
              <a:solidFill>
                <a:srgbClr val="F53F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3219981" y="6167910"/>
              <a:ext cx="8080063" cy="396240"/>
            </a:xfrm>
            <a:prstGeom prst="rect">
              <a:avLst/>
            </a:prstGeom>
            <a:solidFill>
              <a:schemeClr val="bg1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为了合理地应用五要素，内容和技术是基础</a:t>
              </a:r>
            </a:p>
          </p:txBody>
        </p:sp>
      </p:grpSp>
      <p:sp>
        <p:nvSpPr>
          <p:cNvPr id="34" name="矩形 33"/>
          <p:cNvSpPr/>
          <p:nvPr/>
        </p:nvSpPr>
        <p:spPr>
          <a:xfrm>
            <a:off x="91360" y="390244"/>
            <a:ext cx="1424712" cy="469624"/>
          </a:xfrm>
          <a:prstGeom prst="rect">
            <a:avLst/>
          </a:prstGeom>
          <a:gradFill flip="none" rotWithShape="1">
            <a:gsLst>
              <a:gs pos="0">
                <a:srgbClr val="FC9358"/>
              </a:gs>
              <a:gs pos="50000">
                <a:srgbClr val="F86165"/>
              </a:gs>
              <a:gs pos="100000">
                <a:srgbClr val="F32E72"/>
              </a:gs>
            </a:gsLst>
            <a:lin ang="2700000" scaled="1"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z="2800">
                <a:solidFill>
                  <a:schemeClr val="bg1"/>
                </a:solidFill>
                <a:latin charset="-122" panose="03000509000000000000" pitchFamily="65" typeface="方正粗宋简体"/>
                <a:ea charset="-122" panose="03000509000000000000" pitchFamily="65" typeface="方正粗宋简体"/>
              </a:rPr>
              <a:t>04</a:t>
            </a:r>
          </a:p>
        </p:txBody>
      </p:sp>
    </p:spTree>
    <p:extLst>
      <p:ext uri="{BB962C8B-B14F-4D97-AF65-F5344CB8AC3E}">
        <p14:creationId val="919490235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  <p:tag name="ISPRING_RESOURCE_PATHS_HASH_PRESENTER" val="69a9a5a84b7d94bdcdcda223a832efd4424a0ea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38100">
          <a:solidFill>
            <a:schemeClr val="bg1">
              <a:lumMod val="50000"/>
            </a:schemeClr>
          </a:solidFill>
        </a:ln>
      </a:spPr>
      <a:bodyPr anchor="ctr" rtlCol="0"/>
      <a:lstStyle>
        <a:defPPr algn="ctr">
          <a:defRPr b="1" dirty="0" smtClean="0" sz="2000">
            <a:solidFill>
              <a:schemeClr val="tx1"/>
            </a:solidFill>
            <a:latin charset="-122" panose="020B0503020204020204" pitchFamily="34" typeface="微软雅黑"/>
            <a:ea charset="-122" panose="020B0503020204020204" pitchFamily="34" typeface="微软雅黑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307</Paragraphs>
  <Slides>32</Slides>
  <Notes>6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baseType="lpstr" size="38">
      <vt:lpstr>Arial</vt:lpstr>
      <vt:lpstr>Calibri Light</vt:lpstr>
      <vt:lpstr>Calibri</vt:lpstr>
      <vt:lpstr>方正粗宋简体</vt:lpstr>
      <vt:lpstr>微软雅黑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2021-08-22T11:48:55Z</dcterms:created>
  <cp:lastPrinted>2021-08-22T11:48:55Z</cp:lastPrinted>
  <dcterms:modified xsi:type="dcterms:W3CDTF">2021-08-22T05:41:36Z</dcterms:modified>
  <cp:revision>1</cp:revision>
</cp:coreProperties>
</file>