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5" r:id="rId11"/>
    <p:sldId id="262" r:id="rId12"/>
    <p:sldId id="266" r:id="rId13"/>
    <p:sldId id="263" r:id="rId14"/>
    <p:sldId id="268" r:id="rId15"/>
    <p:sldId id="264" r:id="rId16"/>
    <p:sldId id="269" r:id="rId17"/>
    <p:sldId id="270" r:id="rId18"/>
    <p:sldId id="271" r:id="rId19"/>
    <p:sldId id="267" r:id="rId20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6698" userDrawn="1">
          <p15:clr>
            <a:srgbClr val="A4A3A4"/>
          </p15:clr>
        </p15:guide>
        <p15:guide id="4" pos="16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678" y="114"/>
      </p:cViewPr>
      <p:guideLst>
        <p:guide orient="horz" pos="2160"/>
        <p:guide pos="3840"/>
        <p:guide pos="6698"/>
        <p:guide pos="16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tags/tag1.xml" Type="http://schemas.openxmlformats.org/officeDocument/2006/relationships/tags"/><Relationship Id="rId22" Target="presProps.xml" Type="http://schemas.openxmlformats.org/officeDocument/2006/relationships/presProps"/><Relationship Id="rId23" Target="viewProps.xml" Type="http://schemas.openxmlformats.org/officeDocument/2006/relationships/viewProps"/><Relationship Id="rId24" Target="theme/theme1.xml" Type="http://schemas.openxmlformats.org/officeDocument/2006/relationships/theme"/><Relationship Id="rId25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37A37-AE11-4160-ADA5-2B400F632031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84452-8A50-418F-A29C-FDAD737C81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79635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5398365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2307701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4612276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4124634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779545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3089413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0970328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9969480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9103605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5181867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5304617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55000736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9056711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97032490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89479483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66657533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08610011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86664341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05578263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83993929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43876566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6331713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34323909"/>
      </p:ext>
    </p:extLst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71513948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61445650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63918120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9283217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2346527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2613478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1221349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3786173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9827926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34581643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10" Target="../slideLayouts/slideLayout32.xml" Type="http://schemas.openxmlformats.org/officeDocument/2006/relationships/slideLayout"/><Relationship Id="rId11" Target="../slideLayouts/slideLayout33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4.xml" Type="http://schemas.openxmlformats.org/officeDocument/2006/relationships/slideLayout"/><Relationship Id="rId3" Target="../slideLayouts/slideLayout25.xml" Type="http://schemas.openxmlformats.org/officeDocument/2006/relationships/slideLayout"/><Relationship Id="rId4" Target="../slideLayouts/slideLayout26.xml" Type="http://schemas.openxmlformats.org/officeDocument/2006/relationships/slideLayout"/><Relationship Id="rId5" Target="../slideLayouts/slideLayout27.xml" Type="http://schemas.openxmlformats.org/officeDocument/2006/relationships/slideLayout"/><Relationship Id="rId6" Target="../slideLayouts/slideLayout28.xml" Type="http://schemas.openxmlformats.org/officeDocument/2006/relationships/slideLayout"/><Relationship Id="rId7" Target="../slideLayouts/slideLayout29.xml" Type="http://schemas.openxmlformats.org/officeDocument/2006/relationships/slideLayout"/><Relationship Id="rId8" Target="../slideLayouts/slideLayout30.xml" Type="http://schemas.openxmlformats.org/officeDocument/2006/relationships/slideLayout"/><Relationship Id="rId9" Target="../slideLayouts/slideLayout3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77DF-1749-489D-B1BE-374CF8EA1345}" type="datetimeFigureOut">
              <a:rPr lang="zh-CN" altLang="en-US" smtClean="0"/>
              <a:t>2021/2/19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49F7D-893D-4AF3-BF8B-D66094CB01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2189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77DF-1749-489D-B1BE-374CF8EA134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49F7D-893D-4AF3-BF8B-D66094CB019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3559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26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jpeg" Type="http://schemas.openxmlformats.org/officeDocument/2006/relationships/image"/><Relationship Id="rId3" Target="../media/image9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10824" y="2307771"/>
            <a:ext cx="5288797" cy="4550229"/>
          </a:xfrm>
          <a:prstGeom prst="rect">
            <a:avLst/>
          </a:prstGeom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551249" y="2621251"/>
            <a:ext cx="439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dist" eaLnBrk="1" hangingPunct="1"/>
            <a:r>
              <a:rPr altLang="zh-CN" lang="en-US" smtClean="0" sz="2400">
                <a:solidFill>
                  <a:schemeClr val="bg1">
                    <a:lumMod val="85000"/>
                  </a:schemeClr>
                </a:solidFill>
                <a:latin charset="0" panose="020b0806030902050204" pitchFamily="34" typeface="Impact"/>
              </a:rPr>
              <a:t>How to Be a product manager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15049" y="3123883"/>
            <a:ext cx="6505482" cy="95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dist" eaLnBrk="1" hangingPunct="1"/>
            <a:r>
              <a:rPr altLang="en-US" b="1" lang="zh-CN" sz="44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如何成为优秀的产品经理</a:t>
            </a: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2612898" y="3052445"/>
            <a:ext cx="4307633" cy="0"/>
          </a:xfrm>
          <a:prstGeom prst="line">
            <a:avLst/>
          </a:prstGeom>
          <a:noFill/>
          <a:ln w="9525">
            <a:solidFill>
              <a:srgbClr val="6699FF"/>
            </a:solidFill>
            <a:round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endParaRPr altLang="en-US" lang="zh-CN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563864" y="3848104"/>
            <a:ext cx="3538163" cy="606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b="1" lang="en-US" smtClean="0" sz="24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——周鸿祎谈“微创新”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130761" y="4294867"/>
            <a:ext cx="496670" cy="511720"/>
          </a:xfrm>
          <a:prstGeom prst="rect">
            <a:avLst/>
          </a:prstGeom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627431" y="4323509"/>
            <a:ext cx="2172471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lang="zh-CN" sz="28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优米网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15049" y="2764999"/>
            <a:ext cx="2569439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lang="zh-CN" smtClean="0" sz="2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老秦PPT笔记系列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707516" y="4877399"/>
            <a:ext cx="3154709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r" eaLnBrk="1" hangingPunct="1"/>
            <a:r>
              <a:rPr altLang="zh-CN" lang="en-US" smtClean="0" sz="16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 Design By @秦阳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778255" y="4365679"/>
            <a:ext cx="1465672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lang="zh-CN" smtClean="0" sz="2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内容来自：</a:t>
            </a:r>
          </a:p>
        </p:txBody>
      </p:sp>
      <p:cxnSp>
        <p:nvCxnSpPr>
          <p:cNvPr id="15" name="直接连接符 14"/>
          <p:cNvCxnSpPr/>
          <p:nvPr/>
        </p:nvCxnSpPr>
        <p:spPr>
          <a:xfrm>
            <a:off x="747" y="499278"/>
            <a:ext cx="12192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02492" y="345092"/>
            <a:ext cx="1905000" cy="365760"/>
          </a:xfrm>
          <a:prstGeom prst="rect">
            <a:avLst/>
          </a:prstGeom>
          <a:solidFill>
            <a:schemeClr val="bg1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>
                <a:solidFill>
                  <a:schemeClr val="bg1">
                    <a:lumMod val="50000"/>
                  </a:schemeClr>
                </a:solidFill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PPT 笔记分享</a:t>
            </a:r>
          </a:p>
        </p:txBody>
      </p:sp>
    </p:spTree>
    <p:extLst>
      <p:ext uri="{BB962C8B-B14F-4D97-AF65-F5344CB8AC3E}">
        <p14:creationId val="1827755890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688567" y="2339695"/>
            <a:ext cx="16032479" cy="3017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打侧翼战</a:t>
            </a: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不要随大流，不要正面的进攻</a:t>
            </a:r>
          </a:p>
        </p:txBody>
      </p:sp>
      <p:sp>
        <p:nvSpPr>
          <p:cNvPr id="3" name="矩形 2"/>
          <p:cNvSpPr/>
          <p:nvPr/>
        </p:nvSpPr>
        <p:spPr>
          <a:xfrm>
            <a:off x="2610530" y="2376714"/>
            <a:ext cx="1803400" cy="180340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1500">
                <a:solidFill>
                  <a:srgbClr val="00B0F0"/>
                </a:solidFill>
                <a:latin charset="0" panose="02070a03080606020203" pitchFamily="18" typeface="Bodoni MT Black"/>
              </a:rPr>
              <a:t>3</a:t>
            </a:r>
          </a:p>
        </p:txBody>
      </p:sp>
    </p:spTree>
    <p:extLst>
      <p:ext uri="{BB962C8B-B14F-4D97-AF65-F5344CB8AC3E}">
        <p14:creationId val="732582748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2208213" y="1098929"/>
            <a:ext cx="8430758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乔布斯97年回到苹果，打了几仗反响不大。直到2001年的时候发布了其他同行业公司看不上的音乐播放器，几年后在其基础上增加若干功能出了iphone、ipad，那些同行业公司傻眼了……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36429" y="2498188"/>
            <a:ext cx="1198771" cy="117755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235200" y="2649471"/>
            <a:ext cx="840377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360刚开始做的是杀毒软件厂商看不上的杀流氓软件工具，但凭此项目拿到了几千万用户，后来转向杀毒软件的时候，那些厂商就傻眼了……</a:t>
            </a:r>
          </a:p>
        </p:txBody>
      </p:sp>
      <p:sp>
        <p:nvSpPr>
          <p:cNvPr id="6" name="矩形 5"/>
          <p:cNvSpPr/>
          <p:nvPr/>
        </p:nvSpPr>
        <p:spPr>
          <a:xfrm>
            <a:off x="2235200" y="3096622"/>
            <a:ext cx="6603999" cy="160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z="6600">
                <a:solidFill>
                  <a:srgbClr val="F17A2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……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36429" y="1252375"/>
            <a:ext cx="1005150" cy="1005150"/>
          </a:xfrm>
          <a:prstGeom prst="rect">
            <a:avLst/>
          </a:prstGeom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9" name="矩形 8"/>
          <p:cNvSpPr/>
          <p:nvPr/>
        </p:nvSpPr>
        <p:spPr>
          <a:xfrm>
            <a:off x="2235199" y="4703719"/>
            <a:ext cx="840377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一旦在登陆场上建立一个滩头阵地，一旦在敌人防线里撕开一个口子，后续部队就可以源源不断输送上去，战线就可以拉伸了</a:t>
            </a:r>
          </a:p>
        </p:txBody>
      </p:sp>
    </p:spTree>
    <p:extLst>
      <p:ext uri="{BB962C8B-B14F-4D97-AF65-F5344CB8AC3E}">
        <p14:creationId val="154792165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690613" y="2339695"/>
            <a:ext cx="16032479" cy="3017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大道至简</a:t>
            </a: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做减法是战略，做加法是战术</a:t>
            </a:r>
          </a:p>
        </p:txBody>
      </p:sp>
      <p:sp>
        <p:nvSpPr>
          <p:cNvPr id="3" name="矩形 2"/>
          <p:cNvSpPr/>
          <p:nvPr/>
        </p:nvSpPr>
        <p:spPr>
          <a:xfrm>
            <a:off x="2612576" y="2376714"/>
            <a:ext cx="1803400" cy="180340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1500">
                <a:solidFill>
                  <a:srgbClr val="00B0F0"/>
                </a:solidFill>
                <a:latin charset="0" panose="02070a03080606020203" pitchFamily="18" typeface="Bodoni MT Black"/>
              </a:rPr>
              <a:t>4</a:t>
            </a:r>
          </a:p>
        </p:txBody>
      </p:sp>
    </p:spTree>
    <p:extLst>
      <p:ext uri="{BB962C8B-B14F-4D97-AF65-F5344CB8AC3E}">
        <p14:creationId val="3153564572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673498" y="1422400"/>
            <a:ext cx="6518502" cy="473834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271248" y="2545193"/>
            <a:ext cx="7661501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8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苹果手机上就一个按键，但是秒杀了多少手机？</a:t>
            </a:r>
          </a:p>
        </p:txBody>
      </p:sp>
    </p:spTree>
    <p:extLst>
      <p:ext uri="{BB962C8B-B14F-4D97-AF65-F5344CB8AC3E}">
        <p14:creationId val="3412982586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61258" y="1472860"/>
            <a:ext cx="5447479" cy="391228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152571" y="2951593"/>
            <a:ext cx="6110515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8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微博只有140个字，但改变了世界！</a:t>
            </a:r>
          </a:p>
        </p:txBody>
      </p:sp>
    </p:spTree>
    <p:extLst>
      <p:ext uri="{BB962C8B-B14F-4D97-AF65-F5344CB8AC3E}">
        <p14:creationId val="96062980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798287" y="1538514"/>
            <a:ext cx="4393713" cy="4724308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754074" y="2459504"/>
            <a:ext cx="6942137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持续不断地去做用户体验，每次哪怕是一点点微小的创新，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只要你坚持下来十年八年，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最后微创新叠加起来就可能是一个颠覆式的创新，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就可能改变世界。</a:t>
            </a:r>
          </a:p>
        </p:txBody>
      </p:sp>
    </p:spTree>
    <p:extLst>
      <p:ext uri="{BB962C8B-B14F-4D97-AF65-F5344CB8AC3E}">
        <p14:creationId val="4239675423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438400" y="2171091"/>
            <a:ext cx="3657600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mtClean="0" sz="32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老秦PPT笔记系列</a:t>
            </a:r>
          </a:p>
        </p:txBody>
      </p:sp>
      <p:sp>
        <p:nvSpPr>
          <p:cNvPr id="13" name="矩形 12"/>
          <p:cNvSpPr/>
          <p:nvPr/>
        </p:nvSpPr>
        <p:spPr>
          <a:xfrm>
            <a:off x="7056120" y="2218926"/>
            <a:ext cx="5135880" cy="153062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66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 NOTES</a:t>
            </a:r>
          </a:p>
        </p:txBody>
      </p:sp>
      <p:sp>
        <p:nvSpPr>
          <p:cNvPr id="15" name="矩形 14"/>
          <p:cNvSpPr/>
          <p:nvPr/>
        </p:nvSpPr>
        <p:spPr>
          <a:xfrm>
            <a:off x="2438400" y="2865120"/>
            <a:ext cx="4452731" cy="8844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4800">
              <a:solidFill>
                <a:srgbClr val="A47CC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096000" y="2218926"/>
            <a:ext cx="795131" cy="5258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b="1" lang="zh-CN" sz="4800">
              <a:solidFill>
                <a:srgbClr val="A47CC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2562781" y="2910840"/>
            <a:ext cx="3533219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zh-CN" lang="en-US" smtClean="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 Design By @秦阳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562781" y="3261616"/>
            <a:ext cx="3990419" cy="48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lang="zh-CN" sz="20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爱学习 爱成长 爱分享 我是老秦</a:t>
            </a:r>
          </a:p>
        </p:txBody>
      </p:sp>
    </p:spTree>
    <p:extLst>
      <p:ext uri="{BB962C8B-B14F-4D97-AF65-F5344CB8AC3E}">
        <p14:creationId val="417128962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960946" y="2379416"/>
            <a:ext cx="5135054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190500">
            <a:solidFill>
              <a:srgbClr val="FFFFFF"/>
            </a:solidFill>
            <a:miter lim="800000"/>
          </a:ln>
          <a:effectLst>
            <a:outerShdw algn="tl" blurRad="65000" dir="12900000" dist="50800" kx="195000" ky="145000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dir="t" rig="twoPt">
              <a:rot lat="0" lon="0" rev="7200000"/>
            </a:lightRig>
          </a:scene3d>
          <a:sp3d contourW="12700">
            <a:bevelT h="19050" w="25400"/>
            <a:contourClr>
              <a:srgbClr val="969696"/>
            </a:contourClr>
          </a:sp3d>
        </p:spPr>
      </p:pic>
      <p:sp>
        <p:nvSpPr>
          <p:cNvPr id="4" name="矩形 3"/>
          <p:cNvSpPr/>
          <p:nvPr/>
        </p:nvSpPr>
        <p:spPr>
          <a:xfrm>
            <a:off x="6952343" y="2547440"/>
            <a:ext cx="4365625" cy="1243583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不！你关心的是：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菜是不是可口？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米饭有没有夹生？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是否用了地沟油？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……</a:t>
            </a:r>
          </a:p>
        </p:txBody>
      </p:sp>
      <p:sp>
        <p:nvSpPr>
          <p:cNvPr id="5" name="矩形 4"/>
          <p:cNvSpPr/>
          <p:nvPr/>
        </p:nvSpPr>
        <p:spPr>
          <a:xfrm>
            <a:off x="6952343" y="2173147"/>
            <a:ext cx="4365625" cy="100584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z="2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你会宏论一下中国连锁餐饮的规律吗？</a:t>
            </a:r>
          </a:p>
        </p:txBody>
      </p:sp>
      <p:sp>
        <p:nvSpPr>
          <p:cNvPr id="6" name="矩形 5"/>
          <p:cNvSpPr/>
          <p:nvPr/>
        </p:nvSpPr>
        <p:spPr>
          <a:xfrm>
            <a:off x="0" y="510003"/>
            <a:ext cx="12191999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4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你吃一份盒饭的时候会想什么？</a:t>
            </a:r>
          </a:p>
        </p:txBody>
      </p:sp>
    </p:spTree>
    <p:extLst>
      <p:ext uri="{BB962C8B-B14F-4D97-AF65-F5344CB8AC3E}">
        <p14:creationId val="213177624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900" t="9213"/>
          <a:stretch>
            <a:fillRect/>
          </a:stretch>
        </p:blipFill>
        <p:spPr>
          <a:xfrm>
            <a:off x="4151085" y="248008"/>
            <a:ext cx="8040915" cy="384502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0" y="3159035"/>
            <a:ext cx="12192000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lang="zh-CN" smtClean="0" sz="24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所以，打动用户的，绝不是什么高屋建瓴的宏论，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lang="zh-CN" smtClean="0" sz="24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而是回答用户一个问题：</a:t>
            </a:r>
          </a:p>
        </p:txBody>
      </p:sp>
      <p:sp>
        <p:nvSpPr>
          <p:cNvPr id="3" name="矩形 2"/>
          <p:cNvSpPr/>
          <p:nvPr/>
        </p:nvSpPr>
        <p:spPr>
          <a:xfrm>
            <a:off x="0" y="4359364"/>
            <a:ext cx="12192000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lang="zh-CN" sz="6000">
                <a:solidFill>
                  <a:srgbClr val="FF9900"/>
                </a:solidFill>
                <a:latin charset="-122" panose="02000000000000000000" pitchFamily="2" typeface="方正正中黑简体"/>
                <a:ea charset="-122" panose="02000000000000000000" pitchFamily="2" typeface="方正正中黑简体"/>
              </a:rPr>
              <a:t>我给你解决了什么问题？</a:t>
            </a:r>
          </a:p>
        </p:txBody>
      </p:sp>
    </p:spTree>
    <p:extLst>
      <p:ext uri="{BB962C8B-B14F-4D97-AF65-F5344CB8AC3E}">
        <p14:creationId val="199832113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0" y="1954244"/>
            <a:ext cx="12191999" cy="2720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lang="zh-CN" smtClean="0" sz="11500">
                <a:solidFill>
                  <a:srgbClr val="00B0F0"/>
                </a:solidFill>
                <a:latin charset="-122" panose="020b0602010101010101" pitchFamily="33" typeface="文鼎习字体"/>
                <a:ea charset="-122" panose="020b0602010101010101" pitchFamily="33" typeface="文鼎习字体"/>
              </a:rPr>
              <a:t>微 创 新</a:t>
            </a:r>
          </a:p>
        </p:txBody>
      </p:sp>
      <p:sp>
        <p:nvSpPr>
          <p:cNvPr id="3" name="矩形 2"/>
          <p:cNvSpPr/>
          <p:nvPr/>
        </p:nvSpPr>
        <p:spPr>
          <a:xfrm>
            <a:off x="3454400" y="4435308"/>
            <a:ext cx="5283200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lang="zh-CN" smtClean="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释义：从用户体验的角度出发，看一看你还能够去给用户的体验做什么样的改进、解决什么样的问题。</a:t>
            </a:r>
          </a:p>
        </p:txBody>
      </p:sp>
      <p:sp>
        <p:nvSpPr>
          <p:cNvPr id="4" name="矩形 3"/>
          <p:cNvSpPr/>
          <p:nvPr/>
        </p:nvSpPr>
        <p:spPr>
          <a:xfrm>
            <a:off x="1" y="1446412"/>
            <a:ext cx="12191998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4000">
                <a:solidFill>
                  <a:srgbClr val="FF99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一个产品经理的核心能力</a:t>
            </a:r>
          </a:p>
        </p:txBody>
      </p:sp>
    </p:spTree>
    <p:extLst>
      <p:ext uri="{BB962C8B-B14F-4D97-AF65-F5344CB8AC3E}">
        <p14:creationId val="1472029540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281" r="16048"/>
          <a:stretch>
            <a:fillRect/>
          </a:stretch>
        </p:blipFill>
        <p:spPr>
          <a:xfrm>
            <a:off x="8105113" y="224971"/>
            <a:ext cx="3840144" cy="663302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2172102"/>
            <a:ext cx="9913257" cy="4640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mtClean="0" sz="19900">
                <a:solidFill>
                  <a:schemeClr val="bg1">
                    <a:lumMod val="9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HOW</a:t>
            </a:r>
          </a:p>
        </p:txBody>
      </p:sp>
      <p:sp>
        <p:nvSpPr>
          <p:cNvPr id="2" name="矩形 1"/>
          <p:cNvSpPr/>
          <p:nvPr/>
        </p:nvSpPr>
        <p:spPr>
          <a:xfrm>
            <a:off x="0" y="1930068"/>
            <a:ext cx="10421257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6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怎么做微创新呢？</a:t>
            </a:r>
          </a:p>
        </p:txBody>
      </p:sp>
    </p:spTree>
    <p:extLst>
      <p:ext uri="{BB962C8B-B14F-4D97-AF65-F5344CB8AC3E}">
        <p14:creationId val="115761068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690613" y="2339695"/>
            <a:ext cx="18470879" cy="3017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用户至上</a:t>
            </a: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没有积累用户空谈什么商业模式？</a:t>
            </a:r>
          </a:p>
        </p:txBody>
      </p:sp>
      <p:sp>
        <p:nvSpPr>
          <p:cNvPr id="3" name="矩形 2"/>
          <p:cNvSpPr/>
          <p:nvPr/>
        </p:nvSpPr>
        <p:spPr>
          <a:xfrm>
            <a:off x="2612576" y="2376714"/>
            <a:ext cx="1803400" cy="180340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1500">
                <a:solidFill>
                  <a:srgbClr val="00B0F0"/>
                </a:solidFill>
                <a:latin charset="0" panose="02070a03080606020203" pitchFamily="18" typeface="Bodoni MT Black"/>
              </a:rPr>
              <a:t>1</a:t>
            </a:r>
          </a:p>
        </p:txBody>
      </p:sp>
    </p:spTree>
    <p:extLst>
      <p:ext uri="{BB962C8B-B14F-4D97-AF65-F5344CB8AC3E}">
        <p14:creationId val="87542278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1793943"/>
            <a:ext cx="6633137" cy="5064057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604051" y="1132290"/>
            <a:ext cx="4542971" cy="2011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altLang="en-US" b="1" lang="zh-CN" smtClean="0" sz="28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地在人失，人地皆失；</a:t>
            </a:r>
          </a:p>
          <a:p>
            <a:pPr indent="457200">
              <a:lnSpc>
                <a:spcPct val="150000"/>
              </a:lnSpc>
            </a:pPr>
            <a:r>
              <a:rPr altLang="en-US" b="1" lang="zh-CN" smtClean="0" sz="28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地失人在，人地皆得。</a:t>
            </a:r>
          </a:p>
          <a:p>
            <a:pPr indent="457200">
              <a:lnSpc>
                <a:spcPct val="150000"/>
              </a:lnSpc>
            </a:pPr>
            <a:r>
              <a:rPr altLang="en-US" b="1" lang="zh-CN" smtClean="0" sz="28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——毛泽东</a:t>
            </a:r>
          </a:p>
        </p:txBody>
      </p:sp>
      <p:grpSp>
        <p:nvGrpSpPr>
          <p:cNvPr id="5" name="组合 23"/>
          <p:cNvGrpSpPr/>
          <p:nvPr/>
        </p:nvGrpSpPr>
        <p:grpSpPr>
          <a:xfrm>
            <a:off x="6191432" y="285905"/>
            <a:ext cx="883409" cy="1923535"/>
            <a:chOff x="630095" y="5460885"/>
            <a:chExt cx="883409" cy="1923535"/>
          </a:xfrm>
        </p:grpSpPr>
        <p:sp>
          <p:nvSpPr>
            <p:cNvPr id="6" name="矩形 5"/>
            <p:cNvSpPr/>
            <p:nvPr/>
          </p:nvSpPr>
          <p:spPr>
            <a:xfrm>
              <a:off x="632973" y="5460885"/>
              <a:ext cx="589280" cy="1844040"/>
            </a:xfrm>
            <a:prstGeom prst="rect">
              <a:avLst/>
            </a:prstGeom>
            <a:noFill/>
          </p:spPr>
          <p:txBody>
            <a:bodyPr bIns="45720" lIns="91440" rIns="91440" tIns="45720" wrap="none">
              <a:spAutoFit/>
            </a:bodyPr>
            <a:lstStyle/>
            <a:p>
              <a:pPr algn="ctr"/>
              <a:r>
                <a:rPr altLang="zh-CN" b="1" lang="en-US" sz="11500">
                  <a:ln cmpd="sng" w="17780">
                    <a:solidFill>
                      <a:srgbClr val="4F81BD">
                        <a:tint val="3000"/>
                      </a:srgbClr>
                    </a:solidFill>
                    <a:prstDash val="solid"/>
                    <a:miter lim="800000"/>
                  </a:ln>
                  <a:solidFill>
                    <a:prstClr val="white">
                      <a:lumMod val="85000"/>
                    </a:prstClr>
                  </a:solidFill>
                  <a:effectLst>
                    <a:outerShdw algn="tl" blurRad="55000" dir="5400000" dist="50800">
                      <a:srgbClr val="000000">
                        <a:alpha val="33000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‘</a:t>
              </a:r>
            </a:p>
          </p:txBody>
        </p:sp>
        <p:sp>
          <p:nvSpPr>
            <p:cNvPr id="7" name="矩形 6"/>
            <p:cNvSpPr/>
            <p:nvPr/>
          </p:nvSpPr>
          <p:spPr>
            <a:xfrm>
              <a:off x="921345" y="5522372"/>
              <a:ext cx="589280" cy="1844040"/>
            </a:xfrm>
            <a:prstGeom prst="rect">
              <a:avLst/>
            </a:prstGeom>
            <a:noFill/>
          </p:spPr>
          <p:txBody>
            <a:bodyPr bIns="45720" lIns="91440" rIns="91440" tIns="45720" wrap="none">
              <a:spAutoFit/>
            </a:bodyPr>
            <a:lstStyle/>
            <a:p>
              <a:pPr algn="ctr"/>
              <a:r>
                <a:rPr altLang="zh-CN" b="1" lang="en-US" sz="11500">
                  <a:ln cmpd="sng" w="17780">
                    <a:solidFill>
                      <a:srgbClr val="4F81BD">
                        <a:tint val="3000"/>
                      </a:srgbClr>
                    </a:solidFill>
                    <a:prstDash val="solid"/>
                    <a:miter lim="800000"/>
                  </a:ln>
                  <a:solidFill>
                    <a:srgbClr val="00B0F0"/>
                  </a:solidFill>
                  <a:effectLst>
                    <a:outerShdw algn="tl" blurRad="55000" dir="5400000" dist="50800">
                      <a:srgbClr val="000000">
                        <a:alpha val="33000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‘</a:t>
              </a:r>
            </a:p>
          </p:txBody>
        </p:sp>
      </p:grpSp>
      <p:grpSp>
        <p:nvGrpSpPr>
          <p:cNvPr id="8" name="组合 24"/>
          <p:cNvGrpSpPr/>
          <p:nvPr/>
        </p:nvGrpSpPr>
        <p:grpSpPr>
          <a:xfrm rot="10800000">
            <a:off x="11038189" y="2209440"/>
            <a:ext cx="892552" cy="1876206"/>
            <a:chOff x="570640" y="5318764"/>
            <a:chExt cx="892552" cy="1876206"/>
          </a:xfrm>
        </p:grpSpPr>
        <p:sp>
          <p:nvSpPr>
            <p:cNvPr id="9" name="矩形 8"/>
            <p:cNvSpPr/>
            <p:nvPr/>
          </p:nvSpPr>
          <p:spPr>
            <a:xfrm>
              <a:off x="871035" y="5332923"/>
              <a:ext cx="589280" cy="1844040"/>
            </a:xfrm>
            <a:prstGeom prst="rect">
              <a:avLst/>
            </a:prstGeom>
            <a:noFill/>
          </p:spPr>
          <p:txBody>
            <a:bodyPr bIns="45720" lIns="91440" rIns="91440" tIns="45720" wrap="none">
              <a:spAutoFit/>
            </a:bodyPr>
            <a:lstStyle/>
            <a:p>
              <a:pPr algn="ctr"/>
              <a:r>
                <a:rPr altLang="zh-CN" b="1" lang="en-US" sz="11500">
                  <a:ln cmpd="sng" w="17780">
                    <a:solidFill>
                      <a:srgbClr val="4F81BD">
                        <a:tint val="3000"/>
                      </a:srgbClr>
                    </a:solidFill>
                    <a:prstDash val="solid"/>
                    <a:miter lim="800000"/>
                  </a:ln>
                  <a:solidFill>
                    <a:srgbClr val="00B0F0"/>
                  </a:solidFill>
                  <a:effectLst>
                    <a:outerShdw algn="tr" blurRad="50800" dir="8100000" dist="38100" rotWithShape="0">
                      <a:prstClr val="black">
                        <a:alpha val="40000"/>
                      </a:prst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‘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573518" y="5318764"/>
              <a:ext cx="589280" cy="1844040"/>
            </a:xfrm>
            <a:prstGeom prst="rect">
              <a:avLst/>
            </a:prstGeom>
            <a:noFill/>
          </p:spPr>
          <p:txBody>
            <a:bodyPr bIns="45720" lIns="91440" rIns="91440" tIns="45720" wrap="none">
              <a:spAutoFit/>
            </a:bodyPr>
            <a:lstStyle/>
            <a:p>
              <a:pPr algn="ctr"/>
              <a:r>
                <a:rPr altLang="zh-CN" b="1" lang="en-US" sz="11500">
                  <a:ln cmpd="sng" w="17780">
                    <a:solidFill>
                      <a:srgbClr val="4F81BD">
                        <a:tint val="3000"/>
                      </a:srgbClr>
                    </a:solidFill>
                    <a:prstDash val="solid"/>
                    <a:miter lim="800000"/>
                  </a:ln>
                  <a:solidFill>
                    <a:prstClr val="white">
                      <a:lumMod val="85000"/>
                    </a:prstClr>
                  </a:solidFill>
                  <a:effectLst>
                    <a:outerShdw algn="tr" blurRad="50800" dir="8100000" dist="38100" rotWithShape="0">
                      <a:prstClr val="black">
                        <a:alpha val="40000"/>
                      </a:prst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‘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7352573" y="4099804"/>
            <a:ext cx="4280651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新解：“地”就是你的“技术、业务”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   “人”就是产品“用户群”</a:t>
            </a:r>
          </a:p>
        </p:txBody>
      </p:sp>
      <p:sp>
        <p:nvSpPr>
          <p:cNvPr id="12" name="矩形 11"/>
          <p:cNvSpPr/>
          <p:nvPr/>
        </p:nvSpPr>
        <p:spPr>
          <a:xfrm>
            <a:off x="8223429" y="5148637"/>
            <a:ext cx="3242857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1600">
                <a:solidFill>
                  <a:schemeClr val="bg1">
                    <a:lumMod val="6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想不通？想想腾讯你就明白了……</a:t>
            </a:r>
          </a:p>
        </p:txBody>
      </p:sp>
    </p:spTree>
    <p:extLst>
      <p:ext uri="{BB962C8B-B14F-4D97-AF65-F5344CB8AC3E}">
        <p14:creationId val="138628984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688567" y="2339695"/>
            <a:ext cx="18470879" cy="30175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单点突破</a:t>
            </a: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mtClean="0" sz="96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一开始不要去做平台，要找突破点</a:t>
            </a:r>
          </a:p>
        </p:txBody>
      </p:sp>
      <p:sp>
        <p:nvSpPr>
          <p:cNvPr id="3" name="矩形 2"/>
          <p:cNvSpPr/>
          <p:nvPr/>
        </p:nvSpPr>
        <p:spPr>
          <a:xfrm>
            <a:off x="2610530" y="2376714"/>
            <a:ext cx="1803400" cy="180340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11500">
                <a:solidFill>
                  <a:srgbClr val="00B0F0"/>
                </a:solidFill>
                <a:latin charset="0" panose="02070a03080606020203" pitchFamily="18" typeface="Bodoni MT Black"/>
              </a:rPr>
              <a:t>2</a:t>
            </a:r>
          </a:p>
        </p:txBody>
      </p:sp>
    </p:spTree>
    <p:extLst>
      <p:ext uri="{BB962C8B-B14F-4D97-AF65-F5344CB8AC3E}">
        <p14:creationId val="3019958477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090057" y="1241033"/>
            <a:ext cx="928913" cy="928913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556002" y="1414960"/>
            <a:ext cx="660399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mtClean="0" sz="24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QQ刚推出来的时候，就是一个纯聊天工具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090057" y="2260752"/>
            <a:ext cx="1198771" cy="1177554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556002" y="2591415"/>
            <a:ext cx="660399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mtClean="0" sz="2400">
                <a:solidFill>
                  <a:srgbClr val="F0771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360刚开始做的时候就是一个杀流氓软件的工具</a:t>
            </a:r>
          </a:p>
        </p:txBody>
      </p:sp>
      <p:sp>
        <p:nvSpPr>
          <p:cNvPr id="8" name="矩形 7"/>
          <p:cNvSpPr/>
          <p:nvPr/>
        </p:nvSpPr>
        <p:spPr>
          <a:xfrm>
            <a:off x="3556000" y="2875727"/>
            <a:ext cx="6603999" cy="1600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zh-CN" b="1" lang="en-US" sz="6600">
                <a:solidFill>
                  <a:srgbClr val="F17A2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……</a:t>
            </a:r>
          </a:p>
        </p:txBody>
      </p:sp>
      <p:sp>
        <p:nvSpPr>
          <p:cNvPr id="10" name="矩形 9"/>
          <p:cNvSpPr/>
          <p:nvPr/>
        </p:nvSpPr>
        <p:spPr>
          <a:xfrm>
            <a:off x="3018970" y="4596393"/>
            <a:ext cx="6700768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它们的技术都不是很复杂，但是就是能帮助用户解决问题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altLang="en-US" b="1" lang="zh-CN" smtClean="0" sz="2000">
                <a:solidFill>
                  <a:srgbClr val="00B0F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一点一滴做起，渐渐做大了，用户积累多了，就成了平台</a:t>
            </a:r>
          </a:p>
        </p:txBody>
      </p:sp>
    </p:spTree>
    <p:extLst>
      <p:ext uri="{BB962C8B-B14F-4D97-AF65-F5344CB8AC3E}">
        <p14:creationId val="97003557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64</Paragraphs>
  <Slides>16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6">
      <vt:lpstr>Arial</vt:lpstr>
      <vt:lpstr>Calibri Light</vt:lpstr>
      <vt:lpstr>Calibri</vt:lpstr>
      <vt:lpstr>宋体</vt:lpstr>
      <vt:lpstr>Impact</vt:lpstr>
      <vt:lpstr>微软雅黑</vt:lpstr>
      <vt:lpstr>方正正中黑简体</vt:lpstr>
      <vt:lpstr>文鼎习字体</vt:lpstr>
      <vt:lpstr>Bodoni MT Black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2021-08-22T11:52:10Z</dcterms:created>
  <cp:lastPrinted>2021-08-22T11:52:10Z</cp:lastPrinted>
  <dcterms:modified xsi:type="dcterms:W3CDTF">2021-08-22T05:38:01Z</dcterms:modified>
  <cp:revision>1</cp:revision>
</cp:coreProperties>
</file>