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  <p:sldMasterId id="2147483676" r:id="rId3"/>
  </p:sldMasterIdLst>
  <p:notesMasterIdLst>
    <p:notesMasterId r:id="rId4"/>
  </p:notesMasterIdLst>
  <p:sldIdLst>
    <p:sldId id="425" r:id="rId5"/>
    <p:sldId id="429" r:id="rId6"/>
    <p:sldId id="430" r:id="rId7"/>
    <p:sldId id="431" r:id="rId8"/>
    <p:sldId id="432" r:id="rId9"/>
    <p:sldId id="462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6" r:id="rId32"/>
    <p:sldId id="455" r:id="rId33"/>
    <p:sldId id="457" r:id="rId34"/>
    <p:sldId id="458" r:id="rId35"/>
    <p:sldId id="459" r:id="rId36"/>
    <p:sldId id="460" r:id="rId37"/>
    <p:sldId id="461" r:id="rId38"/>
  </p:sldIdLst>
  <p:sldSz cx="12192000" cy="6858000"/>
  <p:notesSz cx="6858000" cy="9144000"/>
  <p:custDataLst>
    <p:tags r:id="rId39"/>
  </p:custDataLst>
  <p:defaultTextStyle>
    <a:defPPr>
      <a:defRPr lang="zh-CN"/>
    </a:defPPr>
    <a:lvl1pPr algn="l" rtl="0" fontAlgn="base">
      <a:spcBef>
        <a:spcPct val="5000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5000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5000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5000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5000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1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660" y="84"/>
      </p:cViewPr>
      <p:guideLst>
        <p:guide orient="horz" pos="2024"/>
        <p:guide pos="19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16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tags/tag2.xml" Type="http://schemas.openxmlformats.org/officeDocument/2006/relationships/tags"/><Relationship Id="rId4" Target="notesMasters/notesMaster1.xml" Type="http://schemas.openxmlformats.org/officeDocument/2006/relationships/notesMaster"/><Relationship Id="rId40" Target="presProps.xml" Type="http://schemas.openxmlformats.org/officeDocument/2006/relationships/presProps"/><Relationship Id="rId41" Target="viewProps.xml" Type="http://schemas.openxmlformats.org/officeDocument/2006/relationships/viewProps"/><Relationship Id="rId42" Target="theme/theme1.xml" Type="http://schemas.openxmlformats.org/officeDocument/2006/relationships/theme"/><Relationship Id="rId43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spcBef>
                <a:spcPct val="0"/>
              </a:spcBef>
              <a:defRPr sz="1200" noProof="1">
                <a:ea typeface="宋体" panose="02010600030101010101" pitchFamily="2" charset="-122"/>
              </a:defRPr>
            </a:lvl1pPr>
          </a:lstStyle>
          <a:p>
            <a:endParaRPr lang="en-US" altLang="x-none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spcBef>
                <a:spcPct val="0"/>
              </a:spcBef>
              <a:defRPr sz="1200" noProof="1">
                <a:ea typeface="宋体" panose="02010600030101010101" pitchFamily="2" charset="-122"/>
              </a:defRPr>
            </a:lvl1pPr>
          </a:lstStyle>
          <a:p>
            <a:endParaRPr lang="en-US" altLang="x-none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6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spcBef>
                <a:spcPct val="0"/>
              </a:spcBef>
              <a:defRPr sz="1200" noProof="1">
                <a:ea typeface="宋体" panose="02010600030101010101" pitchFamily="2" charset="-122"/>
              </a:defRPr>
            </a:lvl1pPr>
          </a:lstStyle>
          <a:p>
            <a:endParaRPr lang="en-US" altLang="x-none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spcBef>
                <a:spcPct val="0"/>
              </a:spcBef>
              <a:defRPr sz="1200" noProof="1">
                <a:ea typeface="宋体" panose="02010600030101010101" pitchFamily="2" charset="-122"/>
                <a:cs typeface="+mn-ea"/>
              </a:defRPr>
            </a:lvl1pPr>
          </a:lstStyle>
          <a:p>
            <a:fld id="{20F22341-68E1-469A-9F99-27ECBD793FE1}" type="slidenum">
              <a:rPr lang="en-US" altLang="x-none"/>
              <a:t>‹#›</a:t>
            </a:fld>
            <a:endParaRPr lang="en-US" altLang="x-none">
              <a:cs typeface="+mn-cs"/>
            </a:endParaRPr>
          </a:p>
        </p:txBody>
      </p:sp>
    </p:spTree>
    <p:extLst>
      <p:ext uri="{BB962C8B-B14F-4D97-AF65-F5344CB8AC3E}">
        <p14:creationId val="2296421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02958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http://www.1ppt.com/xiazai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587B043-BFEA-4BAC-AF62-8CCB44A0405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58" y="0"/>
            <a:ext cx="12187742" cy="6858000"/>
          </a:xfrm>
          <a:prstGeom prst="rect">
            <a:avLst/>
          </a:prstGeom>
        </p:spPr>
      </p:pic>
    </p:spTree>
    <p:extLst>
      <p:ext uri="{BB962C8B-B14F-4D97-AF65-F5344CB8AC3E}">
        <p14:creationId val="307047559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CD04-7FC2-4433-9890-ED36B4D02840}" type="slidenum">
              <a:rPr lang="en-US" altLang="x-none" smtClean="0"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val="308053809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A29-621F-4861-B744-C09A6D69101D}" type="slidenum">
              <a:rPr lang="en-US" altLang="x-none" smtClean="0"/>
              <a:t>‹#›</a:t>
            </a:fld>
            <a:endParaRPr lang="en-US" altLang="x-none">
              <a:cs typeface="+mn-cs"/>
            </a:endParaRPr>
          </a:p>
        </p:txBody>
      </p:sp>
    </p:spTree>
    <p:extLst>
      <p:ext uri="{BB962C8B-B14F-4D97-AF65-F5344CB8AC3E}">
        <p14:creationId val="220469512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2E3AAC11-D570-4EA9-AFC0-30FB72BA45EB}" type="datetimeFigureOut">
              <a:rPr lang="zh-CN" altLang="en-US" b="0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2021/6/24</a:t>
            </a:fld>
            <a:endParaRPr lang="zh-CN" altLang="en-US" b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b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55ECCFAA-F4FB-487C-9F1E-C8836D0C3DC9}" type="slidenum">
              <a:rPr lang="zh-CN" altLang="en-US" b="0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b="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val="264178309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2E3AAC11-D570-4EA9-AFC0-30FB72BA45EB}" type="datetimeFigureOut">
              <a:rPr lang="zh-CN" altLang="en-US" b="0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2021/6/24</a:t>
            </a:fld>
            <a:endParaRPr lang="zh-CN" altLang="en-US" b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b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55ECCFAA-F4FB-487C-9F1E-C8836D0C3DC9}" type="slidenum">
              <a:rPr lang="zh-CN" altLang="en-US" b="0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b="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val="306914651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858791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575254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513365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504147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752571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448330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9601-1D13-4049-A5F0-340F84559530}" type="slidenum">
              <a:rPr lang="en-US" altLang="x-none" smtClean="0"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val="423747883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365679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772332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547419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585835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309191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680498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9470-2C43-4DC2-A065-C9DE57D7B943}" type="slidenum">
              <a:rPr lang="en-US" altLang="x-none" smtClean="0"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val="166615302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4C87-97EF-44FA-85D7-521BC7BBF5CC}" type="slidenum">
              <a:rPr lang="en-US" altLang="x-none" smtClean="0"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val="382703001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B4AA-06F8-41F6-B25A-FEE12587D46B}" type="slidenum">
              <a:rPr lang="en-US" altLang="x-none" smtClean="0"/>
              <a:t>‹#›</a:t>
            </a:fld>
            <a:endParaRPr lang="en-US" altLang="x-none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55640" y="687448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00" b="0" smtClean="0">
                <a:solidFill>
                  <a:prstClr val="black"/>
                </a:solidFill>
                <a:latin typeface="微软雅黑" panose="020b0503020204020204" pitchFamily="34" charset="-122"/>
                <a:hlinkClick r:id="rId1"/>
              </a:rPr>
              <a:t>PPT</a:t>
            </a:r>
            <a:r>
              <a:rPr lang="zh-CN" altLang="en-US" sz="100" b="0" smtClean="0">
                <a:solidFill>
                  <a:prstClr val="black"/>
                </a:solidFill>
                <a:latin typeface="微软雅黑" panose="020b0503020204020204" pitchFamily="34" charset="-122"/>
                <a:hlinkClick r:id="rId1"/>
              </a:rPr>
              <a:t>下载</a:t>
            </a:r>
            <a:r>
              <a:rPr lang="zh-CN" altLang="en-US" sz="100" b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b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  <a:endParaRPr lang="en-US" altLang="zh-CN" sz="100" b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val="10282453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4DF-1F40-4FFF-B67C-ED59D820BFF1}" type="slidenum">
              <a:rPr lang="en-US" altLang="x-none" smtClean="0"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val="403703111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2C82F-9796-45CE-83EB-ADCF5B8509BB}" type="slidenum">
              <a:rPr lang="en-US" altLang="x-none" smtClean="0"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val="206552300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79DC-EB47-4627-9915-9C5C39E9D382}" type="slidenum">
              <a:rPr lang="en-US" altLang="x-none" smtClean="0"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val="42654131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E8E5-38B9-4EDF-B5C0-DDBA38A50782}" type="slidenum">
              <a:rPr lang="en-US" altLang="x-none" smtClean="0"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val="75564956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EA29-621F-4861-B744-C09A6D69101D}" type="slidenum">
              <a:rPr lang="en-US" altLang="x-none" smtClean="0"/>
              <a:t>‹#›</a:t>
            </a:fld>
            <a:endParaRPr lang="en-US" altLang="x-none">
              <a:cs typeface="+mn-cs"/>
            </a:endParaRPr>
          </a:p>
        </p:txBody>
      </p:sp>
    </p:spTree>
    <p:extLst>
      <p:ext uri="{BB962C8B-B14F-4D97-AF65-F5344CB8AC3E}">
        <p14:creationId val="2118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846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2021/6/24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82921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23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2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25.jpe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2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3.png" Type="http://schemas.openxmlformats.org/officeDocument/2006/relationships/image"/><Relationship Id="rId4" Target="../media/image9.pn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21.pn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3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3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3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34.jpe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35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36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37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38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39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4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Relationship Id="rId3" Target="../media/image10.png" Type="http://schemas.openxmlformats.org/officeDocument/2006/relationships/image"/><Relationship Id="rId4" Target="../media/image4.png" Type="http://schemas.openxmlformats.org/officeDocument/2006/relationships/image"/><Relationship Id="rId5" Target="../media/image12.png" Type="http://schemas.openxmlformats.org/officeDocument/2006/relationships/image"/><Relationship Id="rId6" Target="../media/image6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41.jpeg" Type="http://schemas.openxmlformats.org/officeDocument/2006/relationships/image"/><Relationship Id="rId4" Target="../tags/tag1.xml" Type="http://schemas.openxmlformats.org/officeDocument/2006/relationships/tags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42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43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44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png" Type="http://schemas.openxmlformats.org/officeDocument/2006/relationships/image"/><Relationship Id="rId3" Target="../media/image4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Relationship Id="rId3" Target="../media/image10.png" Type="http://schemas.openxmlformats.org/officeDocument/2006/relationships/image"/><Relationship Id="rId4" Target="../media/image4.png" Type="http://schemas.openxmlformats.org/officeDocument/2006/relationships/image"/><Relationship Id="rId5" Target="../media/image12.png" Type="http://schemas.openxmlformats.org/officeDocument/2006/relationships/image"/><Relationship Id="rId6" Target="../media/image6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7852"/>
            <a:ext cx="12192000" cy="686585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409B77A-4C32-49AA-BC06-BE3DB6CBA2FB}"/>
              </a:ext>
            </a:extLst>
          </p:cNvPr>
          <p:cNvSpPr/>
          <p:nvPr/>
        </p:nvSpPr>
        <p:spPr>
          <a:xfrm>
            <a:off x="2952328" y="2128853"/>
            <a:ext cx="6096000" cy="228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i="1" lang="en-US" sz="7200">
                <a:solidFill>
                  <a:srgbClr val="8FC173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+mn-ea"/>
                <a:sym typeface="+mn-lt"/>
              </a:rPr>
              <a:t>《人性的弱点 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0557075-FB4D-439C-B121-BDD2ED5910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901896" y="4757812"/>
            <a:ext cx="4160707" cy="138903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D411E96-C0D6-44C0-96A1-8079BB6B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2200" r="100000" t="0">
                        <a14:foregroundMark x1="34400" x2="58200" y1="76800" y2="83000"/>
                        <a14:foregroundMark x1="31000" x2="61600" y1="91200" y2="91200"/>
                        <a14:foregroundMark x1="55400" x2="67200" y1="80400" y2="76200"/>
                        <a14:foregroundMark x1="59000" x2="80000" y1="74200" y2="80400"/>
                        <a14:foregroundMark x1="80800" x2="76800" y1="72200" y2="83800"/>
                        <a14:foregroundMark x1="56200" x2="75600" y1="88000" y2="86000"/>
                        <a14:foregroundMark x1="81400" x2="80200" y1="71400" y2="83600"/>
                        <a14:foregroundMark x1="74200" x2="81000" y1="90600" y2="90000"/>
                        <a14:foregroundMark x1="83400" x2="85200" y1="73000" y2="86600"/>
                        <a14:foregroundMark x1="85200" x2="84200" y1="86600" y2="91800"/>
                        <a14:foregroundMark x1="85000" x2="84400" y1="86000" y2="92200"/>
                        <a14:foregroundMark x1="26800" x2="41000" y1="13400" y2="18400"/>
                        <a14:foregroundMark x1="45600" x2="64400" y1="17200" y2="17000"/>
                        <a14:foregroundMark x1="64400" x2="68400" y1="17000" y2="17000"/>
                        <a14:foregroundMark x1="71800" x2="60800" y1="12400" y2="15800"/>
                        <a14:foregroundMark x1="63000" x2="64400" y1="9000" y2="19000"/>
                        <a14:backgroundMark x1="25400" x2="82200" y1="97400" y2="9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539813" y="3612529"/>
            <a:ext cx="5068638" cy="5068638"/>
          </a:xfrm>
          <a:prstGeom prst="rect">
            <a:avLst/>
          </a:prstGeom>
          <a:scene3d>
            <a:camera prst="isometricTopUp"/>
            <a:lightRig dir="t" rig="threePt"/>
          </a:scene3d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5DDBC6-8721-491B-B5CB-B8BDC4754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141" y="3987428"/>
            <a:ext cx="5166739" cy="28415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D2010E-6173-48BE-8F42-0F0A38EFE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62757" y="4762294"/>
            <a:ext cx="2079288" cy="2084056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7543DF31-2930-4483-8393-D622C4F5724E}"/>
              </a:ext>
            </a:extLst>
          </p:cNvPr>
          <p:cNvGrpSpPr/>
          <p:nvPr/>
        </p:nvGrpSpPr>
        <p:grpSpPr>
          <a:xfrm>
            <a:off x="3143250" y="3491941"/>
            <a:ext cx="5913425" cy="552572"/>
            <a:chOff x="3143250" y="3491941"/>
            <a:chExt cx="5913425" cy="552572"/>
          </a:xfrm>
        </p:grpSpPr>
        <p:sp>
          <p:nvSpPr>
            <p:cNvPr id="29" name="圆角矩形 68">
              <a:extLst>
                <a:ext uri="{FF2B5EF4-FFF2-40B4-BE49-F238E27FC236}">
                  <a16:creationId xmlns:a16="http://schemas.microsoft.com/office/drawing/2014/main" id="{6CE9FD32-6070-4AE9-B465-43C59479A069}"/>
                </a:ext>
              </a:extLst>
            </p:cNvPr>
            <p:cNvSpPr/>
            <p:nvPr/>
          </p:nvSpPr>
          <p:spPr>
            <a:xfrm>
              <a:off x="3143250" y="3491941"/>
              <a:ext cx="5913425" cy="522797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1F1AB48-D2CD-433A-A6E2-92970049BFB3}"/>
                </a:ext>
              </a:extLst>
            </p:cNvPr>
            <p:cNvSpPr/>
            <p:nvPr/>
          </p:nvSpPr>
          <p:spPr>
            <a:xfrm>
              <a:off x="4695026" y="3526353"/>
              <a:ext cx="2651830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b="0" lang="zh-CN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读书分享/书评</a:t>
              </a: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58E9BBE2-73DA-40CC-8900-D02F84A58F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01462" y="3369694"/>
            <a:ext cx="2079288" cy="360889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616276A-886C-4589-9A0B-C875489793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80395" y="1254995"/>
            <a:ext cx="1340142" cy="1646383"/>
          </a:xfrm>
          <a:prstGeom prst="rect">
            <a:avLst/>
          </a:prstGeom>
        </p:spPr>
      </p:pic>
    </p:spTree>
    <p:extLst>
      <p:ext uri="{BB962C8B-B14F-4D97-AF65-F5344CB8AC3E}">
        <p14:creationId val="120104644"/>
      </p:ext>
    </p:extLst>
  </p:cSld>
  <p:clrMapOvr>
    <a:masterClrMapping/>
  </p:clrMapOvr>
  <mc:AlternateContent>
    <mc:Choice Requires="p14">
      <p:transition advTm="5428" p14:dur="800" spd="slow">
        <p:circle/>
      </p:transition>
    </mc:Choice>
    <mc:Fallback>
      <p:transition advTm="5428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  <p:extLst mod="1">
    <p:ext uri="{E180D4A7-C9FB-4DFB-919C-405C955672EB}">
      <p14:showEvtLst>
        <p14:playEvt objId="39" time="31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58" y="0"/>
            <a:ext cx="12187742" cy="6858000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真心地关心他人，就会处处受到欢迎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F843B809-41B8-4398-9DAC-110409FC8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835" y="1081878"/>
            <a:ext cx="410482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r>
              <a:rPr altLang="en-US" b="0"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以下你喜欢哪种动物：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3B1C558-0622-41E7-85E3-130F76782FE4}"/>
              </a:ext>
            </a:extLst>
          </p:cNvPr>
          <p:cNvGrpSpPr/>
          <p:nvPr/>
        </p:nvGrpSpPr>
        <p:grpSpPr>
          <a:xfrm>
            <a:off x="998731" y="1929967"/>
            <a:ext cx="1470264" cy="490921"/>
            <a:chOff x="998731" y="1929967"/>
            <a:chExt cx="1470264" cy="490921"/>
          </a:xfrm>
        </p:grpSpPr>
        <p:sp>
          <p:nvSpPr>
            <p:cNvPr id="24" name="圆角矩形 68">
              <a:extLst>
                <a:ext uri="{FF2B5EF4-FFF2-40B4-BE49-F238E27FC236}">
                  <a16:creationId xmlns:a16="http://schemas.microsoft.com/office/drawing/2014/main" id="{EFF91BDB-473C-4582-85CC-F4EEA0A85223}"/>
                </a:ext>
              </a:extLst>
            </p:cNvPr>
            <p:cNvSpPr/>
            <p:nvPr/>
          </p:nvSpPr>
          <p:spPr>
            <a:xfrm>
              <a:off x="998731" y="1929967"/>
              <a:ext cx="1470264" cy="464423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CB39142-D432-49EC-A0FF-23C8D95AB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924" y="2020778"/>
              <a:ext cx="100806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母鸡</a:t>
              </a:r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4ED68481-D316-4CC7-B059-6F046ECFA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690" y="3396035"/>
            <a:ext cx="969378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领悟：如果我们只是想让别人注意我们，让别人对我们产生兴趣，那我们永远都不会有很多真正的朋友。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447384E-38AE-4203-A9EB-B94283E67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41" y="5142982"/>
            <a:ext cx="1008129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所以，如果想让别人喜欢你，第一项规则是：先要对别人感兴趣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5219004-11FB-4610-A36E-76BA539FC2AC}"/>
              </a:ext>
            </a:extLst>
          </p:cNvPr>
          <p:cNvGrpSpPr/>
          <p:nvPr/>
        </p:nvGrpSpPr>
        <p:grpSpPr>
          <a:xfrm>
            <a:off x="3320292" y="1929967"/>
            <a:ext cx="1470264" cy="490921"/>
            <a:chOff x="3320292" y="1929967"/>
            <a:chExt cx="1470264" cy="490921"/>
          </a:xfrm>
        </p:grpSpPr>
        <p:sp>
          <p:nvSpPr>
            <p:cNvPr id="25" name="圆角矩形 68">
              <a:extLst>
                <a:ext uri="{FF2B5EF4-FFF2-40B4-BE49-F238E27FC236}">
                  <a16:creationId xmlns:a16="http://schemas.microsoft.com/office/drawing/2014/main" id="{2E5D6748-C6A0-4399-AAC3-2133B7F89E4C}"/>
                </a:ext>
              </a:extLst>
            </p:cNvPr>
            <p:cNvSpPr/>
            <p:nvPr/>
          </p:nvSpPr>
          <p:spPr>
            <a:xfrm>
              <a:off x="3320292" y="1929967"/>
              <a:ext cx="1470264" cy="464423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F3C11350-50EB-42EF-9275-A742BE660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0485" y="2020778"/>
              <a:ext cx="100806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生蛋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303D90B-9B8C-46F0-959C-D29CFD0EF308}"/>
              </a:ext>
            </a:extLst>
          </p:cNvPr>
          <p:cNvGrpSpPr/>
          <p:nvPr/>
        </p:nvGrpSpPr>
        <p:grpSpPr>
          <a:xfrm>
            <a:off x="5596700" y="1929967"/>
            <a:ext cx="1470264" cy="490921"/>
            <a:chOff x="5596700" y="1929967"/>
            <a:chExt cx="1470264" cy="490921"/>
          </a:xfrm>
        </p:grpSpPr>
        <p:sp>
          <p:nvSpPr>
            <p:cNvPr id="27" name="圆角矩形 68">
              <a:extLst>
                <a:ext uri="{FF2B5EF4-FFF2-40B4-BE49-F238E27FC236}">
                  <a16:creationId xmlns:a16="http://schemas.microsoft.com/office/drawing/2014/main" id="{17A6A9D4-6435-4669-A879-732D9EEC8EFD}"/>
                </a:ext>
              </a:extLst>
            </p:cNvPr>
            <p:cNvSpPr/>
            <p:nvPr/>
          </p:nvSpPr>
          <p:spPr>
            <a:xfrm>
              <a:off x="5596700" y="1929967"/>
              <a:ext cx="1470264" cy="464423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4DBCB859-36AD-462D-831B-C4C053016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6893" y="2020778"/>
              <a:ext cx="100806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奶牛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573B869-3A25-4F25-8910-F14D24325161}"/>
              </a:ext>
            </a:extLst>
          </p:cNvPr>
          <p:cNvGrpSpPr/>
          <p:nvPr/>
        </p:nvGrpSpPr>
        <p:grpSpPr>
          <a:xfrm>
            <a:off x="7894147" y="1929967"/>
            <a:ext cx="1470264" cy="490921"/>
            <a:chOff x="7894147" y="1929967"/>
            <a:chExt cx="1470264" cy="490921"/>
          </a:xfrm>
        </p:grpSpPr>
        <p:sp>
          <p:nvSpPr>
            <p:cNvPr id="29" name="圆角矩形 68">
              <a:extLst>
                <a:ext uri="{FF2B5EF4-FFF2-40B4-BE49-F238E27FC236}">
                  <a16:creationId xmlns:a16="http://schemas.microsoft.com/office/drawing/2014/main" id="{7E005FF3-57B3-4C39-903B-1E0AB9E18918}"/>
                </a:ext>
              </a:extLst>
            </p:cNvPr>
            <p:cNvSpPr/>
            <p:nvPr/>
          </p:nvSpPr>
          <p:spPr>
            <a:xfrm>
              <a:off x="7894147" y="1929967"/>
              <a:ext cx="1470264" cy="464423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AAC9D779-C7A4-4D6A-84A9-D698BF4DB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4339" y="2020778"/>
              <a:ext cx="100806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产奶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4D7E004-F0A1-4071-97BE-22A1500FF34B}"/>
              </a:ext>
            </a:extLst>
          </p:cNvPr>
          <p:cNvGrpSpPr/>
          <p:nvPr/>
        </p:nvGrpSpPr>
        <p:grpSpPr>
          <a:xfrm>
            <a:off x="998731" y="2623024"/>
            <a:ext cx="1470264" cy="490921"/>
            <a:chOff x="998731" y="2623024"/>
            <a:chExt cx="1470264" cy="490921"/>
          </a:xfrm>
        </p:grpSpPr>
        <p:sp>
          <p:nvSpPr>
            <p:cNvPr id="31" name="圆角矩形 68">
              <a:extLst>
                <a:ext uri="{FF2B5EF4-FFF2-40B4-BE49-F238E27FC236}">
                  <a16:creationId xmlns:a16="http://schemas.microsoft.com/office/drawing/2014/main" id="{3CC04682-0D0A-4DFD-B124-A15EFCF57BB2}"/>
                </a:ext>
              </a:extLst>
            </p:cNvPr>
            <p:cNvSpPr/>
            <p:nvPr/>
          </p:nvSpPr>
          <p:spPr>
            <a:xfrm>
              <a:off x="998731" y="2623024"/>
              <a:ext cx="1470264" cy="464423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234B1806-69CF-4DA6-A87F-5DB7112EA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924" y="2713835"/>
              <a:ext cx="100806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绵羊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66537F9-2C0E-462D-A97B-289C37B783FC}"/>
              </a:ext>
            </a:extLst>
          </p:cNvPr>
          <p:cNvGrpSpPr/>
          <p:nvPr/>
        </p:nvGrpSpPr>
        <p:grpSpPr>
          <a:xfrm>
            <a:off x="3320292" y="2623024"/>
            <a:ext cx="1470264" cy="490921"/>
            <a:chOff x="3320292" y="2623024"/>
            <a:chExt cx="1470264" cy="490921"/>
          </a:xfrm>
        </p:grpSpPr>
        <p:sp>
          <p:nvSpPr>
            <p:cNvPr id="35" name="圆角矩形 68">
              <a:extLst>
                <a:ext uri="{FF2B5EF4-FFF2-40B4-BE49-F238E27FC236}">
                  <a16:creationId xmlns:a16="http://schemas.microsoft.com/office/drawing/2014/main" id="{E5F8E456-29D5-4748-ADE8-0CBCA63FBD76}"/>
                </a:ext>
              </a:extLst>
            </p:cNvPr>
            <p:cNvSpPr/>
            <p:nvPr/>
          </p:nvSpPr>
          <p:spPr>
            <a:xfrm>
              <a:off x="3320292" y="2623024"/>
              <a:ext cx="1470264" cy="464423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6FB75ACA-5EAC-415B-BF86-3BDD9870E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877" y="2713835"/>
              <a:ext cx="100806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剃羊毛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99E7624-E6A1-4607-B508-60F07A35CBDF}"/>
              </a:ext>
            </a:extLst>
          </p:cNvPr>
          <p:cNvGrpSpPr/>
          <p:nvPr/>
        </p:nvGrpSpPr>
        <p:grpSpPr>
          <a:xfrm>
            <a:off x="5596700" y="2623024"/>
            <a:ext cx="1500220" cy="490921"/>
            <a:chOff x="5596700" y="2623024"/>
            <a:chExt cx="1500220" cy="490921"/>
          </a:xfrm>
        </p:grpSpPr>
        <p:sp>
          <p:nvSpPr>
            <p:cNvPr id="38" name="圆角矩形 68">
              <a:extLst>
                <a:ext uri="{FF2B5EF4-FFF2-40B4-BE49-F238E27FC236}">
                  <a16:creationId xmlns:a16="http://schemas.microsoft.com/office/drawing/2014/main" id="{4BFB5EF3-ABDD-4D5A-9B91-D95DB4487998}"/>
                </a:ext>
              </a:extLst>
            </p:cNvPr>
            <p:cNvSpPr/>
            <p:nvPr/>
          </p:nvSpPr>
          <p:spPr>
            <a:xfrm>
              <a:off x="5596700" y="2623024"/>
              <a:ext cx="1470264" cy="464423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179F8302-4512-47F5-A2BC-58297D6CD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857" y="2713835"/>
              <a:ext cx="100806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狗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8556890-CC83-4861-ADE7-A365F9DB94B1}"/>
              </a:ext>
            </a:extLst>
          </p:cNvPr>
          <p:cNvGrpSpPr/>
          <p:nvPr/>
        </p:nvGrpSpPr>
        <p:grpSpPr>
          <a:xfrm>
            <a:off x="7894147" y="2623024"/>
            <a:ext cx="1581146" cy="490921"/>
            <a:chOff x="7894147" y="2623024"/>
            <a:chExt cx="1581146" cy="490921"/>
          </a:xfrm>
        </p:grpSpPr>
        <p:sp>
          <p:nvSpPr>
            <p:cNvPr id="40" name="圆角矩形 68">
              <a:extLst>
                <a:ext uri="{FF2B5EF4-FFF2-40B4-BE49-F238E27FC236}">
                  <a16:creationId xmlns:a16="http://schemas.microsoft.com/office/drawing/2014/main" id="{BA4D5A02-8425-46BF-BC94-FC6316B36CDA}"/>
                </a:ext>
              </a:extLst>
            </p:cNvPr>
            <p:cNvSpPr/>
            <p:nvPr/>
          </p:nvSpPr>
          <p:spPr>
            <a:xfrm>
              <a:off x="7894147" y="2623024"/>
              <a:ext cx="1470264" cy="464423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C4AB6F54-481C-4143-82EA-960FD5650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7229" y="2713835"/>
              <a:ext cx="1008063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？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BDA10E7-FE6E-466F-A4E2-E2E9BFD87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51384" y="4211825"/>
            <a:ext cx="2768908" cy="2768908"/>
          </a:xfrm>
          <a:prstGeom prst="rect">
            <a:avLst/>
          </a:prstGeom>
        </p:spPr>
      </p:pic>
    </p:spTree>
    <p:extLst>
      <p:ext uri="{BB962C8B-B14F-4D97-AF65-F5344CB8AC3E}">
        <p14:creationId val="3821003996"/>
      </p:ext>
    </p:extLst>
  </p:cSld>
  <p:clrMapOvr>
    <a:masterClrMapping/>
  </p:clrMapOvr>
  <mc:AlternateContent>
    <mc:Choice Requires="p15">
      <p:transition advTm="9221" p14:dur="1250" spd="slow">
        <p15:prstTrans prst="pageCurlDouble"/>
      </p:transition>
    </mc:Choice>
    <mc:Fallback>
      <p:transition advTm="9221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2"/>
      <p:bldP grpId="0" spid="2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58" y="0"/>
            <a:ext cx="12187742" cy="6858000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微笑能给人带来最好的印象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C997977-902B-4A8B-BBA9-AE268319EA99}"/>
              </a:ext>
            </a:extLst>
          </p:cNvPr>
          <p:cNvGrpSpPr/>
          <p:nvPr/>
        </p:nvGrpSpPr>
        <p:grpSpPr>
          <a:xfrm>
            <a:off x="-350692" y="3770369"/>
            <a:ext cx="7166772" cy="2613982"/>
            <a:chOff x="-350692" y="3770369"/>
            <a:chExt cx="7166772" cy="2613982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D0B8FFB-BE27-4F5E-8673-6A69E0212B75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-350692" y="3770369"/>
              <a:ext cx="7166772" cy="2613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矩形 22">
              <a:extLst>
                <a:ext uri="{FF2B5EF4-FFF2-40B4-BE49-F238E27FC236}">
                  <a16:creationId xmlns:a16="http://schemas.microsoft.com/office/drawing/2014/main" id="{88CEF758-0EA0-42A8-B949-A878364F3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98" y="4649251"/>
              <a:ext cx="507136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b="0" 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所以，如果想让别人喜欢你，第二项规则是：微笑!</a:t>
              </a:r>
            </a:p>
          </p:txBody>
        </p:sp>
      </p:grpSp>
      <p:sp>
        <p:nvSpPr>
          <p:cNvPr id="34" name="TextBox 15">
            <a:extLst>
              <a:ext uri="{FF2B5EF4-FFF2-40B4-BE49-F238E27FC236}">
                <a16:creationId xmlns:a16="http://schemas.microsoft.com/office/drawing/2014/main" id="{AFEB2F22-D804-4F7F-9326-E351A80A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455190"/>
            <a:ext cx="5472112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书中节选：纽约第一百货公司的招聘原则：我们宁愿雇佣一个有着可爱微笑、小学还没毕业的女孩，也不愿意雇佣一位脸孔冷若冰霜的哲学博士。</a:t>
            </a:r>
          </a:p>
        </p:txBody>
      </p:sp>
      <p:pic>
        <p:nvPicPr>
          <p:cNvPr descr="C:\Documents and Settings\pengyf01\桌面\u=2770404785,2236160019&amp;fm=51&amp;gp=0.jpg" id="36" name="Picture 2">
            <a:extLst>
              <a:ext uri="{FF2B5EF4-FFF2-40B4-BE49-F238E27FC236}">
                <a16:creationId xmlns:a16="http://schemas.microsoft.com/office/drawing/2014/main" id="{00FC95D6-31CE-4030-8C66-A1736F46FE2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120633" y="1455190"/>
            <a:ext cx="3975295" cy="433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7">
            <a:extLst>
              <a:ext uri="{FF2B5EF4-FFF2-40B4-BE49-F238E27FC236}">
                <a16:creationId xmlns:a16="http://schemas.microsoft.com/office/drawing/2014/main" id="{2CE5716D-F18A-4299-8533-15F519895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6" y="3039516"/>
            <a:ext cx="5472113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领悟：一个行动比他的语言更有力量。一个人脸上的微笑表明：“我喜欢你，你使我快乐，我很高兴见到你！”</a:t>
            </a:r>
          </a:p>
        </p:txBody>
      </p:sp>
    </p:spTree>
    <p:extLst>
      <p:ext uri="{BB962C8B-B14F-4D97-AF65-F5344CB8AC3E}">
        <p14:creationId val="1188901902"/>
      </p:ext>
    </p:extLst>
  </p:cSld>
  <p:clrMapOvr>
    <a:masterClrMapping/>
  </p:clrMapOvr>
  <mc:AlternateContent>
    <mc:Choice Requires="p15">
      <p:transition advTm="3939" p14:dur="1250" spd="slow">
        <p15:prstTrans prst="pageCurlDouble"/>
      </p:transition>
    </mc:Choice>
    <mc:Fallback>
      <p:transition advTm="393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4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58" y="0"/>
            <a:ext cx="12187742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7A06610-C045-42FB-B369-C4ACC7D4B4C6}"/>
              </a:ext>
            </a:extLst>
          </p:cNvPr>
          <p:cNvSpPr/>
          <p:nvPr/>
        </p:nvSpPr>
        <p:spPr>
          <a:xfrm>
            <a:off x="670718" y="1225894"/>
            <a:ext cx="10757402" cy="4789170"/>
          </a:xfrm>
          <a:prstGeom prst="rect">
            <a:avLst/>
          </a:prstGeom>
          <a:solidFill>
            <a:srgbClr val="D7E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牢牢记住每个人的名字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34" name="TextBox 15">
            <a:extLst>
              <a:ext uri="{FF2B5EF4-FFF2-40B4-BE49-F238E27FC236}">
                <a16:creationId xmlns:a16="http://schemas.microsoft.com/office/drawing/2014/main" id="{AFEB2F22-D804-4F7F-9326-E351A80A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381" y="1466099"/>
            <a:ext cx="98752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“钢铁大王”安德鲁·卡内基希望宾夕法尼亚铁路公司成为他的合作伙伴，当时艾格·汤姆森担任该公司的董事长。因此安德鲁·卡内基在匹斯堡设立了一个庞大的钢铁工厂，名字就叫“艾格·汤姆森钢铁工厂”。你猜猜，当宾夕法尼亚铁路局采购钢轨时，汤姆森更愿意向那一家购买？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2CE5716D-F18A-4299-8533-15F519895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819" y="2902254"/>
            <a:ext cx="98752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一般人把自己的名字看得比地球上所有人的姓名的总和还要重要。把一个人的姓名记牢，并很轻松地叫出来，这之中已含有你对他微妙的恭敬和有效的赞美。相反，假如你把对方的姓名忘掉了或叫错了，不但使对方难堪，对你自己的利益也有害。</a:t>
            </a:r>
          </a:p>
        </p:txBody>
      </p:sp>
      <p:sp>
        <p:nvSpPr>
          <p:cNvPr id="10" name="矩形 22">
            <a:extLst>
              <a:ext uri="{FF2B5EF4-FFF2-40B4-BE49-F238E27FC236}">
                <a16:creationId xmlns:a16="http://schemas.microsoft.com/office/drawing/2014/main" id="{B195AFF0-7779-407A-A84D-DFC713573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200" y="4645485"/>
            <a:ext cx="7496327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所以，如果想让别人喜欢你，第三项规则是：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每一个同你接触的人的姓名，你都要牢牢记住。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C80B06A-ADD8-48FC-BAE8-4F604C058FC8}"/>
              </a:ext>
            </a:extLst>
          </p:cNvPr>
          <p:cNvGrpSpPr/>
          <p:nvPr/>
        </p:nvGrpSpPr>
        <p:grpSpPr>
          <a:xfrm>
            <a:off x="1531980" y="3743308"/>
            <a:ext cx="1611270" cy="2408809"/>
            <a:chOff x="851717" y="3458108"/>
            <a:chExt cx="1962164" cy="293338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CEF175D-D138-4F9A-A465-921DC6675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473352">
              <a:off x="851717" y="3458108"/>
              <a:ext cx="1933618" cy="293338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78272D8-DEF2-425C-8BCD-01A2292C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86943" y="4411822"/>
              <a:ext cx="1726938" cy="1730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787424139"/>
      </p:ext>
    </p:extLst>
  </p:cSld>
  <p:clrMapOvr>
    <a:masterClrMapping/>
  </p:clrMapOvr>
  <mc:AlternateContent>
    <mc:Choice Requires="p15">
      <p:transition advTm="4641" p14:dur="1250" spd="slow">
        <p15:prstTrans prst="pageCurlDouble"/>
      </p:transition>
    </mc:Choice>
    <mc:Fallback>
      <p:transition advTm="4641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34"/>
      <p:bldP grpId="0" spid="42"/>
      <p:bldP grpId="0" spid="1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学会倾听，能获得别人的好感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34" name="TextBox 15">
            <a:extLst>
              <a:ext uri="{FF2B5EF4-FFF2-40B4-BE49-F238E27FC236}">
                <a16:creationId xmlns:a16="http://schemas.microsoft.com/office/drawing/2014/main" id="{AFEB2F22-D804-4F7F-9326-E351A80A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79" y="1302199"/>
            <a:ext cx="5223572" cy="21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和你说话的人，对于他自己来说，他的需要和他的问题，比你的问题要重要一百倍。他的牙痛对他来讲，比发生天灾死了数百万人还要重要得多。他关心自己头上一个小疮的程度，比关注发生的一次大地震还要强烈得多。</a:t>
            </a:r>
          </a:p>
        </p:txBody>
      </p:sp>
      <p:sp>
        <p:nvSpPr>
          <p:cNvPr id="16" name="矩形 22">
            <a:extLst>
              <a:ext uri="{FF2B5EF4-FFF2-40B4-BE49-F238E27FC236}">
                <a16:creationId xmlns:a16="http://schemas.microsoft.com/office/drawing/2014/main" id="{F43171E8-F1CB-4DEB-BACB-E3A908AAF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81" y="4357001"/>
            <a:ext cx="5205570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所以，如果想让别人喜欢你，第四项规则是：做一个善于倾听的人，鼓励别人多谈谈他们自己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61D21BC7-8289-4E6F-B323-1E62153A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07" y="3661784"/>
            <a:ext cx="48974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领悟：人是“自我”的动物</a:t>
            </a:r>
          </a:p>
        </p:txBody>
      </p:sp>
      <p:pic>
        <p:nvPicPr>
          <p:cNvPr descr="C:\Documents and Settings\pengyf01\桌面\u=1410917176,2166362670&amp;fm=51&amp;gp=0.jpg" id="18" name="Picture 2">
            <a:extLst>
              <a:ext uri="{FF2B5EF4-FFF2-40B4-BE49-F238E27FC236}">
                <a16:creationId xmlns:a16="http://schemas.microsoft.com/office/drawing/2014/main" id="{32510969-8A84-443A-A683-637A04C19CF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724538" y="1371813"/>
            <a:ext cx="4401143" cy="457994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val="840493531"/>
      </p:ext>
    </p:extLst>
  </p:cSld>
  <p:clrMapOvr>
    <a:masterClrMapping/>
  </p:clrMapOvr>
  <mc:AlternateContent>
    <mc:Choice Requires="p15">
      <p:transition advTm="4019" p14:dur="1250" spd="slow">
        <p15:prstTrans prst="pageCurlDouble"/>
      </p:transition>
    </mc:Choice>
    <mc:Fallback>
      <p:transition advTm="401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16"/>
      <p:bldP grpId="0" spid="1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谈论别人感兴趣的话题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pic>
        <p:nvPicPr>
          <p:cNvPr descr="C:\Documents and Settings\pengyf01\桌面\u=2655793708,4025374021&amp;fm=52&amp;gp=0.jpg" id="10" name="Picture 2">
            <a:extLst>
              <a:ext uri="{FF2B5EF4-FFF2-40B4-BE49-F238E27FC236}">
                <a16:creationId xmlns:a16="http://schemas.microsoft.com/office/drawing/2014/main" id="{4BDC5F3C-E4D7-4383-AB99-2A5D2AE70B6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17299" y="1772816"/>
            <a:ext cx="5329954" cy="3996827"/>
          </a:xfrm>
          <a:prstGeom prst="rect">
            <a:avLst/>
          </a:prstGeom>
          <a:noFill/>
          <a:ln w="9525">
            <a:solidFill>
              <a:srgbClr val="8FC173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22">
            <a:extLst>
              <a:ext uri="{FF2B5EF4-FFF2-40B4-BE49-F238E27FC236}">
                <a16:creationId xmlns:a16="http://schemas.microsoft.com/office/drawing/2014/main" id="{85258479-728F-49EF-AE03-75D67035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24" y="4156409"/>
            <a:ext cx="4269488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所以，如果想让别人喜欢你，第五项规则是：针对别人的兴趣展开谈论。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1833A05-AD7B-4478-AF5D-2F393395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786" y="3086342"/>
            <a:ext cx="489552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领悟：我们需要“共同语言”。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0DF066-2B9E-4154-B5B3-5282F0BD183D}"/>
              </a:ext>
            </a:extLst>
          </p:cNvPr>
          <p:cNvGrpSpPr/>
          <p:nvPr/>
        </p:nvGrpSpPr>
        <p:grpSpPr>
          <a:xfrm>
            <a:off x="6362133" y="1348361"/>
            <a:ext cx="5112568" cy="1864739"/>
            <a:chOff x="6362133" y="1348361"/>
            <a:chExt cx="5112568" cy="186473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47DF785-AC23-4972-98E1-73742883FA28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362133" y="1348361"/>
              <a:ext cx="5112568" cy="18647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35590DC2-A148-47EC-A1EB-8B97990EB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9629" y="2204530"/>
              <a:ext cx="3816424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对牛弹琴的故事告诉我们什么：</a:t>
              </a:r>
            </a:p>
          </p:txBody>
        </p:sp>
      </p:grpSp>
    </p:spTree>
    <p:extLst>
      <p:ext uri="{BB962C8B-B14F-4D97-AF65-F5344CB8AC3E}">
        <p14:creationId val="3201217254"/>
      </p:ext>
    </p:extLst>
  </p:cSld>
  <p:clrMapOvr>
    <a:masterClrMapping/>
  </p:clrMapOvr>
  <mc:AlternateContent>
    <mc:Choice Requires="p15">
      <p:transition advTm="5085" p14:dur="1250" spd="slow">
        <p15:prstTrans prst="pageCurlDouble"/>
      </p:transition>
    </mc:Choice>
    <mc:Fallback>
      <p:transition advTm="5085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真诚的赞美别人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B7B49EE4-BCA9-404B-ADFB-4D8CA80E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79" y="1302199"/>
            <a:ext cx="5223572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哲学家们思考人类关系的定律，用了数千年，结果只证明了一条定律——这条定律跟历史一样古老。3000多年前，索罗斯特把这条定律传授给所有的拜火教教徒；公元前6世纪，孔子在中国大加宣讲；公元前500年，释迦牟尼把这条定律广传人间；耶稣也把这条定律综合在一个思想体系中，并概括成：</a:t>
            </a:r>
          </a:p>
        </p:txBody>
      </p:sp>
      <p:sp>
        <p:nvSpPr>
          <p:cNvPr id="16" name="矩形 22">
            <a:extLst>
              <a:ext uri="{FF2B5EF4-FFF2-40B4-BE49-F238E27FC236}">
                <a16:creationId xmlns:a16="http://schemas.microsoft.com/office/drawing/2014/main" id="{BF3D54C1-745A-47EB-BD1D-F2668003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81" y="4357001"/>
            <a:ext cx="5205570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所以，如果想让别人喜欢你，第六项规则是：让别人感受到他的重要，必须真诚地这样做</a:t>
            </a:r>
          </a:p>
        </p:txBody>
      </p:sp>
      <p:pic>
        <p:nvPicPr>
          <p:cNvPr descr="C:\Documents and Settings\pengyf01\桌面\u=3264759215,2908560955&amp;fm=51&amp;gp=0.jpg" id="18" name="Picture 2">
            <a:extLst>
              <a:ext uri="{FF2B5EF4-FFF2-40B4-BE49-F238E27FC236}">
                <a16:creationId xmlns:a16="http://schemas.microsoft.com/office/drawing/2014/main" id="{7EC07D1E-EAC3-46F0-9AA7-B84AD674A16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384032" y="1499654"/>
            <a:ext cx="5205570" cy="385869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val="1397424732"/>
      </p:ext>
    </p:extLst>
  </p:cSld>
  <p:clrMapOvr>
    <a:masterClrMapping/>
  </p:clrMapOvr>
  <mc:AlternateContent>
    <mc:Choice Requires="p15">
      <p:transition advTm="4503" p14:dur="1250" spd="slow">
        <p15:prstTrans prst="pageCurlDouble"/>
      </p:transition>
    </mc:Choice>
    <mc:Fallback>
      <p:transition advTm="4503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争辩永远没有赢家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B7B49EE4-BCA9-404B-ADFB-4D8CA80E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631" y="1344221"/>
            <a:ext cx="5223572" cy="256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林肯在训示一位于同事发生矛盾的年轻军官时说：“成大事的人，不应当处处计较，消耗精力和时间去同别人辩论。无谓的辩论，不仅无益于性情，还会导致自制力的丧失。应当尽力谦让。与其跟一条狗抢路走，不如让狗先行。如果被狗咬伤了。即使将其打死，也不能治好已有的伤害。”</a:t>
            </a:r>
          </a:p>
        </p:txBody>
      </p:sp>
      <p:sp>
        <p:nvSpPr>
          <p:cNvPr id="16" name="矩形 22">
            <a:extLst>
              <a:ext uri="{FF2B5EF4-FFF2-40B4-BE49-F238E27FC236}">
                <a16:creationId xmlns:a16="http://schemas.microsoft.com/office/drawing/2014/main" id="{BF3D54C1-745A-47EB-BD1D-F2668003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65" y="5340748"/>
            <a:ext cx="10778454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所以，如果你想赢得他人的赞同，第一项规则是：获得最大利益的唯一方法便是避免辩论！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DCC4C0B-F5D9-402B-8D85-0C9475784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024" y="4175792"/>
            <a:ext cx="48974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领悟：永远避免正面的冲突。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5A1EEB-30F9-4C5D-B3FB-5C903F9E1B8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33330" y="1442434"/>
            <a:ext cx="2933133" cy="36664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051192824"/>
      </p:ext>
    </p:extLst>
  </p:cSld>
  <p:clrMapOvr>
    <a:masterClrMapping/>
  </p:clrMapOvr>
  <mc:AlternateContent>
    <mc:Choice Requires="p15">
      <p:transition advTm="4664" p14:dur="1250" spd="slow">
        <p15:prstTrans prst="pageCurlDouble"/>
      </p:transition>
    </mc:Choice>
    <mc:Fallback>
      <p:transition advTm="4664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6"/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如何避免制造敌人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379087A2-EE52-4D55-98B3-FCE65275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64" y="1340864"/>
            <a:ext cx="5223572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书中节选：富兰克林·罗斯福入主白宫时候曾坦言，他所期望达到的最高标准是每天75％的时间是正确的。这位20世纪最受瞩目的人物尚且如此，你我又如何呢？</a:t>
            </a:r>
          </a:p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你当然可以用语言，也可以用神态、声调，或者手势告诉一个人——他错了！可是如果这样做，你期望他会感激你吗？不，永远不会！因为你毫不留情地打击了他的智力、他的判断、他的自信。即使你借助柏拉图或康德的逻辑来辩论，任然不能改变他的意志，相反他可能会反击。</a:t>
            </a:r>
          </a:p>
        </p:txBody>
      </p:sp>
      <p:sp>
        <p:nvSpPr>
          <p:cNvPr id="10" name="矩形 22">
            <a:extLst>
              <a:ext uri="{FF2B5EF4-FFF2-40B4-BE49-F238E27FC236}">
                <a16:creationId xmlns:a16="http://schemas.microsoft.com/office/drawing/2014/main" id="{4F86ECD7-C3C8-4A23-A64A-7BFF5A1D1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786" y="2466485"/>
            <a:ext cx="5223572" cy="199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所以，如果你想赢得他人的赞同，第二项规则是：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尊重他人，永远不要指责他人的错误！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AFA34982-7B37-4143-8ADD-50561DD9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984" y="1340864"/>
            <a:ext cx="522357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领悟：千万不要说“我要证明你的错误”。而要运用巧妙的不出怒对方的方法。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BE7E5F4-14BB-48E1-81DD-E580C2FDD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240017" y="4956155"/>
            <a:ext cx="5079556" cy="11219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45080B3-7FED-47F6-A240-BBC8698872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500233">
            <a:off x="8714129" y="4196566"/>
            <a:ext cx="885396" cy="885396"/>
          </a:xfrm>
          <a:prstGeom prst="rect">
            <a:avLst/>
          </a:prstGeom>
        </p:spPr>
      </p:pic>
    </p:spTree>
    <p:extLst>
      <p:ext uri="{BB962C8B-B14F-4D97-AF65-F5344CB8AC3E}">
        <p14:creationId val="4142009116"/>
      </p:ext>
    </p:extLst>
  </p:cSld>
  <p:clrMapOvr>
    <a:masterClrMapping/>
  </p:clrMapOvr>
  <mc:AlternateContent>
    <mc:Choice Requires="p15">
      <p:transition advTm="4460" p14:dur="1250" spd="slow">
        <p15:prstTrans prst="pageCurlDouble"/>
      </p:transition>
    </mc:Choice>
    <mc:Fallback>
      <p:transition advTm="446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勇敢的承认自己的错误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28FA68C-AB7D-4547-8B67-68659F0E3A25}"/>
              </a:ext>
            </a:extLst>
          </p:cNvPr>
          <p:cNvGrpSpPr/>
          <p:nvPr/>
        </p:nvGrpSpPr>
        <p:grpSpPr>
          <a:xfrm>
            <a:off x="5331581" y="1089990"/>
            <a:ext cx="6564055" cy="1923389"/>
            <a:chOff x="5331581" y="1089990"/>
            <a:chExt cx="6564055" cy="192338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1F82C0F-ED18-4A83-A388-7083C2574545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331581" y="1089990"/>
              <a:ext cx="5909334" cy="1923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379087A2-EE52-4D55-98B3-FCE652757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7772" y="1940337"/>
              <a:ext cx="5387866" cy="50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b="0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林肯与樱桃树的故事告诉我们什么？</a:t>
              </a:r>
            </a:p>
          </p:txBody>
        </p:sp>
      </p:grpSp>
      <p:pic>
        <p:nvPicPr>
          <p:cNvPr descr="C:\Documents and Settings\pengyf01\桌面\u=3887073079,3737929271&amp;fm=51&amp;gp=0.jpg" id="9" name="Picture 2">
            <a:extLst>
              <a:ext uri="{FF2B5EF4-FFF2-40B4-BE49-F238E27FC236}">
                <a16:creationId xmlns:a16="http://schemas.microsoft.com/office/drawing/2014/main" id="{6DAEB44F-15D6-4A55-BD11-28B1F223105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51086" y="1167422"/>
            <a:ext cx="4384327" cy="468967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sp>
        <p:nvSpPr>
          <p:cNvPr id="16" name="矩形 22">
            <a:extLst>
              <a:ext uri="{FF2B5EF4-FFF2-40B4-BE49-F238E27FC236}">
                <a16:creationId xmlns:a16="http://schemas.microsoft.com/office/drawing/2014/main" id="{A9B1C2C0-7F6D-42BF-8E9C-0E3DF2F1C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626" y="4520236"/>
            <a:ext cx="5223572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所以，如果你想赢得他人的赞同，第三项规则是：勇敢地承认错误！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6B4BE05B-269B-457E-A00E-E502CDB8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42832"/>
            <a:ext cx="502144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领悟：在他人未责备你之前，尽快地找个机会承认错误。那你便有99％的机会获得谅解。</a:t>
            </a:r>
          </a:p>
        </p:txBody>
      </p:sp>
    </p:spTree>
    <p:extLst>
      <p:ext uri="{BB962C8B-B14F-4D97-AF65-F5344CB8AC3E}">
        <p14:creationId val="1854446767"/>
      </p:ext>
    </p:extLst>
  </p:cSld>
  <p:clrMapOvr>
    <a:masterClrMapping/>
  </p:clrMapOvr>
  <mc:AlternateContent>
    <mc:Choice Requires="p15">
      <p:transition advTm="3768" p14:dur="1250" spd="slow">
        <p15:prstTrans prst="pageCurlDouble"/>
      </p:transition>
    </mc:Choice>
    <mc:Fallback>
      <p:transition advTm="3768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学会善待他人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5464553-C2B3-4C8E-86EF-728EBB505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64" y="1340864"/>
            <a:ext cx="5976306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书中节选：威尔逊总统曾说：“如果你握紧了拳头来找我，那么我的拳头会握得更紧。”</a:t>
            </a:r>
          </a:p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林肯曾说过：“就捉苍蝇而论，一滴蜂蜜比一加仑的胆汁更有效。”</a:t>
            </a:r>
          </a:p>
        </p:txBody>
      </p:sp>
      <p:sp>
        <p:nvSpPr>
          <p:cNvPr id="13" name="矩形 22">
            <a:extLst>
              <a:ext uri="{FF2B5EF4-FFF2-40B4-BE49-F238E27FC236}">
                <a16:creationId xmlns:a16="http://schemas.microsoft.com/office/drawing/2014/main" id="{64C197A5-F4CE-469D-AF88-B8B04AA4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34" y="4824986"/>
            <a:ext cx="6389320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所以，如果你想赢得他人的赞同，第四项规则是：从友善和赞赏开始！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AB39615E-D6E6-48C7-A3F8-E647A4061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64" y="3642092"/>
            <a:ext cx="597630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领悟：如果期望别人同意你的意见，就要先让他相信你是他最忠实的朋友。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FEFD12-0AEF-4C79-A5F7-B2AF3FEFC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55036" y="0"/>
            <a:ext cx="7829796" cy="6858000"/>
          </a:xfrm>
          <a:prstGeom prst="rect">
            <a:avLst/>
          </a:prstGeom>
        </p:spPr>
      </p:pic>
    </p:spTree>
    <p:extLst>
      <p:ext uri="{BB962C8B-B14F-4D97-AF65-F5344CB8AC3E}">
        <p14:creationId val="2672758572"/>
      </p:ext>
    </p:extLst>
  </p:cSld>
  <p:clrMapOvr>
    <a:masterClrMapping/>
  </p:clrMapOvr>
  <mc:AlternateContent>
    <mc:Choice Requires="p15">
      <p:transition advTm="4739" p14:dur="1250" spd="slow">
        <p15:prstTrans prst="pageCurlDouble"/>
      </p:transition>
    </mc:Choice>
    <mc:Fallback>
      <p:transition advTm="473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3"/>
      <p:bldP grpId="0" spid="1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7852"/>
            <a:ext cx="12192000" cy="68658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FB26736-F042-47EC-B4B9-4146D510F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28048" y="5414194"/>
            <a:ext cx="5225028" cy="115409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61E7A8F-67F3-4029-B517-29B837F9665B}"/>
              </a:ext>
            </a:extLst>
          </p:cNvPr>
          <p:cNvSpPr/>
          <p:nvPr/>
        </p:nvSpPr>
        <p:spPr>
          <a:xfrm>
            <a:off x="5231904" y="1130516"/>
            <a:ext cx="14020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8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EC5521F-FC88-46FF-AC05-D2E1C4B52C08}"/>
              </a:ext>
            </a:extLst>
          </p:cNvPr>
          <p:cNvGrpSpPr/>
          <p:nvPr/>
        </p:nvGrpSpPr>
        <p:grpSpPr>
          <a:xfrm>
            <a:off x="2931152" y="1753981"/>
            <a:ext cx="6329696" cy="1782554"/>
            <a:chOff x="2931152" y="1753981"/>
            <a:chExt cx="6329696" cy="178255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B24217B-3AE4-4497-B7C2-4C19FEAFABE2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31152" y="1753981"/>
              <a:ext cx="6329696" cy="1782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C8C66E4-E167-477E-808F-F4E7E34E26EF}"/>
                </a:ext>
              </a:extLst>
            </p:cNvPr>
            <p:cNvSpPr/>
            <p:nvPr/>
          </p:nvSpPr>
          <p:spPr>
            <a:xfrm>
              <a:off x="4583855" y="2536178"/>
              <a:ext cx="3027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ct val="0"/>
                </a:spcAft>
              </a:pPr>
              <a:r>
                <a:rPr altLang="en-US" b="0" lang="zh-CN" sz="3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作者及书籍简介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430923-C1BC-4D55-9D48-019535906A93}"/>
              </a:ext>
            </a:extLst>
          </p:cNvPr>
          <p:cNvGrpSpPr/>
          <p:nvPr/>
        </p:nvGrpSpPr>
        <p:grpSpPr>
          <a:xfrm>
            <a:off x="2931152" y="3158614"/>
            <a:ext cx="6329696" cy="1782554"/>
            <a:chOff x="2931152" y="3158614"/>
            <a:chExt cx="6329696" cy="178255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9DF8F49-1998-4C84-B8C2-E92FB5B96088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31152" y="3158614"/>
              <a:ext cx="6329696" cy="1782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3705EE6-14BF-4FBB-8C2D-CD8E57D14EAA}"/>
                </a:ext>
              </a:extLst>
            </p:cNvPr>
            <p:cNvSpPr/>
            <p:nvPr/>
          </p:nvSpPr>
          <p:spPr>
            <a:xfrm>
              <a:off x="5182928" y="3929650"/>
              <a:ext cx="18084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ct val="0"/>
                </a:spcAft>
              </a:pPr>
              <a:r>
                <a:rPr altLang="en-US" b="0" lang="zh-CN" sz="3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经典内容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4B8CED9D-480C-4A27-AFEB-269EDD1A6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l="-3724"/>
          <a:stretch>
            <a:fillRect/>
          </a:stretch>
        </p:blipFill>
        <p:spPr>
          <a:xfrm>
            <a:off x="278007" y="3366493"/>
            <a:ext cx="3511797" cy="360889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A623C38-47E8-4FC9-A093-5FE60666E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80395" y="1254995"/>
            <a:ext cx="1340142" cy="1646383"/>
          </a:xfrm>
          <a:prstGeom prst="rect">
            <a:avLst/>
          </a:prstGeom>
        </p:spPr>
      </p:pic>
    </p:spTree>
    <p:extLst>
      <p:ext uri="{BB962C8B-B14F-4D97-AF65-F5344CB8AC3E}">
        <p14:creationId val="3967990062"/>
      </p:ext>
    </p:extLst>
  </p:cSld>
  <p:clrMapOvr>
    <a:masterClrMapping/>
  </p:clrMapOvr>
  <mc:AlternateContent>
    <mc:Choice Requires="p15">
      <p:transition advTm="6504" p14:dur="1250" spd="slow">
        <p15:prstTrans prst="pageCurlDouble"/>
      </p:transition>
    </mc:Choice>
    <mc:Fallback>
      <p:transition advTm="6504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6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改变人生的12字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9436D610-E45E-453C-8509-42622D279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64" y="1340864"/>
            <a:ext cx="5728582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书中节选：一艘海伦在大西洋上航行，船舱一旦进水，船长只要按一个电钮，船的几个部分立刻彼此隔离，成为几个独立的防水隔舱，不会影响船的航行！</a:t>
            </a:r>
          </a:p>
        </p:txBody>
      </p:sp>
      <p:sp>
        <p:nvSpPr>
          <p:cNvPr id="9" name="矩形 22">
            <a:extLst>
              <a:ext uri="{FF2B5EF4-FFF2-40B4-BE49-F238E27FC236}">
                <a16:creationId xmlns:a16="http://schemas.microsoft.com/office/drawing/2014/main" id="{0C83E080-5572-497D-944B-67719BF3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34" y="4023906"/>
            <a:ext cx="5728582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如果你不希望忧虑打扰你的生活，遵守下面的规则：用铁门把未来与过去隔断，生活在完全独立的今天！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17CD880D-AB71-403B-9CC1-D58CB81C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64" y="2921352"/>
            <a:ext cx="5976306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领悟：不要为明天忧虑，因为明天自有明天的忧虑！</a:t>
            </a:r>
          </a:p>
        </p:txBody>
      </p:sp>
      <p:pic>
        <p:nvPicPr>
          <p:cNvPr descr="C:\Documents and Settings\pengyf01\桌面\u=2507770307,2544976750&amp;fm=51&amp;gp=0.jpg" id="16" name="Picture 2">
            <a:extLst>
              <a:ext uri="{FF2B5EF4-FFF2-40B4-BE49-F238E27FC236}">
                <a16:creationId xmlns:a16="http://schemas.microsoft.com/office/drawing/2014/main" id="{9DE15092-7666-4CD5-823E-8A46B4B4914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507770" y="1321900"/>
            <a:ext cx="4804928" cy="480492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val="4090347878"/>
      </p:ext>
    </p:extLst>
  </p:cSld>
  <p:clrMapOvr>
    <a:masterClrMapping/>
  </p:clrMapOvr>
  <mc:AlternateContent>
    <mc:Choice Requires="p15">
      <p:transition advTm="4711" p14:dur="1250" spd="slow">
        <p15:prstTrans prst="pageCurlDouble"/>
      </p:transition>
    </mc:Choice>
    <mc:Fallback>
      <p:transition advTm="4711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消除忧虑的万能公式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pic>
        <p:nvPicPr>
          <p:cNvPr descr="C:\Documents and Settings\pengyf01\桌面\u=469888423,2117130726&amp;fm=51&amp;gp=0.jpg" id="10" name="Picture 2">
            <a:extLst>
              <a:ext uri="{FF2B5EF4-FFF2-40B4-BE49-F238E27FC236}">
                <a16:creationId xmlns:a16="http://schemas.microsoft.com/office/drawing/2014/main" id="{F95ED8E7-50C3-4B75-853F-42FA141C9B1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93125" y="1484785"/>
            <a:ext cx="5530312" cy="419523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9ADEE9F-C575-44C2-9681-2EE599FA347F}"/>
              </a:ext>
            </a:extLst>
          </p:cNvPr>
          <p:cNvGrpSpPr/>
          <p:nvPr/>
        </p:nvGrpSpPr>
        <p:grpSpPr>
          <a:xfrm>
            <a:off x="6672064" y="1572868"/>
            <a:ext cx="4752528" cy="866321"/>
            <a:chOff x="6672064" y="1572868"/>
            <a:chExt cx="4752528" cy="866321"/>
          </a:xfrm>
        </p:grpSpPr>
        <p:sp>
          <p:nvSpPr>
            <p:cNvPr id="13" name="圆角矩形 68">
              <a:extLst>
                <a:ext uri="{FF2B5EF4-FFF2-40B4-BE49-F238E27FC236}">
                  <a16:creationId xmlns:a16="http://schemas.microsoft.com/office/drawing/2014/main" id="{8CC216DF-93A6-440A-BF3A-948413115EA5}"/>
                </a:ext>
              </a:extLst>
            </p:cNvPr>
            <p:cNvSpPr/>
            <p:nvPr/>
          </p:nvSpPr>
          <p:spPr>
            <a:xfrm>
              <a:off x="6672064" y="1572868"/>
              <a:ext cx="4752528" cy="817625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9436D610-E45E-453C-8509-42622D279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281" y="1608192"/>
              <a:ext cx="4368091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zh-CN" b="0" lang="en-US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1、问问自己，可能发生的最坏情况是什么。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F7677B-D884-4F3B-9899-2040917DC12F}"/>
              </a:ext>
            </a:extLst>
          </p:cNvPr>
          <p:cNvGrpSpPr/>
          <p:nvPr/>
        </p:nvGrpSpPr>
        <p:grpSpPr>
          <a:xfrm>
            <a:off x="6672064" y="3192499"/>
            <a:ext cx="4752528" cy="830997"/>
            <a:chOff x="6672064" y="3192499"/>
            <a:chExt cx="4752528" cy="830997"/>
          </a:xfrm>
        </p:grpSpPr>
        <p:sp>
          <p:nvSpPr>
            <p:cNvPr id="14" name="圆角矩形 68">
              <a:extLst>
                <a:ext uri="{FF2B5EF4-FFF2-40B4-BE49-F238E27FC236}">
                  <a16:creationId xmlns:a16="http://schemas.microsoft.com/office/drawing/2014/main" id="{AD51428D-EC75-4D26-B07F-4FA34ECEE777}"/>
                </a:ext>
              </a:extLst>
            </p:cNvPr>
            <p:cNvSpPr/>
            <p:nvPr/>
          </p:nvSpPr>
          <p:spPr>
            <a:xfrm>
              <a:off x="6672064" y="3197419"/>
              <a:ext cx="4752528" cy="817625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1ADD2BDB-E0B5-481C-973C-13C743116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281" y="3192499"/>
              <a:ext cx="4368091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zh-CN" b="0" lang="en-US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2、如果不得不如此，就做好迎接它的准备。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5B49EF-7E36-4E4F-A5BE-0D4EF1C16543}"/>
              </a:ext>
            </a:extLst>
          </p:cNvPr>
          <p:cNvGrpSpPr/>
          <p:nvPr/>
        </p:nvGrpSpPr>
        <p:grpSpPr>
          <a:xfrm>
            <a:off x="6672064" y="4840995"/>
            <a:ext cx="4752528" cy="817625"/>
            <a:chOff x="6672064" y="4840995"/>
            <a:chExt cx="4752528" cy="817625"/>
          </a:xfrm>
        </p:grpSpPr>
        <p:sp>
          <p:nvSpPr>
            <p:cNvPr id="17" name="圆角矩形 68">
              <a:extLst>
                <a:ext uri="{FF2B5EF4-FFF2-40B4-BE49-F238E27FC236}">
                  <a16:creationId xmlns:a16="http://schemas.microsoft.com/office/drawing/2014/main" id="{27690274-4280-449C-8DD3-21D2B93B3B33}"/>
                </a:ext>
              </a:extLst>
            </p:cNvPr>
            <p:cNvSpPr/>
            <p:nvPr/>
          </p:nvSpPr>
          <p:spPr>
            <a:xfrm>
              <a:off x="6672064" y="4840995"/>
              <a:ext cx="4752528" cy="817625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6071A1F3-06C0-487D-8AB1-41D74538A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281" y="5031350"/>
              <a:ext cx="4368091" cy="53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zh-CN" b="0" lang="en-US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3、努力地尝试改善最坏的情况。</a:t>
              </a:r>
            </a:p>
          </p:txBody>
        </p:sp>
      </p:grpSp>
    </p:spTree>
    <p:extLst>
      <p:ext uri="{BB962C8B-B14F-4D97-AF65-F5344CB8AC3E}">
        <p14:creationId val="3070631381"/>
      </p:ext>
    </p:extLst>
  </p:cSld>
  <p:clrMapOvr>
    <a:masterClrMapping/>
  </p:clrMapOvr>
  <mc:AlternateContent>
    <mc:Choice Requires="p15">
      <p:transition advTm="5921" p14:dur="1250" spd="slow">
        <p15:prstTrans prst="pageCurlDouble"/>
      </p:transition>
    </mc:Choice>
    <mc:Fallback>
      <p:transition advTm="5921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不要因小事而烦恼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CCCC1AD5-07AC-4AFF-8543-3F4A1447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64" y="1340864"/>
            <a:ext cx="5223572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书中节选：我们生活在这个世界上只有短短的几十年，却常常浪费宝贵的时间，去为那些很快就能忘掉的小事发愁。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44468-07EF-4D6C-B6ED-02CA4C078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64" y="2939521"/>
            <a:ext cx="522357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领悟：我们常常能够勇敢地面对生活中的大危机，却往往因为小事而忧虑！</a:t>
            </a:r>
          </a:p>
        </p:txBody>
      </p:sp>
      <p:pic>
        <p:nvPicPr>
          <p:cNvPr descr="C:\Documents and Settings\pengyf01\桌面\u=2307274638,1495817162&amp;fm=51&amp;gp=0.jpg" id="18" name="Picture 2">
            <a:extLst>
              <a:ext uri="{FF2B5EF4-FFF2-40B4-BE49-F238E27FC236}">
                <a16:creationId xmlns:a16="http://schemas.microsoft.com/office/drawing/2014/main" id="{7B3D93F2-8C11-46A4-A80A-A266ECE09EC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530055" y="1392575"/>
            <a:ext cx="5058996" cy="461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22">
            <a:extLst>
              <a:ext uri="{FF2B5EF4-FFF2-40B4-BE49-F238E27FC236}">
                <a16:creationId xmlns:a16="http://schemas.microsoft.com/office/drawing/2014/main" id="{92C9774C-4F31-4219-A903-0D1B1BAE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34" y="4023906"/>
            <a:ext cx="5728582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所以，如果你希望改掉忧虑的习惯，第二项规则是：不要因为小事而烦恼，要知道生命太短促了！</a:t>
            </a:r>
          </a:p>
        </p:txBody>
      </p:sp>
    </p:spTree>
    <p:extLst>
      <p:ext uri="{BB962C8B-B14F-4D97-AF65-F5344CB8AC3E}">
        <p14:creationId val="3222699130"/>
      </p:ext>
    </p:extLst>
  </p:cSld>
  <p:clrMapOvr>
    <a:masterClrMapping/>
  </p:clrMapOvr>
  <mc:AlternateContent>
    <mc:Choice Requires="p15">
      <p:transition advTm="4170" p14:dur="1250" spd="slow">
        <p15:prstTrans prst="pageCurlDouble"/>
      </p:transition>
    </mc:Choice>
    <mc:Fallback>
      <p:transition advTm="417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估算事情的概率可以打消忧虑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pic>
        <p:nvPicPr>
          <p:cNvPr descr="C:\Documents and Settings\pengyf01\桌面\u=1695117013,1714674260&amp;fm=51&amp;gp=0.jpg" id="8" name="Picture 2">
            <a:extLst>
              <a:ext uri="{FF2B5EF4-FFF2-40B4-BE49-F238E27FC236}">
                <a16:creationId xmlns:a16="http://schemas.microsoft.com/office/drawing/2014/main" id="{7AEE251D-77E7-4330-8CFC-9E1DC0DC010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87555" y="1853407"/>
            <a:ext cx="5264100" cy="390207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9C29208-FC75-4036-B88B-BE33F41268D8}"/>
              </a:ext>
            </a:extLst>
          </p:cNvPr>
          <p:cNvGrpSpPr/>
          <p:nvPr/>
        </p:nvGrpSpPr>
        <p:grpSpPr>
          <a:xfrm>
            <a:off x="5774520" y="1359726"/>
            <a:ext cx="5909334" cy="1923389"/>
            <a:chOff x="5774520" y="1359726"/>
            <a:chExt cx="5909334" cy="192338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9607710-34E6-4ACE-9BF1-06B754550FDD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774520" y="1359726"/>
              <a:ext cx="5909334" cy="1923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68A7C299-9820-4AD5-BBCD-E329AF218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6849" y="1997423"/>
              <a:ext cx="3580281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b="0" lang="zh-CN" sz="3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杞人忧天的故事</a:t>
              </a:r>
            </a:p>
          </p:txBody>
        </p:sp>
      </p:grpSp>
      <p:sp>
        <p:nvSpPr>
          <p:cNvPr id="13" name="矩形 8">
            <a:extLst>
              <a:ext uri="{FF2B5EF4-FFF2-40B4-BE49-F238E27FC236}">
                <a16:creationId xmlns:a16="http://schemas.microsoft.com/office/drawing/2014/main" id="{A04F81E8-D48C-42BE-9703-42020798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433" y="4090286"/>
            <a:ext cx="491411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0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所以，如果你希望改掉忧虑的习惯，第三项规则是：让我们看看以前的记录，根据概率问问自己，正在担心的事情可能发生的几率有多大。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C796193-7904-4CB6-931C-548E785A9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39" y="3190433"/>
            <a:ext cx="488261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领悟：几乎所有的忧虑和哀伤都来自人们的想象而非现实。</a:t>
            </a:r>
          </a:p>
        </p:txBody>
      </p:sp>
    </p:spTree>
    <p:extLst>
      <p:ext uri="{BB962C8B-B14F-4D97-AF65-F5344CB8AC3E}">
        <p14:creationId val="3628610864"/>
      </p:ext>
    </p:extLst>
  </p:cSld>
  <p:clrMapOvr>
    <a:masterClrMapping/>
  </p:clrMapOvr>
  <mc:AlternateContent>
    <mc:Choice Requires="p15">
      <p:transition advTm="5579" p14:dur="1250" spd="slow">
        <p15:prstTrans prst="pageCurlDouble"/>
      </p:transition>
    </mc:Choice>
    <mc:Fallback>
      <p:transition advTm="557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接受无法避免的 事实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3" name="矩形 8">
            <a:extLst>
              <a:ext uri="{FF2B5EF4-FFF2-40B4-BE49-F238E27FC236}">
                <a16:creationId xmlns:a16="http://schemas.microsoft.com/office/drawing/2014/main" id="{A04F81E8-D48C-42BE-9703-42020798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0" y="4581128"/>
            <a:ext cx="542052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0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所以，如果你希望改掉忧虑的习惯，第四项规则是：接受无法避免的现实！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C796193-7904-4CB6-931C-548E785A9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87" y="3482863"/>
            <a:ext cx="52372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领悟：接受已经产生的结果，这是能够克服随之而来的任何不幸的一步。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49D3333-8F72-438F-9800-15E02694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0" y="1831706"/>
            <a:ext cx="5223572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书中节选：乔治五世，在他的白金汉宫的房间里挂着这样的话：教我不要为月亮而哭泣，也不要因事后悔！</a:t>
            </a:r>
          </a:p>
        </p:txBody>
      </p:sp>
      <p:pic>
        <p:nvPicPr>
          <p:cNvPr descr="C:\Documents and Settings\pengyf01\桌面\u=1530468738,2889459009&amp;fm=51&amp;gp=0.jpg" id="16" name="Picture 2">
            <a:extLst>
              <a:ext uri="{FF2B5EF4-FFF2-40B4-BE49-F238E27FC236}">
                <a16:creationId xmlns:a16="http://schemas.microsoft.com/office/drawing/2014/main" id="{03C6EFF8-75CB-47D4-BD17-641800F842C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92950" y="1700808"/>
            <a:ext cx="4896544" cy="400641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val="279369350"/>
      </p:ext>
    </p:extLst>
  </p:cSld>
  <p:clrMapOvr>
    <a:masterClrMapping/>
  </p:clrMapOvr>
  <mc:AlternateContent>
    <mc:Choice Requires="p15">
      <p:transition advTm="3767" p14:dur="1250" spd="slow">
        <p15:prstTrans prst="pageCurlDouble"/>
      </p:transition>
    </mc:Choice>
    <mc:Fallback>
      <p:transition advTm="3767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不要试图锯木屑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pic>
        <p:nvPicPr>
          <p:cNvPr descr="C:\Documents and Settings\pengyf01\桌面\u=1774244438,1834030222&amp;fm=52&amp;gp=0.jpg" id="8" name="Picture 2">
            <a:extLst>
              <a:ext uri="{FF2B5EF4-FFF2-40B4-BE49-F238E27FC236}">
                <a16:creationId xmlns:a16="http://schemas.microsoft.com/office/drawing/2014/main" id="{8E684B0A-28DF-460D-AC47-BA9C62013E5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57208" y="1529416"/>
            <a:ext cx="4172083" cy="4172083"/>
          </a:xfrm>
          <a:prstGeom prst="ellipse">
            <a:avLst/>
          </a:prstGeom>
          <a:noFill/>
          <a:ln w="76200">
            <a:solidFill>
              <a:schemeClr val="bg1"/>
            </a:solidFill>
            <a:miter lim="800000"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44F64D1-B82D-4B23-B618-4C0F70946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21087"/>
            <a:ext cx="4896916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所以，如果你希望改掉忧虑的习惯，第六项规则是：不要试图“锯木屑”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08541592-3D8F-416F-BF49-6AEB7A11C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88840"/>
            <a:ext cx="5112568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当你开始为那些已经做完的事忧虑的时候，就好像在锯碎的木屑。</a:t>
            </a:r>
          </a:p>
        </p:txBody>
      </p:sp>
    </p:spTree>
    <p:extLst>
      <p:ext uri="{BB962C8B-B14F-4D97-AF65-F5344CB8AC3E}">
        <p14:creationId val="3341696589"/>
      </p:ext>
    </p:extLst>
  </p:cSld>
  <p:clrMapOvr>
    <a:masterClrMapping/>
  </p:clrMapOvr>
  <mc:AlternateContent>
    <mc:Choice Requires="p15">
      <p:transition advTm="3587" p14:dur="1250" spd="slow">
        <p15:prstTrans prst="pageCurlDouble"/>
      </p:transition>
    </mc:Choice>
    <mc:Fallback>
      <p:transition advTm="3587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每天多清醒1小时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44F64D1-B82D-4B23-B618-4C0F70946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30" y="4376770"/>
            <a:ext cx="5523770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所以，如果你想要保持充沛的活力，第一项规则是：经常休息，在自己感到疲倦之前就休息。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08541592-3D8F-416F-BF49-6AEB7A11C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66" y="1412776"/>
            <a:ext cx="565305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书中节选：心脏的运动并不是没有间歇的。事实上，每次收缩之后，它都有一段静止的时间。按心脏的正常速度是每分钟跳70下计算，人的心脏一天工作9小时，换句话说，它一天休息15小时。</a:t>
            </a:r>
          </a:p>
          <a:p>
            <a:pPr>
              <a:lnSpc>
                <a:spcPct val="150000"/>
              </a:lnSpc>
            </a:pPr>
            <a:r>
              <a:rPr altLang="en-US" b="0"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 午休20分钟，可保证每天多清醒1小时。</a:t>
            </a:r>
          </a:p>
        </p:txBody>
      </p:sp>
      <p:pic>
        <p:nvPicPr>
          <p:cNvPr descr="C:\Documents and Settings\pengyf01\桌面\u=2119711239,147443963&amp;fm=51&amp;gp=0.jpg" id="7" name="Picture 2">
            <a:extLst>
              <a:ext uri="{FF2B5EF4-FFF2-40B4-BE49-F238E27FC236}">
                <a16:creationId xmlns:a16="http://schemas.microsoft.com/office/drawing/2014/main" id="{33D9D112-B64C-42C0-B3AB-9BAA4531AE9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672064" y="1429671"/>
            <a:ext cx="4365070" cy="455076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val="1243461477"/>
      </p:ext>
    </p:extLst>
  </p:cSld>
  <p:clrMapOvr>
    <a:masterClrMapping/>
  </p:clrMapOvr>
  <mc:AlternateContent>
    <mc:Choice Requires="p15">
      <p:transition advTm="4318" p14:dur="1250" spd="slow">
        <p15:prstTrans prst="pageCurlDouble"/>
      </p:transition>
    </mc:Choice>
    <mc:Fallback>
      <p:transition advTm="4318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爱我们的敌人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6" name="矩形 8">
            <a:extLst>
              <a:ext uri="{FF2B5EF4-FFF2-40B4-BE49-F238E27FC236}">
                <a16:creationId xmlns:a16="http://schemas.microsoft.com/office/drawing/2014/main" id="{733731B7-C581-42E5-933D-8385BE36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89866"/>
            <a:ext cx="5089948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如果我们想要获得平安幸福的生活：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爱我们的敌人。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A5F4B41-34E5-4496-9D36-A1AD761D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39653"/>
            <a:ext cx="5089948" cy="21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有一种大灰熊，几乎能打败除了水牛和另一种黑熊的其他所有动物，但是它竟然和一只臭鼬，一起在灯光下享用食物。大灰熊知道自己一掌就能打死臭鼬，可是它为什么不那么做呢？因为经验告诉它，那样做划不来。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20A445F-A749-41BE-85EA-11FD1156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66454"/>
            <a:ext cx="508994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领悟：人们受环境、教育、习惯、乃至遗传的影响，导致他们现在和将来都是一个样子。</a:t>
            </a:r>
          </a:p>
        </p:txBody>
      </p:sp>
      <p:pic>
        <p:nvPicPr>
          <p:cNvPr descr="C:\Documents and Settings\pengyf01\桌面\u=1866867594,158727354&amp;fm=52&amp;gp=0.jpg" id="19" name="Picture 3">
            <a:extLst>
              <a:ext uri="{FF2B5EF4-FFF2-40B4-BE49-F238E27FC236}">
                <a16:creationId xmlns:a16="http://schemas.microsoft.com/office/drawing/2014/main" id="{D7F734E2-5ADB-4AB8-9BC5-18AE060BD8E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98276" y="1558292"/>
            <a:ext cx="5089948" cy="3816324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val="603901676"/>
      </p:ext>
    </p:extLst>
  </p:cSld>
  <p:clrMapOvr>
    <a:masterClrMapping/>
  </p:clrMapOvr>
  <mc:AlternateContent>
    <mc:Choice Requires="p15">
      <p:transition advTm="4034" p14:dur="1250" spd="slow">
        <p15:prstTrans prst="pageCurlDouble"/>
      </p:transition>
    </mc:Choice>
    <mc:Fallback>
      <p:transition advTm="4034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寻找自我，保持本色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6" name="矩形 8">
            <a:extLst>
              <a:ext uri="{FF2B5EF4-FFF2-40B4-BE49-F238E27FC236}">
                <a16:creationId xmlns:a16="http://schemas.microsoft.com/office/drawing/2014/main" id="{733731B7-C581-42E5-933D-8385BE36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03" y="4589866"/>
            <a:ext cx="5089948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如果我们想要获得平安幸福的生活：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尽情享受施予的快乐，不要去想别人是否感恩。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A5F4B41-34E5-4496-9D36-A1AD761D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2" y="1339653"/>
            <a:ext cx="5450187" cy="242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书中节选：1、不要因为别人的“忘恩负义”而感到难过，要知道这是一件很自然的事情。</a:t>
            </a:r>
          </a:p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           2、收获快乐的唯一方法，就是施恩不图回报。因为，施予的本身就是一种快乐。</a:t>
            </a:r>
          </a:p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           3、感恩是可以“教化”出来的。</a:t>
            </a:r>
          </a:p>
        </p:txBody>
      </p:sp>
      <p:pic>
        <p:nvPicPr>
          <p:cNvPr descr="C:\Documents and Settings\pengyf01\桌面\u=2477272008,1169499316&amp;fm=52&amp;gp=0.jpg" id="8" name="Picture 2">
            <a:extLst>
              <a:ext uri="{FF2B5EF4-FFF2-40B4-BE49-F238E27FC236}">
                <a16:creationId xmlns:a16="http://schemas.microsoft.com/office/drawing/2014/main" id="{0E974296-3DE7-452F-8C43-7EDD964262E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410945" y="1612690"/>
            <a:ext cx="5069132" cy="4261525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CE476AF4-CEC2-4AEC-A3D2-A7BFE11D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3" y="3983055"/>
            <a:ext cx="508994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领悟：忘恩是人类的天性！施恩本身是一种快乐！</a:t>
            </a:r>
          </a:p>
        </p:txBody>
      </p:sp>
    </p:spTree>
    <p:extLst>
      <p:ext uri="{BB962C8B-B14F-4D97-AF65-F5344CB8AC3E}">
        <p14:creationId val="1277090019"/>
      </p:ext>
    </p:extLst>
  </p:cSld>
  <p:clrMapOvr>
    <a:masterClrMapping/>
  </p:clrMapOvr>
  <mc:AlternateContent>
    <mc:Choice Requires="p15">
      <p:transition advTm="3760" p14:dur="1250" spd="slow">
        <p15:prstTrans prst="pageCurlDouble"/>
      </p:transition>
    </mc:Choice>
    <mc:Fallback>
      <p:transition advTm="376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9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施恩于人，不图回报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6" name="矩形 8">
            <a:extLst>
              <a:ext uri="{FF2B5EF4-FFF2-40B4-BE49-F238E27FC236}">
                <a16:creationId xmlns:a16="http://schemas.microsoft.com/office/drawing/2014/main" id="{733731B7-C581-42E5-933D-8385BE36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944" y="4810724"/>
            <a:ext cx="5688631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如果我们想要获得平安幸福的生活：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让我们寻找到内心深处的自我，保持本色。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A5F4B41-34E5-4496-9D36-A1AD761D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1339653"/>
            <a:ext cx="5450187" cy="21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求职的人犯的最大的错误就是不能保持自己的本色。他们不能完全坦诚，不能以真面目示人，却总是给一些他认为你想要的回答。可是这样做是毫无益处的，因为没有人愿意要伪君子，就像没有人愿意收假钞。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E476AF4-CEC2-4AEC-A3D2-A7BFE11D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5" y="3698436"/>
            <a:ext cx="54501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领悟：不愿意保持本色，是很多精神问题和心理问题的潜在原因。</a:t>
            </a:r>
          </a:p>
        </p:txBody>
      </p:sp>
      <p:pic>
        <p:nvPicPr>
          <p:cNvPr descr="C:\Users\gy\Desktop\u=3170111205,2252523927&amp;fm=52&amp;gp=0.jpg" id="10" name="Picture 2">
            <a:extLst>
              <a:ext uri="{FF2B5EF4-FFF2-40B4-BE49-F238E27FC236}">
                <a16:creationId xmlns:a16="http://schemas.microsoft.com/office/drawing/2014/main" id="{D254A79F-5261-4977-860D-3D1E535E4A2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79376" y="1591346"/>
            <a:ext cx="4632403" cy="3745134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val="2208952235"/>
      </p:ext>
    </p:extLst>
  </p:cSld>
  <p:clrMapOvr>
    <a:masterClrMapping/>
  </p:clrMapOvr>
  <mc:AlternateContent>
    <mc:Choice Requires="p15">
      <p:transition advTm="4027" p14:dur="1250" spd="slow">
        <p15:prstTrans prst="pageCurlDouble"/>
      </p:transition>
    </mc:Choice>
    <mc:Fallback>
      <p:transition advTm="4027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7852"/>
            <a:ext cx="12192000" cy="686585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F09B289-F543-4EE0-B392-35AC0C711F69}"/>
              </a:ext>
            </a:extLst>
          </p:cNvPr>
          <p:cNvGrpSpPr/>
          <p:nvPr/>
        </p:nvGrpSpPr>
        <p:grpSpPr>
          <a:xfrm>
            <a:off x="1548781" y="2324347"/>
            <a:ext cx="9282024" cy="2613982"/>
            <a:chOff x="1548781" y="2324347"/>
            <a:chExt cx="9282024" cy="261398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B24217B-3AE4-4497-B7C2-4C19FEAFABE2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548781" y="2324347"/>
              <a:ext cx="9282024" cy="2613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C8C66E4-E167-477E-808F-F4E7E34E26EF}"/>
                </a:ext>
              </a:extLst>
            </p:cNvPr>
            <p:cNvSpPr/>
            <p:nvPr/>
          </p:nvSpPr>
          <p:spPr>
            <a:xfrm>
              <a:off x="3849231" y="3458401"/>
              <a:ext cx="4450080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ct val="0"/>
                </a:spcAft>
              </a:pPr>
              <a:r>
                <a:rPr altLang="en-US" b="0" lang="zh-CN" sz="48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作者及书籍简介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506843CE-D23E-47BB-91C4-81DE7463A9DA}"/>
              </a:ext>
            </a:extLst>
          </p:cNvPr>
          <p:cNvSpPr/>
          <p:nvPr/>
        </p:nvSpPr>
        <p:spPr>
          <a:xfrm>
            <a:off x="4151784" y="1589004"/>
            <a:ext cx="403244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i="1" lang="zh-CN" sz="72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第一部分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3F5DF0-7367-491D-B24C-DE4468A03B83}"/>
              </a:ext>
            </a:extLst>
          </p:cNvPr>
          <p:cNvGrpSpPr/>
          <p:nvPr/>
        </p:nvGrpSpPr>
        <p:grpSpPr>
          <a:xfrm>
            <a:off x="325443" y="4344290"/>
            <a:ext cx="11537412" cy="4205260"/>
            <a:chOff x="325443" y="4344290"/>
            <a:chExt cx="11537412" cy="420526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E62E90C-5DDE-4A03-91A3-BEA03FAA0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200" r="100000" t="0">
                          <a14:foregroundMark x1="34400" x2="58200" y1="76800" y2="83000"/>
                          <a14:foregroundMark x1="31000" x2="61600" y1="91200" y2="91200"/>
                          <a14:foregroundMark x1="55400" x2="67200" y1="80400" y2="76200"/>
                          <a14:foregroundMark x1="59000" x2="80000" y1="74200" y2="80400"/>
                          <a14:foregroundMark x1="80800" x2="76800" y1="72200" y2="83800"/>
                          <a14:foregroundMark x1="56200" x2="75600" y1="88000" y2="86000"/>
                          <a14:foregroundMark x1="81400" x2="80200" y1="71400" y2="83600"/>
                          <a14:foregroundMark x1="74200" x2="81000" y1="90600" y2="90000"/>
                          <a14:foregroundMark x1="83400" x2="85200" y1="73000" y2="86600"/>
                          <a14:foregroundMark x1="85200" x2="84200" y1="86600" y2="91800"/>
                          <a14:foregroundMark x1="85000" x2="84400" y1="86000" y2="92200"/>
                          <a14:foregroundMark x1="26800" x2="41000" y1="13400" y2="18400"/>
                          <a14:foregroundMark x1="45600" x2="64400" y1="17200" y2="17000"/>
                          <a14:foregroundMark x1="64400" x2="68400" y1="17000" y2="17000"/>
                          <a14:foregroundMark x1="71800" x2="60800" y1="12400" y2="15800"/>
                          <a14:foregroundMark x1="63000" x2="64400" y1="9000" y2="19000"/>
                          <a14:backgroundMark x1="25400" x2="82200" y1="97400" y2="9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25443" y="4354421"/>
              <a:ext cx="4195129" cy="4195129"/>
            </a:xfrm>
            <a:prstGeom prst="rect">
              <a:avLst/>
            </a:prstGeom>
            <a:scene3d>
              <a:camera prst="isometricTopUp"/>
              <a:lightRig dir="t" rig="threePt"/>
            </a:scene3d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3EA6-C436-4502-AE4D-F778CCD87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663368" y="4344290"/>
              <a:ext cx="4199487" cy="230958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40CD6EC-8E7E-4AC7-AC5D-247764152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69105" y="4937367"/>
              <a:ext cx="2079288" cy="208405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F412C921-D22E-48EF-9C29-681DEA203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80395" y="1254995"/>
            <a:ext cx="1340142" cy="1646383"/>
          </a:xfrm>
          <a:prstGeom prst="rect">
            <a:avLst/>
          </a:prstGeom>
        </p:spPr>
      </p:pic>
    </p:spTree>
    <p:extLst>
      <p:ext uri="{BB962C8B-B14F-4D97-AF65-F5344CB8AC3E}">
        <p14:creationId val="2149869443"/>
      </p:ext>
    </p:extLst>
  </p:cSld>
  <p:clrMapOvr>
    <a:masterClrMapping/>
  </p:clrMapOvr>
  <mc:AlternateContent>
    <mc:Choice Requires="p15">
      <p:transition advTm="4751" p14:dur="2000" spd="slow">
        <p15:prstTrans prst="drape"/>
      </p:transition>
    </mc:Choice>
    <mc:Fallback>
      <p:transition advTm="4751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如果有格柠檬，就做成柠檬汁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6" name="矩形 8">
            <a:extLst>
              <a:ext uri="{FF2B5EF4-FFF2-40B4-BE49-F238E27FC236}">
                <a16:creationId xmlns:a16="http://schemas.microsoft.com/office/drawing/2014/main" id="{733731B7-C581-42E5-933D-8385BE36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32" y="4196393"/>
            <a:ext cx="5688631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如果我们想要获得平安幸福的生活：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当命运给我们一个柠檬的时候，我们要试着拿它去做一杯柠檬汁。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A5F4B41-34E5-4496-9D36-A1AD761D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81" y="1339653"/>
            <a:ext cx="5450187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书中节选：尼采是这样定义超人的：“不仅能够在不得不为的情况下忍受这一切，也能够发自内心地喜欢这一切。”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4C09125-982A-4CC9-B715-A837642D4ED7}"/>
              </a:ext>
            </a:extLst>
          </p:cNvPr>
          <p:cNvGrpSpPr/>
          <p:nvPr/>
        </p:nvGrpSpPr>
        <p:grpSpPr>
          <a:xfrm>
            <a:off x="828906" y="3007113"/>
            <a:ext cx="5544034" cy="817625"/>
            <a:chOff x="828906" y="3007113"/>
            <a:chExt cx="5544034" cy="817625"/>
          </a:xfrm>
        </p:grpSpPr>
        <p:sp>
          <p:nvSpPr>
            <p:cNvPr id="8" name="圆角矩形 68">
              <a:extLst>
                <a:ext uri="{FF2B5EF4-FFF2-40B4-BE49-F238E27FC236}">
                  <a16:creationId xmlns:a16="http://schemas.microsoft.com/office/drawing/2014/main" id="{334EBF15-6F33-489F-8D3E-8E735DD22E1B}"/>
                </a:ext>
              </a:extLst>
            </p:cNvPr>
            <p:cNvSpPr/>
            <p:nvPr/>
          </p:nvSpPr>
          <p:spPr>
            <a:xfrm>
              <a:off x="828906" y="3007113"/>
              <a:ext cx="5267093" cy="817625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CE476AF4-CEC2-4AEC-A3D2-A7BFE11DB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754" y="3166781"/>
              <a:ext cx="5450186" cy="50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b="0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领悟：“把负变为正的力量”是人类的特征之一</a:t>
              </a:r>
            </a:p>
          </p:txBody>
        </p:sp>
      </p:grpSp>
      <p:pic>
        <p:nvPicPr>
          <p:cNvPr descr="C:\Users\gy\Desktop\u=2563923017,2131669224&amp;fm=52&amp;gp=0.jpg" id="13" name="Picture 2">
            <a:extLst>
              <a:ext uri="{FF2B5EF4-FFF2-40B4-BE49-F238E27FC236}">
                <a16:creationId xmlns:a16="http://schemas.microsoft.com/office/drawing/2014/main" id="{B066D98F-482A-486D-BF04-DA4CC68EE73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680326" y="1268414"/>
            <a:ext cx="3096194" cy="4795324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</p:spTree>
    <p:custDataLst>
      <p:tags r:id="rId4"/>
    </p:custDataLst>
    <p:extLst>
      <p:ext uri="{BB962C8B-B14F-4D97-AF65-F5344CB8AC3E}">
        <p14:creationId val="2935864477"/>
      </p:ext>
    </p:extLst>
  </p:cSld>
  <p:clrMapOvr>
    <a:masterClrMapping/>
  </p:clrMapOvr>
  <mc:AlternateContent>
    <mc:Choice Requires="p15">
      <p:transition advTm="5259" p14:dur="1250" spd="slow">
        <p15:prstTrans prst="pageCurlDouble"/>
      </p:transition>
    </mc:Choice>
    <mc:Fallback>
      <p:transition advTm="525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利他精神帮你快速治愈忧郁症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6" name="矩形 8">
            <a:extLst>
              <a:ext uri="{FF2B5EF4-FFF2-40B4-BE49-F238E27FC236}">
                <a16:creationId xmlns:a16="http://schemas.microsoft.com/office/drawing/2014/main" id="{733731B7-C581-42E5-933D-8385BE36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819" y="4883294"/>
            <a:ext cx="5688631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如果我们想要获得平安幸福的生活：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做到忘我，多对别人感兴趣。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A5F4B41-34E5-4496-9D36-A1AD761D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968" y="1717698"/>
            <a:ext cx="545018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书中节选：对别人好，不是一种不可不为的责任，而是一种享受，它能让你更健康、更快乐。对别人好的时候，就是对自己最好的时候。这种态度称之为“开化了的自私”。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06BF1C2-A38E-4472-B99A-F561E2134ED8}"/>
              </a:ext>
            </a:extLst>
          </p:cNvPr>
          <p:cNvGrpSpPr/>
          <p:nvPr/>
        </p:nvGrpSpPr>
        <p:grpSpPr>
          <a:xfrm>
            <a:off x="5813193" y="3618309"/>
            <a:ext cx="5267093" cy="835891"/>
            <a:chOff x="5813193" y="3618309"/>
            <a:chExt cx="5267093" cy="835891"/>
          </a:xfrm>
        </p:grpSpPr>
        <p:sp>
          <p:nvSpPr>
            <p:cNvPr id="8" name="圆角矩形 68">
              <a:extLst>
                <a:ext uri="{FF2B5EF4-FFF2-40B4-BE49-F238E27FC236}">
                  <a16:creationId xmlns:a16="http://schemas.microsoft.com/office/drawing/2014/main" id="{334EBF15-6F33-489F-8D3E-8E735DD22E1B}"/>
                </a:ext>
              </a:extLst>
            </p:cNvPr>
            <p:cNvSpPr/>
            <p:nvPr/>
          </p:nvSpPr>
          <p:spPr>
            <a:xfrm>
              <a:off x="5813193" y="3636575"/>
              <a:ext cx="5267093" cy="817625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CE476AF4-CEC2-4AEC-A3D2-A7BFE11DB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7041" y="3618309"/>
              <a:ext cx="5013495" cy="80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b="0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领悟：自我牺牲与纪律，对个人的自我实现和得到快乐来说，都是必要的。</a:t>
              </a:r>
            </a:p>
          </p:txBody>
        </p:sp>
      </p:grpSp>
      <p:pic>
        <p:nvPicPr>
          <p:cNvPr descr="C:\Users\gy\Desktop\u=1179174320,2957558462&amp;fm=52&amp;gp=0.jpg" id="14" name="Picture 2">
            <a:extLst>
              <a:ext uri="{FF2B5EF4-FFF2-40B4-BE49-F238E27FC236}">
                <a16:creationId xmlns:a16="http://schemas.microsoft.com/office/drawing/2014/main" id="{C22FF032-BBF3-4F23-A676-8697C916B2B9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96741" y="1777681"/>
            <a:ext cx="5450187" cy="37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373261444"/>
      </p:ext>
    </p:extLst>
  </p:cSld>
  <p:clrMapOvr>
    <a:masterClrMapping/>
  </p:clrMapOvr>
  <mc:AlternateContent>
    <mc:Choice Requires="p15">
      <p:transition advTm="4472" p14:dur="1250" spd="slow">
        <p15:prstTrans prst="pageCurlDouble"/>
      </p:transition>
    </mc:Choice>
    <mc:Fallback>
      <p:transition advTm="4472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没有人会去踢一只死狗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pic>
        <p:nvPicPr>
          <p:cNvPr descr="C:\Users\gy\Desktop\u=1287844063,3700827487&amp;fm=0&amp;gp=0.jpg" id="13" name="Picture 2">
            <a:extLst>
              <a:ext uri="{FF2B5EF4-FFF2-40B4-BE49-F238E27FC236}">
                <a16:creationId xmlns:a16="http://schemas.microsoft.com/office/drawing/2014/main" id="{B30BD21F-75F8-49CD-A320-D639FBE2E9E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73868" y="1987555"/>
            <a:ext cx="5223572" cy="354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8">
            <a:extLst>
              <a:ext uri="{FF2B5EF4-FFF2-40B4-BE49-F238E27FC236}">
                <a16:creationId xmlns:a16="http://schemas.microsoft.com/office/drawing/2014/main" id="{826AF888-D182-4A0D-81A1-C0AA71ACB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33" y="4196393"/>
            <a:ext cx="5470336" cy="1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我们因为受到不公正的批评而忧虑的时候，请记住第一项规则：没有人会去踢一条死狗。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CB0527D0-D616-4654-A10E-844348C3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81" y="1339653"/>
            <a:ext cx="5450187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书中节选：要是你被人踢了，或是被别人恶意攻击了，请记住，他们这么做的目的是为了增强自己的重要感。同时，也这意味着你的成就惹人注目。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C127AB2-245D-4272-8AD5-42DEDBF4FC37}"/>
              </a:ext>
            </a:extLst>
          </p:cNvPr>
          <p:cNvGrpSpPr/>
          <p:nvPr/>
        </p:nvGrpSpPr>
        <p:grpSpPr>
          <a:xfrm>
            <a:off x="828906" y="3007113"/>
            <a:ext cx="5975661" cy="817625"/>
            <a:chOff x="828906" y="3007113"/>
            <a:chExt cx="5975661" cy="817625"/>
          </a:xfrm>
        </p:grpSpPr>
        <p:sp>
          <p:nvSpPr>
            <p:cNvPr id="15" name="圆角矩形 68">
              <a:extLst>
                <a:ext uri="{FF2B5EF4-FFF2-40B4-BE49-F238E27FC236}">
                  <a16:creationId xmlns:a16="http://schemas.microsoft.com/office/drawing/2014/main" id="{F09B8CAA-AECE-4FE4-AD43-E73413E7C543}"/>
                </a:ext>
              </a:extLst>
            </p:cNvPr>
            <p:cNvSpPr/>
            <p:nvPr/>
          </p:nvSpPr>
          <p:spPr>
            <a:xfrm>
              <a:off x="828906" y="3007113"/>
              <a:ext cx="5267093" cy="817625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90F2E49A-64E6-4CAA-ADEE-6A0968935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4381" y="3046706"/>
              <a:ext cx="5450186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b="0" lang="zh-CN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领悟：羡慕！嫉妒！恨！</a:t>
              </a:r>
            </a:p>
          </p:txBody>
        </p:sp>
      </p:grpSp>
    </p:spTree>
    <p:extLst>
      <p:ext uri="{BB962C8B-B14F-4D97-AF65-F5344CB8AC3E}">
        <p14:creationId val="914776588"/>
      </p:ext>
    </p:extLst>
  </p:cSld>
  <p:clrMapOvr>
    <a:masterClrMapping/>
  </p:clrMapOvr>
  <mc:AlternateContent>
    <mc:Choice Requires="p15">
      <p:transition advTm="4316" p14:dur="1250" spd="slow">
        <p15:prstTrans prst="pageCurlDouble"/>
      </p:transition>
    </mc:Choice>
    <mc:Fallback>
      <p:transition advTm="4316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不要在意别人的批评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6" name="矩形 8">
            <a:extLst>
              <a:ext uri="{FF2B5EF4-FFF2-40B4-BE49-F238E27FC236}">
                <a16:creationId xmlns:a16="http://schemas.microsoft.com/office/drawing/2014/main" id="{733731B7-C581-42E5-933D-8385BE36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29" y="4437112"/>
            <a:ext cx="5607487" cy="145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3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我们因为受到不公正的批评而忧虑的时候，请记住第二项规则：让批评的雨水从你的身上留下去，而不是流进你的脖子。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A5F4B41-34E5-4496-9D36-A1AD761D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29" y="1391854"/>
            <a:ext cx="545018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书中节选：你不要管别人怎么说，只要你自己心里知道你是对的就可以了。尽管去做你心里认为正确的事，因为你总是要被别人批评的。做也是挨批，不做也是挨批。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D4D08B4-6DFA-4321-B514-EA87163F5190}"/>
              </a:ext>
            </a:extLst>
          </p:cNvPr>
          <p:cNvGrpSpPr/>
          <p:nvPr/>
        </p:nvGrpSpPr>
        <p:grpSpPr>
          <a:xfrm>
            <a:off x="797087" y="3264967"/>
            <a:ext cx="5267093" cy="817625"/>
            <a:chOff x="797087" y="3264967"/>
            <a:chExt cx="5267093" cy="817625"/>
          </a:xfrm>
        </p:grpSpPr>
        <p:sp>
          <p:nvSpPr>
            <p:cNvPr id="8" name="圆角矩形 68">
              <a:extLst>
                <a:ext uri="{FF2B5EF4-FFF2-40B4-BE49-F238E27FC236}">
                  <a16:creationId xmlns:a16="http://schemas.microsoft.com/office/drawing/2014/main" id="{334EBF15-6F33-489F-8D3E-8E735DD22E1B}"/>
                </a:ext>
              </a:extLst>
            </p:cNvPr>
            <p:cNvSpPr/>
            <p:nvPr/>
          </p:nvSpPr>
          <p:spPr>
            <a:xfrm>
              <a:off x="797087" y="3264967"/>
              <a:ext cx="5267093" cy="817625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CE476AF4-CEC2-4AEC-A3D2-A7BFE11DB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935" y="3462149"/>
              <a:ext cx="5013495" cy="48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领悟：只要你能力出众，就一定会受到批评。</a:t>
              </a:r>
            </a:p>
          </p:txBody>
        </p:sp>
      </p:grpSp>
      <p:pic>
        <p:nvPicPr>
          <p:cNvPr descr="C:\Users\gy\Desktop\u=374021317,4216125226&amp;fm=52&amp;gp=0.jpg" id="13" name="Picture 2">
            <a:extLst>
              <a:ext uri="{FF2B5EF4-FFF2-40B4-BE49-F238E27FC236}">
                <a16:creationId xmlns:a16="http://schemas.microsoft.com/office/drawing/2014/main" id="{B1CFFCC9-8C1E-43ED-AF51-940DE39B2C1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587742" y="1349510"/>
            <a:ext cx="4732167" cy="468527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val="3997861591"/>
      </p:ext>
    </p:extLst>
  </p:cSld>
  <p:clrMapOvr>
    <a:masterClrMapping/>
  </p:clrMapOvr>
  <mc:AlternateContent>
    <mc:Choice Requires="p15">
      <p:transition advTm="4429" p14:dur="1250" spd="slow">
        <p15:prstTrans prst="pageCurlDouble"/>
      </p:transition>
    </mc:Choice>
    <mc:Fallback>
      <p:transition advTm="442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5223572" cy="56058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学会自我反思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6" name="矩形 8">
            <a:extLst>
              <a:ext uri="{FF2B5EF4-FFF2-40B4-BE49-F238E27FC236}">
                <a16:creationId xmlns:a16="http://schemas.microsoft.com/office/drawing/2014/main" id="{733731B7-C581-42E5-933D-8385BE36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29" y="4437112"/>
            <a:ext cx="5607487" cy="145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3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我们因为受到不公正的批评而忧虑的时候，请记住第三项规则：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b="0" lang="zh-CN" sz="23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记下自己干过的蠢事，提出自我批评。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A5F4B41-34E5-4496-9D36-A1AD761D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29" y="1391854"/>
            <a:ext cx="5450187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书中节选：你认为只能向那些喜欢你、仰慕你、赞同你的人学习吗？从讨厌你、批评你、反对你的人那里，不是能够学到更多的教训吗？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F8BAC35-ADD6-48C5-BCBE-1E8A6DCB981C}"/>
              </a:ext>
            </a:extLst>
          </p:cNvPr>
          <p:cNvGrpSpPr/>
          <p:nvPr/>
        </p:nvGrpSpPr>
        <p:grpSpPr>
          <a:xfrm>
            <a:off x="797087" y="3244835"/>
            <a:ext cx="5267093" cy="853567"/>
            <a:chOff x="797087" y="3244835"/>
            <a:chExt cx="5267093" cy="853567"/>
          </a:xfrm>
        </p:grpSpPr>
        <p:sp>
          <p:nvSpPr>
            <p:cNvPr id="8" name="圆角矩形 68">
              <a:extLst>
                <a:ext uri="{FF2B5EF4-FFF2-40B4-BE49-F238E27FC236}">
                  <a16:creationId xmlns:a16="http://schemas.microsoft.com/office/drawing/2014/main" id="{334EBF15-6F33-489F-8D3E-8E735DD22E1B}"/>
                </a:ext>
              </a:extLst>
            </p:cNvPr>
            <p:cNvSpPr/>
            <p:nvPr/>
          </p:nvSpPr>
          <p:spPr>
            <a:xfrm>
              <a:off x="797087" y="3264967"/>
              <a:ext cx="5267093" cy="817625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CE476AF4-CEC2-4AEC-A3D2-A7BFE11DB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935" y="3244835"/>
              <a:ext cx="5013495" cy="88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b="0" lang="zh-CN" sz="2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领悟：一般人常常会因为别人的批评而愤怒，有智慧的人却想办法从中吸取教训。</a:t>
              </a:r>
            </a:p>
          </p:txBody>
        </p:sp>
      </p:grpSp>
      <p:pic>
        <p:nvPicPr>
          <p:cNvPr descr="C:\Users\gy\Desktop\u=4076954246,1102513692&amp;fm=52&amp;gp=0.jpg" id="10" name="Picture 2">
            <a:extLst>
              <a:ext uri="{FF2B5EF4-FFF2-40B4-BE49-F238E27FC236}">
                <a16:creationId xmlns:a16="http://schemas.microsoft.com/office/drawing/2014/main" id="{F063ADC9-B721-45B1-99B4-F44140F01DB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496809" y="1324871"/>
            <a:ext cx="4951413" cy="454712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val="3685528361"/>
      </p:ext>
    </p:extLst>
  </p:cSld>
  <p:clrMapOvr>
    <a:masterClrMapping/>
  </p:clrMapOvr>
  <mc:AlternateContent>
    <mc:Choice Requires="p15">
      <p:transition advTm="4003" p14:dur="1250" spd="slow">
        <p15:prstTrans prst="pageCurlDouble"/>
      </p:transition>
    </mc:Choice>
    <mc:Fallback>
      <p:transition advTm="4003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58" y="0"/>
            <a:ext cx="12187742" cy="6858000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5"/>
            <a:ext cx="1838147" cy="416566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书籍简介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49C0E7AA-6B95-42B1-8CCB-ABF87E1FF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17" y="1276116"/>
            <a:ext cx="64801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b="0" lang="zh-CN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作者：【美】戴尔·卡耐基（Dale Carnegie，1888－1955年)</a:t>
            </a:r>
          </a:p>
        </p:txBody>
      </p:sp>
      <p:sp>
        <p:nvSpPr>
          <p:cNvPr id="19" name="矩形 4">
            <a:extLst>
              <a:ext uri="{FF2B5EF4-FFF2-40B4-BE49-F238E27FC236}">
                <a16:creationId xmlns:a16="http://schemas.microsoft.com/office/drawing/2014/main" id="{8CBCDFC9-A3E7-4FEC-A1F2-9CA95761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263" y="1951300"/>
            <a:ext cx="5165629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 marL="457200"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indent="0" marL="0">
              <a:lnSpc>
                <a:spcPct val="150000"/>
              </a:lnSpc>
              <a:spcBef>
                <a:spcPts val="1200"/>
              </a:spcBef>
            </a:pPr>
            <a:r>
              <a:rPr altLang="en-US" b="0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他被誉为是20世纪最伟大的心灵导师和成功学大师，美国现代成人教育之父。 20世纪最伟大的心灵导师，美国人戴尔·卡耐基利用大量普通人不断努力取得成功的故事，通过演讲和书唤起无数陷入迷惘者的斗志，激励他们取得辉煌的成功。</a:t>
            </a:r>
          </a:p>
        </p:txBody>
      </p:sp>
      <p:pic>
        <p:nvPicPr>
          <p:cNvPr descr="C:\Users\gy\Desktop\kanaij.jpg" id="20" name="Picture 5">
            <a:extLst>
              <a:ext uri="{FF2B5EF4-FFF2-40B4-BE49-F238E27FC236}">
                <a16:creationId xmlns:a16="http://schemas.microsoft.com/office/drawing/2014/main" id="{4D0A18A2-48F1-4651-8F64-7ED13AF1235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392144" y="1420096"/>
            <a:ext cx="4001953" cy="48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6">
            <a:extLst>
              <a:ext uri="{FF2B5EF4-FFF2-40B4-BE49-F238E27FC236}">
                <a16:creationId xmlns:a16="http://schemas.microsoft.com/office/drawing/2014/main" id="{577C2B6F-E066-4396-B5BF-0CE0886D7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262" y="4311879"/>
            <a:ext cx="5165629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 marL="457200"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indent="0" marL="0">
              <a:lnSpc>
                <a:spcPct val="150000"/>
              </a:lnSpc>
              <a:spcBef>
                <a:spcPts val="1200"/>
              </a:spcBef>
            </a:pPr>
            <a:r>
              <a:rPr altLang="en-US" b="0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卡耐基在实践的基础上撰写而成的著作，是20世纪最畅销的成功励志经典。卡耐基主要代表作有：《沟通的艺术》、《人性的 弱点》、《人性的优点》、《美好的人生》、《快乐的人生》、《伟大的人物》和《人性的光辉》。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6C338E-0234-4896-9E43-4207E70AE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3351" y="2066701"/>
            <a:ext cx="1467684" cy="146768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80DD1E6-7EB8-4D2B-8B1E-5AC0AFB2A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3351" y="4511096"/>
            <a:ext cx="1467684" cy="146768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7C23B75-3DD0-456D-B494-EE49E2077623}"/>
              </a:ext>
            </a:extLst>
          </p:cNvPr>
          <p:cNvCxnSpPr/>
          <p:nvPr/>
        </p:nvCxnSpPr>
        <p:spPr>
          <a:xfrm>
            <a:off x="665717" y="4064904"/>
            <a:ext cx="6480174" cy="0"/>
          </a:xfrm>
          <a:prstGeom prst="line">
            <a:avLst/>
          </a:prstGeom>
          <a:ln w="19050">
            <a:solidFill>
              <a:srgbClr val="8FC1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39858146"/>
      </p:ext>
    </p:extLst>
  </p:cSld>
  <p:clrMapOvr>
    <a:masterClrMapping/>
  </p:clrMapOvr>
  <mc:AlternateContent>
    <mc:Choice Requires="p14">
      <p:transition advTm="7410" p14:dur="1600" spd="slow">
        <p:blinds dir="vert"/>
      </p:transition>
    </mc:Choice>
    <mc:Fallback>
      <p:transition advTm="741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9"/>
      <p:bldP grpId="0" spid="2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58" y="0"/>
            <a:ext cx="12187742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317AB1B-363C-4DFD-AE26-84BAC342375F}"/>
              </a:ext>
            </a:extLst>
          </p:cNvPr>
          <p:cNvSpPr/>
          <p:nvPr/>
        </p:nvSpPr>
        <p:spPr>
          <a:xfrm>
            <a:off x="695400" y="1286914"/>
            <a:ext cx="10757402" cy="4789170"/>
          </a:xfrm>
          <a:prstGeom prst="rect">
            <a:avLst/>
          </a:prstGeom>
          <a:solidFill>
            <a:srgbClr val="D7E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3155618" cy="47455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关于这本书的完成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EF770D99-9F47-4A64-AFA1-9CBBBD9E7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149" y="1673803"/>
            <a:ext cx="6120680" cy="135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square">
            <a:spAutoFit/>
          </a:bodyPr>
          <a:lstStyle>
            <a:lvl1pPr indent="457200"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altLang="en-US" b="0"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从1913年开始，戴尔·卡耐基在纽约开设“成人授教课程”，把一套应付人的规则印在比明信片还小的卡片上，以便让学员随时应用。不久后，他又印制了一些较大的卡片，继而装订成册，进过15年的试验和研究，最后诞生了这一伟大的创作。</a:t>
            </a:r>
          </a:p>
        </p:txBody>
      </p:sp>
      <p:pic>
        <p:nvPicPr>
          <p:cNvPr descr="C:\Users\gy\Desktop\ruodian.jpg" id="15" name="Picture 4">
            <a:extLst>
              <a:ext uri="{FF2B5EF4-FFF2-40B4-BE49-F238E27FC236}">
                <a16:creationId xmlns:a16="http://schemas.microsoft.com/office/drawing/2014/main" id="{814882D1-D43A-47BD-85B2-7BEBE8B4893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56862" y="1556792"/>
            <a:ext cx="2782825" cy="4164687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7533BA14-38B3-4DDF-860C-93F32FBB3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149" y="3030444"/>
            <a:ext cx="6120680" cy="262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square">
            <a:spAutoFit/>
          </a:bodyPr>
          <a:lstStyle>
            <a:lvl1pPr indent="457200"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altLang="en-US" b="0"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「人性的弱点」在世界各地至少已译成五十八种文字，全球总销售量已达九千余万册，拥有四亿读者。除圣经及论语之外，无出其右者。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altLang="en-US" b="0"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原著者以人性的各种弱点为基础，提出了这一套令我们面红耳赤、怦然心跳人际关系学，使世界人类的相处之道为之一新。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altLang="en-US" b="0"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雄心万丈的青年企业家、业务员、家庭主妇、学生、热恋中的情侣;不管你是什么人，这都是一本让你惊喜，使你思想更成熟，举止更稳重的好书。我们相信这将是你一生中最重要的一本书。</a:t>
            </a:r>
          </a:p>
        </p:txBody>
      </p:sp>
    </p:spTree>
    <p:extLst>
      <p:ext uri="{BB962C8B-B14F-4D97-AF65-F5344CB8AC3E}">
        <p14:creationId val="3423351310"/>
      </p:ext>
    </p:extLst>
  </p:cSld>
  <p:clrMapOvr>
    <a:masterClrMapping/>
  </p:clrMapOvr>
  <mc:AlternateContent>
    <mc:Choice Requires="p14">
      <p:transition advTm="4324" p14:dur="1600" spd="slow">
        <p:blinds dir="vert"/>
      </p:transition>
    </mc:Choice>
    <mc:Fallback>
      <p:transition advTm="4324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4"/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7852"/>
            <a:ext cx="12192000" cy="686585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F09B289-F543-4EE0-B392-35AC0C711F69}"/>
              </a:ext>
            </a:extLst>
          </p:cNvPr>
          <p:cNvGrpSpPr/>
          <p:nvPr/>
        </p:nvGrpSpPr>
        <p:grpSpPr>
          <a:xfrm>
            <a:off x="1548781" y="2324347"/>
            <a:ext cx="9282024" cy="2613982"/>
            <a:chOff x="1548781" y="2324347"/>
            <a:chExt cx="9282024" cy="261398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B24217B-3AE4-4497-B7C2-4C19FEAFABE2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548781" y="2324347"/>
              <a:ext cx="9282024" cy="2613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C8C66E4-E167-477E-808F-F4E7E34E26EF}"/>
                </a:ext>
              </a:extLst>
            </p:cNvPr>
            <p:cNvSpPr/>
            <p:nvPr/>
          </p:nvSpPr>
          <p:spPr>
            <a:xfrm>
              <a:off x="4772561" y="3458401"/>
              <a:ext cx="2621280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Aft>
                  <a:spcPct val="0"/>
                </a:spcAft>
              </a:pPr>
              <a:r>
                <a:rPr altLang="en-US" b="0" lang="zh-CN" sz="48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经典内容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506843CE-D23E-47BB-91C4-81DE7463A9DA}"/>
              </a:ext>
            </a:extLst>
          </p:cNvPr>
          <p:cNvSpPr/>
          <p:nvPr/>
        </p:nvSpPr>
        <p:spPr>
          <a:xfrm>
            <a:off x="4151784" y="1589004"/>
            <a:ext cx="403244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i="1" lang="zh-CN" sz="72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第二部分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3F5DF0-7367-491D-B24C-DE4468A03B83}"/>
              </a:ext>
            </a:extLst>
          </p:cNvPr>
          <p:cNvGrpSpPr/>
          <p:nvPr/>
        </p:nvGrpSpPr>
        <p:grpSpPr>
          <a:xfrm>
            <a:off x="325443" y="4344290"/>
            <a:ext cx="11537412" cy="4205260"/>
            <a:chOff x="325443" y="4344290"/>
            <a:chExt cx="11537412" cy="420526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E62E90C-5DDE-4A03-91A3-BEA03FAA0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200" r="100000" t="0">
                          <a14:foregroundMark x1="34400" x2="58200" y1="76800" y2="83000"/>
                          <a14:foregroundMark x1="31000" x2="61600" y1="91200" y2="91200"/>
                          <a14:foregroundMark x1="55400" x2="67200" y1="80400" y2="76200"/>
                          <a14:foregroundMark x1="59000" x2="80000" y1="74200" y2="80400"/>
                          <a14:foregroundMark x1="80800" x2="76800" y1="72200" y2="83800"/>
                          <a14:foregroundMark x1="56200" x2="75600" y1="88000" y2="86000"/>
                          <a14:foregroundMark x1="81400" x2="80200" y1="71400" y2="83600"/>
                          <a14:foregroundMark x1="74200" x2="81000" y1="90600" y2="90000"/>
                          <a14:foregroundMark x1="83400" x2="85200" y1="73000" y2="86600"/>
                          <a14:foregroundMark x1="85200" x2="84200" y1="86600" y2="91800"/>
                          <a14:foregroundMark x1="85000" x2="84400" y1="86000" y2="92200"/>
                          <a14:foregroundMark x1="26800" x2="41000" y1="13400" y2="18400"/>
                          <a14:foregroundMark x1="45600" x2="64400" y1="17200" y2="17000"/>
                          <a14:foregroundMark x1="64400" x2="68400" y1="17000" y2="17000"/>
                          <a14:foregroundMark x1="71800" x2="60800" y1="12400" y2="15800"/>
                          <a14:foregroundMark x1="63000" x2="64400" y1="9000" y2="19000"/>
                          <a14:backgroundMark x1="25400" x2="82200" y1="97400" y2="9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25443" y="4354421"/>
              <a:ext cx="4195129" cy="4195129"/>
            </a:xfrm>
            <a:prstGeom prst="rect">
              <a:avLst/>
            </a:prstGeom>
            <a:scene3d>
              <a:camera prst="isometricTopUp"/>
              <a:lightRig dir="t" rig="threePt"/>
            </a:scene3d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3EA6-C436-4502-AE4D-F778CCD87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663368" y="4344290"/>
              <a:ext cx="4199487" cy="230958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40CD6EC-8E7E-4AC7-AC5D-247764152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69105" y="4937367"/>
              <a:ext cx="2079288" cy="208405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F412C921-D22E-48EF-9C29-681DEA203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80395" y="1254995"/>
            <a:ext cx="1340142" cy="1646383"/>
          </a:xfrm>
          <a:prstGeom prst="rect">
            <a:avLst/>
          </a:prstGeom>
        </p:spPr>
      </p:pic>
    </p:spTree>
    <p:extLst>
      <p:ext uri="{BB962C8B-B14F-4D97-AF65-F5344CB8AC3E}">
        <p14:creationId val="2600158403"/>
      </p:ext>
    </p:extLst>
  </p:cSld>
  <p:clrMapOvr>
    <a:masterClrMapping/>
  </p:clrMapOvr>
  <mc:AlternateContent>
    <mc:Choice Requires="p15">
      <p:transition advTm="6474" p14:dur="2000" spd="slow">
        <p15:prstTrans prst="drape"/>
      </p:transition>
    </mc:Choice>
    <mc:Fallback>
      <p:transition advTm="6474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58" y="0"/>
            <a:ext cx="12187742" cy="6858000"/>
          </a:xfrm>
          <a:prstGeom prst="rect">
            <a:avLst/>
          </a:prstGeom>
        </p:spPr>
      </p:pic>
      <p:sp>
        <p:nvSpPr>
          <p:cNvPr id="6" name="波形 5">
            <a:extLst>
              <a:ext uri="{FF2B5EF4-FFF2-40B4-BE49-F238E27FC236}">
                <a16:creationId xmlns:a16="http://schemas.microsoft.com/office/drawing/2014/main" id="{CB26BB3D-3706-48CE-ACEE-FE8275BA9922}"/>
              </a:ext>
            </a:extLst>
          </p:cNvPr>
          <p:cNvSpPr/>
          <p:nvPr/>
        </p:nvSpPr>
        <p:spPr>
          <a:xfrm>
            <a:off x="1284198" y="4514285"/>
            <a:ext cx="9924370" cy="1981208"/>
          </a:xfrm>
          <a:prstGeom prst="wave">
            <a:avLst>
              <a:gd fmla="val 12500" name="adj1"/>
              <a:gd fmla="val 361" name="adj2"/>
            </a:avLst>
          </a:prstGeom>
          <a:solidFill>
            <a:srgbClr val="8FC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3155618" cy="47455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批评毫无用处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AF54369-751D-4D0E-90D8-0BABF6AA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353111"/>
            <a:ext cx="1108923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160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rPr>
              <a:t>书中节选：“在星星监狱的犯人中，很少有人承认自己是坏人的。他们和你我一样都是人，都会为自己辩解。他们会告诉你，为什么要撬开保险箱，为什么会连续开枪伤害人。他们都能为自己的行为找出一套理由，而无视他们的行为对社会带来的巨大危害。他们都认为不应该把他们囚禁起来”</a:t>
            </a:r>
          </a:p>
          <a:p>
            <a:pPr>
              <a:lnSpc>
                <a:spcPct val="150000"/>
              </a:lnSpc>
            </a:pPr>
            <a:r>
              <a:rPr altLang="en-US" b="0" lang="zh-CN" sz="160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rPr>
              <a:t>领悟1：自己犯下的错误推给外部，毫无自责意识。就算100次中99次都做错了，而且不管犯的错误有多大，一般人都是不会责备自己的。</a:t>
            </a:r>
          </a:p>
          <a:p>
            <a:pPr>
              <a:lnSpc>
                <a:spcPct val="150000"/>
              </a:lnSpc>
            </a:pPr>
            <a:r>
              <a:rPr altLang="en-US" b="0" lang="zh-CN" sz="160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rPr>
              <a:t>领悟2：批评毫无用处，因为它使人的防御心理增加，并且会把所有精力用在消极的辩护上。批评的危害甚大，它会伤害一个人最宝贵的自尊，最终激发人们的反感，事后，批评者会发现被批评者毫无改善的迹象。</a:t>
            </a: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2C6A5FF1-ACBF-4392-A279-90B6D3256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551" y="4797152"/>
            <a:ext cx="90077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Wave1">
              <a:avLst/>
            </a:prstTxWarp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所以，如果想要与人友好相处，第一项规则就是：千万不要批评、责怪或抱怨某人。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8CF726-78E1-4A96-8B74-2D2E4D7E4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94133" y="4449315"/>
            <a:ext cx="1438659" cy="1783084"/>
          </a:xfrm>
          <a:prstGeom prst="rect">
            <a:avLst/>
          </a:prstGeom>
        </p:spPr>
      </p:pic>
    </p:spTree>
    <p:extLst>
      <p:ext uri="{BB962C8B-B14F-4D97-AF65-F5344CB8AC3E}">
        <p14:creationId val="3987176283"/>
      </p:ext>
    </p:extLst>
  </p:cSld>
  <p:clrMapOvr>
    <a:masterClrMapping/>
  </p:clrMapOvr>
  <mc:AlternateContent>
    <mc:Choice Requires="p15">
      <p:transition advTm="5693" p14:dur="1250" spd="slow">
        <p15:prstTrans prst="pageCurlDouble"/>
      </p:transition>
    </mc:Choice>
    <mc:Fallback>
      <p:transition advTm="5693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  <p:bldP grpId="0" spid="1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58" y="0"/>
            <a:ext cx="12187742" cy="6858000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3155618" cy="47455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真诚地赞美他人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AF54369-751D-4D0E-90D8-0BABF6AA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06" y="1335457"/>
            <a:ext cx="5544616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160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rPr>
              <a:t>书中节选：世上只有一种方式可以支配任何一个人去做任何一件事，那就是使人心甘情愿地去做那一件事。而真正能使他人为你去做任何事情的唯一方法，那就是满足他的需求。那么，一个人想得到什么呢？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19F692B2-BFD3-4A9F-90D6-5B084B13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5" y="1335457"/>
            <a:ext cx="486529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领悟：被人重视的渴望是人类区别禽兽的重要特征。</a:t>
            </a:r>
          </a:p>
        </p:txBody>
      </p:sp>
      <p:sp>
        <p:nvSpPr>
          <p:cNvPr id="23" name="矩形 16">
            <a:extLst>
              <a:ext uri="{FF2B5EF4-FFF2-40B4-BE49-F238E27FC236}">
                <a16:creationId xmlns:a16="http://schemas.microsoft.com/office/drawing/2014/main" id="{14B4DAEC-F9EB-478F-983F-022F9CBE5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584" y="2725134"/>
            <a:ext cx="5302056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所以，如果想要与人友好相处，第二项规则就是：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6D46A7A-94D7-4FA4-ACC0-E61BA48EE6DC}"/>
              </a:ext>
            </a:extLst>
          </p:cNvPr>
          <p:cNvGrpSpPr/>
          <p:nvPr/>
        </p:nvGrpSpPr>
        <p:grpSpPr>
          <a:xfrm>
            <a:off x="591296" y="3042486"/>
            <a:ext cx="2268674" cy="523171"/>
            <a:chOff x="591296" y="3042486"/>
            <a:chExt cx="2268674" cy="523171"/>
          </a:xfrm>
        </p:grpSpPr>
        <p:sp>
          <p:nvSpPr>
            <p:cNvPr id="24" name="圆角矩形 68">
              <a:extLst>
                <a:ext uri="{FF2B5EF4-FFF2-40B4-BE49-F238E27FC236}">
                  <a16:creationId xmlns:a16="http://schemas.microsoft.com/office/drawing/2014/main" id="{317239A8-26E8-466F-BECF-F4151D39D51F}"/>
                </a:ext>
              </a:extLst>
            </p:cNvPr>
            <p:cNvSpPr/>
            <p:nvPr/>
          </p:nvSpPr>
          <p:spPr>
            <a:xfrm>
              <a:off x="591296" y="3042486"/>
              <a:ext cx="2268674" cy="523171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3F539D78-11E1-48C8-A4A2-AE33AF431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520" y="3167597"/>
              <a:ext cx="180022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just"/>
              <a:r>
                <a:rPr altLang="en-US" b="0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健康和生命安全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5CEC565-0991-453D-8E5C-DF4C7F21F6CA}"/>
              </a:ext>
            </a:extLst>
          </p:cNvPr>
          <p:cNvGrpSpPr/>
          <p:nvPr/>
        </p:nvGrpSpPr>
        <p:grpSpPr>
          <a:xfrm>
            <a:off x="591296" y="3741305"/>
            <a:ext cx="2611856" cy="523171"/>
            <a:chOff x="591296" y="3741305"/>
            <a:chExt cx="2611856" cy="523171"/>
          </a:xfrm>
        </p:grpSpPr>
        <p:sp>
          <p:nvSpPr>
            <p:cNvPr id="26" name="圆角矩形 68">
              <a:extLst>
                <a:ext uri="{FF2B5EF4-FFF2-40B4-BE49-F238E27FC236}">
                  <a16:creationId xmlns:a16="http://schemas.microsoft.com/office/drawing/2014/main" id="{35E5394B-706A-4C1D-81E6-C2DECEA4C42A}"/>
                </a:ext>
              </a:extLst>
            </p:cNvPr>
            <p:cNvSpPr/>
            <p:nvPr/>
          </p:nvSpPr>
          <p:spPr>
            <a:xfrm>
              <a:off x="591296" y="3741305"/>
              <a:ext cx="2268674" cy="523171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7F164D3B-211D-4A13-8F23-F386B7ADD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2927" y="3851023"/>
              <a:ext cx="180022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just"/>
              <a:r>
                <a:rPr altLang="en-US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食物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8E9F4AA-118A-4157-9EE8-5DA39FDEF2D7}"/>
              </a:ext>
            </a:extLst>
          </p:cNvPr>
          <p:cNvGrpSpPr/>
          <p:nvPr/>
        </p:nvGrpSpPr>
        <p:grpSpPr>
          <a:xfrm>
            <a:off x="591296" y="4440124"/>
            <a:ext cx="2596032" cy="523171"/>
            <a:chOff x="591296" y="4440124"/>
            <a:chExt cx="2596032" cy="523171"/>
          </a:xfrm>
        </p:grpSpPr>
        <p:sp>
          <p:nvSpPr>
            <p:cNvPr id="28" name="圆角矩形 68">
              <a:extLst>
                <a:ext uri="{FF2B5EF4-FFF2-40B4-BE49-F238E27FC236}">
                  <a16:creationId xmlns:a16="http://schemas.microsoft.com/office/drawing/2014/main" id="{7E54EA7E-3232-4415-B317-C8E773C9EE20}"/>
                </a:ext>
              </a:extLst>
            </p:cNvPr>
            <p:cNvSpPr/>
            <p:nvPr/>
          </p:nvSpPr>
          <p:spPr>
            <a:xfrm>
              <a:off x="591296" y="4440124"/>
              <a:ext cx="2268674" cy="523171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763AC10-D5BB-493F-9B74-7C6C24F9F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103" y="4543961"/>
              <a:ext cx="180022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just"/>
              <a:r>
                <a:rPr altLang="en-US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睡眠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C28C005-EE18-4C55-8C6E-128BAA88737A}"/>
              </a:ext>
            </a:extLst>
          </p:cNvPr>
          <p:cNvGrpSpPr/>
          <p:nvPr/>
        </p:nvGrpSpPr>
        <p:grpSpPr>
          <a:xfrm>
            <a:off x="591296" y="5138943"/>
            <a:ext cx="3403600" cy="523171"/>
            <a:chOff x="591296" y="5138943"/>
            <a:chExt cx="3403600" cy="523171"/>
          </a:xfrm>
        </p:grpSpPr>
        <p:sp>
          <p:nvSpPr>
            <p:cNvPr id="30" name="圆角矩形 68">
              <a:extLst>
                <a:ext uri="{FF2B5EF4-FFF2-40B4-BE49-F238E27FC236}">
                  <a16:creationId xmlns:a16="http://schemas.microsoft.com/office/drawing/2014/main" id="{9BE0DA3C-531A-4166-9A69-B4C0A80B3772}"/>
                </a:ext>
              </a:extLst>
            </p:cNvPr>
            <p:cNvSpPr/>
            <p:nvPr/>
          </p:nvSpPr>
          <p:spPr>
            <a:xfrm>
              <a:off x="591296" y="5138943"/>
              <a:ext cx="2268674" cy="523171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C55B1C16-477F-49C7-8651-332E8D52C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296" y="5283872"/>
              <a:ext cx="340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just"/>
              <a:r>
                <a:rPr altLang="en-US" 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金钱，以及金钱所能买到的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D33EFD6-5FA8-4890-A9EF-CA4A481BEC58}"/>
              </a:ext>
            </a:extLst>
          </p:cNvPr>
          <p:cNvGrpSpPr/>
          <p:nvPr/>
        </p:nvGrpSpPr>
        <p:grpSpPr>
          <a:xfrm>
            <a:off x="3514686" y="3042486"/>
            <a:ext cx="2268674" cy="523171"/>
            <a:chOff x="3514686" y="3042486"/>
            <a:chExt cx="2268674" cy="523171"/>
          </a:xfrm>
        </p:grpSpPr>
        <p:sp>
          <p:nvSpPr>
            <p:cNvPr id="25" name="圆角矩形 68">
              <a:extLst>
                <a:ext uri="{FF2B5EF4-FFF2-40B4-BE49-F238E27FC236}">
                  <a16:creationId xmlns:a16="http://schemas.microsoft.com/office/drawing/2014/main" id="{185D3CBE-F5BA-4E8E-9E8B-6DDE11B7EF30}"/>
                </a:ext>
              </a:extLst>
            </p:cNvPr>
            <p:cNvSpPr/>
            <p:nvPr/>
          </p:nvSpPr>
          <p:spPr>
            <a:xfrm>
              <a:off x="3514686" y="3042486"/>
              <a:ext cx="2268674" cy="523171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149D56EF-BF85-4456-96E0-EC22EAADE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910" y="3167597"/>
              <a:ext cx="180022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just"/>
              <a:r>
                <a:rPr altLang="en-US" b="0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未来生活的保障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C2CB4A5-A4E1-48FB-8EFE-D7550F7C2583}"/>
              </a:ext>
            </a:extLst>
          </p:cNvPr>
          <p:cNvGrpSpPr/>
          <p:nvPr/>
        </p:nvGrpSpPr>
        <p:grpSpPr>
          <a:xfrm>
            <a:off x="3514686" y="3741305"/>
            <a:ext cx="2353956" cy="523171"/>
            <a:chOff x="3514686" y="3741305"/>
            <a:chExt cx="2353956" cy="523171"/>
          </a:xfrm>
        </p:grpSpPr>
        <p:sp>
          <p:nvSpPr>
            <p:cNvPr id="27" name="圆角矩形 68">
              <a:extLst>
                <a:ext uri="{FF2B5EF4-FFF2-40B4-BE49-F238E27FC236}">
                  <a16:creationId xmlns:a16="http://schemas.microsoft.com/office/drawing/2014/main" id="{24EDD1E6-C29C-4AB8-96BD-AD5CBB62907B}"/>
                </a:ext>
              </a:extLst>
            </p:cNvPr>
            <p:cNvSpPr/>
            <p:nvPr/>
          </p:nvSpPr>
          <p:spPr>
            <a:xfrm>
              <a:off x="3514686" y="3741305"/>
              <a:ext cx="2268674" cy="523171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355C1922-F22E-4EFC-A438-494157C42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417" y="3834962"/>
              <a:ext cx="180022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just"/>
              <a:r>
                <a:rPr altLang="en-US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性的满足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D2DB64F-5E41-4400-A560-FF2613266161}"/>
              </a:ext>
            </a:extLst>
          </p:cNvPr>
          <p:cNvGrpSpPr/>
          <p:nvPr/>
        </p:nvGrpSpPr>
        <p:grpSpPr>
          <a:xfrm>
            <a:off x="3514686" y="4440124"/>
            <a:ext cx="2268674" cy="523171"/>
            <a:chOff x="3514686" y="4440124"/>
            <a:chExt cx="2268674" cy="523171"/>
          </a:xfrm>
        </p:grpSpPr>
        <p:sp>
          <p:nvSpPr>
            <p:cNvPr id="29" name="圆角矩形 68">
              <a:extLst>
                <a:ext uri="{FF2B5EF4-FFF2-40B4-BE49-F238E27FC236}">
                  <a16:creationId xmlns:a16="http://schemas.microsoft.com/office/drawing/2014/main" id="{7289734C-2161-4CDA-9928-8C705D15CE6E}"/>
                </a:ext>
              </a:extLst>
            </p:cNvPr>
            <p:cNvSpPr/>
            <p:nvPr/>
          </p:nvSpPr>
          <p:spPr>
            <a:xfrm>
              <a:off x="3514686" y="4440124"/>
              <a:ext cx="2268674" cy="523171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DAC38125-7DE0-417F-9EDF-7D28858F4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3135" y="4545548"/>
              <a:ext cx="180022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just"/>
              <a:r>
                <a:rPr altLang="en-US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子女的幸福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50F228E-6294-4B4E-BCBB-617F5B619FB1}"/>
              </a:ext>
            </a:extLst>
          </p:cNvPr>
          <p:cNvGrpSpPr/>
          <p:nvPr/>
        </p:nvGrpSpPr>
        <p:grpSpPr>
          <a:xfrm>
            <a:off x="3514686" y="5138943"/>
            <a:ext cx="2268674" cy="523171"/>
            <a:chOff x="3514686" y="5138943"/>
            <a:chExt cx="2268674" cy="523171"/>
          </a:xfrm>
        </p:grpSpPr>
        <p:sp>
          <p:nvSpPr>
            <p:cNvPr id="31" name="圆角矩形 68">
              <a:extLst>
                <a:ext uri="{FF2B5EF4-FFF2-40B4-BE49-F238E27FC236}">
                  <a16:creationId xmlns:a16="http://schemas.microsoft.com/office/drawing/2014/main" id="{FA220D6D-C3F1-4177-B188-4A0033CF6991}"/>
                </a:ext>
              </a:extLst>
            </p:cNvPr>
            <p:cNvSpPr/>
            <p:nvPr/>
          </p:nvSpPr>
          <p:spPr>
            <a:xfrm>
              <a:off x="3514686" y="5138943"/>
              <a:ext cx="2268674" cy="523171"/>
            </a:xfrm>
            <a:prstGeom prst="roundRect">
              <a:avLst/>
            </a:prstGeom>
            <a:solidFill>
              <a:srgbClr val="8FC173"/>
            </a:solidFill>
            <a:ln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3C0026D6-84D8-4C67-8256-FB0CE43DD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123" y="5275030"/>
              <a:ext cx="180022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charset="0" panose="020b0604020202020204" pitchFamily="34" typeface="Arial"/>
                <a:defRPr b="1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just"/>
              <a:r>
                <a:rPr altLang="en-US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被人重视的渴望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6D8C5B5-EB6B-4474-9240-37B67A9DD32B}"/>
              </a:ext>
            </a:extLst>
          </p:cNvPr>
          <p:cNvGrpSpPr/>
          <p:nvPr/>
        </p:nvGrpSpPr>
        <p:grpSpPr>
          <a:xfrm>
            <a:off x="6570001" y="4478832"/>
            <a:ext cx="4482034" cy="1031528"/>
            <a:chOff x="6570001" y="4478832"/>
            <a:chExt cx="4482034" cy="103152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397C49D-3A8D-431D-9FE6-8D2488B384F0}"/>
                </a:ext>
              </a:extLst>
            </p:cNvPr>
            <p:cNvSpPr/>
            <p:nvPr/>
          </p:nvSpPr>
          <p:spPr>
            <a:xfrm>
              <a:off x="7276643" y="4603445"/>
              <a:ext cx="3738880" cy="1005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0" i="1" lang="zh-CN" sz="4000">
                  <a:solidFill>
                    <a:srgbClr val="8FC173"/>
                  </a:solidFill>
                  <a:latin typeface="+mn-lt"/>
                  <a:ea typeface="+mn-ea"/>
                  <a:cs typeface="+mn-ea"/>
                  <a:sym typeface="+mn-lt"/>
                </a:rPr>
                <a:t>真诚地赞美他人</a:t>
              </a: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BA1E46F-2F52-4FCE-9CAA-F15E15F0F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570001" y="4478832"/>
              <a:ext cx="790587" cy="979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885161992"/>
      </p:ext>
    </p:extLst>
  </p:cSld>
  <p:clrMapOvr>
    <a:masterClrMapping/>
  </p:clrMapOvr>
  <mc:AlternateContent>
    <mc:Choice Requires="p15">
      <p:transition advTm="8219" p14:dur="1250" spd="slow">
        <p15:prstTrans prst="pageCurlDouble"/>
      </p:transition>
    </mc:Choice>
    <mc:Fallback>
      <p:transition advTm="8219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2"/>
      <p:bldP grpId="0" spid="2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03FD4A5-B2F3-40D0-97F9-E4CD00E0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58" y="0"/>
            <a:ext cx="12187742" cy="6858000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CD278C70-6432-4C36-B991-C6C0DEC17AC0}"/>
              </a:ext>
            </a:extLst>
          </p:cNvPr>
          <p:cNvSpPr>
            <a:spLocks noGrp="1"/>
          </p:cNvSpPr>
          <p:nvPr/>
        </p:nvSpPr>
        <p:spPr>
          <a:xfrm>
            <a:off x="1284198" y="404664"/>
            <a:ext cx="4091722" cy="51022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 defTabSz="914400">
              <a:spcBef>
                <a:spcPts val="1000"/>
              </a:spcBef>
              <a:buFont charset="0" panose="020b0604020202020204" pitchFamily="34" typeface="Arial"/>
              <a:buNone/>
            </a:pPr>
            <a:r>
              <a:rPr altLang="en-US" b="0" lang="zh-CN" sz="2400">
                <a:solidFill>
                  <a:srgbClr val="362B1A"/>
                </a:solidFill>
                <a:latin typeface="+mn-lt"/>
                <a:ea typeface="+mn-ea"/>
                <a:cs typeface="+mn-ea"/>
                <a:sym typeface="+mn-lt"/>
              </a:rPr>
              <a:t>了解并满足他人的强烈需求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F6C38E-4E00-4A95-B60A-C7BDD0E2D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14033" y="260648"/>
            <a:ext cx="1019297" cy="560582"/>
          </a:xfrm>
          <a:prstGeom prst="rect">
            <a:avLst/>
          </a:prstGeom>
        </p:spPr>
      </p:pic>
      <p:sp>
        <p:nvSpPr>
          <p:cNvPr id="32" name="TextBox 2">
            <a:extLst>
              <a:ext uri="{FF2B5EF4-FFF2-40B4-BE49-F238E27FC236}">
                <a16:creationId xmlns:a16="http://schemas.microsoft.com/office/drawing/2014/main" id="{957858F4-1258-4D62-B0B6-DF6004BA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81" y="1557389"/>
            <a:ext cx="5544616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1600">
                <a:solidFill>
                  <a:srgbClr val="0D0D0D"/>
                </a:solidFill>
                <a:latin typeface="+mn-lt"/>
                <a:ea typeface="+mn-ea"/>
                <a:cs typeface="+mn-ea"/>
                <a:sym typeface="+mn-lt"/>
              </a:rPr>
              <a:t>书中节选：钓鱼的启示——我喜欢吃杨梅和奶油，但是，鱼儿最爱吃的是小虫。因此，每次垂钓，我不考虑我所需要的，而只考虑它们所需要的。我不会用杨梅和奶油作为鱼饵，而会在钓钩上挂一条小虫或是蚱蜢放在水里。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838948BC-A092-4957-89A4-8458CED68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83" y="3261745"/>
            <a:ext cx="55444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领悟：行为产生于我们的基本欲望，对于想说服别人来 说，最好的建议是要先激发他的迫切需要。</a:t>
            </a:r>
          </a:p>
        </p:txBody>
      </p:sp>
      <p:sp>
        <p:nvSpPr>
          <p:cNvPr id="36" name="矩形 18">
            <a:extLst>
              <a:ext uri="{FF2B5EF4-FFF2-40B4-BE49-F238E27FC236}">
                <a16:creationId xmlns:a16="http://schemas.microsoft.com/office/drawing/2014/main" id="{5B7FC38A-DCA8-4833-8BC0-637B4471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484" y="4534920"/>
            <a:ext cx="554449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charset="0" panose="020b0604020202020204" pitchFamily="34" typeface="Arial"/>
              <a:defRPr b="1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0" lang="zh-CN" sz="2400">
                <a:solidFill>
                  <a:srgbClr val="8FC173"/>
                </a:solidFill>
                <a:latin typeface="+mn-lt"/>
                <a:ea typeface="+mn-ea"/>
                <a:cs typeface="+mn-ea"/>
                <a:sym typeface="+mn-lt"/>
              </a:rPr>
              <a:t>所以，如果想要与人友好相处，第三项规则就是：了解并满足他人的强烈需求。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21E7B8-35B5-413C-8419-0BC53B7541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07770" y="1196752"/>
            <a:ext cx="5051654" cy="5051654"/>
          </a:xfrm>
          <a:prstGeom prst="rect">
            <a:avLst/>
          </a:prstGeom>
        </p:spPr>
      </p:pic>
    </p:spTree>
    <p:extLst>
      <p:ext uri="{BB962C8B-B14F-4D97-AF65-F5344CB8AC3E}">
        <p14:creationId val="1323669299"/>
      </p:ext>
    </p:extLst>
  </p:cSld>
  <p:clrMapOvr>
    <a:masterClrMapping/>
  </p:clrMapOvr>
  <mc:AlternateContent>
    <mc:Choice Requires="p15">
      <p:transition advTm="3928" p14:dur="1250" spd="slow">
        <p15:prstTrans prst="pageCurlDouble"/>
      </p:transition>
    </mc:Choice>
    <mc:Fallback>
      <p:transition advTm="3928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4"/>
      <p:bldP grpId="0" spid="36"/>
    </p:bldLst>
  </p:timing>
</p:sld>
</file>

<file path=ppt/tags/tag1.xml><?xml version="1.0" encoding="utf-8"?>
<p:tagLst xmlns:p="http://schemas.openxmlformats.org/presentationml/2006/main">
  <p:tag name="TIMING" val="|3.9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2tpyhw1">
      <a:majorFont>
        <a:latin typeface="微软雅黑" panose="020f0302020204030204"/>
        <a:ea typeface="微软雅黑"/>
        <a:cs typeface="Arial"/>
      </a:majorFont>
      <a:minorFont>
        <a:latin typeface="微软雅黑" panose="020f0302020204030204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158</Paragraphs>
  <Slides>34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42">
      <vt:lpstr>Arial</vt:lpstr>
      <vt:lpstr>微软雅黑</vt:lpstr>
      <vt:lpstr>Calibri</vt:lpstr>
      <vt:lpstr>宋体</vt:lpstr>
      <vt:lpstr>Calibri Light</vt:lpstr>
      <vt:lpstr>Cambria</vt:lpstr>
      <vt:lpstr>方正正黑简体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2021-08-22T11:56:18Z</dcterms:created>
  <cp:lastPrinted>2021-08-22T11:56:18Z</cp:lastPrinted>
  <dcterms:modified xsi:type="dcterms:W3CDTF">2021-08-22T05:41:02Z</dcterms:modified>
  <cp:revision>1</cp:revision>
</cp:coreProperties>
</file>